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82" r:id="rId3"/>
    <p:sldId id="316" r:id="rId4"/>
    <p:sldId id="314" r:id="rId5"/>
    <p:sldId id="312" r:id="rId6"/>
    <p:sldId id="313" r:id="rId7"/>
    <p:sldId id="304" r:id="rId8"/>
    <p:sldId id="305" r:id="rId9"/>
    <p:sldId id="307" r:id="rId10"/>
    <p:sldId id="308" r:id="rId11"/>
    <p:sldId id="315" r:id="rId12"/>
    <p:sldId id="306" r:id="rId13"/>
    <p:sldId id="309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Lucida Sans" panose="020B0602030504020204" pitchFamily="34" charset="0"/>
      <p:regular r:id="rId22"/>
      <p:bold r:id="rId23"/>
      <p:italic r:id="rId24"/>
      <p:boldItalic r:id="rId25"/>
    </p:embeddedFont>
    <p:embeddedFont>
      <p:font typeface="Myriad Pro Light" panose="020B040303040302020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9346" autoAdjust="0"/>
  </p:normalViewPr>
  <p:slideViewPr>
    <p:cSldViewPr snapToGrid="0">
      <p:cViewPr varScale="1">
        <p:scale>
          <a:sx n="65" d="100"/>
          <a:sy n="65" d="100"/>
        </p:scale>
        <p:origin x="19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66EBF-E845-4DB0-8CC0-8C04377E26F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34251-C2A3-4C88-8897-0A39A217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7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Myriad Pro Light"/>
              </a:rPr>
              <a:t>docker build -t &lt;</a:t>
            </a:r>
            <a:r>
              <a:rPr lang="en-US" dirty="0" err="1">
                <a:latin typeface="Myriad Pro Light"/>
              </a:rPr>
              <a:t>image_name</a:t>
            </a:r>
            <a:r>
              <a:rPr lang="en-US" dirty="0">
                <a:latin typeface="Myriad Pro Light"/>
              </a:rPr>
              <a:t>&gt; . </a:t>
            </a:r>
            <a:br>
              <a:rPr lang="en-US" dirty="0">
                <a:latin typeface="Myriad Pro Light"/>
              </a:rPr>
            </a:br>
            <a:r>
              <a:rPr lang="en-US" sz="1200" dirty="0">
                <a:latin typeface="Myriad Pro Light"/>
              </a:rPr>
              <a:t>This command builds a Docker image using the instructions specified in the Dockerfile in the current directory and tags (-t option) the image with the specified name.</a:t>
            </a:r>
          </a:p>
          <a:p>
            <a:br>
              <a:rPr lang="en-US" dirty="0"/>
            </a:br>
            <a:r>
              <a:rPr lang="en-US" dirty="0"/>
              <a:t>docker run -d -p &lt;</a:t>
            </a:r>
            <a:r>
              <a:rPr lang="en-US" dirty="0" err="1"/>
              <a:t>host_port</a:t>
            </a:r>
            <a:r>
              <a:rPr lang="en-US" dirty="0"/>
              <a:t>&gt;:&lt;</a:t>
            </a:r>
            <a:r>
              <a:rPr lang="en-US" dirty="0" err="1"/>
              <a:t>container_port</a:t>
            </a:r>
            <a:r>
              <a:rPr lang="en-US" dirty="0"/>
              <a:t>&gt; --name &lt;</a:t>
            </a:r>
            <a:r>
              <a:rPr lang="en-US" dirty="0" err="1"/>
              <a:t>container_name</a:t>
            </a:r>
            <a:r>
              <a:rPr lang="en-US" dirty="0"/>
              <a:t>&gt; &lt;</a:t>
            </a:r>
            <a:r>
              <a:rPr lang="en-US" dirty="0" err="1"/>
              <a:t>image_name</a:t>
            </a:r>
            <a:r>
              <a:rPr lang="en-US" dirty="0"/>
              <a:t>&gt;</a:t>
            </a:r>
          </a:p>
          <a:p>
            <a:r>
              <a:rPr lang="en-US" sz="2600" dirty="0"/>
              <a:t>This command starts a new container from the specified Docker image and runs it in the background (-d option), mapping the specified host port to the container port (-p option), and giving the container a name (--name option).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34251-C2A3-4C88-8897-0A39A21727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7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34251-C2A3-4C88-8897-0A39A21727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82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34251-C2A3-4C88-8897-0A39A21727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5827" y="768858"/>
            <a:ext cx="5969524" cy="2387600"/>
          </a:xfrm>
        </p:spPr>
        <p:txBody>
          <a:bodyPr anchor="t"/>
          <a:lstStyle>
            <a:lvl1pPr algn="l">
              <a:defRPr sz="6000" b="1" i="1">
                <a:solidFill>
                  <a:schemeClr val="bg1"/>
                </a:solidFill>
                <a:latin typeface="Myriad Pro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050" y="4280768"/>
            <a:ext cx="5512324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Myriad Pro Light" panose="020B040303040302020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348 - Lab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00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348 - Lab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467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348 - Lab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5660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5827" y="768858"/>
            <a:ext cx="5969524" cy="2387600"/>
          </a:xfrm>
        </p:spPr>
        <p:txBody>
          <a:bodyPr anchor="t"/>
          <a:lstStyle>
            <a:lvl1pPr algn="l">
              <a:defRPr sz="6000" b="1" i="1">
                <a:solidFill>
                  <a:schemeClr val="bg1"/>
                </a:solidFill>
                <a:latin typeface="Myriad Pro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050" y="4280768"/>
            <a:ext cx="5512324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Myriad Pro Light" panose="020B040303040302020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348 - Lab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00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09" y="2"/>
            <a:ext cx="7266653" cy="737419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58" y="1334729"/>
            <a:ext cx="8535629" cy="4824977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Myriad Pro Light" panose="020B0403030403020204" pitchFamily="34" charset="0"/>
              </a:defRPr>
            </a:lvl1pPr>
            <a:lvl2pPr marL="460375" indent="-230188">
              <a:lnSpc>
                <a:spcPct val="100000"/>
              </a:lnSpc>
              <a:buFont typeface="Calibri" panose="020F0502020204030204" pitchFamily="34" charset="0"/>
              <a:buChar char="–"/>
              <a:defRPr>
                <a:latin typeface="Myriad Pro Light" panose="020B0403030403020204" pitchFamily="34" charset="0"/>
              </a:defRPr>
            </a:lvl2pPr>
            <a:lvl3pPr marL="684213" indent="-228600">
              <a:lnSpc>
                <a:spcPct val="100000"/>
              </a:lnSpc>
              <a:buFont typeface="Calibri" panose="020F0502020204030204" pitchFamily="34" charset="0"/>
              <a:buChar char="*"/>
              <a:defRPr>
                <a:latin typeface="Myriad Pro Light" panose="020B0403030403020204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432" y="6513665"/>
            <a:ext cx="3086100" cy="365125"/>
          </a:xfrm>
        </p:spPr>
        <p:txBody>
          <a:bodyPr/>
          <a:lstStyle>
            <a:lvl1pPr algn="l">
              <a:defRPr i="1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EECS 348 - Lab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7386" y="6503833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1364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348 - Lab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457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348 - Lab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1418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348 - Lab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90313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348 - Lab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4717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348 - Lab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77549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348 - Lab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72163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09" y="2"/>
            <a:ext cx="7266653" cy="737419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58" y="1334729"/>
            <a:ext cx="8535629" cy="4824977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Myriad Pro Light" panose="020B0403030403020204" pitchFamily="34" charset="0"/>
              </a:defRPr>
            </a:lvl1pPr>
            <a:lvl2pPr marL="460375" indent="-230188">
              <a:lnSpc>
                <a:spcPct val="100000"/>
              </a:lnSpc>
              <a:buFont typeface="Calibri" panose="020F0502020204030204" pitchFamily="34" charset="0"/>
              <a:buChar char="–"/>
              <a:defRPr>
                <a:latin typeface="Myriad Pro Light" panose="020B0403030403020204" pitchFamily="34" charset="0"/>
              </a:defRPr>
            </a:lvl2pPr>
            <a:lvl3pPr marL="684213" indent="-228600">
              <a:lnSpc>
                <a:spcPct val="100000"/>
              </a:lnSpc>
              <a:buFont typeface="Calibri" panose="020F0502020204030204" pitchFamily="34" charset="0"/>
              <a:buChar char="*"/>
              <a:defRPr>
                <a:latin typeface="Myriad Pro Light" panose="020B0403030403020204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432" y="6513665"/>
            <a:ext cx="30861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EECS 348 - Lab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7386" y="6503833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1364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348 - Lab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2001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348 - Lab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4679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348 - Lab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5660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348 - Lab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457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348 - Lab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1418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348 - Lab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9031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348 - Lab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4717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348 - Lab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7754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348 - Lab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72163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348 - Lab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2001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348 - Lab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0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348 - Lab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F634E-1212-4E61-9B37-4F1E2CA9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0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C3B8-400E-491C-8507-26737F318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5781" y="1383432"/>
            <a:ext cx="6921909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Lab 9: Container (Docker)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F7350-5AB3-72F7-7F3B-73ADBAA22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Sudha Chandrika Yadlapalli</a:t>
            </a:r>
            <a:endParaRPr lang="en-US" sz="2800" dirty="0"/>
          </a:p>
          <a:p>
            <a:pPr algn="l"/>
            <a:r>
              <a:rPr lang="en-US" b="0" dirty="0"/>
              <a:t>EECS 348: Software Engineering</a:t>
            </a:r>
            <a:endParaRPr lang="en-US" sz="2800" b="0" dirty="0"/>
          </a:p>
          <a:p>
            <a:pPr algn="l"/>
            <a:r>
              <a:rPr lang="en-US" sz="2800" b="0" dirty="0"/>
              <a:t>Spring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CDA5-D20F-87F1-E900-D4E736B9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yriad Pro Light"/>
              </a:rPr>
              <a:t>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654D-9046-CD30-84F9-82080FED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Myriad Pro Light"/>
              </a:rPr>
              <a:t>The following command removes a Docker image</a:t>
            </a:r>
          </a:p>
          <a:p>
            <a:pPr marL="0" indent="0">
              <a:buNone/>
            </a:pPr>
            <a:r>
              <a:rPr lang="en-US" dirty="0">
                <a:latin typeface="Myriad Pro Light"/>
              </a:rPr>
              <a:t>	 </a:t>
            </a:r>
            <a:r>
              <a:rPr lang="en-US" dirty="0">
                <a:latin typeface="Lucida Sans" panose="020B0602030504020204" pitchFamily="34" charset="0"/>
              </a:rPr>
              <a:t>docker </a:t>
            </a:r>
            <a:r>
              <a:rPr lang="en-US" dirty="0" err="1">
                <a:latin typeface="Lucida Sans" panose="020B0602030504020204" pitchFamily="34" charset="0"/>
              </a:rPr>
              <a:t>rmi</a:t>
            </a:r>
            <a:r>
              <a:rPr lang="en-US" dirty="0">
                <a:latin typeface="Lucida Sans" panose="020B0602030504020204" pitchFamily="34" charset="0"/>
              </a:rPr>
              <a:t> &lt;</a:t>
            </a:r>
            <a:r>
              <a:rPr lang="en-US" dirty="0" err="1">
                <a:latin typeface="Lucida Sans" panose="020B0602030504020204" pitchFamily="34" charset="0"/>
              </a:rPr>
              <a:t>image_name</a:t>
            </a:r>
            <a:r>
              <a:rPr lang="en-US" dirty="0">
                <a:latin typeface="Lucida Sans" panose="020B0602030504020204" pitchFamily="34" charset="0"/>
              </a:rPr>
              <a:t>&gt;</a:t>
            </a:r>
          </a:p>
          <a:p>
            <a:r>
              <a:rPr lang="en-US" dirty="0">
                <a:latin typeface="Myriad Pro Light"/>
              </a:rPr>
              <a:t>The following command displays a list of all the Docker images that are currently on your machine</a:t>
            </a:r>
          </a:p>
          <a:p>
            <a:pPr marL="0" indent="0">
              <a:buNone/>
            </a:pPr>
            <a:r>
              <a:rPr lang="en-US" dirty="0">
                <a:latin typeface="Myriad Pro Light"/>
              </a:rPr>
              <a:t>	 </a:t>
            </a:r>
            <a:r>
              <a:rPr lang="en-US" dirty="0">
                <a:latin typeface="Lucida Sans" panose="020B0602030504020204" pitchFamily="34" charset="0"/>
              </a:rPr>
              <a:t>docker images</a:t>
            </a:r>
          </a:p>
          <a:p>
            <a:pPr>
              <a:spcAft>
                <a:spcPts val="600"/>
              </a:spcAft>
            </a:pPr>
            <a:r>
              <a:rPr lang="en-US" dirty="0"/>
              <a:t>The following commands are used to log in and log out from a Docker registry</a:t>
            </a:r>
          </a:p>
          <a:p>
            <a:pPr marL="230187" lvl="1" indent="0">
              <a:buNone/>
            </a:pPr>
            <a:r>
              <a:rPr lang="en-US" dirty="0"/>
              <a:t>	</a:t>
            </a:r>
            <a:r>
              <a:rPr lang="en-US" sz="2800" dirty="0">
                <a:latin typeface="Lucida Sans" panose="020B0602030504020204" pitchFamily="34" charset="0"/>
              </a:rPr>
              <a:t>docker login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0"/>
              </a:rPr>
              <a:t>	docker logout</a:t>
            </a:r>
            <a:br>
              <a:rPr lang="en-US" dirty="0"/>
            </a:br>
            <a:endParaRPr lang="en-US" dirty="0"/>
          </a:p>
          <a:p>
            <a:endParaRPr lang="en-US" dirty="0">
              <a:latin typeface="Myriad Pro Light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867A0-9A23-6E42-0BFB-4E2F8E7D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348 - Lab 9</a:t>
            </a:r>
          </a:p>
        </p:txBody>
      </p:sp>
    </p:spTree>
    <p:extLst>
      <p:ext uri="{BB962C8B-B14F-4D97-AF65-F5344CB8AC3E}">
        <p14:creationId xmlns:p14="http://schemas.microsoft.com/office/powerpoint/2010/main" val="263842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CDA5-D20F-87F1-E900-D4E736B9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yriad Pro Light"/>
              </a:rPr>
              <a:t>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654D-9046-CD30-84F9-82080FED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58" y="1113693"/>
            <a:ext cx="8535629" cy="50460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Lucida Sans" panose="020B0602030504020204" pitchFamily="34" charset="0"/>
              </a:rPr>
              <a:t>docker tag </a:t>
            </a:r>
            <a:r>
              <a:rPr lang="en-US" dirty="0" err="1">
                <a:latin typeface="Lucida Sans" panose="020B0602030504020204" pitchFamily="34" charset="0"/>
              </a:rPr>
              <a:t>image:tag</a:t>
            </a:r>
            <a:r>
              <a:rPr lang="en-US" dirty="0">
                <a:latin typeface="Lucida Sans" panose="020B0602030504020204" pitchFamily="34" charset="0"/>
              </a:rPr>
              <a:t> username/</a:t>
            </a:r>
            <a:r>
              <a:rPr lang="en-US" dirty="0" err="1">
                <a:latin typeface="Lucida Sans" panose="020B0602030504020204" pitchFamily="34" charset="0"/>
              </a:rPr>
              <a:t>repository:tag</a:t>
            </a:r>
            <a:endParaRPr lang="en-US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0"/>
              </a:rPr>
              <a:t>docker push username/</a:t>
            </a:r>
            <a:r>
              <a:rPr lang="en-US" dirty="0" err="1">
                <a:latin typeface="Lucida Sans" panose="020B0602030504020204" pitchFamily="34" charset="0"/>
              </a:rPr>
              <a:t>repository:tag</a:t>
            </a:r>
            <a:endParaRPr lang="en-US" dirty="0">
              <a:latin typeface="Lucida Sans" panose="020B0602030504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latin typeface="Lucida Sans" panose="020B0602030504020204" pitchFamily="34" charset="0"/>
              </a:rPr>
              <a:t>docker pull username/</a:t>
            </a:r>
            <a:r>
              <a:rPr lang="en-US" dirty="0" err="1">
                <a:latin typeface="Lucida Sans" panose="020B0602030504020204" pitchFamily="34" charset="0"/>
              </a:rPr>
              <a:t>repository:tag</a:t>
            </a:r>
            <a:endParaRPr lang="en-US" dirty="0">
              <a:latin typeface="Lucida Sans" panose="020B0602030504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/>
              <a:t>&lt;username&gt; refers to your Docker Hub username</a:t>
            </a:r>
          </a:p>
          <a:p>
            <a:pPr>
              <a:spcAft>
                <a:spcPts val="600"/>
              </a:spcAft>
            </a:pPr>
            <a:r>
              <a:rPr lang="en-US" dirty="0"/>
              <a:t>&lt;repository name&gt; refers to the name of the repository    you want to use (which can be the same as the image name) </a:t>
            </a:r>
          </a:p>
          <a:p>
            <a:pPr>
              <a:spcAft>
                <a:spcPts val="600"/>
              </a:spcAft>
            </a:pPr>
            <a:r>
              <a:rPr lang="en-US" dirty="0"/>
              <a:t>&lt;tag&gt; refers to the specific version or tag of the image you want to use or create.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867A0-9A23-6E42-0BFB-4E2F8E7D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348 - Lab 9</a:t>
            </a:r>
          </a:p>
        </p:txBody>
      </p:sp>
    </p:spTree>
    <p:extLst>
      <p:ext uri="{BB962C8B-B14F-4D97-AF65-F5344CB8AC3E}">
        <p14:creationId xmlns:p14="http://schemas.microsoft.com/office/powerpoint/2010/main" val="378527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CDA5-D20F-87F1-E900-D4E736B9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654D-9046-CD30-84F9-82080FED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F0502020204030204" pitchFamily="34" charset="0"/>
            </a:pPr>
            <a:r>
              <a:rPr lang="en-US" dirty="0"/>
              <a:t>You will be creating a dockerfile, build a docker image, run a docker container and test your application</a:t>
            </a:r>
          </a:p>
          <a:p>
            <a:pPr>
              <a:buFont typeface="Arial" panose="020F0502020204030204" pitchFamily="34" charset="0"/>
            </a:pPr>
            <a:r>
              <a:rPr lang="en-US" dirty="0"/>
              <a:t>You will then push your docker image to your docker hub </a:t>
            </a:r>
          </a:p>
          <a:p>
            <a:pPr>
              <a:buFont typeface="Arial" panose="020F0502020204030204" pitchFamily="34" charset="0"/>
            </a:pPr>
            <a:r>
              <a:rPr lang="en-US" dirty="0"/>
              <a:t>You will submit both your Docker Hub link to your image and GitHub repository link with all the files used in Lab 9 </a:t>
            </a:r>
          </a:p>
          <a:p>
            <a:pPr>
              <a:buFont typeface="Arial" panose="020F0502020204030204" pitchFamily="34" charset="0"/>
            </a:pPr>
            <a:endParaRPr lang="en-US" dirty="0"/>
          </a:p>
          <a:p>
            <a:pPr>
              <a:buFont typeface="Arial" panose="020F0502020204030204" pitchFamily="34" charset="0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867A0-9A23-6E42-0BFB-4E2F8E7D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348 - Lab 4</a:t>
            </a:r>
          </a:p>
        </p:txBody>
      </p:sp>
    </p:spTree>
    <p:extLst>
      <p:ext uri="{BB962C8B-B14F-4D97-AF65-F5344CB8AC3E}">
        <p14:creationId xmlns:p14="http://schemas.microsoft.com/office/powerpoint/2010/main" val="118674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B6DF-DEEB-4897-F2FE-58A322B2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3799-F770-E2F9-5A8F-D6495ABB9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effectLst/>
                <a:latin typeface="Myriad Pro Light"/>
              </a:rPr>
              <a:t>Docker is an open-source platform for building, shipping, and running applications in containers</a:t>
            </a:r>
          </a:p>
          <a:p>
            <a:r>
              <a:rPr lang="en-US" sz="2800" b="0" i="0" dirty="0">
                <a:effectLst/>
                <a:latin typeface="Myriad Pro Light"/>
              </a:rPr>
              <a:t>Building refers to creating Docker images, which are like templates for containers</a:t>
            </a:r>
          </a:p>
          <a:p>
            <a:r>
              <a:rPr lang="en-US" sz="2800" b="0" i="0" dirty="0">
                <a:effectLst/>
                <a:latin typeface="Myriad Pro Light"/>
              </a:rPr>
              <a:t>Shipping refers to sharing Docker images with others via a registry, like Docker Hub</a:t>
            </a:r>
          </a:p>
          <a:p>
            <a:r>
              <a:rPr lang="en-US" sz="2800" b="0" i="0" dirty="0">
                <a:effectLst/>
                <a:latin typeface="Myriad Pro Light"/>
              </a:rPr>
              <a:t>Running refers to starting up a container from a Docker image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50F79-7AB4-5D6E-1C41-D8BBFDE8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348 - Lab 2</a:t>
            </a:r>
          </a:p>
        </p:txBody>
      </p:sp>
    </p:spTree>
    <p:extLst>
      <p:ext uri="{BB962C8B-B14F-4D97-AF65-F5344CB8AC3E}">
        <p14:creationId xmlns:p14="http://schemas.microsoft.com/office/powerpoint/2010/main" val="189539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CDA5-D20F-87F1-E900-D4E736B9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yriad Pro Light"/>
              </a:rPr>
              <a:t>Container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654D-9046-CD30-84F9-82080FED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64" y="1231393"/>
            <a:ext cx="8445123" cy="4928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latin typeface="Myriad Pro Light"/>
              </a:rPr>
              <a:t>A container is a lightweight and standalone executable package of software</a:t>
            </a:r>
          </a:p>
          <a:p>
            <a:pPr algn="just"/>
            <a:r>
              <a:rPr lang="en-US" dirty="0">
                <a:latin typeface="Myriad Pro Light"/>
              </a:rPr>
              <a:t>Containers are created from Docker images</a:t>
            </a:r>
          </a:p>
          <a:p>
            <a:pPr algn="just"/>
            <a:r>
              <a:rPr lang="en-US" dirty="0">
                <a:latin typeface="Myriad Pro Light"/>
              </a:rPr>
              <a:t>A Docker container is a running instance of a Docker image</a:t>
            </a:r>
          </a:p>
          <a:p>
            <a:pPr algn="just"/>
            <a:r>
              <a:rPr lang="en-US" dirty="0">
                <a:latin typeface="Myriad Pro Light"/>
              </a:rPr>
              <a:t>You can create multiple containers from the same image, each with its own isolated environment</a:t>
            </a:r>
          </a:p>
          <a:p>
            <a:pPr algn="just"/>
            <a:r>
              <a:rPr lang="en-US" dirty="0">
                <a:latin typeface="Myriad Pro Light"/>
              </a:rPr>
              <a:t>Containers are a popular tool for modern application development and deployment</a:t>
            </a:r>
            <a:endParaRPr lang="en-US" dirty="0"/>
          </a:p>
          <a:p>
            <a:pPr algn="just"/>
            <a:endParaRPr lang="en-US" sz="2800" b="0" i="0" dirty="0">
              <a:effectLst/>
              <a:latin typeface="Myriad Pro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867A0-9A23-6E42-0BFB-4E2F8E7D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348 - Lab 9</a:t>
            </a:r>
          </a:p>
        </p:txBody>
      </p:sp>
    </p:spTree>
    <p:extLst>
      <p:ext uri="{BB962C8B-B14F-4D97-AF65-F5344CB8AC3E}">
        <p14:creationId xmlns:p14="http://schemas.microsoft.com/office/powerpoint/2010/main" val="127258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CDA5-D20F-87F1-E900-D4E736B9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yriad Pro Light"/>
              </a:rPr>
              <a:t>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654D-9046-CD30-84F9-82080FED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dirty="0">
                <a:latin typeface="Myriad Pro Light"/>
              </a:rPr>
              <a:t>A Docker image is a static snapshot of an application and its dependencies</a:t>
            </a:r>
          </a:p>
          <a:p>
            <a:pPr algn="just"/>
            <a:r>
              <a:rPr lang="en-US" dirty="0">
                <a:latin typeface="Myriad Pro Light"/>
              </a:rPr>
              <a:t>It is essentially a blueprint or a template for creating one or more containers</a:t>
            </a:r>
          </a:p>
          <a:p>
            <a:pPr algn="just"/>
            <a:r>
              <a:rPr lang="en-US" dirty="0">
                <a:latin typeface="Myriad Pro Light"/>
              </a:rPr>
              <a:t>Docker images are built from a Dockerfile, which is a text file that contains a set of instructions for building an image</a:t>
            </a:r>
          </a:p>
          <a:p>
            <a:pPr algn="just"/>
            <a:r>
              <a:rPr lang="en-US" dirty="0">
                <a:latin typeface="Myriad Pro Light"/>
              </a:rPr>
              <a:t>Docker images can be stored in Docker Hub or a private registry for sharing and reuse</a:t>
            </a:r>
          </a:p>
          <a:p>
            <a:pPr marL="230505" lvl="1" indent="0" algn="just">
              <a:buNone/>
            </a:pPr>
            <a:br>
              <a:rPr lang="en-US" dirty="0"/>
            </a:br>
            <a:endParaRPr lang="en-US" dirty="0"/>
          </a:p>
          <a:p>
            <a:pPr algn="just"/>
            <a:endParaRPr lang="en-US" sz="2800" b="0" i="0" dirty="0">
              <a:effectLst/>
              <a:latin typeface="Myriad Pro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867A0-9A23-6E42-0BFB-4E2F8E7D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348 - Lab 9</a:t>
            </a:r>
          </a:p>
        </p:txBody>
      </p:sp>
    </p:spTree>
    <p:extLst>
      <p:ext uri="{BB962C8B-B14F-4D97-AF65-F5344CB8AC3E}">
        <p14:creationId xmlns:p14="http://schemas.microsoft.com/office/powerpoint/2010/main" val="242068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CDA5-D20F-87F1-E900-D4E736B9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yriad Pro Light"/>
              </a:rPr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654D-9046-CD30-84F9-82080FED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58" y="1024128"/>
            <a:ext cx="8535629" cy="53888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 dirty="0">
                <a:latin typeface="Myriad Pro Light"/>
              </a:rPr>
              <a:t>A Dockerfile is a script that defines the steps for building a Docker image</a:t>
            </a:r>
          </a:p>
          <a:p>
            <a:r>
              <a:rPr lang="en-US" sz="2600" dirty="0">
                <a:latin typeface="Myriad Pro Light"/>
              </a:rPr>
              <a:t>The most basic Dockerfile contains the following</a:t>
            </a:r>
          </a:p>
          <a:p>
            <a:pPr marL="0" indent="0">
              <a:buNone/>
            </a:pPr>
            <a:r>
              <a:rPr lang="fr-FR" sz="2600" dirty="0">
                <a:latin typeface="Myriad Pro Light"/>
              </a:rPr>
              <a:t>	</a:t>
            </a:r>
            <a:r>
              <a:rPr lang="fr-FR" sz="2600" dirty="0">
                <a:latin typeface="Lucida Sans" panose="020B0602030504020204" pitchFamily="34" charset="0"/>
              </a:rPr>
              <a:t>FROM &lt;base image&gt;</a:t>
            </a:r>
          </a:p>
          <a:p>
            <a:pPr marL="0" indent="0">
              <a:buNone/>
            </a:pPr>
            <a:r>
              <a:rPr lang="fr-FR" sz="2600" dirty="0">
                <a:latin typeface="Lucida Sans" panose="020B0602030504020204" pitchFamily="34" charset="0"/>
              </a:rPr>
              <a:t>	COPY &lt;source&gt; &lt;destination&gt;</a:t>
            </a:r>
          </a:p>
          <a:p>
            <a:pPr marL="0" indent="0">
              <a:buNone/>
            </a:pPr>
            <a:r>
              <a:rPr lang="fr-FR" sz="2600" dirty="0">
                <a:latin typeface="Lucida Sans" panose="020B0602030504020204" pitchFamily="34" charset="0"/>
              </a:rPr>
              <a:t>	EXPOSE &lt;port&gt;</a:t>
            </a:r>
          </a:p>
          <a:p>
            <a:r>
              <a:rPr lang="en-US" sz="2600" dirty="0"/>
              <a:t>FROM specifies the base image to use for the Docker image</a:t>
            </a:r>
          </a:p>
          <a:p>
            <a:r>
              <a:rPr lang="en-US" sz="2600" dirty="0"/>
              <a:t>COPY copies files from the host system into the Docker image</a:t>
            </a:r>
          </a:p>
          <a:p>
            <a:r>
              <a:rPr lang="en-US" sz="2600" dirty="0"/>
              <a:t>EXPOSE specifies the network port that the Docker container will listen on when it runs</a:t>
            </a:r>
          </a:p>
          <a:p>
            <a:endParaRPr lang="en-US" sz="2400" dirty="0"/>
          </a:p>
          <a:p>
            <a:pPr marL="230505" lvl="1" indent="0">
              <a:buNone/>
            </a:pPr>
            <a:br>
              <a:rPr lang="en-US" dirty="0"/>
            </a:br>
            <a:endParaRPr lang="en-US" dirty="0"/>
          </a:p>
          <a:p>
            <a:endParaRPr lang="en-US" sz="2400" b="0" i="0" dirty="0">
              <a:effectLst/>
              <a:latin typeface="Myriad Pro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867A0-9A23-6E42-0BFB-4E2F8E7D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348 - Lab 9</a:t>
            </a:r>
          </a:p>
        </p:txBody>
      </p:sp>
    </p:spTree>
    <p:extLst>
      <p:ext uri="{BB962C8B-B14F-4D97-AF65-F5344CB8AC3E}">
        <p14:creationId xmlns:p14="http://schemas.microsoft.com/office/powerpoint/2010/main" val="204535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CDA5-D20F-87F1-E900-D4E736B9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yriad Pro Light"/>
              </a:rPr>
              <a:t>Docker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654D-9046-CD30-84F9-82080FED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Myriad Pro Light"/>
              </a:rPr>
              <a:t>Docker consists of three main components</a:t>
            </a:r>
          </a:p>
          <a:p>
            <a:pPr lvl="1">
              <a:buFontTx/>
              <a:buChar char="-"/>
            </a:pPr>
            <a:r>
              <a:rPr lang="en-US" sz="2800" dirty="0">
                <a:latin typeface="Myriad Pro Light"/>
              </a:rPr>
              <a:t>Docker Engine - the runtime environment that creates and manages containers </a:t>
            </a:r>
          </a:p>
          <a:p>
            <a:pPr lvl="1">
              <a:buFontTx/>
              <a:buChar char="-"/>
            </a:pPr>
            <a:r>
              <a:rPr lang="en-US" sz="2800" dirty="0">
                <a:latin typeface="Myriad Pro Light"/>
              </a:rPr>
              <a:t>Docker Hub - the public registry for storing and sharing Docker images</a:t>
            </a:r>
          </a:p>
          <a:p>
            <a:pPr lvl="1">
              <a:buFontTx/>
              <a:buChar char="-"/>
            </a:pPr>
            <a:r>
              <a:rPr lang="en-US" sz="2800" dirty="0">
                <a:latin typeface="Myriad Pro Light"/>
              </a:rPr>
              <a:t>Docker CLI - the command-line interface for interacting with Docker</a:t>
            </a:r>
          </a:p>
          <a:p>
            <a:pPr marL="0" indent="0">
              <a:buNone/>
            </a:pPr>
            <a:endParaRPr lang="en-US" dirty="0">
              <a:latin typeface="Myriad Pro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867A0-9A23-6E42-0BFB-4E2F8E7D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348 - Lab 9</a:t>
            </a:r>
          </a:p>
        </p:txBody>
      </p:sp>
    </p:spTree>
    <p:extLst>
      <p:ext uri="{BB962C8B-B14F-4D97-AF65-F5344CB8AC3E}">
        <p14:creationId xmlns:p14="http://schemas.microsoft.com/office/powerpoint/2010/main" val="255567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CDA5-D20F-87F1-E900-D4E736B9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yriad Pro Light"/>
              </a:rPr>
              <a:t>Steps to use 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654D-9046-CD30-84F9-82080FED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58" y="1085089"/>
            <a:ext cx="8593487" cy="4858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yriad Pro Light"/>
              </a:rPr>
              <a:t>To use Docker, you need to</a:t>
            </a:r>
          </a:p>
          <a:p>
            <a:pPr lvl="1">
              <a:buFontTx/>
              <a:buChar char="-"/>
            </a:pPr>
            <a:r>
              <a:rPr lang="en-US" sz="2800" dirty="0">
                <a:latin typeface="Myriad Pro Light"/>
              </a:rPr>
              <a:t>Install Docker  </a:t>
            </a:r>
          </a:p>
          <a:p>
            <a:pPr lvl="1">
              <a:buFontTx/>
              <a:buChar char="-"/>
            </a:pPr>
            <a:r>
              <a:rPr lang="en-US" sz="2800" dirty="0">
                <a:latin typeface="Myriad Pro Light"/>
              </a:rPr>
              <a:t>Create a Dockerfile</a:t>
            </a:r>
          </a:p>
          <a:p>
            <a:pPr lvl="1">
              <a:buFontTx/>
              <a:buChar char="-"/>
            </a:pPr>
            <a:r>
              <a:rPr lang="en-US" sz="2800" dirty="0">
                <a:latin typeface="Myriad Pro Light"/>
              </a:rPr>
              <a:t>Build a Docker image</a:t>
            </a:r>
          </a:p>
          <a:p>
            <a:pPr lvl="1">
              <a:buFontTx/>
              <a:buChar char="-"/>
            </a:pPr>
            <a:r>
              <a:rPr lang="en-US" sz="2800" dirty="0">
                <a:latin typeface="Myriad Pro Light"/>
              </a:rPr>
              <a:t>Run a Docker container</a:t>
            </a:r>
          </a:p>
          <a:p>
            <a:pPr lvl="1">
              <a:buFontTx/>
              <a:buChar char="-"/>
            </a:pPr>
            <a:r>
              <a:rPr lang="en-US" sz="2800" dirty="0">
                <a:latin typeface="Myriad Pro Light"/>
              </a:rPr>
              <a:t>Share Docker images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867A0-9A23-6E42-0BFB-4E2F8E7D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348 - Lab 9</a:t>
            </a:r>
          </a:p>
        </p:txBody>
      </p:sp>
    </p:spTree>
    <p:extLst>
      <p:ext uri="{BB962C8B-B14F-4D97-AF65-F5344CB8AC3E}">
        <p14:creationId xmlns:p14="http://schemas.microsoft.com/office/powerpoint/2010/main" val="388658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CDA5-D20F-87F1-E900-D4E736B9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yriad Pro Light"/>
              </a:rPr>
              <a:t>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654D-9046-CD30-84F9-82080FED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Myriad Pro Light"/>
              </a:rPr>
              <a:t>The following command builds a Docker image using the instructions specified in the Dockerfile</a:t>
            </a:r>
            <a:br>
              <a:rPr lang="en-US" dirty="0">
                <a:latin typeface="Myriad Pro Light"/>
              </a:rPr>
            </a:br>
            <a:r>
              <a:rPr lang="en-US" dirty="0">
                <a:latin typeface="Lucida Sans" panose="020B0602030504020204" pitchFamily="34" charset="0"/>
              </a:rPr>
              <a:t>docker build -t &lt;</a:t>
            </a:r>
            <a:r>
              <a:rPr lang="en-US" dirty="0" err="1">
                <a:latin typeface="Lucida Sans" panose="020B0602030504020204" pitchFamily="34" charset="0"/>
              </a:rPr>
              <a:t>image_name</a:t>
            </a:r>
            <a:r>
              <a:rPr lang="en-US" dirty="0">
                <a:latin typeface="Lucida Sans" panose="020B0602030504020204" pitchFamily="34" charset="0"/>
              </a:rPr>
              <a:t>&gt; . </a:t>
            </a:r>
            <a:endParaRPr lang="en-US" dirty="0">
              <a:latin typeface="Myriad Pro Light"/>
            </a:endParaRPr>
          </a:p>
          <a:p>
            <a:endParaRPr lang="en-US" sz="2800" dirty="0">
              <a:latin typeface="Myriad Pro Light"/>
            </a:endParaRPr>
          </a:p>
          <a:p>
            <a:pPr>
              <a:spcAft>
                <a:spcPts val="1200"/>
              </a:spcAft>
            </a:pPr>
            <a:r>
              <a:rPr lang="en-US" sz="2800" dirty="0"/>
              <a:t>The following command starts a new container from the specified Docker image</a:t>
            </a:r>
            <a:br>
              <a:rPr lang="en-US" dirty="0"/>
            </a:br>
            <a:r>
              <a:rPr lang="en-US" dirty="0">
                <a:latin typeface="Lucida Sans" panose="020B0602030504020204" pitchFamily="34" charset="0"/>
              </a:rPr>
              <a:t>docker run -d -p &lt;</a:t>
            </a:r>
            <a:r>
              <a:rPr lang="en-US" dirty="0" err="1">
                <a:latin typeface="Lucida Sans" panose="020B0602030504020204" pitchFamily="34" charset="0"/>
              </a:rPr>
              <a:t>host_port</a:t>
            </a:r>
            <a:r>
              <a:rPr lang="en-US" dirty="0">
                <a:latin typeface="Lucida Sans" panose="020B0602030504020204" pitchFamily="34" charset="0"/>
              </a:rPr>
              <a:t>&gt;:&lt;</a:t>
            </a:r>
            <a:r>
              <a:rPr lang="en-US" dirty="0" err="1">
                <a:latin typeface="Lucida Sans" panose="020B0602030504020204" pitchFamily="34" charset="0"/>
              </a:rPr>
              <a:t>container_port</a:t>
            </a:r>
            <a:r>
              <a:rPr lang="en-US" dirty="0">
                <a:latin typeface="Lucida Sans" panose="020B0602030504020204" pitchFamily="34" charset="0"/>
              </a:rPr>
              <a:t>&gt; --name &lt;</a:t>
            </a:r>
            <a:r>
              <a:rPr lang="en-US" dirty="0" err="1">
                <a:latin typeface="Lucida Sans" panose="020B0602030504020204" pitchFamily="34" charset="0"/>
              </a:rPr>
              <a:t>container_name</a:t>
            </a:r>
            <a:r>
              <a:rPr lang="en-US" dirty="0">
                <a:latin typeface="Lucida Sans" panose="020B0602030504020204" pitchFamily="34" charset="0"/>
              </a:rPr>
              <a:t>&gt; &lt;</a:t>
            </a:r>
            <a:r>
              <a:rPr lang="en-US" dirty="0" err="1">
                <a:latin typeface="Lucida Sans" panose="020B0602030504020204" pitchFamily="34" charset="0"/>
              </a:rPr>
              <a:t>image_name</a:t>
            </a:r>
            <a:r>
              <a:rPr lang="en-US" dirty="0">
                <a:latin typeface="Lucida Sans" panose="020B0602030504020204" pitchFamily="34" charset="0"/>
              </a:rPr>
              <a:t>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867A0-9A23-6E42-0BFB-4E2F8E7D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758" y="6519903"/>
            <a:ext cx="3086100" cy="365125"/>
          </a:xfrm>
        </p:spPr>
        <p:txBody>
          <a:bodyPr/>
          <a:lstStyle/>
          <a:p>
            <a:r>
              <a:rPr lang="en-US" dirty="0"/>
              <a:t>EECS 348 - Lab 9</a:t>
            </a:r>
          </a:p>
        </p:txBody>
      </p:sp>
    </p:spTree>
    <p:extLst>
      <p:ext uri="{BB962C8B-B14F-4D97-AF65-F5344CB8AC3E}">
        <p14:creationId xmlns:p14="http://schemas.microsoft.com/office/powerpoint/2010/main" val="165445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CDA5-D20F-87F1-E900-D4E736B9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yriad Pro Light"/>
              </a:rPr>
              <a:t>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654D-9046-CD30-84F9-82080FED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Myriad Pro Light"/>
              </a:rPr>
              <a:t>The following commands are used to stop, start, restart or remove a container respectively</a:t>
            </a:r>
          </a:p>
          <a:p>
            <a:pPr marL="0" indent="0">
              <a:buNone/>
            </a:pPr>
            <a:r>
              <a:rPr lang="en-US" dirty="0">
                <a:latin typeface="Myriad Pro Light"/>
              </a:rPr>
              <a:t>	</a:t>
            </a:r>
            <a:r>
              <a:rPr lang="en-US" dirty="0">
                <a:latin typeface="Lucida Sans" panose="020B0602030504020204" pitchFamily="34" charset="0"/>
              </a:rPr>
              <a:t>docker stop &lt;</a:t>
            </a:r>
            <a:r>
              <a:rPr lang="en-US" dirty="0" err="1">
                <a:latin typeface="Lucida Sans" panose="020B0602030504020204" pitchFamily="34" charset="0"/>
              </a:rPr>
              <a:t>container_name</a:t>
            </a:r>
            <a:r>
              <a:rPr lang="en-US" dirty="0">
                <a:latin typeface="Lucida Sans" panose="020B0602030504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0"/>
              </a:rPr>
              <a:t>	docker start &lt;</a:t>
            </a:r>
            <a:r>
              <a:rPr lang="en-US" dirty="0" err="1">
                <a:latin typeface="Lucida Sans" panose="020B0602030504020204" pitchFamily="34" charset="0"/>
              </a:rPr>
              <a:t>container_name</a:t>
            </a:r>
            <a:r>
              <a:rPr lang="en-US" dirty="0">
                <a:latin typeface="Lucida Sans" panose="020B0602030504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0"/>
              </a:rPr>
              <a:t>	docker restart &lt;</a:t>
            </a:r>
            <a:r>
              <a:rPr lang="en-US" dirty="0" err="1">
                <a:latin typeface="Lucida Sans" panose="020B0602030504020204" pitchFamily="34" charset="0"/>
              </a:rPr>
              <a:t>container_name</a:t>
            </a:r>
            <a:endParaRPr lang="en-US" dirty="0">
              <a:latin typeface="Lucida Sans" panose="020B0602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0"/>
              </a:rPr>
              <a:t>	docker rm &lt;</a:t>
            </a:r>
            <a:r>
              <a:rPr lang="en-US" dirty="0" err="1">
                <a:latin typeface="Lucida Sans" panose="020B0602030504020204" pitchFamily="34" charset="0"/>
              </a:rPr>
              <a:t>container_name</a:t>
            </a:r>
            <a:endParaRPr lang="en-US" dirty="0">
              <a:latin typeface="Lucida Sans" panose="020B0602030504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867A0-9A23-6E42-0BFB-4E2F8E7D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348 - Lab 9</a:t>
            </a:r>
          </a:p>
        </p:txBody>
      </p:sp>
    </p:spTree>
    <p:extLst>
      <p:ext uri="{BB962C8B-B14F-4D97-AF65-F5344CB8AC3E}">
        <p14:creationId xmlns:p14="http://schemas.microsoft.com/office/powerpoint/2010/main" val="3985856905"/>
      </p:ext>
    </p:extLst>
  </p:cSld>
  <p:clrMapOvr>
    <a:masterClrMapping/>
  </p:clrMapOvr>
</p:sld>
</file>

<file path=ppt/theme/theme1.xml><?xml version="1.0" encoding="utf-8"?>
<a:theme xmlns:a="http://schemas.openxmlformats.org/drawingml/2006/main" name="2017-K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1D7C092-2C20-43C4-9B36-62F0A4DE20C0}" vid="{F9713C41-C312-4665-9B5E-CFD881A2138C}"/>
    </a:ext>
  </a:extLst>
</a:theme>
</file>

<file path=ppt/theme/theme2.xml><?xml version="1.0" encoding="utf-8"?>
<a:theme xmlns:a="http://schemas.openxmlformats.org/drawingml/2006/main" name="2017-K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1D7C092-2C20-43C4-9B36-62F0A4DE20C0}" vid="{F9713C41-C312-4665-9B5E-CFD881A2138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2017-KU</Template>
  <TotalTime>5969</TotalTime>
  <Words>825</Words>
  <Application>Microsoft Office PowerPoint</Application>
  <PresentationFormat>On-screen Show (4:3)</PresentationFormat>
  <Paragraphs>93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Arial</vt:lpstr>
      <vt:lpstr>Calibri Light</vt:lpstr>
      <vt:lpstr>Myriad Pro Light</vt:lpstr>
      <vt:lpstr>Lucida Sans</vt:lpstr>
      <vt:lpstr>2017-KU</vt:lpstr>
      <vt:lpstr>2017-KU</vt:lpstr>
      <vt:lpstr>Lab 9: Container (Docker) programming</vt:lpstr>
      <vt:lpstr>Docker</vt:lpstr>
      <vt:lpstr>Container</vt:lpstr>
      <vt:lpstr>Docker image</vt:lpstr>
      <vt:lpstr>Dockerfile</vt:lpstr>
      <vt:lpstr>Docker architecture</vt:lpstr>
      <vt:lpstr>Steps to use docker</vt:lpstr>
      <vt:lpstr>Commands</vt:lpstr>
      <vt:lpstr>Commands</vt:lpstr>
      <vt:lpstr>Commands</vt:lpstr>
      <vt:lpstr>Commands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Saiedian, Hossein</dc:creator>
  <cp:lastModifiedBy>Yadlapalli, Sudha Chandrika</cp:lastModifiedBy>
  <cp:revision>238</cp:revision>
  <dcterms:created xsi:type="dcterms:W3CDTF">2022-08-25T17:55:20Z</dcterms:created>
  <dcterms:modified xsi:type="dcterms:W3CDTF">2023-04-19T00:49:58Z</dcterms:modified>
</cp:coreProperties>
</file>