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53" r:id="rId4"/>
    <p:sldId id="356" r:id="rId5"/>
    <p:sldId id="357" r:id="rId6"/>
    <p:sldId id="358" r:id="rId7"/>
    <p:sldId id="359" r:id="rId8"/>
    <p:sldId id="360" r:id="rId9"/>
    <p:sldId id="363" r:id="rId10"/>
    <p:sldId id="361" r:id="rId11"/>
    <p:sldId id="362" r:id="rId12"/>
    <p:sldId id="265" r:id="rId13"/>
    <p:sldId id="266" r:id="rId14"/>
    <p:sldId id="267" r:id="rId15"/>
    <p:sldId id="268" r:id="rId16"/>
    <p:sldId id="35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7875" autoAdjust="0"/>
  </p:normalViewPr>
  <p:slideViewPr>
    <p:cSldViewPr>
      <p:cViewPr varScale="1">
        <p:scale>
          <a:sx n="162" d="100"/>
          <a:sy n="162" d="100"/>
        </p:scale>
        <p:origin x="252" y="9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70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5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3AC2-4CD2-8E79-37AC-0A5DE769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03FD79-6501-B7D5-68D7-CD50FB6AA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BD5C5F-CACF-08BD-152D-1C0E9A0B5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B8791-5C80-FF89-163A-E77508114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C9AE7-05EC-B83E-D61A-03DA8C61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604B5B-F2AC-DD2C-65BE-4F4DD5648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815969-F8EB-2EF0-A0DE-BC933586F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043C6-CEBA-8608-6378-B46A14453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4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96883-20AC-067A-D9FF-3510D9B1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086AA1-7ECA-43F4-DAA5-AB4D15A2D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EE200-BB00-5546-D6F8-4F4A5230C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C7E53-3161-6785-6BDC-2B5F541E2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B955-397A-AC97-7161-0B68155A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664A25-A1CE-2FF1-552B-23B7E824E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39C44A-2263-4AD8-8EA6-634D76D55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9E860-2FA5-8E37-404E-3EE127AFF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6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70B0-8F6C-2455-BF52-534B55E0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B3E0A-C12A-D9E0-50EA-1F44601F7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A6E0C4-AD4F-B153-7DC4-14545437E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79130-AE64-0A7C-B20B-386B5E2B9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2206-E74C-1493-26C1-198DADCE3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4354C1-E3AF-4BBA-2622-1B798B151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77243-DDC9-7B74-566B-B4D70394A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216BB-EF08-81FC-19B7-0B6CDAB6A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4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A998-9E9B-A879-E2D5-9A02BEAC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64CB62-4F2A-EE10-585A-7883109B8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AA566D-1AD5-C9C8-1BC9-CF57A5E08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5A2E9-1E2A-CF0E-09C6-C1F87B51F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4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28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97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0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74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0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3627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3757" y="0"/>
            <a:ext cx="826005" cy="2636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8219" y="0"/>
            <a:ext cx="219455" cy="2636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280" y="0"/>
            <a:ext cx="728471" cy="26365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3756" y="135636"/>
            <a:ext cx="1289304" cy="2651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3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2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4.png"/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2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2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image" Target="../media/image21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23.png"/><Relationship Id="rId9" Type="http://schemas.openxmlformats.org/officeDocument/2006/relationships/image" Target="../media/image67.pn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H.261 (HW4)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MediaLab.</a:t>
            </a:r>
          </a:p>
          <a:p>
            <a:r>
              <a:rPr lang="en-US" altLang="ko-KR" dirty="0" err="1"/>
              <a:t>Dowan</a:t>
            </a:r>
            <a:r>
              <a:rPr lang="en-US" altLang="ko-KR" dirty="0"/>
              <a:t> Kwon</a:t>
            </a:r>
          </a:p>
        </p:txBody>
      </p:sp>
    </p:spTree>
    <p:extLst>
      <p:ext uri="{BB962C8B-B14F-4D97-AF65-F5344CB8AC3E}">
        <p14:creationId xmlns:p14="http://schemas.microsoft.com/office/powerpoint/2010/main" val="142518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4B156-955C-9959-81E7-60B753FE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F71F-247F-51CD-32B7-0054C7B3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Homework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68C9135-76FC-2998-18F3-545E0FBC1EBC}"/>
              </a:ext>
            </a:extLst>
          </p:cNvPr>
          <p:cNvSpPr txBox="1"/>
          <p:nvPr/>
        </p:nvSpPr>
        <p:spPr>
          <a:xfrm>
            <a:off x="174411" y="374056"/>
            <a:ext cx="852995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Assignment</a:t>
            </a:r>
            <a:endParaRPr sz="2000">
              <a:latin typeface="Times New Roman"/>
              <a:cs typeface="Times New Roman"/>
            </a:endParaRPr>
          </a:p>
          <a:p>
            <a:pPr marL="641350" lvl="1" indent="-171450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641350" algn="l"/>
              </a:tabLst>
            </a:pPr>
            <a:r>
              <a:rPr sz="1800" spc="-10" dirty="0">
                <a:latin typeface="Times New Roman"/>
                <a:cs typeface="Times New Roman"/>
              </a:rPr>
              <a:t>Video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Decoder</a:t>
            </a:r>
            <a:endParaRPr sz="1800">
              <a:latin typeface="Times New Roman"/>
              <a:cs typeface="Times New Roman"/>
            </a:endParaRPr>
          </a:p>
          <a:p>
            <a:pPr marL="640715" lvl="1" indent="-17145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640715" algn="l"/>
              </a:tabLst>
            </a:pPr>
            <a:r>
              <a:rPr sz="1800" dirty="0">
                <a:latin typeface="Malgun Gothic"/>
                <a:cs typeface="Malgun Gothic"/>
              </a:rPr>
              <a:t>입력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영상</a:t>
            </a:r>
            <a:r>
              <a:rPr sz="1800" spc="-1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</a:t>
            </a:r>
            <a:r>
              <a:rPr sz="1800" dirty="0">
                <a:latin typeface="Malgun Gothic"/>
                <a:cs typeface="Malgun Gothic"/>
              </a:rPr>
              <a:t>개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Video_Compression##.bmp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(24bit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같은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-1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Malgun Gothic"/>
                <a:cs typeface="Malgun Gothic"/>
              </a:rPr>
              <a:t>번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반복</a:t>
            </a:r>
            <a:r>
              <a:rPr sz="1800" spc="-2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8C8B29B7-9372-9F7D-96CD-95E3107B66B5}"/>
              </a:ext>
            </a:extLst>
          </p:cNvPr>
          <p:cNvSpPr txBox="1"/>
          <p:nvPr/>
        </p:nvSpPr>
        <p:spPr>
          <a:xfrm>
            <a:off x="631610" y="5351056"/>
            <a:ext cx="457327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184150" algn="l"/>
              </a:tabLst>
            </a:pPr>
            <a:r>
              <a:rPr sz="1800" dirty="0">
                <a:latin typeface="Malgun Gothic"/>
                <a:cs typeface="Malgun Gothic"/>
              </a:rPr>
              <a:t>소스코드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(.c,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.cpp)</a:t>
            </a:r>
            <a:endParaRPr sz="1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184150" algn="l"/>
              </a:tabLst>
            </a:pPr>
            <a:r>
              <a:rPr sz="1800" dirty="0">
                <a:latin typeface="Malgun Gothic"/>
                <a:cs typeface="Malgun Gothic"/>
              </a:rPr>
              <a:t>보고서</a:t>
            </a:r>
            <a:r>
              <a:rPr sz="1800" spc="-1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(pdf)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파일</a:t>
            </a:r>
            <a:endParaRPr sz="1800" dirty="0">
              <a:latin typeface="Malgun Gothic"/>
              <a:cs typeface="Malgun Gothic"/>
            </a:endParaRPr>
          </a:p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184150" algn="l"/>
              </a:tabLst>
            </a:pPr>
            <a:r>
              <a:rPr sz="1800" dirty="0">
                <a:latin typeface="Malgun Gothic"/>
                <a:cs typeface="Malgun Gothic"/>
              </a:rPr>
              <a:t>이름</a:t>
            </a:r>
            <a:r>
              <a:rPr sz="1800" dirty="0">
                <a:latin typeface="Times New Roman"/>
                <a:cs typeface="Times New Roman"/>
              </a:rPr>
              <a:t>_</a:t>
            </a:r>
            <a:r>
              <a:rPr sz="1800" dirty="0">
                <a:latin typeface="Malgun Gothic"/>
                <a:cs typeface="Malgun Gothic"/>
              </a:rPr>
              <a:t>학번</a:t>
            </a:r>
            <a:r>
              <a:rPr sz="1800" dirty="0">
                <a:latin typeface="Times New Roman"/>
                <a:cs typeface="Times New Roman"/>
              </a:rPr>
              <a:t>_HW4.zip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형식으로</a:t>
            </a:r>
            <a:r>
              <a:rPr sz="1800" spc="-18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제출해주세요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856DBC9-5826-395D-54BE-9770E51CF2B6}"/>
              </a:ext>
            </a:extLst>
          </p:cNvPr>
          <p:cNvSpPr txBox="1"/>
          <p:nvPr/>
        </p:nvSpPr>
        <p:spPr>
          <a:xfrm>
            <a:off x="5304282" y="2602228"/>
            <a:ext cx="1584960" cy="79121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312420" marR="306070" indent="33020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latin typeface="Times New Roman"/>
                <a:cs typeface="Times New Roman"/>
              </a:rPr>
              <a:t>Bitstream (Man.msl)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BD01FBF-F620-D752-170B-CA9CAE37C237}"/>
              </a:ext>
            </a:extLst>
          </p:cNvPr>
          <p:cNvSpPr txBox="1"/>
          <p:nvPr/>
        </p:nvSpPr>
        <p:spPr>
          <a:xfrm>
            <a:off x="1440865" y="4473168"/>
            <a:ext cx="124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Input: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*.bmp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mbria Math"/>
                <a:cs typeface="Cambria Math"/>
              </a:rPr>
              <a:t>×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25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B6AF6F2-8E12-4F2E-A0A3-8F70B6C64BFF}"/>
              </a:ext>
            </a:extLst>
          </p:cNvPr>
          <p:cNvSpPr txBox="1"/>
          <p:nvPr/>
        </p:nvSpPr>
        <p:spPr>
          <a:xfrm>
            <a:off x="9467033" y="4473168"/>
            <a:ext cx="13957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Output: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*.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bmp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mbria Math"/>
                <a:cs typeface="Cambria Math"/>
              </a:rPr>
              <a:t>×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25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9" name="object 12">
            <a:extLst>
              <a:ext uri="{FF2B5EF4-FFF2-40B4-BE49-F238E27FC236}">
                <a16:creationId xmlns:a16="http://schemas.microsoft.com/office/drawing/2014/main" id="{275941C7-B90A-2B15-C7FC-B9CD82A6EB20}"/>
              </a:ext>
            </a:extLst>
          </p:cNvPr>
          <p:cNvGrpSpPr/>
          <p:nvPr/>
        </p:nvGrpSpPr>
        <p:grpSpPr>
          <a:xfrm>
            <a:off x="3720084" y="2959607"/>
            <a:ext cx="1296670" cy="76200"/>
            <a:chOff x="3720084" y="2959607"/>
            <a:chExt cx="1296670" cy="76200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BC2F44F2-C862-8E99-90D0-053E5700FE65}"/>
                </a:ext>
              </a:extLst>
            </p:cNvPr>
            <p:cNvSpPr/>
            <p:nvPr/>
          </p:nvSpPr>
          <p:spPr>
            <a:xfrm>
              <a:off x="3720084" y="2997707"/>
              <a:ext cx="1233170" cy="0"/>
            </a:xfrm>
            <a:custGeom>
              <a:avLst/>
              <a:gdLst/>
              <a:ahLst/>
              <a:cxnLst/>
              <a:rect l="l" t="t" r="r" b="b"/>
              <a:pathLst>
                <a:path w="1233170">
                  <a:moveTo>
                    <a:pt x="0" y="0"/>
                  </a:moveTo>
                  <a:lnTo>
                    <a:pt x="12326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4A1C5588-6A5A-76F2-4411-51C80754E028}"/>
                </a:ext>
              </a:extLst>
            </p:cNvPr>
            <p:cNvSpPr/>
            <p:nvPr/>
          </p:nvSpPr>
          <p:spPr>
            <a:xfrm>
              <a:off x="4940033" y="295960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5">
            <a:extLst>
              <a:ext uri="{FF2B5EF4-FFF2-40B4-BE49-F238E27FC236}">
                <a16:creationId xmlns:a16="http://schemas.microsoft.com/office/drawing/2014/main" id="{48895788-173D-7464-25E8-A71E600E3A79}"/>
              </a:ext>
            </a:extLst>
          </p:cNvPr>
          <p:cNvGrpSpPr/>
          <p:nvPr/>
        </p:nvGrpSpPr>
        <p:grpSpPr>
          <a:xfrm>
            <a:off x="7176516" y="2959607"/>
            <a:ext cx="1296670" cy="76200"/>
            <a:chOff x="7176516" y="2959607"/>
            <a:chExt cx="1296670" cy="76200"/>
          </a:xfrm>
        </p:grpSpPr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AACA5A19-CEB6-4F2B-751D-A6BD7DE92046}"/>
                </a:ext>
              </a:extLst>
            </p:cNvPr>
            <p:cNvSpPr/>
            <p:nvPr/>
          </p:nvSpPr>
          <p:spPr>
            <a:xfrm>
              <a:off x="7176516" y="2997707"/>
              <a:ext cx="1233170" cy="0"/>
            </a:xfrm>
            <a:custGeom>
              <a:avLst/>
              <a:gdLst/>
              <a:ahLst/>
              <a:cxnLst/>
              <a:rect l="l" t="t" r="r" b="b"/>
              <a:pathLst>
                <a:path w="1233170">
                  <a:moveTo>
                    <a:pt x="0" y="0"/>
                  </a:moveTo>
                  <a:lnTo>
                    <a:pt x="12326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6B63DC3-776A-98FD-5EBF-995400C7DF7D}"/>
                </a:ext>
              </a:extLst>
            </p:cNvPr>
            <p:cNvSpPr/>
            <p:nvPr/>
          </p:nvSpPr>
          <p:spPr>
            <a:xfrm>
              <a:off x="8396465" y="295960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132C4716-4BE8-722B-FD90-604F16BEC8CD}"/>
              </a:ext>
            </a:extLst>
          </p:cNvPr>
          <p:cNvSpPr txBox="1"/>
          <p:nvPr/>
        </p:nvSpPr>
        <p:spPr>
          <a:xfrm>
            <a:off x="3859796" y="2629357"/>
            <a:ext cx="10083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Video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Encoder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5CDBCAEB-2E6A-4873-C4B7-5AEFC5691D06}"/>
              </a:ext>
            </a:extLst>
          </p:cNvPr>
          <p:cNvSpPr txBox="1"/>
          <p:nvPr/>
        </p:nvSpPr>
        <p:spPr>
          <a:xfrm>
            <a:off x="7315600" y="2629357"/>
            <a:ext cx="10172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Video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Decoder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24" name="object 20">
            <a:extLst>
              <a:ext uri="{FF2B5EF4-FFF2-40B4-BE49-F238E27FC236}">
                <a16:creationId xmlns:a16="http://schemas.microsoft.com/office/drawing/2014/main" id="{22F476FC-9E10-332B-8B54-7E0F360394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719" y="1762956"/>
            <a:ext cx="2192150" cy="2464091"/>
          </a:xfrm>
          <a:prstGeom prst="rect">
            <a:avLst/>
          </a:prstGeom>
        </p:spPr>
      </p:pic>
      <p:pic>
        <p:nvPicPr>
          <p:cNvPr id="25" name="object 21">
            <a:extLst>
              <a:ext uri="{FF2B5EF4-FFF2-40B4-BE49-F238E27FC236}">
                <a16:creationId xmlns:a16="http://schemas.microsoft.com/office/drawing/2014/main" id="{377ACA00-8924-6ECF-2715-972D851253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4204" y="1762956"/>
            <a:ext cx="2190665" cy="2464091"/>
          </a:xfrm>
          <a:prstGeom prst="rect">
            <a:avLst/>
          </a:prstGeom>
        </p:spPr>
      </p:pic>
      <p:pic>
        <p:nvPicPr>
          <p:cNvPr id="26" name="object 22">
            <a:extLst>
              <a:ext uri="{FF2B5EF4-FFF2-40B4-BE49-F238E27FC236}">
                <a16:creationId xmlns:a16="http://schemas.microsoft.com/office/drawing/2014/main" id="{2479BB3A-0366-87F8-0A47-3098B03202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052" y="731787"/>
            <a:ext cx="4687031" cy="1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2" y="24586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MEDIA</a:t>
            </a:r>
            <a:r>
              <a:rPr kumimoji="0" sz="9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LAB</a:t>
            </a:r>
            <a:r>
              <a:rPr kumimoji="0" sz="9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–</a:t>
            </a:r>
            <a:r>
              <a:rPr kumimoji="0" sz="9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Richmedia</a:t>
            </a:r>
            <a:r>
              <a:rPr kumimoji="0" sz="9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Kyunghee</a:t>
            </a:r>
            <a:r>
              <a:rPr kumimoji="0" sz="9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University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3" y="1"/>
            <a:ext cx="11993880" cy="347980"/>
            <a:chOff x="4573" y="1"/>
            <a:chExt cx="11993880" cy="347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" y="1"/>
              <a:ext cx="408429" cy="3063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0" y="91440"/>
              <a:ext cx="1909571" cy="256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6436" y="112953"/>
              <a:ext cx="1866722" cy="2134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4411" y="371859"/>
            <a:ext cx="11158855" cy="12750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 typeface="Wingdings"/>
              <a:buChar char="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Assignment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(Encoder)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1985" marR="0" lvl="1" indent="-172085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985" algn="l"/>
              </a:tabLst>
              <a:defRPr/>
            </a:pP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bmp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r>
              <a:rPr kumimoji="0" sz="16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→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641350" marR="0" lvl="1" indent="-172085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350" algn="l"/>
              </a:tabLst>
              <a:defRPr/>
            </a:pP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압축이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얼마나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잘되는지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확인하기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위해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나누어준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bmp</a:t>
            </a:r>
            <a:r>
              <a:rPr kumimoji="0" sz="1600" b="0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25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개</a:t>
            </a:r>
            <a:r>
              <a:rPr kumimoji="0" sz="16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파일을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헤더를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제외한</a:t>
            </a:r>
            <a:r>
              <a:rPr kumimoji="0" sz="16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값들을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모아서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파일로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만든다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1350" marR="0" lvl="1" indent="-172085" defTabSz="91440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350" algn="l"/>
              </a:tabLst>
              <a:defRPr/>
            </a:pP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한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픽셀당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같은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</a:t>
            </a:r>
            <a:r>
              <a:rPr kumimoji="0" sz="16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3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개가</a:t>
            </a:r>
            <a:r>
              <a:rPr kumimoji="0" sz="16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적혀있는</a:t>
            </a:r>
            <a:r>
              <a:rPr kumimoji="0" sz="16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것을</a:t>
            </a:r>
            <a:r>
              <a:rPr kumimoji="0" sz="16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개만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받아서</a:t>
            </a:r>
            <a:r>
              <a:rPr kumimoji="0" sz="16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만든다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8031" y="4630039"/>
            <a:ext cx="124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Input:</a:t>
            </a:r>
            <a:r>
              <a:rPr kumimoji="0" sz="1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*.bmp</a:t>
            </a:r>
            <a:r>
              <a:rPr kumimoji="0" sz="1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×</a:t>
            </a:r>
            <a:r>
              <a:rPr kumimoji="0" sz="1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25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268" y="2028116"/>
            <a:ext cx="2192151" cy="24626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8476" y="2415542"/>
            <a:ext cx="1008885" cy="8336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31919" y="26248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0876" y="2566418"/>
            <a:ext cx="1008885" cy="8351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84319" y="27772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13276" y="2720342"/>
            <a:ext cx="1008885" cy="8336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336719" y="29296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65676" y="2872742"/>
            <a:ext cx="1008885" cy="8336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89119" y="30820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8076" y="3025142"/>
            <a:ext cx="1008885" cy="8336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645621" y="3244278"/>
            <a:ext cx="55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bmp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09616" y="2415542"/>
            <a:ext cx="1008885" cy="8336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532856" y="26248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62016" y="2566418"/>
            <a:ext cx="1008876" cy="8351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85256" y="27772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14416" y="2720342"/>
            <a:ext cx="1008885" cy="83362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37656" y="29296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6816" y="2872742"/>
            <a:ext cx="1008885" cy="83362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990056" y="30820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19216" y="3025142"/>
            <a:ext cx="1008885" cy="83362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146546" y="3244278"/>
            <a:ext cx="55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bmp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10756" y="2415542"/>
            <a:ext cx="1008885" cy="83362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033793" y="26248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63156" y="2567942"/>
            <a:ext cx="1008885" cy="83362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7186193" y="27772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15556" y="2720342"/>
            <a:ext cx="1008885" cy="83362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338593" y="29296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67956" y="2872742"/>
            <a:ext cx="1008885" cy="83362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7490993" y="30820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20356" y="3025142"/>
            <a:ext cx="1008885" cy="83362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647482" y="3244278"/>
            <a:ext cx="55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bmp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11895" y="2415542"/>
            <a:ext cx="1007362" cy="83362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534730" y="26248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64295" y="2567942"/>
            <a:ext cx="1007362" cy="83362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687130" y="27772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616695" y="2720342"/>
            <a:ext cx="1007362" cy="83362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839530" y="29296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69095" y="2872742"/>
            <a:ext cx="1007362" cy="83362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8991930" y="30820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21495" y="3025142"/>
            <a:ext cx="1007362" cy="833625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9148419" y="3244278"/>
            <a:ext cx="55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bmp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819132" y="2415542"/>
            <a:ext cx="1008885" cy="833625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0042906" y="26248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971532" y="2567942"/>
            <a:ext cx="1008885" cy="833625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10195306" y="27772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123932" y="2720342"/>
            <a:ext cx="1008885" cy="83362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0347706" y="29296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276332" y="2872742"/>
            <a:ext cx="1008885" cy="833625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0500106" y="3082085"/>
            <a:ext cx="561340" cy="339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1024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428732" y="3025142"/>
            <a:ext cx="1008885" cy="833625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0656595" y="3244278"/>
            <a:ext cx="55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bmp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031992" y="5439155"/>
            <a:ext cx="3182111" cy="880869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7059790" y="5649813"/>
            <a:ext cx="112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raw파일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584961" y="4117847"/>
            <a:ext cx="76200" cy="1008380"/>
            <a:chOff x="7584961" y="4117847"/>
            <a:chExt cx="76200" cy="1008380"/>
          </a:xfrm>
        </p:grpSpPr>
        <p:sp>
          <p:nvSpPr>
            <p:cNvPr id="63" name="object 63"/>
            <p:cNvSpPr/>
            <p:nvPr/>
          </p:nvSpPr>
          <p:spPr>
            <a:xfrm>
              <a:off x="7623048" y="4117847"/>
              <a:ext cx="0" cy="944880"/>
            </a:xfrm>
            <a:custGeom>
              <a:avLst/>
              <a:gdLst/>
              <a:ahLst/>
              <a:cxnLst/>
              <a:rect l="l" t="t" r="r" b="b"/>
              <a:pathLst>
                <a:path h="944879">
                  <a:moveTo>
                    <a:pt x="0" y="0"/>
                  </a:moveTo>
                  <a:lnTo>
                    <a:pt x="0" y="9446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584961" y="50497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2" y="24586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MEDIA</a:t>
            </a:r>
            <a:r>
              <a:rPr kumimoji="0" sz="9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LAB</a:t>
            </a:r>
            <a:r>
              <a:rPr kumimoji="0" sz="9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–</a:t>
            </a:r>
            <a:r>
              <a:rPr kumimoji="0" sz="9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Richmedia</a:t>
            </a:r>
            <a:r>
              <a:rPr kumimoji="0" sz="9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Kyunghee</a:t>
            </a:r>
            <a:r>
              <a:rPr kumimoji="0" sz="9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University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3" y="1"/>
            <a:ext cx="11993880" cy="347980"/>
            <a:chOff x="4573" y="1"/>
            <a:chExt cx="11993880" cy="347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" y="1"/>
              <a:ext cx="408429" cy="3063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0" y="91440"/>
              <a:ext cx="1909571" cy="256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6436" y="112953"/>
              <a:ext cx="1866722" cy="2134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4411" y="374056"/>
            <a:ext cx="266319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Wingdings"/>
              <a:buChar char="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Assignment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(Encoder)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1350" marR="0" lvl="1" indent="-171450" defTabSz="91440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350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0779" y="1463711"/>
            <a:ext cx="431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파일을</a:t>
            </a:r>
            <a:r>
              <a:rPr kumimoji="0" sz="1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읽어서</a:t>
            </a:r>
            <a:r>
              <a:rPr kumimoji="0" sz="1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첫번째</a:t>
            </a:r>
            <a:r>
              <a:rPr kumimoji="0" sz="1800" b="0" i="0" u="none" strike="noStrike" kern="0" cap="none" spc="-17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을</a:t>
            </a:r>
            <a:r>
              <a:rPr kumimoji="0" sz="1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만든다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559" y="1170434"/>
            <a:ext cx="3183635" cy="8793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65084" y="1376692"/>
            <a:ext cx="119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59" y="2654807"/>
            <a:ext cx="3183635" cy="87934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17574" y="2859557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JPEG_Encoder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0788" y="2674620"/>
            <a:ext cx="1008887" cy="8366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32628" y="2891561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58428" y="5414773"/>
            <a:ext cx="3182111" cy="8823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735413" y="562372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.msl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559" y="4215384"/>
            <a:ext cx="3183635" cy="87934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09992" y="4420260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JPEG_Decoder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4276" y="4003547"/>
            <a:ext cx="1581911" cy="12999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10988" y="4452264"/>
            <a:ext cx="948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1’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94276" y="958596"/>
            <a:ext cx="1581911" cy="129997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53685" y="1407172"/>
            <a:ext cx="864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6132" y="2768041"/>
            <a:ext cx="328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첫번째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프레임을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압축한다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압축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파일에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쓴다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0660" y="5414771"/>
            <a:ext cx="1581911" cy="129997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732965" y="5711202"/>
            <a:ext cx="10572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lvl="0" indent="-19240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Reference 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3472" y="4328744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다시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디코딩을</a:t>
            </a:r>
            <a:r>
              <a:rPr kumimoji="0" sz="1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한다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3468" y="4603063"/>
            <a:ext cx="494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생성된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프레임은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첫번째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프레임과는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조금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다르다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8741" y="5957290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1’</a:t>
            </a:r>
            <a:r>
              <a:rPr kumimoji="0" sz="1800" b="0" i="0" u="none" strike="noStrike" kern="0" cap="none" spc="-14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프레임을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Reference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에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저장한다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91940" y="2758439"/>
            <a:ext cx="416052" cy="6156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1167" y="4319015"/>
            <a:ext cx="414528" cy="61569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712197" y="3109810"/>
            <a:ext cx="1330960" cy="2232025"/>
            <a:chOff x="9712197" y="3109810"/>
            <a:chExt cx="1330960" cy="2232025"/>
          </a:xfrm>
        </p:grpSpPr>
        <p:sp>
          <p:nvSpPr>
            <p:cNvPr id="32" name="object 32"/>
            <p:cNvSpPr/>
            <p:nvPr/>
          </p:nvSpPr>
          <p:spPr>
            <a:xfrm>
              <a:off x="9718547" y="3116160"/>
              <a:ext cx="1286510" cy="2162175"/>
            </a:xfrm>
            <a:custGeom>
              <a:avLst/>
              <a:gdLst/>
              <a:ahLst/>
              <a:cxnLst/>
              <a:rect l="l" t="t" r="r" b="b"/>
              <a:pathLst>
                <a:path w="1286509" h="2162175">
                  <a:moveTo>
                    <a:pt x="0" y="3467"/>
                  </a:moveTo>
                  <a:lnTo>
                    <a:pt x="0" y="0"/>
                  </a:lnTo>
                  <a:lnTo>
                    <a:pt x="1286103" y="0"/>
                  </a:lnTo>
                  <a:lnTo>
                    <a:pt x="1286103" y="2161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966538" y="5265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863340" y="1543811"/>
            <a:ext cx="561340" cy="76200"/>
            <a:chOff x="3863340" y="1543811"/>
            <a:chExt cx="561340" cy="76200"/>
          </a:xfrm>
        </p:grpSpPr>
        <p:sp>
          <p:nvSpPr>
            <p:cNvPr id="35" name="object 35"/>
            <p:cNvSpPr/>
            <p:nvPr/>
          </p:nvSpPr>
          <p:spPr>
            <a:xfrm>
              <a:off x="3863340" y="1581911"/>
              <a:ext cx="497840" cy="0"/>
            </a:xfrm>
            <a:custGeom>
              <a:avLst/>
              <a:gdLst/>
              <a:ahLst/>
              <a:cxnLst/>
              <a:rect l="l" t="t" r="r" b="b"/>
              <a:pathLst>
                <a:path w="497839">
                  <a:moveTo>
                    <a:pt x="0" y="0"/>
                  </a:moveTo>
                  <a:lnTo>
                    <a:pt x="4972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347934" y="1543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223516" y="2169922"/>
            <a:ext cx="3068320" cy="3578860"/>
            <a:chOff x="2223516" y="2169922"/>
            <a:chExt cx="3068320" cy="3578860"/>
          </a:xfrm>
        </p:grpSpPr>
        <p:sp>
          <p:nvSpPr>
            <p:cNvPr id="38" name="object 38"/>
            <p:cNvSpPr/>
            <p:nvPr/>
          </p:nvSpPr>
          <p:spPr>
            <a:xfrm>
              <a:off x="3126740" y="5221224"/>
              <a:ext cx="2158365" cy="489584"/>
            </a:xfrm>
            <a:custGeom>
              <a:avLst/>
              <a:gdLst/>
              <a:ahLst/>
              <a:cxnLst/>
              <a:rect l="l" t="t" r="r" b="b"/>
              <a:pathLst>
                <a:path w="2158365" h="489585">
                  <a:moveTo>
                    <a:pt x="2158314" y="0"/>
                  </a:moveTo>
                  <a:lnTo>
                    <a:pt x="2158314" y="489266"/>
                  </a:lnTo>
                  <a:lnTo>
                    <a:pt x="0" y="4892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63240" y="56723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61616" y="2176272"/>
              <a:ext cx="3023235" cy="440055"/>
            </a:xfrm>
            <a:custGeom>
              <a:avLst/>
              <a:gdLst/>
              <a:ahLst/>
              <a:cxnLst/>
              <a:rect l="l" t="t" r="r" b="b"/>
              <a:pathLst>
                <a:path w="3023235" h="440055">
                  <a:moveTo>
                    <a:pt x="3023196" y="0"/>
                  </a:moveTo>
                  <a:lnTo>
                    <a:pt x="3023196" y="251675"/>
                  </a:lnTo>
                  <a:lnTo>
                    <a:pt x="0" y="251675"/>
                  </a:lnTo>
                  <a:lnTo>
                    <a:pt x="0" y="4398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223516" y="26034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261616" y="3429000"/>
              <a:ext cx="3023235" cy="748665"/>
            </a:xfrm>
            <a:custGeom>
              <a:avLst/>
              <a:gdLst/>
              <a:ahLst/>
              <a:cxnLst/>
              <a:rect l="l" t="t" r="r" b="b"/>
              <a:pathLst>
                <a:path w="3023235" h="748664">
                  <a:moveTo>
                    <a:pt x="3023196" y="0"/>
                  </a:moveTo>
                  <a:lnTo>
                    <a:pt x="3023196" y="405828"/>
                  </a:lnTo>
                  <a:lnTo>
                    <a:pt x="0" y="405828"/>
                  </a:lnTo>
                  <a:lnTo>
                    <a:pt x="0" y="7481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223516" y="41644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2" y="24586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MEDIA</a:t>
            </a:r>
            <a:r>
              <a:rPr kumimoji="0" sz="9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LAB</a:t>
            </a:r>
            <a:r>
              <a:rPr kumimoji="0" sz="9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–</a:t>
            </a:r>
            <a:r>
              <a:rPr kumimoji="0" sz="9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Richmedia</a:t>
            </a:r>
            <a:r>
              <a:rPr kumimoji="0" sz="9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Kyunghee</a:t>
            </a:r>
            <a:r>
              <a:rPr kumimoji="0" sz="9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University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3" y="1"/>
            <a:ext cx="11993880" cy="347980"/>
            <a:chOff x="4573" y="1"/>
            <a:chExt cx="11993880" cy="347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" y="1"/>
              <a:ext cx="408429" cy="3063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0" y="91440"/>
              <a:ext cx="1909571" cy="256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6436" y="112953"/>
              <a:ext cx="1866722" cy="2134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4411" y="374056"/>
            <a:ext cx="266319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Wingdings"/>
              <a:buChar char="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Assignment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(Encoder)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1350" marR="0" lvl="1" indent="-171450" defTabSz="91440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350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</a:t>
            </a:r>
            <a:r>
              <a:rPr kumimoji="0" sz="18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(Second)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559" y="1170434"/>
            <a:ext cx="3183635" cy="8793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65084" y="1376692"/>
            <a:ext cx="119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59" y="2654807"/>
            <a:ext cx="3183635" cy="8793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17574" y="2859557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JPEG_Encoder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0788" y="2674620"/>
            <a:ext cx="1008887" cy="8366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32628" y="2891561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58428" y="5414773"/>
            <a:ext cx="3182111" cy="8823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735413" y="562372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.msl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559" y="4215384"/>
            <a:ext cx="3183635" cy="87934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09992" y="4420260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JPEG_Decoder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4276" y="4003547"/>
            <a:ext cx="1581911" cy="12999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82032" y="4452264"/>
            <a:ext cx="1005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D’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60747" y="1091183"/>
            <a:ext cx="1252727" cy="103479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97260" y="142393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2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6145" y="2768104"/>
            <a:ext cx="277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차프레임을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압축한다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압축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파일에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쓴다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0660" y="5414771"/>
            <a:ext cx="1581911" cy="130911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32852" y="5558802"/>
            <a:ext cx="10572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2’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Reference 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2720" y="4046346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다시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디코딩을</a:t>
            </a:r>
            <a:r>
              <a:rPr kumimoji="0" sz="1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한다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2716" y="4320667"/>
            <a:ext cx="3740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그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값들은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차프레임과는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조금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다르다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2720" y="4594986"/>
            <a:ext cx="294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이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모션벡터를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이용해서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2’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을</a:t>
            </a:r>
            <a:r>
              <a:rPr kumimoji="0" sz="1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만든다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8970" y="5957218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2’</a:t>
            </a:r>
            <a:r>
              <a:rPr kumimoji="0" sz="1800" b="0" i="0" u="none" strike="noStrike" kern="0" cap="none" spc="-14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프레임을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Reference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에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저장한다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91940" y="2758439"/>
            <a:ext cx="416052" cy="6156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1167" y="4319015"/>
            <a:ext cx="414528" cy="61569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712197" y="3109810"/>
            <a:ext cx="1330960" cy="2232025"/>
            <a:chOff x="9712197" y="3109810"/>
            <a:chExt cx="1330960" cy="2232025"/>
          </a:xfrm>
        </p:grpSpPr>
        <p:sp>
          <p:nvSpPr>
            <p:cNvPr id="32" name="object 32"/>
            <p:cNvSpPr/>
            <p:nvPr/>
          </p:nvSpPr>
          <p:spPr>
            <a:xfrm>
              <a:off x="9718547" y="3116160"/>
              <a:ext cx="1286510" cy="2162175"/>
            </a:xfrm>
            <a:custGeom>
              <a:avLst/>
              <a:gdLst/>
              <a:ahLst/>
              <a:cxnLst/>
              <a:rect l="l" t="t" r="r" b="b"/>
              <a:pathLst>
                <a:path w="1286509" h="2162175">
                  <a:moveTo>
                    <a:pt x="0" y="3467"/>
                  </a:moveTo>
                  <a:lnTo>
                    <a:pt x="0" y="0"/>
                  </a:lnTo>
                  <a:lnTo>
                    <a:pt x="1286103" y="0"/>
                  </a:lnTo>
                  <a:lnTo>
                    <a:pt x="1286103" y="2161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966538" y="5265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23516" y="516638"/>
            <a:ext cx="4817745" cy="5232400"/>
            <a:chOff x="2223516" y="516638"/>
            <a:chExt cx="4817745" cy="5232400"/>
          </a:xfrm>
        </p:grpSpPr>
        <p:sp>
          <p:nvSpPr>
            <p:cNvPr id="35" name="object 35"/>
            <p:cNvSpPr/>
            <p:nvPr/>
          </p:nvSpPr>
          <p:spPr>
            <a:xfrm>
              <a:off x="3126740" y="5221224"/>
              <a:ext cx="2158365" cy="489584"/>
            </a:xfrm>
            <a:custGeom>
              <a:avLst/>
              <a:gdLst/>
              <a:ahLst/>
              <a:cxnLst/>
              <a:rect l="l" t="t" r="r" b="b"/>
              <a:pathLst>
                <a:path w="2158365" h="489585">
                  <a:moveTo>
                    <a:pt x="2158314" y="0"/>
                  </a:moveTo>
                  <a:lnTo>
                    <a:pt x="2158314" y="489266"/>
                  </a:lnTo>
                  <a:lnTo>
                    <a:pt x="0" y="4892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63240" y="56723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863339" y="1581911"/>
              <a:ext cx="497840" cy="0"/>
            </a:xfrm>
            <a:custGeom>
              <a:avLst/>
              <a:gdLst/>
              <a:ahLst/>
              <a:cxnLst/>
              <a:rect l="l" t="t" r="r" b="b"/>
              <a:pathLst>
                <a:path w="497839">
                  <a:moveTo>
                    <a:pt x="0" y="0"/>
                  </a:moveTo>
                  <a:lnTo>
                    <a:pt x="4972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347934" y="1543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261616" y="3429000"/>
              <a:ext cx="3023235" cy="748665"/>
            </a:xfrm>
            <a:custGeom>
              <a:avLst/>
              <a:gdLst/>
              <a:ahLst/>
              <a:cxnLst/>
              <a:rect l="l" t="t" r="r" b="b"/>
              <a:pathLst>
                <a:path w="3023235" h="748664">
                  <a:moveTo>
                    <a:pt x="3023196" y="0"/>
                  </a:moveTo>
                  <a:lnTo>
                    <a:pt x="3023196" y="405828"/>
                  </a:lnTo>
                  <a:lnTo>
                    <a:pt x="0" y="405828"/>
                  </a:lnTo>
                  <a:lnTo>
                    <a:pt x="0" y="7481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23516" y="41644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24727" y="516638"/>
              <a:ext cx="1216149" cy="11247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016561" y="584873"/>
            <a:ext cx="8312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lvl="0" indent="-104139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Target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47432" y="495300"/>
            <a:ext cx="1216149" cy="1124711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865198" y="564032"/>
            <a:ext cx="779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lvl="0" indent="-7810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2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Target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70135" y="512063"/>
            <a:ext cx="1385315" cy="112623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9672940" y="581342"/>
            <a:ext cx="955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1’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Reference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919044" y="931097"/>
            <a:ext cx="497205" cy="168275"/>
            <a:chOff x="8919044" y="931097"/>
            <a:chExt cx="497205" cy="168275"/>
          </a:xfrm>
        </p:grpSpPr>
        <p:sp>
          <p:nvSpPr>
            <p:cNvPr id="48" name="object 48"/>
            <p:cNvSpPr/>
            <p:nvPr/>
          </p:nvSpPr>
          <p:spPr>
            <a:xfrm>
              <a:off x="8925140" y="937193"/>
              <a:ext cx="485140" cy="155575"/>
            </a:xfrm>
            <a:custGeom>
              <a:avLst/>
              <a:gdLst/>
              <a:ahLst/>
              <a:cxnLst/>
              <a:rect l="l" t="t" r="r" b="b"/>
              <a:pathLst>
                <a:path w="485140" h="155575">
                  <a:moveTo>
                    <a:pt x="484946" y="0"/>
                  </a:moveTo>
                  <a:lnTo>
                    <a:pt x="0" y="0"/>
                  </a:lnTo>
                  <a:lnTo>
                    <a:pt x="0" y="155564"/>
                  </a:lnTo>
                  <a:lnTo>
                    <a:pt x="484946" y="155564"/>
                  </a:lnTo>
                  <a:lnTo>
                    <a:pt x="4849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925140" y="937193"/>
              <a:ext cx="485140" cy="155575"/>
            </a:xfrm>
            <a:custGeom>
              <a:avLst/>
              <a:gdLst/>
              <a:ahLst/>
              <a:cxnLst/>
              <a:rect l="l" t="t" r="r" b="b"/>
              <a:pathLst>
                <a:path w="485140" h="155575">
                  <a:moveTo>
                    <a:pt x="0" y="155564"/>
                  </a:moveTo>
                  <a:lnTo>
                    <a:pt x="484946" y="155564"/>
                  </a:lnTo>
                  <a:lnTo>
                    <a:pt x="484946" y="0"/>
                  </a:lnTo>
                  <a:lnTo>
                    <a:pt x="0" y="0"/>
                  </a:lnTo>
                  <a:lnTo>
                    <a:pt x="0" y="155564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136460" y="846061"/>
            <a:ext cx="415925" cy="141605"/>
            <a:chOff x="7136460" y="846061"/>
            <a:chExt cx="415925" cy="141605"/>
          </a:xfrm>
        </p:grpSpPr>
        <p:sp>
          <p:nvSpPr>
            <p:cNvPr id="51" name="object 51"/>
            <p:cNvSpPr/>
            <p:nvPr/>
          </p:nvSpPr>
          <p:spPr>
            <a:xfrm>
              <a:off x="7142556" y="85215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403199" y="0"/>
                  </a:moveTo>
                  <a:lnTo>
                    <a:pt x="0" y="0"/>
                  </a:lnTo>
                  <a:lnTo>
                    <a:pt x="0" y="129048"/>
                  </a:lnTo>
                  <a:lnTo>
                    <a:pt x="403199" y="129048"/>
                  </a:lnTo>
                  <a:lnTo>
                    <a:pt x="4031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142556" y="85215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0" y="0"/>
                  </a:moveTo>
                  <a:lnTo>
                    <a:pt x="403199" y="0"/>
                  </a:lnTo>
                  <a:lnTo>
                    <a:pt x="403199" y="129048"/>
                  </a:lnTo>
                  <a:lnTo>
                    <a:pt x="0" y="1290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136460" y="1039621"/>
            <a:ext cx="415925" cy="141605"/>
            <a:chOff x="7136460" y="1039621"/>
            <a:chExt cx="415925" cy="141605"/>
          </a:xfrm>
        </p:grpSpPr>
        <p:sp>
          <p:nvSpPr>
            <p:cNvPr id="54" name="object 54"/>
            <p:cNvSpPr/>
            <p:nvPr/>
          </p:nvSpPr>
          <p:spPr>
            <a:xfrm>
              <a:off x="7142556" y="104571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403199" y="0"/>
                  </a:moveTo>
                  <a:lnTo>
                    <a:pt x="0" y="0"/>
                  </a:lnTo>
                  <a:lnTo>
                    <a:pt x="0" y="129048"/>
                  </a:lnTo>
                  <a:lnTo>
                    <a:pt x="403199" y="129048"/>
                  </a:lnTo>
                  <a:lnTo>
                    <a:pt x="4031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142556" y="104571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0" y="0"/>
                  </a:moveTo>
                  <a:lnTo>
                    <a:pt x="403199" y="0"/>
                  </a:lnTo>
                  <a:lnTo>
                    <a:pt x="403199" y="129048"/>
                  </a:lnTo>
                  <a:lnTo>
                    <a:pt x="0" y="1290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223516" y="1458213"/>
            <a:ext cx="4215765" cy="1223010"/>
            <a:chOff x="2223516" y="1458213"/>
            <a:chExt cx="4215765" cy="1223010"/>
          </a:xfrm>
        </p:grpSpPr>
        <p:sp>
          <p:nvSpPr>
            <p:cNvPr id="57" name="object 57"/>
            <p:cNvSpPr/>
            <p:nvPr/>
          </p:nvSpPr>
          <p:spPr>
            <a:xfrm>
              <a:off x="2261616" y="1464563"/>
              <a:ext cx="4171315" cy="1153160"/>
            </a:xfrm>
            <a:custGeom>
              <a:avLst/>
              <a:gdLst/>
              <a:ahLst/>
              <a:cxnLst/>
              <a:rect l="l" t="t" r="r" b="b"/>
              <a:pathLst>
                <a:path w="4171315" h="1153160">
                  <a:moveTo>
                    <a:pt x="4170959" y="0"/>
                  </a:moveTo>
                  <a:lnTo>
                    <a:pt x="4170959" y="817626"/>
                  </a:lnTo>
                  <a:lnTo>
                    <a:pt x="0" y="817626"/>
                  </a:lnTo>
                  <a:lnTo>
                    <a:pt x="0" y="11526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223516" y="260452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54851" y="1584299"/>
            <a:ext cx="5340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Reference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프레임과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비교하여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모션벡터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찾고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차프레임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을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구한다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r>
              <a:rPr kumimoji="0" sz="1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모션벡터좌표값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은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파일에</a:t>
            </a:r>
            <a:r>
              <a:rPr kumimoji="0" sz="1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쓴다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314176" y="2276855"/>
            <a:ext cx="76200" cy="3065145"/>
            <a:chOff x="11314176" y="2276855"/>
            <a:chExt cx="76200" cy="3065145"/>
          </a:xfrm>
        </p:grpSpPr>
        <p:sp>
          <p:nvSpPr>
            <p:cNvPr id="61" name="object 61"/>
            <p:cNvSpPr/>
            <p:nvPr/>
          </p:nvSpPr>
          <p:spPr>
            <a:xfrm>
              <a:off x="11352276" y="2276855"/>
              <a:ext cx="0" cy="3001645"/>
            </a:xfrm>
            <a:custGeom>
              <a:avLst/>
              <a:gdLst/>
              <a:ahLst/>
              <a:cxnLst/>
              <a:rect l="l" t="t" r="r" b="b"/>
              <a:pathLst>
                <a:path h="3001645">
                  <a:moveTo>
                    <a:pt x="0" y="0"/>
                  </a:moveTo>
                  <a:lnTo>
                    <a:pt x="0" y="30015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1314176" y="52656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2" y="24586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MEDIA</a:t>
            </a:r>
            <a:r>
              <a:rPr kumimoji="0" sz="9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LAB</a:t>
            </a:r>
            <a:r>
              <a:rPr kumimoji="0" sz="9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–</a:t>
            </a:r>
            <a:r>
              <a:rPr kumimoji="0" sz="9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Richmedia</a:t>
            </a:r>
            <a:r>
              <a:rPr kumimoji="0" sz="9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Kyunghee</a:t>
            </a:r>
            <a:r>
              <a:rPr kumimoji="0" sz="9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9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University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3" y="1"/>
            <a:ext cx="11993880" cy="347980"/>
            <a:chOff x="4573" y="1"/>
            <a:chExt cx="11993880" cy="347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" y="1"/>
              <a:ext cx="408429" cy="3063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0" y="91440"/>
              <a:ext cx="1909571" cy="256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6436" y="112953"/>
              <a:ext cx="1866722" cy="2134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4411" y="374056"/>
            <a:ext cx="266319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Wingdings"/>
              <a:buChar char="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Assignment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(Encoder)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1350" marR="0" lvl="1" indent="-171450" defTabSz="91440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641350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</a:t>
            </a:r>
            <a:r>
              <a:rPr kumimoji="0" sz="18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(Third)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559" y="1170434"/>
            <a:ext cx="3183635" cy="8793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65084" y="1376692"/>
            <a:ext cx="119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Raw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59" y="2654807"/>
            <a:ext cx="3183635" cy="8793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17574" y="2859557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JPEG_Encoder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0788" y="2674620"/>
            <a:ext cx="1008887" cy="8366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32628" y="2891561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58428" y="5414773"/>
            <a:ext cx="3182111" cy="8823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735413" y="562372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.msl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cs typeface="Malgun Gothic"/>
              </a:rPr>
              <a:t>파일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559" y="4215384"/>
            <a:ext cx="3183635" cy="87934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09992" y="4420260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JPEG_Decoder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4276" y="4003547"/>
            <a:ext cx="1581911" cy="12999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82032" y="4452264"/>
            <a:ext cx="1005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D’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60747" y="1091183"/>
            <a:ext cx="1252727" cy="103479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97260" y="1423936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6145" y="2768104"/>
            <a:ext cx="277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차프레임을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압축한다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압축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파일에</a:t>
            </a:r>
            <a:r>
              <a:rPr kumimoji="0" sz="18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쓴다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70660" y="5414771"/>
            <a:ext cx="1581911" cy="130911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32852" y="5558802"/>
            <a:ext cx="10572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3’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Reference Frame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2720" y="4046346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다시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JPEG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디코딩을</a:t>
            </a:r>
            <a:r>
              <a:rPr kumimoji="0" sz="1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한다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2716" y="4320667"/>
            <a:ext cx="3740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그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값들은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차프레임과는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조금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다르다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2720" y="4594986"/>
            <a:ext cx="294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이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값과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모션벡터를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이용해서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Times New Roman"/>
                <a:cs typeface="Times New Roman"/>
              </a:rPr>
              <a:t>2’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을</a:t>
            </a:r>
            <a:r>
              <a:rPr kumimoji="0" sz="18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만든다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8970" y="5957218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3’</a:t>
            </a:r>
            <a:r>
              <a:rPr kumimoji="0" sz="1800" b="0" i="0" u="none" strike="noStrike" kern="0" cap="none" spc="-14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프레임을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Reference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ED7C30"/>
                </a:solidFill>
                <a:effectLst/>
                <a:uLnTx/>
                <a:uFillTx/>
                <a:latin typeface="Malgun Gothic"/>
                <a:cs typeface="Malgun Gothic"/>
              </a:rPr>
              <a:t>프레임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에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저장한다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91940" y="2758439"/>
            <a:ext cx="416052" cy="6156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1167" y="4319015"/>
            <a:ext cx="414528" cy="61569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712197" y="3109810"/>
            <a:ext cx="1330960" cy="2232025"/>
            <a:chOff x="9712197" y="3109810"/>
            <a:chExt cx="1330960" cy="2232025"/>
          </a:xfrm>
        </p:grpSpPr>
        <p:sp>
          <p:nvSpPr>
            <p:cNvPr id="32" name="object 32"/>
            <p:cNvSpPr/>
            <p:nvPr/>
          </p:nvSpPr>
          <p:spPr>
            <a:xfrm>
              <a:off x="9718547" y="3116160"/>
              <a:ext cx="1286510" cy="2162175"/>
            </a:xfrm>
            <a:custGeom>
              <a:avLst/>
              <a:gdLst/>
              <a:ahLst/>
              <a:cxnLst/>
              <a:rect l="l" t="t" r="r" b="b"/>
              <a:pathLst>
                <a:path w="1286509" h="2162175">
                  <a:moveTo>
                    <a:pt x="0" y="3467"/>
                  </a:moveTo>
                  <a:lnTo>
                    <a:pt x="0" y="0"/>
                  </a:lnTo>
                  <a:lnTo>
                    <a:pt x="1286103" y="0"/>
                  </a:lnTo>
                  <a:lnTo>
                    <a:pt x="1286103" y="21618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966538" y="5265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23516" y="516638"/>
            <a:ext cx="4817745" cy="5232400"/>
            <a:chOff x="2223516" y="516638"/>
            <a:chExt cx="4817745" cy="5232400"/>
          </a:xfrm>
        </p:grpSpPr>
        <p:sp>
          <p:nvSpPr>
            <p:cNvPr id="35" name="object 35"/>
            <p:cNvSpPr/>
            <p:nvPr/>
          </p:nvSpPr>
          <p:spPr>
            <a:xfrm>
              <a:off x="3126740" y="5221224"/>
              <a:ext cx="2158365" cy="489584"/>
            </a:xfrm>
            <a:custGeom>
              <a:avLst/>
              <a:gdLst/>
              <a:ahLst/>
              <a:cxnLst/>
              <a:rect l="l" t="t" r="r" b="b"/>
              <a:pathLst>
                <a:path w="2158365" h="489585">
                  <a:moveTo>
                    <a:pt x="2158314" y="0"/>
                  </a:moveTo>
                  <a:lnTo>
                    <a:pt x="2158314" y="489266"/>
                  </a:lnTo>
                  <a:lnTo>
                    <a:pt x="0" y="4892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63240" y="56723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863339" y="1581911"/>
              <a:ext cx="497840" cy="0"/>
            </a:xfrm>
            <a:custGeom>
              <a:avLst/>
              <a:gdLst/>
              <a:ahLst/>
              <a:cxnLst/>
              <a:rect l="l" t="t" r="r" b="b"/>
              <a:pathLst>
                <a:path w="497839">
                  <a:moveTo>
                    <a:pt x="0" y="0"/>
                  </a:moveTo>
                  <a:lnTo>
                    <a:pt x="4972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347934" y="154381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261616" y="3429000"/>
              <a:ext cx="3023235" cy="748665"/>
            </a:xfrm>
            <a:custGeom>
              <a:avLst/>
              <a:gdLst/>
              <a:ahLst/>
              <a:cxnLst/>
              <a:rect l="l" t="t" r="r" b="b"/>
              <a:pathLst>
                <a:path w="3023235" h="748664">
                  <a:moveTo>
                    <a:pt x="3023196" y="0"/>
                  </a:moveTo>
                  <a:lnTo>
                    <a:pt x="3023196" y="405828"/>
                  </a:lnTo>
                  <a:lnTo>
                    <a:pt x="0" y="405828"/>
                  </a:lnTo>
                  <a:lnTo>
                    <a:pt x="0" y="7481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23516" y="41644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24727" y="516638"/>
              <a:ext cx="1216149" cy="11247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016561" y="584873"/>
            <a:ext cx="8312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lvl="0" indent="-104139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Target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47432" y="495300"/>
            <a:ext cx="1216149" cy="1124711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865198" y="564032"/>
            <a:ext cx="779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lvl="0" indent="-7810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3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Target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70135" y="512063"/>
            <a:ext cx="1385315" cy="112623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9672940" y="581342"/>
            <a:ext cx="955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2’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Times New Roman"/>
              </a:rPr>
              <a:t>Frame Reference Frame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919044" y="931097"/>
            <a:ext cx="497205" cy="168275"/>
            <a:chOff x="8919044" y="931097"/>
            <a:chExt cx="497205" cy="168275"/>
          </a:xfrm>
        </p:grpSpPr>
        <p:sp>
          <p:nvSpPr>
            <p:cNvPr id="48" name="object 48"/>
            <p:cNvSpPr/>
            <p:nvPr/>
          </p:nvSpPr>
          <p:spPr>
            <a:xfrm>
              <a:off x="8925140" y="937193"/>
              <a:ext cx="485140" cy="155575"/>
            </a:xfrm>
            <a:custGeom>
              <a:avLst/>
              <a:gdLst/>
              <a:ahLst/>
              <a:cxnLst/>
              <a:rect l="l" t="t" r="r" b="b"/>
              <a:pathLst>
                <a:path w="485140" h="155575">
                  <a:moveTo>
                    <a:pt x="484946" y="0"/>
                  </a:moveTo>
                  <a:lnTo>
                    <a:pt x="0" y="0"/>
                  </a:lnTo>
                  <a:lnTo>
                    <a:pt x="0" y="155564"/>
                  </a:lnTo>
                  <a:lnTo>
                    <a:pt x="484946" y="155564"/>
                  </a:lnTo>
                  <a:lnTo>
                    <a:pt x="4849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925140" y="937193"/>
              <a:ext cx="485140" cy="155575"/>
            </a:xfrm>
            <a:custGeom>
              <a:avLst/>
              <a:gdLst/>
              <a:ahLst/>
              <a:cxnLst/>
              <a:rect l="l" t="t" r="r" b="b"/>
              <a:pathLst>
                <a:path w="485140" h="155575">
                  <a:moveTo>
                    <a:pt x="0" y="155564"/>
                  </a:moveTo>
                  <a:lnTo>
                    <a:pt x="484946" y="155564"/>
                  </a:lnTo>
                  <a:lnTo>
                    <a:pt x="484946" y="0"/>
                  </a:lnTo>
                  <a:lnTo>
                    <a:pt x="0" y="0"/>
                  </a:lnTo>
                  <a:lnTo>
                    <a:pt x="0" y="155564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136460" y="846061"/>
            <a:ext cx="415925" cy="141605"/>
            <a:chOff x="7136460" y="846061"/>
            <a:chExt cx="415925" cy="141605"/>
          </a:xfrm>
        </p:grpSpPr>
        <p:sp>
          <p:nvSpPr>
            <p:cNvPr id="51" name="object 51"/>
            <p:cNvSpPr/>
            <p:nvPr/>
          </p:nvSpPr>
          <p:spPr>
            <a:xfrm>
              <a:off x="7142556" y="85215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403199" y="0"/>
                  </a:moveTo>
                  <a:lnTo>
                    <a:pt x="0" y="0"/>
                  </a:lnTo>
                  <a:lnTo>
                    <a:pt x="0" y="129048"/>
                  </a:lnTo>
                  <a:lnTo>
                    <a:pt x="403199" y="129048"/>
                  </a:lnTo>
                  <a:lnTo>
                    <a:pt x="4031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142556" y="85215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0" y="0"/>
                  </a:moveTo>
                  <a:lnTo>
                    <a:pt x="403199" y="0"/>
                  </a:lnTo>
                  <a:lnTo>
                    <a:pt x="403199" y="129048"/>
                  </a:lnTo>
                  <a:lnTo>
                    <a:pt x="0" y="1290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136460" y="1039621"/>
            <a:ext cx="415925" cy="141605"/>
            <a:chOff x="7136460" y="1039621"/>
            <a:chExt cx="415925" cy="141605"/>
          </a:xfrm>
        </p:grpSpPr>
        <p:sp>
          <p:nvSpPr>
            <p:cNvPr id="54" name="object 54"/>
            <p:cNvSpPr/>
            <p:nvPr/>
          </p:nvSpPr>
          <p:spPr>
            <a:xfrm>
              <a:off x="7142556" y="104571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403199" y="0"/>
                  </a:moveTo>
                  <a:lnTo>
                    <a:pt x="0" y="0"/>
                  </a:lnTo>
                  <a:lnTo>
                    <a:pt x="0" y="129048"/>
                  </a:lnTo>
                  <a:lnTo>
                    <a:pt x="403199" y="129048"/>
                  </a:lnTo>
                  <a:lnTo>
                    <a:pt x="4031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142556" y="1045717"/>
              <a:ext cx="403225" cy="129539"/>
            </a:xfrm>
            <a:custGeom>
              <a:avLst/>
              <a:gdLst/>
              <a:ahLst/>
              <a:cxnLst/>
              <a:rect l="l" t="t" r="r" b="b"/>
              <a:pathLst>
                <a:path w="403225" h="129540">
                  <a:moveTo>
                    <a:pt x="0" y="0"/>
                  </a:moveTo>
                  <a:lnTo>
                    <a:pt x="403199" y="0"/>
                  </a:lnTo>
                  <a:lnTo>
                    <a:pt x="403199" y="129048"/>
                  </a:lnTo>
                  <a:lnTo>
                    <a:pt x="0" y="1290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223516" y="1458213"/>
            <a:ext cx="4215765" cy="1223010"/>
            <a:chOff x="2223516" y="1458213"/>
            <a:chExt cx="4215765" cy="1223010"/>
          </a:xfrm>
        </p:grpSpPr>
        <p:sp>
          <p:nvSpPr>
            <p:cNvPr id="57" name="object 57"/>
            <p:cNvSpPr/>
            <p:nvPr/>
          </p:nvSpPr>
          <p:spPr>
            <a:xfrm>
              <a:off x="2261616" y="1464563"/>
              <a:ext cx="4171315" cy="1153160"/>
            </a:xfrm>
            <a:custGeom>
              <a:avLst/>
              <a:gdLst/>
              <a:ahLst/>
              <a:cxnLst/>
              <a:rect l="l" t="t" r="r" b="b"/>
              <a:pathLst>
                <a:path w="4171315" h="1153160">
                  <a:moveTo>
                    <a:pt x="4170959" y="0"/>
                  </a:moveTo>
                  <a:lnTo>
                    <a:pt x="4170959" y="817626"/>
                  </a:lnTo>
                  <a:lnTo>
                    <a:pt x="0" y="817626"/>
                  </a:lnTo>
                  <a:lnTo>
                    <a:pt x="0" y="115266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223516" y="260452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54851" y="1584299"/>
            <a:ext cx="5340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Reference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프레임과</a:t>
            </a:r>
            <a:r>
              <a:rPr kumimoji="0" sz="18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비교하여</a:t>
            </a:r>
            <a:r>
              <a:rPr kumimoji="0" sz="1800" b="0" i="0" u="none" strike="noStrike" kern="0" cap="none" spc="-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모션벡터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180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찾고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차프레임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을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구한다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r>
              <a:rPr kumimoji="0" sz="18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79546"/>
                </a:solidFill>
                <a:effectLst/>
                <a:uLnTx/>
                <a:uFillTx/>
                <a:latin typeface="Malgun Gothic"/>
                <a:cs typeface="Malgun Gothic"/>
              </a:rPr>
              <a:t>모션벡터좌표값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은</a:t>
            </a:r>
            <a:r>
              <a:rPr kumimoji="0" sz="1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*.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파일에</a:t>
            </a:r>
            <a:r>
              <a:rPr kumimoji="0" sz="18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쓴다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314176" y="2276855"/>
            <a:ext cx="76200" cy="3065145"/>
            <a:chOff x="11314176" y="2276855"/>
            <a:chExt cx="76200" cy="3065145"/>
          </a:xfrm>
        </p:grpSpPr>
        <p:sp>
          <p:nvSpPr>
            <p:cNvPr id="61" name="object 61"/>
            <p:cNvSpPr/>
            <p:nvPr/>
          </p:nvSpPr>
          <p:spPr>
            <a:xfrm>
              <a:off x="11352276" y="2276855"/>
              <a:ext cx="0" cy="3001645"/>
            </a:xfrm>
            <a:custGeom>
              <a:avLst/>
              <a:gdLst/>
              <a:ahLst/>
              <a:cxnLst/>
              <a:rect l="l" t="t" r="r" b="b"/>
              <a:pathLst>
                <a:path h="3001645">
                  <a:moveTo>
                    <a:pt x="0" y="0"/>
                  </a:moveTo>
                  <a:lnTo>
                    <a:pt x="0" y="30015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1314176" y="526566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nk yo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1202025"/>
            <a:ext cx="8424936" cy="47472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 of Table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72" y="412284"/>
            <a:ext cx="12000656" cy="64087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Video Compression (H.261)</a:t>
            </a:r>
          </a:p>
          <a:p>
            <a:endParaRPr lang="en-US" altLang="ko-KR" sz="2000" dirty="0"/>
          </a:p>
          <a:p>
            <a:r>
              <a:rPr lang="en-US" altLang="ko-KR" sz="2000" dirty="0"/>
              <a:t>Assignment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ko-KR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09042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72" y="412284"/>
            <a:ext cx="12000656" cy="6408712"/>
          </a:xfrm>
        </p:spPr>
        <p:txBody>
          <a:bodyPr>
            <a:normAutofit/>
          </a:bodyPr>
          <a:lstStyle/>
          <a:p>
            <a:r>
              <a:rPr lang="en-US" altLang="ko-KR" sz="2000"/>
              <a:t>Video Compression </a:t>
            </a:r>
            <a:r>
              <a:rPr lang="en-US" altLang="ko-KR" sz="2000" dirty="0"/>
              <a:t>(H.</a:t>
            </a:r>
            <a:r>
              <a:rPr lang="en-US" altLang="ko-KR" sz="2000"/>
              <a:t>261)</a:t>
            </a:r>
          </a:p>
          <a:p>
            <a:pPr lvl="1"/>
            <a:r>
              <a:rPr lang="en-US" altLang="ko-KR" sz="1800"/>
              <a:t>Review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+mj-ea"/>
              <a:buAutoNum type="circleNumDbPlain" startAt="5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ea"/>
              <a:buAutoNum type="circleNumDbPlain" startAt="2"/>
            </a:pPr>
            <a:endParaRPr lang="en-US" altLang="ko-KR" sz="1600" dirty="0"/>
          </a:p>
          <a:p>
            <a:pPr marL="800100" lvl="1" indent="-342900">
              <a:buFont typeface="+mj-ea"/>
              <a:buAutoNum type="circleNumDbPlain" startAt="2"/>
            </a:pPr>
            <a:endParaRPr lang="en-US" altLang="ko-KR" sz="1600" dirty="0"/>
          </a:p>
          <a:p>
            <a:pPr marL="914400" lvl="2" indent="0">
              <a:buNone/>
            </a:pPr>
            <a:endParaRPr lang="ko-KR" altLang="ko-KR" sz="15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AE452EF1-F960-16D1-CB04-17D38A8187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9" y="1041352"/>
            <a:ext cx="5739339" cy="2524576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0D770C17-CE66-F7C3-E802-9B02EC1A4CE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3411" y="3933444"/>
            <a:ext cx="5993557" cy="2732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615DE-52C1-4D26-4375-313C64109717}"/>
              </a:ext>
            </a:extLst>
          </p:cNvPr>
          <p:cNvSpPr txBox="1"/>
          <p:nvPr/>
        </p:nvSpPr>
        <p:spPr>
          <a:xfrm>
            <a:off x="1751392" y="3622710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H.261</a:t>
            </a:r>
            <a:r>
              <a:rPr lang="ko-KR" alt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&gt;</a:t>
            </a:r>
            <a:endParaRPr lang="ko-KR" alt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7C136-743F-51DE-73F7-5ACF213B4102}"/>
              </a:ext>
            </a:extLst>
          </p:cNvPr>
          <p:cNvSpPr txBox="1"/>
          <p:nvPr/>
        </p:nvSpPr>
        <p:spPr>
          <a:xfrm>
            <a:off x="7776312" y="3622710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H.261</a:t>
            </a:r>
            <a:r>
              <a:rPr lang="ko-KR" altLang="en-US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&gt;</a:t>
            </a:r>
            <a:endParaRPr lang="ko-KR" alt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83272-E18A-290A-9FEB-6B4BF2EFA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21C393-9C48-A1B9-2631-DE0B95CC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1" y="412284"/>
            <a:ext cx="11952989" cy="17925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Video Compression (H.</a:t>
            </a:r>
            <a:r>
              <a:rPr lang="en-US" altLang="ko-KR" sz="2000"/>
              <a:t>261)</a:t>
            </a:r>
          </a:p>
          <a:p>
            <a:pPr lvl="1"/>
            <a:r>
              <a:rPr lang="en-US" altLang="ko-KR" sz="1800"/>
              <a:t>Review</a:t>
            </a:r>
            <a:endParaRPr lang="en-US" altLang="ko-KR" sz="1800" dirty="0"/>
          </a:p>
          <a:p>
            <a:pPr marL="1099185" lvl="2" indent="-172085"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GOP</a:t>
            </a:r>
            <a:r>
              <a:rPr lang="ko-KR" altLang="en-US" sz="15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(Group</a:t>
            </a:r>
            <a:r>
              <a:rPr lang="ko-KR" altLang="en-US" sz="15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lang="ko-KR" altLang="en-US" sz="15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Picture)</a:t>
            </a:r>
            <a:endParaRPr lang="ko-KR" altLang="en-US" sz="1500" dirty="0">
              <a:latin typeface="Times New Roman"/>
              <a:cs typeface="Times New Roman"/>
            </a:endParaRPr>
          </a:p>
          <a:p>
            <a:pPr marL="1098550" lvl="2" indent="-172085">
              <a:spcBef>
                <a:spcPts val="384"/>
              </a:spcBef>
              <a:buFont typeface="Wingdings"/>
              <a:buChar char=""/>
              <a:tabLst>
                <a:tab pos="641350" algn="l"/>
              </a:tabLst>
            </a:pP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Intra</a:t>
            </a:r>
            <a:r>
              <a:rPr lang="ko-KR" altLang="en-US" sz="15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frame &amp;</a:t>
            </a:r>
            <a:r>
              <a:rPr lang="ko-KR" altLang="en-US" sz="15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Inter</a:t>
            </a:r>
            <a:r>
              <a:rPr lang="ko-KR" altLang="en-US" sz="15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Times New Roman"/>
                <a:cs typeface="Times New Roman"/>
              </a:rPr>
              <a:t>frame </a:t>
            </a:r>
            <a:r>
              <a:rPr lang="en-US" altLang="ko-KR"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endParaRPr lang="ko-KR" altLang="en-US" sz="1500" dirty="0">
              <a:latin typeface="Times New Roman"/>
              <a:cs typeface="Times New Roman"/>
            </a:endParaRPr>
          </a:p>
          <a:p>
            <a:pPr marL="1099185" marR="5080" lvl="2" indent="-172720">
              <a:spcBef>
                <a:spcPts val="380"/>
              </a:spcBef>
              <a:buFont typeface="Wingdings"/>
              <a:buChar char=""/>
              <a:tabLst>
                <a:tab pos="641985" algn="l"/>
              </a:tabLst>
            </a:pPr>
            <a:r>
              <a:rPr lang="ko-KR" altLang="en-US" sz="1500" spc="-25" dirty="0">
                <a:latin typeface="Malgun Gothic"/>
                <a:cs typeface="Malgun Gothic"/>
              </a:rPr>
              <a:t>계속</a:t>
            </a:r>
            <a:r>
              <a:rPr lang="ko-KR" altLang="en-US" sz="1500" spc="-13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이전</a:t>
            </a:r>
            <a:r>
              <a:rPr lang="ko-KR" altLang="en-US" sz="1500" spc="-13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프레임과</a:t>
            </a:r>
            <a:r>
              <a:rPr lang="ko-KR" altLang="en-US" sz="1500" spc="-114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차프레임을</a:t>
            </a:r>
            <a:r>
              <a:rPr lang="ko-KR" altLang="en-US" sz="1500" spc="-12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만들면</a:t>
            </a:r>
            <a:r>
              <a:rPr lang="ko-KR" altLang="en-US" sz="1500" spc="-125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압축은</a:t>
            </a:r>
            <a:r>
              <a:rPr lang="ko-KR" altLang="en-US" sz="1500" spc="-13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많이</a:t>
            </a:r>
            <a:r>
              <a:rPr lang="ko-KR" altLang="en-US" sz="1500" spc="-13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되지만</a:t>
            </a:r>
            <a:r>
              <a:rPr lang="ko-KR" altLang="en-US" sz="1500" spc="-114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오류가</a:t>
            </a:r>
            <a:r>
              <a:rPr lang="ko-KR" altLang="en-US" sz="1500" spc="-13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점점 더</a:t>
            </a:r>
            <a:r>
              <a:rPr lang="ko-KR" altLang="en-US" sz="1500" spc="-155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심해지기</a:t>
            </a:r>
            <a:r>
              <a:rPr lang="ko-KR" altLang="en-US" sz="1500" spc="-155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때문에</a:t>
            </a:r>
            <a:r>
              <a:rPr lang="ko-KR" altLang="en-US" sz="1500" spc="-145" dirty="0">
                <a:latin typeface="Malgun Gothic"/>
                <a:cs typeface="Malgun Gothic"/>
              </a:rPr>
              <a:t> </a:t>
            </a:r>
            <a:r>
              <a:rPr lang="en-US" altLang="ko-KR" sz="1500" dirty="0">
                <a:latin typeface="Times New Roman"/>
                <a:cs typeface="Times New Roman"/>
              </a:rPr>
              <a:t>I</a:t>
            </a:r>
            <a:r>
              <a:rPr lang="ko-KR" altLang="en-US" sz="1500" spc="-10" dirty="0"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latin typeface="Times New Roman"/>
                <a:cs typeface="Times New Roman"/>
              </a:rPr>
              <a:t>Frame</a:t>
            </a:r>
            <a:r>
              <a:rPr lang="ko-KR" altLang="en-US" sz="1500" spc="50" dirty="0">
                <a:latin typeface="Times New Roman"/>
                <a:cs typeface="Times New Roman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하나</a:t>
            </a:r>
            <a:r>
              <a:rPr lang="ko-KR" altLang="en-US" sz="1500" spc="-155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당</a:t>
            </a:r>
            <a:r>
              <a:rPr lang="ko-KR" altLang="en-US" sz="1500" spc="-170" dirty="0">
                <a:latin typeface="Malgun Gothic"/>
                <a:cs typeface="Malgun Gothic"/>
              </a:rPr>
              <a:t> </a:t>
            </a:r>
            <a:r>
              <a:rPr lang="en-US" altLang="ko-KR" sz="1500" dirty="0">
                <a:latin typeface="Times New Roman"/>
                <a:cs typeface="Times New Roman"/>
              </a:rPr>
              <a:t>P</a:t>
            </a:r>
            <a:r>
              <a:rPr lang="ko-KR" altLang="en-US" sz="1500" spc="-60" dirty="0">
                <a:latin typeface="Times New Roman"/>
                <a:cs typeface="Times New Roman"/>
              </a:rPr>
              <a:t> </a:t>
            </a:r>
            <a:r>
              <a:rPr lang="en-US" altLang="ko-KR" sz="1500" dirty="0">
                <a:latin typeface="Times New Roman"/>
                <a:cs typeface="Times New Roman"/>
              </a:rPr>
              <a:t>Frame</a:t>
            </a:r>
            <a:r>
              <a:rPr lang="ko-KR" altLang="en-US" sz="1500" spc="55" dirty="0">
                <a:latin typeface="Times New Roman"/>
                <a:cs typeface="Times New Roman"/>
              </a:rPr>
              <a:t> </a:t>
            </a:r>
            <a:r>
              <a:rPr lang="en-US" altLang="ko-KR" sz="1500" spc="-20" dirty="0">
                <a:latin typeface="Times New Roman"/>
                <a:cs typeface="Times New Roman"/>
              </a:rPr>
              <a:t>3</a:t>
            </a:r>
            <a:r>
              <a:rPr lang="ko-KR" altLang="en-US" sz="1500" spc="-20" dirty="0">
                <a:latin typeface="Malgun Gothic"/>
                <a:cs typeface="Malgun Gothic"/>
              </a:rPr>
              <a:t>개만</a:t>
            </a:r>
            <a:r>
              <a:rPr lang="ko-KR" altLang="en-US" sz="1500" spc="-170" dirty="0">
                <a:latin typeface="Malgun Gothic"/>
                <a:cs typeface="Malgun Gothic"/>
              </a:rPr>
              <a:t> </a:t>
            </a:r>
            <a:r>
              <a:rPr lang="ko-KR" altLang="en-US" sz="1500" spc="-25" dirty="0">
                <a:latin typeface="Malgun Gothic"/>
                <a:cs typeface="Malgun Gothic"/>
              </a:rPr>
              <a:t>가지게</a:t>
            </a:r>
            <a:r>
              <a:rPr lang="ko-KR" altLang="en-US" sz="1500" spc="-145" dirty="0">
                <a:latin typeface="Malgun Gothic"/>
                <a:cs typeface="Malgun Gothic"/>
              </a:rPr>
              <a:t> </a:t>
            </a:r>
            <a:r>
              <a:rPr lang="ko-KR" altLang="en-US" sz="1500" spc="-10" dirty="0">
                <a:latin typeface="Malgun Gothic"/>
                <a:cs typeface="Malgun Gothic"/>
              </a:rPr>
              <a:t>반복한다</a:t>
            </a:r>
            <a:r>
              <a:rPr lang="en-US" altLang="ko-KR" sz="1500" spc="-10" dirty="0">
                <a:latin typeface="Times New Roman"/>
                <a:cs typeface="Times New Roman"/>
              </a:rPr>
              <a:t>.</a:t>
            </a:r>
            <a:endParaRPr lang="ko-KR" altLang="en-US" sz="15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+mj-ea"/>
              <a:buAutoNum type="circleNumDbPlain" startAt="5"/>
            </a:pPr>
            <a:endParaRPr lang="en-US" altLang="ko-KR" sz="1600" dirty="0"/>
          </a:p>
          <a:p>
            <a:endParaRPr lang="en-US" altLang="ko-KR" sz="2000" dirty="0"/>
          </a:p>
          <a:p>
            <a:pPr marL="800100" lvl="1" indent="-342900">
              <a:buFont typeface="+mj-ea"/>
              <a:buAutoNum type="circleNumDbPlain" startAt="2"/>
            </a:pPr>
            <a:endParaRPr lang="en-US" altLang="ko-KR" sz="1600" dirty="0"/>
          </a:p>
          <a:p>
            <a:pPr marL="800100" lvl="1" indent="-342900">
              <a:buFont typeface="+mj-ea"/>
              <a:buAutoNum type="circleNumDbPlain" startAt="2"/>
            </a:pPr>
            <a:endParaRPr lang="en-US" altLang="ko-KR" sz="1600" dirty="0"/>
          </a:p>
          <a:p>
            <a:pPr marL="914400" lvl="2" indent="0">
              <a:buNone/>
            </a:pPr>
            <a:endParaRPr lang="ko-KR" altLang="ko-KR" sz="15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23FF46-D0E6-D328-5295-B9C5084C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831277DA-0F87-CCE7-693F-B9FA3AFD8F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043" y="2740151"/>
            <a:ext cx="4884420" cy="232410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3E7FB357-14D7-3155-B92F-55F12C7BF69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036" y="2442972"/>
            <a:ext cx="5920740" cy="286512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3A2464C2-A551-D08E-1E34-89C4EB45CE2D}"/>
              </a:ext>
            </a:extLst>
          </p:cNvPr>
          <p:cNvSpPr txBox="1"/>
          <p:nvPr/>
        </p:nvSpPr>
        <p:spPr>
          <a:xfrm>
            <a:off x="8015947" y="5329656"/>
            <a:ext cx="20643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Times New Roman"/>
                <a:cs typeface="Times New Roman"/>
              </a:rPr>
              <a:t>Fig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3.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GOP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Structure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of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H.261</a:t>
            </a:r>
            <a:endParaRPr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910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E99F-E664-38C5-2B8A-3E790343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7B98-C669-9536-A699-2AB2661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E61D61F-84DE-0904-B6BA-6E56C9B348D1}"/>
              </a:ext>
            </a:extLst>
          </p:cNvPr>
          <p:cNvSpPr txBox="1"/>
          <p:nvPr/>
        </p:nvSpPr>
        <p:spPr>
          <a:xfrm>
            <a:off x="174411" y="371859"/>
            <a:ext cx="3241040" cy="98103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Video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Compression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(H.261)</a:t>
            </a:r>
            <a:endParaRPr sz="2000" dirty="0">
              <a:latin typeface="Times New Roman"/>
              <a:cs typeface="Times New Roman"/>
            </a:endParaRPr>
          </a:p>
          <a:p>
            <a:pPr marL="641985" lvl="1" indent="-17208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sz="1600">
                <a:latin typeface="Times New Roman"/>
                <a:cs typeface="Times New Roman"/>
              </a:rPr>
              <a:t>Review</a:t>
            </a:r>
          </a:p>
          <a:p>
            <a:pPr marL="1099185" lvl="2" indent="-172085"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sz="1600">
                <a:solidFill>
                  <a:srgbClr val="FF0000"/>
                </a:solidFill>
                <a:latin typeface="Times New Roman"/>
                <a:cs typeface="Times New Roman"/>
              </a:rPr>
              <a:t>Intra</a:t>
            </a:r>
            <a:r>
              <a:rPr sz="16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sz="1600" spc="-10" dirty="0">
                <a:solidFill>
                  <a:srgbClr val="FF0000"/>
                </a:solidFill>
                <a:latin typeface="Times New Roman"/>
                <a:cs typeface="Times New Roman"/>
              </a:rPr>
              <a:t> Coding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412762CD-A400-125E-7332-5BFA26A131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383" y="1121663"/>
            <a:ext cx="6640055" cy="533552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BD77734E-F0EE-F061-CD76-999BC8F20A1F}"/>
              </a:ext>
            </a:extLst>
          </p:cNvPr>
          <p:cNvSpPr txBox="1"/>
          <p:nvPr/>
        </p:nvSpPr>
        <p:spPr>
          <a:xfrm>
            <a:off x="4989461" y="2664917"/>
            <a:ext cx="2157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Intra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Frame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Coding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38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299BE-5F79-0B2B-A5D2-277C2DFA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800F7-721B-2BF4-7353-76314D9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74DC585-61FB-9AFC-ADC8-9007AA69C80F}"/>
              </a:ext>
            </a:extLst>
          </p:cNvPr>
          <p:cNvSpPr txBox="1"/>
          <p:nvPr/>
        </p:nvSpPr>
        <p:spPr>
          <a:xfrm>
            <a:off x="174411" y="371859"/>
            <a:ext cx="10674117" cy="156068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Video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Compression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(H.261)</a:t>
            </a:r>
            <a:endParaRPr sz="2000" dirty="0">
              <a:latin typeface="Times New Roman"/>
              <a:cs typeface="Times New Roman"/>
            </a:endParaRPr>
          </a:p>
          <a:p>
            <a:pPr marL="641985" lvl="1" indent="-17208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sz="1600">
                <a:latin typeface="Times New Roman"/>
                <a:cs typeface="Times New Roman"/>
              </a:rPr>
              <a:t>Review</a:t>
            </a:r>
          </a:p>
          <a:p>
            <a:pPr marL="1099185" lvl="2" indent="-172085"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sz="1600">
                <a:solidFill>
                  <a:srgbClr val="FF0000"/>
                </a:solidFill>
                <a:latin typeface="Times New Roman"/>
                <a:cs typeface="Times New Roman"/>
              </a:rPr>
              <a:t>Inter</a:t>
            </a:r>
            <a:r>
              <a:rPr sz="16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endParaRPr sz="1600" dirty="0">
              <a:latin typeface="Times New Roman"/>
              <a:cs typeface="Times New Roman"/>
            </a:endParaRPr>
          </a:p>
          <a:p>
            <a:pPr marL="1099185" lvl="2" indent="-172085">
              <a:spcBef>
                <a:spcPts val="384"/>
              </a:spcBef>
              <a:buFont typeface="Wingdings"/>
              <a:buChar char=""/>
              <a:tabLst>
                <a:tab pos="641985" algn="l"/>
              </a:tabLst>
            </a:pPr>
            <a:r>
              <a:rPr sz="1600" dirty="0">
                <a:latin typeface="Times New Roman"/>
                <a:cs typeface="Times New Roman"/>
              </a:rPr>
              <a:t>Motion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Vector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Search</a:t>
            </a:r>
            <a:endParaRPr sz="1600" dirty="0">
              <a:latin typeface="Times New Roman"/>
              <a:cs typeface="Times New Roman"/>
            </a:endParaRPr>
          </a:p>
          <a:p>
            <a:pPr marL="1556385" lvl="3" indent="-172085">
              <a:spcBef>
                <a:spcPts val="360"/>
              </a:spcBef>
              <a:buFont typeface="Arial"/>
              <a:buChar char="•"/>
              <a:tabLst>
                <a:tab pos="1099185" algn="l"/>
              </a:tabLst>
            </a:pPr>
            <a:r>
              <a:rPr sz="1500" dirty="0">
                <a:latin typeface="Malgun Gothic"/>
                <a:cs typeface="Malgun Gothic"/>
              </a:rPr>
              <a:t>이전</a:t>
            </a:r>
            <a:r>
              <a:rPr sz="1500" spc="-160" dirty="0">
                <a:latin typeface="Malgun Gothic"/>
                <a:cs typeface="Malgun Gothic"/>
              </a:rPr>
              <a:t> </a:t>
            </a:r>
            <a:r>
              <a:rPr sz="1500" dirty="0">
                <a:latin typeface="Malgun Gothic"/>
                <a:cs typeface="Malgun Gothic"/>
              </a:rPr>
              <a:t>프레임</a:t>
            </a:r>
            <a:r>
              <a:rPr sz="1500" dirty="0">
                <a:latin typeface="Times New Roman"/>
                <a:cs typeface="Times New Roman"/>
              </a:rPr>
              <a:t>(reference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frame)</a:t>
            </a:r>
            <a:r>
              <a:rPr sz="1500" spc="-10" dirty="0">
                <a:latin typeface="Malgun Gothic"/>
                <a:cs typeface="Malgun Gothic"/>
              </a:rPr>
              <a:t>과</a:t>
            </a:r>
            <a:r>
              <a:rPr sz="1500" spc="-160" dirty="0">
                <a:latin typeface="Malgun Gothic"/>
                <a:cs typeface="Malgun Gothic"/>
              </a:rPr>
              <a:t> </a:t>
            </a:r>
            <a:r>
              <a:rPr sz="1500" dirty="0">
                <a:latin typeface="Malgun Gothic"/>
                <a:cs typeface="Malgun Gothic"/>
              </a:rPr>
              <a:t>현재</a:t>
            </a:r>
            <a:r>
              <a:rPr sz="1500" spc="-145" dirty="0">
                <a:latin typeface="Malgun Gothic"/>
                <a:cs typeface="Malgun Gothic"/>
              </a:rPr>
              <a:t> </a:t>
            </a:r>
            <a:r>
              <a:rPr sz="1500" dirty="0">
                <a:latin typeface="Malgun Gothic"/>
                <a:cs typeface="Malgun Gothic"/>
              </a:rPr>
              <a:t>프레임</a:t>
            </a:r>
            <a:r>
              <a:rPr sz="1500" dirty="0">
                <a:latin typeface="Times New Roman"/>
                <a:cs typeface="Times New Roman"/>
              </a:rPr>
              <a:t>(target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frame)</a:t>
            </a:r>
            <a:r>
              <a:rPr sz="1500" spc="-10" dirty="0">
                <a:latin typeface="Malgun Gothic"/>
                <a:cs typeface="Malgun Gothic"/>
              </a:rPr>
              <a:t>사이의</a:t>
            </a:r>
            <a:r>
              <a:rPr sz="1500" spc="-160" dirty="0">
                <a:latin typeface="Malgun Gothic"/>
                <a:cs typeface="Malgun Gothic"/>
              </a:rPr>
              <a:t> </a:t>
            </a:r>
            <a:r>
              <a:rPr sz="1500" dirty="0">
                <a:latin typeface="Malgun Gothic"/>
                <a:cs typeface="Malgun Gothic"/>
              </a:rPr>
              <a:t>유사</a:t>
            </a:r>
            <a:r>
              <a:rPr sz="1500" spc="-160" dirty="0">
                <a:latin typeface="Malgun Gothic"/>
                <a:cs typeface="Malgun Gothic"/>
              </a:rPr>
              <a:t> </a:t>
            </a:r>
            <a:r>
              <a:rPr sz="1500" dirty="0">
                <a:latin typeface="Malgun Gothic"/>
                <a:cs typeface="Malgun Gothic"/>
              </a:rPr>
              <a:t>블록을</a:t>
            </a:r>
            <a:r>
              <a:rPr sz="1500" spc="-145" dirty="0">
                <a:latin typeface="Malgun Gothic"/>
                <a:cs typeface="Malgun Gothic"/>
              </a:rPr>
              <a:t> </a:t>
            </a:r>
            <a:r>
              <a:rPr sz="1500" spc="-25" dirty="0">
                <a:latin typeface="Malgun Gothic"/>
                <a:cs typeface="Malgun Gothic"/>
              </a:rPr>
              <a:t>탐색</a:t>
            </a:r>
            <a:endParaRPr sz="1500" dirty="0">
              <a:latin typeface="Malgun Gothic"/>
              <a:cs typeface="Malgun Gothic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0EAF7E03-30D2-A6B0-2355-6B8059557D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2464309"/>
            <a:ext cx="5358383" cy="4349483"/>
          </a:xfrm>
          <a:prstGeom prst="rect">
            <a:avLst/>
          </a:prstGeom>
        </p:spPr>
      </p:pic>
      <p:pic>
        <p:nvPicPr>
          <p:cNvPr id="5" name="object 11">
            <a:extLst>
              <a:ext uri="{FF2B5EF4-FFF2-40B4-BE49-F238E27FC236}">
                <a16:creationId xmlns:a16="http://schemas.microsoft.com/office/drawing/2014/main" id="{6C4A0A17-391D-EE36-F905-286AC515A8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472" y="2276872"/>
            <a:ext cx="4469891" cy="1854707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106A1227-2EEE-A425-0415-3EAD28500E72}"/>
              </a:ext>
            </a:extLst>
          </p:cNvPr>
          <p:cNvSpPr txBox="1"/>
          <p:nvPr/>
        </p:nvSpPr>
        <p:spPr>
          <a:xfrm>
            <a:off x="2983334" y="4224036"/>
            <a:ext cx="11912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Times New Roman"/>
                <a:cs typeface="Times New Roman"/>
              </a:rPr>
              <a:t>Fig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4.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MV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Search</a:t>
            </a:r>
            <a:endParaRPr sz="13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3227855B-F3E6-0A5E-1646-60EB9B1167EC}"/>
                  </a:ext>
                </a:extLst>
              </p:cNvPr>
              <p:cNvSpPr txBox="1"/>
              <p:nvPr/>
            </p:nvSpPr>
            <p:spPr>
              <a:xfrm>
                <a:off x="559290" y="4458953"/>
                <a:ext cx="6353882" cy="1571070"/>
              </a:xfrm>
              <a:prstGeom prst="rect">
                <a:avLst/>
              </a:prstGeom>
            </p:spPr>
            <p:txBody>
              <a:bodyPr vert="horz" wrap="square" lIns="0" tIns="61594" rIns="0" bIns="0" rtlCol="0">
                <a:spAutoFit/>
              </a:bodyPr>
              <a:lstStyle/>
              <a:p>
                <a:pPr marL="210185" indent="-172085">
                  <a:lnSpc>
                    <a:spcPct val="100000"/>
                  </a:lnSpc>
                  <a:spcBef>
                    <a:spcPts val="484"/>
                  </a:spcBef>
                  <a:buFont typeface="Wingdings"/>
                  <a:buChar char=""/>
                  <a:tabLst>
                    <a:tab pos="210185" algn="l"/>
                  </a:tabLst>
                </a:pPr>
                <a:r>
                  <a:rPr lang="it-IT" sz="1600" spc="-10" dirty="0">
                    <a:latin typeface="Times New Roman"/>
                    <a:cs typeface="Times New Roman"/>
                  </a:rPr>
                  <a:t>Mean</a:t>
                </a:r>
                <a:r>
                  <a:rPr lang="it-IT" sz="1600" spc="-90" dirty="0">
                    <a:latin typeface="Times New Roman"/>
                    <a:cs typeface="Times New Roman"/>
                  </a:rPr>
                  <a:t> </a:t>
                </a:r>
                <a:r>
                  <a:rPr lang="it-IT" sz="1600" dirty="0">
                    <a:latin typeface="Times New Roman"/>
                    <a:cs typeface="Times New Roman"/>
                  </a:rPr>
                  <a:t>Absolute</a:t>
                </a:r>
                <a:r>
                  <a:rPr lang="it-IT" sz="1600" spc="-50" dirty="0">
                    <a:latin typeface="Times New Roman"/>
                    <a:cs typeface="Times New Roman"/>
                  </a:rPr>
                  <a:t> </a:t>
                </a:r>
                <a:r>
                  <a:rPr lang="it-IT" sz="1600" dirty="0">
                    <a:latin typeface="Times New Roman"/>
                    <a:cs typeface="Times New Roman"/>
                  </a:rPr>
                  <a:t>Difference</a:t>
                </a:r>
                <a:r>
                  <a:rPr lang="it-IT" sz="1600" spc="-20" dirty="0">
                    <a:latin typeface="Times New Roman"/>
                    <a:cs typeface="Times New Roman"/>
                  </a:rPr>
                  <a:t> </a:t>
                </a:r>
                <a:r>
                  <a:rPr lang="it-IT" sz="1600" spc="-10" dirty="0">
                    <a:latin typeface="Times New Roman"/>
                    <a:cs typeface="Times New Roman"/>
                  </a:rPr>
                  <a:t>(MAD)</a:t>
                </a:r>
                <a:endParaRPr lang="it-IT" sz="1600" dirty="0">
                  <a:latin typeface="Times New Roman"/>
                  <a:cs typeface="Times New Roman"/>
                </a:endParaRPr>
              </a:p>
              <a:p>
                <a:pPr marL="667385" lvl="1" indent="-172085">
                  <a:lnSpc>
                    <a:spcPct val="1000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667385" algn="l"/>
                  </a:tabLst>
                </a:pPr>
                <a:r>
                  <a:rPr lang="it-IT" sz="1500" spc="-20" dirty="0">
                    <a:latin typeface="Times New Roman"/>
                    <a:cs typeface="Times New Roman"/>
                  </a:rPr>
                  <a:t>Motion Vector </a:t>
                </a:r>
                <a:r>
                  <a:rPr lang="ko-KR" altLang="en-US" sz="1500" spc="-20" dirty="0">
                    <a:latin typeface="Times New Roman"/>
                    <a:cs typeface="Times New Roman"/>
                  </a:rPr>
                  <a:t>결정 방법</a:t>
                </a:r>
                <a:endParaRPr lang="en-US" altLang="ko-KR" sz="1500" spc="-20" dirty="0">
                  <a:latin typeface="Times New Roman"/>
                  <a:cs typeface="Times New Roman"/>
                </a:endParaRPr>
              </a:p>
              <a:p>
                <a:pPr marL="667385" lvl="1" indent="-172085">
                  <a:lnSpc>
                    <a:spcPct val="1000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667385" algn="l"/>
                  </a:tabLst>
                </a:pPr>
                <a:endParaRPr lang="ko-KR" altLang="en-US" sz="1500" spc="-20" dirty="0">
                  <a:latin typeface="Times New Roman"/>
                  <a:cs typeface="Times New Roman"/>
                </a:endParaRPr>
              </a:p>
              <a:p>
                <a:pPr marL="38100">
                  <a:spcBef>
                    <a:spcPts val="360"/>
                  </a:spcBef>
                  <a:tabLst>
                    <a:tab pos="667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  <a:cs typeface="Cambria Math"/>
                        </a:rPr>
                        <m:t>𝑴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cs typeface="Cambria Math"/>
                        </a:rPr>
                        <m:t>𝑨𝑫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𝒊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sz="1600" b="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3227855B-F3E6-0A5E-1646-60EB9B11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0" y="4458953"/>
                <a:ext cx="6353882" cy="1571070"/>
              </a:xfrm>
              <a:prstGeom prst="rect">
                <a:avLst/>
              </a:prstGeom>
              <a:blipFill>
                <a:blip r:embed="rId5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0">
            <a:extLst>
              <a:ext uri="{FF2B5EF4-FFF2-40B4-BE49-F238E27FC236}">
                <a16:creationId xmlns:a16="http://schemas.microsoft.com/office/drawing/2014/main" id="{E7222B19-2C40-C62C-E800-197C0C510A0C}"/>
              </a:ext>
            </a:extLst>
          </p:cNvPr>
          <p:cNvSpPr txBox="1"/>
          <p:nvPr/>
        </p:nvSpPr>
        <p:spPr>
          <a:xfrm>
            <a:off x="8085607" y="2496832"/>
            <a:ext cx="2141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Inter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Frame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Coding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837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E85A-CF28-AC97-3E54-E275BD55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A96B4-76C4-79A4-A742-00D21DA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5D5DA73-872A-C559-9713-B73B7FBA7817}"/>
              </a:ext>
            </a:extLst>
          </p:cNvPr>
          <p:cNvSpPr txBox="1"/>
          <p:nvPr/>
        </p:nvSpPr>
        <p:spPr>
          <a:xfrm>
            <a:off x="174411" y="371859"/>
            <a:ext cx="11874250" cy="156068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Video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Compression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(H.261)</a:t>
            </a:r>
            <a:endParaRPr sz="2000" dirty="0">
              <a:latin typeface="Times New Roman"/>
              <a:cs typeface="Times New Roman"/>
            </a:endParaRPr>
          </a:p>
          <a:p>
            <a:pPr marL="641985" lvl="1" indent="-17208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altLang="ko-KR" sz="1600">
                <a:latin typeface="Times New Roman"/>
                <a:cs typeface="Times New Roman"/>
              </a:rPr>
              <a:t>Reivew</a:t>
            </a:r>
          </a:p>
          <a:p>
            <a:pPr marL="1099185" lvl="2" indent="-172085">
              <a:spcBef>
                <a:spcPts val="400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imes New Roman"/>
                <a:cs typeface="Times New Roman"/>
              </a:rPr>
              <a:t>Inter</a:t>
            </a:r>
            <a:r>
              <a:rPr lang="en-US" altLang="ko-KR" sz="16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lang="en-US" altLang="ko-KR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600" spc="-1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endParaRPr lang="en-US" altLang="ko-KR" sz="1600">
              <a:latin typeface="Times New Roman"/>
              <a:cs typeface="Times New Roman"/>
            </a:endParaRPr>
          </a:p>
          <a:p>
            <a:pPr marL="1099185" lvl="2" indent="-172085">
              <a:spcBef>
                <a:spcPts val="384"/>
              </a:spcBef>
              <a:buFont typeface="Wingdings"/>
              <a:buChar char=""/>
              <a:tabLst>
                <a:tab pos="641985" algn="l"/>
              </a:tabLst>
            </a:pPr>
            <a:r>
              <a:rPr lang="en-US" altLang="ko-KR" sz="1600">
                <a:latin typeface="Times New Roman"/>
                <a:cs typeface="Times New Roman"/>
              </a:rPr>
              <a:t>Motion</a:t>
            </a:r>
            <a:r>
              <a:rPr lang="en-US" altLang="ko-KR" sz="1600" spc="-65">
                <a:latin typeface="Times New Roman"/>
                <a:cs typeface="Times New Roman"/>
              </a:rPr>
              <a:t> </a:t>
            </a:r>
            <a:r>
              <a:rPr lang="en-US" altLang="ko-KR" sz="1600" spc="-25">
                <a:latin typeface="Times New Roman"/>
                <a:cs typeface="Times New Roman"/>
              </a:rPr>
              <a:t>Vector</a:t>
            </a:r>
            <a:r>
              <a:rPr lang="en-US" altLang="ko-KR" sz="1600" spc="-40">
                <a:latin typeface="Times New Roman"/>
                <a:cs typeface="Times New Roman"/>
              </a:rPr>
              <a:t> </a:t>
            </a:r>
            <a:r>
              <a:rPr lang="en-US" altLang="ko-KR" sz="1600" spc="-10">
                <a:latin typeface="Times New Roman"/>
                <a:cs typeface="Times New Roman"/>
              </a:rPr>
              <a:t>Search</a:t>
            </a:r>
            <a:endParaRPr lang="en-US" altLang="ko-KR" sz="1600">
              <a:latin typeface="Times New Roman"/>
              <a:cs typeface="Times New Roman"/>
            </a:endParaRPr>
          </a:p>
          <a:p>
            <a:pPr marL="1556385" lvl="3" indent="-172085">
              <a:spcBef>
                <a:spcPts val="360"/>
              </a:spcBef>
              <a:buFont typeface="Arial"/>
              <a:buChar char="•"/>
              <a:tabLst>
                <a:tab pos="1099185" algn="l"/>
              </a:tabLst>
            </a:pPr>
            <a:r>
              <a:rPr lang="ko-KR" altLang="en-US" sz="1500">
                <a:latin typeface="Malgun Gothic"/>
                <a:cs typeface="Malgun Gothic"/>
              </a:rPr>
              <a:t>이전</a:t>
            </a:r>
            <a:r>
              <a:rPr lang="ko-KR" altLang="en-US" sz="1500" spc="-160">
                <a:latin typeface="Malgun Gothic"/>
                <a:cs typeface="Malgun Gothic"/>
              </a:rPr>
              <a:t> </a:t>
            </a:r>
            <a:r>
              <a:rPr lang="ko-KR" altLang="en-US" sz="1500">
                <a:latin typeface="Malgun Gothic"/>
                <a:cs typeface="Malgun Gothic"/>
              </a:rPr>
              <a:t>프레임</a:t>
            </a:r>
            <a:r>
              <a:rPr lang="en-US" altLang="ko-KR" sz="1500">
                <a:latin typeface="Times New Roman"/>
                <a:cs typeface="Times New Roman"/>
              </a:rPr>
              <a:t>(reference</a:t>
            </a:r>
            <a:r>
              <a:rPr lang="en-US" altLang="ko-KR" sz="1500" spc="-15">
                <a:latin typeface="Times New Roman"/>
                <a:cs typeface="Times New Roman"/>
              </a:rPr>
              <a:t> </a:t>
            </a:r>
            <a:r>
              <a:rPr lang="en-US" altLang="ko-KR" sz="1500" spc="-10">
                <a:latin typeface="Times New Roman"/>
                <a:cs typeface="Times New Roman"/>
              </a:rPr>
              <a:t>frame)</a:t>
            </a:r>
            <a:r>
              <a:rPr lang="ko-KR" altLang="en-US" sz="1500" spc="-10">
                <a:latin typeface="Malgun Gothic"/>
                <a:cs typeface="Malgun Gothic"/>
              </a:rPr>
              <a:t>과</a:t>
            </a:r>
            <a:r>
              <a:rPr lang="ko-KR" altLang="en-US" sz="1500" spc="-160">
                <a:latin typeface="Malgun Gothic"/>
                <a:cs typeface="Malgun Gothic"/>
              </a:rPr>
              <a:t> </a:t>
            </a:r>
            <a:r>
              <a:rPr lang="ko-KR" altLang="en-US" sz="1500">
                <a:latin typeface="Malgun Gothic"/>
                <a:cs typeface="Malgun Gothic"/>
              </a:rPr>
              <a:t>현재</a:t>
            </a:r>
            <a:r>
              <a:rPr lang="ko-KR" altLang="en-US" sz="1500" spc="-145">
                <a:latin typeface="Malgun Gothic"/>
                <a:cs typeface="Malgun Gothic"/>
              </a:rPr>
              <a:t> </a:t>
            </a:r>
            <a:r>
              <a:rPr lang="ko-KR" altLang="en-US" sz="1500">
                <a:latin typeface="Malgun Gothic"/>
                <a:cs typeface="Malgun Gothic"/>
              </a:rPr>
              <a:t>프레임</a:t>
            </a:r>
            <a:r>
              <a:rPr lang="en-US" altLang="ko-KR" sz="1500">
                <a:latin typeface="Times New Roman"/>
                <a:cs typeface="Times New Roman"/>
              </a:rPr>
              <a:t>(target</a:t>
            </a:r>
            <a:r>
              <a:rPr lang="en-US" altLang="ko-KR" sz="1500" spc="-25">
                <a:latin typeface="Times New Roman"/>
                <a:cs typeface="Times New Roman"/>
              </a:rPr>
              <a:t> </a:t>
            </a:r>
            <a:r>
              <a:rPr lang="en-US" altLang="ko-KR" sz="1500" spc="-10">
                <a:latin typeface="Times New Roman"/>
                <a:cs typeface="Times New Roman"/>
              </a:rPr>
              <a:t>frame)</a:t>
            </a:r>
            <a:r>
              <a:rPr lang="ko-KR" altLang="en-US" sz="1500" spc="-10">
                <a:latin typeface="Malgun Gothic"/>
                <a:cs typeface="Malgun Gothic"/>
              </a:rPr>
              <a:t>사이의</a:t>
            </a:r>
            <a:r>
              <a:rPr lang="ko-KR" altLang="en-US" sz="1500" spc="-160">
                <a:latin typeface="Malgun Gothic"/>
                <a:cs typeface="Malgun Gothic"/>
              </a:rPr>
              <a:t> </a:t>
            </a:r>
            <a:r>
              <a:rPr lang="ko-KR" altLang="en-US" sz="1500">
                <a:latin typeface="Malgun Gothic"/>
                <a:cs typeface="Malgun Gothic"/>
              </a:rPr>
              <a:t>유사</a:t>
            </a:r>
            <a:r>
              <a:rPr lang="ko-KR" altLang="en-US" sz="1500" spc="-160">
                <a:latin typeface="Malgun Gothic"/>
                <a:cs typeface="Malgun Gothic"/>
              </a:rPr>
              <a:t> </a:t>
            </a:r>
            <a:r>
              <a:rPr lang="ko-KR" altLang="en-US" sz="1500">
                <a:latin typeface="Malgun Gothic"/>
                <a:cs typeface="Malgun Gothic"/>
              </a:rPr>
              <a:t>블록을</a:t>
            </a:r>
            <a:r>
              <a:rPr lang="ko-KR" altLang="en-US" sz="1500" spc="-145">
                <a:latin typeface="Malgun Gothic"/>
                <a:cs typeface="Malgun Gothic"/>
              </a:rPr>
              <a:t> </a:t>
            </a:r>
            <a:r>
              <a:rPr lang="ko-KR" altLang="en-US" sz="1500" spc="-25">
                <a:latin typeface="Malgun Gothic"/>
                <a:cs typeface="Malgun Gothic"/>
              </a:rPr>
              <a:t>탐색</a:t>
            </a:r>
            <a:endParaRPr lang="ko-KR" altLang="en-US" sz="1500" dirty="0">
              <a:latin typeface="Malgun Gothic"/>
              <a:cs typeface="Malgun Gothic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E9C2895F-4B44-A673-29BA-A662D6A6E9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2464309"/>
            <a:ext cx="5358383" cy="4349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AA95040A-350E-AD98-D8C6-9E515F5DF737}"/>
                  </a:ext>
                </a:extLst>
              </p:cNvPr>
              <p:cNvSpPr txBox="1"/>
              <p:nvPr/>
            </p:nvSpPr>
            <p:spPr>
              <a:xfrm>
                <a:off x="407368" y="4581128"/>
                <a:ext cx="6353882" cy="1571070"/>
              </a:xfrm>
              <a:prstGeom prst="rect">
                <a:avLst/>
              </a:prstGeom>
            </p:spPr>
            <p:txBody>
              <a:bodyPr vert="horz" wrap="square" lIns="0" tIns="61594" rIns="0" bIns="0" rtlCol="0">
                <a:spAutoFit/>
              </a:bodyPr>
              <a:lstStyle/>
              <a:p>
                <a:pPr marL="210185" indent="-172085">
                  <a:lnSpc>
                    <a:spcPct val="100000"/>
                  </a:lnSpc>
                  <a:spcBef>
                    <a:spcPts val="484"/>
                  </a:spcBef>
                  <a:buFont typeface="Wingdings"/>
                  <a:buChar char=""/>
                  <a:tabLst>
                    <a:tab pos="210185" algn="l"/>
                  </a:tabLst>
                </a:pPr>
                <a:r>
                  <a:rPr lang="it-IT" sz="1600" spc="-10" dirty="0">
                    <a:latin typeface="Times New Roman"/>
                    <a:cs typeface="Times New Roman"/>
                  </a:rPr>
                  <a:t>Mean</a:t>
                </a:r>
                <a:r>
                  <a:rPr lang="it-IT" sz="1600" spc="-90" dirty="0">
                    <a:latin typeface="Times New Roman"/>
                    <a:cs typeface="Times New Roman"/>
                  </a:rPr>
                  <a:t> </a:t>
                </a:r>
                <a:r>
                  <a:rPr lang="it-IT" sz="1600" dirty="0">
                    <a:latin typeface="Times New Roman"/>
                    <a:cs typeface="Times New Roman"/>
                  </a:rPr>
                  <a:t>Absolute</a:t>
                </a:r>
                <a:r>
                  <a:rPr lang="it-IT" sz="1600" spc="-50" dirty="0">
                    <a:latin typeface="Times New Roman"/>
                    <a:cs typeface="Times New Roman"/>
                  </a:rPr>
                  <a:t> </a:t>
                </a:r>
                <a:r>
                  <a:rPr lang="it-IT" sz="1600" dirty="0">
                    <a:latin typeface="Times New Roman"/>
                    <a:cs typeface="Times New Roman"/>
                  </a:rPr>
                  <a:t>Difference</a:t>
                </a:r>
                <a:r>
                  <a:rPr lang="it-IT" sz="1600" spc="-20" dirty="0">
                    <a:latin typeface="Times New Roman"/>
                    <a:cs typeface="Times New Roman"/>
                  </a:rPr>
                  <a:t> </a:t>
                </a:r>
                <a:r>
                  <a:rPr lang="it-IT" sz="1600" spc="-10" dirty="0">
                    <a:latin typeface="Times New Roman"/>
                    <a:cs typeface="Times New Roman"/>
                  </a:rPr>
                  <a:t>(MAD)</a:t>
                </a:r>
                <a:endParaRPr lang="it-IT" sz="1600" dirty="0">
                  <a:latin typeface="Times New Roman"/>
                  <a:cs typeface="Times New Roman"/>
                </a:endParaRPr>
              </a:p>
              <a:p>
                <a:pPr marL="667385" lvl="1" indent="-172085">
                  <a:lnSpc>
                    <a:spcPct val="1000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667385" algn="l"/>
                  </a:tabLst>
                </a:pPr>
                <a:r>
                  <a:rPr lang="it-IT" sz="1500" spc="-20" dirty="0">
                    <a:latin typeface="Times New Roman"/>
                    <a:cs typeface="Times New Roman"/>
                  </a:rPr>
                  <a:t>Motion Vector </a:t>
                </a:r>
                <a:r>
                  <a:rPr lang="ko-KR" altLang="en-US" sz="1500" spc="-20" dirty="0">
                    <a:latin typeface="Times New Roman"/>
                    <a:cs typeface="Times New Roman"/>
                  </a:rPr>
                  <a:t>결정 방법</a:t>
                </a:r>
                <a:endParaRPr lang="en-US" altLang="ko-KR" sz="1500" spc="-20" dirty="0">
                  <a:latin typeface="Times New Roman"/>
                  <a:cs typeface="Times New Roman"/>
                </a:endParaRPr>
              </a:p>
              <a:p>
                <a:pPr marL="667385" lvl="1" indent="-172085">
                  <a:lnSpc>
                    <a:spcPct val="1000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667385" algn="l"/>
                  </a:tabLst>
                </a:pPr>
                <a:endParaRPr lang="ko-KR" altLang="en-US" sz="1500" spc="-20" dirty="0">
                  <a:latin typeface="Times New Roman"/>
                  <a:cs typeface="Times New Roman"/>
                </a:endParaRPr>
              </a:p>
              <a:p>
                <a:pPr marL="38100">
                  <a:spcBef>
                    <a:spcPts val="360"/>
                  </a:spcBef>
                  <a:tabLst>
                    <a:tab pos="667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  <a:cs typeface="Cambria Math"/>
                        </a:rPr>
                        <m:t>𝑴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  <a:cs typeface="Cambria Math"/>
                        </a:rPr>
                        <m:t>𝑨𝑫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𝒊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,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  <a:cs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sz="1600" b="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AA95040A-350E-AD98-D8C6-9E515F5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81128"/>
                <a:ext cx="6353882" cy="1571070"/>
              </a:xfrm>
              <a:prstGeom prst="rect">
                <a:avLst/>
              </a:prstGeom>
              <a:blipFill>
                <a:blip r:embed="rId4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0">
            <a:extLst>
              <a:ext uri="{FF2B5EF4-FFF2-40B4-BE49-F238E27FC236}">
                <a16:creationId xmlns:a16="http://schemas.microsoft.com/office/drawing/2014/main" id="{1D2E69CB-6A88-1EBB-1E2B-C6FB280F255F}"/>
              </a:ext>
            </a:extLst>
          </p:cNvPr>
          <p:cNvSpPr txBox="1"/>
          <p:nvPr/>
        </p:nvSpPr>
        <p:spPr>
          <a:xfrm>
            <a:off x="8085607" y="2496832"/>
            <a:ext cx="2141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imes New Roman"/>
                <a:cs typeface="Times New Roman"/>
              </a:rPr>
              <a:t>Inter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Frame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Coding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7" name="object 9">
            <a:extLst>
              <a:ext uri="{FF2B5EF4-FFF2-40B4-BE49-F238E27FC236}">
                <a16:creationId xmlns:a16="http://schemas.microsoft.com/office/drawing/2014/main" id="{90BEBEB9-7E09-3B10-1485-228F20E3815D}"/>
              </a:ext>
            </a:extLst>
          </p:cNvPr>
          <p:cNvGrpSpPr/>
          <p:nvPr/>
        </p:nvGrpSpPr>
        <p:grpSpPr>
          <a:xfrm>
            <a:off x="1191550" y="2399047"/>
            <a:ext cx="4470400" cy="1854835"/>
            <a:chOff x="1415796" y="1798320"/>
            <a:chExt cx="4470400" cy="1854835"/>
          </a:xfrm>
        </p:grpSpPr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EEFD67D2-BF36-DBB8-DC3C-943D3FB6816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5796" y="1798320"/>
              <a:ext cx="4469891" cy="1854707"/>
            </a:xfrm>
            <a:prstGeom prst="rect">
              <a:avLst/>
            </a:prstGeom>
          </p:spPr>
        </p:pic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5A69E1E2-ED07-3A54-EBBE-141397E274AA}"/>
                </a:ext>
              </a:extLst>
            </p:cNvPr>
            <p:cNvSpPr/>
            <p:nvPr/>
          </p:nvSpPr>
          <p:spPr>
            <a:xfrm>
              <a:off x="1921002" y="2119123"/>
              <a:ext cx="576580" cy="500380"/>
            </a:xfrm>
            <a:custGeom>
              <a:avLst/>
              <a:gdLst/>
              <a:ahLst/>
              <a:cxnLst/>
              <a:rect l="l" t="t" r="r" b="b"/>
              <a:pathLst>
                <a:path w="576580" h="500380">
                  <a:moveTo>
                    <a:pt x="0" y="361186"/>
                  </a:moveTo>
                  <a:lnTo>
                    <a:pt x="431289" y="361186"/>
                  </a:lnTo>
                  <a:lnTo>
                    <a:pt x="431289" y="1524"/>
                  </a:lnTo>
                  <a:lnTo>
                    <a:pt x="0" y="1524"/>
                  </a:lnTo>
                  <a:lnTo>
                    <a:pt x="0" y="361186"/>
                  </a:lnTo>
                  <a:close/>
                </a:path>
                <a:path w="576580" h="500380">
                  <a:moveTo>
                    <a:pt x="71628" y="361186"/>
                  </a:moveTo>
                  <a:lnTo>
                    <a:pt x="502922" y="361186"/>
                  </a:lnTo>
                  <a:lnTo>
                    <a:pt x="502922" y="1524"/>
                  </a:lnTo>
                  <a:lnTo>
                    <a:pt x="71628" y="1524"/>
                  </a:lnTo>
                  <a:lnTo>
                    <a:pt x="71628" y="361186"/>
                  </a:lnTo>
                  <a:close/>
                </a:path>
                <a:path w="576580" h="500380">
                  <a:moveTo>
                    <a:pt x="143256" y="359662"/>
                  </a:moveTo>
                  <a:lnTo>
                    <a:pt x="576073" y="359662"/>
                  </a:lnTo>
                  <a:lnTo>
                    <a:pt x="576073" y="0"/>
                  </a:lnTo>
                  <a:lnTo>
                    <a:pt x="143256" y="0"/>
                  </a:lnTo>
                  <a:lnTo>
                    <a:pt x="143256" y="359662"/>
                  </a:lnTo>
                  <a:close/>
                </a:path>
                <a:path w="576580" h="500380">
                  <a:moveTo>
                    <a:pt x="10668" y="440434"/>
                  </a:moveTo>
                  <a:lnTo>
                    <a:pt x="443485" y="440434"/>
                  </a:lnTo>
                  <a:lnTo>
                    <a:pt x="443485" y="79249"/>
                  </a:lnTo>
                  <a:lnTo>
                    <a:pt x="10668" y="79249"/>
                  </a:lnTo>
                  <a:lnTo>
                    <a:pt x="10668" y="440434"/>
                  </a:lnTo>
                  <a:close/>
                </a:path>
                <a:path w="576580" h="500380">
                  <a:moveTo>
                    <a:pt x="15240" y="499870"/>
                  </a:moveTo>
                  <a:lnTo>
                    <a:pt x="446529" y="499870"/>
                  </a:lnTo>
                  <a:lnTo>
                    <a:pt x="446529" y="138685"/>
                  </a:lnTo>
                  <a:lnTo>
                    <a:pt x="15240" y="138685"/>
                  </a:lnTo>
                  <a:lnTo>
                    <a:pt x="15240" y="49987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3">
            <a:extLst>
              <a:ext uri="{FF2B5EF4-FFF2-40B4-BE49-F238E27FC236}">
                <a16:creationId xmlns:a16="http://schemas.microsoft.com/office/drawing/2014/main" id="{4DC0431D-EFAE-ACE7-B620-51A1741944B7}"/>
              </a:ext>
            </a:extLst>
          </p:cNvPr>
          <p:cNvSpPr txBox="1"/>
          <p:nvPr/>
        </p:nvSpPr>
        <p:spPr>
          <a:xfrm>
            <a:off x="2831412" y="4346211"/>
            <a:ext cx="11912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Times New Roman"/>
                <a:cs typeface="Times New Roman"/>
              </a:rPr>
              <a:t>Fig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4.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MV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Search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785F7132-F0B3-AC6C-BC1C-E5D5182C1C7C}"/>
              </a:ext>
            </a:extLst>
          </p:cNvPr>
          <p:cNvSpPr txBox="1"/>
          <p:nvPr/>
        </p:nvSpPr>
        <p:spPr>
          <a:xfrm>
            <a:off x="1878891" y="3241399"/>
            <a:ext cx="329565" cy="227329"/>
          </a:xfrm>
          <a:prstGeom prst="rect">
            <a:avLst/>
          </a:prstGeom>
        </p:spPr>
        <p:txBody>
          <a:bodyPr vert="vert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b="1" spc="-50" dirty="0">
                <a:solidFill>
                  <a:srgbClr val="FF0000"/>
                </a:solidFill>
                <a:latin typeface="Malgun Gothic"/>
                <a:cs typeface="Malgun Gothic"/>
              </a:rPr>
              <a:t>…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8A55-6405-9232-5D1C-9DE2EFD17316}"/>
              </a:ext>
            </a:extLst>
          </p:cNvPr>
          <p:cNvSpPr txBox="1"/>
          <p:nvPr/>
        </p:nvSpPr>
        <p:spPr>
          <a:xfrm>
            <a:off x="2273336" y="26331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...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0E91-8384-F6E4-0687-0ACDFEEB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8A01-A0C3-1427-D3D6-0AA6838A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2308A35-971F-0938-E76E-11A7E4FEB4DF}"/>
              </a:ext>
            </a:extLst>
          </p:cNvPr>
          <p:cNvSpPr txBox="1"/>
          <p:nvPr/>
        </p:nvSpPr>
        <p:spPr>
          <a:xfrm>
            <a:off x="174411" y="371859"/>
            <a:ext cx="7769225" cy="386003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496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Motion Estimation (Implementation)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4D61BEC8-C4AC-3563-0F64-0C0F549D0190}"/>
              </a:ext>
            </a:extLst>
          </p:cNvPr>
          <p:cNvGrpSpPr/>
          <p:nvPr/>
        </p:nvGrpSpPr>
        <p:grpSpPr>
          <a:xfrm>
            <a:off x="109537" y="797065"/>
            <a:ext cx="6845807" cy="4248226"/>
            <a:chOff x="123444" y="836675"/>
            <a:chExt cx="6845807" cy="4248226"/>
          </a:xfrm>
        </p:grpSpPr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96FD11BE-9415-C59D-C950-04C30FB1AD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4" y="836675"/>
              <a:ext cx="6845807" cy="4248226"/>
            </a:xfrm>
            <a:prstGeom prst="rect">
              <a:avLst/>
            </a:prstGeom>
          </p:spPr>
        </p:pic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E6719A98-0955-E815-B2BF-C8A99585ADB4}"/>
                </a:ext>
              </a:extLst>
            </p:cNvPr>
            <p:cNvSpPr/>
            <p:nvPr/>
          </p:nvSpPr>
          <p:spPr>
            <a:xfrm>
              <a:off x="1559813" y="4798315"/>
              <a:ext cx="3025140" cy="222885"/>
            </a:xfrm>
            <a:custGeom>
              <a:avLst/>
              <a:gdLst/>
              <a:ahLst/>
              <a:cxnLst/>
              <a:rect l="l" t="t" r="r" b="b"/>
              <a:pathLst>
                <a:path w="3025140" h="222885">
                  <a:moveTo>
                    <a:pt x="0" y="222502"/>
                  </a:moveTo>
                  <a:lnTo>
                    <a:pt x="3025140" y="222502"/>
                  </a:lnTo>
                  <a:lnTo>
                    <a:pt x="3025140" y="0"/>
                  </a:lnTo>
                  <a:lnTo>
                    <a:pt x="0" y="0"/>
                  </a:lnTo>
                  <a:lnTo>
                    <a:pt x="0" y="22250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2">
            <a:extLst>
              <a:ext uri="{FF2B5EF4-FFF2-40B4-BE49-F238E27FC236}">
                <a16:creationId xmlns:a16="http://schemas.microsoft.com/office/drawing/2014/main" id="{F5850860-01F6-DA62-4B1C-51B7F5746440}"/>
              </a:ext>
            </a:extLst>
          </p:cNvPr>
          <p:cNvSpPr txBox="1"/>
          <p:nvPr/>
        </p:nvSpPr>
        <p:spPr>
          <a:xfrm>
            <a:off x="3431704" y="4439384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BF6574-47CD-3C2C-50F0-46528B17B9F9}"/>
              </a:ext>
            </a:extLst>
          </p:cNvPr>
          <p:cNvSpPr/>
          <p:nvPr/>
        </p:nvSpPr>
        <p:spPr>
          <a:xfrm>
            <a:off x="1127448" y="797065"/>
            <a:ext cx="4608512" cy="111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4C5831BF-A602-CA7F-00C3-1CE0C6685181}"/>
              </a:ext>
            </a:extLst>
          </p:cNvPr>
          <p:cNvSpPr txBox="1"/>
          <p:nvPr/>
        </p:nvSpPr>
        <p:spPr>
          <a:xfrm>
            <a:off x="7032104" y="836712"/>
            <a:ext cx="5112568" cy="1036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모션 벡터를 저장할 </a:t>
            </a:r>
            <a:r>
              <a:rPr lang="en-US" altLang="ko-KR" sz="1600" b="1">
                <a:latin typeface="Times New Roman"/>
                <a:cs typeface="Times New Roman"/>
              </a:rPr>
              <a:t>moVec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참조 프레임의 픽셀 값을 저장해둔 </a:t>
            </a:r>
            <a:r>
              <a:rPr lang="en-US" altLang="ko-KR" sz="1600" b="1">
                <a:latin typeface="Times New Roman"/>
                <a:cs typeface="Times New Roman"/>
              </a:rPr>
              <a:t>r_frame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부호화 대상 프레임의 픽셀 값을 저장해둔 </a:t>
            </a:r>
            <a:r>
              <a:rPr lang="en-US" altLang="ko-KR" sz="1600" b="1">
                <a:latin typeface="Times New Roman"/>
                <a:cs typeface="Times New Roman"/>
              </a:rPr>
              <a:t>t_frame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이미지의 너비와 높이</a:t>
            </a:r>
            <a:endParaRPr sz="1600" b="1">
              <a:latin typeface="Times New Roman"/>
              <a:cs typeface="Times New Roman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6B4551D-E611-F7B5-9055-B99188A95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35960" y="852893"/>
            <a:ext cx="1296144" cy="5019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CCDE51-34EA-63D6-A296-1712B3F222B9}"/>
              </a:ext>
            </a:extLst>
          </p:cNvPr>
          <p:cNvSpPr/>
          <p:nvPr/>
        </p:nvSpPr>
        <p:spPr>
          <a:xfrm>
            <a:off x="263352" y="980728"/>
            <a:ext cx="3025140" cy="1118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43C46E80-64F2-6179-AFF8-AE8D26DAE607}"/>
              </a:ext>
            </a:extLst>
          </p:cNvPr>
          <p:cNvSpPr txBox="1"/>
          <p:nvPr/>
        </p:nvSpPr>
        <p:spPr>
          <a:xfrm>
            <a:off x="7026159" y="2132856"/>
            <a:ext cx="5112568" cy="764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변수 초기화 및 참조</a:t>
            </a:r>
            <a:r>
              <a:rPr lang="en-US" altLang="ko-KR" sz="1600" b="1">
                <a:latin typeface="Times New Roman"/>
                <a:cs typeface="Times New Roman"/>
              </a:rPr>
              <a:t>/</a:t>
            </a:r>
            <a:r>
              <a:rPr lang="ko-KR" altLang="en-US" sz="1600" b="1">
                <a:latin typeface="Times New Roman"/>
                <a:cs typeface="Times New Roman"/>
              </a:rPr>
              <a:t>대상 블록 메모리 할당</a:t>
            </a:r>
            <a:endParaRPr lang="en-US" altLang="ko-KR" sz="1600" b="1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이때 정사각형 블록의 길이는 </a:t>
            </a:r>
            <a:r>
              <a:rPr lang="en-US" altLang="ko-KR" sz="1600" b="1">
                <a:latin typeface="Times New Roman"/>
                <a:cs typeface="Times New Roman"/>
              </a:rPr>
              <a:t>MV_NUMBER</a:t>
            </a:r>
            <a:r>
              <a:rPr lang="ko-KR" altLang="en-US" sz="1600" b="1">
                <a:latin typeface="Times New Roman"/>
                <a:cs typeface="Times New Roman"/>
              </a:rPr>
              <a:t>로 사전 정의</a:t>
            </a:r>
            <a:r>
              <a:rPr lang="en-US" altLang="ko-KR" sz="1600" b="1">
                <a:latin typeface="Times New Roman"/>
                <a:cs typeface="Times New Roman"/>
              </a:rPr>
              <a:t>. (</a:t>
            </a:r>
            <a:r>
              <a:rPr lang="ko-KR" altLang="en-US" sz="1600" b="1">
                <a:latin typeface="Times New Roman"/>
                <a:cs typeface="Times New Roman"/>
              </a:rPr>
              <a:t>수정 가능</a:t>
            </a:r>
            <a:r>
              <a:rPr lang="en-US" altLang="ko-KR" sz="1600" b="1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59A096A-BF85-0FAC-50A1-A89BBA3BE85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288492" y="1540012"/>
            <a:ext cx="3737667" cy="975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2A9D21-2F20-9440-CCC4-182B56C9007F}"/>
              </a:ext>
            </a:extLst>
          </p:cNvPr>
          <p:cNvSpPr/>
          <p:nvPr/>
        </p:nvSpPr>
        <p:spPr>
          <a:xfrm>
            <a:off x="257407" y="3284983"/>
            <a:ext cx="6697937" cy="1760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72076E3B-D88F-4CF7-EFEF-3B1A64AC563E}"/>
              </a:ext>
            </a:extLst>
          </p:cNvPr>
          <p:cNvSpPr txBox="1"/>
          <p:nvPr/>
        </p:nvSpPr>
        <p:spPr>
          <a:xfrm>
            <a:off x="257407" y="5305354"/>
            <a:ext cx="6697937" cy="12695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b="1">
                <a:latin typeface="Times New Roman"/>
                <a:cs typeface="Times New Roman"/>
              </a:rPr>
              <a:t>부호화 대상 프레임 </a:t>
            </a:r>
            <a:r>
              <a:rPr lang="en-US" altLang="ko-KR" sz="1600" b="1">
                <a:latin typeface="Times New Roman"/>
                <a:cs typeface="Times New Roman"/>
              </a:rPr>
              <a:t>(</a:t>
            </a:r>
            <a:r>
              <a:rPr lang="ko-KR" altLang="en-US" sz="1600" b="1">
                <a:latin typeface="Times New Roman"/>
                <a:cs typeface="Times New Roman"/>
              </a:rPr>
              <a:t>현재 프레임</a:t>
            </a:r>
            <a:r>
              <a:rPr lang="en-US" altLang="ko-KR" sz="1600" b="1">
                <a:latin typeface="Times New Roman"/>
                <a:cs typeface="Times New Roman"/>
              </a:rPr>
              <a:t>)</a:t>
            </a:r>
            <a:r>
              <a:rPr lang="ko-KR" altLang="en-US" sz="1600" b="1">
                <a:latin typeface="Times New Roman"/>
                <a:cs typeface="Times New Roman"/>
              </a:rPr>
              <a:t>의 모든 매크로 블록에 대해서 </a:t>
            </a:r>
            <a:r>
              <a:rPr lang="en-US" altLang="ko-KR" sz="1600" b="1">
                <a:latin typeface="Times New Roman"/>
                <a:cs typeface="Times New Roman"/>
              </a:rPr>
              <a:t>Motion Estimation</a:t>
            </a:r>
            <a:r>
              <a:rPr lang="ko-KR" altLang="en-US" sz="1600" b="1">
                <a:latin typeface="Times New Roman"/>
                <a:cs typeface="Times New Roman"/>
              </a:rPr>
              <a:t> 수행 </a:t>
            </a:r>
            <a:r>
              <a:rPr lang="en-US" altLang="ko-KR" sz="1600" b="1">
                <a:latin typeface="Times New Roman"/>
                <a:cs typeface="Times New Roman"/>
              </a:rPr>
              <a:t>-&gt; MV </a:t>
            </a:r>
            <a:r>
              <a:rPr lang="ko-KR" altLang="en-US" sz="1600" b="1">
                <a:latin typeface="Times New Roman"/>
                <a:cs typeface="Times New Roman"/>
              </a:rPr>
              <a:t>생성</a:t>
            </a:r>
            <a:endParaRPr lang="en-US" altLang="ko-KR" sz="1600" b="1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en-US" altLang="ko-KR" sz="1600" b="1">
                <a:latin typeface="Times New Roman"/>
                <a:cs typeface="Times New Roman"/>
              </a:rPr>
              <a:t>mv_y</a:t>
            </a:r>
            <a:r>
              <a:rPr lang="ko-KR" altLang="en-US" sz="1600" b="1">
                <a:latin typeface="Times New Roman"/>
                <a:cs typeface="Times New Roman"/>
              </a:rPr>
              <a:t>와 </a:t>
            </a:r>
            <a:r>
              <a:rPr lang="en-US" altLang="ko-KR" sz="1600" b="1">
                <a:latin typeface="Times New Roman"/>
                <a:cs typeface="Times New Roman"/>
              </a:rPr>
              <a:t>mv_x</a:t>
            </a:r>
            <a:r>
              <a:rPr lang="ko-KR" altLang="en-US" sz="1600" b="1">
                <a:latin typeface="Times New Roman"/>
                <a:cs typeface="Times New Roman"/>
              </a:rPr>
              <a:t>를 </a:t>
            </a:r>
            <a:r>
              <a:rPr lang="en-US" altLang="ko-KR" sz="1600" b="1">
                <a:latin typeface="Times New Roman"/>
                <a:cs typeface="Times New Roman"/>
              </a:rPr>
              <a:t>–P_VALUE</a:t>
            </a:r>
            <a:r>
              <a:rPr lang="ko-KR" altLang="en-US" sz="1600" b="1">
                <a:latin typeface="Times New Roman"/>
                <a:cs typeface="Times New Roman"/>
              </a:rPr>
              <a:t> </a:t>
            </a:r>
            <a:r>
              <a:rPr lang="en-US" altLang="ko-KR" sz="1600" b="1">
                <a:latin typeface="Times New Roman"/>
                <a:cs typeface="Times New Roman"/>
              </a:rPr>
              <a:t>~P_VALUE</a:t>
            </a:r>
            <a:r>
              <a:rPr lang="ko-KR" altLang="en-US" sz="1600" b="1">
                <a:latin typeface="Times New Roman"/>
                <a:cs typeface="Times New Roman"/>
              </a:rPr>
              <a:t> 까지 업데이트 하면서 새로운 블록에 접근</a:t>
            </a:r>
            <a:r>
              <a:rPr lang="en-US" altLang="ko-KR" sz="1600" b="1">
                <a:latin typeface="Times New Roman"/>
                <a:cs typeface="Times New Roman"/>
              </a:rPr>
              <a:t>.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altLang="ko-KR" sz="1600" b="1">
              <a:latin typeface="Times New Roman"/>
              <a:cs typeface="Times New Roman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7C1451B-4109-3930-5FB7-8EEA21CC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3240824"/>
            <a:ext cx="1800200" cy="3035761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18E0D65-794C-BD99-4EA5-98D06A3F1441}"/>
              </a:ext>
            </a:extLst>
          </p:cNvPr>
          <p:cNvSpPr/>
          <p:nvPr/>
        </p:nvSpPr>
        <p:spPr>
          <a:xfrm>
            <a:off x="1199456" y="4077072"/>
            <a:ext cx="28803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7C81307-C2B2-5C1F-7E51-50918B9F7E83}"/>
              </a:ext>
            </a:extLst>
          </p:cNvPr>
          <p:cNvCxnSpPr>
            <a:endCxn id="26" idx="1"/>
          </p:cNvCxnSpPr>
          <p:nvPr/>
        </p:nvCxnSpPr>
        <p:spPr>
          <a:xfrm>
            <a:off x="4079776" y="4221088"/>
            <a:ext cx="4680520" cy="537617"/>
          </a:xfrm>
          <a:prstGeom prst="bentConnector3">
            <a:avLst>
              <a:gd name="adj1" fmla="val 713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69093C-C022-D8CA-DB31-D39A1242E7F0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3606376" y="5045290"/>
            <a:ext cx="0" cy="26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0E7EA-08D2-89DC-F72A-5B87D397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D606-DEA8-C0B8-7292-10564513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Compression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8D82E40-E2D6-F22F-37B4-C748783C923D}"/>
              </a:ext>
            </a:extLst>
          </p:cNvPr>
          <p:cNvSpPr txBox="1"/>
          <p:nvPr/>
        </p:nvSpPr>
        <p:spPr>
          <a:xfrm>
            <a:off x="174411" y="371859"/>
            <a:ext cx="7769225" cy="386003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496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Motion Estimation (Implementation)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7" name="object 10">
            <a:extLst>
              <a:ext uri="{FF2B5EF4-FFF2-40B4-BE49-F238E27FC236}">
                <a16:creationId xmlns:a16="http://schemas.microsoft.com/office/drawing/2014/main" id="{50F76640-3B30-857C-A44C-E30BED8D0A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102" y="3789399"/>
            <a:ext cx="6844271" cy="2607564"/>
          </a:xfrm>
          <a:prstGeom prst="rect">
            <a:avLst/>
          </a:prstGeom>
        </p:spPr>
      </p:pic>
      <p:pic>
        <p:nvPicPr>
          <p:cNvPr id="19" name="object 14">
            <a:extLst>
              <a:ext uri="{FF2B5EF4-FFF2-40B4-BE49-F238E27FC236}">
                <a16:creationId xmlns:a16="http://schemas.microsoft.com/office/drawing/2014/main" id="{883738AD-14D1-D747-3EAE-582962DCB2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4" y="912528"/>
            <a:ext cx="4373879" cy="13594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92D3A8-7300-5470-E590-DC336B180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620688"/>
            <a:ext cx="1800200" cy="3035761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2227B6A-0E94-B607-F9E6-13B583122412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4925263" y="1592232"/>
            <a:ext cx="3186961" cy="5463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34C07E-3D9A-A2BF-5018-D1684E1F714D}"/>
              </a:ext>
            </a:extLst>
          </p:cNvPr>
          <p:cNvSpPr txBox="1"/>
          <p:nvPr/>
        </p:nvSpPr>
        <p:spPr>
          <a:xfrm>
            <a:off x="479376" y="230663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- MAD </a:t>
            </a:r>
            <a:r>
              <a:rPr lang="ko-KR" altLang="en-US" sz="1600" b="1"/>
              <a:t>연산을 수행할 블록을 추출해오는 함수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5C2EAC-BE7F-DB19-9B33-30B504C18CFB}"/>
              </a:ext>
            </a:extLst>
          </p:cNvPr>
          <p:cNvSpPr/>
          <p:nvPr/>
        </p:nvSpPr>
        <p:spPr>
          <a:xfrm>
            <a:off x="983432" y="4869160"/>
            <a:ext cx="158417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EE924-CE85-B494-756C-ECB970B58792}"/>
              </a:ext>
            </a:extLst>
          </p:cNvPr>
          <p:cNvSpPr txBox="1"/>
          <p:nvPr/>
        </p:nvSpPr>
        <p:spPr>
          <a:xfrm>
            <a:off x="7439472" y="4012740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- </a:t>
            </a:r>
            <a:r>
              <a:rPr lang="ko-KR" altLang="en-US" sz="1600" b="1"/>
              <a:t>최소 </a:t>
            </a:r>
            <a:r>
              <a:rPr lang="en-US" altLang="ko-KR" sz="1600" b="1"/>
              <a:t>MAD</a:t>
            </a:r>
            <a:r>
              <a:rPr lang="ko-KR" altLang="en-US" sz="1600" b="1"/>
              <a:t>를 산출하는 블록에 대한 </a:t>
            </a:r>
            <a:r>
              <a:rPr lang="en-US" altLang="ko-KR" sz="1600" b="1"/>
              <a:t>MV</a:t>
            </a:r>
            <a:r>
              <a:rPr lang="ko-KR" altLang="en-US" sz="1600" b="1"/>
              <a:t>가 결정되면</a:t>
            </a:r>
            <a:r>
              <a:rPr lang="en-US" altLang="ko-KR" sz="1600" b="1"/>
              <a:t>, moVec</a:t>
            </a:r>
            <a:r>
              <a:rPr lang="ko-KR" altLang="en-US" sz="1600" b="1"/>
              <a:t>에 저장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4B6BF4-9827-9A07-EF87-B156642BED0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567608" y="4305128"/>
            <a:ext cx="4871864" cy="7800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4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28544</TotalTime>
  <Words>795</Words>
  <Application>Microsoft Office PowerPoint</Application>
  <PresentationFormat>와이드스크린</PresentationFormat>
  <Paragraphs>200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Office Theme</vt:lpstr>
      <vt:lpstr>H.261 (HW4)</vt:lpstr>
      <vt:lpstr>Contents of Table</vt:lpstr>
      <vt:lpstr>Video Compression</vt:lpstr>
      <vt:lpstr>Video Compression</vt:lpstr>
      <vt:lpstr>Video Compression</vt:lpstr>
      <vt:lpstr>Video Compression</vt:lpstr>
      <vt:lpstr>Video Compression</vt:lpstr>
      <vt:lpstr>Video Compression</vt:lpstr>
      <vt:lpstr>Video Compression</vt:lpstr>
      <vt:lpstr>Coding Homework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권도완</cp:lastModifiedBy>
  <cp:revision>384</cp:revision>
  <dcterms:created xsi:type="dcterms:W3CDTF">2012-09-03T06:07:24Z</dcterms:created>
  <dcterms:modified xsi:type="dcterms:W3CDTF">2024-11-28T04:16:52Z</dcterms:modified>
</cp:coreProperties>
</file>