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77" r:id="rId5"/>
    <p:sldId id="278" r:id="rId6"/>
    <p:sldId id="279" r:id="rId7"/>
    <p:sldId id="280" r:id="rId8"/>
    <p:sldId id="275" r:id="rId9"/>
    <p:sldId id="276" r:id="rId10"/>
    <p:sldId id="266" r:id="rId11"/>
    <p:sldId id="273" r:id="rId12"/>
    <p:sldId id="267" r:id="rId13"/>
    <p:sldId id="268" r:id="rId14"/>
    <p:sldId id="281" r:id="rId15"/>
    <p:sldId id="274" r:id="rId16"/>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1F1F1F"/>
    <a:srgbClr val="000000"/>
    <a:srgbClr val="FFFFFF"/>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1" d="100"/>
          <a:sy n="101" d="100"/>
        </p:scale>
        <p:origin x="9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1101BD-EC87-4DFD-8B91-CDB462A800ED}" type="datetimeFigureOut">
              <a:rPr lang="pt-PT" smtClean="0"/>
              <a:t>20/05/2025</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7AEB68-0E0D-4982-A019-A1A067B77154}" type="slidenum">
              <a:rPr lang="pt-PT" smtClean="0"/>
              <a:t>‹#›</a:t>
            </a:fld>
            <a:endParaRPr lang="pt-PT"/>
          </a:p>
        </p:txBody>
      </p:sp>
    </p:spTree>
    <p:extLst>
      <p:ext uri="{BB962C8B-B14F-4D97-AF65-F5344CB8AC3E}">
        <p14:creationId xmlns:p14="http://schemas.microsoft.com/office/powerpoint/2010/main" val="4170324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sz="quarter" idx="5"/>
          </p:nvPr>
        </p:nvSpPr>
        <p:spPr/>
        <p:txBody>
          <a:bodyPr/>
          <a:lstStyle/>
          <a:p>
            <a:fld id="{757AEB68-0E0D-4982-A019-A1A067B77154}" type="slidenum">
              <a:rPr lang="pt-PT" smtClean="0"/>
              <a:t>11</a:t>
            </a:fld>
            <a:endParaRPr lang="pt-PT"/>
          </a:p>
        </p:txBody>
      </p:sp>
    </p:spTree>
    <p:extLst>
      <p:ext uri="{BB962C8B-B14F-4D97-AF65-F5344CB8AC3E}">
        <p14:creationId xmlns:p14="http://schemas.microsoft.com/office/powerpoint/2010/main" val="2576983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7CD7F-5F53-D13C-4148-59E7FE96A5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EB2F4C-9EE6-B5A2-C5EC-CB35EF9A5E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A229C1-9F15-7050-FB6E-C6EEE4A4E48F}"/>
              </a:ext>
            </a:extLst>
          </p:cNvPr>
          <p:cNvSpPr>
            <a:spLocks noGrp="1"/>
          </p:cNvSpPr>
          <p:nvPr>
            <p:ph type="body" idx="1"/>
          </p:nvPr>
        </p:nvSpPr>
        <p:spPr/>
        <p:txBody>
          <a:bodyPr/>
          <a:lstStyle/>
          <a:p>
            <a:endParaRPr lang="pt-PT" dirty="0"/>
          </a:p>
        </p:txBody>
      </p:sp>
      <p:sp>
        <p:nvSpPr>
          <p:cNvPr id="4" name="Slide Number Placeholder 3">
            <a:extLst>
              <a:ext uri="{FF2B5EF4-FFF2-40B4-BE49-F238E27FC236}">
                <a16:creationId xmlns:a16="http://schemas.microsoft.com/office/drawing/2014/main" id="{48128A57-3E06-5A8E-4E7D-0206B9983AF6}"/>
              </a:ext>
            </a:extLst>
          </p:cNvPr>
          <p:cNvSpPr>
            <a:spLocks noGrp="1"/>
          </p:cNvSpPr>
          <p:nvPr>
            <p:ph type="sldNum" sz="quarter" idx="5"/>
          </p:nvPr>
        </p:nvSpPr>
        <p:spPr/>
        <p:txBody>
          <a:bodyPr/>
          <a:lstStyle/>
          <a:p>
            <a:fld id="{757AEB68-0E0D-4982-A019-A1A067B77154}" type="slidenum">
              <a:rPr lang="pt-PT" smtClean="0"/>
              <a:t>14</a:t>
            </a:fld>
            <a:endParaRPr lang="pt-PT"/>
          </a:p>
        </p:txBody>
      </p:sp>
    </p:spTree>
    <p:extLst>
      <p:ext uri="{BB962C8B-B14F-4D97-AF65-F5344CB8AC3E}">
        <p14:creationId xmlns:p14="http://schemas.microsoft.com/office/powerpoint/2010/main" val="3675336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54E7E-0944-18FD-BA3C-AE5116A80B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PT"/>
          </a:p>
        </p:txBody>
      </p:sp>
      <p:sp>
        <p:nvSpPr>
          <p:cNvPr id="3" name="Subtitle 2">
            <a:extLst>
              <a:ext uri="{FF2B5EF4-FFF2-40B4-BE49-F238E27FC236}">
                <a16:creationId xmlns:a16="http://schemas.microsoft.com/office/drawing/2014/main" id="{B1B1B003-0381-63FD-9CA9-A101B49E8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PT"/>
          </a:p>
        </p:txBody>
      </p:sp>
      <p:sp>
        <p:nvSpPr>
          <p:cNvPr id="4" name="Date Placeholder 3">
            <a:extLst>
              <a:ext uri="{FF2B5EF4-FFF2-40B4-BE49-F238E27FC236}">
                <a16:creationId xmlns:a16="http://schemas.microsoft.com/office/drawing/2014/main" id="{3DDDE8DA-8DD8-1E8D-8EA5-8C7D8F992DD3}"/>
              </a:ext>
            </a:extLst>
          </p:cNvPr>
          <p:cNvSpPr>
            <a:spLocks noGrp="1"/>
          </p:cNvSpPr>
          <p:nvPr>
            <p:ph type="dt" sz="half" idx="10"/>
          </p:nvPr>
        </p:nvSpPr>
        <p:spPr/>
        <p:txBody>
          <a:bodyPr/>
          <a:lstStyle/>
          <a:p>
            <a:fld id="{4E6D4CE2-6064-4FE9-AF4B-1F4743B077BB}" type="datetimeFigureOut">
              <a:rPr lang="pt-PT" smtClean="0"/>
              <a:t>20/05/2025</a:t>
            </a:fld>
            <a:endParaRPr lang="pt-PT"/>
          </a:p>
        </p:txBody>
      </p:sp>
      <p:sp>
        <p:nvSpPr>
          <p:cNvPr id="5" name="Footer Placeholder 4">
            <a:extLst>
              <a:ext uri="{FF2B5EF4-FFF2-40B4-BE49-F238E27FC236}">
                <a16:creationId xmlns:a16="http://schemas.microsoft.com/office/drawing/2014/main" id="{261746EF-873F-4B35-17B2-F26E498B64DD}"/>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42835E28-3B79-8E22-4F03-271D38E67E9E}"/>
              </a:ext>
            </a:extLst>
          </p:cNvPr>
          <p:cNvSpPr>
            <a:spLocks noGrp="1"/>
          </p:cNvSpPr>
          <p:nvPr>
            <p:ph type="sldNum" sz="quarter" idx="12"/>
          </p:nvPr>
        </p:nvSpPr>
        <p:spPr/>
        <p:txBody>
          <a:bodyPr/>
          <a:lstStyle/>
          <a:p>
            <a:fld id="{885CC084-5D40-43DC-AEF5-2E882EBFE719}" type="slidenum">
              <a:rPr lang="pt-PT" smtClean="0"/>
              <a:t>‹#›</a:t>
            </a:fld>
            <a:endParaRPr lang="pt-PT"/>
          </a:p>
        </p:txBody>
      </p:sp>
    </p:spTree>
    <p:extLst>
      <p:ext uri="{BB962C8B-B14F-4D97-AF65-F5344CB8AC3E}">
        <p14:creationId xmlns:p14="http://schemas.microsoft.com/office/powerpoint/2010/main" val="1464250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6713-3BB4-6E21-E9FC-A9E921EF0554}"/>
              </a:ext>
            </a:extLst>
          </p:cNvPr>
          <p:cNvSpPr>
            <a:spLocks noGrp="1"/>
          </p:cNvSpPr>
          <p:nvPr>
            <p:ph type="title"/>
          </p:nvPr>
        </p:nvSpPr>
        <p:spPr/>
        <p:txBody>
          <a:bodyPr/>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E0D51C43-6E74-A92F-54E3-26B22068D2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513DAEC2-C364-C38D-15A1-C030C544D58C}"/>
              </a:ext>
            </a:extLst>
          </p:cNvPr>
          <p:cNvSpPr>
            <a:spLocks noGrp="1"/>
          </p:cNvSpPr>
          <p:nvPr>
            <p:ph type="dt" sz="half" idx="10"/>
          </p:nvPr>
        </p:nvSpPr>
        <p:spPr/>
        <p:txBody>
          <a:bodyPr/>
          <a:lstStyle/>
          <a:p>
            <a:fld id="{4E6D4CE2-6064-4FE9-AF4B-1F4743B077BB}" type="datetimeFigureOut">
              <a:rPr lang="pt-PT" smtClean="0"/>
              <a:t>20/05/2025</a:t>
            </a:fld>
            <a:endParaRPr lang="pt-PT"/>
          </a:p>
        </p:txBody>
      </p:sp>
      <p:sp>
        <p:nvSpPr>
          <p:cNvPr id="5" name="Footer Placeholder 4">
            <a:extLst>
              <a:ext uri="{FF2B5EF4-FFF2-40B4-BE49-F238E27FC236}">
                <a16:creationId xmlns:a16="http://schemas.microsoft.com/office/drawing/2014/main" id="{A87F6F7F-9D6F-25AF-4827-6DEAFC6EFEFF}"/>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2B0E59FE-4663-F051-AAF1-B8AB34D6DA9C}"/>
              </a:ext>
            </a:extLst>
          </p:cNvPr>
          <p:cNvSpPr>
            <a:spLocks noGrp="1"/>
          </p:cNvSpPr>
          <p:nvPr>
            <p:ph type="sldNum" sz="quarter" idx="12"/>
          </p:nvPr>
        </p:nvSpPr>
        <p:spPr/>
        <p:txBody>
          <a:bodyPr/>
          <a:lstStyle/>
          <a:p>
            <a:fld id="{885CC084-5D40-43DC-AEF5-2E882EBFE719}" type="slidenum">
              <a:rPr lang="pt-PT" smtClean="0"/>
              <a:t>‹#›</a:t>
            </a:fld>
            <a:endParaRPr lang="pt-PT"/>
          </a:p>
        </p:txBody>
      </p:sp>
    </p:spTree>
    <p:extLst>
      <p:ext uri="{BB962C8B-B14F-4D97-AF65-F5344CB8AC3E}">
        <p14:creationId xmlns:p14="http://schemas.microsoft.com/office/powerpoint/2010/main" val="3777548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162926-5412-04E7-8C9A-981131A540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t-PT"/>
          </a:p>
        </p:txBody>
      </p:sp>
      <p:sp>
        <p:nvSpPr>
          <p:cNvPr id="3" name="Vertical Text Placeholder 2">
            <a:extLst>
              <a:ext uri="{FF2B5EF4-FFF2-40B4-BE49-F238E27FC236}">
                <a16:creationId xmlns:a16="http://schemas.microsoft.com/office/drawing/2014/main" id="{BF1F2800-A2CD-D807-3AFE-20A8290BF2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D30C2938-9C79-CD21-330E-C2C10E0156BF}"/>
              </a:ext>
            </a:extLst>
          </p:cNvPr>
          <p:cNvSpPr>
            <a:spLocks noGrp="1"/>
          </p:cNvSpPr>
          <p:nvPr>
            <p:ph type="dt" sz="half" idx="10"/>
          </p:nvPr>
        </p:nvSpPr>
        <p:spPr/>
        <p:txBody>
          <a:bodyPr/>
          <a:lstStyle/>
          <a:p>
            <a:fld id="{4E6D4CE2-6064-4FE9-AF4B-1F4743B077BB}" type="datetimeFigureOut">
              <a:rPr lang="pt-PT" smtClean="0"/>
              <a:t>20/05/2025</a:t>
            </a:fld>
            <a:endParaRPr lang="pt-PT"/>
          </a:p>
        </p:txBody>
      </p:sp>
      <p:sp>
        <p:nvSpPr>
          <p:cNvPr id="5" name="Footer Placeholder 4">
            <a:extLst>
              <a:ext uri="{FF2B5EF4-FFF2-40B4-BE49-F238E27FC236}">
                <a16:creationId xmlns:a16="http://schemas.microsoft.com/office/drawing/2014/main" id="{3868A9AD-A487-B08E-8EC9-F4653F729C2E}"/>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2CB29359-935C-7097-9075-944F19278004}"/>
              </a:ext>
            </a:extLst>
          </p:cNvPr>
          <p:cNvSpPr>
            <a:spLocks noGrp="1"/>
          </p:cNvSpPr>
          <p:nvPr>
            <p:ph type="sldNum" sz="quarter" idx="12"/>
          </p:nvPr>
        </p:nvSpPr>
        <p:spPr/>
        <p:txBody>
          <a:bodyPr/>
          <a:lstStyle/>
          <a:p>
            <a:fld id="{885CC084-5D40-43DC-AEF5-2E882EBFE719}" type="slidenum">
              <a:rPr lang="pt-PT" smtClean="0"/>
              <a:t>‹#›</a:t>
            </a:fld>
            <a:endParaRPr lang="pt-PT"/>
          </a:p>
        </p:txBody>
      </p:sp>
    </p:spTree>
    <p:extLst>
      <p:ext uri="{BB962C8B-B14F-4D97-AF65-F5344CB8AC3E}">
        <p14:creationId xmlns:p14="http://schemas.microsoft.com/office/powerpoint/2010/main" val="881829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6CD2C-13C6-5227-2019-D63BD383279B}"/>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F1399D64-9D08-9C7A-5785-6731C88F7E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C46BBA71-061D-BF9D-F408-F47BCF8CC3F8}"/>
              </a:ext>
            </a:extLst>
          </p:cNvPr>
          <p:cNvSpPr>
            <a:spLocks noGrp="1"/>
          </p:cNvSpPr>
          <p:nvPr>
            <p:ph type="dt" sz="half" idx="10"/>
          </p:nvPr>
        </p:nvSpPr>
        <p:spPr/>
        <p:txBody>
          <a:bodyPr/>
          <a:lstStyle/>
          <a:p>
            <a:fld id="{4E6D4CE2-6064-4FE9-AF4B-1F4743B077BB}" type="datetimeFigureOut">
              <a:rPr lang="pt-PT" smtClean="0"/>
              <a:t>20/05/2025</a:t>
            </a:fld>
            <a:endParaRPr lang="pt-PT"/>
          </a:p>
        </p:txBody>
      </p:sp>
      <p:sp>
        <p:nvSpPr>
          <p:cNvPr id="5" name="Footer Placeholder 4">
            <a:extLst>
              <a:ext uri="{FF2B5EF4-FFF2-40B4-BE49-F238E27FC236}">
                <a16:creationId xmlns:a16="http://schemas.microsoft.com/office/drawing/2014/main" id="{274B0142-76E7-8E36-7409-7FE55748E8B8}"/>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674E0D76-0108-B08B-7CC1-885DF9EF043C}"/>
              </a:ext>
            </a:extLst>
          </p:cNvPr>
          <p:cNvSpPr>
            <a:spLocks noGrp="1"/>
          </p:cNvSpPr>
          <p:nvPr>
            <p:ph type="sldNum" sz="quarter" idx="12"/>
          </p:nvPr>
        </p:nvSpPr>
        <p:spPr/>
        <p:txBody>
          <a:bodyPr/>
          <a:lstStyle/>
          <a:p>
            <a:fld id="{885CC084-5D40-43DC-AEF5-2E882EBFE719}" type="slidenum">
              <a:rPr lang="pt-PT" smtClean="0"/>
              <a:t>‹#›</a:t>
            </a:fld>
            <a:endParaRPr lang="pt-PT"/>
          </a:p>
        </p:txBody>
      </p:sp>
    </p:spTree>
    <p:extLst>
      <p:ext uri="{BB962C8B-B14F-4D97-AF65-F5344CB8AC3E}">
        <p14:creationId xmlns:p14="http://schemas.microsoft.com/office/powerpoint/2010/main" val="640775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21F5-FBB8-134C-3141-28155C7B0A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PT"/>
          </a:p>
        </p:txBody>
      </p:sp>
      <p:sp>
        <p:nvSpPr>
          <p:cNvPr id="3" name="Text Placeholder 2">
            <a:extLst>
              <a:ext uri="{FF2B5EF4-FFF2-40B4-BE49-F238E27FC236}">
                <a16:creationId xmlns:a16="http://schemas.microsoft.com/office/drawing/2014/main" id="{4A61F290-1AD1-97B2-0E08-13DA700F771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BB17D9-BA07-BD9C-8CC2-AB96BB656B11}"/>
              </a:ext>
            </a:extLst>
          </p:cNvPr>
          <p:cNvSpPr>
            <a:spLocks noGrp="1"/>
          </p:cNvSpPr>
          <p:nvPr>
            <p:ph type="dt" sz="half" idx="10"/>
          </p:nvPr>
        </p:nvSpPr>
        <p:spPr/>
        <p:txBody>
          <a:bodyPr/>
          <a:lstStyle/>
          <a:p>
            <a:fld id="{4E6D4CE2-6064-4FE9-AF4B-1F4743B077BB}" type="datetimeFigureOut">
              <a:rPr lang="pt-PT" smtClean="0"/>
              <a:t>20/05/2025</a:t>
            </a:fld>
            <a:endParaRPr lang="pt-PT"/>
          </a:p>
        </p:txBody>
      </p:sp>
      <p:sp>
        <p:nvSpPr>
          <p:cNvPr id="5" name="Footer Placeholder 4">
            <a:extLst>
              <a:ext uri="{FF2B5EF4-FFF2-40B4-BE49-F238E27FC236}">
                <a16:creationId xmlns:a16="http://schemas.microsoft.com/office/drawing/2014/main" id="{44384278-62C2-F8CC-7ABB-E06A2F6283F7}"/>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D7EED73E-B5E5-56E3-62FC-355A4B3C7C95}"/>
              </a:ext>
            </a:extLst>
          </p:cNvPr>
          <p:cNvSpPr>
            <a:spLocks noGrp="1"/>
          </p:cNvSpPr>
          <p:nvPr>
            <p:ph type="sldNum" sz="quarter" idx="12"/>
          </p:nvPr>
        </p:nvSpPr>
        <p:spPr/>
        <p:txBody>
          <a:bodyPr/>
          <a:lstStyle/>
          <a:p>
            <a:fld id="{885CC084-5D40-43DC-AEF5-2E882EBFE719}" type="slidenum">
              <a:rPr lang="pt-PT" smtClean="0"/>
              <a:t>‹#›</a:t>
            </a:fld>
            <a:endParaRPr lang="pt-PT"/>
          </a:p>
        </p:txBody>
      </p:sp>
    </p:spTree>
    <p:extLst>
      <p:ext uri="{BB962C8B-B14F-4D97-AF65-F5344CB8AC3E}">
        <p14:creationId xmlns:p14="http://schemas.microsoft.com/office/powerpoint/2010/main" val="63870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3FCA9-D3CB-0576-41BC-279B09F2DFB8}"/>
              </a:ext>
            </a:extLst>
          </p:cNvPr>
          <p:cNvSpPr>
            <a:spLocks noGrp="1"/>
          </p:cNvSpPr>
          <p:nvPr>
            <p:ph type="title"/>
          </p:nvPr>
        </p:nvSpPr>
        <p:spPr/>
        <p:txBody>
          <a:bodyPr/>
          <a:lstStyle/>
          <a:p>
            <a:r>
              <a:rPr lang="en-US"/>
              <a:t>Click to edit Master title style</a:t>
            </a:r>
            <a:endParaRPr lang="pt-PT"/>
          </a:p>
        </p:txBody>
      </p:sp>
      <p:sp>
        <p:nvSpPr>
          <p:cNvPr id="3" name="Content Placeholder 2">
            <a:extLst>
              <a:ext uri="{FF2B5EF4-FFF2-40B4-BE49-F238E27FC236}">
                <a16:creationId xmlns:a16="http://schemas.microsoft.com/office/drawing/2014/main" id="{5A143602-C837-FB9E-5524-DA48BF0102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a:extLst>
              <a:ext uri="{FF2B5EF4-FFF2-40B4-BE49-F238E27FC236}">
                <a16:creationId xmlns:a16="http://schemas.microsoft.com/office/drawing/2014/main" id="{6B445909-7310-32A6-B9A1-F669A6A76E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Date Placeholder 4">
            <a:extLst>
              <a:ext uri="{FF2B5EF4-FFF2-40B4-BE49-F238E27FC236}">
                <a16:creationId xmlns:a16="http://schemas.microsoft.com/office/drawing/2014/main" id="{FD667B88-A6A4-1873-2317-D5A8AC6DDED5}"/>
              </a:ext>
            </a:extLst>
          </p:cNvPr>
          <p:cNvSpPr>
            <a:spLocks noGrp="1"/>
          </p:cNvSpPr>
          <p:nvPr>
            <p:ph type="dt" sz="half" idx="10"/>
          </p:nvPr>
        </p:nvSpPr>
        <p:spPr/>
        <p:txBody>
          <a:bodyPr/>
          <a:lstStyle/>
          <a:p>
            <a:fld id="{4E6D4CE2-6064-4FE9-AF4B-1F4743B077BB}" type="datetimeFigureOut">
              <a:rPr lang="pt-PT" smtClean="0"/>
              <a:t>20/05/2025</a:t>
            </a:fld>
            <a:endParaRPr lang="pt-PT"/>
          </a:p>
        </p:txBody>
      </p:sp>
      <p:sp>
        <p:nvSpPr>
          <p:cNvPr id="6" name="Footer Placeholder 5">
            <a:extLst>
              <a:ext uri="{FF2B5EF4-FFF2-40B4-BE49-F238E27FC236}">
                <a16:creationId xmlns:a16="http://schemas.microsoft.com/office/drawing/2014/main" id="{AE86D13E-8B78-CEBE-E1C7-A5833B35B75D}"/>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F9FBF006-FEFB-A3C0-FCE6-4A504E2FE7BB}"/>
              </a:ext>
            </a:extLst>
          </p:cNvPr>
          <p:cNvSpPr>
            <a:spLocks noGrp="1"/>
          </p:cNvSpPr>
          <p:nvPr>
            <p:ph type="sldNum" sz="quarter" idx="12"/>
          </p:nvPr>
        </p:nvSpPr>
        <p:spPr/>
        <p:txBody>
          <a:bodyPr/>
          <a:lstStyle/>
          <a:p>
            <a:fld id="{885CC084-5D40-43DC-AEF5-2E882EBFE719}" type="slidenum">
              <a:rPr lang="pt-PT" smtClean="0"/>
              <a:t>‹#›</a:t>
            </a:fld>
            <a:endParaRPr lang="pt-PT"/>
          </a:p>
        </p:txBody>
      </p:sp>
    </p:spTree>
    <p:extLst>
      <p:ext uri="{BB962C8B-B14F-4D97-AF65-F5344CB8AC3E}">
        <p14:creationId xmlns:p14="http://schemas.microsoft.com/office/powerpoint/2010/main" val="3903877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9211-983F-FD1C-796E-CEB9AA999C0A}"/>
              </a:ext>
            </a:extLst>
          </p:cNvPr>
          <p:cNvSpPr>
            <a:spLocks noGrp="1"/>
          </p:cNvSpPr>
          <p:nvPr>
            <p:ph type="title"/>
          </p:nvPr>
        </p:nvSpPr>
        <p:spPr>
          <a:xfrm>
            <a:off x="839788" y="365125"/>
            <a:ext cx="10515600" cy="1325563"/>
          </a:xfrm>
        </p:spPr>
        <p:txBody>
          <a:bodyPr/>
          <a:lstStyle/>
          <a:p>
            <a:r>
              <a:rPr lang="en-US"/>
              <a:t>Click to edit Master title style</a:t>
            </a:r>
            <a:endParaRPr lang="pt-PT"/>
          </a:p>
        </p:txBody>
      </p:sp>
      <p:sp>
        <p:nvSpPr>
          <p:cNvPr id="3" name="Text Placeholder 2">
            <a:extLst>
              <a:ext uri="{FF2B5EF4-FFF2-40B4-BE49-F238E27FC236}">
                <a16:creationId xmlns:a16="http://schemas.microsoft.com/office/drawing/2014/main" id="{9416775A-5D62-9391-49B5-062251235E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9BBEC6-68EF-999D-04F7-8FCB96C2FF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a:extLst>
              <a:ext uri="{FF2B5EF4-FFF2-40B4-BE49-F238E27FC236}">
                <a16:creationId xmlns:a16="http://schemas.microsoft.com/office/drawing/2014/main" id="{9C62AFF8-4AE4-E249-277F-6E734336C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70B4E8-A52B-370C-BF68-A67692251E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Date Placeholder 6">
            <a:extLst>
              <a:ext uri="{FF2B5EF4-FFF2-40B4-BE49-F238E27FC236}">
                <a16:creationId xmlns:a16="http://schemas.microsoft.com/office/drawing/2014/main" id="{08812270-DCBF-9513-A83D-A0F58AABE56B}"/>
              </a:ext>
            </a:extLst>
          </p:cNvPr>
          <p:cNvSpPr>
            <a:spLocks noGrp="1"/>
          </p:cNvSpPr>
          <p:nvPr>
            <p:ph type="dt" sz="half" idx="10"/>
          </p:nvPr>
        </p:nvSpPr>
        <p:spPr/>
        <p:txBody>
          <a:bodyPr/>
          <a:lstStyle/>
          <a:p>
            <a:fld id="{4E6D4CE2-6064-4FE9-AF4B-1F4743B077BB}" type="datetimeFigureOut">
              <a:rPr lang="pt-PT" smtClean="0"/>
              <a:t>20/05/2025</a:t>
            </a:fld>
            <a:endParaRPr lang="pt-PT"/>
          </a:p>
        </p:txBody>
      </p:sp>
      <p:sp>
        <p:nvSpPr>
          <p:cNvPr id="8" name="Footer Placeholder 7">
            <a:extLst>
              <a:ext uri="{FF2B5EF4-FFF2-40B4-BE49-F238E27FC236}">
                <a16:creationId xmlns:a16="http://schemas.microsoft.com/office/drawing/2014/main" id="{F8ACE58B-F6E4-E196-79F5-54C1A46D69DA}"/>
              </a:ext>
            </a:extLst>
          </p:cNvPr>
          <p:cNvSpPr>
            <a:spLocks noGrp="1"/>
          </p:cNvSpPr>
          <p:nvPr>
            <p:ph type="ftr" sz="quarter" idx="11"/>
          </p:nvPr>
        </p:nvSpPr>
        <p:spPr/>
        <p:txBody>
          <a:bodyPr/>
          <a:lstStyle/>
          <a:p>
            <a:endParaRPr lang="pt-PT"/>
          </a:p>
        </p:txBody>
      </p:sp>
      <p:sp>
        <p:nvSpPr>
          <p:cNvPr id="9" name="Slide Number Placeholder 8">
            <a:extLst>
              <a:ext uri="{FF2B5EF4-FFF2-40B4-BE49-F238E27FC236}">
                <a16:creationId xmlns:a16="http://schemas.microsoft.com/office/drawing/2014/main" id="{D52EFC1F-06F6-B386-73A2-90C635D3E9A7}"/>
              </a:ext>
            </a:extLst>
          </p:cNvPr>
          <p:cNvSpPr>
            <a:spLocks noGrp="1"/>
          </p:cNvSpPr>
          <p:nvPr>
            <p:ph type="sldNum" sz="quarter" idx="12"/>
          </p:nvPr>
        </p:nvSpPr>
        <p:spPr/>
        <p:txBody>
          <a:bodyPr/>
          <a:lstStyle/>
          <a:p>
            <a:fld id="{885CC084-5D40-43DC-AEF5-2E882EBFE719}" type="slidenum">
              <a:rPr lang="pt-PT" smtClean="0"/>
              <a:t>‹#›</a:t>
            </a:fld>
            <a:endParaRPr lang="pt-PT"/>
          </a:p>
        </p:txBody>
      </p:sp>
    </p:spTree>
    <p:extLst>
      <p:ext uri="{BB962C8B-B14F-4D97-AF65-F5344CB8AC3E}">
        <p14:creationId xmlns:p14="http://schemas.microsoft.com/office/powerpoint/2010/main" val="706399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5CF7-3025-5968-10E3-70DD6D393932}"/>
              </a:ext>
            </a:extLst>
          </p:cNvPr>
          <p:cNvSpPr>
            <a:spLocks noGrp="1"/>
          </p:cNvSpPr>
          <p:nvPr>
            <p:ph type="title"/>
          </p:nvPr>
        </p:nvSpPr>
        <p:spPr/>
        <p:txBody>
          <a:bodyPr/>
          <a:lstStyle/>
          <a:p>
            <a:r>
              <a:rPr lang="en-US"/>
              <a:t>Click to edit Master title style</a:t>
            </a:r>
            <a:endParaRPr lang="pt-PT"/>
          </a:p>
        </p:txBody>
      </p:sp>
      <p:sp>
        <p:nvSpPr>
          <p:cNvPr id="3" name="Date Placeholder 2">
            <a:extLst>
              <a:ext uri="{FF2B5EF4-FFF2-40B4-BE49-F238E27FC236}">
                <a16:creationId xmlns:a16="http://schemas.microsoft.com/office/drawing/2014/main" id="{501C632B-6C15-F7F9-3B60-59993C9055CF}"/>
              </a:ext>
            </a:extLst>
          </p:cNvPr>
          <p:cNvSpPr>
            <a:spLocks noGrp="1"/>
          </p:cNvSpPr>
          <p:nvPr>
            <p:ph type="dt" sz="half" idx="10"/>
          </p:nvPr>
        </p:nvSpPr>
        <p:spPr/>
        <p:txBody>
          <a:bodyPr/>
          <a:lstStyle/>
          <a:p>
            <a:fld id="{4E6D4CE2-6064-4FE9-AF4B-1F4743B077BB}" type="datetimeFigureOut">
              <a:rPr lang="pt-PT" smtClean="0"/>
              <a:t>20/05/2025</a:t>
            </a:fld>
            <a:endParaRPr lang="pt-PT"/>
          </a:p>
        </p:txBody>
      </p:sp>
      <p:sp>
        <p:nvSpPr>
          <p:cNvPr id="4" name="Footer Placeholder 3">
            <a:extLst>
              <a:ext uri="{FF2B5EF4-FFF2-40B4-BE49-F238E27FC236}">
                <a16:creationId xmlns:a16="http://schemas.microsoft.com/office/drawing/2014/main" id="{3FC14FCC-74C6-8D80-51AF-6214FB99D7EF}"/>
              </a:ext>
            </a:extLst>
          </p:cNvPr>
          <p:cNvSpPr>
            <a:spLocks noGrp="1"/>
          </p:cNvSpPr>
          <p:nvPr>
            <p:ph type="ftr" sz="quarter" idx="11"/>
          </p:nvPr>
        </p:nvSpPr>
        <p:spPr/>
        <p:txBody>
          <a:bodyPr/>
          <a:lstStyle/>
          <a:p>
            <a:endParaRPr lang="pt-PT"/>
          </a:p>
        </p:txBody>
      </p:sp>
      <p:sp>
        <p:nvSpPr>
          <p:cNvPr id="5" name="Slide Number Placeholder 4">
            <a:extLst>
              <a:ext uri="{FF2B5EF4-FFF2-40B4-BE49-F238E27FC236}">
                <a16:creationId xmlns:a16="http://schemas.microsoft.com/office/drawing/2014/main" id="{429FD005-910D-2FE7-0F5A-F0E68F987ADA}"/>
              </a:ext>
            </a:extLst>
          </p:cNvPr>
          <p:cNvSpPr>
            <a:spLocks noGrp="1"/>
          </p:cNvSpPr>
          <p:nvPr>
            <p:ph type="sldNum" sz="quarter" idx="12"/>
          </p:nvPr>
        </p:nvSpPr>
        <p:spPr/>
        <p:txBody>
          <a:bodyPr/>
          <a:lstStyle/>
          <a:p>
            <a:fld id="{885CC084-5D40-43DC-AEF5-2E882EBFE719}" type="slidenum">
              <a:rPr lang="pt-PT" smtClean="0"/>
              <a:t>‹#›</a:t>
            </a:fld>
            <a:endParaRPr lang="pt-PT"/>
          </a:p>
        </p:txBody>
      </p:sp>
    </p:spTree>
    <p:extLst>
      <p:ext uri="{BB962C8B-B14F-4D97-AF65-F5344CB8AC3E}">
        <p14:creationId xmlns:p14="http://schemas.microsoft.com/office/powerpoint/2010/main" val="346731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CA91D-AF63-D00B-E1E4-2434295E10AE}"/>
              </a:ext>
            </a:extLst>
          </p:cNvPr>
          <p:cNvSpPr>
            <a:spLocks noGrp="1"/>
          </p:cNvSpPr>
          <p:nvPr>
            <p:ph type="dt" sz="half" idx="10"/>
          </p:nvPr>
        </p:nvSpPr>
        <p:spPr/>
        <p:txBody>
          <a:bodyPr/>
          <a:lstStyle/>
          <a:p>
            <a:fld id="{4E6D4CE2-6064-4FE9-AF4B-1F4743B077BB}" type="datetimeFigureOut">
              <a:rPr lang="pt-PT" smtClean="0"/>
              <a:t>20/05/2025</a:t>
            </a:fld>
            <a:endParaRPr lang="pt-PT"/>
          </a:p>
        </p:txBody>
      </p:sp>
      <p:sp>
        <p:nvSpPr>
          <p:cNvPr id="3" name="Footer Placeholder 2">
            <a:extLst>
              <a:ext uri="{FF2B5EF4-FFF2-40B4-BE49-F238E27FC236}">
                <a16:creationId xmlns:a16="http://schemas.microsoft.com/office/drawing/2014/main" id="{E35F0B94-0843-0A84-720E-87A4DCD07897}"/>
              </a:ext>
            </a:extLst>
          </p:cNvPr>
          <p:cNvSpPr>
            <a:spLocks noGrp="1"/>
          </p:cNvSpPr>
          <p:nvPr>
            <p:ph type="ftr" sz="quarter" idx="11"/>
          </p:nvPr>
        </p:nvSpPr>
        <p:spPr/>
        <p:txBody>
          <a:bodyPr/>
          <a:lstStyle/>
          <a:p>
            <a:endParaRPr lang="pt-PT"/>
          </a:p>
        </p:txBody>
      </p:sp>
      <p:sp>
        <p:nvSpPr>
          <p:cNvPr id="4" name="Slide Number Placeholder 3">
            <a:extLst>
              <a:ext uri="{FF2B5EF4-FFF2-40B4-BE49-F238E27FC236}">
                <a16:creationId xmlns:a16="http://schemas.microsoft.com/office/drawing/2014/main" id="{D64D0474-6637-AED1-00D3-085F50E36CA9}"/>
              </a:ext>
            </a:extLst>
          </p:cNvPr>
          <p:cNvSpPr>
            <a:spLocks noGrp="1"/>
          </p:cNvSpPr>
          <p:nvPr>
            <p:ph type="sldNum" sz="quarter" idx="12"/>
          </p:nvPr>
        </p:nvSpPr>
        <p:spPr/>
        <p:txBody>
          <a:bodyPr/>
          <a:lstStyle/>
          <a:p>
            <a:fld id="{885CC084-5D40-43DC-AEF5-2E882EBFE719}" type="slidenum">
              <a:rPr lang="pt-PT" smtClean="0"/>
              <a:t>‹#›</a:t>
            </a:fld>
            <a:endParaRPr lang="pt-PT"/>
          </a:p>
        </p:txBody>
      </p:sp>
    </p:spTree>
    <p:extLst>
      <p:ext uri="{BB962C8B-B14F-4D97-AF65-F5344CB8AC3E}">
        <p14:creationId xmlns:p14="http://schemas.microsoft.com/office/powerpoint/2010/main" val="3472279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ED55A-42D6-2A6E-3AD1-DC35AD091D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Content Placeholder 2">
            <a:extLst>
              <a:ext uri="{FF2B5EF4-FFF2-40B4-BE49-F238E27FC236}">
                <a16:creationId xmlns:a16="http://schemas.microsoft.com/office/drawing/2014/main" id="{13C1F5AC-427A-DB80-00E8-78EC0BA7D0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a:extLst>
              <a:ext uri="{FF2B5EF4-FFF2-40B4-BE49-F238E27FC236}">
                <a16:creationId xmlns:a16="http://schemas.microsoft.com/office/drawing/2014/main" id="{EFCAA919-ECC9-9203-D15D-CE3CE6A17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ABFE1-449A-4191-FED9-945235A20862}"/>
              </a:ext>
            </a:extLst>
          </p:cNvPr>
          <p:cNvSpPr>
            <a:spLocks noGrp="1"/>
          </p:cNvSpPr>
          <p:nvPr>
            <p:ph type="dt" sz="half" idx="10"/>
          </p:nvPr>
        </p:nvSpPr>
        <p:spPr/>
        <p:txBody>
          <a:bodyPr/>
          <a:lstStyle/>
          <a:p>
            <a:fld id="{4E6D4CE2-6064-4FE9-AF4B-1F4743B077BB}" type="datetimeFigureOut">
              <a:rPr lang="pt-PT" smtClean="0"/>
              <a:t>20/05/2025</a:t>
            </a:fld>
            <a:endParaRPr lang="pt-PT"/>
          </a:p>
        </p:txBody>
      </p:sp>
      <p:sp>
        <p:nvSpPr>
          <p:cNvPr id="6" name="Footer Placeholder 5">
            <a:extLst>
              <a:ext uri="{FF2B5EF4-FFF2-40B4-BE49-F238E27FC236}">
                <a16:creationId xmlns:a16="http://schemas.microsoft.com/office/drawing/2014/main" id="{069B98CA-6BDC-757B-3003-1AB2D730E6B4}"/>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35E79D8E-50CB-C0C2-DB40-7B73E472AE0D}"/>
              </a:ext>
            </a:extLst>
          </p:cNvPr>
          <p:cNvSpPr>
            <a:spLocks noGrp="1"/>
          </p:cNvSpPr>
          <p:nvPr>
            <p:ph type="sldNum" sz="quarter" idx="12"/>
          </p:nvPr>
        </p:nvSpPr>
        <p:spPr/>
        <p:txBody>
          <a:bodyPr/>
          <a:lstStyle/>
          <a:p>
            <a:fld id="{885CC084-5D40-43DC-AEF5-2E882EBFE719}" type="slidenum">
              <a:rPr lang="pt-PT" smtClean="0"/>
              <a:t>‹#›</a:t>
            </a:fld>
            <a:endParaRPr lang="pt-PT"/>
          </a:p>
        </p:txBody>
      </p:sp>
    </p:spTree>
    <p:extLst>
      <p:ext uri="{BB962C8B-B14F-4D97-AF65-F5344CB8AC3E}">
        <p14:creationId xmlns:p14="http://schemas.microsoft.com/office/powerpoint/2010/main" val="3554677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E015-505D-E633-7925-815EBBA49F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PT"/>
          </a:p>
        </p:txBody>
      </p:sp>
      <p:sp>
        <p:nvSpPr>
          <p:cNvPr id="3" name="Picture Placeholder 2">
            <a:extLst>
              <a:ext uri="{FF2B5EF4-FFF2-40B4-BE49-F238E27FC236}">
                <a16:creationId xmlns:a16="http://schemas.microsoft.com/office/drawing/2014/main" id="{0D088F11-8C0E-087F-835E-C28E205DCA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a:extLst>
              <a:ext uri="{FF2B5EF4-FFF2-40B4-BE49-F238E27FC236}">
                <a16:creationId xmlns:a16="http://schemas.microsoft.com/office/drawing/2014/main" id="{1399FC32-8FA3-C312-123A-EC940D7DC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B05750-8E6C-7EFF-CDA7-C2A01F980FAC}"/>
              </a:ext>
            </a:extLst>
          </p:cNvPr>
          <p:cNvSpPr>
            <a:spLocks noGrp="1"/>
          </p:cNvSpPr>
          <p:nvPr>
            <p:ph type="dt" sz="half" idx="10"/>
          </p:nvPr>
        </p:nvSpPr>
        <p:spPr/>
        <p:txBody>
          <a:bodyPr/>
          <a:lstStyle/>
          <a:p>
            <a:fld id="{4E6D4CE2-6064-4FE9-AF4B-1F4743B077BB}" type="datetimeFigureOut">
              <a:rPr lang="pt-PT" smtClean="0"/>
              <a:t>20/05/2025</a:t>
            </a:fld>
            <a:endParaRPr lang="pt-PT"/>
          </a:p>
        </p:txBody>
      </p:sp>
      <p:sp>
        <p:nvSpPr>
          <p:cNvPr id="6" name="Footer Placeholder 5">
            <a:extLst>
              <a:ext uri="{FF2B5EF4-FFF2-40B4-BE49-F238E27FC236}">
                <a16:creationId xmlns:a16="http://schemas.microsoft.com/office/drawing/2014/main" id="{E04F65FD-2ADE-2441-0545-8884F983BECA}"/>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EF046505-44D3-EC6A-E4D2-8A88BBCC093D}"/>
              </a:ext>
            </a:extLst>
          </p:cNvPr>
          <p:cNvSpPr>
            <a:spLocks noGrp="1"/>
          </p:cNvSpPr>
          <p:nvPr>
            <p:ph type="sldNum" sz="quarter" idx="12"/>
          </p:nvPr>
        </p:nvSpPr>
        <p:spPr/>
        <p:txBody>
          <a:bodyPr/>
          <a:lstStyle/>
          <a:p>
            <a:fld id="{885CC084-5D40-43DC-AEF5-2E882EBFE719}" type="slidenum">
              <a:rPr lang="pt-PT" smtClean="0"/>
              <a:t>‹#›</a:t>
            </a:fld>
            <a:endParaRPr lang="pt-PT"/>
          </a:p>
        </p:txBody>
      </p:sp>
    </p:spTree>
    <p:extLst>
      <p:ext uri="{BB962C8B-B14F-4D97-AF65-F5344CB8AC3E}">
        <p14:creationId xmlns:p14="http://schemas.microsoft.com/office/powerpoint/2010/main" val="53172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CB902A-B284-4DD3-089F-C4F004023B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a:extLst>
              <a:ext uri="{FF2B5EF4-FFF2-40B4-BE49-F238E27FC236}">
                <a16:creationId xmlns:a16="http://schemas.microsoft.com/office/drawing/2014/main" id="{68B0098B-B1F6-5223-CEBA-ABF2804061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92A513AE-CAC8-390F-E40B-DCD418E42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E6D4CE2-6064-4FE9-AF4B-1F4743B077BB}" type="datetimeFigureOut">
              <a:rPr lang="pt-PT" smtClean="0"/>
              <a:t>20/05/2025</a:t>
            </a:fld>
            <a:endParaRPr lang="pt-PT"/>
          </a:p>
        </p:txBody>
      </p:sp>
      <p:sp>
        <p:nvSpPr>
          <p:cNvPr id="5" name="Footer Placeholder 4">
            <a:extLst>
              <a:ext uri="{FF2B5EF4-FFF2-40B4-BE49-F238E27FC236}">
                <a16:creationId xmlns:a16="http://schemas.microsoft.com/office/drawing/2014/main" id="{92D065CE-4BBD-3BDB-8656-E3FE584D98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6" name="Slide Number Placeholder 5">
            <a:extLst>
              <a:ext uri="{FF2B5EF4-FFF2-40B4-BE49-F238E27FC236}">
                <a16:creationId xmlns:a16="http://schemas.microsoft.com/office/drawing/2014/main" id="{168C4CC4-46FF-D726-66EF-CC34A7B977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85CC084-5D40-43DC-AEF5-2E882EBFE719}" type="slidenum">
              <a:rPr lang="pt-PT" smtClean="0"/>
              <a:t>‹#›</a:t>
            </a:fld>
            <a:endParaRPr lang="pt-PT"/>
          </a:p>
        </p:txBody>
      </p:sp>
    </p:spTree>
    <p:extLst>
      <p:ext uri="{BB962C8B-B14F-4D97-AF65-F5344CB8AC3E}">
        <p14:creationId xmlns:p14="http://schemas.microsoft.com/office/powerpoint/2010/main" val="1325043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5D0CEF0-0558-8CA1-0876-9F74E784B613}"/>
              </a:ext>
            </a:extLst>
          </p:cNvPr>
          <p:cNvGrpSpPr/>
          <p:nvPr/>
        </p:nvGrpSpPr>
        <p:grpSpPr>
          <a:xfrm>
            <a:off x="-19050" y="-19052"/>
            <a:ext cx="1031411" cy="6943727"/>
            <a:chOff x="-19050" y="-19050"/>
            <a:chExt cx="1031411" cy="6943725"/>
          </a:xfrm>
        </p:grpSpPr>
        <p:pic>
          <p:nvPicPr>
            <p:cNvPr id="8" name="Picture 7">
              <a:extLst>
                <a:ext uri="{FF2B5EF4-FFF2-40B4-BE49-F238E27FC236}">
                  <a16:creationId xmlns:a16="http://schemas.microsoft.com/office/drawing/2014/main" id="{796E88C0-9C1F-E183-47B4-B155A78AC338}"/>
                </a:ext>
              </a:extLst>
            </p:cNvPr>
            <p:cNvPicPr>
              <a:picLocks noChangeAspect="1"/>
            </p:cNvPicPr>
            <p:nvPr/>
          </p:nvPicPr>
          <p:blipFill>
            <a:blip r:embed="rId2"/>
            <a:stretch>
              <a:fillRect/>
            </a:stretch>
          </p:blipFill>
          <p:spPr>
            <a:xfrm rot="16200000">
              <a:off x="-1741219" y="1703119"/>
              <a:ext cx="4475747" cy="1031409"/>
            </a:xfrm>
            <a:prstGeom prst="rect">
              <a:avLst/>
            </a:prstGeom>
          </p:spPr>
        </p:pic>
        <p:sp>
          <p:nvSpPr>
            <p:cNvPr id="9" name="Rectangle 8">
              <a:extLst>
                <a:ext uri="{FF2B5EF4-FFF2-40B4-BE49-F238E27FC236}">
                  <a16:creationId xmlns:a16="http://schemas.microsoft.com/office/drawing/2014/main" id="{4216223B-BC4C-59EA-75C5-043831021A05}"/>
                </a:ext>
              </a:extLst>
            </p:cNvPr>
            <p:cNvSpPr/>
            <p:nvPr/>
          </p:nvSpPr>
          <p:spPr>
            <a:xfrm>
              <a:off x="-19049" y="4347411"/>
              <a:ext cx="1031410" cy="2577264"/>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TextBox 9">
            <a:extLst>
              <a:ext uri="{FF2B5EF4-FFF2-40B4-BE49-F238E27FC236}">
                <a16:creationId xmlns:a16="http://schemas.microsoft.com/office/drawing/2014/main" id="{5BB68A4F-CE0F-DD89-565F-9C512AD64C69}"/>
              </a:ext>
            </a:extLst>
          </p:cNvPr>
          <p:cNvSpPr txBox="1">
            <a:spLocks/>
          </p:cNvSpPr>
          <p:nvPr/>
        </p:nvSpPr>
        <p:spPr>
          <a:xfrm>
            <a:off x="1031410" y="88486"/>
            <a:ext cx="11160590" cy="800219"/>
          </a:xfrm>
          <a:prstGeom prst="rect">
            <a:avLst/>
          </a:prstGeom>
          <a:noFill/>
        </p:spPr>
        <p:txBody>
          <a:bodyPr wrap="square" rtlCol="0" anchor="ctr">
            <a:spAutoFit/>
          </a:bodyPr>
          <a:lstStyle/>
          <a:p>
            <a:pPr algn="ctr">
              <a:lnSpc>
                <a:spcPct val="150000"/>
              </a:lnSpc>
            </a:pPr>
            <a:r>
              <a:rPr lang="en-US" sz="1600" i="1" noProof="0" dirty="0">
                <a:latin typeface="Cascadia Code" panose="020B0609020000020004" pitchFamily="49" charset="0"/>
                <a:cs typeface="Cascadia Code" panose="020B0609020000020004" pitchFamily="49" charset="0"/>
              </a:rPr>
              <a:t>Analysis and </a:t>
            </a:r>
            <a:r>
              <a:rPr lang="en-US" sz="1600" i="1" noProof="0" dirty="0" err="1">
                <a:latin typeface="Cascadia Code" panose="020B0609020000020004" pitchFamily="49" charset="0"/>
                <a:cs typeface="Cascadia Code" panose="020B0609020000020004" pitchFamily="49" charset="0"/>
              </a:rPr>
              <a:t>Sysnthesis</a:t>
            </a:r>
            <a:r>
              <a:rPr lang="en-US" sz="1600" i="1" noProof="0" dirty="0">
                <a:latin typeface="Cascadia Code" panose="020B0609020000020004" pitchFamily="49" charset="0"/>
                <a:cs typeface="Cascadia Code" panose="020B0609020000020004" pitchFamily="49" charset="0"/>
              </a:rPr>
              <a:t> of </a:t>
            </a:r>
            <a:r>
              <a:rPr lang="en-US" sz="1600" i="1" noProof="0" dirty="0">
                <a:latin typeface="Cascadia Code" panose="020B0609020000020004" pitchFamily="49" charset="0"/>
                <a:ea typeface="Batang" panose="020B0503020000020004" pitchFamily="18" charset="-127"/>
                <a:cs typeface="Cascadia Code" panose="020B0609020000020004" pitchFamily="49" charset="0"/>
              </a:rPr>
              <a:t>Algorithms</a:t>
            </a:r>
          </a:p>
          <a:p>
            <a:pPr algn="ctr">
              <a:lnSpc>
                <a:spcPct val="150000"/>
              </a:lnSpc>
            </a:pPr>
            <a:r>
              <a:rPr lang="en-US" sz="1600" i="1" noProof="0" dirty="0">
                <a:latin typeface="Cascadia Code" panose="020B0609020000020004" pitchFamily="49" charset="0"/>
                <a:cs typeface="Cascadia Code" panose="020B0609020000020004" pitchFamily="49" charset="0"/>
              </a:rPr>
              <a:t>Design of Algorithms (DA)</a:t>
            </a:r>
          </a:p>
        </p:txBody>
      </p:sp>
      <p:sp>
        <p:nvSpPr>
          <p:cNvPr id="12" name="TextBox 11">
            <a:extLst>
              <a:ext uri="{FF2B5EF4-FFF2-40B4-BE49-F238E27FC236}">
                <a16:creationId xmlns:a16="http://schemas.microsoft.com/office/drawing/2014/main" id="{227BB83A-FB08-7723-045B-C1CA45F9A3F0}"/>
              </a:ext>
            </a:extLst>
          </p:cNvPr>
          <p:cNvSpPr txBox="1">
            <a:spLocks/>
          </p:cNvSpPr>
          <p:nvPr/>
        </p:nvSpPr>
        <p:spPr>
          <a:xfrm>
            <a:off x="1012359" y="1805761"/>
            <a:ext cx="11179641" cy="1391984"/>
          </a:xfrm>
          <a:prstGeom prst="rect">
            <a:avLst/>
          </a:prstGeom>
          <a:noFill/>
        </p:spPr>
        <p:txBody>
          <a:bodyPr wrap="square" rtlCol="0" anchor="ctr">
            <a:spAutoFit/>
          </a:bodyPr>
          <a:lstStyle/>
          <a:p>
            <a:pPr algn="ctr">
              <a:lnSpc>
                <a:spcPct val="150000"/>
              </a:lnSpc>
            </a:pPr>
            <a:r>
              <a:rPr lang="en-US" sz="2800" b="1" noProof="0" dirty="0">
                <a:latin typeface="Cascadia Code" panose="020B0609020000020004" pitchFamily="49" charset="0"/>
                <a:cs typeface="Cascadia Code" panose="020B0609020000020004" pitchFamily="49" charset="0"/>
              </a:rPr>
              <a:t>Programming Project II</a:t>
            </a:r>
          </a:p>
          <a:p>
            <a:pPr algn="ctr">
              <a:lnSpc>
                <a:spcPct val="150000"/>
              </a:lnSpc>
            </a:pPr>
            <a:r>
              <a:rPr lang="en-US" sz="3200" b="1" noProof="0" dirty="0">
                <a:latin typeface="Cascadia Code" panose="020B0609020000020004" pitchFamily="49" charset="0"/>
                <a:cs typeface="Cascadia Code" panose="020B0609020000020004" pitchFamily="49" charset="0"/>
              </a:rPr>
              <a:t>Delivery Truck Pallet Packing Optimization</a:t>
            </a:r>
          </a:p>
        </p:txBody>
      </p:sp>
      <p:sp>
        <p:nvSpPr>
          <p:cNvPr id="13" name="TextBox 12">
            <a:extLst>
              <a:ext uri="{FF2B5EF4-FFF2-40B4-BE49-F238E27FC236}">
                <a16:creationId xmlns:a16="http://schemas.microsoft.com/office/drawing/2014/main" id="{65CF2B6E-B8B0-A3AA-A7BD-0609C93753EF}"/>
              </a:ext>
            </a:extLst>
          </p:cNvPr>
          <p:cNvSpPr txBox="1">
            <a:spLocks/>
          </p:cNvSpPr>
          <p:nvPr/>
        </p:nvSpPr>
        <p:spPr>
          <a:xfrm>
            <a:off x="1012359" y="4114800"/>
            <a:ext cx="11179641" cy="378180"/>
          </a:xfrm>
          <a:prstGeom prst="rect">
            <a:avLst/>
          </a:prstGeom>
          <a:noFill/>
        </p:spPr>
        <p:txBody>
          <a:bodyPr wrap="square" rtlCol="0" anchor="ctr">
            <a:spAutoFit/>
          </a:bodyPr>
          <a:lstStyle/>
          <a:p>
            <a:pPr algn="ctr">
              <a:lnSpc>
                <a:spcPct val="150000"/>
              </a:lnSpc>
            </a:pPr>
            <a:r>
              <a:rPr lang="en-US" sz="1400" noProof="0" dirty="0">
                <a:latin typeface="Cascadia Code" panose="020B0609020000020004" pitchFamily="49" charset="0"/>
                <a:cs typeface="Cascadia Code" panose="020B0609020000020004" pitchFamily="49" charset="0"/>
              </a:rPr>
              <a:t>Project done by:</a:t>
            </a:r>
          </a:p>
        </p:txBody>
      </p:sp>
      <p:sp>
        <p:nvSpPr>
          <p:cNvPr id="14" name="TextBox 13">
            <a:extLst>
              <a:ext uri="{FF2B5EF4-FFF2-40B4-BE49-F238E27FC236}">
                <a16:creationId xmlns:a16="http://schemas.microsoft.com/office/drawing/2014/main" id="{3202278C-7978-6DBC-5F4B-02FBEE5A21AF}"/>
              </a:ext>
            </a:extLst>
          </p:cNvPr>
          <p:cNvSpPr txBox="1">
            <a:spLocks/>
          </p:cNvSpPr>
          <p:nvPr/>
        </p:nvSpPr>
        <p:spPr>
          <a:xfrm>
            <a:off x="1031410" y="5987735"/>
            <a:ext cx="11160590" cy="623248"/>
          </a:xfrm>
          <a:prstGeom prst="rect">
            <a:avLst/>
          </a:prstGeom>
          <a:noFill/>
        </p:spPr>
        <p:txBody>
          <a:bodyPr wrap="square" rtlCol="0" anchor="ctr">
            <a:spAutoFit/>
          </a:bodyPr>
          <a:lstStyle/>
          <a:p>
            <a:pPr algn="ctr">
              <a:lnSpc>
                <a:spcPct val="150000"/>
              </a:lnSpc>
            </a:pPr>
            <a:r>
              <a:rPr lang="en-US" sz="1200" i="1" noProof="0" dirty="0">
                <a:latin typeface="Cascadia Code" panose="020B0609020000020004" pitchFamily="49" charset="0"/>
                <a:cs typeface="Cascadia Code" panose="020B0609020000020004" pitchFamily="49" charset="0"/>
              </a:rPr>
              <a:t>Departamento de </a:t>
            </a:r>
            <a:r>
              <a:rPr lang="en-US" sz="1200" i="1" noProof="0" dirty="0" err="1">
                <a:latin typeface="Cascadia Code" panose="020B0609020000020004" pitchFamily="49" charset="0"/>
                <a:cs typeface="Cascadia Code" panose="020B0609020000020004" pitchFamily="49" charset="0"/>
              </a:rPr>
              <a:t>Engenharia</a:t>
            </a:r>
            <a:r>
              <a:rPr lang="en-US" sz="1200" i="1" noProof="0" dirty="0">
                <a:latin typeface="Cascadia Code" panose="020B0609020000020004" pitchFamily="49" charset="0"/>
                <a:cs typeface="Cascadia Code" panose="020B0609020000020004" pitchFamily="49" charset="0"/>
              </a:rPr>
              <a:t> </a:t>
            </a:r>
            <a:r>
              <a:rPr lang="en-US" sz="1200" i="1" noProof="0" dirty="0" err="1">
                <a:latin typeface="Cascadia Code" panose="020B0609020000020004" pitchFamily="49" charset="0"/>
                <a:cs typeface="Cascadia Code" panose="020B0609020000020004" pitchFamily="49" charset="0"/>
              </a:rPr>
              <a:t>Informática</a:t>
            </a:r>
            <a:r>
              <a:rPr lang="en-US" sz="1200" i="1" noProof="0" dirty="0">
                <a:latin typeface="Cascadia Code" panose="020B0609020000020004" pitchFamily="49" charset="0"/>
                <a:cs typeface="Cascadia Code" panose="020B0609020000020004" pitchFamily="49" charset="0"/>
              </a:rPr>
              <a:t> (DEI) / Departamento de </a:t>
            </a:r>
            <a:r>
              <a:rPr lang="en-US" sz="1200" i="1" noProof="0" dirty="0" err="1">
                <a:latin typeface="Cascadia Code" panose="020B0609020000020004" pitchFamily="49" charset="0"/>
                <a:cs typeface="Cascadia Code" panose="020B0609020000020004" pitchFamily="49" charset="0"/>
              </a:rPr>
              <a:t>Ciências</a:t>
            </a:r>
            <a:r>
              <a:rPr lang="en-US" sz="1200" i="1" noProof="0" dirty="0">
                <a:latin typeface="Cascadia Code" panose="020B0609020000020004" pitchFamily="49" charset="0"/>
                <a:cs typeface="Cascadia Code" panose="020B0609020000020004" pitchFamily="49" charset="0"/>
              </a:rPr>
              <a:t> de </a:t>
            </a:r>
            <a:r>
              <a:rPr lang="en-US" sz="1200" i="1" noProof="0" dirty="0" err="1">
                <a:latin typeface="Cascadia Code" panose="020B0609020000020004" pitchFamily="49" charset="0"/>
                <a:cs typeface="Cascadia Code" panose="020B0609020000020004" pitchFamily="49" charset="0"/>
              </a:rPr>
              <a:t>Computadores</a:t>
            </a:r>
            <a:r>
              <a:rPr lang="en-US" sz="1200" i="1" noProof="0" dirty="0">
                <a:latin typeface="Cascadia Code" panose="020B0609020000020004" pitchFamily="49" charset="0"/>
                <a:cs typeface="Cascadia Code" panose="020B0609020000020004" pitchFamily="49" charset="0"/>
              </a:rPr>
              <a:t> (DCC)</a:t>
            </a:r>
          </a:p>
          <a:p>
            <a:pPr algn="ctr">
              <a:lnSpc>
                <a:spcPct val="150000"/>
              </a:lnSpc>
            </a:pPr>
            <a:r>
              <a:rPr lang="en-US" sz="1200" i="1" noProof="0" dirty="0" err="1">
                <a:latin typeface="Cascadia Code" panose="020B0609020000020004" pitchFamily="49" charset="0"/>
                <a:cs typeface="Cascadia Code" panose="020B0609020000020004" pitchFamily="49" charset="0"/>
              </a:rPr>
              <a:t>Faculdade</a:t>
            </a:r>
            <a:r>
              <a:rPr lang="en-US" sz="1200" i="1" noProof="0" dirty="0">
                <a:latin typeface="Cascadia Code" panose="020B0609020000020004" pitchFamily="49" charset="0"/>
                <a:cs typeface="Cascadia Code" panose="020B0609020000020004" pitchFamily="49" charset="0"/>
              </a:rPr>
              <a:t> de </a:t>
            </a:r>
            <a:r>
              <a:rPr lang="en-US" sz="1200" i="1" noProof="0" dirty="0" err="1">
                <a:latin typeface="Cascadia Code" panose="020B0609020000020004" pitchFamily="49" charset="0"/>
                <a:cs typeface="Cascadia Code" panose="020B0609020000020004" pitchFamily="49" charset="0"/>
              </a:rPr>
              <a:t>Engenharia</a:t>
            </a:r>
            <a:r>
              <a:rPr lang="en-US" sz="1200" i="1" noProof="0" dirty="0">
                <a:latin typeface="Cascadia Code" panose="020B0609020000020004" pitchFamily="49" charset="0"/>
                <a:cs typeface="Cascadia Code" panose="020B0609020000020004" pitchFamily="49" charset="0"/>
              </a:rPr>
              <a:t> da </a:t>
            </a:r>
            <a:r>
              <a:rPr lang="en-US" sz="1200" i="1" noProof="0" dirty="0" err="1">
                <a:latin typeface="Cascadia Code" panose="020B0609020000020004" pitchFamily="49" charset="0"/>
                <a:cs typeface="Cascadia Code" panose="020B0609020000020004" pitchFamily="49" charset="0"/>
              </a:rPr>
              <a:t>Universidade</a:t>
            </a:r>
            <a:r>
              <a:rPr lang="en-US" sz="1200" i="1" noProof="0" dirty="0">
                <a:latin typeface="Cascadia Code" panose="020B0609020000020004" pitchFamily="49" charset="0"/>
                <a:cs typeface="Cascadia Code" panose="020B0609020000020004" pitchFamily="49" charset="0"/>
              </a:rPr>
              <a:t> do Porto (FEUP) / </a:t>
            </a:r>
            <a:r>
              <a:rPr lang="en-US" sz="1200" i="1" noProof="0" dirty="0" err="1">
                <a:latin typeface="Cascadia Code" panose="020B0609020000020004" pitchFamily="49" charset="0"/>
                <a:cs typeface="Cascadia Code" panose="020B0609020000020004" pitchFamily="49" charset="0"/>
              </a:rPr>
              <a:t>Faculdade</a:t>
            </a:r>
            <a:r>
              <a:rPr lang="en-US" sz="1200" i="1" noProof="0" dirty="0">
                <a:latin typeface="Cascadia Code" panose="020B0609020000020004" pitchFamily="49" charset="0"/>
                <a:cs typeface="Cascadia Code" panose="020B0609020000020004" pitchFamily="49" charset="0"/>
              </a:rPr>
              <a:t> de </a:t>
            </a:r>
            <a:r>
              <a:rPr lang="en-US" sz="1200" i="1" noProof="0" dirty="0" err="1">
                <a:latin typeface="Cascadia Code" panose="020B0609020000020004" pitchFamily="49" charset="0"/>
                <a:cs typeface="Cascadia Code" panose="020B0609020000020004" pitchFamily="49" charset="0"/>
              </a:rPr>
              <a:t>Ciências</a:t>
            </a:r>
            <a:r>
              <a:rPr lang="en-US" sz="1200" i="1" noProof="0" dirty="0">
                <a:latin typeface="Cascadia Code" panose="020B0609020000020004" pitchFamily="49" charset="0"/>
                <a:cs typeface="Cascadia Code" panose="020B0609020000020004" pitchFamily="49" charset="0"/>
              </a:rPr>
              <a:t> da </a:t>
            </a:r>
            <a:r>
              <a:rPr lang="en-US" sz="1200" i="1" noProof="0" dirty="0" err="1">
                <a:latin typeface="Cascadia Code" panose="020B0609020000020004" pitchFamily="49" charset="0"/>
                <a:cs typeface="Cascadia Code" panose="020B0609020000020004" pitchFamily="49" charset="0"/>
              </a:rPr>
              <a:t>Universidade</a:t>
            </a:r>
            <a:r>
              <a:rPr lang="en-US" sz="1200" i="1" noProof="0" dirty="0">
                <a:latin typeface="Cascadia Code" panose="020B0609020000020004" pitchFamily="49" charset="0"/>
                <a:cs typeface="Cascadia Code" panose="020B0609020000020004" pitchFamily="49" charset="0"/>
              </a:rPr>
              <a:t> do Porto (FCUP)</a:t>
            </a:r>
          </a:p>
        </p:txBody>
      </p:sp>
      <p:grpSp>
        <p:nvGrpSpPr>
          <p:cNvPr id="15" name="Group 14">
            <a:extLst>
              <a:ext uri="{FF2B5EF4-FFF2-40B4-BE49-F238E27FC236}">
                <a16:creationId xmlns:a16="http://schemas.microsoft.com/office/drawing/2014/main" id="{2B24ECDD-A621-6B56-8B6B-B18BF50BD3AB}"/>
              </a:ext>
            </a:extLst>
          </p:cNvPr>
          <p:cNvGrpSpPr/>
          <p:nvPr/>
        </p:nvGrpSpPr>
        <p:grpSpPr>
          <a:xfrm>
            <a:off x="3171072" y="4613635"/>
            <a:ext cx="6768533" cy="923947"/>
            <a:chOff x="1970922" y="4013560"/>
            <a:chExt cx="6768533" cy="923947"/>
          </a:xfrm>
        </p:grpSpPr>
        <p:sp>
          <p:nvSpPr>
            <p:cNvPr id="2" name="TextBox 1">
              <a:extLst>
                <a:ext uri="{FF2B5EF4-FFF2-40B4-BE49-F238E27FC236}">
                  <a16:creationId xmlns:a16="http://schemas.microsoft.com/office/drawing/2014/main" id="{6CDDD48F-84C4-58BB-1D40-FAB2A01D3314}"/>
                </a:ext>
              </a:extLst>
            </p:cNvPr>
            <p:cNvSpPr txBox="1"/>
            <p:nvPr/>
          </p:nvSpPr>
          <p:spPr>
            <a:xfrm>
              <a:off x="7073614" y="4013560"/>
              <a:ext cx="1665841" cy="923330"/>
            </a:xfrm>
            <a:prstGeom prst="rect">
              <a:avLst/>
            </a:prstGeom>
            <a:noFill/>
          </p:spPr>
          <p:txBody>
            <a:bodyPr wrap="none" rtlCol="0">
              <a:spAutoFit/>
            </a:bodyPr>
            <a:lstStyle/>
            <a:p>
              <a:r>
                <a:rPr lang="en-US" noProof="0" dirty="0">
                  <a:latin typeface="Cascadia Code" panose="020B0609020000020004" pitchFamily="49" charset="0"/>
                  <a:cs typeface="Cascadia Code" panose="020B0609020000020004" pitchFamily="49" charset="0"/>
                </a:rPr>
                <a:t>up202300449</a:t>
              </a:r>
            </a:p>
            <a:p>
              <a:r>
                <a:rPr lang="en-US" noProof="0" dirty="0">
                  <a:latin typeface="Cascadia Code" panose="020B0609020000020004" pitchFamily="49" charset="0"/>
                  <a:cs typeface="Cascadia Code" panose="020B0609020000020004" pitchFamily="49" charset="0"/>
                </a:rPr>
                <a:t>up202304040</a:t>
              </a:r>
            </a:p>
            <a:p>
              <a:r>
                <a:rPr lang="en-US" noProof="0" dirty="0">
                  <a:latin typeface="Cascadia Code" panose="020B0609020000020004" pitchFamily="49" charset="0"/>
                  <a:cs typeface="Cascadia Code" panose="020B0609020000020004" pitchFamily="49" charset="0"/>
                </a:rPr>
                <a:t>up202304047</a:t>
              </a:r>
            </a:p>
          </p:txBody>
        </p:sp>
        <p:sp>
          <p:nvSpPr>
            <p:cNvPr id="3" name="TextBox 2">
              <a:extLst>
                <a:ext uri="{FF2B5EF4-FFF2-40B4-BE49-F238E27FC236}">
                  <a16:creationId xmlns:a16="http://schemas.microsoft.com/office/drawing/2014/main" id="{61ADB252-E5BC-8263-4BD2-11F37244BB66}"/>
                </a:ext>
              </a:extLst>
            </p:cNvPr>
            <p:cNvSpPr txBox="1"/>
            <p:nvPr/>
          </p:nvSpPr>
          <p:spPr>
            <a:xfrm>
              <a:off x="1970922" y="4014177"/>
              <a:ext cx="5064591" cy="923330"/>
            </a:xfrm>
            <a:prstGeom prst="rect">
              <a:avLst/>
            </a:prstGeom>
            <a:noFill/>
          </p:spPr>
          <p:txBody>
            <a:bodyPr wrap="square" rtlCol="0">
              <a:spAutoFit/>
            </a:bodyPr>
            <a:lstStyle/>
            <a:p>
              <a:pPr algn="ctr"/>
              <a:r>
                <a:rPr lang="en-US" noProof="0" dirty="0">
                  <a:latin typeface="Cascadia Code" panose="020B0609020000020004" pitchFamily="49" charset="0"/>
                  <a:cs typeface="Cascadia Code" panose="020B0609020000020004" pitchFamily="49" charset="0"/>
                </a:rPr>
                <a:t>André Barros Siqueira</a:t>
              </a:r>
            </a:p>
            <a:p>
              <a:pPr algn="ctr"/>
              <a:r>
                <a:rPr lang="en-US" noProof="0" dirty="0">
                  <a:latin typeface="Cascadia Code" panose="020B0609020000020004" pitchFamily="49" charset="0"/>
                  <a:cs typeface="Cascadia Code" panose="020B0609020000020004" pitchFamily="49" charset="0"/>
                </a:rPr>
                <a:t>Leonor Alexandra Costa Azevedo</a:t>
              </a:r>
            </a:p>
            <a:p>
              <a:pPr algn="ctr"/>
              <a:r>
                <a:rPr lang="en-US" noProof="0" dirty="0">
                  <a:latin typeface="Cascadia Code" panose="020B0609020000020004" pitchFamily="49" charset="0"/>
                  <a:cs typeface="Cascadia Code" panose="020B0609020000020004" pitchFamily="49" charset="0"/>
                </a:rPr>
                <a:t>Tiago Alexandre de Boaventura Nunes</a:t>
              </a:r>
            </a:p>
          </p:txBody>
        </p:sp>
      </p:grpSp>
    </p:spTree>
    <p:extLst>
      <p:ext uri="{BB962C8B-B14F-4D97-AF65-F5344CB8AC3E}">
        <p14:creationId xmlns:p14="http://schemas.microsoft.com/office/powerpoint/2010/main" val="1977796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C436D-5D65-2C48-BB46-B22716DFDB15}"/>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3AD54705-FE86-EB8D-3B52-21EA236CBB26}"/>
              </a:ext>
            </a:extLst>
          </p:cNvPr>
          <p:cNvSpPr txBox="1">
            <a:spLocks/>
          </p:cNvSpPr>
          <p:nvPr/>
        </p:nvSpPr>
        <p:spPr>
          <a:xfrm>
            <a:off x="11655833" y="6381153"/>
            <a:ext cx="470357" cy="337336"/>
          </a:xfrm>
          <a:prstGeom prst="rect">
            <a:avLst/>
          </a:prstGeom>
          <a:noFill/>
        </p:spPr>
        <p:txBody>
          <a:bodyPr wrap="square" rtlCol="0" anchor="ctr">
            <a:spAutoFit/>
          </a:bodyPr>
          <a:lstStyle/>
          <a:p>
            <a:pPr algn="just">
              <a:lnSpc>
                <a:spcPct val="150000"/>
              </a:lnSpc>
            </a:pPr>
            <a:r>
              <a:rPr lang="en-US" sz="1200" noProof="0" dirty="0">
                <a:latin typeface="Cascadia Code" panose="020B0609020000020004" pitchFamily="49" charset="0"/>
                <a:cs typeface="Cascadia Code" panose="020B0609020000020004" pitchFamily="49" charset="0"/>
              </a:rPr>
              <a:t>11</a:t>
            </a:r>
          </a:p>
        </p:txBody>
      </p:sp>
      <p:grpSp>
        <p:nvGrpSpPr>
          <p:cNvPr id="12" name="Group 11">
            <a:extLst>
              <a:ext uri="{FF2B5EF4-FFF2-40B4-BE49-F238E27FC236}">
                <a16:creationId xmlns:a16="http://schemas.microsoft.com/office/drawing/2014/main" id="{FC6EC5BB-94E4-DED7-FB0E-830AFF7B9CBA}"/>
              </a:ext>
            </a:extLst>
          </p:cNvPr>
          <p:cNvGrpSpPr/>
          <p:nvPr/>
        </p:nvGrpSpPr>
        <p:grpSpPr>
          <a:xfrm>
            <a:off x="1761442" y="64401"/>
            <a:ext cx="9828582" cy="903974"/>
            <a:chOff x="1761442" y="-2274"/>
            <a:chExt cx="9828582" cy="903974"/>
          </a:xfrm>
        </p:grpSpPr>
        <p:sp>
          <p:nvSpPr>
            <p:cNvPr id="10" name="TextBox 9">
              <a:extLst>
                <a:ext uri="{FF2B5EF4-FFF2-40B4-BE49-F238E27FC236}">
                  <a16:creationId xmlns:a16="http://schemas.microsoft.com/office/drawing/2014/main" id="{E5F8D109-5DB4-123B-522C-8B50A82BA61D}"/>
                </a:ext>
              </a:extLst>
            </p:cNvPr>
            <p:cNvSpPr txBox="1">
              <a:spLocks/>
            </p:cNvSpPr>
            <p:nvPr/>
          </p:nvSpPr>
          <p:spPr>
            <a:xfrm>
              <a:off x="1761442" y="-2274"/>
              <a:ext cx="9828582" cy="745653"/>
            </a:xfrm>
            <a:prstGeom prst="rect">
              <a:avLst/>
            </a:prstGeom>
            <a:noFill/>
          </p:spPr>
          <p:txBody>
            <a:bodyPr wrap="square" rtlCol="0" anchor="ctr">
              <a:spAutoFit/>
            </a:bodyPr>
            <a:lstStyle/>
            <a:p>
              <a:pPr algn="ctr">
                <a:lnSpc>
                  <a:spcPct val="150000"/>
                </a:lnSpc>
              </a:pPr>
              <a:r>
                <a:rPr lang="en-US" sz="3200" noProof="0" dirty="0">
                  <a:latin typeface="Cascadia Code" panose="020B0609020000020004" pitchFamily="49" charset="0"/>
                  <a:cs typeface="Cascadia Code" panose="020B0609020000020004" pitchFamily="49" charset="0"/>
                </a:rPr>
                <a:t>User Interface</a:t>
              </a:r>
            </a:p>
          </p:txBody>
        </p:sp>
        <p:cxnSp>
          <p:nvCxnSpPr>
            <p:cNvPr id="5" name="Straight Connector 4">
              <a:extLst>
                <a:ext uri="{FF2B5EF4-FFF2-40B4-BE49-F238E27FC236}">
                  <a16:creationId xmlns:a16="http://schemas.microsoft.com/office/drawing/2014/main" id="{53617802-D1D7-C8A6-1D68-40F98F19D8D7}"/>
                </a:ext>
              </a:extLst>
            </p:cNvPr>
            <p:cNvCxnSpPr/>
            <p:nvPr/>
          </p:nvCxnSpPr>
          <p:spPr>
            <a:xfrm>
              <a:off x="2175733" y="901700"/>
              <a:ext cx="9000000" cy="0"/>
            </a:xfrm>
            <a:prstGeom prst="line">
              <a:avLst/>
            </a:prstGeom>
            <a:ln w="38100"/>
          </p:spPr>
          <p:style>
            <a:lnRef idx="3">
              <a:schemeClr val="dk1"/>
            </a:lnRef>
            <a:fillRef idx="0">
              <a:schemeClr val="dk1"/>
            </a:fillRef>
            <a:effectRef idx="2">
              <a:schemeClr val="dk1"/>
            </a:effectRef>
            <a:fontRef idx="minor">
              <a:schemeClr val="tx1"/>
            </a:fontRef>
          </p:style>
        </p:cxnSp>
      </p:grpSp>
      <p:grpSp>
        <p:nvGrpSpPr>
          <p:cNvPr id="2" name="Group 1">
            <a:extLst>
              <a:ext uri="{FF2B5EF4-FFF2-40B4-BE49-F238E27FC236}">
                <a16:creationId xmlns:a16="http://schemas.microsoft.com/office/drawing/2014/main" id="{7AD660D6-C26E-AE31-5FD2-7E44A00A6F2C}"/>
              </a:ext>
            </a:extLst>
          </p:cNvPr>
          <p:cNvGrpSpPr/>
          <p:nvPr/>
        </p:nvGrpSpPr>
        <p:grpSpPr>
          <a:xfrm>
            <a:off x="-19050" y="-19052"/>
            <a:ext cx="1031411" cy="6943727"/>
            <a:chOff x="-19050" y="-19050"/>
            <a:chExt cx="1031411" cy="6943725"/>
          </a:xfrm>
        </p:grpSpPr>
        <p:pic>
          <p:nvPicPr>
            <p:cNvPr id="3" name="Picture 2">
              <a:extLst>
                <a:ext uri="{FF2B5EF4-FFF2-40B4-BE49-F238E27FC236}">
                  <a16:creationId xmlns:a16="http://schemas.microsoft.com/office/drawing/2014/main" id="{50169D69-023F-0765-6588-9E31D405F729}"/>
                </a:ext>
              </a:extLst>
            </p:cNvPr>
            <p:cNvPicPr>
              <a:picLocks noChangeAspect="1"/>
            </p:cNvPicPr>
            <p:nvPr/>
          </p:nvPicPr>
          <p:blipFill>
            <a:blip r:embed="rId2"/>
            <a:stretch>
              <a:fillRect/>
            </a:stretch>
          </p:blipFill>
          <p:spPr>
            <a:xfrm rot="16200000">
              <a:off x="-1741219" y="1703119"/>
              <a:ext cx="4475747" cy="1031409"/>
            </a:xfrm>
            <a:prstGeom prst="rect">
              <a:avLst/>
            </a:prstGeom>
          </p:spPr>
        </p:pic>
        <p:sp>
          <p:nvSpPr>
            <p:cNvPr id="7" name="Rectangle 6">
              <a:extLst>
                <a:ext uri="{FF2B5EF4-FFF2-40B4-BE49-F238E27FC236}">
                  <a16:creationId xmlns:a16="http://schemas.microsoft.com/office/drawing/2014/main" id="{6844E3AB-0178-52CD-EE64-5C3D5A800F10}"/>
                </a:ext>
              </a:extLst>
            </p:cNvPr>
            <p:cNvSpPr/>
            <p:nvPr/>
          </p:nvSpPr>
          <p:spPr>
            <a:xfrm>
              <a:off x="-19049" y="4347411"/>
              <a:ext cx="1031410" cy="2577264"/>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pic>
        <p:nvPicPr>
          <p:cNvPr id="16" name="Picture 15">
            <a:extLst>
              <a:ext uri="{FF2B5EF4-FFF2-40B4-BE49-F238E27FC236}">
                <a16:creationId xmlns:a16="http://schemas.microsoft.com/office/drawing/2014/main" id="{2B39447A-C851-5B92-483E-DC28B760AD53}"/>
              </a:ext>
            </a:extLst>
          </p:cNvPr>
          <p:cNvPicPr>
            <a:picLocks noChangeAspect="1"/>
          </p:cNvPicPr>
          <p:nvPr/>
        </p:nvPicPr>
        <p:blipFill>
          <a:blip r:embed="rId3"/>
          <a:stretch>
            <a:fillRect/>
          </a:stretch>
        </p:blipFill>
        <p:spPr>
          <a:xfrm>
            <a:off x="6629401" y="1126697"/>
            <a:ext cx="5156835" cy="2915044"/>
          </a:xfrm>
          <a:prstGeom prst="rect">
            <a:avLst/>
          </a:prstGeom>
        </p:spPr>
      </p:pic>
      <p:sp>
        <p:nvSpPr>
          <p:cNvPr id="17" name="TextBox 16">
            <a:extLst>
              <a:ext uri="{FF2B5EF4-FFF2-40B4-BE49-F238E27FC236}">
                <a16:creationId xmlns:a16="http://schemas.microsoft.com/office/drawing/2014/main" id="{8AEE2FAA-8D78-9CB5-6705-3DF9A7ACAEB9}"/>
              </a:ext>
            </a:extLst>
          </p:cNvPr>
          <p:cNvSpPr txBox="1"/>
          <p:nvPr/>
        </p:nvSpPr>
        <p:spPr>
          <a:xfrm>
            <a:off x="1433849" y="1187770"/>
            <a:ext cx="4662151" cy="2062103"/>
          </a:xfrm>
          <a:prstGeom prst="rect">
            <a:avLst/>
          </a:prstGeom>
          <a:noFill/>
        </p:spPr>
        <p:txBody>
          <a:bodyPr wrap="square" rtlCol="0">
            <a:spAutoFit/>
          </a:bodyPr>
          <a:lstStyle/>
          <a:p>
            <a:pPr algn="just"/>
            <a:r>
              <a:rPr lang="en-US" sz="1600" dirty="0">
                <a:latin typeface="Cascadia Code" panose="020B0609020000020004" pitchFamily="49" charset="0"/>
                <a:cs typeface="Cascadia Code" panose="020B0609020000020004" pitchFamily="49" charset="0"/>
              </a:rPr>
              <a:t>The user interface asks for the </a:t>
            </a:r>
            <a:r>
              <a:rPr lang="en-US" sz="1600" dirty="0">
                <a:solidFill>
                  <a:srgbClr val="C00000"/>
                </a:solidFill>
                <a:latin typeface="Cascadia Code" panose="020B0609020000020004" pitchFamily="49" charset="0"/>
                <a:cs typeface="Cascadia Code" panose="020B0609020000020004" pitchFamily="49" charset="0"/>
              </a:rPr>
              <a:t>number of the files</a:t>
            </a:r>
            <a:r>
              <a:rPr lang="en-US" sz="1600" dirty="0">
                <a:latin typeface="Cascadia Code" panose="020B0609020000020004" pitchFamily="49" charset="0"/>
                <a:cs typeface="Cascadia Code" panose="020B0609020000020004" pitchFamily="49" charset="0"/>
              </a:rPr>
              <a:t> with information about the truck and the pallets and then </a:t>
            </a:r>
            <a:r>
              <a:rPr lang="en-US" sz="1600" dirty="0">
                <a:solidFill>
                  <a:srgbClr val="C00000"/>
                </a:solidFill>
                <a:latin typeface="Cascadia Code" panose="020B0609020000020004" pitchFamily="49" charset="0"/>
                <a:cs typeface="Cascadia Code" panose="020B0609020000020004" pitchFamily="49" charset="0"/>
              </a:rPr>
              <a:t>the algorithm you would like to use</a:t>
            </a:r>
            <a:r>
              <a:rPr lang="en-US" sz="1600" dirty="0">
                <a:latin typeface="Cascadia Code" panose="020B0609020000020004" pitchFamily="49" charset="0"/>
                <a:cs typeface="Cascadia Code" panose="020B0609020000020004" pitchFamily="49" charset="0"/>
              </a:rPr>
              <a:t>. Then, it </a:t>
            </a:r>
            <a:r>
              <a:rPr lang="en-US" sz="1600" dirty="0">
                <a:solidFill>
                  <a:srgbClr val="C00000"/>
                </a:solidFill>
                <a:latin typeface="Cascadia Code" panose="020B0609020000020004" pitchFamily="49" charset="0"/>
                <a:cs typeface="Cascadia Code" panose="020B0609020000020004" pitchFamily="49" charset="0"/>
              </a:rPr>
              <a:t>outputs the list of pallets</a:t>
            </a:r>
            <a:r>
              <a:rPr lang="en-US" sz="1600" dirty="0">
                <a:latin typeface="Cascadia Code" panose="020B0609020000020004" pitchFamily="49" charset="0"/>
                <a:cs typeface="Cascadia Code" panose="020B0609020000020004" pitchFamily="49" charset="0"/>
              </a:rPr>
              <a:t> that would be the solution according to the chosen algorithm and the </a:t>
            </a:r>
            <a:r>
              <a:rPr lang="en-US" sz="1600" dirty="0">
                <a:solidFill>
                  <a:srgbClr val="C00000"/>
                </a:solidFill>
                <a:latin typeface="Cascadia Code" panose="020B0609020000020004" pitchFamily="49" charset="0"/>
                <a:cs typeface="Cascadia Code" panose="020B0609020000020004" pitchFamily="49" charset="0"/>
              </a:rPr>
              <a:t>time it took</a:t>
            </a:r>
            <a:r>
              <a:rPr lang="en-US" sz="1600" dirty="0">
                <a:latin typeface="Cascadia Code" panose="020B0609020000020004" pitchFamily="49" charset="0"/>
                <a:cs typeface="Cascadia Code" panose="020B0609020000020004" pitchFamily="49" charset="0"/>
              </a:rPr>
              <a:t>.</a:t>
            </a:r>
            <a:endParaRPr lang="en-US" sz="1600" noProof="0" dirty="0">
              <a:latin typeface="Cascadia Code" panose="020B0609020000020004" pitchFamily="49" charset="0"/>
              <a:cs typeface="Cascadia Code" panose="020B0609020000020004" pitchFamily="49" charset="0"/>
            </a:endParaRPr>
          </a:p>
        </p:txBody>
      </p:sp>
      <p:sp>
        <p:nvSpPr>
          <p:cNvPr id="18" name="TextBox 17">
            <a:extLst>
              <a:ext uri="{FF2B5EF4-FFF2-40B4-BE49-F238E27FC236}">
                <a16:creationId xmlns:a16="http://schemas.microsoft.com/office/drawing/2014/main" id="{D7D0DED4-40DF-9E63-EC15-E8561695BDF2}"/>
              </a:ext>
            </a:extLst>
          </p:cNvPr>
          <p:cNvSpPr txBox="1"/>
          <p:nvPr/>
        </p:nvSpPr>
        <p:spPr>
          <a:xfrm>
            <a:off x="1433849" y="3425645"/>
            <a:ext cx="4662151" cy="1323439"/>
          </a:xfrm>
          <a:prstGeom prst="rect">
            <a:avLst/>
          </a:prstGeom>
          <a:noFill/>
        </p:spPr>
        <p:txBody>
          <a:bodyPr wrap="square" rtlCol="0">
            <a:spAutoFit/>
          </a:bodyPr>
          <a:lstStyle/>
          <a:p>
            <a:pPr algn="just"/>
            <a:r>
              <a:rPr lang="en-US" sz="1600" noProof="0" dirty="0">
                <a:latin typeface="Cascadia Code" panose="020B0609020000020004" pitchFamily="49" charset="0"/>
                <a:cs typeface="Cascadia Code" panose="020B0609020000020004" pitchFamily="49" charset="0"/>
              </a:rPr>
              <a:t>After the algorithm finishes running, you a</a:t>
            </a:r>
            <a:r>
              <a:rPr lang="en-US" sz="1600" dirty="0">
                <a:latin typeface="Cascadia Code" panose="020B0609020000020004" pitchFamily="49" charset="0"/>
                <a:cs typeface="Cascadia Code" panose="020B0609020000020004" pitchFamily="49" charset="0"/>
              </a:rPr>
              <a:t>re offered the choice to </a:t>
            </a:r>
            <a:r>
              <a:rPr lang="en-US" sz="1600" dirty="0">
                <a:solidFill>
                  <a:srgbClr val="C00000"/>
                </a:solidFill>
                <a:latin typeface="Cascadia Code" panose="020B0609020000020004" pitchFamily="49" charset="0"/>
                <a:cs typeface="Cascadia Code" panose="020B0609020000020004" pitchFamily="49" charset="0"/>
              </a:rPr>
              <a:t>run again with the same dataset</a:t>
            </a:r>
            <a:r>
              <a:rPr lang="en-US" sz="1600" dirty="0">
                <a:latin typeface="Cascadia Code" panose="020B0609020000020004" pitchFamily="49" charset="0"/>
                <a:cs typeface="Cascadia Code" panose="020B0609020000020004" pitchFamily="49" charset="0"/>
              </a:rPr>
              <a:t>, </a:t>
            </a:r>
            <a:r>
              <a:rPr lang="en-US" sz="1600" dirty="0">
                <a:solidFill>
                  <a:srgbClr val="C00000"/>
                </a:solidFill>
                <a:latin typeface="Cascadia Code" panose="020B0609020000020004" pitchFamily="49" charset="0"/>
                <a:cs typeface="Cascadia Code" panose="020B0609020000020004" pitchFamily="49" charset="0"/>
              </a:rPr>
              <a:t>run again with another dataset</a:t>
            </a:r>
            <a:r>
              <a:rPr lang="en-US" sz="1600" dirty="0">
                <a:latin typeface="Cascadia Code" panose="020B0609020000020004" pitchFamily="49" charset="0"/>
                <a:cs typeface="Cascadia Code" panose="020B0609020000020004" pitchFamily="49" charset="0"/>
              </a:rPr>
              <a:t> or exit the program.</a:t>
            </a:r>
            <a:endParaRPr lang="en-US" sz="1600" noProof="0" dirty="0">
              <a:latin typeface="Cascadia Code" panose="020B0609020000020004" pitchFamily="49" charset="0"/>
              <a:cs typeface="Cascadia Code" panose="020B0609020000020004" pitchFamily="49" charset="0"/>
            </a:endParaRPr>
          </a:p>
        </p:txBody>
      </p:sp>
      <p:sp>
        <p:nvSpPr>
          <p:cNvPr id="19" name="TextBox 18">
            <a:extLst>
              <a:ext uri="{FF2B5EF4-FFF2-40B4-BE49-F238E27FC236}">
                <a16:creationId xmlns:a16="http://schemas.microsoft.com/office/drawing/2014/main" id="{0AABB9DA-EF57-B318-03B5-6BA91B222251}"/>
              </a:ext>
            </a:extLst>
          </p:cNvPr>
          <p:cNvSpPr txBox="1"/>
          <p:nvPr/>
        </p:nvSpPr>
        <p:spPr>
          <a:xfrm>
            <a:off x="1433848" y="4924856"/>
            <a:ext cx="4662151" cy="1323439"/>
          </a:xfrm>
          <a:prstGeom prst="rect">
            <a:avLst/>
          </a:prstGeom>
          <a:noFill/>
        </p:spPr>
        <p:txBody>
          <a:bodyPr wrap="square" rtlCol="0">
            <a:spAutoFit/>
          </a:bodyPr>
          <a:lstStyle/>
          <a:p>
            <a:pPr algn="just"/>
            <a:r>
              <a:rPr lang="en-US" sz="1600" noProof="0" dirty="0">
                <a:latin typeface="Cascadia Code" panose="020B0609020000020004" pitchFamily="49" charset="0"/>
                <a:cs typeface="Cascadia Code" panose="020B0609020000020004" pitchFamily="49" charset="0"/>
              </a:rPr>
              <a:t>When an algorithm takes </a:t>
            </a:r>
            <a:r>
              <a:rPr lang="en-US" sz="1600" noProof="0" dirty="0">
                <a:solidFill>
                  <a:srgbClr val="C00000"/>
                </a:solidFill>
                <a:latin typeface="Cascadia Code" panose="020B0609020000020004" pitchFamily="49" charset="0"/>
                <a:cs typeface="Cascadia Code" panose="020B0609020000020004" pitchFamily="49" charset="0"/>
              </a:rPr>
              <a:t>longer than 10 seconds </a:t>
            </a:r>
            <a:r>
              <a:rPr lang="en-US" sz="1600" noProof="0" dirty="0">
                <a:latin typeface="Cascadia Code" panose="020B0609020000020004" pitchFamily="49" charset="0"/>
                <a:cs typeface="Cascadia Code" panose="020B0609020000020004" pitchFamily="49" charset="0"/>
              </a:rPr>
              <a:t>to compute, it is interrupted, and you are </a:t>
            </a:r>
            <a:r>
              <a:rPr lang="en-US" sz="1600" noProof="0" dirty="0">
                <a:solidFill>
                  <a:srgbClr val="C00000"/>
                </a:solidFill>
                <a:latin typeface="Cascadia Code" panose="020B0609020000020004" pitchFamily="49" charset="0"/>
                <a:cs typeface="Cascadia Code" panose="020B0609020000020004" pitchFamily="49" charset="0"/>
              </a:rPr>
              <a:t>taken back to the choice menu</a:t>
            </a:r>
            <a:r>
              <a:rPr lang="en-US" sz="1600" noProof="0" dirty="0">
                <a:latin typeface="Cascadia Code" panose="020B0609020000020004" pitchFamily="49" charset="0"/>
                <a:cs typeface="Cascadia Code" panose="020B0609020000020004" pitchFamily="49" charset="0"/>
              </a:rPr>
              <a:t> with an accompanying message and no result.</a:t>
            </a:r>
          </a:p>
        </p:txBody>
      </p:sp>
      <p:pic>
        <p:nvPicPr>
          <p:cNvPr id="21" name="Picture 20">
            <a:extLst>
              <a:ext uri="{FF2B5EF4-FFF2-40B4-BE49-F238E27FC236}">
                <a16:creationId xmlns:a16="http://schemas.microsoft.com/office/drawing/2014/main" id="{AE0A291D-06DD-7BEC-4EE5-0EB127EE072B}"/>
              </a:ext>
            </a:extLst>
          </p:cNvPr>
          <p:cNvPicPr>
            <a:picLocks noChangeAspect="1"/>
          </p:cNvPicPr>
          <p:nvPr/>
        </p:nvPicPr>
        <p:blipFill>
          <a:blip r:embed="rId4"/>
          <a:stretch>
            <a:fillRect/>
          </a:stretch>
        </p:blipFill>
        <p:spPr>
          <a:xfrm>
            <a:off x="6619876" y="4164873"/>
            <a:ext cx="5156834" cy="2216280"/>
          </a:xfrm>
          <a:prstGeom prst="rect">
            <a:avLst/>
          </a:prstGeom>
        </p:spPr>
      </p:pic>
    </p:spTree>
    <p:extLst>
      <p:ext uri="{BB962C8B-B14F-4D97-AF65-F5344CB8AC3E}">
        <p14:creationId xmlns:p14="http://schemas.microsoft.com/office/powerpoint/2010/main" val="2124724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F1FF1-4C97-D7A4-B00C-3A91F742811D}"/>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6CF5A85F-60F3-4CD9-1252-DF697905972F}"/>
              </a:ext>
            </a:extLst>
          </p:cNvPr>
          <p:cNvSpPr txBox="1">
            <a:spLocks/>
          </p:cNvSpPr>
          <p:nvPr/>
        </p:nvSpPr>
        <p:spPr>
          <a:xfrm>
            <a:off x="11655833" y="6381153"/>
            <a:ext cx="470357" cy="337336"/>
          </a:xfrm>
          <a:prstGeom prst="rect">
            <a:avLst/>
          </a:prstGeom>
          <a:noFill/>
        </p:spPr>
        <p:txBody>
          <a:bodyPr wrap="square" rtlCol="0" anchor="ctr">
            <a:spAutoFit/>
          </a:bodyPr>
          <a:lstStyle/>
          <a:p>
            <a:pPr algn="just">
              <a:lnSpc>
                <a:spcPct val="150000"/>
              </a:lnSpc>
            </a:pPr>
            <a:r>
              <a:rPr lang="en-US" sz="1200" noProof="0" dirty="0">
                <a:latin typeface="Cascadia Code" panose="020B0609020000020004" pitchFamily="49" charset="0"/>
                <a:cs typeface="Cascadia Code" panose="020B0609020000020004" pitchFamily="49" charset="0"/>
              </a:rPr>
              <a:t>11</a:t>
            </a:r>
          </a:p>
        </p:txBody>
      </p:sp>
      <p:grpSp>
        <p:nvGrpSpPr>
          <p:cNvPr id="12" name="Group 11">
            <a:extLst>
              <a:ext uri="{FF2B5EF4-FFF2-40B4-BE49-F238E27FC236}">
                <a16:creationId xmlns:a16="http://schemas.microsoft.com/office/drawing/2014/main" id="{E60C7424-2AE5-2CFF-B62A-58FE576DC8A5}"/>
              </a:ext>
            </a:extLst>
          </p:cNvPr>
          <p:cNvGrpSpPr/>
          <p:nvPr/>
        </p:nvGrpSpPr>
        <p:grpSpPr>
          <a:xfrm>
            <a:off x="1761442" y="64401"/>
            <a:ext cx="9828582" cy="903974"/>
            <a:chOff x="1761442" y="-2274"/>
            <a:chExt cx="9828582" cy="903974"/>
          </a:xfrm>
        </p:grpSpPr>
        <p:sp>
          <p:nvSpPr>
            <p:cNvPr id="10" name="TextBox 9">
              <a:extLst>
                <a:ext uri="{FF2B5EF4-FFF2-40B4-BE49-F238E27FC236}">
                  <a16:creationId xmlns:a16="http://schemas.microsoft.com/office/drawing/2014/main" id="{74B8A66B-CB6E-F960-6D4C-44E0B1F94993}"/>
                </a:ext>
              </a:extLst>
            </p:cNvPr>
            <p:cNvSpPr txBox="1">
              <a:spLocks/>
            </p:cNvSpPr>
            <p:nvPr/>
          </p:nvSpPr>
          <p:spPr>
            <a:xfrm>
              <a:off x="1761442" y="-2274"/>
              <a:ext cx="9828582" cy="745653"/>
            </a:xfrm>
            <a:prstGeom prst="rect">
              <a:avLst/>
            </a:prstGeom>
            <a:noFill/>
          </p:spPr>
          <p:txBody>
            <a:bodyPr wrap="square" rtlCol="0" anchor="ctr">
              <a:spAutoFit/>
            </a:bodyPr>
            <a:lstStyle/>
            <a:p>
              <a:pPr algn="ctr">
                <a:lnSpc>
                  <a:spcPct val="150000"/>
                </a:lnSpc>
              </a:pPr>
              <a:r>
                <a:rPr lang="en-US" sz="3200" noProof="0" dirty="0">
                  <a:latin typeface="Cascadia Code" panose="020B0609020000020004" pitchFamily="49" charset="0"/>
                  <a:cs typeface="Cascadia Code" panose="020B0609020000020004" pitchFamily="49" charset="0"/>
                </a:rPr>
                <a:t>User Interface: Error Handling</a:t>
              </a:r>
            </a:p>
          </p:txBody>
        </p:sp>
        <p:cxnSp>
          <p:nvCxnSpPr>
            <p:cNvPr id="5" name="Straight Connector 4">
              <a:extLst>
                <a:ext uri="{FF2B5EF4-FFF2-40B4-BE49-F238E27FC236}">
                  <a16:creationId xmlns:a16="http://schemas.microsoft.com/office/drawing/2014/main" id="{23252D45-502E-6443-FBFC-3E4FF547E8D0}"/>
                </a:ext>
              </a:extLst>
            </p:cNvPr>
            <p:cNvCxnSpPr/>
            <p:nvPr/>
          </p:nvCxnSpPr>
          <p:spPr>
            <a:xfrm>
              <a:off x="2175733" y="901700"/>
              <a:ext cx="9000000" cy="0"/>
            </a:xfrm>
            <a:prstGeom prst="line">
              <a:avLst/>
            </a:prstGeom>
            <a:ln w="38100"/>
          </p:spPr>
          <p:style>
            <a:lnRef idx="3">
              <a:schemeClr val="dk1"/>
            </a:lnRef>
            <a:fillRef idx="0">
              <a:schemeClr val="dk1"/>
            </a:fillRef>
            <a:effectRef idx="2">
              <a:schemeClr val="dk1"/>
            </a:effectRef>
            <a:fontRef idx="minor">
              <a:schemeClr val="tx1"/>
            </a:fontRef>
          </p:style>
        </p:cxnSp>
      </p:grpSp>
      <p:grpSp>
        <p:nvGrpSpPr>
          <p:cNvPr id="2" name="Group 1">
            <a:extLst>
              <a:ext uri="{FF2B5EF4-FFF2-40B4-BE49-F238E27FC236}">
                <a16:creationId xmlns:a16="http://schemas.microsoft.com/office/drawing/2014/main" id="{BA54C013-6464-6176-F917-2671F727F0C8}"/>
              </a:ext>
            </a:extLst>
          </p:cNvPr>
          <p:cNvGrpSpPr/>
          <p:nvPr/>
        </p:nvGrpSpPr>
        <p:grpSpPr>
          <a:xfrm>
            <a:off x="-19050" y="-19052"/>
            <a:ext cx="1031411" cy="6943727"/>
            <a:chOff x="-19050" y="-19050"/>
            <a:chExt cx="1031411" cy="6943725"/>
          </a:xfrm>
        </p:grpSpPr>
        <p:pic>
          <p:nvPicPr>
            <p:cNvPr id="3" name="Picture 2">
              <a:extLst>
                <a:ext uri="{FF2B5EF4-FFF2-40B4-BE49-F238E27FC236}">
                  <a16:creationId xmlns:a16="http://schemas.microsoft.com/office/drawing/2014/main" id="{E30F4ABE-74EA-C463-0E87-CEA2B02D0440}"/>
                </a:ext>
              </a:extLst>
            </p:cNvPr>
            <p:cNvPicPr>
              <a:picLocks noChangeAspect="1"/>
            </p:cNvPicPr>
            <p:nvPr/>
          </p:nvPicPr>
          <p:blipFill>
            <a:blip r:embed="rId3"/>
            <a:stretch>
              <a:fillRect/>
            </a:stretch>
          </p:blipFill>
          <p:spPr>
            <a:xfrm rot="16200000">
              <a:off x="-1741219" y="1703119"/>
              <a:ext cx="4475747" cy="1031409"/>
            </a:xfrm>
            <a:prstGeom prst="rect">
              <a:avLst/>
            </a:prstGeom>
          </p:spPr>
        </p:pic>
        <p:sp>
          <p:nvSpPr>
            <p:cNvPr id="7" name="Rectangle 6">
              <a:extLst>
                <a:ext uri="{FF2B5EF4-FFF2-40B4-BE49-F238E27FC236}">
                  <a16:creationId xmlns:a16="http://schemas.microsoft.com/office/drawing/2014/main" id="{74983EE7-A176-BEA8-FA0C-35089AC919A2}"/>
                </a:ext>
              </a:extLst>
            </p:cNvPr>
            <p:cNvSpPr/>
            <p:nvPr/>
          </p:nvSpPr>
          <p:spPr>
            <a:xfrm>
              <a:off x="-19049" y="4347411"/>
              <a:ext cx="1031410" cy="2577264"/>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Box 16">
            <a:extLst>
              <a:ext uri="{FF2B5EF4-FFF2-40B4-BE49-F238E27FC236}">
                <a16:creationId xmlns:a16="http://schemas.microsoft.com/office/drawing/2014/main" id="{71452621-E566-45D9-9DE4-DA9E918EA6F9}"/>
              </a:ext>
            </a:extLst>
          </p:cNvPr>
          <p:cNvSpPr txBox="1"/>
          <p:nvPr/>
        </p:nvSpPr>
        <p:spPr>
          <a:xfrm>
            <a:off x="1433849" y="1187770"/>
            <a:ext cx="10221984" cy="584775"/>
          </a:xfrm>
          <a:prstGeom prst="rect">
            <a:avLst/>
          </a:prstGeom>
          <a:noFill/>
        </p:spPr>
        <p:txBody>
          <a:bodyPr wrap="square" rtlCol="0">
            <a:spAutoFit/>
          </a:bodyPr>
          <a:lstStyle/>
          <a:p>
            <a:pPr algn="just"/>
            <a:r>
              <a:rPr lang="en-US" sz="1600" dirty="0">
                <a:latin typeface="Cascadia Code" panose="020B0609020000020004" pitchFamily="49" charset="0"/>
                <a:cs typeface="Cascadia Code" panose="020B0609020000020004" pitchFamily="49" charset="0"/>
              </a:rPr>
              <a:t>The user interface is also equipped to </a:t>
            </a:r>
            <a:r>
              <a:rPr lang="en-US" sz="1600" dirty="0">
                <a:solidFill>
                  <a:srgbClr val="C00000"/>
                </a:solidFill>
                <a:latin typeface="Cascadia Code" panose="020B0609020000020004" pitchFamily="49" charset="0"/>
                <a:cs typeface="Cascadia Code" panose="020B0609020000020004" pitchFamily="49" charset="0"/>
              </a:rPr>
              <a:t>handle user input errors </a:t>
            </a:r>
            <a:r>
              <a:rPr lang="en-US" sz="1600" dirty="0">
                <a:latin typeface="Cascadia Code" panose="020B0609020000020004" pitchFamily="49" charset="0"/>
                <a:cs typeface="Cascadia Code" panose="020B0609020000020004" pitchFamily="49" charset="0"/>
              </a:rPr>
              <a:t>without ending abruptly the program.</a:t>
            </a:r>
            <a:endParaRPr lang="en-US" sz="1600" noProof="0" dirty="0">
              <a:latin typeface="Cascadia Code" panose="020B0609020000020004" pitchFamily="49" charset="0"/>
              <a:cs typeface="Cascadia Code" panose="020B0609020000020004" pitchFamily="49" charset="0"/>
            </a:endParaRPr>
          </a:p>
        </p:txBody>
      </p:sp>
      <p:pic>
        <p:nvPicPr>
          <p:cNvPr id="6" name="Picture 5">
            <a:extLst>
              <a:ext uri="{FF2B5EF4-FFF2-40B4-BE49-F238E27FC236}">
                <a16:creationId xmlns:a16="http://schemas.microsoft.com/office/drawing/2014/main" id="{465F469C-9075-7E3F-F3DC-DB9D16AB15E1}"/>
              </a:ext>
            </a:extLst>
          </p:cNvPr>
          <p:cNvPicPr>
            <a:picLocks noChangeAspect="1"/>
          </p:cNvPicPr>
          <p:nvPr/>
        </p:nvPicPr>
        <p:blipFill>
          <a:blip r:embed="rId4"/>
          <a:stretch>
            <a:fillRect/>
          </a:stretch>
        </p:blipFill>
        <p:spPr>
          <a:xfrm>
            <a:off x="1272121" y="2313315"/>
            <a:ext cx="5119154" cy="432987"/>
          </a:xfrm>
          <a:prstGeom prst="rect">
            <a:avLst/>
          </a:prstGeom>
        </p:spPr>
      </p:pic>
      <p:pic>
        <p:nvPicPr>
          <p:cNvPr id="9" name="Picture 8">
            <a:extLst>
              <a:ext uri="{FF2B5EF4-FFF2-40B4-BE49-F238E27FC236}">
                <a16:creationId xmlns:a16="http://schemas.microsoft.com/office/drawing/2014/main" id="{A1946C73-D6E4-1A22-17E7-3BE45453FA12}"/>
              </a:ext>
            </a:extLst>
          </p:cNvPr>
          <p:cNvPicPr>
            <a:picLocks noChangeAspect="1"/>
          </p:cNvPicPr>
          <p:nvPr/>
        </p:nvPicPr>
        <p:blipFill>
          <a:blip r:embed="rId5"/>
          <a:stretch>
            <a:fillRect/>
          </a:stretch>
        </p:blipFill>
        <p:spPr>
          <a:xfrm>
            <a:off x="1281646" y="2835040"/>
            <a:ext cx="3348447" cy="1252919"/>
          </a:xfrm>
          <a:prstGeom prst="rect">
            <a:avLst/>
          </a:prstGeom>
        </p:spPr>
      </p:pic>
      <p:pic>
        <p:nvPicPr>
          <p:cNvPr id="14" name="Picture 13">
            <a:extLst>
              <a:ext uri="{FF2B5EF4-FFF2-40B4-BE49-F238E27FC236}">
                <a16:creationId xmlns:a16="http://schemas.microsoft.com/office/drawing/2014/main" id="{35F510B0-6C07-BE98-4864-08EE3D8D3B42}"/>
              </a:ext>
            </a:extLst>
          </p:cNvPr>
          <p:cNvPicPr>
            <a:picLocks noChangeAspect="1"/>
          </p:cNvPicPr>
          <p:nvPr/>
        </p:nvPicPr>
        <p:blipFill>
          <a:blip r:embed="rId6"/>
          <a:stretch>
            <a:fillRect/>
          </a:stretch>
        </p:blipFill>
        <p:spPr>
          <a:xfrm>
            <a:off x="1281646" y="5219211"/>
            <a:ext cx="3268427" cy="1257789"/>
          </a:xfrm>
          <a:prstGeom prst="rect">
            <a:avLst/>
          </a:prstGeom>
        </p:spPr>
      </p:pic>
      <p:pic>
        <p:nvPicPr>
          <p:cNvPr id="20" name="Picture 19">
            <a:extLst>
              <a:ext uri="{FF2B5EF4-FFF2-40B4-BE49-F238E27FC236}">
                <a16:creationId xmlns:a16="http://schemas.microsoft.com/office/drawing/2014/main" id="{DDCDD55E-60B1-42FA-BAC7-27C30CB72F9C}"/>
              </a:ext>
            </a:extLst>
          </p:cNvPr>
          <p:cNvPicPr>
            <a:picLocks noChangeAspect="1"/>
          </p:cNvPicPr>
          <p:nvPr/>
        </p:nvPicPr>
        <p:blipFill>
          <a:blip r:embed="rId7"/>
          <a:stretch>
            <a:fillRect/>
          </a:stretch>
        </p:blipFill>
        <p:spPr>
          <a:xfrm>
            <a:off x="1281646" y="4640963"/>
            <a:ext cx="5119154" cy="450835"/>
          </a:xfrm>
          <a:prstGeom prst="rect">
            <a:avLst/>
          </a:prstGeom>
        </p:spPr>
      </p:pic>
      <p:pic>
        <p:nvPicPr>
          <p:cNvPr id="22" name="Picture 21">
            <a:extLst>
              <a:ext uri="{FF2B5EF4-FFF2-40B4-BE49-F238E27FC236}">
                <a16:creationId xmlns:a16="http://schemas.microsoft.com/office/drawing/2014/main" id="{CC5BD427-8163-E11D-DD2C-0518182C3652}"/>
              </a:ext>
            </a:extLst>
          </p:cNvPr>
          <p:cNvPicPr>
            <a:picLocks noChangeAspect="1"/>
          </p:cNvPicPr>
          <p:nvPr/>
        </p:nvPicPr>
        <p:blipFill>
          <a:blip r:embed="rId8"/>
          <a:stretch>
            <a:fillRect/>
          </a:stretch>
        </p:blipFill>
        <p:spPr>
          <a:xfrm>
            <a:off x="6857347" y="2303790"/>
            <a:ext cx="5268843" cy="447144"/>
          </a:xfrm>
          <a:prstGeom prst="rect">
            <a:avLst/>
          </a:prstGeom>
        </p:spPr>
      </p:pic>
      <p:pic>
        <p:nvPicPr>
          <p:cNvPr id="24" name="Picture 23">
            <a:extLst>
              <a:ext uri="{FF2B5EF4-FFF2-40B4-BE49-F238E27FC236}">
                <a16:creationId xmlns:a16="http://schemas.microsoft.com/office/drawing/2014/main" id="{26BA0B2C-BBAD-5E8F-38BE-992A6A962ACA}"/>
              </a:ext>
            </a:extLst>
          </p:cNvPr>
          <p:cNvPicPr>
            <a:picLocks noChangeAspect="1"/>
          </p:cNvPicPr>
          <p:nvPr/>
        </p:nvPicPr>
        <p:blipFill>
          <a:blip r:embed="rId9"/>
          <a:stretch>
            <a:fillRect/>
          </a:stretch>
        </p:blipFill>
        <p:spPr>
          <a:xfrm>
            <a:off x="6857347" y="2830406"/>
            <a:ext cx="3989167" cy="1252919"/>
          </a:xfrm>
          <a:prstGeom prst="rect">
            <a:avLst/>
          </a:prstGeom>
        </p:spPr>
      </p:pic>
      <p:sp>
        <p:nvSpPr>
          <p:cNvPr id="25" name="TextBox 24">
            <a:extLst>
              <a:ext uri="{FF2B5EF4-FFF2-40B4-BE49-F238E27FC236}">
                <a16:creationId xmlns:a16="http://schemas.microsoft.com/office/drawing/2014/main" id="{D31CAE04-0B21-79A5-D386-603BB18A81D9}"/>
              </a:ext>
            </a:extLst>
          </p:cNvPr>
          <p:cNvSpPr txBox="1"/>
          <p:nvPr/>
        </p:nvSpPr>
        <p:spPr>
          <a:xfrm>
            <a:off x="1272120" y="1900013"/>
            <a:ext cx="5119153" cy="338554"/>
          </a:xfrm>
          <a:prstGeom prst="rect">
            <a:avLst/>
          </a:prstGeom>
          <a:noFill/>
        </p:spPr>
        <p:txBody>
          <a:bodyPr wrap="square" rtlCol="0">
            <a:spAutoFit/>
          </a:bodyPr>
          <a:lstStyle/>
          <a:p>
            <a:pPr algn="just"/>
            <a:r>
              <a:rPr lang="en-US" sz="1600" dirty="0">
                <a:solidFill>
                  <a:schemeClr val="accent6">
                    <a:lumMod val="75000"/>
                  </a:schemeClr>
                </a:solidFill>
                <a:latin typeface="Cascadia Code" panose="020B0609020000020004" pitchFamily="49" charset="0"/>
                <a:cs typeface="Cascadia Code" panose="020B0609020000020004" pitchFamily="49" charset="0"/>
              </a:rPr>
              <a:t>Inputting options/files that do not exist</a:t>
            </a:r>
            <a:endParaRPr lang="en-US" sz="1600" noProof="0" dirty="0">
              <a:solidFill>
                <a:schemeClr val="accent6">
                  <a:lumMod val="75000"/>
                </a:schemeClr>
              </a:solidFill>
              <a:latin typeface="Cascadia Code" panose="020B0609020000020004" pitchFamily="49" charset="0"/>
              <a:cs typeface="Cascadia Code" panose="020B0609020000020004" pitchFamily="49" charset="0"/>
            </a:endParaRPr>
          </a:p>
        </p:txBody>
      </p:sp>
      <p:sp>
        <p:nvSpPr>
          <p:cNvPr id="26" name="TextBox 25">
            <a:extLst>
              <a:ext uri="{FF2B5EF4-FFF2-40B4-BE49-F238E27FC236}">
                <a16:creationId xmlns:a16="http://schemas.microsoft.com/office/drawing/2014/main" id="{0C062873-E25B-539E-DDA7-CF06B7C7B5C3}"/>
              </a:ext>
            </a:extLst>
          </p:cNvPr>
          <p:cNvSpPr txBox="1"/>
          <p:nvPr/>
        </p:nvSpPr>
        <p:spPr>
          <a:xfrm>
            <a:off x="1272119" y="4255573"/>
            <a:ext cx="5119153" cy="338554"/>
          </a:xfrm>
          <a:prstGeom prst="rect">
            <a:avLst/>
          </a:prstGeom>
          <a:noFill/>
        </p:spPr>
        <p:txBody>
          <a:bodyPr wrap="square" rtlCol="0">
            <a:spAutoFit/>
          </a:bodyPr>
          <a:lstStyle/>
          <a:p>
            <a:pPr algn="just"/>
            <a:r>
              <a:rPr lang="en-US" sz="1600" dirty="0">
                <a:solidFill>
                  <a:schemeClr val="accent6">
                    <a:lumMod val="75000"/>
                  </a:schemeClr>
                </a:solidFill>
                <a:latin typeface="Cascadia Code" panose="020B0609020000020004" pitchFamily="49" charset="0"/>
                <a:cs typeface="Cascadia Code" panose="020B0609020000020004" pitchFamily="49" charset="0"/>
              </a:rPr>
              <a:t>Inputting non-numbers</a:t>
            </a:r>
            <a:endParaRPr lang="en-US" sz="1600" noProof="0" dirty="0">
              <a:solidFill>
                <a:schemeClr val="accent6">
                  <a:lumMod val="75000"/>
                </a:schemeClr>
              </a:solidFill>
              <a:latin typeface="Cascadia Code" panose="020B0609020000020004" pitchFamily="49" charset="0"/>
              <a:cs typeface="Cascadia Code" panose="020B0609020000020004" pitchFamily="49" charset="0"/>
            </a:endParaRPr>
          </a:p>
        </p:txBody>
      </p:sp>
      <p:sp>
        <p:nvSpPr>
          <p:cNvPr id="27" name="TextBox 26">
            <a:extLst>
              <a:ext uri="{FF2B5EF4-FFF2-40B4-BE49-F238E27FC236}">
                <a16:creationId xmlns:a16="http://schemas.microsoft.com/office/drawing/2014/main" id="{C4BDFBD6-D757-25E6-94CA-5047A100D27C}"/>
              </a:ext>
            </a:extLst>
          </p:cNvPr>
          <p:cNvSpPr txBox="1"/>
          <p:nvPr/>
        </p:nvSpPr>
        <p:spPr>
          <a:xfrm>
            <a:off x="6857347" y="1895380"/>
            <a:ext cx="2984688" cy="338554"/>
          </a:xfrm>
          <a:prstGeom prst="rect">
            <a:avLst/>
          </a:prstGeom>
          <a:noFill/>
        </p:spPr>
        <p:txBody>
          <a:bodyPr wrap="square" rtlCol="0">
            <a:spAutoFit/>
          </a:bodyPr>
          <a:lstStyle/>
          <a:p>
            <a:pPr algn="just"/>
            <a:r>
              <a:rPr lang="en-US" sz="1600" dirty="0">
                <a:solidFill>
                  <a:schemeClr val="accent6">
                    <a:lumMod val="75000"/>
                  </a:schemeClr>
                </a:solidFill>
                <a:latin typeface="Cascadia Code" panose="020B0609020000020004" pitchFamily="49" charset="0"/>
                <a:cs typeface="Cascadia Code" panose="020B0609020000020004" pitchFamily="49" charset="0"/>
              </a:rPr>
              <a:t>Inputting non-integers</a:t>
            </a:r>
            <a:endParaRPr lang="en-US" sz="1600" noProof="0" dirty="0">
              <a:solidFill>
                <a:schemeClr val="accent6">
                  <a:lumMod val="75000"/>
                </a:schemeClr>
              </a:solidFill>
              <a:latin typeface="Cascadia Code" panose="020B0609020000020004" pitchFamily="49" charset="0"/>
              <a:cs typeface="Cascadia Code" panose="020B0609020000020004" pitchFamily="49" charset="0"/>
            </a:endParaRPr>
          </a:p>
        </p:txBody>
      </p:sp>
      <p:sp>
        <p:nvSpPr>
          <p:cNvPr id="28" name="TextBox 27">
            <a:extLst>
              <a:ext uri="{FF2B5EF4-FFF2-40B4-BE49-F238E27FC236}">
                <a16:creationId xmlns:a16="http://schemas.microsoft.com/office/drawing/2014/main" id="{DF5F83EF-D631-D909-D125-90D490867083}"/>
              </a:ext>
            </a:extLst>
          </p:cNvPr>
          <p:cNvSpPr txBox="1"/>
          <p:nvPr/>
        </p:nvSpPr>
        <p:spPr>
          <a:xfrm>
            <a:off x="6780508" y="4383408"/>
            <a:ext cx="4620349" cy="1077218"/>
          </a:xfrm>
          <a:prstGeom prst="rect">
            <a:avLst/>
          </a:prstGeom>
          <a:noFill/>
        </p:spPr>
        <p:txBody>
          <a:bodyPr wrap="square" rtlCol="0">
            <a:spAutoFit/>
          </a:bodyPr>
          <a:lstStyle/>
          <a:p>
            <a:pPr algn="just"/>
            <a:r>
              <a:rPr lang="en-US" sz="1600" dirty="0">
                <a:solidFill>
                  <a:srgbClr val="C00000"/>
                </a:solidFill>
                <a:latin typeface="Cascadia Code" panose="020B0609020000020004" pitchFamily="49" charset="0"/>
                <a:cs typeface="Cascadia Code" panose="020B0609020000020004" pitchFamily="49" charset="0"/>
              </a:rPr>
              <a:t>After all these errors </a:t>
            </a:r>
            <a:r>
              <a:rPr lang="en-US" sz="1600" dirty="0">
                <a:latin typeface="Cascadia Code" panose="020B0609020000020004" pitchFamily="49" charset="0"/>
                <a:cs typeface="Cascadia Code" panose="020B0609020000020004" pitchFamily="49" charset="0"/>
              </a:rPr>
              <a:t>you are simply prompted to input your choice once again, </a:t>
            </a:r>
            <a:r>
              <a:rPr lang="en-US" sz="1600" dirty="0">
                <a:solidFill>
                  <a:srgbClr val="C00000"/>
                </a:solidFill>
                <a:latin typeface="Cascadia Code" panose="020B0609020000020004" pitchFamily="49" charset="0"/>
                <a:cs typeface="Cascadia Code" panose="020B0609020000020004" pitchFamily="49" charset="0"/>
              </a:rPr>
              <a:t>the program does not terminate</a:t>
            </a:r>
            <a:r>
              <a:rPr lang="en-US" sz="1600" dirty="0">
                <a:latin typeface="Cascadia Code" panose="020B0609020000020004" pitchFamily="49" charset="0"/>
                <a:cs typeface="Cascadia Code" panose="020B0609020000020004" pitchFamily="49" charset="0"/>
              </a:rPr>
              <a:t>.</a:t>
            </a:r>
            <a:endParaRPr lang="en-US" sz="1600" noProof="0" dirty="0">
              <a:latin typeface="Cascadia Code" panose="020B0609020000020004" pitchFamily="49" charset="0"/>
              <a:cs typeface="Cascadia Code" panose="020B0609020000020004" pitchFamily="49" charset="0"/>
            </a:endParaRPr>
          </a:p>
        </p:txBody>
      </p:sp>
      <p:sp>
        <p:nvSpPr>
          <p:cNvPr id="29" name="TextBox 28">
            <a:extLst>
              <a:ext uri="{FF2B5EF4-FFF2-40B4-BE49-F238E27FC236}">
                <a16:creationId xmlns:a16="http://schemas.microsoft.com/office/drawing/2014/main" id="{A25BFD09-B1D9-9747-239A-3270C5F48376}"/>
              </a:ext>
            </a:extLst>
          </p:cNvPr>
          <p:cNvSpPr txBox="1"/>
          <p:nvPr/>
        </p:nvSpPr>
        <p:spPr>
          <a:xfrm>
            <a:off x="6780508" y="5451101"/>
            <a:ext cx="4620349" cy="1077218"/>
          </a:xfrm>
          <a:prstGeom prst="rect">
            <a:avLst/>
          </a:prstGeom>
          <a:noFill/>
        </p:spPr>
        <p:txBody>
          <a:bodyPr wrap="square" rtlCol="0">
            <a:spAutoFit/>
          </a:bodyPr>
          <a:lstStyle/>
          <a:p>
            <a:pPr algn="just"/>
            <a:r>
              <a:rPr lang="en-US" sz="1600" dirty="0">
                <a:latin typeface="Cascadia Code" panose="020B0609020000020004" pitchFamily="49" charset="0"/>
                <a:cs typeface="Cascadia Code" panose="020B0609020000020004" pitchFamily="49" charset="0"/>
              </a:rPr>
              <a:t>Even when </a:t>
            </a:r>
            <a:r>
              <a:rPr lang="en-US" sz="1600" dirty="0">
                <a:solidFill>
                  <a:srgbClr val="C00000"/>
                </a:solidFill>
                <a:latin typeface="Cascadia Code" panose="020B0609020000020004" pitchFamily="49" charset="0"/>
                <a:cs typeface="Cascadia Code" panose="020B0609020000020004" pitchFamily="49" charset="0"/>
              </a:rPr>
              <a:t>inputting the options the second time</a:t>
            </a:r>
            <a:r>
              <a:rPr lang="en-US" sz="1600" dirty="0">
                <a:latin typeface="Cascadia Code" panose="020B0609020000020004" pitchFamily="49" charset="0"/>
                <a:cs typeface="Cascadia Code" panose="020B0609020000020004" pitchFamily="49" charset="0"/>
              </a:rPr>
              <a:t>, like when reading new datasets, the </a:t>
            </a:r>
            <a:r>
              <a:rPr lang="en-US" sz="1600" dirty="0">
                <a:solidFill>
                  <a:srgbClr val="C00000"/>
                </a:solidFill>
                <a:latin typeface="Cascadia Code" panose="020B0609020000020004" pitchFamily="49" charset="0"/>
                <a:cs typeface="Cascadia Code" panose="020B0609020000020004" pitchFamily="49" charset="0"/>
              </a:rPr>
              <a:t>errors are caught and handled the same</a:t>
            </a:r>
            <a:r>
              <a:rPr lang="en-US" sz="1600" dirty="0">
                <a:latin typeface="Cascadia Code" panose="020B0609020000020004" pitchFamily="49" charset="0"/>
                <a:cs typeface="Cascadia Code" panose="020B0609020000020004" pitchFamily="49" charset="0"/>
              </a:rPr>
              <a:t>.</a:t>
            </a:r>
            <a:endParaRPr lang="en-US" sz="1600" noProof="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64751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FA069-0E59-4602-9BE0-A02172806514}"/>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77A23699-2A2B-7018-294B-5F637FAA800C}"/>
              </a:ext>
            </a:extLst>
          </p:cNvPr>
          <p:cNvSpPr txBox="1">
            <a:spLocks/>
          </p:cNvSpPr>
          <p:nvPr/>
        </p:nvSpPr>
        <p:spPr>
          <a:xfrm>
            <a:off x="1761442" y="-2274"/>
            <a:ext cx="9828582" cy="745653"/>
          </a:xfrm>
          <a:prstGeom prst="rect">
            <a:avLst/>
          </a:prstGeom>
          <a:noFill/>
        </p:spPr>
        <p:txBody>
          <a:bodyPr wrap="square" rtlCol="0" anchor="ctr">
            <a:spAutoFit/>
          </a:bodyPr>
          <a:lstStyle/>
          <a:p>
            <a:pPr algn="ctr">
              <a:lnSpc>
                <a:spcPct val="150000"/>
              </a:lnSpc>
            </a:pPr>
            <a:r>
              <a:rPr lang="en-US" sz="3200" noProof="0" dirty="0">
                <a:latin typeface="Cascadia Code" panose="020B0609020000020004" pitchFamily="49" charset="0"/>
                <a:cs typeface="Cascadia Code" panose="020B0609020000020004" pitchFamily="49" charset="0"/>
              </a:rPr>
              <a:t>Highlight and Main Difficulty</a:t>
            </a:r>
          </a:p>
        </p:txBody>
      </p:sp>
      <p:cxnSp>
        <p:nvCxnSpPr>
          <p:cNvPr id="5" name="Straight Connector 4">
            <a:extLst>
              <a:ext uri="{FF2B5EF4-FFF2-40B4-BE49-F238E27FC236}">
                <a16:creationId xmlns:a16="http://schemas.microsoft.com/office/drawing/2014/main" id="{3C9B014E-747F-21F1-50E6-C9E8810A548F}"/>
              </a:ext>
            </a:extLst>
          </p:cNvPr>
          <p:cNvCxnSpPr/>
          <p:nvPr/>
        </p:nvCxnSpPr>
        <p:spPr>
          <a:xfrm>
            <a:off x="2175733" y="901700"/>
            <a:ext cx="9000000" cy="0"/>
          </a:xfrm>
          <a:prstGeom prst="line">
            <a:avLst/>
          </a:prstGeom>
          <a:ln w="38100"/>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BECD713D-AD31-69B6-0A8B-EE0BC3FB53E7}"/>
              </a:ext>
            </a:extLst>
          </p:cNvPr>
          <p:cNvSpPr txBox="1">
            <a:spLocks/>
          </p:cNvSpPr>
          <p:nvPr/>
        </p:nvSpPr>
        <p:spPr>
          <a:xfrm>
            <a:off x="11655833" y="6381153"/>
            <a:ext cx="470357" cy="337336"/>
          </a:xfrm>
          <a:prstGeom prst="rect">
            <a:avLst/>
          </a:prstGeom>
          <a:noFill/>
        </p:spPr>
        <p:txBody>
          <a:bodyPr wrap="square" rtlCol="0" anchor="ctr">
            <a:spAutoFit/>
          </a:bodyPr>
          <a:lstStyle/>
          <a:p>
            <a:pPr algn="just">
              <a:lnSpc>
                <a:spcPct val="150000"/>
              </a:lnSpc>
            </a:pPr>
            <a:r>
              <a:rPr lang="en-US" sz="1200" noProof="0" dirty="0">
                <a:latin typeface="Cascadia Code" panose="020B0609020000020004" pitchFamily="49" charset="0"/>
                <a:cs typeface="Cascadia Code" panose="020B0609020000020004" pitchFamily="49" charset="0"/>
              </a:rPr>
              <a:t>13</a:t>
            </a:r>
          </a:p>
        </p:txBody>
      </p:sp>
      <p:grpSp>
        <p:nvGrpSpPr>
          <p:cNvPr id="3" name="Group 2">
            <a:extLst>
              <a:ext uri="{FF2B5EF4-FFF2-40B4-BE49-F238E27FC236}">
                <a16:creationId xmlns:a16="http://schemas.microsoft.com/office/drawing/2014/main" id="{A1E271CE-8511-1096-BD1A-91D208E4CFC9}"/>
              </a:ext>
            </a:extLst>
          </p:cNvPr>
          <p:cNvGrpSpPr/>
          <p:nvPr/>
        </p:nvGrpSpPr>
        <p:grpSpPr>
          <a:xfrm>
            <a:off x="-19050" y="-19052"/>
            <a:ext cx="1031411" cy="6943727"/>
            <a:chOff x="-19050" y="-19050"/>
            <a:chExt cx="1031411" cy="6943725"/>
          </a:xfrm>
        </p:grpSpPr>
        <p:pic>
          <p:nvPicPr>
            <p:cNvPr id="6" name="Picture 5">
              <a:extLst>
                <a:ext uri="{FF2B5EF4-FFF2-40B4-BE49-F238E27FC236}">
                  <a16:creationId xmlns:a16="http://schemas.microsoft.com/office/drawing/2014/main" id="{09B2BFAC-D2B8-FE3F-D36A-13E290F69854}"/>
                </a:ext>
              </a:extLst>
            </p:cNvPr>
            <p:cNvPicPr>
              <a:picLocks noChangeAspect="1"/>
            </p:cNvPicPr>
            <p:nvPr/>
          </p:nvPicPr>
          <p:blipFill>
            <a:blip r:embed="rId2"/>
            <a:stretch>
              <a:fillRect/>
            </a:stretch>
          </p:blipFill>
          <p:spPr>
            <a:xfrm rot="16200000">
              <a:off x="-1741219" y="1703119"/>
              <a:ext cx="4475747" cy="1031409"/>
            </a:xfrm>
            <a:prstGeom prst="rect">
              <a:avLst/>
            </a:prstGeom>
          </p:spPr>
        </p:pic>
        <p:sp>
          <p:nvSpPr>
            <p:cNvPr id="12" name="Rectangle 11">
              <a:extLst>
                <a:ext uri="{FF2B5EF4-FFF2-40B4-BE49-F238E27FC236}">
                  <a16:creationId xmlns:a16="http://schemas.microsoft.com/office/drawing/2014/main" id="{FDF801B6-2D59-8229-2C7B-0C0492A7F456}"/>
                </a:ext>
              </a:extLst>
            </p:cNvPr>
            <p:cNvSpPr/>
            <p:nvPr/>
          </p:nvSpPr>
          <p:spPr>
            <a:xfrm>
              <a:off x="-19049" y="4347411"/>
              <a:ext cx="1031410" cy="2577264"/>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47215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05691-D594-C901-FFA2-654463115210}"/>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9B6792E-423B-E530-036B-EAC7B6F523E5}"/>
              </a:ext>
            </a:extLst>
          </p:cNvPr>
          <p:cNvSpPr txBox="1">
            <a:spLocks/>
          </p:cNvSpPr>
          <p:nvPr/>
        </p:nvSpPr>
        <p:spPr>
          <a:xfrm>
            <a:off x="1761442" y="-2274"/>
            <a:ext cx="9828582" cy="745653"/>
          </a:xfrm>
          <a:prstGeom prst="rect">
            <a:avLst/>
          </a:prstGeom>
          <a:noFill/>
        </p:spPr>
        <p:txBody>
          <a:bodyPr wrap="square" rtlCol="0" anchor="ctr">
            <a:spAutoFit/>
          </a:bodyPr>
          <a:lstStyle/>
          <a:p>
            <a:pPr algn="ctr">
              <a:lnSpc>
                <a:spcPct val="150000"/>
              </a:lnSpc>
            </a:pPr>
            <a:r>
              <a:rPr lang="en-US" sz="3200" noProof="0" dirty="0">
                <a:latin typeface="Cascadia Code" panose="020B0609020000020004" pitchFamily="49" charset="0"/>
                <a:cs typeface="Cascadia Code" panose="020B0609020000020004" pitchFamily="49" charset="0"/>
              </a:rPr>
              <a:t>Participation of each Group Member</a:t>
            </a:r>
          </a:p>
        </p:txBody>
      </p:sp>
      <p:cxnSp>
        <p:nvCxnSpPr>
          <p:cNvPr id="5" name="Straight Connector 4">
            <a:extLst>
              <a:ext uri="{FF2B5EF4-FFF2-40B4-BE49-F238E27FC236}">
                <a16:creationId xmlns:a16="http://schemas.microsoft.com/office/drawing/2014/main" id="{CC97FF8C-A04B-A886-9870-7A8C8199F9D6}"/>
              </a:ext>
            </a:extLst>
          </p:cNvPr>
          <p:cNvCxnSpPr/>
          <p:nvPr/>
        </p:nvCxnSpPr>
        <p:spPr>
          <a:xfrm>
            <a:off x="2175733" y="901700"/>
            <a:ext cx="9000000" cy="0"/>
          </a:xfrm>
          <a:prstGeom prst="line">
            <a:avLst/>
          </a:prstGeom>
          <a:ln w="38100"/>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3652640F-1443-88F0-7946-B855AB6CFAB6}"/>
              </a:ext>
            </a:extLst>
          </p:cNvPr>
          <p:cNvSpPr txBox="1">
            <a:spLocks/>
          </p:cNvSpPr>
          <p:nvPr/>
        </p:nvSpPr>
        <p:spPr>
          <a:xfrm>
            <a:off x="2251179" y="1292532"/>
            <a:ext cx="8184883" cy="4769319"/>
          </a:xfrm>
          <a:prstGeom prst="rect">
            <a:avLst/>
          </a:prstGeom>
          <a:solidFill>
            <a:schemeClr val="bg1"/>
          </a:solidFill>
        </p:spPr>
        <p:txBody>
          <a:bodyPr wrap="square" rtlCol="0" anchor="ctr">
            <a:spAutoFit/>
          </a:bodyPr>
          <a:lstStyle/>
          <a:p>
            <a:pPr algn="just">
              <a:lnSpc>
                <a:spcPct val="150000"/>
              </a:lnSpc>
            </a:pPr>
            <a:r>
              <a:rPr lang="en-US" sz="1200" noProof="0" dirty="0">
                <a:latin typeface="Cascadia Code" panose="020B0609020000020004" pitchFamily="49" charset="0"/>
                <a:cs typeface="Cascadia Code" panose="020B0609020000020004" pitchFamily="49" charset="0"/>
              </a:rPr>
              <a:t>In our Project, the tasks were roughly divided as such:</a:t>
            </a:r>
          </a:p>
          <a:p>
            <a:pPr algn="just">
              <a:lnSpc>
                <a:spcPct val="150000"/>
              </a:lnSpc>
            </a:pPr>
            <a:endParaRPr lang="en-US" sz="1200" noProof="0" dirty="0">
              <a:latin typeface="Cascadia Code" panose="020B0609020000020004" pitchFamily="49" charset="0"/>
              <a:cs typeface="Cascadia Code" panose="020B0609020000020004" pitchFamily="49" charset="0"/>
            </a:endParaRPr>
          </a:p>
          <a:p>
            <a:pPr marL="171450" indent="-171450" algn="just">
              <a:lnSpc>
                <a:spcPct val="150000"/>
              </a:lnSpc>
              <a:buFont typeface="Arial" panose="020B0604020202020204" pitchFamily="34" charset="0"/>
              <a:buChar char="•"/>
            </a:pPr>
            <a:r>
              <a:rPr lang="en-US" sz="1200" noProof="0" dirty="0">
                <a:latin typeface="Cascadia Code" panose="020B0609020000020004" pitchFamily="49" charset="0"/>
                <a:cs typeface="Cascadia Code" panose="020B0609020000020004" pitchFamily="49" charset="0"/>
              </a:rPr>
              <a:t>André:</a:t>
            </a:r>
          </a:p>
          <a:p>
            <a:pPr algn="just">
              <a:lnSpc>
                <a:spcPct val="150000"/>
              </a:lnSpc>
            </a:pPr>
            <a:r>
              <a:rPr lang="en-US" sz="1200" noProof="0" dirty="0">
                <a:latin typeface="Cascadia Code" panose="020B0609020000020004" pitchFamily="49" charset="0"/>
                <a:cs typeface="Cascadia Code" panose="020B0609020000020004" pitchFamily="49" charset="0"/>
              </a:rPr>
              <a:t>	Responsible for Documentation;</a:t>
            </a:r>
          </a:p>
          <a:p>
            <a:pPr lvl="1" algn="just">
              <a:lnSpc>
                <a:spcPct val="150000"/>
              </a:lnSpc>
            </a:pPr>
            <a:endParaRPr lang="en-US" sz="1200" noProof="0" dirty="0">
              <a:latin typeface="Cascadia Code" panose="020B0609020000020004" pitchFamily="49" charset="0"/>
              <a:cs typeface="Cascadia Code" panose="020B0609020000020004" pitchFamily="49" charset="0"/>
            </a:endParaRPr>
          </a:p>
          <a:p>
            <a:pPr marL="171450" lvl="1" indent="-171450" algn="just">
              <a:lnSpc>
                <a:spcPct val="150000"/>
              </a:lnSpc>
              <a:buFont typeface="Arial" panose="020B0604020202020204" pitchFamily="34" charset="0"/>
              <a:buChar char="•"/>
            </a:pPr>
            <a:r>
              <a:rPr lang="en-US" sz="1200" noProof="0" dirty="0">
                <a:latin typeface="Cascadia Code" panose="020B0609020000020004" pitchFamily="49" charset="0"/>
                <a:cs typeface="Cascadia Code" panose="020B0609020000020004" pitchFamily="49" charset="0"/>
              </a:rPr>
              <a:t>Leonor:</a:t>
            </a:r>
          </a:p>
          <a:p>
            <a:pPr marL="0" lvl="1" algn="just">
              <a:lnSpc>
                <a:spcPct val="150000"/>
              </a:lnSpc>
            </a:pPr>
            <a:r>
              <a:rPr lang="en-US" sz="1200" noProof="0" dirty="0">
                <a:latin typeface="Cascadia Code" panose="020B0609020000020004" pitchFamily="49" charset="0"/>
                <a:cs typeface="Cascadia Code" panose="020B0609020000020004" pitchFamily="49" charset="0"/>
              </a:rPr>
              <a:t>	Development of Integer Linear Programming;</a:t>
            </a:r>
          </a:p>
          <a:p>
            <a:pPr marL="0" lvl="1" algn="just">
              <a:lnSpc>
                <a:spcPct val="150000"/>
              </a:lnSpc>
            </a:pPr>
            <a:r>
              <a:rPr lang="en-US" sz="1200" dirty="0">
                <a:latin typeface="Cascadia Code" panose="020B0609020000020004" pitchFamily="49" charset="0"/>
                <a:cs typeface="Cascadia Code" panose="020B0609020000020004" pitchFamily="49" charset="0"/>
              </a:rPr>
              <a:t>	Error handling in the user interface;</a:t>
            </a:r>
            <a:endParaRPr lang="en-US" sz="1200" noProof="0" dirty="0">
              <a:latin typeface="Cascadia Code" panose="020B0609020000020004" pitchFamily="49" charset="0"/>
              <a:cs typeface="Cascadia Code" panose="020B0609020000020004" pitchFamily="49" charset="0"/>
            </a:endParaRPr>
          </a:p>
          <a:p>
            <a:pPr marL="0" lvl="1" algn="just">
              <a:lnSpc>
                <a:spcPct val="150000"/>
              </a:lnSpc>
            </a:pPr>
            <a:r>
              <a:rPr lang="en-US" sz="1200" noProof="0" dirty="0">
                <a:latin typeface="Cascadia Code" panose="020B0609020000020004" pitchFamily="49" charset="0"/>
                <a:cs typeface="Cascadia Code" panose="020B0609020000020004" pitchFamily="49" charset="0"/>
              </a:rPr>
              <a:t>	Making the</a:t>
            </a:r>
            <a:r>
              <a:rPr lang="en-US" sz="1200" dirty="0">
                <a:latin typeface="Cascadia Code" panose="020B0609020000020004" pitchFamily="49" charset="0"/>
                <a:cs typeface="Cascadia Code" panose="020B0609020000020004" pitchFamily="49" charset="0"/>
              </a:rPr>
              <a:t> presentation support documents;</a:t>
            </a:r>
            <a:endParaRPr lang="en-US" sz="1200" noProof="0" dirty="0">
              <a:latin typeface="Cascadia Code" panose="020B0609020000020004" pitchFamily="49" charset="0"/>
              <a:cs typeface="Cascadia Code" panose="020B0609020000020004" pitchFamily="49" charset="0"/>
            </a:endParaRPr>
          </a:p>
          <a:p>
            <a:pPr marL="171450" lvl="1" indent="-171450" algn="just">
              <a:lnSpc>
                <a:spcPct val="150000"/>
              </a:lnSpc>
              <a:buFont typeface="Arial" panose="020B0604020202020204" pitchFamily="34" charset="0"/>
              <a:buChar char="•"/>
            </a:pPr>
            <a:endParaRPr lang="en-US" sz="1200" noProof="0" dirty="0">
              <a:latin typeface="Cascadia Code" panose="020B0609020000020004" pitchFamily="49" charset="0"/>
              <a:cs typeface="Cascadia Code" panose="020B0609020000020004" pitchFamily="49" charset="0"/>
            </a:endParaRPr>
          </a:p>
          <a:p>
            <a:pPr marL="171450" lvl="1" indent="-171450" algn="just">
              <a:lnSpc>
                <a:spcPct val="150000"/>
              </a:lnSpc>
              <a:buFont typeface="Arial" panose="020B0604020202020204" pitchFamily="34" charset="0"/>
              <a:buChar char="•"/>
            </a:pPr>
            <a:r>
              <a:rPr lang="en-US" sz="1200" noProof="0" dirty="0">
                <a:latin typeface="Cascadia Code" panose="020B0609020000020004" pitchFamily="49" charset="0"/>
                <a:cs typeface="Cascadia Code" panose="020B0609020000020004" pitchFamily="49" charset="0"/>
              </a:rPr>
              <a:t>Tiago:</a:t>
            </a:r>
          </a:p>
          <a:p>
            <a:pPr marL="0" lvl="1" algn="just">
              <a:lnSpc>
                <a:spcPct val="150000"/>
              </a:lnSpc>
            </a:pPr>
            <a:r>
              <a:rPr lang="en-US" sz="1200" noProof="0" dirty="0">
                <a:latin typeface="Cascadia Code" panose="020B0609020000020004" pitchFamily="49" charset="0"/>
                <a:cs typeface="Cascadia Code" panose="020B0609020000020004" pitchFamily="49" charset="0"/>
              </a:rPr>
              <a:t>	Development of brute force algorithm;</a:t>
            </a:r>
          </a:p>
          <a:p>
            <a:pPr marL="0" lvl="1" algn="just">
              <a:lnSpc>
                <a:spcPct val="150000"/>
              </a:lnSpc>
            </a:pPr>
            <a:r>
              <a:rPr lang="en-US" sz="1200" dirty="0">
                <a:latin typeface="Cascadia Code" panose="020B0609020000020004" pitchFamily="49" charset="0"/>
                <a:cs typeface="Cascadia Code" panose="020B0609020000020004" pitchFamily="49" charset="0"/>
              </a:rPr>
              <a:t>	</a:t>
            </a:r>
            <a:r>
              <a:rPr lang="en-US" sz="1200" noProof="0" dirty="0">
                <a:latin typeface="Cascadia Code" panose="020B0609020000020004" pitchFamily="49" charset="0"/>
                <a:cs typeface="Cascadia Code" panose="020B0609020000020004" pitchFamily="49" charset="0"/>
              </a:rPr>
              <a:t>Development of backtracking algorithm;</a:t>
            </a:r>
          </a:p>
          <a:p>
            <a:pPr marL="0" lvl="1" algn="just">
              <a:lnSpc>
                <a:spcPct val="150000"/>
              </a:lnSpc>
            </a:pPr>
            <a:r>
              <a:rPr lang="en-US" sz="1200" noProof="0" dirty="0">
                <a:latin typeface="Cascadia Code" panose="020B0609020000020004" pitchFamily="49" charset="0"/>
                <a:cs typeface="Cascadia Code" panose="020B0609020000020004" pitchFamily="49" charset="0"/>
              </a:rPr>
              <a:t>	Development of dynamic programming algorithms with both arrays and maps;</a:t>
            </a:r>
          </a:p>
          <a:p>
            <a:pPr marL="0" lvl="1" algn="just">
              <a:lnSpc>
                <a:spcPct val="150000"/>
              </a:lnSpc>
            </a:pPr>
            <a:r>
              <a:rPr lang="en-US" sz="1200" dirty="0">
                <a:latin typeface="Cascadia Code" panose="020B0609020000020004" pitchFamily="49" charset="0"/>
                <a:cs typeface="Cascadia Code" panose="020B0609020000020004" pitchFamily="49" charset="0"/>
              </a:rPr>
              <a:t>	</a:t>
            </a:r>
            <a:r>
              <a:rPr lang="en-US" sz="1200" noProof="0" dirty="0">
                <a:latin typeface="Cascadia Code" panose="020B0609020000020004" pitchFamily="49" charset="0"/>
                <a:cs typeface="Cascadia Code" panose="020B0609020000020004" pitchFamily="49" charset="0"/>
              </a:rPr>
              <a:t>Development of greedy algorithm;</a:t>
            </a:r>
          </a:p>
          <a:p>
            <a:pPr marL="0" lvl="1" algn="just">
              <a:lnSpc>
                <a:spcPct val="150000"/>
              </a:lnSpc>
            </a:pPr>
            <a:r>
              <a:rPr lang="en-US" sz="1200" noProof="0" dirty="0">
                <a:latin typeface="Cascadia Code" panose="020B0609020000020004" pitchFamily="49" charset="0"/>
                <a:cs typeface="Cascadia Code" panose="020B0609020000020004" pitchFamily="49" charset="0"/>
              </a:rPr>
              <a:t>	Development of file reading functions;</a:t>
            </a:r>
          </a:p>
          <a:p>
            <a:pPr marL="0" lvl="1" algn="just">
              <a:lnSpc>
                <a:spcPct val="150000"/>
              </a:lnSpc>
            </a:pPr>
            <a:r>
              <a:rPr lang="en-US" sz="1200" noProof="0" dirty="0">
                <a:latin typeface="Cascadia Code" panose="020B0609020000020004" pitchFamily="49" charset="0"/>
                <a:cs typeface="Cascadia Code" panose="020B0609020000020004" pitchFamily="49" charset="0"/>
              </a:rPr>
              <a:t>	Development of user interface.</a:t>
            </a:r>
          </a:p>
        </p:txBody>
      </p:sp>
      <p:sp>
        <p:nvSpPr>
          <p:cNvPr id="6" name="TextBox 5">
            <a:extLst>
              <a:ext uri="{FF2B5EF4-FFF2-40B4-BE49-F238E27FC236}">
                <a16:creationId xmlns:a16="http://schemas.microsoft.com/office/drawing/2014/main" id="{2ED4E16F-540A-BD2D-8B29-C47E9865EF0D}"/>
              </a:ext>
            </a:extLst>
          </p:cNvPr>
          <p:cNvSpPr txBox="1">
            <a:spLocks/>
          </p:cNvSpPr>
          <p:nvPr/>
        </p:nvSpPr>
        <p:spPr>
          <a:xfrm>
            <a:off x="11655833" y="6381153"/>
            <a:ext cx="470357" cy="337336"/>
          </a:xfrm>
          <a:prstGeom prst="rect">
            <a:avLst/>
          </a:prstGeom>
          <a:noFill/>
        </p:spPr>
        <p:txBody>
          <a:bodyPr wrap="square" rtlCol="0" anchor="ctr">
            <a:spAutoFit/>
          </a:bodyPr>
          <a:lstStyle/>
          <a:p>
            <a:pPr algn="just">
              <a:lnSpc>
                <a:spcPct val="150000"/>
              </a:lnSpc>
            </a:pPr>
            <a:r>
              <a:rPr lang="en-US" sz="1200" noProof="0" dirty="0">
                <a:latin typeface="Cascadia Code" panose="020B0609020000020004" pitchFamily="49" charset="0"/>
                <a:cs typeface="Cascadia Code" panose="020B0609020000020004" pitchFamily="49" charset="0"/>
              </a:rPr>
              <a:t>14</a:t>
            </a:r>
          </a:p>
        </p:txBody>
      </p:sp>
      <p:grpSp>
        <p:nvGrpSpPr>
          <p:cNvPr id="2" name="Group 1">
            <a:extLst>
              <a:ext uri="{FF2B5EF4-FFF2-40B4-BE49-F238E27FC236}">
                <a16:creationId xmlns:a16="http://schemas.microsoft.com/office/drawing/2014/main" id="{8FE105AB-AC77-035F-3C50-E343693D10D8}"/>
              </a:ext>
            </a:extLst>
          </p:cNvPr>
          <p:cNvGrpSpPr/>
          <p:nvPr/>
        </p:nvGrpSpPr>
        <p:grpSpPr>
          <a:xfrm>
            <a:off x="-19050" y="-19052"/>
            <a:ext cx="1031411" cy="6943727"/>
            <a:chOff x="-19050" y="-19050"/>
            <a:chExt cx="1031411" cy="6943725"/>
          </a:xfrm>
        </p:grpSpPr>
        <p:pic>
          <p:nvPicPr>
            <p:cNvPr id="3" name="Picture 2">
              <a:extLst>
                <a:ext uri="{FF2B5EF4-FFF2-40B4-BE49-F238E27FC236}">
                  <a16:creationId xmlns:a16="http://schemas.microsoft.com/office/drawing/2014/main" id="{C702E22E-1351-01B6-2989-685FE252D348}"/>
                </a:ext>
              </a:extLst>
            </p:cNvPr>
            <p:cNvPicPr>
              <a:picLocks noChangeAspect="1"/>
            </p:cNvPicPr>
            <p:nvPr/>
          </p:nvPicPr>
          <p:blipFill>
            <a:blip r:embed="rId2"/>
            <a:stretch>
              <a:fillRect/>
            </a:stretch>
          </p:blipFill>
          <p:spPr>
            <a:xfrm rot="16200000">
              <a:off x="-1741219" y="1703119"/>
              <a:ext cx="4475747" cy="1031409"/>
            </a:xfrm>
            <a:prstGeom prst="rect">
              <a:avLst/>
            </a:prstGeom>
          </p:spPr>
        </p:pic>
        <p:sp>
          <p:nvSpPr>
            <p:cNvPr id="7" name="Rectangle 6">
              <a:extLst>
                <a:ext uri="{FF2B5EF4-FFF2-40B4-BE49-F238E27FC236}">
                  <a16:creationId xmlns:a16="http://schemas.microsoft.com/office/drawing/2014/main" id="{0A8AD2EF-1118-219C-23A5-12C209E238D4}"/>
                </a:ext>
              </a:extLst>
            </p:cNvPr>
            <p:cNvSpPr/>
            <p:nvPr/>
          </p:nvSpPr>
          <p:spPr>
            <a:xfrm>
              <a:off x="-19049" y="4347411"/>
              <a:ext cx="1031410" cy="2577264"/>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633327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B431D-3234-767B-7EAD-F7310B46F5A5}"/>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40241877-8F07-216A-C0AD-04B927E92F9A}"/>
              </a:ext>
            </a:extLst>
          </p:cNvPr>
          <p:cNvSpPr txBox="1">
            <a:spLocks/>
          </p:cNvSpPr>
          <p:nvPr/>
        </p:nvSpPr>
        <p:spPr>
          <a:xfrm>
            <a:off x="11655833" y="6381153"/>
            <a:ext cx="470357" cy="337336"/>
          </a:xfrm>
          <a:prstGeom prst="rect">
            <a:avLst/>
          </a:prstGeom>
          <a:noFill/>
        </p:spPr>
        <p:txBody>
          <a:bodyPr wrap="square" rtlCol="0" anchor="ctr">
            <a:spAutoFit/>
          </a:bodyPr>
          <a:lstStyle/>
          <a:p>
            <a:pPr algn="just">
              <a:lnSpc>
                <a:spcPct val="150000"/>
              </a:lnSpc>
            </a:pPr>
            <a:r>
              <a:rPr lang="en-US" sz="1200" noProof="0" dirty="0">
                <a:latin typeface="Cascadia Code" panose="020B0609020000020004" pitchFamily="49" charset="0"/>
                <a:cs typeface="Cascadia Code" panose="020B0609020000020004" pitchFamily="49" charset="0"/>
              </a:rPr>
              <a:t>11</a:t>
            </a:r>
          </a:p>
        </p:txBody>
      </p:sp>
      <p:grpSp>
        <p:nvGrpSpPr>
          <p:cNvPr id="12" name="Group 11">
            <a:extLst>
              <a:ext uri="{FF2B5EF4-FFF2-40B4-BE49-F238E27FC236}">
                <a16:creationId xmlns:a16="http://schemas.microsoft.com/office/drawing/2014/main" id="{11A47726-5389-F9AD-9EB3-EDCE9104E17C}"/>
              </a:ext>
            </a:extLst>
          </p:cNvPr>
          <p:cNvGrpSpPr/>
          <p:nvPr/>
        </p:nvGrpSpPr>
        <p:grpSpPr>
          <a:xfrm>
            <a:off x="1761442" y="64401"/>
            <a:ext cx="9828582" cy="903974"/>
            <a:chOff x="1761442" y="-2274"/>
            <a:chExt cx="9828582" cy="903974"/>
          </a:xfrm>
        </p:grpSpPr>
        <p:sp>
          <p:nvSpPr>
            <p:cNvPr id="10" name="TextBox 9">
              <a:extLst>
                <a:ext uri="{FF2B5EF4-FFF2-40B4-BE49-F238E27FC236}">
                  <a16:creationId xmlns:a16="http://schemas.microsoft.com/office/drawing/2014/main" id="{7EE98F64-6EDD-2385-BE69-FC6604725BF5}"/>
                </a:ext>
              </a:extLst>
            </p:cNvPr>
            <p:cNvSpPr txBox="1">
              <a:spLocks/>
            </p:cNvSpPr>
            <p:nvPr/>
          </p:nvSpPr>
          <p:spPr>
            <a:xfrm>
              <a:off x="1761442" y="-2274"/>
              <a:ext cx="9828582" cy="745653"/>
            </a:xfrm>
            <a:prstGeom prst="rect">
              <a:avLst/>
            </a:prstGeom>
            <a:noFill/>
          </p:spPr>
          <p:txBody>
            <a:bodyPr wrap="square" rtlCol="0" anchor="ctr">
              <a:spAutoFit/>
            </a:bodyPr>
            <a:lstStyle/>
            <a:p>
              <a:pPr algn="ctr">
                <a:lnSpc>
                  <a:spcPct val="150000"/>
                </a:lnSpc>
              </a:pPr>
              <a:r>
                <a:rPr lang="en-US" sz="3200" noProof="0" dirty="0">
                  <a:latin typeface="Cascadia Code" panose="020B0609020000020004" pitchFamily="49" charset="0"/>
                  <a:cs typeface="Cascadia Code" panose="020B0609020000020004" pitchFamily="49" charset="0"/>
                </a:rPr>
                <a:t>How to Compile</a:t>
              </a:r>
            </a:p>
          </p:txBody>
        </p:sp>
        <p:cxnSp>
          <p:nvCxnSpPr>
            <p:cNvPr id="5" name="Straight Connector 4">
              <a:extLst>
                <a:ext uri="{FF2B5EF4-FFF2-40B4-BE49-F238E27FC236}">
                  <a16:creationId xmlns:a16="http://schemas.microsoft.com/office/drawing/2014/main" id="{EFB430E3-7E8E-DE45-C6DD-2EAD60E5F636}"/>
                </a:ext>
              </a:extLst>
            </p:cNvPr>
            <p:cNvCxnSpPr/>
            <p:nvPr/>
          </p:nvCxnSpPr>
          <p:spPr>
            <a:xfrm>
              <a:off x="2175733" y="901700"/>
              <a:ext cx="9000000" cy="0"/>
            </a:xfrm>
            <a:prstGeom prst="line">
              <a:avLst/>
            </a:prstGeom>
            <a:ln w="38100"/>
          </p:spPr>
          <p:style>
            <a:lnRef idx="3">
              <a:schemeClr val="dk1"/>
            </a:lnRef>
            <a:fillRef idx="0">
              <a:schemeClr val="dk1"/>
            </a:fillRef>
            <a:effectRef idx="2">
              <a:schemeClr val="dk1"/>
            </a:effectRef>
            <a:fontRef idx="minor">
              <a:schemeClr val="tx1"/>
            </a:fontRef>
          </p:style>
        </p:cxnSp>
      </p:grpSp>
      <p:grpSp>
        <p:nvGrpSpPr>
          <p:cNvPr id="2" name="Group 1">
            <a:extLst>
              <a:ext uri="{FF2B5EF4-FFF2-40B4-BE49-F238E27FC236}">
                <a16:creationId xmlns:a16="http://schemas.microsoft.com/office/drawing/2014/main" id="{385BF4D9-59A2-627B-B441-6771D5A85526}"/>
              </a:ext>
            </a:extLst>
          </p:cNvPr>
          <p:cNvGrpSpPr/>
          <p:nvPr/>
        </p:nvGrpSpPr>
        <p:grpSpPr>
          <a:xfrm>
            <a:off x="-19050" y="-19052"/>
            <a:ext cx="1031411" cy="6943727"/>
            <a:chOff x="-19050" y="-19050"/>
            <a:chExt cx="1031411" cy="6943725"/>
          </a:xfrm>
        </p:grpSpPr>
        <p:pic>
          <p:nvPicPr>
            <p:cNvPr id="3" name="Picture 2">
              <a:extLst>
                <a:ext uri="{FF2B5EF4-FFF2-40B4-BE49-F238E27FC236}">
                  <a16:creationId xmlns:a16="http://schemas.microsoft.com/office/drawing/2014/main" id="{07E69B66-7010-997E-D345-659DD8AE4319}"/>
                </a:ext>
              </a:extLst>
            </p:cNvPr>
            <p:cNvPicPr>
              <a:picLocks noChangeAspect="1"/>
            </p:cNvPicPr>
            <p:nvPr/>
          </p:nvPicPr>
          <p:blipFill>
            <a:blip r:embed="rId3"/>
            <a:stretch>
              <a:fillRect/>
            </a:stretch>
          </p:blipFill>
          <p:spPr>
            <a:xfrm rot="16200000">
              <a:off x="-1741219" y="1703119"/>
              <a:ext cx="4475747" cy="1031409"/>
            </a:xfrm>
            <a:prstGeom prst="rect">
              <a:avLst/>
            </a:prstGeom>
          </p:spPr>
        </p:pic>
        <p:sp>
          <p:nvSpPr>
            <p:cNvPr id="7" name="Rectangle 6">
              <a:extLst>
                <a:ext uri="{FF2B5EF4-FFF2-40B4-BE49-F238E27FC236}">
                  <a16:creationId xmlns:a16="http://schemas.microsoft.com/office/drawing/2014/main" id="{100876C9-4AFC-EC29-C0A0-FBB5B60345A1}"/>
                </a:ext>
              </a:extLst>
            </p:cNvPr>
            <p:cNvSpPr/>
            <p:nvPr/>
          </p:nvSpPr>
          <p:spPr>
            <a:xfrm>
              <a:off x="-19049" y="4347411"/>
              <a:ext cx="1031410" cy="2577264"/>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Box 16">
            <a:extLst>
              <a:ext uri="{FF2B5EF4-FFF2-40B4-BE49-F238E27FC236}">
                <a16:creationId xmlns:a16="http://schemas.microsoft.com/office/drawing/2014/main" id="{C37C4190-37E1-DB98-B513-0596985D754B}"/>
              </a:ext>
            </a:extLst>
          </p:cNvPr>
          <p:cNvSpPr txBox="1"/>
          <p:nvPr/>
        </p:nvSpPr>
        <p:spPr>
          <a:xfrm>
            <a:off x="1433849" y="1248842"/>
            <a:ext cx="10221984" cy="1077218"/>
          </a:xfrm>
          <a:prstGeom prst="rect">
            <a:avLst/>
          </a:prstGeom>
          <a:noFill/>
        </p:spPr>
        <p:txBody>
          <a:bodyPr wrap="square" rtlCol="0">
            <a:spAutoFit/>
          </a:bodyPr>
          <a:lstStyle/>
          <a:p>
            <a:pPr algn="just"/>
            <a:r>
              <a:rPr lang="en-US" sz="1600" dirty="0">
                <a:latin typeface="Cascadia Code" panose="020B0609020000020004" pitchFamily="49" charset="0"/>
                <a:cs typeface="Cascadia Code" panose="020B0609020000020004" pitchFamily="49" charset="0"/>
              </a:rPr>
              <a:t>Due to the external program we are using for the ILP (the GLPK), the code cannot be compiled simply by running g++ after unzipping. As such, if you don’t already have GLPK installed system-wide, you will need to run the following commands on your terminal, in our project folder:</a:t>
            </a:r>
            <a:endParaRPr lang="en-US" sz="1600" noProof="0" dirty="0">
              <a:latin typeface="Cascadia Code" panose="020B0609020000020004" pitchFamily="49" charset="0"/>
              <a:cs typeface="Cascadia Code" panose="020B0609020000020004" pitchFamily="49" charset="0"/>
            </a:endParaRPr>
          </a:p>
        </p:txBody>
      </p:sp>
      <p:sp>
        <p:nvSpPr>
          <p:cNvPr id="4" name="TextBox 3">
            <a:extLst>
              <a:ext uri="{FF2B5EF4-FFF2-40B4-BE49-F238E27FC236}">
                <a16:creationId xmlns:a16="http://schemas.microsoft.com/office/drawing/2014/main" id="{39765985-A6F2-F44D-D906-5E6A50478B40}"/>
              </a:ext>
            </a:extLst>
          </p:cNvPr>
          <p:cNvSpPr txBox="1"/>
          <p:nvPr/>
        </p:nvSpPr>
        <p:spPr>
          <a:xfrm>
            <a:off x="4220113" y="2379607"/>
            <a:ext cx="3751774" cy="1323439"/>
          </a:xfrm>
          <a:prstGeom prst="rect">
            <a:avLst/>
          </a:prstGeom>
          <a:solidFill>
            <a:schemeClr val="tx1"/>
          </a:solidFill>
        </p:spPr>
        <p:txBody>
          <a:bodyPr wrap="square" rtlCol="0">
            <a:spAutoFit/>
          </a:bodyPr>
          <a:lstStyle/>
          <a:p>
            <a:pPr algn="just"/>
            <a:r>
              <a:rPr lang="en-US" sz="1600" noProof="0" dirty="0">
                <a:solidFill>
                  <a:schemeClr val="bg1">
                    <a:lumMod val="85000"/>
                  </a:schemeClr>
                </a:solidFill>
                <a:latin typeface="Cascadia Code" panose="020B0609020000020004" pitchFamily="49" charset="0"/>
                <a:cs typeface="Cascadia Code" panose="020B0609020000020004" pitchFamily="49" charset="0"/>
              </a:rPr>
              <a:t>tar </a:t>
            </a:r>
            <a:r>
              <a:rPr lang="en-US" sz="1600" noProof="0" dirty="0" err="1">
                <a:solidFill>
                  <a:schemeClr val="bg1">
                    <a:lumMod val="85000"/>
                  </a:schemeClr>
                </a:solidFill>
                <a:latin typeface="Cascadia Code" panose="020B0609020000020004" pitchFamily="49" charset="0"/>
                <a:cs typeface="Cascadia Code" panose="020B0609020000020004" pitchFamily="49" charset="0"/>
              </a:rPr>
              <a:t>xzf</a:t>
            </a:r>
            <a:r>
              <a:rPr lang="en-US" sz="1600" noProof="0" dirty="0">
                <a:solidFill>
                  <a:schemeClr val="bg1">
                    <a:lumMod val="85000"/>
                  </a:schemeClr>
                </a:solidFill>
                <a:latin typeface="Cascadia Code" panose="020B0609020000020004" pitchFamily="49" charset="0"/>
                <a:cs typeface="Cascadia Code" panose="020B0609020000020004" pitchFamily="49" charset="0"/>
              </a:rPr>
              <a:t> glpk-5.0.tar.gz</a:t>
            </a:r>
          </a:p>
          <a:p>
            <a:pPr algn="just"/>
            <a:r>
              <a:rPr lang="en-US" sz="1600" noProof="0" dirty="0">
                <a:solidFill>
                  <a:schemeClr val="bg1">
                    <a:lumMod val="85000"/>
                  </a:schemeClr>
                </a:solidFill>
                <a:latin typeface="Cascadia Code" panose="020B0609020000020004" pitchFamily="49" charset="0"/>
                <a:cs typeface="Cascadia Code" panose="020B0609020000020004" pitchFamily="49" charset="0"/>
              </a:rPr>
              <a:t>cd glpk-5.0</a:t>
            </a:r>
          </a:p>
          <a:p>
            <a:pPr algn="just"/>
            <a:r>
              <a:rPr lang="en-US" sz="1600" noProof="0" dirty="0">
                <a:solidFill>
                  <a:schemeClr val="bg1">
                    <a:lumMod val="85000"/>
                  </a:schemeClr>
                </a:solidFill>
                <a:latin typeface="Cascadia Code" panose="020B0609020000020004" pitchFamily="49" charset="0"/>
                <a:cs typeface="Cascadia Code" panose="020B0609020000020004" pitchFamily="49" charset="0"/>
              </a:rPr>
              <a:t>./configure</a:t>
            </a:r>
          </a:p>
          <a:p>
            <a:pPr algn="just"/>
            <a:r>
              <a:rPr lang="en-US" sz="1600" noProof="0" dirty="0">
                <a:solidFill>
                  <a:schemeClr val="bg1">
                    <a:lumMod val="85000"/>
                  </a:schemeClr>
                </a:solidFill>
                <a:latin typeface="Cascadia Code" panose="020B0609020000020004" pitchFamily="49" charset="0"/>
                <a:cs typeface="Cascadia Code" panose="020B0609020000020004" pitchFamily="49" charset="0"/>
              </a:rPr>
              <a:t>make</a:t>
            </a:r>
            <a:endParaRPr lang="en-US" sz="1600" dirty="0">
              <a:solidFill>
                <a:schemeClr val="bg1">
                  <a:lumMod val="85000"/>
                </a:schemeClr>
              </a:solidFill>
              <a:latin typeface="Cascadia Code" panose="020B0609020000020004" pitchFamily="49" charset="0"/>
              <a:cs typeface="Cascadia Code" panose="020B0609020000020004" pitchFamily="49" charset="0"/>
            </a:endParaRPr>
          </a:p>
          <a:p>
            <a:pPr algn="just"/>
            <a:r>
              <a:rPr lang="en-US" sz="1600" noProof="0" dirty="0" err="1">
                <a:solidFill>
                  <a:schemeClr val="bg1">
                    <a:lumMod val="85000"/>
                  </a:schemeClr>
                </a:solidFill>
                <a:latin typeface="Cascadia Code" panose="020B0609020000020004" pitchFamily="49" charset="0"/>
                <a:cs typeface="Cascadia Code" panose="020B0609020000020004" pitchFamily="49" charset="0"/>
              </a:rPr>
              <a:t>sudo</a:t>
            </a:r>
            <a:r>
              <a:rPr lang="en-US" sz="1600" noProof="0" dirty="0">
                <a:solidFill>
                  <a:schemeClr val="bg1">
                    <a:lumMod val="85000"/>
                  </a:schemeClr>
                </a:solidFill>
                <a:latin typeface="Cascadia Code" panose="020B0609020000020004" pitchFamily="49" charset="0"/>
                <a:cs typeface="Cascadia Code" panose="020B0609020000020004" pitchFamily="49" charset="0"/>
              </a:rPr>
              <a:t> make install</a:t>
            </a:r>
          </a:p>
        </p:txBody>
      </p:sp>
      <p:sp>
        <p:nvSpPr>
          <p:cNvPr id="8" name="TextBox 7">
            <a:extLst>
              <a:ext uri="{FF2B5EF4-FFF2-40B4-BE49-F238E27FC236}">
                <a16:creationId xmlns:a16="http://schemas.microsoft.com/office/drawing/2014/main" id="{49C2A84A-7C0A-3399-685F-7BB7B40C97B5}"/>
              </a:ext>
            </a:extLst>
          </p:cNvPr>
          <p:cNvSpPr txBox="1"/>
          <p:nvPr/>
        </p:nvSpPr>
        <p:spPr>
          <a:xfrm>
            <a:off x="1368040" y="5089870"/>
            <a:ext cx="10221984" cy="338554"/>
          </a:xfrm>
          <a:prstGeom prst="rect">
            <a:avLst/>
          </a:prstGeom>
          <a:noFill/>
        </p:spPr>
        <p:txBody>
          <a:bodyPr wrap="square" rtlCol="0">
            <a:spAutoFit/>
          </a:bodyPr>
          <a:lstStyle/>
          <a:p>
            <a:pPr algn="just"/>
            <a:r>
              <a:rPr lang="en-US" sz="1600" noProof="0" dirty="0">
                <a:latin typeface="Cascadia Code" panose="020B0609020000020004" pitchFamily="49" charset="0"/>
                <a:cs typeface="Cascadia Code" panose="020B0609020000020004" pitchFamily="49" charset="0"/>
              </a:rPr>
              <a:t>And, to compile the code, you will need to add the flag –</a:t>
            </a:r>
            <a:r>
              <a:rPr lang="en-US" sz="1600" noProof="0" dirty="0" err="1">
                <a:latin typeface="Cascadia Code" panose="020B0609020000020004" pitchFamily="49" charset="0"/>
                <a:cs typeface="Cascadia Code" panose="020B0609020000020004" pitchFamily="49" charset="0"/>
              </a:rPr>
              <a:t>lglpk</a:t>
            </a:r>
            <a:r>
              <a:rPr lang="en-US" sz="1600" noProof="0" dirty="0">
                <a:latin typeface="Cascadia Code" panose="020B0609020000020004" pitchFamily="49" charset="0"/>
                <a:cs typeface="Cascadia Code" panose="020B0609020000020004" pitchFamily="49" charset="0"/>
              </a:rPr>
              <a:t>, as such:</a:t>
            </a:r>
          </a:p>
        </p:txBody>
      </p:sp>
      <p:sp>
        <p:nvSpPr>
          <p:cNvPr id="11" name="TextBox 10">
            <a:extLst>
              <a:ext uri="{FF2B5EF4-FFF2-40B4-BE49-F238E27FC236}">
                <a16:creationId xmlns:a16="http://schemas.microsoft.com/office/drawing/2014/main" id="{0B77E0A2-290C-FFB2-D467-521866BA7423}"/>
              </a:ext>
            </a:extLst>
          </p:cNvPr>
          <p:cNvSpPr txBox="1"/>
          <p:nvPr/>
        </p:nvSpPr>
        <p:spPr>
          <a:xfrm>
            <a:off x="4220113" y="5628690"/>
            <a:ext cx="3751774" cy="338554"/>
          </a:xfrm>
          <a:prstGeom prst="rect">
            <a:avLst/>
          </a:prstGeom>
          <a:solidFill>
            <a:schemeClr val="tx1"/>
          </a:solidFill>
        </p:spPr>
        <p:txBody>
          <a:bodyPr wrap="square" rtlCol="0">
            <a:spAutoFit/>
          </a:bodyPr>
          <a:lstStyle/>
          <a:p>
            <a:pPr algn="just"/>
            <a:r>
              <a:rPr lang="en-US" sz="1600" dirty="0">
                <a:solidFill>
                  <a:schemeClr val="bg1">
                    <a:lumMod val="85000"/>
                  </a:schemeClr>
                </a:solidFill>
                <a:latin typeface="Cascadia Code" panose="020B0609020000020004" pitchFamily="49" charset="0"/>
                <a:cs typeface="Cascadia Code" panose="020B0609020000020004" pitchFamily="49" charset="0"/>
              </a:rPr>
              <a:t>g++ -o main main.cpp .</a:t>
            </a:r>
            <a:r>
              <a:rPr lang="en-US" sz="1600" dirty="0" err="1">
                <a:solidFill>
                  <a:schemeClr val="bg1">
                    <a:lumMod val="85000"/>
                  </a:schemeClr>
                </a:solidFill>
                <a:latin typeface="Cascadia Code" panose="020B0609020000020004" pitchFamily="49" charset="0"/>
                <a:cs typeface="Cascadia Code" panose="020B0609020000020004" pitchFamily="49" charset="0"/>
              </a:rPr>
              <a:t>lglpk</a:t>
            </a:r>
            <a:endParaRPr lang="en-US" sz="1600" noProof="0" dirty="0">
              <a:solidFill>
                <a:schemeClr val="bg1">
                  <a:lumMod val="85000"/>
                </a:schemeClr>
              </a:solidFill>
              <a:latin typeface="Cascadia Code" panose="020B0609020000020004" pitchFamily="49" charset="0"/>
              <a:cs typeface="Cascadia Code" panose="020B0609020000020004" pitchFamily="49" charset="0"/>
            </a:endParaRPr>
          </a:p>
        </p:txBody>
      </p:sp>
      <p:sp>
        <p:nvSpPr>
          <p:cNvPr id="15" name="TextBox 14">
            <a:extLst>
              <a:ext uri="{FF2B5EF4-FFF2-40B4-BE49-F238E27FC236}">
                <a16:creationId xmlns:a16="http://schemas.microsoft.com/office/drawing/2014/main" id="{3366FAC6-722A-3058-34C6-909CAC42BEFC}"/>
              </a:ext>
            </a:extLst>
          </p:cNvPr>
          <p:cNvSpPr txBox="1"/>
          <p:nvPr/>
        </p:nvSpPr>
        <p:spPr>
          <a:xfrm>
            <a:off x="1433849" y="3813313"/>
            <a:ext cx="10221984" cy="584775"/>
          </a:xfrm>
          <a:prstGeom prst="rect">
            <a:avLst/>
          </a:prstGeom>
          <a:noFill/>
        </p:spPr>
        <p:txBody>
          <a:bodyPr wrap="square" rtlCol="0">
            <a:spAutoFit/>
          </a:bodyPr>
          <a:lstStyle/>
          <a:p>
            <a:pPr algn="just"/>
            <a:r>
              <a:rPr lang="en-US" sz="1600" dirty="0">
                <a:latin typeface="Cascadia Code" panose="020B0609020000020004" pitchFamily="49" charset="0"/>
                <a:cs typeface="Cascadia Code" panose="020B0609020000020004" pitchFamily="49" charset="0"/>
              </a:rPr>
              <a:t>On Window’s </a:t>
            </a:r>
            <a:r>
              <a:rPr lang="en-US" sz="1600" dirty="0" err="1">
                <a:latin typeface="Cascadia Code" panose="020B0609020000020004" pitchFamily="49" charset="0"/>
                <a:cs typeface="Cascadia Code" panose="020B0609020000020004" pitchFamily="49" charset="0"/>
              </a:rPr>
              <a:t>wsl</a:t>
            </a:r>
            <a:r>
              <a:rPr lang="en-US" sz="1600" dirty="0">
                <a:latin typeface="Cascadia Code" panose="020B0609020000020004" pitchFamily="49" charset="0"/>
                <a:cs typeface="Cascadia Code" panose="020B0609020000020004" pitchFamily="49" charset="0"/>
              </a:rPr>
              <a:t>, this was enough to then compile the code. However, in Ubuntu you might need to also run:</a:t>
            </a:r>
            <a:endParaRPr lang="en-US" sz="1600" noProof="0" dirty="0">
              <a:latin typeface="Cascadia Code" panose="020B0609020000020004" pitchFamily="49" charset="0"/>
              <a:cs typeface="Cascadia Code" panose="020B0609020000020004" pitchFamily="49" charset="0"/>
            </a:endParaRPr>
          </a:p>
        </p:txBody>
      </p:sp>
      <p:sp>
        <p:nvSpPr>
          <p:cNvPr id="16" name="TextBox 15">
            <a:extLst>
              <a:ext uri="{FF2B5EF4-FFF2-40B4-BE49-F238E27FC236}">
                <a16:creationId xmlns:a16="http://schemas.microsoft.com/office/drawing/2014/main" id="{0320C9ED-508E-8D39-4E38-383BF75A0988}"/>
              </a:ext>
            </a:extLst>
          </p:cNvPr>
          <p:cNvSpPr txBox="1"/>
          <p:nvPr/>
        </p:nvSpPr>
        <p:spPr>
          <a:xfrm>
            <a:off x="4220113" y="4465004"/>
            <a:ext cx="3751774" cy="338554"/>
          </a:xfrm>
          <a:prstGeom prst="rect">
            <a:avLst/>
          </a:prstGeom>
          <a:solidFill>
            <a:schemeClr val="tx1"/>
          </a:solidFill>
        </p:spPr>
        <p:txBody>
          <a:bodyPr wrap="square" rtlCol="0">
            <a:spAutoFit/>
          </a:bodyPr>
          <a:lstStyle/>
          <a:p>
            <a:pPr algn="just"/>
            <a:r>
              <a:rPr lang="en-US" sz="1600">
                <a:solidFill>
                  <a:schemeClr val="bg1">
                    <a:lumMod val="85000"/>
                  </a:schemeClr>
                </a:solidFill>
                <a:latin typeface="Cascadia Code" panose="020B0609020000020004" pitchFamily="49" charset="0"/>
                <a:cs typeface="Cascadia Code" panose="020B0609020000020004" pitchFamily="49" charset="0"/>
              </a:rPr>
              <a:t>sudo </a:t>
            </a:r>
            <a:r>
              <a:rPr lang="en-US" sz="1600" dirty="0" err="1">
                <a:solidFill>
                  <a:schemeClr val="bg1">
                    <a:lumMod val="85000"/>
                  </a:schemeClr>
                </a:solidFill>
                <a:latin typeface="Cascadia Code" panose="020B0609020000020004" pitchFamily="49" charset="0"/>
                <a:cs typeface="Cascadia Code" panose="020B0609020000020004" pitchFamily="49" charset="0"/>
              </a:rPr>
              <a:t>lpgkp</a:t>
            </a:r>
            <a:r>
              <a:rPr lang="en-US" sz="1600" dirty="0">
                <a:solidFill>
                  <a:schemeClr val="bg1">
                    <a:lumMod val="85000"/>
                  </a:schemeClr>
                </a:solidFill>
                <a:latin typeface="Cascadia Code" panose="020B0609020000020004" pitchFamily="49" charset="0"/>
                <a:cs typeface="Cascadia Code" panose="020B0609020000020004" pitchFamily="49" charset="0"/>
              </a:rPr>
              <a:t> </a:t>
            </a:r>
            <a:r>
              <a:rPr lang="en-US" sz="1600" dirty="0" err="1">
                <a:solidFill>
                  <a:schemeClr val="bg1">
                    <a:lumMod val="85000"/>
                  </a:schemeClr>
                </a:solidFill>
                <a:latin typeface="Cascadia Code" panose="020B0609020000020004" pitchFamily="49" charset="0"/>
                <a:cs typeface="Cascadia Code" panose="020B0609020000020004" pitchFamily="49" charset="0"/>
              </a:rPr>
              <a:t>usr</a:t>
            </a:r>
            <a:r>
              <a:rPr lang="en-US" sz="1600" dirty="0">
                <a:solidFill>
                  <a:schemeClr val="bg1">
                    <a:lumMod val="85000"/>
                  </a:schemeClr>
                </a:solidFill>
                <a:latin typeface="Cascadia Code" panose="020B0609020000020004" pitchFamily="49" charset="0"/>
                <a:cs typeface="Cascadia Code" panose="020B0609020000020004" pitchFamily="49" charset="0"/>
              </a:rPr>
              <a:t>/local/lib</a:t>
            </a:r>
            <a:endParaRPr lang="en-US" sz="1600" noProof="0" dirty="0">
              <a:solidFill>
                <a:schemeClr val="bg1">
                  <a:lumMod val="85000"/>
                </a:schemeClr>
              </a:solidFill>
              <a:latin typeface="Cascadia Code" panose="020B0609020000020004" pitchFamily="49" charset="0"/>
              <a:cs typeface="Cascadia Code" panose="020B0609020000020004" pitchFamily="49" charset="0"/>
            </a:endParaRPr>
          </a:p>
        </p:txBody>
      </p:sp>
      <p:sp>
        <p:nvSpPr>
          <p:cNvPr id="18" name="TextBox 17">
            <a:extLst>
              <a:ext uri="{FF2B5EF4-FFF2-40B4-BE49-F238E27FC236}">
                <a16:creationId xmlns:a16="http://schemas.microsoft.com/office/drawing/2014/main" id="{9124C6B7-6628-C3FC-4789-5D34F07ECCE1}"/>
              </a:ext>
            </a:extLst>
          </p:cNvPr>
          <p:cNvSpPr txBox="1"/>
          <p:nvPr/>
        </p:nvSpPr>
        <p:spPr>
          <a:xfrm>
            <a:off x="1368040" y="6216482"/>
            <a:ext cx="10221984" cy="338554"/>
          </a:xfrm>
          <a:prstGeom prst="rect">
            <a:avLst/>
          </a:prstGeom>
          <a:noFill/>
        </p:spPr>
        <p:txBody>
          <a:bodyPr wrap="square" rtlCol="0">
            <a:spAutoFit/>
          </a:bodyPr>
          <a:lstStyle/>
          <a:p>
            <a:pPr algn="just"/>
            <a:r>
              <a:rPr lang="en-US" sz="1600" dirty="0">
                <a:latin typeface="Cascadia Code" panose="020B0609020000020004" pitchFamily="49" charset="0"/>
                <a:cs typeface="Cascadia Code" panose="020B0609020000020004" pitchFamily="49" charset="0"/>
              </a:rPr>
              <a:t>If everything went smoothly, you can now run the executable.</a:t>
            </a:r>
            <a:endParaRPr lang="en-US" sz="1600" noProof="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271843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EDB91-2DF0-D377-AB75-F218F291BC26}"/>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C9A4406D-6120-DE49-45CC-9DC6D4B8D1D5}"/>
              </a:ext>
            </a:extLst>
          </p:cNvPr>
          <p:cNvGrpSpPr/>
          <p:nvPr/>
        </p:nvGrpSpPr>
        <p:grpSpPr>
          <a:xfrm>
            <a:off x="-19050" y="-19052"/>
            <a:ext cx="1031411" cy="6943727"/>
            <a:chOff x="-19050" y="-19050"/>
            <a:chExt cx="1031411" cy="6943725"/>
          </a:xfrm>
        </p:grpSpPr>
        <p:pic>
          <p:nvPicPr>
            <p:cNvPr id="8" name="Picture 7">
              <a:extLst>
                <a:ext uri="{FF2B5EF4-FFF2-40B4-BE49-F238E27FC236}">
                  <a16:creationId xmlns:a16="http://schemas.microsoft.com/office/drawing/2014/main" id="{7D2A7319-1B62-AEC7-EA1B-C510FEA3B6E3}"/>
                </a:ext>
              </a:extLst>
            </p:cNvPr>
            <p:cNvPicPr>
              <a:picLocks noChangeAspect="1"/>
            </p:cNvPicPr>
            <p:nvPr/>
          </p:nvPicPr>
          <p:blipFill>
            <a:blip r:embed="rId2"/>
            <a:stretch>
              <a:fillRect/>
            </a:stretch>
          </p:blipFill>
          <p:spPr>
            <a:xfrm rot="16200000">
              <a:off x="-1741219" y="1703119"/>
              <a:ext cx="4475747" cy="1031409"/>
            </a:xfrm>
            <a:prstGeom prst="rect">
              <a:avLst/>
            </a:prstGeom>
          </p:spPr>
        </p:pic>
        <p:sp>
          <p:nvSpPr>
            <p:cNvPr id="9" name="Rectangle 8">
              <a:extLst>
                <a:ext uri="{FF2B5EF4-FFF2-40B4-BE49-F238E27FC236}">
                  <a16:creationId xmlns:a16="http://schemas.microsoft.com/office/drawing/2014/main" id="{5C5B4F2C-DD19-585C-48C1-9A7C7AC46DB6}"/>
                </a:ext>
              </a:extLst>
            </p:cNvPr>
            <p:cNvSpPr/>
            <p:nvPr/>
          </p:nvSpPr>
          <p:spPr>
            <a:xfrm>
              <a:off x="-19049" y="4347411"/>
              <a:ext cx="1031410" cy="2577264"/>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TextBox 9">
            <a:extLst>
              <a:ext uri="{FF2B5EF4-FFF2-40B4-BE49-F238E27FC236}">
                <a16:creationId xmlns:a16="http://schemas.microsoft.com/office/drawing/2014/main" id="{6AB07A2D-6E5E-3D3A-CE30-0CFCDF1BEF18}"/>
              </a:ext>
            </a:extLst>
          </p:cNvPr>
          <p:cNvSpPr txBox="1">
            <a:spLocks/>
          </p:cNvSpPr>
          <p:nvPr/>
        </p:nvSpPr>
        <p:spPr>
          <a:xfrm>
            <a:off x="1031410" y="88486"/>
            <a:ext cx="11160590" cy="800219"/>
          </a:xfrm>
          <a:prstGeom prst="rect">
            <a:avLst/>
          </a:prstGeom>
          <a:noFill/>
        </p:spPr>
        <p:txBody>
          <a:bodyPr wrap="square" rtlCol="0" anchor="ctr">
            <a:spAutoFit/>
          </a:bodyPr>
          <a:lstStyle/>
          <a:p>
            <a:pPr algn="ctr">
              <a:lnSpc>
                <a:spcPct val="150000"/>
              </a:lnSpc>
            </a:pPr>
            <a:r>
              <a:rPr lang="en-US" sz="1600" i="1" noProof="0" dirty="0">
                <a:latin typeface="Cascadia Code" panose="020B0609020000020004" pitchFamily="49" charset="0"/>
                <a:cs typeface="Cascadia Code" panose="020B0609020000020004" pitchFamily="49" charset="0"/>
              </a:rPr>
              <a:t>Analysis and </a:t>
            </a:r>
            <a:r>
              <a:rPr lang="en-US" sz="1600" i="1" noProof="0" dirty="0" err="1">
                <a:latin typeface="Cascadia Code" panose="020B0609020000020004" pitchFamily="49" charset="0"/>
                <a:cs typeface="Cascadia Code" panose="020B0609020000020004" pitchFamily="49" charset="0"/>
              </a:rPr>
              <a:t>Sysnthesis</a:t>
            </a:r>
            <a:r>
              <a:rPr lang="en-US" sz="1600" i="1" noProof="0" dirty="0">
                <a:latin typeface="Cascadia Code" panose="020B0609020000020004" pitchFamily="49" charset="0"/>
                <a:cs typeface="Cascadia Code" panose="020B0609020000020004" pitchFamily="49" charset="0"/>
              </a:rPr>
              <a:t> of </a:t>
            </a:r>
            <a:r>
              <a:rPr lang="en-US" sz="1600" i="1" noProof="0" dirty="0">
                <a:latin typeface="Cascadia Code" panose="020B0609020000020004" pitchFamily="49" charset="0"/>
                <a:ea typeface="Batang" panose="020B0503020000020004" pitchFamily="18" charset="-127"/>
                <a:cs typeface="Cascadia Code" panose="020B0609020000020004" pitchFamily="49" charset="0"/>
              </a:rPr>
              <a:t>Algorithms</a:t>
            </a:r>
          </a:p>
          <a:p>
            <a:pPr algn="ctr">
              <a:lnSpc>
                <a:spcPct val="150000"/>
              </a:lnSpc>
            </a:pPr>
            <a:r>
              <a:rPr lang="en-US" sz="1600" i="1" noProof="0" dirty="0">
                <a:latin typeface="Cascadia Code" panose="020B0609020000020004" pitchFamily="49" charset="0"/>
                <a:cs typeface="Cascadia Code" panose="020B0609020000020004" pitchFamily="49" charset="0"/>
              </a:rPr>
              <a:t>Design of Algorithms (DA)</a:t>
            </a:r>
          </a:p>
        </p:txBody>
      </p:sp>
      <p:sp>
        <p:nvSpPr>
          <p:cNvPr id="12" name="TextBox 11">
            <a:extLst>
              <a:ext uri="{FF2B5EF4-FFF2-40B4-BE49-F238E27FC236}">
                <a16:creationId xmlns:a16="http://schemas.microsoft.com/office/drawing/2014/main" id="{E8175897-EFD0-B3B3-F308-6012747B6A8B}"/>
              </a:ext>
            </a:extLst>
          </p:cNvPr>
          <p:cNvSpPr txBox="1">
            <a:spLocks/>
          </p:cNvSpPr>
          <p:nvPr/>
        </p:nvSpPr>
        <p:spPr>
          <a:xfrm>
            <a:off x="1012359" y="1805761"/>
            <a:ext cx="11179641" cy="1391984"/>
          </a:xfrm>
          <a:prstGeom prst="rect">
            <a:avLst/>
          </a:prstGeom>
          <a:noFill/>
        </p:spPr>
        <p:txBody>
          <a:bodyPr wrap="square" rtlCol="0" anchor="ctr">
            <a:spAutoFit/>
          </a:bodyPr>
          <a:lstStyle/>
          <a:p>
            <a:pPr algn="ctr">
              <a:lnSpc>
                <a:spcPct val="150000"/>
              </a:lnSpc>
            </a:pPr>
            <a:r>
              <a:rPr lang="en-US" sz="2800" b="1" noProof="0" dirty="0">
                <a:latin typeface="Cascadia Code" panose="020B0609020000020004" pitchFamily="49" charset="0"/>
                <a:cs typeface="Cascadia Code" panose="020B0609020000020004" pitchFamily="49" charset="0"/>
              </a:rPr>
              <a:t>Programming Project II</a:t>
            </a:r>
          </a:p>
          <a:p>
            <a:pPr algn="ctr">
              <a:lnSpc>
                <a:spcPct val="150000"/>
              </a:lnSpc>
            </a:pPr>
            <a:r>
              <a:rPr lang="en-US" sz="3200" b="1" noProof="0" dirty="0">
                <a:latin typeface="Cascadia Code" panose="020B0609020000020004" pitchFamily="49" charset="0"/>
                <a:cs typeface="Cascadia Code" panose="020B0609020000020004" pitchFamily="49" charset="0"/>
              </a:rPr>
              <a:t>Delivery Truck Pallet Packing Optimization</a:t>
            </a:r>
          </a:p>
        </p:txBody>
      </p:sp>
      <p:sp>
        <p:nvSpPr>
          <p:cNvPr id="13" name="TextBox 12">
            <a:extLst>
              <a:ext uri="{FF2B5EF4-FFF2-40B4-BE49-F238E27FC236}">
                <a16:creationId xmlns:a16="http://schemas.microsoft.com/office/drawing/2014/main" id="{E00DD125-6989-49EC-F4CC-647F8ECDED29}"/>
              </a:ext>
            </a:extLst>
          </p:cNvPr>
          <p:cNvSpPr txBox="1">
            <a:spLocks/>
          </p:cNvSpPr>
          <p:nvPr/>
        </p:nvSpPr>
        <p:spPr>
          <a:xfrm>
            <a:off x="1012359" y="4114800"/>
            <a:ext cx="11179641" cy="378180"/>
          </a:xfrm>
          <a:prstGeom prst="rect">
            <a:avLst/>
          </a:prstGeom>
          <a:noFill/>
        </p:spPr>
        <p:txBody>
          <a:bodyPr wrap="square" rtlCol="0" anchor="ctr">
            <a:spAutoFit/>
          </a:bodyPr>
          <a:lstStyle/>
          <a:p>
            <a:pPr algn="ctr">
              <a:lnSpc>
                <a:spcPct val="150000"/>
              </a:lnSpc>
            </a:pPr>
            <a:r>
              <a:rPr lang="en-US" sz="1400" noProof="0" dirty="0">
                <a:latin typeface="Cascadia Code" panose="020B0609020000020004" pitchFamily="49" charset="0"/>
                <a:cs typeface="Cascadia Code" panose="020B0609020000020004" pitchFamily="49" charset="0"/>
              </a:rPr>
              <a:t>Project done by:</a:t>
            </a:r>
          </a:p>
        </p:txBody>
      </p:sp>
      <p:sp>
        <p:nvSpPr>
          <p:cNvPr id="14" name="TextBox 13">
            <a:extLst>
              <a:ext uri="{FF2B5EF4-FFF2-40B4-BE49-F238E27FC236}">
                <a16:creationId xmlns:a16="http://schemas.microsoft.com/office/drawing/2014/main" id="{178EE4BD-CF32-37DD-EB13-E9C6FBEABDBA}"/>
              </a:ext>
            </a:extLst>
          </p:cNvPr>
          <p:cNvSpPr txBox="1">
            <a:spLocks/>
          </p:cNvSpPr>
          <p:nvPr/>
        </p:nvSpPr>
        <p:spPr>
          <a:xfrm>
            <a:off x="1031410" y="5987735"/>
            <a:ext cx="11160590" cy="623248"/>
          </a:xfrm>
          <a:prstGeom prst="rect">
            <a:avLst/>
          </a:prstGeom>
          <a:noFill/>
        </p:spPr>
        <p:txBody>
          <a:bodyPr wrap="square" rtlCol="0" anchor="ctr">
            <a:spAutoFit/>
          </a:bodyPr>
          <a:lstStyle/>
          <a:p>
            <a:pPr algn="ctr">
              <a:lnSpc>
                <a:spcPct val="150000"/>
              </a:lnSpc>
            </a:pPr>
            <a:r>
              <a:rPr lang="en-US" sz="1200" i="1" noProof="0" dirty="0">
                <a:latin typeface="Cascadia Code" panose="020B0609020000020004" pitchFamily="49" charset="0"/>
                <a:cs typeface="Cascadia Code" panose="020B0609020000020004" pitchFamily="49" charset="0"/>
              </a:rPr>
              <a:t>Departamento de </a:t>
            </a:r>
            <a:r>
              <a:rPr lang="en-US" sz="1200" i="1" noProof="0" dirty="0" err="1">
                <a:latin typeface="Cascadia Code" panose="020B0609020000020004" pitchFamily="49" charset="0"/>
                <a:cs typeface="Cascadia Code" panose="020B0609020000020004" pitchFamily="49" charset="0"/>
              </a:rPr>
              <a:t>Engenharia</a:t>
            </a:r>
            <a:r>
              <a:rPr lang="en-US" sz="1200" i="1" noProof="0" dirty="0">
                <a:latin typeface="Cascadia Code" panose="020B0609020000020004" pitchFamily="49" charset="0"/>
                <a:cs typeface="Cascadia Code" panose="020B0609020000020004" pitchFamily="49" charset="0"/>
              </a:rPr>
              <a:t> </a:t>
            </a:r>
            <a:r>
              <a:rPr lang="en-US" sz="1200" i="1" noProof="0" dirty="0" err="1">
                <a:latin typeface="Cascadia Code" panose="020B0609020000020004" pitchFamily="49" charset="0"/>
                <a:cs typeface="Cascadia Code" panose="020B0609020000020004" pitchFamily="49" charset="0"/>
              </a:rPr>
              <a:t>Informática</a:t>
            </a:r>
            <a:r>
              <a:rPr lang="en-US" sz="1200" i="1" noProof="0" dirty="0">
                <a:latin typeface="Cascadia Code" panose="020B0609020000020004" pitchFamily="49" charset="0"/>
                <a:cs typeface="Cascadia Code" panose="020B0609020000020004" pitchFamily="49" charset="0"/>
              </a:rPr>
              <a:t> (DEI) / Departamento de </a:t>
            </a:r>
            <a:r>
              <a:rPr lang="en-US" sz="1200" i="1" noProof="0" dirty="0" err="1">
                <a:latin typeface="Cascadia Code" panose="020B0609020000020004" pitchFamily="49" charset="0"/>
                <a:cs typeface="Cascadia Code" panose="020B0609020000020004" pitchFamily="49" charset="0"/>
              </a:rPr>
              <a:t>Ciências</a:t>
            </a:r>
            <a:r>
              <a:rPr lang="en-US" sz="1200" i="1" noProof="0" dirty="0">
                <a:latin typeface="Cascadia Code" panose="020B0609020000020004" pitchFamily="49" charset="0"/>
                <a:cs typeface="Cascadia Code" panose="020B0609020000020004" pitchFamily="49" charset="0"/>
              </a:rPr>
              <a:t> de </a:t>
            </a:r>
            <a:r>
              <a:rPr lang="en-US" sz="1200" i="1" noProof="0" dirty="0" err="1">
                <a:latin typeface="Cascadia Code" panose="020B0609020000020004" pitchFamily="49" charset="0"/>
                <a:cs typeface="Cascadia Code" panose="020B0609020000020004" pitchFamily="49" charset="0"/>
              </a:rPr>
              <a:t>Computadores</a:t>
            </a:r>
            <a:r>
              <a:rPr lang="en-US" sz="1200" i="1" noProof="0" dirty="0">
                <a:latin typeface="Cascadia Code" panose="020B0609020000020004" pitchFamily="49" charset="0"/>
                <a:cs typeface="Cascadia Code" panose="020B0609020000020004" pitchFamily="49" charset="0"/>
              </a:rPr>
              <a:t> (DCC)</a:t>
            </a:r>
          </a:p>
          <a:p>
            <a:pPr algn="ctr">
              <a:lnSpc>
                <a:spcPct val="150000"/>
              </a:lnSpc>
            </a:pPr>
            <a:r>
              <a:rPr lang="en-US" sz="1200" i="1" noProof="0" dirty="0" err="1">
                <a:latin typeface="Cascadia Code" panose="020B0609020000020004" pitchFamily="49" charset="0"/>
                <a:cs typeface="Cascadia Code" panose="020B0609020000020004" pitchFamily="49" charset="0"/>
              </a:rPr>
              <a:t>Faculdade</a:t>
            </a:r>
            <a:r>
              <a:rPr lang="en-US" sz="1200" i="1" noProof="0" dirty="0">
                <a:latin typeface="Cascadia Code" panose="020B0609020000020004" pitchFamily="49" charset="0"/>
                <a:cs typeface="Cascadia Code" panose="020B0609020000020004" pitchFamily="49" charset="0"/>
              </a:rPr>
              <a:t> de </a:t>
            </a:r>
            <a:r>
              <a:rPr lang="en-US" sz="1200" i="1" noProof="0" dirty="0" err="1">
                <a:latin typeface="Cascadia Code" panose="020B0609020000020004" pitchFamily="49" charset="0"/>
                <a:cs typeface="Cascadia Code" panose="020B0609020000020004" pitchFamily="49" charset="0"/>
              </a:rPr>
              <a:t>Engenharia</a:t>
            </a:r>
            <a:r>
              <a:rPr lang="en-US" sz="1200" i="1" noProof="0" dirty="0">
                <a:latin typeface="Cascadia Code" panose="020B0609020000020004" pitchFamily="49" charset="0"/>
                <a:cs typeface="Cascadia Code" panose="020B0609020000020004" pitchFamily="49" charset="0"/>
              </a:rPr>
              <a:t> da </a:t>
            </a:r>
            <a:r>
              <a:rPr lang="en-US" sz="1200" i="1" noProof="0" dirty="0" err="1">
                <a:latin typeface="Cascadia Code" panose="020B0609020000020004" pitchFamily="49" charset="0"/>
                <a:cs typeface="Cascadia Code" panose="020B0609020000020004" pitchFamily="49" charset="0"/>
              </a:rPr>
              <a:t>Universidade</a:t>
            </a:r>
            <a:r>
              <a:rPr lang="en-US" sz="1200" i="1" noProof="0" dirty="0">
                <a:latin typeface="Cascadia Code" panose="020B0609020000020004" pitchFamily="49" charset="0"/>
                <a:cs typeface="Cascadia Code" panose="020B0609020000020004" pitchFamily="49" charset="0"/>
              </a:rPr>
              <a:t> do Porto (FEUP) / </a:t>
            </a:r>
            <a:r>
              <a:rPr lang="en-US" sz="1200" i="1" noProof="0" dirty="0" err="1">
                <a:latin typeface="Cascadia Code" panose="020B0609020000020004" pitchFamily="49" charset="0"/>
                <a:cs typeface="Cascadia Code" panose="020B0609020000020004" pitchFamily="49" charset="0"/>
              </a:rPr>
              <a:t>Faculdade</a:t>
            </a:r>
            <a:r>
              <a:rPr lang="en-US" sz="1200" i="1" noProof="0" dirty="0">
                <a:latin typeface="Cascadia Code" panose="020B0609020000020004" pitchFamily="49" charset="0"/>
                <a:cs typeface="Cascadia Code" panose="020B0609020000020004" pitchFamily="49" charset="0"/>
              </a:rPr>
              <a:t> de </a:t>
            </a:r>
            <a:r>
              <a:rPr lang="en-US" sz="1200" i="1" noProof="0" dirty="0" err="1">
                <a:latin typeface="Cascadia Code" panose="020B0609020000020004" pitchFamily="49" charset="0"/>
                <a:cs typeface="Cascadia Code" panose="020B0609020000020004" pitchFamily="49" charset="0"/>
              </a:rPr>
              <a:t>Ciências</a:t>
            </a:r>
            <a:r>
              <a:rPr lang="en-US" sz="1200" i="1" noProof="0" dirty="0">
                <a:latin typeface="Cascadia Code" panose="020B0609020000020004" pitchFamily="49" charset="0"/>
                <a:cs typeface="Cascadia Code" panose="020B0609020000020004" pitchFamily="49" charset="0"/>
              </a:rPr>
              <a:t> da </a:t>
            </a:r>
            <a:r>
              <a:rPr lang="en-US" sz="1200" i="1" noProof="0" dirty="0" err="1">
                <a:latin typeface="Cascadia Code" panose="020B0609020000020004" pitchFamily="49" charset="0"/>
                <a:cs typeface="Cascadia Code" panose="020B0609020000020004" pitchFamily="49" charset="0"/>
              </a:rPr>
              <a:t>Universidade</a:t>
            </a:r>
            <a:r>
              <a:rPr lang="en-US" sz="1200" i="1" noProof="0" dirty="0">
                <a:latin typeface="Cascadia Code" panose="020B0609020000020004" pitchFamily="49" charset="0"/>
                <a:cs typeface="Cascadia Code" panose="020B0609020000020004" pitchFamily="49" charset="0"/>
              </a:rPr>
              <a:t> do Porto (FCUP)</a:t>
            </a:r>
          </a:p>
        </p:txBody>
      </p:sp>
      <p:grpSp>
        <p:nvGrpSpPr>
          <p:cNvPr id="15" name="Group 14">
            <a:extLst>
              <a:ext uri="{FF2B5EF4-FFF2-40B4-BE49-F238E27FC236}">
                <a16:creationId xmlns:a16="http://schemas.microsoft.com/office/drawing/2014/main" id="{23F9D039-7E9B-7EC2-D76F-98CC48E6BF6B}"/>
              </a:ext>
            </a:extLst>
          </p:cNvPr>
          <p:cNvGrpSpPr/>
          <p:nvPr/>
        </p:nvGrpSpPr>
        <p:grpSpPr>
          <a:xfrm>
            <a:off x="3171072" y="4613635"/>
            <a:ext cx="6768533" cy="923947"/>
            <a:chOff x="1970922" y="4013560"/>
            <a:chExt cx="6768533" cy="923947"/>
          </a:xfrm>
        </p:grpSpPr>
        <p:sp>
          <p:nvSpPr>
            <p:cNvPr id="2" name="TextBox 1">
              <a:extLst>
                <a:ext uri="{FF2B5EF4-FFF2-40B4-BE49-F238E27FC236}">
                  <a16:creationId xmlns:a16="http://schemas.microsoft.com/office/drawing/2014/main" id="{CDBB094F-BE13-0529-7A6A-CDFCF07AD636}"/>
                </a:ext>
              </a:extLst>
            </p:cNvPr>
            <p:cNvSpPr txBox="1"/>
            <p:nvPr/>
          </p:nvSpPr>
          <p:spPr>
            <a:xfrm>
              <a:off x="7073614" y="4013560"/>
              <a:ext cx="1665841" cy="923330"/>
            </a:xfrm>
            <a:prstGeom prst="rect">
              <a:avLst/>
            </a:prstGeom>
            <a:noFill/>
          </p:spPr>
          <p:txBody>
            <a:bodyPr wrap="none" rtlCol="0">
              <a:spAutoFit/>
            </a:bodyPr>
            <a:lstStyle/>
            <a:p>
              <a:r>
                <a:rPr lang="en-US" noProof="0" dirty="0">
                  <a:latin typeface="Cascadia Code" panose="020B0609020000020004" pitchFamily="49" charset="0"/>
                  <a:cs typeface="Cascadia Code" panose="020B0609020000020004" pitchFamily="49" charset="0"/>
                </a:rPr>
                <a:t>up202300449</a:t>
              </a:r>
            </a:p>
            <a:p>
              <a:r>
                <a:rPr lang="en-US" noProof="0" dirty="0">
                  <a:latin typeface="Cascadia Code" panose="020B0609020000020004" pitchFamily="49" charset="0"/>
                  <a:cs typeface="Cascadia Code" panose="020B0609020000020004" pitchFamily="49" charset="0"/>
                </a:rPr>
                <a:t>up202304040</a:t>
              </a:r>
            </a:p>
            <a:p>
              <a:r>
                <a:rPr lang="en-US" noProof="0" dirty="0">
                  <a:latin typeface="Cascadia Code" panose="020B0609020000020004" pitchFamily="49" charset="0"/>
                  <a:cs typeface="Cascadia Code" panose="020B0609020000020004" pitchFamily="49" charset="0"/>
                </a:rPr>
                <a:t>up202304047</a:t>
              </a:r>
            </a:p>
          </p:txBody>
        </p:sp>
        <p:sp>
          <p:nvSpPr>
            <p:cNvPr id="3" name="TextBox 2">
              <a:extLst>
                <a:ext uri="{FF2B5EF4-FFF2-40B4-BE49-F238E27FC236}">
                  <a16:creationId xmlns:a16="http://schemas.microsoft.com/office/drawing/2014/main" id="{765F3AC1-7496-1C99-0159-9402EBA720A9}"/>
                </a:ext>
              </a:extLst>
            </p:cNvPr>
            <p:cNvSpPr txBox="1"/>
            <p:nvPr/>
          </p:nvSpPr>
          <p:spPr>
            <a:xfrm>
              <a:off x="1970922" y="4014177"/>
              <a:ext cx="5064591" cy="923330"/>
            </a:xfrm>
            <a:prstGeom prst="rect">
              <a:avLst/>
            </a:prstGeom>
            <a:noFill/>
          </p:spPr>
          <p:txBody>
            <a:bodyPr wrap="square" rtlCol="0">
              <a:spAutoFit/>
            </a:bodyPr>
            <a:lstStyle/>
            <a:p>
              <a:pPr algn="ctr"/>
              <a:r>
                <a:rPr lang="en-US" noProof="0" dirty="0">
                  <a:latin typeface="Cascadia Code" panose="020B0609020000020004" pitchFamily="49" charset="0"/>
                  <a:cs typeface="Cascadia Code" panose="020B0609020000020004" pitchFamily="49" charset="0"/>
                </a:rPr>
                <a:t>André Barros Siqueira</a:t>
              </a:r>
            </a:p>
            <a:p>
              <a:pPr algn="ctr"/>
              <a:r>
                <a:rPr lang="en-US" noProof="0" dirty="0">
                  <a:latin typeface="Cascadia Code" panose="020B0609020000020004" pitchFamily="49" charset="0"/>
                  <a:cs typeface="Cascadia Code" panose="020B0609020000020004" pitchFamily="49" charset="0"/>
                </a:rPr>
                <a:t>Leonor Alexandra Costa Azevedo</a:t>
              </a:r>
            </a:p>
            <a:p>
              <a:pPr algn="ctr"/>
              <a:r>
                <a:rPr lang="en-US" noProof="0" dirty="0">
                  <a:latin typeface="Cascadia Code" panose="020B0609020000020004" pitchFamily="49" charset="0"/>
                  <a:cs typeface="Cascadia Code" panose="020B0609020000020004" pitchFamily="49" charset="0"/>
                </a:rPr>
                <a:t>Tiago Alexandre de Boaventura Nunes</a:t>
              </a:r>
            </a:p>
          </p:txBody>
        </p:sp>
      </p:grpSp>
    </p:spTree>
    <p:extLst>
      <p:ext uri="{BB962C8B-B14F-4D97-AF65-F5344CB8AC3E}">
        <p14:creationId xmlns:p14="http://schemas.microsoft.com/office/powerpoint/2010/main" val="119511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03A09-FED8-242B-D3F9-0E7B6727FCE4}"/>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B9F6515E-5DDB-1E59-3236-D647A8F085E0}"/>
              </a:ext>
            </a:extLst>
          </p:cNvPr>
          <p:cNvSpPr txBox="1">
            <a:spLocks/>
          </p:cNvSpPr>
          <p:nvPr/>
        </p:nvSpPr>
        <p:spPr>
          <a:xfrm>
            <a:off x="2060939" y="1762163"/>
            <a:ext cx="7025911" cy="419025"/>
          </a:xfrm>
          <a:prstGeom prst="rect">
            <a:avLst/>
          </a:prstGeom>
          <a:noFill/>
        </p:spPr>
        <p:txBody>
          <a:bodyPr wrap="square" rtlCol="0" anchor="ctr">
            <a:spAutoFit/>
          </a:bodyPr>
          <a:lstStyle/>
          <a:p>
            <a:pPr algn="just">
              <a:lnSpc>
                <a:spcPct val="150000"/>
              </a:lnSpc>
            </a:pPr>
            <a:r>
              <a:rPr lang="en-US" sz="1600" noProof="0" dirty="0">
                <a:solidFill>
                  <a:srgbClr val="C00000"/>
                </a:solidFill>
                <a:latin typeface="Cascadia Code" panose="020B0609020000020004" pitchFamily="49" charset="0"/>
                <a:cs typeface="Cascadia Code" panose="020B0609020000020004" pitchFamily="49" charset="0"/>
              </a:rPr>
              <a:t>There were no classes created in this project.</a:t>
            </a:r>
          </a:p>
        </p:txBody>
      </p:sp>
      <p:grpSp>
        <p:nvGrpSpPr>
          <p:cNvPr id="17" name="Group 16">
            <a:extLst>
              <a:ext uri="{FF2B5EF4-FFF2-40B4-BE49-F238E27FC236}">
                <a16:creationId xmlns:a16="http://schemas.microsoft.com/office/drawing/2014/main" id="{6FAC9DFE-B722-08D7-3F9A-803D5FB0712A}"/>
              </a:ext>
            </a:extLst>
          </p:cNvPr>
          <p:cNvGrpSpPr/>
          <p:nvPr/>
        </p:nvGrpSpPr>
        <p:grpSpPr>
          <a:xfrm>
            <a:off x="2175733" y="76200"/>
            <a:ext cx="9000000" cy="901700"/>
            <a:chOff x="2175733" y="333375"/>
            <a:chExt cx="9000000" cy="901700"/>
          </a:xfrm>
        </p:grpSpPr>
        <p:sp>
          <p:nvSpPr>
            <p:cNvPr id="10" name="TextBox 9">
              <a:extLst>
                <a:ext uri="{FF2B5EF4-FFF2-40B4-BE49-F238E27FC236}">
                  <a16:creationId xmlns:a16="http://schemas.microsoft.com/office/drawing/2014/main" id="{226689EF-936B-E839-06D7-38C77DE7D6B7}"/>
                </a:ext>
              </a:extLst>
            </p:cNvPr>
            <p:cNvSpPr txBox="1">
              <a:spLocks/>
            </p:cNvSpPr>
            <p:nvPr/>
          </p:nvSpPr>
          <p:spPr>
            <a:xfrm>
              <a:off x="3593485" y="333375"/>
              <a:ext cx="6036438" cy="745653"/>
            </a:xfrm>
            <a:prstGeom prst="rect">
              <a:avLst/>
            </a:prstGeom>
            <a:noFill/>
          </p:spPr>
          <p:txBody>
            <a:bodyPr wrap="square" rtlCol="0" anchor="ctr">
              <a:spAutoFit/>
            </a:bodyPr>
            <a:lstStyle/>
            <a:p>
              <a:pPr algn="ctr">
                <a:lnSpc>
                  <a:spcPct val="150000"/>
                </a:lnSpc>
              </a:pPr>
              <a:r>
                <a:rPr lang="en-US" sz="3200" noProof="0" dirty="0">
                  <a:latin typeface="Cascadia Code" panose="020B0609020000020004" pitchFamily="49" charset="0"/>
                  <a:cs typeface="Cascadia Code" panose="020B0609020000020004" pitchFamily="49" charset="0"/>
                </a:rPr>
                <a:t>Class Diagram</a:t>
              </a:r>
            </a:p>
          </p:txBody>
        </p:sp>
        <p:cxnSp>
          <p:nvCxnSpPr>
            <p:cNvPr id="5" name="Straight Connector 4">
              <a:extLst>
                <a:ext uri="{FF2B5EF4-FFF2-40B4-BE49-F238E27FC236}">
                  <a16:creationId xmlns:a16="http://schemas.microsoft.com/office/drawing/2014/main" id="{ABFE1413-EC08-C5F6-4D85-A7B47B7E9EFB}"/>
                </a:ext>
              </a:extLst>
            </p:cNvPr>
            <p:cNvCxnSpPr/>
            <p:nvPr/>
          </p:nvCxnSpPr>
          <p:spPr>
            <a:xfrm>
              <a:off x="2175733" y="1235075"/>
              <a:ext cx="9000000" cy="0"/>
            </a:xfrm>
            <a:prstGeom prst="line">
              <a:avLst/>
            </a:prstGeom>
            <a:ln w="38100"/>
          </p:spPr>
          <p:style>
            <a:lnRef idx="3">
              <a:schemeClr val="dk1"/>
            </a:lnRef>
            <a:fillRef idx="0">
              <a:schemeClr val="dk1"/>
            </a:fillRef>
            <a:effectRef idx="2">
              <a:schemeClr val="dk1"/>
            </a:effectRef>
            <a:fontRef idx="minor">
              <a:schemeClr val="tx1"/>
            </a:fontRef>
          </p:style>
        </p:cxnSp>
      </p:grpSp>
      <p:sp>
        <p:nvSpPr>
          <p:cNvPr id="4" name="TextBox 3">
            <a:extLst>
              <a:ext uri="{FF2B5EF4-FFF2-40B4-BE49-F238E27FC236}">
                <a16:creationId xmlns:a16="http://schemas.microsoft.com/office/drawing/2014/main" id="{8442BB0E-E63D-C126-6A2E-267240DD36D1}"/>
              </a:ext>
            </a:extLst>
          </p:cNvPr>
          <p:cNvSpPr txBox="1">
            <a:spLocks/>
          </p:cNvSpPr>
          <p:nvPr/>
        </p:nvSpPr>
        <p:spPr>
          <a:xfrm>
            <a:off x="11815484" y="6381153"/>
            <a:ext cx="244897" cy="337336"/>
          </a:xfrm>
          <a:prstGeom prst="rect">
            <a:avLst/>
          </a:prstGeom>
          <a:noFill/>
        </p:spPr>
        <p:txBody>
          <a:bodyPr wrap="square" rtlCol="0" anchor="ctr">
            <a:spAutoFit/>
          </a:bodyPr>
          <a:lstStyle/>
          <a:p>
            <a:pPr algn="just">
              <a:lnSpc>
                <a:spcPct val="150000"/>
              </a:lnSpc>
            </a:pPr>
            <a:r>
              <a:rPr lang="en-US" sz="1200" noProof="0" dirty="0">
                <a:latin typeface="Cascadia Code" panose="020B0609020000020004" pitchFamily="49" charset="0"/>
                <a:cs typeface="Cascadia Code" panose="020B0609020000020004" pitchFamily="49" charset="0"/>
              </a:rPr>
              <a:t>2</a:t>
            </a:r>
          </a:p>
        </p:txBody>
      </p:sp>
      <p:grpSp>
        <p:nvGrpSpPr>
          <p:cNvPr id="2" name="Group 1">
            <a:extLst>
              <a:ext uri="{FF2B5EF4-FFF2-40B4-BE49-F238E27FC236}">
                <a16:creationId xmlns:a16="http://schemas.microsoft.com/office/drawing/2014/main" id="{60A5F930-C6E6-1C63-68FA-5949CDC55B41}"/>
              </a:ext>
            </a:extLst>
          </p:cNvPr>
          <p:cNvGrpSpPr/>
          <p:nvPr/>
        </p:nvGrpSpPr>
        <p:grpSpPr>
          <a:xfrm>
            <a:off x="-19050" y="-19052"/>
            <a:ext cx="1031411" cy="6943727"/>
            <a:chOff x="-19050" y="-19050"/>
            <a:chExt cx="1031411" cy="6943725"/>
          </a:xfrm>
        </p:grpSpPr>
        <p:pic>
          <p:nvPicPr>
            <p:cNvPr id="6" name="Picture 5">
              <a:extLst>
                <a:ext uri="{FF2B5EF4-FFF2-40B4-BE49-F238E27FC236}">
                  <a16:creationId xmlns:a16="http://schemas.microsoft.com/office/drawing/2014/main" id="{FFED1D05-921F-77AC-0420-8640BA6C578C}"/>
                </a:ext>
              </a:extLst>
            </p:cNvPr>
            <p:cNvPicPr>
              <a:picLocks noChangeAspect="1"/>
            </p:cNvPicPr>
            <p:nvPr/>
          </p:nvPicPr>
          <p:blipFill>
            <a:blip r:embed="rId2"/>
            <a:stretch>
              <a:fillRect/>
            </a:stretch>
          </p:blipFill>
          <p:spPr>
            <a:xfrm rot="16200000">
              <a:off x="-1741219" y="1703119"/>
              <a:ext cx="4475747" cy="1031409"/>
            </a:xfrm>
            <a:prstGeom prst="rect">
              <a:avLst/>
            </a:prstGeom>
          </p:spPr>
        </p:pic>
        <p:sp>
          <p:nvSpPr>
            <p:cNvPr id="7" name="Rectangle 6">
              <a:extLst>
                <a:ext uri="{FF2B5EF4-FFF2-40B4-BE49-F238E27FC236}">
                  <a16:creationId xmlns:a16="http://schemas.microsoft.com/office/drawing/2014/main" id="{66B6C657-FE11-2F60-A4BA-2F584A50CECF}"/>
                </a:ext>
              </a:extLst>
            </p:cNvPr>
            <p:cNvSpPr/>
            <p:nvPr/>
          </p:nvSpPr>
          <p:spPr>
            <a:xfrm>
              <a:off x="-19049" y="4347411"/>
              <a:ext cx="1031410" cy="2577264"/>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4" name="TextBox 13">
            <a:extLst>
              <a:ext uri="{FF2B5EF4-FFF2-40B4-BE49-F238E27FC236}">
                <a16:creationId xmlns:a16="http://schemas.microsoft.com/office/drawing/2014/main" id="{97771C24-A863-740D-710B-115D2125920B}"/>
              </a:ext>
            </a:extLst>
          </p:cNvPr>
          <p:cNvSpPr txBox="1"/>
          <p:nvPr/>
        </p:nvSpPr>
        <p:spPr>
          <a:xfrm>
            <a:off x="2060939" y="2613025"/>
            <a:ext cx="8130811" cy="1077218"/>
          </a:xfrm>
          <a:prstGeom prst="rect">
            <a:avLst/>
          </a:prstGeom>
          <a:noFill/>
        </p:spPr>
        <p:txBody>
          <a:bodyPr wrap="square" rtlCol="0">
            <a:spAutoFit/>
          </a:bodyPr>
          <a:lstStyle/>
          <a:p>
            <a:pPr algn="just"/>
            <a:r>
              <a:rPr lang="en-US" sz="1600" noProof="0" dirty="0">
                <a:latin typeface="Cascadia Code" panose="020B0609020000020004" pitchFamily="49" charset="0"/>
                <a:cs typeface="Cascadia Code" panose="020B0609020000020004" pitchFamily="49" charset="0"/>
              </a:rPr>
              <a:t>The information about </a:t>
            </a:r>
            <a:r>
              <a:rPr lang="en-US" sz="1600" noProof="0" dirty="0">
                <a:solidFill>
                  <a:srgbClr val="CC0000"/>
                </a:solidFill>
                <a:latin typeface="Cascadia Code" panose="020B0609020000020004" pitchFamily="49" charset="0"/>
                <a:cs typeface="Cascadia Code" panose="020B0609020000020004" pitchFamily="49" charset="0"/>
              </a:rPr>
              <a:t>pallets </a:t>
            </a:r>
            <a:r>
              <a:rPr lang="en-US" sz="1600" noProof="0" dirty="0">
                <a:latin typeface="Cascadia Code" panose="020B0609020000020004" pitchFamily="49" charset="0"/>
                <a:cs typeface="Cascadia Code" panose="020B0609020000020004" pitchFamily="49" charset="0"/>
              </a:rPr>
              <a:t>were stored in two vectors of integers, named </a:t>
            </a:r>
            <a:r>
              <a:rPr lang="en-US" sz="1600" noProof="0" dirty="0">
                <a:solidFill>
                  <a:schemeClr val="accent6">
                    <a:lumMod val="75000"/>
                  </a:schemeClr>
                </a:solidFill>
                <a:latin typeface="Cascadia Code" panose="020B0609020000020004" pitchFamily="49" charset="0"/>
                <a:cs typeface="Cascadia Code" panose="020B0609020000020004" pitchFamily="49" charset="0"/>
              </a:rPr>
              <a:t>values</a:t>
            </a:r>
            <a:r>
              <a:rPr lang="en-US" sz="1600" noProof="0" dirty="0">
                <a:latin typeface="Cascadia Code" panose="020B0609020000020004" pitchFamily="49" charset="0"/>
                <a:cs typeface="Cascadia Code" panose="020B0609020000020004" pitchFamily="49" charset="0"/>
              </a:rPr>
              <a:t> and </a:t>
            </a:r>
            <a:r>
              <a:rPr lang="en-US" sz="1600" noProof="0" dirty="0">
                <a:solidFill>
                  <a:schemeClr val="accent6">
                    <a:lumMod val="75000"/>
                  </a:schemeClr>
                </a:solidFill>
                <a:latin typeface="Cascadia Code" panose="020B0609020000020004" pitchFamily="49" charset="0"/>
                <a:cs typeface="Cascadia Code" panose="020B0609020000020004" pitchFamily="49" charset="0"/>
              </a:rPr>
              <a:t>weights</a:t>
            </a:r>
            <a:r>
              <a:rPr lang="en-US" sz="1600" noProof="0" dirty="0">
                <a:latin typeface="Cascadia Code" panose="020B0609020000020004" pitchFamily="49" charset="0"/>
                <a:cs typeface="Cascadia Code" panose="020B0609020000020004" pitchFamily="49" charset="0"/>
              </a:rPr>
              <a:t>, and each of the pallets’ information can be found in the position corresponding to its index minus one.</a:t>
            </a:r>
          </a:p>
        </p:txBody>
      </p:sp>
      <p:sp>
        <p:nvSpPr>
          <p:cNvPr id="16" name="TextBox 15">
            <a:extLst>
              <a:ext uri="{FF2B5EF4-FFF2-40B4-BE49-F238E27FC236}">
                <a16:creationId xmlns:a16="http://schemas.microsoft.com/office/drawing/2014/main" id="{C1ED86F1-59A3-39D0-AA22-36BFED864BB5}"/>
              </a:ext>
            </a:extLst>
          </p:cNvPr>
          <p:cNvSpPr txBox="1"/>
          <p:nvPr/>
        </p:nvSpPr>
        <p:spPr>
          <a:xfrm>
            <a:off x="2060939" y="3857625"/>
            <a:ext cx="8130811" cy="1323439"/>
          </a:xfrm>
          <a:prstGeom prst="rect">
            <a:avLst/>
          </a:prstGeom>
          <a:noFill/>
        </p:spPr>
        <p:txBody>
          <a:bodyPr wrap="square" rtlCol="0">
            <a:spAutoFit/>
          </a:bodyPr>
          <a:lstStyle/>
          <a:p>
            <a:pPr algn="just"/>
            <a:r>
              <a:rPr lang="en-US" sz="1600" noProof="0" dirty="0">
                <a:latin typeface="Cascadia Code" panose="020B0609020000020004" pitchFamily="49" charset="0"/>
                <a:cs typeface="Cascadia Code" panose="020B0609020000020004" pitchFamily="49" charset="0"/>
              </a:rPr>
              <a:t>The only information about the </a:t>
            </a:r>
            <a:r>
              <a:rPr lang="en-US" sz="1600" noProof="0" dirty="0">
                <a:solidFill>
                  <a:srgbClr val="C00000"/>
                </a:solidFill>
                <a:latin typeface="Cascadia Code" panose="020B0609020000020004" pitchFamily="49" charset="0"/>
                <a:cs typeface="Cascadia Code" panose="020B0609020000020004" pitchFamily="49" charset="0"/>
              </a:rPr>
              <a:t>truck </a:t>
            </a:r>
            <a:r>
              <a:rPr lang="en-US" sz="1600" noProof="0" dirty="0">
                <a:latin typeface="Cascadia Code" panose="020B0609020000020004" pitchFamily="49" charset="0"/>
                <a:cs typeface="Cascadia Code" panose="020B0609020000020004" pitchFamily="49" charset="0"/>
              </a:rPr>
              <a:t>that we needed for the algorithms was its </a:t>
            </a:r>
            <a:r>
              <a:rPr lang="en-US" sz="1600" noProof="0" dirty="0">
                <a:solidFill>
                  <a:srgbClr val="C00000"/>
                </a:solidFill>
                <a:latin typeface="Cascadia Code" panose="020B0609020000020004" pitchFamily="49" charset="0"/>
                <a:cs typeface="Cascadia Code" panose="020B0609020000020004" pitchFamily="49" charset="0"/>
              </a:rPr>
              <a:t>maximum capacity</a:t>
            </a:r>
            <a:r>
              <a:rPr lang="en-US" sz="1600" noProof="0" dirty="0">
                <a:latin typeface="Cascadia Code" panose="020B0609020000020004" pitchFamily="49" charset="0"/>
                <a:cs typeface="Cascadia Code" panose="020B0609020000020004" pitchFamily="49" charset="0"/>
              </a:rPr>
              <a:t>, and it was recorded in an integer variable called </a:t>
            </a:r>
            <a:r>
              <a:rPr lang="en-US" sz="1600" noProof="0" dirty="0">
                <a:solidFill>
                  <a:schemeClr val="accent6">
                    <a:lumMod val="75000"/>
                  </a:schemeClr>
                </a:solidFill>
                <a:latin typeface="Cascadia Code" panose="020B0609020000020004" pitchFamily="49" charset="0"/>
                <a:cs typeface="Cascadia Code" panose="020B0609020000020004" pitchFamily="49" charset="0"/>
              </a:rPr>
              <a:t>capacity</a:t>
            </a:r>
            <a:r>
              <a:rPr lang="en-US" sz="1600" noProof="0" dirty="0">
                <a:latin typeface="Cascadia Code" panose="020B0609020000020004" pitchFamily="49" charset="0"/>
                <a:cs typeface="Cascadia Code" panose="020B0609020000020004" pitchFamily="49" charset="0"/>
              </a:rPr>
              <a:t>, and the </a:t>
            </a:r>
            <a:r>
              <a:rPr lang="en-US" sz="1600" noProof="0" dirty="0">
                <a:solidFill>
                  <a:srgbClr val="C00000"/>
                </a:solidFill>
                <a:latin typeface="Cascadia Code" panose="020B0609020000020004" pitchFamily="49" charset="0"/>
                <a:cs typeface="Cascadia Code" panose="020B0609020000020004" pitchFamily="49" charset="0"/>
              </a:rPr>
              <a:t>number of pallets </a:t>
            </a:r>
            <a:r>
              <a:rPr lang="en-US" sz="1600" noProof="0" dirty="0">
                <a:latin typeface="Cascadia Code" panose="020B0609020000020004" pitchFamily="49" charset="0"/>
                <a:cs typeface="Cascadia Code" panose="020B0609020000020004" pitchFamily="49" charset="0"/>
              </a:rPr>
              <a:t>associated with this problem, stored in an integer variable called </a:t>
            </a:r>
            <a:r>
              <a:rPr lang="en-US" sz="1600" noProof="0" dirty="0" err="1">
                <a:solidFill>
                  <a:schemeClr val="accent6">
                    <a:lumMod val="75000"/>
                  </a:schemeClr>
                </a:solidFill>
                <a:latin typeface="Cascadia Code" panose="020B0609020000020004" pitchFamily="49" charset="0"/>
                <a:cs typeface="Cascadia Code" panose="020B0609020000020004" pitchFamily="49" charset="0"/>
              </a:rPr>
              <a:t>n_pallets</a:t>
            </a:r>
            <a:r>
              <a:rPr lang="en-US" sz="1600" noProof="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187354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9CDC2-3B68-B7A6-4D3F-A835FB12B22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B614E77-7928-B913-7E6D-999080C29E2E}"/>
              </a:ext>
            </a:extLst>
          </p:cNvPr>
          <p:cNvSpPr txBox="1">
            <a:spLocks/>
          </p:cNvSpPr>
          <p:nvPr/>
        </p:nvSpPr>
        <p:spPr>
          <a:xfrm>
            <a:off x="11815484" y="6381153"/>
            <a:ext cx="244897" cy="337336"/>
          </a:xfrm>
          <a:prstGeom prst="rect">
            <a:avLst/>
          </a:prstGeom>
          <a:noFill/>
        </p:spPr>
        <p:txBody>
          <a:bodyPr wrap="square" rtlCol="0" anchor="ctr">
            <a:spAutoFit/>
          </a:bodyPr>
          <a:lstStyle/>
          <a:p>
            <a:pPr algn="just">
              <a:lnSpc>
                <a:spcPct val="150000"/>
              </a:lnSpc>
            </a:pPr>
            <a:r>
              <a:rPr lang="en-US" sz="1200" noProof="0" dirty="0">
                <a:latin typeface="Cascadia Code" panose="020B0609020000020004" pitchFamily="49" charset="0"/>
                <a:cs typeface="Cascadia Code" panose="020B0609020000020004" pitchFamily="49" charset="0"/>
              </a:rPr>
              <a:t>3</a:t>
            </a:r>
          </a:p>
        </p:txBody>
      </p:sp>
      <p:grpSp>
        <p:nvGrpSpPr>
          <p:cNvPr id="18" name="Group 17">
            <a:extLst>
              <a:ext uri="{FF2B5EF4-FFF2-40B4-BE49-F238E27FC236}">
                <a16:creationId xmlns:a16="http://schemas.microsoft.com/office/drawing/2014/main" id="{454386FC-1F6D-BFC1-2791-3B187CA281D5}"/>
              </a:ext>
            </a:extLst>
          </p:cNvPr>
          <p:cNvGrpSpPr/>
          <p:nvPr/>
        </p:nvGrpSpPr>
        <p:grpSpPr>
          <a:xfrm>
            <a:off x="2175733" y="76200"/>
            <a:ext cx="9000000" cy="901700"/>
            <a:chOff x="2175733" y="333375"/>
            <a:chExt cx="9000000" cy="901700"/>
          </a:xfrm>
        </p:grpSpPr>
        <p:sp>
          <p:nvSpPr>
            <p:cNvPr id="19" name="TextBox 18">
              <a:extLst>
                <a:ext uri="{FF2B5EF4-FFF2-40B4-BE49-F238E27FC236}">
                  <a16:creationId xmlns:a16="http://schemas.microsoft.com/office/drawing/2014/main" id="{70F2B1C6-4AFB-E6CB-F4B2-35077FC6A2C7}"/>
                </a:ext>
              </a:extLst>
            </p:cNvPr>
            <p:cNvSpPr txBox="1">
              <a:spLocks/>
            </p:cNvSpPr>
            <p:nvPr/>
          </p:nvSpPr>
          <p:spPr>
            <a:xfrm>
              <a:off x="3593485" y="333375"/>
              <a:ext cx="6036438" cy="745653"/>
            </a:xfrm>
            <a:prstGeom prst="rect">
              <a:avLst/>
            </a:prstGeom>
            <a:noFill/>
          </p:spPr>
          <p:txBody>
            <a:bodyPr wrap="square" rtlCol="0" anchor="ctr">
              <a:spAutoFit/>
            </a:bodyPr>
            <a:lstStyle/>
            <a:p>
              <a:pPr algn="ctr">
                <a:lnSpc>
                  <a:spcPct val="150000"/>
                </a:lnSpc>
              </a:pPr>
              <a:r>
                <a:rPr lang="en-US" sz="3200" noProof="0" dirty="0">
                  <a:latin typeface="Cascadia Code" panose="020B0609020000020004" pitchFamily="49" charset="0"/>
                  <a:cs typeface="Cascadia Code" panose="020B0609020000020004" pitchFamily="49" charset="0"/>
                </a:rPr>
                <a:t>Reading Dataset</a:t>
              </a:r>
            </a:p>
          </p:txBody>
        </p:sp>
        <p:cxnSp>
          <p:nvCxnSpPr>
            <p:cNvPr id="20" name="Straight Connector 19">
              <a:extLst>
                <a:ext uri="{FF2B5EF4-FFF2-40B4-BE49-F238E27FC236}">
                  <a16:creationId xmlns:a16="http://schemas.microsoft.com/office/drawing/2014/main" id="{568300E7-E0DC-BB0D-0F5F-11887CAFF039}"/>
                </a:ext>
              </a:extLst>
            </p:cNvPr>
            <p:cNvCxnSpPr/>
            <p:nvPr/>
          </p:nvCxnSpPr>
          <p:spPr>
            <a:xfrm>
              <a:off x="2175733" y="1235075"/>
              <a:ext cx="9000000" cy="0"/>
            </a:xfrm>
            <a:prstGeom prst="line">
              <a:avLst/>
            </a:prstGeom>
            <a:ln w="38100"/>
          </p:spPr>
          <p:style>
            <a:lnRef idx="3">
              <a:schemeClr val="dk1"/>
            </a:lnRef>
            <a:fillRef idx="0">
              <a:schemeClr val="dk1"/>
            </a:fillRef>
            <a:effectRef idx="2">
              <a:schemeClr val="dk1"/>
            </a:effectRef>
            <a:fontRef idx="minor">
              <a:schemeClr val="tx1"/>
            </a:fontRef>
          </p:style>
        </p:cxnSp>
      </p:grpSp>
      <p:sp>
        <p:nvSpPr>
          <p:cNvPr id="21" name="TextBox 20">
            <a:extLst>
              <a:ext uri="{FF2B5EF4-FFF2-40B4-BE49-F238E27FC236}">
                <a16:creationId xmlns:a16="http://schemas.microsoft.com/office/drawing/2014/main" id="{4938C782-F2B3-599F-BBC6-CFF1DEF32E91}"/>
              </a:ext>
            </a:extLst>
          </p:cNvPr>
          <p:cNvSpPr txBox="1"/>
          <p:nvPr/>
        </p:nvSpPr>
        <p:spPr>
          <a:xfrm>
            <a:off x="1316218" y="1233968"/>
            <a:ext cx="5523283" cy="1323439"/>
          </a:xfrm>
          <a:prstGeom prst="rect">
            <a:avLst/>
          </a:prstGeom>
          <a:noFill/>
        </p:spPr>
        <p:txBody>
          <a:bodyPr wrap="square" rtlCol="0">
            <a:spAutoFit/>
          </a:bodyPr>
          <a:lstStyle/>
          <a:p>
            <a:pPr algn="just"/>
            <a:r>
              <a:rPr lang="en-US" sz="1600" dirty="0">
                <a:latin typeface="Cascadia Code" panose="020B0609020000020004" pitchFamily="49" charset="0"/>
                <a:cs typeface="Cascadia Code" panose="020B0609020000020004" pitchFamily="49" charset="0"/>
              </a:rPr>
              <a:t>Both the functions to read the information about the truck and the information about the pallets are in the </a:t>
            </a:r>
            <a:r>
              <a:rPr lang="en-US" sz="1600" dirty="0">
                <a:solidFill>
                  <a:srgbClr val="C00000"/>
                </a:solidFill>
                <a:latin typeface="Cascadia Code" panose="020B0609020000020004" pitchFamily="49" charset="0"/>
                <a:cs typeface="Cascadia Code" panose="020B0609020000020004" pitchFamily="49" charset="0"/>
              </a:rPr>
              <a:t>file read_files.cpp </a:t>
            </a:r>
            <a:r>
              <a:rPr lang="en-US" sz="1600" dirty="0">
                <a:latin typeface="Cascadia Code" panose="020B0609020000020004" pitchFamily="49" charset="0"/>
                <a:cs typeface="Cascadia Code" panose="020B0609020000020004" pitchFamily="49" charset="0"/>
              </a:rPr>
              <a:t>and are called in the function </a:t>
            </a:r>
            <a:r>
              <a:rPr lang="en-US" sz="1600" dirty="0" err="1">
                <a:latin typeface="Cascadia Code" panose="020B0609020000020004" pitchFamily="49" charset="0"/>
                <a:cs typeface="Cascadia Code" panose="020B0609020000020004" pitchFamily="49" charset="0"/>
              </a:rPr>
              <a:t>ask_pallets</a:t>
            </a:r>
            <a:r>
              <a:rPr lang="en-US" sz="1600" dirty="0">
                <a:latin typeface="Cascadia Code" panose="020B0609020000020004" pitchFamily="49" charset="0"/>
                <a:cs typeface="Cascadia Code" panose="020B0609020000020004" pitchFamily="49" charset="0"/>
              </a:rPr>
              <a:t> of the main.cpp file.</a:t>
            </a:r>
            <a:endParaRPr lang="en-US" sz="1600" noProof="0" dirty="0">
              <a:latin typeface="Cascadia Code" panose="020B0609020000020004" pitchFamily="49" charset="0"/>
              <a:cs typeface="Cascadia Code" panose="020B0609020000020004" pitchFamily="49" charset="0"/>
            </a:endParaRPr>
          </a:p>
        </p:txBody>
      </p:sp>
      <p:sp>
        <p:nvSpPr>
          <p:cNvPr id="22" name="TextBox 21">
            <a:extLst>
              <a:ext uri="{FF2B5EF4-FFF2-40B4-BE49-F238E27FC236}">
                <a16:creationId xmlns:a16="http://schemas.microsoft.com/office/drawing/2014/main" id="{8BE5E37D-B534-5836-7935-017BB3790AB8}"/>
              </a:ext>
            </a:extLst>
          </p:cNvPr>
          <p:cNvSpPr txBox="1"/>
          <p:nvPr/>
        </p:nvSpPr>
        <p:spPr>
          <a:xfrm>
            <a:off x="1316219" y="2721182"/>
            <a:ext cx="5523282" cy="1569660"/>
          </a:xfrm>
          <a:prstGeom prst="rect">
            <a:avLst/>
          </a:prstGeom>
          <a:noFill/>
        </p:spPr>
        <p:txBody>
          <a:bodyPr wrap="square" rtlCol="0">
            <a:spAutoFit/>
          </a:bodyPr>
          <a:lstStyle/>
          <a:p>
            <a:pPr algn="just"/>
            <a:r>
              <a:rPr lang="en-US" sz="1600" dirty="0">
                <a:latin typeface="Cascadia Code" panose="020B0609020000020004" pitchFamily="49" charset="0"/>
                <a:cs typeface="Cascadia Code" panose="020B0609020000020004" pitchFamily="49" charset="0"/>
              </a:rPr>
              <a:t>Those functions </a:t>
            </a:r>
            <a:r>
              <a:rPr lang="en-US" sz="1600" dirty="0">
                <a:solidFill>
                  <a:srgbClr val="C00000"/>
                </a:solidFill>
                <a:latin typeface="Cascadia Code" panose="020B0609020000020004" pitchFamily="49" charset="0"/>
                <a:cs typeface="Cascadia Code" panose="020B0609020000020004" pitchFamily="49" charset="0"/>
              </a:rPr>
              <a:t>calculate the name of the file</a:t>
            </a:r>
            <a:r>
              <a:rPr lang="en-US" sz="1600" dirty="0">
                <a:latin typeface="Cascadia Code" panose="020B0609020000020004" pitchFamily="49" charset="0"/>
                <a:cs typeface="Cascadia Code" panose="020B0609020000020004" pitchFamily="49" charset="0"/>
              </a:rPr>
              <a:t> to read based on the number of the problem and </a:t>
            </a:r>
            <a:r>
              <a:rPr lang="en-US" sz="1600" dirty="0">
                <a:solidFill>
                  <a:srgbClr val="C00000"/>
                </a:solidFill>
                <a:latin typeface="Cascadia Code" panose="020B0609020000020004" pitchFamily="49" charset="0"/>
                <a:cs typeface="Cascadia Code" panose="020B0609020000020004" pitchFamily="49" charset="0"/>
              </a:rPr>
              <a:t>are equipped to deal with the inexistence of those files</a:t>
            </a:r>
            <a:r>
              <a:rPr lang="en-US" sz="1600" dirty="0">
                <a:latin typeface="Cascadia Code" panose="020B0609020000020004" pitchFamily="49" charset="0"/>
                <a:cs typeface="Cascadia Code" panose="020B0609020000020004" pitchFamily="49" charset="0"/>
              </a:rPr>
              <a:t>, avoiding causing an error and ending the program in that case.</a:t>
            </a:r>
            <a:endParaRPr lang="en-US" sz="1600" noProof="0" dirty="0">
              <a:latin typeface="Cascadia Code" panose="020B0609020000020004" pitchFamily="49" charset="0"/>
              <a:cs typeface="Cascadia Code" panose="020B0609020000020004" pitchFamily="49" charset="0"/>
            </a:endParaRPr>
          </a:p>
        </p:txBody>
      </p:sp>
      <p:sp>
        <p:nvSpPr>
          <p:cNvPr id="23" name="TextBox 22">
            <a:extLst>
              <a:ext uri="{FF2B5EF4-FFF2-40B4-BE49-F238E27FC236}">
                <a16:creationId xmlns:a16="http://schemas.microsoft.com/office/drawing/2014/main" id="{44C65409-4EC1-B065-442F-D5841BEB723E}"/>
              </a:ext>
            </a:extLst>
          </p:cNvPr>
          <p:cNvSpPr txBox="1"/>
          <p:nvPr/>
        </p:nvSpPr>
        <p:spPr>
          <a:xfrm>
            <a:off x="1316220" y="4430568"/>
            <a:ext cx="5523282" cy="2062103"/>
          </a:xfrm>
          <a:prstGeom prst="rect">
            <a:avLst/>
          </a:prstGeom>
          <a:noFill/>
        </p:spPr>
        <p:txBody>
          <a:bodyPr wrap="square" rtlCol="0">
            <a:spAutoFit/>
          </a:bodyPr>
          <a:lstStyle/>
          <a:p>
            <a:pPr algn="just"/>
            <a:r>
              <a:rPr lang="en-US" sz="1600" dirty="0">
                <a:latin typeface="Cascadia Code" panose="020B0609020000020004" pitchFamily="49" charset="0"/>
                <a:cs typeface="Cascadia Code" panose="020B0609020000020004" pitchFamily="49" charset="0"/>
              </a:rPr>
              <a:t>After correctly opening the file, the functions iterate through its lines and store the values in the variables mentioned in the prior slide, </a:t>
            </a:r>
            <a:r>
              <a:rPr lang="en-US" sz="1600" dirty="0">
                <a:solidFill>
                  <a:srgbClr val="C00000"/>
                </a:solidFill>
                <a:latin typeface="Cascadia Code" panose="020B0609020000020004" pitchFamily="49" charset="0"/>
                <a:cs typeface="Cascadia Code" panose="020B0609020000020004" pitchFamily="49" charset="0"/>
              </a:rPr>
              <a:t>given by reference through the function arguments</a:t>
            </a:r>
            <a:r>
              <a:rPr lang="en-US" sz="1600" dirty="0">
                <a:latin typeface="Cascadia Code" panose="020B0609020000020004" pitchFamily="49" charset="0"/>
                <a:cs typeface="Cascadia Code" panose="020B0609020000020004" pitchFamily="49" charset="0"/>
              </a:rPr>
              <a:t>. Both the functions can distinguish elements from the lines if they are separated by commas, </a:t>
            </a:r>
            <a:r>
              <a:rPr lang="en-US" sz="1600" dirty="0">
                <a:solidFill>
                  <a:srgbClr val="C00000"/>
                </a:solidFill>
                <a:latin typeface="Cascadia Code" panose="020B0609020000020004" pitchFamily="49" charset="0"/>
                <a:cs typeface="Cascadia Code" panose="020B0609020000020004" pitchFamily="49" charset="0"/>
              </a:rPr>
              <a:t>even if those commas are surrounded by spaces</a:t>
            </a:r>
            <a:r>
              <a:rPr lang="en-US" sz="1600" dirty="0">
                <a:latin typeface="Cascadia Code" panose="020B0609020000020004" pitchFamily="49" charset="0"/>
                <a:cs typeface="Cascadia Code" panose="020B0609020000020004" pitchFamily="49" charset="0"/>
              </a:rPr>
              <a:t>.</a:t>
            </a:r>
            <a:endParaRPr lang="en-US" sz="1600" noProof="0" dirty="0">
              <a:latin typeface="Cascadia Code" panose="020B0609020000020004" pitchFamily="49" charset="0"/>
              <a:cs typeface="Cascadia Code" panose="020B0609020000020004" pitchFamily="49" charset="0"/>
            </a:endParaRPr>
          </a:p>
        </p:txBody>
      </p:sp>
      <p:pic>
        <p:nvPicPr>
          <p:cNvPr id="25" name="Picture 24">
            <a:extLst>
              <a:ext uri="{FF2B5EF4-FFF2-40B4-BE49-F238E27FC236}">
                <a16:creationId xmlns:a16="http://schemas.microsoft.com/office/drawing/2014/main" id="{F49C04F0-3362-6CBF-3AEA-236D5C2B22C0}"/>
              </a:ext>
            </a:extLst>
          </p:cNvPr>
          <p:cNvPicPr>
            <a:picLocks noChangeAspect="1"/>
          </p:cNvPicPr>
          <p:nvPr/>
        </p:nvPicPr>
        <p:blipFill>
          <a:blip r:embed="rId2"/>
          <a:stretch>
            <a:fillRect/>
          </a:stretch>
        </p:blipFill>
        <p:spPr>
          <a:xfrm>
            <a:off x="7218032" y="1399684"/>
            <a:ext cx="4504672" cy="5010044"/>
          </a:xfrm>
          <a:prstGeom prst="rect">
            <a:avLst/>
          </a:prstGeom>
        </p:spPr>
      </p:pic>
      <p:grpSp>
        <p:nvGrpSpPr>
          <p:cNvPr id="26" name="Group 25">
            <a:extLst>
              <a:ext uri="{FF2B5EF4-FFF2-40B4-BE49-F238E27FC236}">
                <a16:creationId xmlns:a16="http://schemas.microsoft.com/office/drawing/2014/main" id="{76B8A174-9C24-20F1-BACD-7D63BB21AF0C}"/>
              </a:ext>
            </a:extLst>
          </p:cNvPr>
          <p:cNvGrpSpPr/>
          <p:nvPr/>
        </p:nvGrpSpPr>
        <p:grpSpPr>
          <a:xfrm>
            <a:off x="-19050" y="-19052"/>
            <a:ext cx="1031411" cy="6943727"/>
            <a:chOff x="-19050" y="-19050"/>
            <a:chExt cx="1031411" cy="6943725"/>
          </a:xfrm>
        </p:grpSpPr>
        <p:pic>
          <p:nvPicPr>
            <p:cNvPr id="27" name="Picture 26">
              <a:extLst>
                <a:ext uri="{FF2B5EF4-FFF2-40B4-BE49-F238E27FC236}">
                  <a16:creationId xmlns:a16="http://schemas.microsoft.com/office/drawing/2014/main" id="{B547502F-0DFC-159F-37CD-8AA49EB4179D}"/>
                </a:ext>
              </a:extLst>
            </p:cNvPr>
            <p:cNvPicPr>
              <a:picLocks noChangeAspect="1"/>
            </p:cNvPicPr>
            <p:nvPr/>
          </p:nvPicPr>
          <p:blipFill>
            <a:blip r:embed="rId3"/>
            <a:stretch>
              <a:fillRect/>
            </a:stretch>
          </p:blipFill>
          <p:spPr>
            <a:xfrm rot="16200000">
              <a:off x="-1741219" y="1703119"/>
              <a:ext cx="4475747" cy="1031409"/>
            </a:xfrm>
            <a:prstGeom prst="rect">
              <a:avLst/>
            </a:prstGeom>
          </p:spPr>
        </p:pic>
        <p:sp>
          <p:nvSpPr>
            <p:cNvPr id="28" name="Rectangle 27">
              <a:extLst>
                <a:ext uri="{FF2B5EF4-FFF2-40B4-BE49-F238E27FC236}">
                  <a16:creationId xmlns:a16="http://schemas.microsoft.com/office/drawing/2014/main" id="{E537BA3D-A866-DBB4-3AF1-4AFF42C85F94}"/>
                </a:ext>
              </a:extLst>
            </p:cNvPr>
            <p:cNvSpPr/>
            <p:nvPr/>
          </p:nvSpPr>
          <p:spPr>
            <a:xfrm>
              <a:off x="-19049" y="4347411"/>
              <a:ext cx="1031410" cy="2577264"/>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2809732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B52EE-E1D4-C433-5AC2-0677D36F48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8CB047D-E230-9863-59D7-BEBB1EACDD11}"/>
              </a:ext>
            </a:extLst>
          </p:cNvPr>
          <p:cNvSpPr txBox="1">
            <a:spLocks/>
          </p:cNvSpPr>
          <p:nvPr/>
        </p:nvSpPr>
        <p:spPr>
          <a:xfrm>
            <a:off x="11815484" y="6381153"/>
            <a:ext cx="244897" cy="337336"/>
          </a:xfrm>
          <a:prstGeom prst="rect">
            <a:avLst/>
          </a:prstGeom>
          <a:noFill/>
        </p:spPr>
        <p:txBody>
          <a:bodyPr wrap="square" rtlCol="0" anchor="ctr">
            <a:spAutoFit/>
          </a:bodyPr>
          <a:lstStyle/>
          <a:p>
            <a:pPr algn="just">
              <a:lnSpc>
                <a:spcPct val="150000"/>
              </a:lnSpc>
            </a:pPr>
            <a:r>
              <a:rPr lang="en-US" sz="1200" noProof="0" dirty="0">
                <a:latin typeface="Cascadia Code" panose="020B0609020000020004" pitchFamily="49" charset="0"/>
                <a:cs typeface="Cascadia Code" panose="020B0609020000020004" pitchFamily="49" charset="0"/>
              </a:rPr>
              <a:t>3</a:t>
            </a:r>
          </a:p>
        </p:txBody>
      </p:sp>
      <p:grpSp>
        <p:nvGrpSpPr>
          <p:cNvPr id="18" name="Group 17">
            <a:extLst>
              <a:ext uri="{FF2B5EF4-FFF2-40B4-BE49-F238E27FC236}">
                <a16:creationId xmlns:a16="http://schemas.microsoft.com/office/drawing/2014/main" id="{BED80FEB-B3A1-A342-FB4B-57F001C61DE5}"/>
              </a:ext>
            </a:extLst>
          </p:cNvPr>
          <p:cNvGrpSpPr/>
          <p:nvPr/>
        </p:nvGrpSpPr>
        <p:grpSpPr>
          <a:xfrm>
            <a:off x="2175733" y="76200"/>
            <a:ext cx="9000000" cy="901700"/>
            <a:chOff x="2175733" y="333375"/>
            <a:chExt cx="9000000" cy="901700"/>
          </a:xfrm>
        </p:grpSpPr>
        <p:sp>
          <p:nvSpPr>
            <p:cNvPr id="19" name="TextBox 18">
              <a:extLst>
                <a:ext uri="{FF2B5EF4-FFF2-40B4-BE49-F238E27FC236}">
                  <a16:creationId xmlns:a16="http://schemas.microsoft.com/office/drawing/2014/main" id="{B4B64975-4D4A-D45A-17F9-CB23F9D2B77E}"/>
                </a:ext>
              </a:extLst>
            </p:cNvPr>
            <p:cNvSpPr txBox="1">
              <a:spLocks/>
            </p:cNvSpPr>
            <p:nvPr/>
          </p:nvSpPr>
          <p:spPr>
            <a:xfrm>
              <a:off x="2412385" y="333375"/>
              <a:ext cx="8466896" cy="745653"/>
            </a:xfrm>
            <a:prstGeom prst="rect">
              <a:avLst/>
            </a:prstGeom>
            <a:noFill/>
          </p:spPr>
          <p:txBody>
            <a:bodyPr wrap="square" rtlCol="0" anchor="ctr">
              <a:spAutoFit/>
            </a:bodyPr>
            <a:lstStyle/>
            <a:p>
              <a:pPr algn="ctr">
                <a:lnSpc>
                  <a:spcPct val="150000"/>
                </a:lnSpc>
              </a:pPr>
              <a:r>
                <a:rPr lang="en-US" sz="3200" noProof="0" dirty="0">
                  <a:latin typeface="Cascadia Code" panose="020B0609020000020004" pitchFamily="49" charset="0"/>
                  <a:cs typeface="Cascadia Code" panose="020B0609020000020004" pitchFamily="49" charset="0"/>
                </a:rPr>
                <a:t>Exhaustive (Brute-Force) Approach</a:t>
              </a:r>
            </a:p>
          </p:txBody>
        </p:sp>
        <p:cxnSp>
          <p:nvCxnSpPr>
            <p:cNvPr id="20" name="Straight Connector 19">
              <a:extLst>
                <a:ext uri="{FF2B5EF4-FFF2-40B4-BE49-F238E27FC236}">
                  <a16:creationId xmlns:a16="http://schemas.microsoft.com/office/drawing/2014/main" id="{392F4B9C-008A-0F4B-B54F-1DECDD304BEF}"/>
                </a:ext>
              </a:extLst>
            </p:cNvPr>
            <p:cNvCxnSpPr/>
            <p:nvPr/>
          </p:nvCxnSpPr>
          <p:spPr>
            <a:xfrm>
              <a:off x="2175733" y="1235075"/>
              <a:ext cx="9000000" cy="0"/>
            </a:xfrm>
            <a:prstGeom prst="line">
              <a:avLst/>
            </a:prstGeom>
            <a:ln w="38100"/>
          </p:spPr>
          <p:style>
            <a:lnRef idx="3">
              <a:schemeClr val="dk1"/>
            </a:lnRef>
            <a:fillRef idx="0">
              <a:schemeClr val="dk1"/>
            </a:fillRef>
            <a:effectRef idx="2">
              <a:schemeClr val="dk1"/>
            </a:effectRef>
            <a:fontRef idx="minor">
              <a:schemeClr val="tx1"/>
            </a:fontRef>
          </p:style>
        </p:cxnSp>
      </p:grpSp>
      <p:sp>
        <p:nvSpPr>
          <p:cNvPr id="21" name="TextBox 20">
            <a:extLst>
              <a:ext uri="{FF2B5EF4-FFF2-40B4-BE49-F238E27FC236}">
                <a16:creationId xmlns:a16="http://schemas.microsoft.com/office/drawing/2014/main" id="{FC270A2F-F6B6-2D52-6476-A23085450E6C}"/>
              </a:ext>
            </a:extLst>
          </p:cNvPr>
          <p:cNvSpPr txBox="1"/>
          <p:nvPr/>
        </p:nvSpPr>
        <p:spPr>
          <a:xfrm>
            <a:off x="1316218" y="1233968"/>
            <a:ext cx="5523283" cy="1323439"/>
          </a:xfrm>
          <a:prstGeom prst="rect">
            <a:avLst/>
          </a:prstGeom>
          <a:noFill/>
        </p:spPr>
        <p:txBody>
          <a:bodyPr wrap="square" rtlCol="0">
            <a:spAutoFit/>
          </a:bodyPr>
          <a:lstStyle/>
          <a:p>
            <a:pPr algn="just"/>
            <a:r>
              <a:rPr lang="en-US" sz="1600" dirty="0">
                <a:latin typeface="Cascadia Code" panose="020B0609020000020004" pitchFamily="49" charset="0"/>
                <a:cs typeface="Cascadia Code" panose="020B0609020000020004" pitchFamily="49" charset="0"/>
              </a:rPr>
              <a:t>Both the functions to read the information about the truck and the information about the pallets are in the </a:t>
            </a:r>
            <a:r>
              <a:rPr lang="en-US" sz="1600" dirty="0">
                <a:solidFill>
                  <a:srgbClr val="C00000"/>
                </a:solidFill>
                <a:latin typeface="Cascadia Code" panose="020B0609020000020004" pitchFamily="49" charset="0"/>
                <a:cs typeface="Cascadia Code" panose="020B0609020000020004" pitchFamily="49" charset="0"/>
              </a:rPr>
              <a:t>file read_files.cpp </a:t>
            </a:r>
            <a:r>
              <a:rPr lang="en-US" sz="1600" dirty="0">
                <a:latin typeface="Cascadia Code" panose="020B0609020000020004" pitchFamily="49" charset="0"/>
                <a:cs typeface="Cascadia Code" panose="020B0609020000020004" pitchFamily="49" charset="0"/>
              </a:rPr>
              <a:t>and are called in the function </a:t>
            </a:r>
            <a:r>
              <a:rPr lang="en-US" sz="1600" dirty="0" err="1">
                <a:latin typeface="Cascadia Code" panose="020B0609020000020004" pitchFamily="49" charset="0"/>
                <a:cs typeface="Cascadia Code" panose="020B0609020000020004" pitchFamily="49" charset="0"/>
              </a:rPr>
              <a:t>ask_pallets</a:t>
            </a:r>
            <a:r>
              <a:rPr lang="en-US" sz="1600" dirty="0">
                <a:latin typeface="Cascadia Code" panose="020B0609020000020004" pitchFamily="49" charset="0"/>
                <a:cs typeface="Cascadia Code" panose="020B0609020000020004" pitchFamily="49" charset="0"/>
              </a:rPr>
              <a:t> of the main.cpp file.</a:t>
            </a:r>
            <a:endParaRPr lang="en-US" sz="1600" noProof="0" dirty="0">
              <a:latin typeface="Cascadia Code" panose="020B0609020000020004" pitchFamily="49" charset="0"/>
              <a:cs typeface="Cascadia Code" panose="020B0609020000020004" pitchFamily="49" charset="0"/>
            </a:endParaRPr>
          </a:p>
        </p:txBody>
      </p:sp>
      <p:grpSp>
        <p:nvGrpSpPr>
          <p:cNvPr id="26" name="Group 25">
            <a:extLst>
              <a:ext uri="{FF2B5EF4-FFF2-40B4-BE49-F238E27FC236}">
                <a16:creationId xmlns:a16="http://schemas.microsoft.com/office/drawing/2014/main" id="{F4214DED-513F-78A3-FD9C-8CBE0AE61138}"/>
              </a:ext>
            </a:extLst>
          </p:cNvPr>
          <p:cNvGrpSpPr/>
          <p:nvPr/>
        </p:nvGrpSpPr>
        <p:grpSpPr>
          <a:xfrm>
            <a:off x="-19050" y="-19052"/>
            <a:ext cx="1031411" cy="6943727"/>
            <a:chOff x="-19050" y="-19050"/>
            <a:chExt cx="1031411" cy="6943725"/>
          </a:xfrm>
        </p:grpSpPr>
        <p:pic>
          <p:nvPicPr>
            <p:cNvPr id="27" name="Picture 26">
              <a:extLst>
                <a:ext uri="{FF2B5EF4-FFF2-40B4-BE49-F238E27FC236}">
                  <a16:creationId xmlns:a16="http://schemas.microsoft.com/office/drawing/2014/main" id="{CC845E0C-C4BA-CEFF-F1A2-E89FCD437F15}"/>
                </a:ext>
              </a:extLst>
            </p:cNvPr>
            <p:cNvPicPr>
              <a:picLocks noChangeAspect="1"/>
            </p:cNvPicPr>
            <p:nvPr/>
          </p:nvPicPr>
          <p:blipFill>
            <a:blip r:embed="rId2"/>
            <a:stretch>
              <a:fillRect/>
            </a:stretch>
          </p:blipFill>
          <p:spPr>
            <a:xfrm rot="16200000">
              <a:off x="-1741219" y="1703119"/>
              <a:ext cx="4475747" cy="1031409"/>
            </a:xfrm>
            <a:prstGeom prst="rect">
              <a:avLst/>
            </a:prstGeom>
          </p:spPr>
        </p:pic>
        <p:sp>
          <p:nvSpPr>
            <p:cNvPr id="28" name="Rectangle 27">
              <a:extLst>
                <a:ext uri="{FF2B5EF4-FFF2-40B4-BE49-F238E27FC236}">
                  <a16:creationId xmlns:a16="http://schemas.microsoft.com/office/drawing/2014/main" id="{10BFE296-3E6C-128A-718F-D7C687355F0F}"/>
                </a:ext>
              </a:extLst>
            </p:cNvPr>
            <p:cNvSpPr/>
            <p:nvPr/>
          </p:nvSpPr>
          <p:spPr>
            <a:xfrm>
              <a:off x="-19049" y="4347411"/>
              <a:ext cx="1031410" cy="2577264"/>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784698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8FD31-081D-1A67-DC70-F4FA39B1EC3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648DC6D-0F30-C659-1B6A-6DAE900319E7}"/>
              </a:ext>
            </a:extLst>
          </p:cNvPr>
          <p:cNvSpPr txBox="1">
            <a:spLocks/>
          </p:cNvSpPr>
          <p:nvPr/>
        </p:nvSpPr>
        <p:spPr>
          <a:xfrm>
            <a:off x="11815484" y="6381153"/>
            <a:ext cx="244897" cy="337336"/>
          </a:xfrm>
          <a:prstGeom prst="rect">
            <a:avLst/>
          </a:prstGeom>
          <a:noFill/>
        </p:spPr>
        <p:txBody>
          <a:bodyPr wrap="square" rtlCol="0" anchor="ctr">
            <a:spAutoFit/>
          </a:bodyPr>
          <a:lstStyle/>
          <a:p>
            <a:pPr algn="just">
              <a:lnSpc>
                <a:spcPct val="150000"/>
              </a:lnSpc>
            </a:pPr>
            <a:r>
              <a:rPr lang="en-US" sz="1200" noProof="0" dirty="0">
                <a:latin typeface="Cascadia Code" panose="020B0609020000020004" pitchFamily="49" charset="0"/>
                <a:cs typeface="Cascadia Code" panose="020B0609020000020004" pitchFamily="49" charset="0"/>
              </a:rPr>
              <a:t>3</a:t>
            </a:r>
          </a:p>
        </p:txBody>
      </p:sp>
      <p:grpSp>
        <p:nvGrpSpPr>
          <p:cNvPr id="18" name="Group 17">
            <a:extLst>
              <a:ext uri="{FF2B5EF4-FFF2-40B4-BE49-F238E27FC236}">
                <a16:creationId xmlns:a16="http://schemas.microsoft.com/office/drawing/2014/main" id="{4B27DF31-F1D3-7FD4-1C87-670B2CCB3DB2}"/>
              </a:ext>
            </a:extLst>
          </p:cNvPr>
          <p:cNvGrpSpPr/>
          <p:nvPr/>
        </p:nvGrpSpPr>
        <p:grpSpPr>
          <a:xfrm>
            <a:off x="2175733" y="76200"/>
            <a:ext cx="9000000" cy="901700"/>
            <a:chOff x="2175733" y="333375"/>
            <a:chExt cx="9000000" cy="901700"/>
          </a:xfrm>
        </p:grpSpPr>
        <p:sp>
          <p:nvSpPr>
            <p:cNvPr id="19" name="TextBox 18">
              <a:extLst>
                <a:ext uri="{FF2B5EF4-FFF2-40B4-BE49-F238E27FC236}">
                  <a16:creationId xmlns:a16="http://schemas.microsoft.com/office/drawing/2014/main" id="{9B0B3728-65A6-0143-F225-9F01808140CF}"/>
                </a:ext>
              </a:extLst>
            </p:cNvPr>
            <p:cNvSpPr txBox="1">
              <a:spLocks/>
            </p:cNvSpPr>
            <p:nvPr/>
          </p:nvSpPr>
          <p:spPr>
            <a:xfrm>
              <a:off x="2412385" y="333375"/>
              <a:ext cx="8466896" cy="745653"/>
            </a:xfrm>
            <a:prstGeom prst="rect">
              <a:avLst/>
            </a:prstGeom>
            <a:noFill/>
          </p:spPr>
          <p:txBody>
            <a:bodyPr wrap="square" rtlCol="0" anchor="ctr">
              <a:spAutoFit/>
            </a:bodyPr>
            <a:lstStyle/>
            <a:p>
              <a:pPr algn="ctr">
                <a:lnSpc>
                  <a:spcPct val="150000"/>
                </a:lnSpc>
              </a:pPr>
              <a:r>
                <a:rPr lang="en-US" sz="3200" noProof="0" dirty="0">
                  <a:latin typeface="Cascadia Code" panose="020B0609020000020004" pitchFamily="49" charset="0"/>
                  <a:cs typeface="Cascadia Code" panose="020B0609020000020004" pitchFamily="49" charset="0"/>
                </a:rPr>
                <a:t>Dynamic Programming Approach</a:t>
              </a:r>
            </a:p>
          </p:txBody>
        </p:sp>
        <p:cxnSp>
          <p:nvCxnSpPr>
            <p:cNvPr id="20" name="Straight Connector 19">
              <a:extLst>
                <a:ext uri="{FF2B5EF4-FFF2-40B4-BE49-F238E27FC236}">
                  <a16:creationId xmlns:a16="http://schemas.microsoft.com/office/drawing/2014/main" id="{757B2A65-4B5D-3614-9658-CE2FD1742A0F}"/>
                </a:ext>
              </a:extLst>
            </p:cNvPr>
            <p:cNvCxnSpPr/>
            <p:nvPr/>
          </p:nvCxnSpPr>
          <p:spPr>
            <a:xfrm>
              <a:off x="2175733" y="1235075"/>
              <a:ext cx="9000000" cy="0"/>
            </a:xfrm>
            <a:prstGeom prst="line">
              <a:avLst/>
            </a:prstGeom>
            <a:ln w="38100"/>
          </p:spPr>
          <p:style>
            <a:lnRef idx="3">
              <a:schemeClr val="dk1"/>
            </a:lnRef>
            <a:fillRef idx="0">
              <a:schemeClr val="dk1"/>
            </a:fillRef>
            <a:effectRef idx="2">
              <a:schemeClr val="dk1"/>
            </a:effectRef>
            <a:fontRef idx="minor">
              <a:schemeClr val="tx1"/>
            </a:fontRef>
          </p:style>
        </p:cxnSp>
      </p:grpSp>
      <p:sp>
        <p:nvSpPr>
          <p:cNvPr id="21" name="TextBox 20">
            <a:extLst>
              <a:ext uri="{FF2B5EF4-FFF2-40B4-BE49-F238E27FC236}">
                <a16:creationId xmlns:a16="http://schemas.microsoft.com/office/drawing/2014/main" id="{915BF820-0CB3-2D57-AA31-299AEC84DBBB}"/>
              </a:ext>
            </a:extLst>
          </p:cNvPr>
          <p:cNvSpPr txBox="1"/>
          <p:nvPr/>
        </p:nvSpPr>
        <p:spPr>
          <a:xfrm>
            <a:off x="1259068" y="1929293"/>
            <a:ext cx="5523283" cy="1323439"/>
          </a:xfrm>
          <a:prstGeom prst="rect">
            <a:avLst/>
          </a:prstGeom>
          <a:noFill/>
        </p:spPr>
        <p:txBody>
          <a:bodyPr wrap="square" rtlCol="0">
            <a:spAutoFit/>
          </a:bodyPr>
          <a:lstStyle/>
          <a:p>
            <a:pPr algn="just"/>
            <a:r>
              <a:rPr lang="en-US" sz="1600" dirty="0">
                <a:latin typeface="Cascadia Code" panose="020B0609020000020004" pitchFamily="49" charset="0"/>
                <a:cs typeface="Cascadia Code" panose="020B0609020000020004" pitchFamily="49" charset="0"/>
              </a:rPr>
              <a:t>Both the functions to read the information about the truck and the information about the pallets are in the </a:t>
            </a:r>
            <a:r>
              <a:rPr lang="en-US" sz="1600" dirty="0">
                <a:solidFill>
                  <a:srgbClr val="C00000"/>
                </a:solidFill>
                <a:latin typeface="Cascadia Code" panose="020B0609020000020004" pitchFamily="49" charset="0"/>
                <a:cs typeface="Cascadia Code" panose="020B0609020000020004" pitchFamily="49" charset="0"/>
              </a:rPr>
              <a:t>file read_files.cpp </a:t>
            </a:r>
            <a:r>
              <a:rPr lang="en-US" sz="1600" dirty="0">
                <a:latin typeface="Cascadia Code" panose="020B0609020000020004" pitchFamily="49" charset="0"/>
                <a:cs typeface="Cascadia Code" panose="020B0609020000020004" pitchFamily="49" charset="0"/>
              </a:rPr>
              <a:t>and are called in the function </a:t>
            </a:r>
            <a:r>
              <a:rPr lang="en-US" sz="1600" dirty="0" err="1">
                <a:latin typeface="Cascadia Code" panose="020B0609020000020004" pitchFamily="49" charset="0"/>
                <a:cs typeface="Cascadia Code" panose="020B0609020000020004" pitchFamily="49" charset="0"/>
              </a:rPr>
              <a:t>ask_pallets</a:t>
            </a:r>
            <a:r>
              <a:rPr lang="en-US" sz="1600" dirty="0">
                <a:latin typeface="Cascadia Code" panose="020B0609020000020004" pitchFamily="49" charset="0"/>
                <a:cs typeface="Cascadia Code" panose="020B0609020000020004" pitchFamily="49" charset="0"/>
              </a:rPr>
              <a:t> of the main.cpp file.</a:t>
            </a:r>
            <a:endParaRPr lang="en-US" sz="1600" noProof="0" dirty="0">
              <a:latin typeface="Cascadia Code" panose="020B0609020000020004" pitchFamily="49" charset="0"/>
              <a:cs typeface="Cascadia Code" panose="020B0609020000020004" pitchFamily="49" charset="0"/>
            </a:endParaRPr>
          </a:p>
        </p:txBody>
      </p:sp>
      <p:grpSp>
        <p:nvGrpSpPr>
          <p:cNvPr id="26" name="Group 25">
            <a:extLst>
              <a:ext uri="{FF2B5EF4-FFF2-40B4-BE49-F238E27FC236}">
                <a16:creationId xmlns:a16="http://schemas.microsoft.com/office/drawing/2014/main" id="{93453822-8702-B9D5-211C-919EE7A8A3F9}"/>
              </a:ext>
            </a:extLst>
          </p:cNvPr>
          <p:cNvGrpSpPr/>
          <p:nvPr/>
        </p:nvGrpSpPr>
        <p:grpSpPr>
          <a:xfrm>
            <a:off x="-19050" y="-19052"/>
            <a:ext cx="1031411" cy="6943727"/>
            <a:chOff x="-19050" y="-19050"/>
            <a:chExt cx="1031411" cy="6943725"/>
          </a:xfrm>
        </p:grpSpPr>
        <p:pic>
          <p:nvPicPr>
            <p:cNvPr id="27" name="Picture 26">
              <a:extLst>
                <a:ext uri="{FF2B5EF4-FFF2-40B4-BE49-F238E27FC236}">
                  <a16:creationId xmlns:a16="http://schemas.microsoft.com/office/drawing/2014/main" id="{AAFF0A20-F829-C136-BE4D-E641F5B1AAD8}"/>
                </a:ext>
              </a:extLst>
            </p:cNvPr>
            <p:cNvPicPr>
              <a:picLocks noChangeAspect="1"/>
            </p:cNvPicPr>
            <p:nvPr/>
          </p:nvPicPr>
          <p:blipFill>
            <a:blip r:embed="rId2"/>
            <a:stretch>
              <a:fillRect/>
            </a:stretch>
          </p:blipFill>
          <p:spPr>
            <a:xfrm rot="16200000">
              <a:off x="-1741219" y="1703119"/>
              <a:ext cx="4475747" cy="1031409"/>
            </a:xfrm>
            <a:prstGeom prst="rect">
              <a:avLst/>
            </a:prstGeom>
          </p:spPr>
        </p:pic>
        <p:sp>
          <p:nvSpPr>
            <p:cNvPr id="28" name="Rectangle 27">
              <a:extLst>
                <a:ext uri="{FF2B5EF4-FFF2-40B4-BE49-F238E27FC236}">
                  <a16:creationId xmlns:a16="http://schemas.microsoft.com/office/drawing/2014/main" id="{4E5D57CA-7C20-4904-1897-0F6F504E2426}"/>
                </a:ext>
              </a:extLst>
            </p:cNvPr>
            <p:cNvSpPr/>
            <p:nvPr/>
          </p:nvSpPr>
          <p:spPr>
            <a:xfrm>
              <a:off x="-19049" y="4347411"/>
              <a:ext cx="1031410" cy="2577264"/>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Box 2">
            <a:extLst>
              <a:ext uri="{FF2B5EF4-FFF2-40B4-BE49-F238E27FC236}">
                <a16:creationId xmlns:a16="http://schemas.microsoft.com/office/drawing/2014/main" id="{BD8D506F-19B7-CC95-6C88-EDF2200E7AC2}"/>
              </a:ext>
            </a:extLst>
          </p:cNvPr>
          <p:cNvSpPr txBox="1">
            <a:spLocks/>
          </p:cNvSpPr>
          <p:nvPr/>
        </p:nvSpPr>
        <p:spPr>
          <a:xfrm>
            <a:off x="2374285" y="1018744"/>
            <a:ext cx="8466896" cy="663964"/>
          </a:xfrm>
          <a:prstGeom prst="rect">
            <a:avLst/>
          </a:prstGeom>
          <a:noFill/>
        </p:spPr>
        <p:txBody>
          <a:bodyPr wrap="square" rtlCol="0" anchor="ctr">
            <a:spAutoFit/>
          </a:bodyPr>
          <a:lstStyle/>
          <a:p>
            <a:pPr algn="ctr">
              <a:lnSpc>
                <a:spcPct val="150000"/>
              </a:lnSpc>
            </a:pPr>
            <a:r>
              <a:rPr lang="en-US" sz="2800" noProof="0" dirty="0">
                <a:latin typeface="Cascadia Code" panose="020B0609020000020004" pitchFamily="49" charset="0"/>
                <a:cs typeface="Cascadia Code" panose="020B0609020000020004" pitchFamily="49" charset="0"/>
              </a:rPr>
              <a:t>With Arrays</a:t>
            </a:r>
          </a:p>
        </p:txBody>
      </p:sp>
    </p:spTree>
    <p:extLst>
      <p:ext uri="{BB962C8B-B14F-4D97-AF65-F5344CB8AC3E}">
        <p14:creationId xmlns:p14="http://schemas.microsoft.com/office/powerpoint/2010/main" val="1592731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DDCA7-1442-3596-6E0E-99B6E187730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97A0E71-4E5F-E168-E3B0-00B9627B9087}"/>
              </a:ext>
            </a:extLst>
          </p:cNvPr>
          <p:cNvSpPr txBox="1">
            <a:spLocks/>
          </p:cNvSpPr>
          <p:nvPr/>
        </p:nvSpPr>
        <p:spPr>
          <a:xfrm>
            <a:off x="11815484" y="6381153"/>
            <a:ext cx="244897" cy="337336"/>
          </a:xfrm>
          <a:prstGeom prst="rect">
            <a:avLst/>
          </a:prstGeom>
          <a:noFill/>
        </p:spPr>
        <p:txBody>
          <a:bodyPr wrap="square" rtlCol="0" anchor="ctr">
            <a:spAutoFit/>
          </a:bodyPr>
          <a:lstStyle/>
          <a:p>
            <a:pPr algn="just">
              <a:lnSpc>
                <a:spcPct val="150000"/>
              </a:lnSpc>
            </a:pPr>
            <a:r>
              <a:rPr lang="en-US" sz="1200" noProof="0" dirty="0">
                <a:latin typeface="Cascadia Code" panose="020B0609020000020004" pitchFamily="49" charset="0"/>
                <a:cs typeface="Cascadia Code" panose="020B0609020000020004" pitchFamily="49" charset="0"/>
              </a:rPr>
              <a:t>3</a:t>
            </a:r>
          </a:p>
        </p:txBody>
      </p:sp>
      <p:grpSp>
        <p:nvGrpSpPr>
          <p:cNvPr id="18" name="Group 17">
            <a:extLst>
              <a:ext uri="{FF2B5EF4-FFF2-40B4-BE49-F238E27FC236}">
                <a16:creationId xmlns:a16="http://schemas.microsoft.com/office/drawing/2014/main" id="{A9EB7C68-0F6A-ABC3-EEF2-8FC6F7654A21}"/>
              </a:ext>
            </a:extLst>
          </p:cNvPr>
          <p:cNvGrpSpPr/>
          <p:nvPr/>
        </p:nvGrpSpPr>
        <p:grpSpPr>
          <a:xfrm>
            <a:off x="2175733" y="76200"/>
            <a:ext cx="9000000" cy="901700"/>
            <a:chOff x="2175733" y="333375"/>
            <a:chExt cx="9000000" cy="901700"/>
          </a:xfrm>
        </p:grpSpPr>
        <p:sp>
          <p:nvSpPr>
            <p:cNvPr id="19" name="TextBox 18">
              <a:extLst>
                <a:ext uri="{FF2B5EF4-FFF2-40B4-BE49-F238E27FC236}">
                  <a16:creationId xmlns:a16="http://schemas.microsoft.com/office/drawing/2014/main" id="{CC12FD0F-7689-0C9F-62FF-F9A1D692F6CB}"/>
                </a:ext>
              </a:extLst>
            </p:cNvPr>
            <p:cNvSpPr txBox="1">
              <a:spLocks/>
            </p:cNvSpPr>
            <p:nvPr/>
          </p:nvSpPr>
          <p:spPr>
            <a:xfrm>
              <a:off x="2412385" y="333375"/>
              <a:ext cx="8466896" cy="745653"/>
            </a:xfrm>
            <a:prstGeom prst="rect">
              <a:avLst/>
            </a:prstGeom>
            <a:noFill/>
          </p:spPr>
          <p:txBody>
            <a:bodyPr wrap="square" rtlCol="0" anchor="ctr">
              <a:spAutoFit/>
            </a:bodyPr>
            <a:lstStyle/>
            <a:p>
              <a:pPr algn="ctr">
                <a:lnSpc>
                  <a:spcPct val="150000"/>
                </a:lnSpc>
              </a:pPr>
              <a:r>
                <a:rPr lang="en-US" sz="3200" noProof="0" dirty="0">
                  <a:latin typeface="Cascadia Code" panose="020B0609020000020004" pitchFamily="49" charset="0"/>
                  <a:cs typeface="Cascadia Code" panose="020B0609020000020004" pitchFamily="49" charset="0"/>
                </a:rPr>
                <a:t>Dynamic Programming Approach</a:t>
              </a:r>
            </a:p>
          </p:txBody>
        </p:sp>
        <p:cxnSp>
          <p:nvCxnSpPr>
            <p:cNvPr id="20" name="Straight Connector 19">
              <a:extLst>
                <a:ext uri="{FF2B5EF4-FFF2-40B4-BE49-F238E27FC236}">
                  <a16:creationId xmlns:a16="http://schemas.microsoft.com/office/drawing/2014/main" id="{25C14794-E679-A3AB-2A6A-5566E5E88C40}"/>
                </a:ext>
              </a:extLst>
            </p:cNvPr>
            <p:cNvCxnSpPr/>
            <p:nvPr/>
          </p:nvCxnSpPr>
          <p:spPr>
            <a:xfrm>
              <a:off x="2175733" y="1235075"/>
              <a:ext cx="9000000" cy="0"/>
            </a:xfrm>
            <a:prstGeom prst="line">
              <a:avLst/>
            </a:prstGeom>
            <a:ln w="38100"/>
          </p:spPr>
          <p:style>
            <a:lnRef idx="3">
              <a:schemeClr val="dk1"/>
            </a:lnRef>
            <a:fillRef idx="0">
              <a:schemeClr val="dk1"/>
            </a:fillRef>
            <a:effectRef idx="2">
              <a:schemeClr val="dk1"/>
            </a:effectRef>
            <a:fontRef idx="minor">
              <a:schemeClr val="tx1"/>
            </a:fontRef>
          </p:style>
        </p:cxnSp>
      </p:grpSp>
      <p:sp>
        <p:nvSpPr>
          <p:cNvPr id="21" name="TextBox 20">
            <a:extLst>
              <a:ext uri="{FF2B5EF4-FFF2-40B4-BE49-F238E27FC236}">
                <a16:creationId xmlns:a16="http://schemas.microsoft.com/office/drawing/2014/main" id="{DF386E56-E635-DDDA-24FF-086F3701AFDF}"/>
              </a:ext>
            </a:extLst>
          </p:cNvPr>
          <p:cNvSpPr txBox="1"/>
          <p:nvPr/>
        </p:nvSpPr>
        <p:spPr>
          <a:xfrm>
            <a:off x="1259068" y="1929293"/>
            <a:ext cx="5523283" cy="1323439"/>
          </a:xfrm>
          <a:prstGeom prst="rect">
            <a:avLst/>
          </a:prstGeom>
          <a:noFill/>
        </p:spPr>
        <p:txBody>
          <a:bodyPr wrap="square" rtlCol="0">
            <a:spAutoFit/>
          </a:bodyPr>
          <a:lstStyle/>
          <a:p>
            <a:pPr algn="just"/>
            <a:r>
              <a:rPr lang="en-US" sz="1600" dirty="0">
                <a:latin typeface="Cascadia Code" panose="020B0609020000020004" pitchFamily="49" charset="0"/>
                <a:cs typeface="Cascadia Code" panose="020B0609020000020004" pitchFamily="49" charset="0"/>
              </a:rPr>
              <a:t>Both the functions to read the information about the truck and the information about the pallets are in the </a:t>
            </a:r>
            <a:r>
              <a:rPr lang="en-US" sz="1600" dirty="0">
                <a:solidFill>
                  <a:srgbClr val="C00000"/>
                </a:solidFill>
                <a:latin typeface="Cascadia Code" panose="020B0609020000020004" pitchFamily="49" charset="0"/>
                <a:cs typeface="Cascadia Code" panose="020B0609020000020004" pitchFamily="49" charset="0"/>
              </a:rPr>
              <a:t>file read_files.cpp </a:t>
            </a:r>
            <a:r>
              <a:rPr lang="en-US" sz="1600" dirty="0">
                <a:latin typeface="Cascadia Code" panose="020B0609020000020004" pitchFamily="49" charset="0"/>
                <a:cs typeface="Cascadia Code" panose="020B0609020000020004" pitchFamily="49" charset="0"/>
              </a:rPr>
              <a:t>and are called in the function </a:t>
            </a:r>
            <a:r>
              <a:rPr lang="en-US" sz="1600" dirty="0" err="1">
                <a:latin typeface="Cascadia Code" panose="020B0609020000020004" pitchFamily="49" charset="0"/>
                <a:cs typeface="Cascadia Code" panose="020B0609020000020004" pitchFamily="49" charset="0"/>
              </a:rPr>
              <a:t>ask_pallets</a:t>
            </a:r>
            <a:r>
              <a:rPr lang="en-US" sz="1600" dirty="0">
                <a:latin typeface="Cascadia Code" panose="020B0609020000020004" pitchFamily="49" charset="0"/>
                <a:cs typeface="Cascadia Code" panose="020B0609020000020004" pitchFamily="49" charset="0"/>
              </a:rPr>
              <a:t> of the main.cpp file.</a:t>
            </a:r>
            <a:endParaRPr lang="en-US" sz="1600" noProof="0" dirty="0">
              <a:latin typeface="Cascadia Code" panose="020B0609020000020004" pitchFamily="49" charset="0"/>
              <a:cs typeface="Cascadia Code" panose="020B0609020000020004" pitchFamily="49" charset="0"/>
            </a:endParaRPr>
          </a:p>
        </p:txBody>
      </p:sp>
      <p:grpSp>
        <p:nvGrpSpPr>
          <p:cNvPr id="26" name="Group 25">
            <a:extLst>
              <a:ext uri="{FF2B5EF4-FFF2-40B4-BE49-F238E27FC236}">
                <a16:creationId xmlns:a16="http://schemas.microsoft.com/office/drawing/2014/main" id="{4889D71D-D82D-9A58-3CE1-6B6828DD91B2}"/>
              </a:ext>
            </a:extLst>
          </p:cNvPr>
          <p:cNvGrpSpPr/>
          <p:nvPr/>
        </p:nvGrpSpPr>
        <p:grpSpPr>
          <a:xfrm>
            <a:off x="-19050" y="-19052"/>
            <a:ext cx="1031411" cy="6943727"/>
            <a:chOff x="-19050" y="-19050"/>
            <a:chExt cx="1031411" cy="6943725"/>
          </a:xfrm>
        </p:grpSpPr>
        <p:pic>
          <p:nvPicPr>
            <p:cNvPr id="27" name="Picture 26">
              <a:extLst>
                <a:ext uri="{FF2B5EF4-FFF2-40B4-BE49-F238E27FC236}">
                  <a16:creationId xmlns:a16="http://schemas.microsoft.com/office/drawing/2014/main" id="{B8961612-DABC-5D14-CB88-DEEC1674B07B}"/>
                </a:ext>
              </a:extLst>
            </p:cNvPr>
            <p:cNvPicPr>
              <a:picLocks noChangeAspect="1"/>
            </p:cNvPicPr>
            <p:nvPr/>
          </p:nvPicPr>
          <p:blipFill>
            <a:blip r:embed="rId2"/>
            <a:stretch>
              <a:fillRect/>
            </a:stretch>
          </p:blipFill>
          <p:spPr>
            <a:xfrm rot="16200000">
              <a:off x="-1741219" y="1703119"/>
              <a:ext cx="4475747" cy="1031409"/>
            </a:xfrm>
            <a:prstGeom prst="rect">
              <a:avLst/>
            </a:prstGeom>
          </p:spPr>
        </p:pic>
        <p:sp>
          <p:nvSpPr>
            <p:cNvPr id="28" name="Rectangle 27">
              <a:extLst>
                <a:ext uri="{FF2B5EF4-FFF2-40B4-BE49-F238E27FC236}">
                  <a16:creationId xmlns:a16="http://schemas.microsoft.com/office/drawing/2014/main" id="{758FD424-8E81-540B-077E-80A88B3A21DA}"/>
                </a:ext>
              </a:extLst>
            </p:cNvPr>
            <p:cNvSpPr/>
            <p:nvPr/>
          </p:nvSpPr>
          <p:spPr>
            <a:xfrm>
              <a:off x="-19049" y="4347411"/>
              <a:ext cx="1031410" cy="2577264"/>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Box 2">
            <a:extLst>
              <a:ext uri="{FF2B5EF4-FFF2-40B4-BE49-F238E27FC236}">
                <a16:creationId xmlns:a16="http://schemas.microsoft.com/office/drawing/2014/main" id="{04401FCF-3483-B781-9B48-40E1EE5F6F33}"/>
              </a:ext>
            </a:extLst>
          </p:cNvPr>
          <p:cNvSpPr txBox="1">
            <a:spLocks/>
          </p:cNvSpPr>
          <p:nvPr/>
        </p:nvSpPr>
        <p:spPr>
          <a:xfrm>
            <a:off x="2374285" y="1018744"/>
            <a:ext cx="8466896" cy="663964"/>
          </a:xfrm>
          <a:prstGeom prst="rect">
            <a:avLst/>
          </a:prstGeom>
          <a:noFill/>
        </p:spPr>
        <p:txBody>
          <a:bodyPr wrap="square" rtlCol="0" anchor="ctr">
            <a:spAutoFit/>
          </a:bodyPr>
          <a:lstStyle/>
          <a:p>
            <a:pPr algn="ctr">
              <a:lnSpc>
                <a:spcPct val="150000"/>
              </a:lnSpc>
            </a:pPr>
            <a:r>
              <a:rPr lang="en-US" sz="2800" noProof="0" dirty="0">
                <a:latin typeface="Cascadia Code" panose="020B0609020000020004" pitchFamily="49" charset="0"/>
                <a:cs typeface="Cascadia Code" panose="020B0609020000020004" pitchFamily="49" charset="0"/>
              </a:rPr>
              <a:t>With Maps</a:t>
            </a:r>
          </a:p>
        </p:txBody>
      </p:sp>
    </p:spTree>
    <p:extLst>
      <p:ext uri="{BB962C8B-B14F-4D97-AF65-F5344CB8AC3E}">
        <p14:creationId xmlns:p14="http://schemas.microsoft.com/office/powerpoint/2010/main" val="1211040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F43E3-109A-95FB-CDA9-A9151734812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D89DE43-D1B9-59D7-B318-51A302E48CCA}"/>
              </a:ext>
            </a:extLst>
          </p:cNvPr>
          <p:cNvSpPr txBox="1">
            <a:spLocks/>
          </p:cNvSpPr>
          <p:nvPr/>
        </p:nvSpPr>
        <p:spPr>
          <a:xfrm>
            <a:off x="11815484" y="6381153"/>
            <a:ext cx="244897" cy="337336"/>
          </a:xfrm>
          <a:prstGeom prst="rect">
            <a:avLst/>
          </a:prstGeom>
          <a:noFill/>
        </p:spPr>
        <p:txBody>
          <a:bodyPr wrap="square" rtlCol="0" anchor="ctr">
            <a:spAutoFit/>
          </a:bodyPr>
          <a:lstStyle/>
          <a:p>
            <a:pPr algn="just">
              <a:lnSpc>
                <a:spcPct val="150000"/>
              </a:lnSpc>
            </a:pPr>
            <a:r>
              <a:rPr lang="en-US" sz="1200" noProof="0" dirty="0">
                <a:latin typeface="Cascadia Code" panose="020B0609020000020004" pitchFamily="49" charset="0"/>
                <a:cs typeface="Cascadia Code" panose="020B0609020000020004" pitchFamily="49" charset="0"/>
              </a:rPr>
              <a:t>3</a:t>
            </a:r>
          </a:p>
        </p:txBody>
      </p:sp>
      <p:grpSp>
        <p:nvGrpSpPr>
          <p:cNvPr id="18" name="Group 17">
            <a:extLst>
              <a:ext uri="{FF2B5EF4-FFF2-40B4-BE49-F238E27FC236}">
                <a16:creationId xmlns:a16="http://schemas.microsoft.com/office/drawing/2014/main" id="{76D70089-07D3-6864-F709-E26B81EDF8F9}"/>
              </a:ext>
            </a:extLst>
          </p:cNvPr>
          <p:cNvGrpSpPr/>
          <p:nvPr/>
        </p:nvGrpSpPr>
        <p:grpSpPr>
          <a:xfrm>
            <a:off x="1383878" y="75638"/>
            <a:ext cx="10431606" cy="902262"/>
            <a:chOff x="1383878" y="332813"/>
            <a:chExt cx="10431606" cy="902262"/>
          </a:xfrm>
        </p:grpSpPr>
        <p:sp>
          <p:nvSpPr>
            <p:cNvPr id="19" name="TextBox 18">
              <a:extLst>
                <a:ext uri="{FF2B5EF4-FFF2-40B4-BE49-F238E27FC236}">
                  <a16:creationId xmlns:a16="http://schemas.microsoft.com/office/drawing/2014/main" id="{93DD81C9-4C80-1D6C-317D-F6BD347252D2}"/>
                </a:ext>
              </a:extLst>
            </p:cNvPr>
            <p:cNvSpPr txBox="1">
              <a:spLocks/>
            </p:cNvSpPr>
            <p:nvPr/>
          </p:nvSpPr>
          <p:spPr>
            <a:xfrm>
              <a:off x="1383878" y="332813"/>
              <a:ext cx="10431606" cy="745653"/>
            </a:xfrm>
            <a:prstGeom prst="rect">
              <a:avLst/>
            </a:prstGeom>
            <a:noFill/>
          </p:spPr>
          <p:txBody>
            <a:bodyPr wrap="square" rtlCol="0" anchor="ctr">
              <a:spAutoFit/>
            </a:bodyPr>
            <a:lstStyle/>
            <a:p>
              <a:pPr algn="ctr">
                <a:lnSpc>
                  <a:spcPct val="150000"/>
                </a:lnSpc>
              </a:pPr>
              <a:r>
                <a:rPr lang="en-US" sz="3200" noProof="0" dirty="0">
                  <a:latin typeface="Cascadia Code" panose="020B0609020000020004" pitchFamily="49" charset="0"/>
                  <a:cs typeface="Cascadia Code" panose="020B0609020000020004" pitchFamily="49" charset="0"/>
                </a:rPr>
                <a:t>Approximation Algorithms (Greedy Approach)</a:t>
              </a:r>
            </a:p>
          </p:txBody>
        </p:sp>
        <p:cxnSp>
          <p:nvCxnSpPr>
            <p:cNvPr id="20" name="Straight Connector 19">
              <a:extLst>
                <a:ext uri="{FF2B5EF4-FFF2-40B4-BE49-F238E27FC236}">
                  <a16:creationId xmlns:a16="http://schemas.microsoft.com/office/drawing/2014/main" id="{15973B4C-DED5-732A-8C07-43F8631BA9BA}"/>
                </a:ext>
              </a:extLst>
            </p:cNvPr>
            <p:cNvCxnSpPr/>
            <p:nvPr/>
          </p:nvCxnSpPr>
          <p:spPr>
            <a:xfrm>
              <a:off x="2175733" y="1235075"/>
              <a:ext cx="9000000" cy="0"/>
            </a:xfrm>
            <a:prstGeom prst="line">
              <a:avLst/>
            </a:prstGeom>
            <a:ln w="38100"/>
          </p:spPr>
          <p:style>
            <a:lnRef idx="3">
              <a:schemeClr val="dk1"/>
            </a:lnRef>
            <a:fillRef idx="0">
              <a:schemeClr val="dk1"/>
            </a:fillRef>
            <a:effectRef idx="2">
              <a:schemeClr val="dk1"/>
            </a:effectRef>
            <a:fontRef idx="minor">
              <a:schemeClr val="tx1"/>
            </a:fontRef>
          </p:style>
        </p:cxnSp>
      </p:grpSp>
      <p:sp>
        <p:nvSpPr>
          <p:cNvPr id="21" name="TextBox 20">
            <a:extLst>
              <a:ext uri="{FF2B5EF4-FFF2-40B4-BE49-F238E27FC236}">
                <a16:creationId xmlns:a16="http://schemas.microsoft.com/office/drawing/2014/main" id="{7E8158AE-BC7F-D165-990A-55BF3AC6F3EE}"/>
              </a:ext>
            </a:extLst>
          </p:cNvPr>
          <p:cNvSpPr txBox="1"/>
          <p:nvPr/>
        </p:nvSpPr>
        <p:spPr>
          <a:xfrm>
            <a:off x="1316218" y="1233968"/>
            <a:ext cx="5523283" cy="1323439"/>
          </a:xfrm>
          <a:prstGeom prst="rect">
            <a:avLst/>
          </a:prstGeom>
          <a:noFill/>
        </p:spPr>
        <p:txBody>
          <a:bodyPr wrap="square" rtlCol="0">
            <a:spAutoFit/>
          </a:bodyPr>
          <a:lstStyle/>
          <a:p>
            <a:pPr algn="just"/>
            <a:r>
              <a:rPr lang="en-US" sz="1600" dirty="0">
                <a:latin typeface="Cascadia Code" panose="020B0609020000020004" pitchFamily="49" charset="0"/>
                <a:cs typeface="Cascadia Code" panose="020B0609020000020004" pitchFamily="49" charset="0"/>
              </a:rPr>
              <a:t>Both the functions to read the information about the truck and the information about the pallets are in the </a:t>
            </a:r>
            <a:r>
              <a:rPr lang="en-US" sz="1600" dirty="0">
                <a:solidFill>
                  <a:srgbClr val="C00000"/>
                </a:solidFill>
                <a:latin typeface="Cascadia Code" panose="020B0609020000020004" pitchFamily="49" charset="0"/>
                <a:cs typeface="Cascadia Code" panose="020B0609020000020004" pitchFamily="49" charset="0"/>
              </a:rPr>
              <a:t>file read_files.cpp </a:t>
            </a:r>
            <a:r>
              <a:rPr lang="en-US" sz="1600" dirty="0">
                <a:latin typeface="Cascadia Code" panose="020B0609020000020004" pitchFamily="49" charset="0"/>
                <a:cs typeface="Cascadia Code" panose="020B0609020000020004" pitchFamily="49" charset="0"/>
              </a:rPr>
              <a:t>and are called in the function </a:t>
            </a:r>
            <a:r>
              <a:rPr lang="en-US" sz="1600" dirty="0" err="1">
                <a:latin typeface="Cascadia Code" panose="020B0609020000020004" pitchFamily="49" charset="0"/>
                <a:cs typeface="Cascadia Code" panose="020B0609020000020004" pitchFamily="49" charset="0"/>
              </a:rPr>
              <a:t>ask_pallets</a:t>
            </a:r>
            <a:r>
              <a:rPr lang="en-US" sz="1600" dirty="0">
                <a:latin typeface="Cascadia Code" panose="020B0609020000020004" pitchFamily="49" charset="0"/>
                <a:cs typeface="Cascadia Code" panose="020B0609020000020004" pitchFamily="49" charset="0"/>
              </a:rPr>
              <a:t> of the main.cpp file.</a:t>
            </a:r>
            <a:endParaRPr lang="en-US" sz="1600" noProof="0" dirty="0">
              <a:latin typeface="Cascadia Code" panose="020B0609020000020004" pitchFamily="49" charset="0"/>
              <a:cs typeface="Cascadia Code" panose="020B0609020000020004" pitchFamily="49" charset="0"/>
            </a:endParaRPr>
          </a:p>
        </p:txBody>
      </p:sp>
      <p:grpSp>
        <p:nvGrpSpPr>
          <p:cNvPr id="26" name="Group 25">
            <a:extLst>
              <a:ext uri="{FF2B5EF4-FFF2-40B4-BE49-F238E27FC236}">
                <a16:creationId xmlns:a16="http://schemas.microsoft.com/office/drawing/2014/main" id="{970CBA25-40EC-FB74-1E0E-6B05B70F9153}"/>
              </a:ext>
            </a:extLst>
          </p:cNvPr>
          <p:cNvGrpSpPr/>
          <p:nvPr/>
        </p:nvGrpSpPr>
        <p:grpSpPr>
          <a:xfrm>
            <a:off x="-19050" y="-19052"/>
            <a:ext cx="1031411" cy="6943727"/>
            <a:chOff x="-19050" y="-19050"/>
            <a:chExt cx="1031411" cy="6943725"/>
          </a:xfrm>
        </p:grpSpPr>
        <p:pic>
          <p:nvPicPr>
            <p:cNvPr id="27" name="Picture 26">
              <a:extLst>
                <a:ext uri="{FF2B5EF4-FFF2-40B4-BE49-F238E27FC236}">
                  <a16:creationId xmlns:a16="http://schemas.microsoft.com/office/drawing/2014/main" id="{CFB2C312-6A68-0794-9DFE-9A62D5A9A654}"/>
                </a:ext>
              </a:extLst>
            </p:cNvPr>
            <p:cNvPicPr>
              <a:picLocks noChangeAspect="1"/>
            </p:cNvPicPr>
            <p:nvPr/>
          </p:nvPicPr>
          <p:blipFill>
            <a:blip r:embed="rId2"/>
            <a:stretch>
              <a:fillRect/>
            </a:stretch>
          </p:blipFill>
          <p:spPr>
            <a:xfrm rot="16200000">
              <a:off x="-1741219" y="1703119"/>
              <a:ext cx="4475747" cy="1031409"/>
            </a:xfrm>
            <a:prstGeom prst="rect">
              <a:avLst/>
            </a:prstGeom>
          </p:spPr>
        </p:pic>
        <p:sp>
          <p:nvSpPr>
            <p:cNvPr id="28" name="Rectangle 27">
              <a:extLst>
                <a:ext uri="{FF2B5EF4-FFF2-40B4-BE49-F238E27FC236}">
                  <a16:creationId xmlns:a16="http://schemas.microsoft.com/office/drawing/2014/main" id="{64D1661B-D387-4D90-C21F-E8BBE274DEE1}"/>
                </a:ext>
              </a:extLst>
            </p:cNvPr>
            <p:cNvSpPr/>
            <p:nvPr/>
          </p:nvSpPr>
          <p:spPr>
            <a:xfrm>
              <a:off x="-19049" y="4347411"/>
              <a:ext cx="1031410" cy="2577264"/>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14583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606D9-0832-D730-88F4-AEE09B6F498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60BEDD-1132-2E24-717C-288DFD777BC3}"/>
              </a:ext>
            </a:extLst>
          </p:cNvPr>
          <p:cNvSpPr txBox="1">
            <a:spLocks/>
          </p:cNvSpPr>
          <p:nvPr/>
        </p:nvSpPr>
        <p:spPr>
          <a:xfrm>
            <a:off x="11815484" y="6381153"/>
            <a:ext cx="244897" cy="337336"/>
          </a:xfrm>
          <a:prstGeom prst="rect">
            <a:avLst/>
          </a:prstGeom>
          <a:noFill/>
        </p:spPr>
        <p:txBody>
          <a:bodyPr wrap="square" rtlCol="0" anchor="ctr">
            <a:spAutoFit/>
          </a:bodyPr>
          <a:lstStyle/>
          <a:p>
            <a:pPr algn="just">
              <a:lnSpc>
                <a:spcPct val="150000"/>
              </a:lnSpc>
            </a:pPr>
            <a:r>
              <a:rPr lang="en-US" sz="1200" noProof="0" dirty="0">
                <a:latin typeface="Cascadia Code" panose="020B0609020000020004" pitchFamily="49" charset="0"/>
                <a:cs typeface="Cascadia Code" panose="020B0609020000020004" pitchFamily="49" charset="0"/>
              </a:rPr>
              <a:t>3</a:t>
            </a:r>
          </a:p>
        </p:txBody>
      </p:sp>
      <p:grpSp>
        <p:nvGrpSpPr>
          <p:cNvPr id="18" name="Group 17">
            <a:extLst>
              <a:ext uri="{FF2B5EF4-FFF2-40B4-BE49-F238E27FC236}">
                <a16:creationId xmlns:a16="http://schemas.microsoft.com/office/drawing/2014/main" id="{17594037-8660-C52E-613A-4B79EEB3FF13}"/>
              </a:ext>
            </a:extLst>
          </p:cNvPr>
          <p:cNvGrpSpPr/>
          <p:nvPr/>
        </p:nvGrpSpPr>
        <p:grpSpPr>
          <a:xfrm>
            <a:off x="2151642" y="66113"/>
            <a:ext cx="9024091" cy="911787"/>
            <a:chOff x="2151642" y="323288"/>
            <a:chExt cx="9024091" cy="911787"/>
          </a:xfrm>
        </p:grpSpPr>
        <p:sp>
          <p:nvSpPr>
            <p:cNvPr id="19" name="TextBox 18">
              <a:extLst>
                <a:ext uri="{FF2B5EF4-FFF2-40B4-BE49-F238E27FC236}">
                  <a16:creationId xmlns:a16="http://schemas.microsoft.com/office/drawing/2014/main" id="{AB4C163A-51F5-6A9A-0468-2C42C9C921BE}"/>
                </a:ext>
              </a:extLst>
            </p:cNvPr>
            <p:cNvSpPr txBox="1">
              <a:spLocks/>
            </p:cNvSpPr>
            <p:nvPr/>
          </p:nvSpPr>
          <p:spPr>
            <a:xfrm>
              <a:off x="2151642" y="323288"/>
              <a:ext cx="9000000" cy="745653"/>
            </a:xfrm>
            <a:prstGeom prst="rect">
              <a:avLst/>
            </a:prstGeom>
            <a:noFill/>
          </p:spPr>
          <p:txBody>
            <a:bodyPr wrap="square" rtlCol="0" anchor="ctr">
              <a:spAutoFit/>
            </a:bodyPr>
            <a:lstStyle/>
            <a:p>
              <a:pPr algn="ctr">
                <a:lnSpc>
                  <a:spcPct val="150000"/>
                </a:lnSpc>
              </a:pPr>
              <a:r>
                <a:rPr lang="en-US" sz="3200" noProof="0" dirty="0">
                  <a:latin typeface="Cascadia Code" panose="020B0609020000020004" pitchFamily="49" charset="0"/>
                  <a:cs typeface="Cascadia Code" panose="020B0609020000020004" pitchFamily="49" charset="0"/>
                </a:rPr>
                <a:t>Integer Linear Programming Algorithm</a:t>
              </a:r>
            </a:p>
          </p:txBody>
        </p:sp>
        <p:cxnSp>
          <p:nvCxnSpPr>
            <p:cNvPr id="20" name="Straight Connector 19">
              <a:extLst>
                <a:ext uri="{FF2B5EF4-FFF2-40B4-BE49-F238E27FC236}">
                  <a16:creationId xmlns:a16="http://schemas.microsoft.com/office/drawing/2014/main" id="{31A8FEE8-57BE-7C3E-026A-4D6FF5662F81}"/>
                </a:ext>
              </a:extLst>
            </p:cNvPr>
            <p:cNvCxnSpPr/>
            <p:nvPr/>
          </p:nvCxnSpPr>
          <p:spPr>
            <a:xfrm>
              <a:off x="2175733" y="1235075"/>
              <a:ext cx="9000000" cy="0"/>
            </a:xfrm>
            <a:prstGeom prst="line">
              <a:avLst/>
            </a:prstGeom>
            <a:ln w="38100"/>
          </p:spPr>
          <p:style>
            <a:lnRef idx="3">
              <a:schemeClr val="dk1"/>
            </a:lnRef>
            <a:fillRef idx="0">
              <a:schemeClr val="dk1"/>
            </a:fillRef>
            <a:effectRef idx="2">
              <a:schemeClr val="dk1"/>
            </a:effectRef>
            <a:fontRef idx="minor">
              <a:schemeClr val="tx1"/>
            </a:fontRef>
          </p:style>
        </p:cxnSp>
      </p:grpSp>
      <p:sp>
        <p:nvSpPr>
          <p:cNvPr id="21" name="TextBox 20">
            <a:extLst>
              <a:ext uri="{FF2B5EF4-FFF2-40B4-BE49-F238E27FC236}">
                <a16:creationId xmlns:a16="http://schemas.microsoft.com/office/drawing/2014/main" id="{7F141B18-4475-35E1-D74F-5D71F7AA8AF8}"/>
              </a:ext>
            </a:extLst>
          </p:cNvPr>
          <p:cNvSpPr txBox="1"/>
          <p:nvPr/>
        </p:nvSpPr>
        <p:spPr>
          <a:xfrm>
            <a:off x="1316218" y="1233968"/>
            <a:ext cx="10418582" cy="830997"/>
          </a:xfrm>
          <a:prstGeom prst="rect">
            <a:avLst/>
          </a:prstGeom>
          <a:noFill/>
        </p:spPr>
        <p:txBody>
          <a:bodyPr wrap="square" rtlCol="0">
            <a:spAutoFit/>
          </a:bodyPr>
          <a:lstStyle/>
          <a:p>
            <a:pPr algn="just"/>
            <a:r>
              <a:rPr lang="en-US" sz="1600" dirty="0">
                <a:latin typeface="Cascadia Code" panose="020B0609020000020004" pitchFamily="49" charset="0"/>
                <a:cs typeface="Cascadia Code" panose="020B0609020000020004" pitchFamily="49" charset="0"/>
              </a:rPr>
              <a:t>In a truck with maximum capacity W, n possible pallets, and value and weight pallet values in vectors v and w respectively, where item i’s value = v[i-1] and its weight = w[i-1], the problem in standard form can be given as:</a:t>
            </a:r>
            <a:endParaRPr lang="en-US" sz="1600" noProof="0" dirty="0">
              <a:latin typeface="Cascadia Code" panose="020B0609020000020004" pitchFamily="49" charset="0"/>
              <a:cs typeface="Cascadia Code" panose="020B0609020000020004" pitchFamily="49" charset="0"/>
            </a:endParaRPr>
          </a:p>
        </p:txBody>
      </p:sp>
      <p:sp>
        <p:nvSpPr>
          <p:cNvPr id="22" name="TextBox 21">
            <a:extLst>
              <a:ext uri="{FF2B5EF4-FFF2-40B4-BE49-F238E27FC236}">
                <a16:creationId xmlns:a16="http://schemas.microsoft.com/office/drawing/2014/main" id="{83E19FB1-053C-F4CF-CA3A-C89AA19AC26E}"/>
              </a:ext>
            </a:extLst>
          </p:cNvPr>
          <p:cNvSpPr txBox="1"/>
          <p:nvPr/>
        </p:nvSpPr>
        <p:spPr>
          <a:xfrm>
            <a:off x="3950000" y="2135072"/>
            <a:ext cx="5523282" cy="2031325"/>
          </a:xfrm>
          <a:prstGeom prst="rect">
            <a:avLst/>
          </a:prstGeom>
          <a:noFill/>
        </p:spPr>
        <p:txBody>
          <a:bodyPr wrap="square" rtlCol="0">
            <a:spAutoFit/>
          </a:bodyPr>
          <a:lstStyle/>
          <a:p>
            <a:pPr algn="just"/>
            <a:r>
              <a:rPr lang="en-US" sz="1400" i="1" noProof="0" dirty="0">
                <a:latin typeface="Cascadia Code" panose="020B0609020000020004" pitchFamily="49" charset="0"/>
                <a:cs typeface="Cascadia Code" panose="020B0609020000020004" pitchFamily="49" charset="0"/>
              </a:rPr>
              <a:t>max v[0] * x1 + v[1] * x2 + …</a:t>
            </a:r>
            <a:r>
              <a:rPr lang="en-US" sz="1400" i="1" dirty="0">
                <a:latin typeface="Cascadia Code" panose="020B0609020000020004" pitchFamily="49" charset="0"/>
                <a:cs typeface="Cascadia Code" panose="020B0609020000020004" pitchFamily="49" charset="0"/>
              </a:rPr>
              <a:t> + v[n-1] * </a:t>
            </a:r>
            <a:r>
              <a:rPr lang="en-US" sz="1400" i="1" dirty="0" err="1">
                <a:latin typeface="Cascadia Code" panose="020B0609020000020004" pitchFamily="49" charset="0"/>
                <a:cs typeface="Cascadia Code" panose="020B0609020000020004" pitchFamily="49" charset="0"/>
              </a:rPr>
              <a:t>xn</a:t>
            </a:r>
            <a:endParaRPr lang="en-US" sz="1400" i="1" dirty="0">
              <a:latin typeface="Cascadia Code" panose="020B0609020000020004" pitchFamily="49" charset="0"/>
              <a:cs typeface="Cascadia Code" panose="020B0609020000020004" pitchFamily="49" charset="0"/>
            </a:endParaRPr>
          </a:p>
          <a:p>
            <a:pPr algn="just"/>
            <a:endParaRPr lang="en-US" sz="1400" i="1" dirty="0">
              <a:latin typeface="Cascadia Code" panose="020B0609020000020004" pitchFamily="49" charset="0"/>
              <a:cs typeface="Cascadia Code" panose="020B0609020000020004" pitchFamily="49" charset="0"/>
            </a:endParaRPr>
          </a:p>
          <a:p>
            <a:pPr algn="just"/>
            <a:r>
              <a:rPr lang="en-US" sz="1400" i="1" noProof="0" dirty="0">
                <a:latin typeface="Cascadia Code" panose="020B0609020000020004" pitchFamily="49" charset="0"/>
                <a:cs typeface="Cascadia Code" panose="020B0609020000020004" pitchFamily="49" charset="0"/>
              </a:rPr>
              <a:t>	subject to:</a:t>
            </a:r>
          </a:p>
          <a:p>
            <a:pPr algn="just"/>
            <a:r>
              <a:rPr lang="en-US" sz="1400" i="1" dirty="0">
                <a:latin typeface="Cascadia Code" panose="020B0609020000020004" pitchFamily="49" charset="0"/>
                <a:cs typeface="Cascadia Code" panose="020B0609020000020004" pitchFamily="49" charset="0"/>
              </a:rPr>
              <a:t>	w[0] * x1 + w[1] * x2 + … + w[n-1] &lt;= W</a:t>
            </a:r>
          </a:p>
          <a:p>
            <a:pPr algn="just"/>
            <a:r>
              <a:rPr lang="en-US" sz="1400" i="1" noProof="0" dirty="0">
                <a:latin typeface="Cascadia Code" panose="020B0609020000020004" pitchFamily="49" charset="0"/>
                <a:cs typeface="Cascadia Code" panose="020B0609020000020004" pitchFamily="49" charset="0"/>
              </a:rPr>
              <a:t>	</a:t>
            </a:r>
            <a:r>
              <a:rPr lang="en-US" sz="1400" i="1" dirty="0">
                <a:latin typeface="Cascadia Code" panose="020B0609020000020004" pitchFamily="49" charset="0"/>
                <a:cs typeface="Cascadia Code" panose="020B0609020000020004" pitchFamily="49" charset="0"/>
              </a:rPr>
              <a:t>x1 &lt;= 1</a:t>
            </a:r>
          </a:p>
          <a:p>
            <a:pPr algn="just"/>
            <a:r>
              <a:rPr lang="en-US" sz="1400" i="1" dirty="0">
                <a:latin typeface="Cascadia Code" panose="020B0609020000020004" pitchFamily="49" charset="0"/>
                <a:cs typeface="Cascadia Code" panose="020B0609020000020004" pitchFamily="49" charset="0"/>
              </a:rPr>
              <a:t>	x2 &lt;= 1</a:t>
            </a:r>
          </a:p>
          <a:p>
            <a:pPr algn="just"/>
            <a:r>
              <a:rPr lang="en-US" sz="1400" i="1" dirty="0">
                <a:latin typeface="Cascadia Code" panose="020B0609020000020004" pitchFamily="49" charset="0"/>
                <a:cs typeface="Cascadia Code" panose="020B0609020000020004" pitchFamily="49" charset="0"/>
              </a:rPr>
              <a:t>	…</a:t>
            </a:r>
          </a:p>
          <a:p>
            <a:pPr algn="just"/>
            <a:r>
              <a:rPr lang="en-US" sz="1400" i="1" dirty="0">
                <a:latin typeface="Cascadia Code" panose="020B0609020000020004" pitchFamily="49" charset="0"/>
                <a:cs typeface="Cascadia Code" panose="020B0609020000020004" pitchFamily="49" charset="0"/>
              </a:rPr>
              <a:t>	</a:t>
            </a:r>
            <a:r>
              <a:rPr lang="en-US" sz="1400" i="1" dirty="0" err="1">
                <a:latin typeface="Cascadia Code" panose="020B0609020000020004" pitchFamily="49" charset="0"/>
                <a:cs typeface="Cascadia Code" panose="020B0609020000020004" pitchFamily="49" charset="0"/>
              </a:rPr>
              <a:t>xn</a:t>
            </a:r>
            <a:r>
              <a:rPr lang="en-US" sz="1400" i="1" dirty="0">
                <a:latin typeface="Cascadia Code" panose="020B0609020000020004" pitchFamily="49" charset="0"/>
                <a:cs typeface="Cascadia Code" panose="020B0609020000020004" pitchFamily="49" charset="0"/>
              </a:rPr>
              <a:t> &lt;= 1</a:t>
            </a:r>
          </a:p>
          <a:p>
            <a:pPr algn="just"/>
            <a:r>
              <a:rPr lang="en-US" sz="1400" i="1" dirty="0">
                <a:latin typeface="Cascadia Code" panose="020B0609020000020004" pitchFamily="49" charset="0"/>
                <a:cs typeface="Cascadia Code" panose="020B0609020000020004" pitchFamily="49" charset="0"/>
              </a:rPr>
              <a:t>	</a:t>
            </a:r>
            <a:r>
              <a:rPr lang="en-US" sz="1100" i="1" dirty="0">
                <a:latin typeface="Cascadia Code" panose="020B0609020000020004" pitchFamily="49" charset="0"/>
                <a:cs typeface="Cascadia Code" panose="020B0609020000020004" pitchFamily="49" charset="0"/>
              </a:rPr>
              <a:t>x1, x2, … , </a:t>
            </a:r>
            <a:r>
              <a:rPr lang="en-US" sz="1100" i="1" dirty="0" err="1">
                <a:latin typeface="Cascadia Code" panose="020B0609020000020004" pitchFamily="49" charset="0"/>
                <a:cs typeface="Cascadia Code" panose="020B0609020000020004" pitchFamily="49" charset="0"/>
              </a:rPr>
              <a:t>xn</a:t>
            </a:r>
            <a:r>
              <a:rPr lang="en-US" sz="1100" i="1" dirty="0">
                <a:latin typeface="Cascadia Code" panose="020B0609020000020004" pitchFamily="49" charset="0"/>
                <a:cs typeface="Cascadia Code" panose="020B0609020000020004" pitchFamily="49" charset="0"/>
              </a:rPr>
              <a:t> &gt;= 0</a:t>
            </a:r>
            <a:endParaRPr lang="en-US" sz="1400" i="1" dirty="0">
              <a:latin typeface="Cascadia Code" panose="020B0609020000020004" pitchFamily="49" charset="0"/>
              <a:cs typeface="Cascadia Code" panose="020B0609020000020004" pitchFamily="49" charset="0"/>
            </a:endParaRPr>
          </a:p>
        </p:txBody>
      </p:sp>
      <p:sp>
        <p:nvSpPr>
          <p:cNvPr id="23" name="TextBox 22">
            <a:extLst>
              <a:ext uri="{FF2B5EF4-FFF2-40B4-BE49-F238E27FC236}">
                <a16:creationId xmlns:a16="http://schemas.microsoft.com/office/drawing/2014/main" id="{42A0C0F2-F384-343D-E47A-5A91905F5804}"/>
              </a:ext>
            </a:extLst>
          </p:cNvPr>
          <p:cNvSpPr txBox="1"/>
          <p:nvPr/>
        </p:nvSpPr>
        <p:spPr>
          <a:xfrm>
            <a:off x="1316218" y="4337518"/>
            <a:ext cx="10342382" cy="830997"/>
          </a:xfrm>
          <a:prstGeom prst="rect">
            <a:avLst/>
          </a:prstGeom>
          <a:noFill/>
        </p:spPr>
        <p:txBody>
          <a:bodyPr wrap="square" rtlCol="0">
            <a:spAutoFit/>
          </a:bodyPr>
          <a:lstStyle/>
          <a:p>
            <a:pPr algn="just"/>
            <a:r>
              <a:rPr lang="en-US" sz="1600" dirty="0">
                <a:latin typeface="Cascadia Code" panose="020B0609020000020004" pitchFamily="49" charset="0"/>
                <a:cs typeface="Cascadia Code" panose="020B0609020000020004" pitchFamily="49" charset="0"/>
              </a:rPr>
              <a:t>However, we need to solve ties if they arise. If two solutions have the same total value, we </a:t>
            </a:r>
            <a:r>
              <a:rPr lang="en-US" sz="1600" dirty="0">
                <a:solidFill>
                  <a:srgbClr val="C00000"/>
                </a:solidFill>
                <a:latin typeface="Cascadia Code" panose="020B0609020000020004" pitchFamily="49" charset="0"/>
                <a:cs typeface="Cascadia Code" panose="020B0609020000020004" pitchFamily="49" charset="0"/>
              </a:rPr>
              <a:t>choose the one that has less items </a:t>
            </a:r>
            <a:r>
              <a:rPr lang="en-US" sz="1600" dirty="0">
                <a:latin typeface="Cascadia Code" panose="020B0609020000020004" pitchFamily="49" charset="0"/>
                <a:cs typeface="Cascadia Code" panose="020B0609020000020004" pitchFamily="49" charset="0"/>
              </a:rPr>
              <a:t>and if they both have the same quantity of items, we </a:t>
            </a:r>
            <a:r>
              <a:rPr lang="en-US" sz="1600" dirty="0">
                <a:solidFill>
                  <a:schemeClr val="accent6">
                    <a:lumMod val="75000"/>
                  </a:schemeClr>
                </a:solidFill>
                <a:latin typeface="Cascadia Code" panose="020B0609020000020004" pitchFamily="49" charset="0"/>
                <a:cs typeface="Cascadia Code" panose="020B0609020000020004" pitchFamily="49" charset="0"/>
              </a:rPr>
              <a:t>choose the ones with lower index</a:t>
            </a:r>
            <a:r>
              <a:rPr lang="en-US" sz="1600" dirty="0">
                <a:latin typeface="Cascadia Code" panose="020B0609020000020004" pitchFamily="49" charset="0"/>
                <a:cs typeface="Cascadia Code" panose="020B0609020000020004" pitchFamily="49" charset="0"/>
              </a:rPr>
              <a:t>.</a:t>
            </a:r>
            <a:endParaRPr lang="en-US" sz="1600" noProof="0" dirty="0">
              <a:latin typeface="Cascadia Code" panose="020B0609020000020004" pitchFamily="49" charset="0"/>
              <a:cs typeface="Cascadia Code" panose="020B0609020000020004" pitchFamily="49" charset="0"/>
            </a:endParaRPr>
          </a:p>
        </p:txBody>
      </p:sp>
      <p:grpSp>
        <p:nvGrpSpPr>
          <p:cNvPr id="26" name="Group 25">
            <a:extLst>
              <a:ext uri="{FF2B5EF4-FFF2-40B4-BE49-F238E27FC236}">
                <a16:creationId xmlns:a16="http://schemas.microsoft.com/office/drawing/2014/main" id="{C6229088-A919-38F7-A7EF-CE3E24846117}"/>
              </a:ext>
            </a:extLst>
          </p:cNvPr>
          <p:cNvGrpSpPr/>
          <p:nvPr/>
        </p:nvGrpSpPr>
        <p:grpSpPr>
          <a:xfrm>
            <a:off x="-19050" y="-19052"/>
            <a:ext cx="1031411" cy="6943727"/>
            <a:chOff x="-19050" y="-19050"/>
            <a:chExt cx="1031411" cy="6943725"/>
          </a:xfrm>
        </p:grpSpPr>
        <p:pic>
          <p:nvPicPr>
            <p:cNvPr id="27" name="Picture 26">
              <a:extLst>
                <a:ext uri="{FF2B5EF4-FFF2-40B4-BE49-F238E27FC236}">
                  <a16:creationId xmlns:a16="http://schemas.microsoft.com/office/drawing/2014/main" id="{6D5B57AB-3F9D-82D4-B57E-2CC062A004E9}"/>
                </a:ext>
              </a:extLst>
            </p:cNvPr>
            <p:cNvPicPr>
              <a:picLocks noChangeAspect="1"/>
            </p:cNvPicPr>
            <p:nvPr/>
          </p:nvPicPr>
          <p:blipFill>
            <a:blip r:embed="rId2"/>
            <a:stretch>
              <a:fillRect/>
            </a:stretch>
          </p:blipFill>
          <p:spPr>
            <a:xfrm rot="16200000">
              <a:off x="-1741219" y="1703119"/>
              <a:ext cx="4475747" cy="1031409"/>
            </a:xfrm>
            <a:prstGeom prst="rect">
              <a:avLst/>
            </a:prstGeom>
          </p:spPr>
        </p:pic>
        <p:sp>
          <p:nvSpPr>
            <p:cNvPr id="28" name="Rectangle 27">
              <a:extLst>
                <a:ext uri="{FF2B5EF4-FFF2-40B4-BE49-F238E27FC236}">
                  <a16:creationId xmlns:a16="http://schemas.microsoft.com/office/drawing/2014/main" id="{AE426FAA-0A1F-D430-77C8-D1E2A68FFEC2}"/>
                </a:ext>
              </a:extLst>
            </p:cNvPr>
            <p:cNvSpPr/>
            <p:nvPr/>
          </p:nvSpPr>
          <p:spPr>
            <a:xfrm>
              <a:off x="-19049" y="4347411"/>
              <a:ext cx="1031410" cy="2577264"/>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Box 2">
            <a:extLst>
              <a:ext uri="{FF2B5EF4-FFF2-40B4-BE49-F238E27FC236}">
                <a16:creationId xmlns:a16="http://schemas.microsoft.com/office/drawing/2014/main" id="{CA40DAD7-95CB-A48F-0114-FABBD50EC8B3}"/>
              </a:ext>
            </a:extLst>
          </p:cNvPr>
          <p:cNvSpPr txBox="1"/>
          <p:nvPr/>
        </p:nvSpPr>
        <p:spPr>
          <a:xfrm>
            <a:off x="1316218" y="5168515"/>
            <a:ext cx="10342382" cy="830997"/>
          </a:xfrm>
          <a:prstGeom prst="rect">
            <a:avLst/>
          </a:prstGeom>
          <a:noFill/>
        </p:spPr>
        <p:txBody>
          <a:bodyPr wrap="square" rtlCol="0">
            <a:spAutoFit/>
          </a:bodyPr>
          <a:lstStyle/>
          <a:p>
            <a:pPr algn="just"/>
            <a:r>
              <a:rPr lang="en-US" sz="1600" dirty="0">
                <a:latin typeface="Cascadia Code" panose="020B0609020000020004" pitchFamily="49" charset="0"/>
                <a:cs typeface="Cascadia Code" panose="020B0609020000020004" pitchFamily="49" charset="0"/>
              </a:rPr>
              <a:t>As such, we will add penalties for bigger sizes and bigger indexes, but small enough that it doesn’t interfere in the final value. So, the function we want to maximize is instead given by:</a:t>
            </a:r>
            <a:endParaRPr lang="en-US" sz="1600" noProof="0" dirty="0">
              <a:latin typeface="Cascadia Code" panose="020B0609020000020004" pitchFamily="49" charset="0"/>
              <a:cs typeface="Cascadia Code" panose="020B0609020000020004" pitchFamily="49" charset="0"/>
            </a:endParaRPr>
          </a:p>
        </p:txBody>
      </p:sp>
      <p:sp>
        <p:nvSpPr>
          <p:cNvPr id="4" name="TextBox 3">
            <a:extLst>
              <a:ext uri="{FF2B5EF4-FFF2-40B4-BE49-F238E27FC236}">
                <a16:creationId xmlns:a16="http://schemas.microsoft.com/office/drawing/2014/main" id="{1974B135-462A-42CA-8312-F866A52C2A46}"/>
              </a:ext>
            </a:extLst>
          </p:cNvPr>
          <p:cNvSpPr txBox="1"/>
          <p:nvPr/>
        </p:nvSpPr>
        <p:spPr>
          <a:xfrm>
            <a:off x="3466054" y="6026601"/>
            <a:ext cx="6118910" cy="523220"/>
          </a:xfrm>
          <a:prstGeom prst="rect">
            <a:avLst/>
          </a:prstGeom>
          <a:noFill/>
        </p:spPr>
        <p:txBody>
          <a:bodyPr wrap="square" rtlCol="0">
            <a:spAutoFit/>
          </a:bodyPr>
          <a:lstStyle/>
          <a:p>
            <a:pPr algn="ctr"/>
            <a:r>
              <a:rPr lang="en-US" sz="1400" i="1" noProof="0" dirty="0">
                <a:latin typeface="Cascadia Code" panose="020B0609020000020004" pitchFamily="49" charset="0"/>
                <a:cs typeface="Cascadia Code" panose="020B0609020000020004" pitchFamily="49" charset="0"/>
              </a:rPr>
              <a:t>max (v[0] </a:t>
            </a:r>
            <a:r>
              <a:rPr lang="en-US" sz="1400" i="1" noProof="0" dirty="0">
                <a:solidFill>
                  <a:srgbClr val="C00000"/>
                </a:solidFill>
                <a:latin typeface="Cascadia Code" panose="020B0609020000020004" pitchFamily="49" charset="0"/>
                <a:cs typeface="Cascadia Code" panose="020B0609020000020004" pitchFamily="49" charset="0"/>
              </a:rPr>
              <a:t>– </a:t>
            </a:r>
            <a:r>
              <a:rPr lang="en-US" sz="1400" i="1" noProof="0" dirty="0" err="1">
                <a:solidFill>
                  <a:srgbClr val="C00000"/>
                </a:solidFill>
                <a:latin typeface="Cascadia Code" panose="020B0609020000020004" pitchFamily="49" charset="0"/>
                <a:cs typeface="Cascadia Code" panose="020B0609020000020004" pitchFamily="49" charset="0"/>
              </a:rPr>
              <a:t>sizePenalty</a:t>
            </a:r>
            <a:r>
              <a:rPr lang="en-US" sz="1400" i="1" noProof="0" dirty="0">
                <a:solidFill>
                  <a:srgbClr val="C00000"/>
                </a:solidFill>
                <a:latin typeface="Cascadia Code" panose="020B0609020000020004" pitchFamily="49" charset="0"/>
                <a:cs typeface="Cascadia Code" panose="020B0609020000020004" pitchFamily="49" charset="0"/>
              </a:rPr>
              <a:t> </a:t>
            </a:r>
            <a:r>
              <a:rPr lang="en-US" sz="1400" i="1" noProof="0" dirty="0">
                <a:solidFill>
                  <a:schemeClr val="accent6">
                    <a:lumMod val="75000"/>
                  </a:schemeClr>
                </a:solidFill>
                <a:latin typeface="Cascadia Code" panose="020B0609020000020004" pitchFamily="49" charset="0"/>
                <a:cs typeface="Cascadia Code" panose="020B0609020000020004" pitchFamily="49" charset="0"/>
              </a:rPr>
              <a:t>– 1 * </a:t>
            </a:r>
            <a:r>
              <a:rPr lang="en-US" sz="1400" i="1" noProof="0" dirty="0" err="1">
                <a:solidFill>
                  <a:schemeClr val="accent6">
                    <a:lumMod val="75000"/>
                  </a:schemeClr>
                </a:solidFill>
                <a:latin typeface="Cascadia Code" panose="020B0609020000020004" pitchFamily="49" charset="0"/>
                <a:cs typeface="Cascadia Code" panose="020B0609020000020004" pitchFamily="49" charset="0"/>
              </a:rPr>
              <a:t>indexPenalty</a:t>
            </a:r>
            <a:r>
              <a:rPr lang="en-US" sz="1400" i="1" noProof="0" dirty="0">
                <a:latin typeface="Cascadia Code" panose="020B0609020000020004" pitchFamily="49" charset="0"/>
                <a:cs typeface="Cascadia Code" panose="020B0609020000020004" pitchFamily="49" charset="0"/>
              </a:rPr>
              <a:t>) * x1 + …</a:t>
            </a:r>
            <a:r>
              <a:rPr lang="en-US" sz="1400" i="1" dirty="0">
                <a:latin typeface="Cascadia Code" panose="020B0609020000020004" pitchFamily="49" charset="0"/>
                <a:cs typeface="Cascadia Code" panose="020B0609020000020004" pitchFamily="49" charset="0"/>
              </a:rPr>
              <a:t> + (v[n-1] – </a:t>
            </a:r>
            <a:r>
              <a:rPr lang="en-US" sz="1400" i="1" dirty="0" err="1">
                <a:latin typeface="Cascadia Code" panose="020B0609020000020004" pitchFamily="49" charset="0"/>
                <a:cs typeface="Cascadia Code" panose="020B0609020000020004" pitchFamily="49" charset="0"/>
              </a:rPr>
              <a:t>sizePenalty</a:t>
            </a:r>
            <a:r>
              <a:rPr lang="en-US" sz="1400" i="1" dirty="0">
                <a:latin typeface="Cascadia Code" panose="020B0609020000020004" pitchFamily="49" charset="0"/>
                <a:cs typeface="Cascadia Code" panose="020B0609020000020004" pitchFamily="49" charset="0"/>
              </a:rPr>
              <a:t> – n * </a:t>
            </a:r>
            <a:r>
              <a:rPr lang="en-US" sz="1400" i="1" dirty="0" err="1">
                <a:latin typeface="Cascadia Code" panose="020B0609020000020004" pitchFamily="49" charset="0"/>
                <a:cs typeface="Cascadia Code" panose="020B0609020000020004" pitchFamily="49" charset="0"/>
              </a:rPr>
              <a:t>indexPenalty</a:t>
            </a:r>
            <a:r>
              <a:rPr lang="en-US" sz="1400" i="1" dirty="0">
                <a:latin typeface="Cascadia Code" panose="020B0609020000020004" pitchFamily="49" charset="0"/>
                <a:cs typeface="Cascadia Code" panose="020B0609020000020004" pitchFamily="49" charset="0"/>
              </a:rPr>
              <a:t>) * </a:t>
            </a:r>
            <a:r>
              <a:rPr lang="en-US" sz="1400" i="1" dirty="0" err="1">
                <a:latin typeface="Cascadia Code" panose="020B0609020000020004" pitchFamily="49" charset="0"/>
                <a:cs typeface="Cascadia Code" panose="020B0609020000020004" pitchFamily="49" charset="0"/>
              </a:rPr>
              <a:t>xn</a:t>
            </a:r>
            <a:endParaRPr lang="en-US" sz="1400" i="1"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974608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AA328-F76B-C815-791C-B068713F89B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27CA71A-44B3-086F-BC4F-FD94BC1FBF82}"/>
              </a:ext>
            </a:extLst>
          </p:cNvPr>
          <p:cNvSpPr txBox="1">
            <a:spLocks/>
          </p:cNvSpPr>
          <p:nvPr/>
        </p:nvSpPr>
        <p:spPr>
          <a:xfrm>
            <a:off x="11815484" y="6381153"/>
            <a:ext cx="244897" cy="337336"/>
          </a:xfrm>
          <a:prstGeom prst="rect">
            <a:avLst/>
          </a:prstGeom>
          <a:noFill/>
        </p:spPr>
        <p:txBody>
          <a:bodyPr wrap="square" rtlCol="0" anchor="ctr">
            <a:spAutoFit/>
          </a:bodyPr>
          <a:lstStyle/>
          <a:p>
            <a:pPr algn="just">
              <a:lnSpc>
                <a:spcPct val="150000"/>
              </a:lnSpc>
            </a:pPr>
            <a:r>
              <a:rPr lang="en-US" sz="1200" noProof="0" dirty="0">
                <a:latin typeface="Cascadia Code" panose="020B0609020000020004" pitchFamily="49" charset="0"/>
                <a:cs typeface="Cascadia Code" panose="020B0609020000020004" pitchFamily="49" charset="0"/>
              </a:rPr>
              <a:t>3</a:t>
            </a:r>
          </a:p>
        </p:txBody>
      </p:sp>
      <p:grpSp>
        <p:nvGrpSpPr>
          <p:cNvPr id="18" name="Group 17">
            <a:extLst>
              <a:ext uri="{FF2B5EF4-FFF2-40B4-BE49-F238E27FC236}">
                <a16:creationId xmlns:a16="http://schemas.microsoft.com/office/drawing/2014/main" id="{0BF43D7E-EEF1-14DD-CA79-6EF815620C43}"/>
              </a:ext>
            </a:extLst>
          </p:cNvPr>
          <p:cNvGrpSpPr/>
          <p:nvPr/>
        </p:nvGrpSpPr>
        <p:grpSpPr>
          <a:xfrm>
            <a:off x="2175733" y="76200"/>
            <a:ext cx="9000000" cy="901700"/>
            <a:chOff x="2175733" y="333375"/>
            <a:chExt cx="9000000" cy="901700"/>
          </a:xfrm>
        </p:grpSpPr>
        <p:sp>
          <p:nvSpPr>
            <p:cNvPr id="19" name="TextBox 18">
              <a:extLst>
                <a:ext uri="{FF2B5EF4-FFF2-40B4-BE49-F238E27FC236}">
                  <a16:creationId xmlns:a16="http://schemas.microsoft.com/office/drawing/2014/main" id="{71857CD8-7135-E65F-DA85-60E0BE64460A}"/>
                </a:ext>
              </a:extLst>
            </p:cNvPr>
            <p:cNvSpPr txBox="1">
              <a:spLocks/>
            </p:cNvSpPr>
            <p:nvPr/>
          </p:nvSpPr>
          <p:spPr>
            <a:xfrm>
              <a:off x="3364884" y="333375"/>
              <a:ext cx="6693515" cy="745653"/>
            </a:xfrm>
            <a:prstGeom prst="rect">
              <a:avLst/>
            </a:prstGeom>
            <a:noFill/>
          </p:spPr>
          <p:txBody>
            <a:bodyPr wrap="square" rtlCol="0" anchor="ctr">
              <a:spAutoFit/>
            </a:bodyPr>
            <a:lstStyle/>
            <a:p>
              <a:pPr algn="ctr">
                <a:lnSpc>
                  <a:spcPct val="150000"/>
                </a:lnSpc>
              </a:pPr>
              <a:r>
                <a:rPr lang="en-US" sz="3200" noProof="0" dirty="0">
                  <a:latin typeface="Cascadia Code" panose="020B0609020000020004" pitchFamily="49" charset="0"/>
                  <a:cs typeface="Cascadia Code" panose="020B0609020000020004" pitchFamily="49" charset="0"/>
                </a:rPr>
                <a:t>Integer Linear Programming</a:t>
              </a:r>
            </a:p>
          </p:txBody>
        </p:sp>
        <p:cxnSp>
          <p:nvCxnSpPr>
            <p:cNvPr id="20" name="Straight Connector 19">
              <a:extLst>
                <a:ext uri="{FF2B5EF4-FFF2-40B4-BE49-F238E27FC236}">
                  <a16:creationId xmlns:a16="http://schemas.microsoft.com/office/drawing/2014/main" id="{00B0239A-FB9B-C573-FE0D-9457B2641A45}"/>
                </a:ext>
              </a:extLst>
            </p:cNvPr>
            <p:cNvCxnSpPr/>
            <p:nvPr/>
          </p:nvCxnSpPr>
          <p:spPr>
            <a:xfrm>
              <a:off x="2175733" y="1235075"/>
              <a:ext cx="9000000" cy="0"/>
            </a:xfrm>
            <a:prstGeom prst="line">
              <a:avLst/>
            </a:prstGeom>
            <a:ln w="38100"/>
          </p:spPr>
          <p:style>
            <a:lnRef idx="3">
              <a:schemeClr val="dk1"/>
            </a:lnRef>
            <a:fillRef idx="0">
              <a:schemeClr val="dk1"/>
            </a:fillRef>
            <a:effectRef idx="2">
              <a:schemeClr val="dk1"/>
            </a:effectRef>
            <a:fontRef idx="minor">
              <a:schemeClr val="tx1"/>
            </a:fontRef>
          </p:style>
        </p:cxnSp>
      </p:grpSp>
      <p:sp>
        <p:nvSpPr>
          <p:cNvPr id="21" name="TextBox 20">
            <a:extLst>
              <a:ext uri="{FF2B5EF4-FFF2-40B4-BE49-F238E27FC236}">
                <a16:creationId xmlns:a16="http://schemas.microsoft.com/office/drawing/2014/main" id="{81A44948-B86A-FDB5-C6C9-10E8069DC49D}"/>
              </a:ext>
            </a:extLst>
          </p:cNvPr>
          <p:cNvSpPr txBox="1"/>
          <p:nvPr/>
        </p:nvSpPr>
        <p:spPr>
          <a:xfrm>
            <a:off x="1316218" y="1233968"/>
            <a:ext cx="10418582" cy="584775"/>
          </a:xfrm>
          <a:prstGeom prst="rect">
            <a:avLst/>
          </a:prstGeom>
          <a:noFill/>
        </p:spPr>
        <p:txBody>
          <a:bodyPr wrap="square" rtlCol="0">
            <a:spAutoFit/>
          </a:bodyPr>
          <a:lstStyle/>
          <a:p>
            <a:pPr algn="just"/>
            <a:r>
              <a:rPr lang="en-US" sz="1600" noProof="0" dirty="0">
                <a:latin typeface="Cascadia Code" panose="020B0609020000020004" pitchFamily="49" charset="0"/>
                <a:cs typeface="Cascadia Code" panose="020B0609020000020004" pitchFamily="49" charset="0"/>
              </a:rPr>
              <a:t>To help us with this algorithm, we used the ILP solver GLPK, recommended in the</a:t>
            </a:r>
            <a:r>
              <a:rPr lang="en-US" sz="1600" dirty="0">
                <a:latin typeface="Cascadia Code" panose="020B0609020000020004" pitchFamily="49" charset="0"/>
                <a:cs typeface="Cascadia Code" panose="020B0609020000020004" pitchFamily="49" charset="0"/>
              </a:rPr>
              <a:t> regent’s ILP </a:t>
            </a:r>
            <a:r>
              <a:rPr lang="en-US" sz="1600" dirty="0" err="1">
                <a:latin typeface="Cascadia Code" panose="020B0609020000020004" pitchFamily="49" charset="0"/>
                <a:cs typeface="Cascadia Code" panose="020B0609020000020004" pitchFamily="49" charset="0"/>
              </a:rPr>
              <a:t>powerpoint</a:t>
            </a:r>
            <a:r>
              <a:rPr lang="en-US" sz="1600" dirty="0">
                <a:latin typeface="Cascadia Code" panose="020B0609020000020004" pitchFamily="49" charset="0"/>
                <a:cs typeface="Cascadia Code" panose="020B0609020000020004" pitchFamily="49" charset="0"/>
              </a:rPr>
              <a:t>.</a:t>
            </a:r>
            <a:endParaRPr lang="en-US" sz="1600" noProof="0" dirty="0">
              <a:latin typeface="Cascadia Code" panose="020B0609020000020004" pitchFamily="49" charset="0"/>
              <a:cs typeface="Cascadia Code" panose="020B0609020000020004" pitchFamily="49" charset="0"/>
            </a:endParaRPr>
          </a:p>
        </p:txBody>
      </p:sp>
      <p:grpSp>
        <p:nvGrpSpPr>
          <p:cNvPr id="26" name="Group 25">
            <a:extLst>
              <a:ext uri="{FF2B5EF4-FFF2-40B4-BE49-F238E27FC236}">
                <a16:creationId xmlns:a16="http://schemas.microsoft.com/office/drawing/2014/main" id="{5499C1D6-5EBD-2748-E8FD-A183DBBE22D7}"/>
              </a:ext>
            </a:extLst>
          </p:cNvPr>
          <p:cNvGrpSpPr/>
          <p:nvPr/>
        </p:nvGrpSpPr>
        <p:grpSpPr>
          <a:xfrm>
            <a:off x="-19050" y="-19052"/>
            <a:ext cx="1031411" cy="6943727"/>
            <a:chOff x="-19050" y="-19050"/>
            <a:chExt cx="1031411" cy="6943725"/>
          </a:xfrm>
        </p:grpSpPr>
        <p:pic>
          <p:nvPicPr>
            <p:cNvPr id="27" name="Picture 26">
              <a:extLst>
                <a:ext uri="{FF2B5EF4-FFF2-40B4-BE49-F238E27FC236}">
                  <a16:creationId xmlns:a16="http://schemas.microsoft.com/office/drawing/2014/main" id="{CB0C24C4-5068-EF23-ABB2-4F17A7FEE7B1}"/>
                </a:ext>
              </a:extLst>
            </p:cNvPr>
            <p:cNvPicPr>
              <a:picLocks noChangeAspect="1"/>
            </p:cNvPicPr>
            <p:nvPr/>
          </p:nvPicPr>
          <p:blipFill>
            <a:blip r:embed="rId2"/>
            <a:stretch>
              <a:fillRect/>
            </a:stretch>
          </p:blipFill>
          <p:spPr>
            <a:xfrm rot="16200000">
              <a:off x="-1741219" y="1703119"/>
              <a:ext cx="4475747" cy="1031409"/>
            </a:xfrm>
            <a:prstGeom prst="rect">
              <a:avLst/>
            </a:prstGeom>
          </p:spPr>
        </p:pic>
        <p:sp>
          <p:nvSpPr>
            <p:cNvPr id="28" name="Rectangle 27">
              <a:extLst>
                <a:ext uri="{FF2B5EF4-FFF2-40B4-BE49-F238E27FC236}">
                  <a16:creationId xmlns:a16="http://schemas.microsoft.com/office/drawing/2014/main" id="{3ACE36F9-FA74-21E8-1C6E-E750B2B0F7D7}"/>
                </a:ext>
              </a:extLst>
            </p:cNvPr>
            <p:cNvSpPr/>
            <p:nvPr/>
          </p:nvSpPr>
          <p:spPr>
            <a:xfrm>
              <a:off x="-19049" y="4347411"/>
              <a:ext cx="1031410" cy="2577264"/>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pic>
        <p:nvPicPr>
          <p:cNvPr id="6" name="Picture 5">
            <a:extLst>
              <a:ext uri="{FF2B5EF4-FFF2-40B4-BE49-F238E27FC236}">
                <a16:creationId xmlns:a16="http://schemas.microsoft.com/office/drawing/2014/main" id="{DEA050F0-06AF-7D52-7D4C-75C5C54C4190}"/>
              </a:ext>
            </a:extLst>
          </p:cNvPr>
          <p:cNvPicPr>
            <a:picLocks noChangeAspect="1"/>
          </p:cNvPicPr>
          <p:nvPr/>
        </p:nvPicPr>
        <p:blipFill>
          <a:blip r:embed="rId3"/>
          <a:stretch>
            <a:fillRect/>
          </a:stretch>
        </p:blipFill>
        <p:spPr>
          <a:xfrm>
            <a:off x="1302347" y="2227210"/>
            <a:ext cx="4236856" cy="1039228"/>
          </a:xfrm>
          <a:prstGeom prst="rect">
            <a:avLst/>
          </a:prstGeom>
        </p:spPr>
      </p:pic>
      <p:sp>
        <p:nvSpPr>
          <p:cNvPr id="7" name="TextBox 6">
            <a:extLst>
              <a:ext uri="{FF2B5EF4-FFF2-40B4-BE49-F238E27FC236}">
                <a16:creationId xmlns:a16="http://schemas.microsoft.com/office/drawing/2014/main" id="{3140110C-2EE0-FE60-4DD2-738ADA7CD393}"/>
              </a:ext>
            </a:extLst>
          </p:cNvPr>
          <p:cNvSpPr txBox="1"/>
          <p:nvPr/>
        </p:nvSpPr>
        <p:spPr>
          <a:xfrm>
            <a:off x="1316218" y="4647505"/>
            <a:ext cx="4141607" cy="1384995"/>
          </a:xfrm>
          <a:prstGeom prst="rect">
            <a:avLst/>
          </a:prstGeom>
          <a:noFill/>
        </p:spPr>
        <p:txBody>
          <a:bodyPr wrap="square" rtlCol="0">
            <a:spAutoFit/>
          </a:bodyPr>
          <a:lstStyle/>
          <a:p>
            <a:pPr algn="just"/>
            <a:r>
              <a:rPr lang="en-US" sz="1400" noProof="0" dirty="0">
                <a:latin typeface="Cascadia Code" panose="020B0609020000020004" pitchFamily="49" charset="0"/>
                <a:cs typeface="Cascadia Code" panose="020B0609020000020004" pitchFamily="49" charset="0"/>
              </a:rPr>
              <a:t>This is the </a:t>
            </a:r>
            <a:r>
              <a:rPr lang="en-US" sz="1400" noProof="0" dirty="0">
                <a:solidFill>
                  <a:srgbClr val="C00000"/>
                </a:solidFill>
                <a:latin typeface="Cascadia Code" panose="020B0609020000020004" pitchFamily="49" charset="0"/>
                <a:cs typeface="Cascadia Code" panose="020B0609020000020004" pitchFamily="49" charset="0"/>
              </a:rPr>
              <a:t>minimum value of </a:t>
            </a:r>
            <a:r>
              <a:rPr lang="en-US" sz="1400" noProof="0" dirty="0" err="1">
                <a:solidFill>
                  <a:srgbClr val="C00000"/>
                </a:solidFill>
                <a:latin typeface="Cascadia Code" panose="020B0609020000020004" pitchFamily="49" charset="0"/>
                <a:cs typeface="Cascadia Code" panose="020B0609020000020004" pitchFamily="49" charset="0"/>
              </a:rPr>
              <a:t>indexPenalty</a:t>
            </a:r>
            <a:r>
              <a:rPr lang="en-US" sz="1400" noProof="0" dirty="0">
                <a:solidFill>
                  <a:srgbClr val="C00000"/>
                </a:solidFill>
                <a:latin typeface="Cascadia Code" panose="020B0609020000020004" pitchFamily="49" charset="0"/>
                <a:cs typeface="Cascadia Code" panose="020B0609020000020004" pitchFamily="49" charset="0"/>
              </a:rPr>
              <a:t> possible</a:t>
            </a:r>
            <a:r>
              <a:rPr lang="en-US" sz="1400" dirty="0">
                <a:latin typeface="Cascadia Code" panose="020B0609020000020004" pitchFamily="49" charset="0"/>
                <a:cs typeface="Cascadia Code" panose="020B0609020000020004" pitchFamily="49" charset="0"/>
              </a:rPr>
              <a:t>. It starts to interfere in the final value when </a:t>
            </a:r>
            <a:r>
              <a:rPr lang="en-US" sz="1400" dirty="0" err="1">
                <a:solidFill>
                  <a:srgbClr val="C00000"/>
                </a:solidFill>
                <a:latin typeface="Cascadia Code" panose="020B0609020000020004" pitchFamily="49" charset="0"/>
                <a:cs typeface="Cascadia Code" panose="020B0609020000020004" pitchFamily="49" charset="0"/>
              </a:rPr>
              <a:t>n_pallets</a:t>
            </a:r>
            <a:r>
              <a:rPr lang="en-US" sz="1400" dirty="0">
                <a:solidFill>
                  <a:srgbClr val="C00000"/>
                </a:solidFill>
                <a:latin typeface="Cascadia Code" panose="020B0609020000020004" pitchFamily="49" charset="0"/>
                <a:cs typeface="Cascadia Code" panose="020B0609020000020004" pitchFamily="49" charset="0"/>
              </a:rPr>
              <a:t> &gt;= 200000</a:t>
            </a:r>
            <a:r>
              <a:rPr lang="en-US" sz="1400" dirty="0">
                <a:latin typeface="Cascadia Code" panose="020B0609020000020004" pitchFamily="49" charset="0"/>
                <a:cs typeface="Cascadia Code" panose="020B0609020000020004" pitchFamily="49" charset="0"/>
              </a:rPr>
              <a:t>, by which value this algorithm already takes an insurmountable amount of time.</a:t>
            </a:r>
            <a:endParaRPr lang="en-US" sz="1400" noProof="0" dirty="0">
              <a:latin typeface="Cascadia Code" panose="020B0609020000020004" pitchFamily="49" charset="0"/>
              <a:cs typeface="Cascadia Code" panose="020B0609020000020004" pitchFamily="49" charset="0"/>
            </a:endParaRPr>
          </a:p>
        </p:txBody>
      </p:sp>
      <p:pic>
        <p:nvPicPr>
          <p:cNvPr id="9" name="Picture 8">
            <a:extLst>
              <a:ext uri="{FF2B5EF4-FFF2-40B4-BE49-F238E27FC236}">
                <a16:creationId xmlns:a16="http://schemas.microsoft.com/office/drawing/2014/main" id="{C0370478-1E65-FF87-26F9-CB0DBB70A423}"/>
              </a:ext>
            </a:extLst>
          </p:cNvPr>
          <p:cNvPicPr>
            <a:picLocks noChangeAspect="1"/>
          </p:cNvPicPr>
          <p:nvPr/>
        </p:nvPicPr>
        <p:blipFill>
          <a:blip r:embed="rId4"/>
          <a:stretch>
            <a:fillRect/>
          </a:stretch>
        </p:blipFill>
        <p:spPr>
          <a:xfrm>
            <a:off x="6972712" y="1818743"/>
            <a:ext cx="3238087" cy="705326"/>
          </a:xfrm>
          <a:prstGeom prst="rect">
            <a:avLst/>
          </a:prstGeom>
        </p:spPr>
      </p:pic>
      <p:sp>
        <p:nvSpPr>
          <p:cNvPr id="11" name="TextBox 10">
            <a:extLst>
              <a:ext uri="{FF2B5EF4-FFF2-40B4-BE49-F238E27FC236}">
                <a16:creationId xmlns:a16="http://schemas.microsoft.com/office/drawing/2014/main" id="{9AA6CEA9-2D2A-AEB9-1B2F-B9818CC650AE}"/>
              </a:ext>
            </a:extLst>
          </p:cNvPr>
          <p:cNvSpPr txBox="1"/>
          <p:nvPr/>
        </p:nvSpPr>
        <p:spPr>
          <a:xfrm>
            <a:off x="5923608" y="2625297"/>
            <a:ext cx="5601643" cy="954107"/>
          </a:xfrm>
          <a:prstGeom prst="rect">
            <a:avLst/>
          </a:prstGeom>
          <a:noFill/>
        </p:spPr>
        <p:txBody>
          <a:bodyPr wrap="square" rtlCol="0">
            <a:spAutoFit/>
          </a:bodyPr>
          <a:lstStyle/>
          <a:p>
            <a:pPr algn="just"/>
            <a:r>
              <a:rPr lang="en-US" sz="1400" noProof="0" dirty="0">
                <a:latin typeface="Cascadia Code" panose="020B0609020000020004" pitchFamily="49" charset="0"/>
                <a:cs typeface="Cascadia Code" panose="020B0609020000020004" pitchFamily="49" charset="0"/>
              </a:rPr>
              <a:t>The GLPK accepts the </a:t>
            </a:r>
            <a:r>
              <a:rPr lang="en-US" sz="1400" noProof="0" dirty="0">
                <a:solidFill>
                  <a:srgbClr val="C00000"/>
                </a:solidFill>
                <a:latin typeface="Cascadia Code" panose="020B0609020000020004" pitchFamily="49" charset="0"/>
                <a:cs typeface="Cascadia Code" panose="020B0609020000020004" pitchFamily="49" charset="0"/>
              </a:rPr>
              <a:t>declaring of variables as binary and each variable’s lower and upper bound</a:t>
            </a:r>
            <a:r>
              <a:rPr lang="en-US" sz="1400" noProof="0" dirty="0">
                <a:latin typeface="Cascadia Code" panose="020B0609020000020004" pitchFamily="49" charset="0"/>
                <a:cs typeface="Cascadia Code" panose="020B0609020000020004" pitchFamily="49" charset="0"/>
              </a:rPr>
              <a:t>, sparing us the work of inputting all n constraints of type xi &lt;= 1</a:t>
            </a:r>
            <a:r>
              <a:rPr lang="en-US" sz="1400" dirty="0">
                <a:latin typeface="Cascadia Code" panose="020B0609020000020004" pitchFamily="49" charset="0"/>
                <a:cs typeface="Cascadia Code" panose="020B0609020000020004" pitchFamily="49" charset="0"/>
              </a:rPr>
              <a:t>.</a:t>
            </a:r>
            <a:endParaRPr lang="en-US" sz="1400" noProof="0" dirty="0">
              <a:latin typeface="Cascadia Code" panose="020B0609020000020004" pitchFamily="49" charset="0"/>
              <a:cs typeface="Cascadia Code" panose="020B0609020000020004" pitchFamily="49" charset="0"/>
            </a:endParaRPr>
          </a:p>
        </p:txBody>
      </p:sp>
      <p:sp>
        <p:nvSpPr>
          <p:cNvPr id="14" name="TextBox 13">
            <a:extLst>
              <a:ext uri="{FF2B5EF4-FFF2-40B4-BE49-F238E27FC236}">
                <a16:creationId xmlns:a16="http://schemas.microsoft.com/office/drawing/2014/main" id="{4A2D65AA-A602-2ADD-BD35-AB35AA79463B}"/>
              </a:ext>
            </a:extLst>
          </p:cNvPr>
          <p:cNvSpPr txBox="1"/>
          <p:nvPr/>
        </p:nvSpPr>
        <p:spPr>
          <a:xfrm>
            <a:off x="5923608" y="5457319"/>
            <a:ext cx="5601643" cy="1169551"/>
          </a:xfrm>
          <a:prstGeom prst="rect">
            <a:avLst/>
          </a:prstGeom>
          <a:noFill/>
        </p:spPr>
        <p:txBody>
          <a:bodyPr wrap="square" rtlCol="0">
            <a:spAutoFit/>
          </a:bodyPr>
          <a:lstStyle/>
          <a:p>
            <a:pPr algn="just"/>
            <a:r>
              <a:rPr lang="en-US" sz="1400" noProof="0" dirty="0">
                <a:latin typeface="Cascadia Code" panose="020B0609020000020004" pitchFamily="49" charset="0"/>
                <a:cs typeface="Cascadia Code" panose="020B0609020000020004" pitchFamily="49" charset="0"/>
              </a:rPr>
              <a:t>The Integer Linear Programming algorithm, like all </a:t>
            </a:r>
            <a:r>
              <a:rPr lang="en-US" sz="1400" noProof="0" dirty="0" err="1">
                <a:latin typeface="Cascadia Code" panose="020B0609020000020004" pitchFamily="49" charset="0"/>
                <a:cs typeface="Cascadia Code" panose="020B0609020000020004" pitchFamily="49" charset="0"/>
              </a:rPr>
              <a:t>th</a:t>
            </a:r>
            <a:r>
              <a:rPr lang="en-US" sz="1400" dirty="0">
                <a:latin typeface="Cascadia Code" panose="020B0609020000020004" pitchFamily="49" charset="0"/>
                <a:cs typeface="Cascadia Code" panose="020B0609020000020004" pitchFamily="49" charset="0"/>
              </a:rPr>
              <a:t>e other in our project, </a:t>
            </a:r>
            <a:r>
              <a:rPr lang="en-US" sz="1400" dirty="0">
                <a:solidFill>
                  <a:srgbClr val="C00000"/>
                </a:solidFill>
                <a:latin typeface="Cascadia Code" panose="020B0609020000020004" pitchFamily="49" charset="0"/>
                <a:cs typeface="Cascadia Code" panose="020B0609020000020004" pitchFamily="49" charset="0"/>
              </a:rPr>
              <a:t>stops running after 10 seconds</a:t>
            </a:r>
            <a:r>
              <a:rPr lang="en-US" sz="1400" dirty="0">
                <a:latin typeface="Cascadia Code" panose="020B0609020000020004" pitchFamily="49" charset="0"/>
                <a:cs typeface="Cascadia Code" panose="020B0609020000020004" pitchFamily="49" charset="0"/>
              </a:rPr>
              <a:t> without reaching the solution, at which point prints a warning to the console and goes back to the choosing menu.</a:t>
            </a:r>
            <a:endParaRPr lang="en-US" sz="1400" noProof="0" dirty="0">
              <a:latin typeface="Cascadia Code" panose="020B0609020000020004" pitchFamily="49" charset="0"/>
              <a:cs typeface="Cascadia Code" panose="020B0609020000020004" pitchFamily="49" charset="0"/>
            </a:endParaRPr>
          </a:p>
        </p:txBody>
      </p:sp>
      <p:sp>
        <p:nvSpPr>
          <p:cNvPr id="29" name="TextBox 28">
            <a:extLst>
              <a:ext uri="{FF2B5EF4-FFF2-40B4-BE49-F238E27FC236}">
                <a16:creationId xmlns:a16="http://schemas.microsoft.com/office/drawing/2014/main" id="{0B60262D-45F0-A70E-FAED-A8FAFA772072}"/>
              </a:ext>
            </a:extLst>
          </p:cNvPr>
          <p:cNvSpPr txBox="1"/>
          <p:nvPr/>
        </p:nvSpPr>
        <p:spPr>
          <a:xfrm>
            <a:off x="1330091" y="3543335"/>
            <a:ext cx="4127734" cy="954107"/>
          </a:xfrm>
          <a:prstGeom prst="rect">
            <a:avLst/>
          </a:prstGeom>
          <a:noFill/>
        </p:spPr>
        <p:txBody>
          <a:bodyPr wrap="square" rtlCol="0">
            <a:spAutoFit/>
          </a:bodyPr>
          <a:lstStyle/>
          <a:p>
            <a:pPr algn="just"/>
            <a:r>
              <a:rPr lang="en-US" sz="1400" noProof="0" dirty="0">
                <a:latin typeface="Cascadia Code" panose="020B0609020000020004" pitchFamily="49" charset="0"/>
                <a:cs typeface="Cascadia Code" panose="020B0609020000020004" pitchFamily="49" charset="0"/>
              </a:rPr>
              <a:t>The </a:t>
            </a:r>
            <a:r>
              <a:rPr lang="en-US" sz="1400" noProof="0" dirty="0">
                <a:solidFill>
                  <a:srgbClr val="C00000"/>
                </a:solidFill>
                <a:latin typeface="Cascadia Code" panose="020B0609020000020004" pitchFamily="49" charset="0"/>
                <a:cs typeface="Cascadia Code" panose="020B0609020000020004" pitchFamily="49" charset="0"/>
              </a:rPr>
              <a:t>size penalty is bigger than the index penalty </a:t>
            </a:r>
            <a:r>
              <a:rPr lang="en-US" sz="1400" noProof="0" dirty="0">
                <a:latin typeface="Cascadia Code" panose="020B0609020000020004" pitchFamily="49" charset="0"/>
                <a:cs typeface="Cascadia Code" panose="020B0609020000020004" pitchFamily="49" charset="0"/>
              </a:rPr>
              <a:t>because it is the first tiebreaker, and so it has priority over the latter.</a:t>
            </a:r>
          </a:p>
        </p:txBody>
      </p:sp>
      <p:pic>
        <p:nvPicPr>
          <p:cNvPr id="31" name="Picture 30">
            <a:extLst>
              <a:ext uri="{FF2B5EF4-FFF2-40B4-BE49-F238E27FC236}">
                <a16:creationId xmlns:a16="http://schemas.microsoft.com/office/drawing/2014/main" id="{8C680374-224D-C7B6-9547-2140F1500519}"/>
              </a:ext>
            </a:extLst>
          </p:cNvPr>
          <p:cNvPicPr>
            <a:picLocks noChangeAspect="1"/>
          </p:cNvPicPr>
          <p:nvPr/>
        </p:nvPicPr>
        <p:blipFill>
          <a:blip r:embed="rId5"/>
          <a:stretch>
            <a:fillRect/>
          </a:stretch>
        </p:blipFill>
        <p:spPr>
          <a:xfrm>
            <a:off x="6711641" y="3790681"/>
            <a:ext cx="4023814" cy="1569661"/>
          </a:xfrm>
          <a:prstGeom prst="rect">
            <a:avLst/>
          </a:prstGeom>
        </p:spPr>
      </p:pic>
    </p:spTree>
    <p:extLst>
      <p:ext uri="{BB962C8B-B14F-4D97-AF65-F5344CB8AC3E}">
        <p14:creationId xmlns:p14="http://schemas.microsoft.com/office/powerpoint/2010/main" val="7651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1406</TotalTime>
  <Words>1435</Words>
  <Application>Microsoft Office PowerPoint</Application>
  <PresentationFormat>Widescreen</PresentationFormat>
  <Paragraphs>121</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Cascadia Code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BOAVENTURA Susana Patricia Rego</dc:creator>
  <cp:lastModifiedBy>Leonor Alexandra Costa Azevedo</cp:lastModifiedBy>
  <cp:revision>17</cp:revision>
  <dcterms:created xsi:type="dcterms:W3CDTF">2025-03-28T22:13:20Z</dcterms:created>
  <dcterms:modified xsi:type="dcterms:W3CDTF">2025-05-20T19:36:20Z</dcterms:modified>
</cp:coreProperties>
</file>