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1F1F1F"/>
    <a:srgbClr val="000000"/>
    <a:srgbClr val="FFFF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4E7E-0944-18FD-BA3C-AE5116A80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1B003-0381-63FD-9CA9-A101B49E8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E8DA-8DD8-1E8D-8EA5-8C7D8F992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746EF-873F-4B35-17B2-F26E498B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35E28-3B79-8E22-4F03-271D38E6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250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6713-3BB4-6E21-E9FC-A9E921EF0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51C43-6E74-A92F-54E3-26B22068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AEC2-C364-C38D-15A1-C030C544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F6F7F-9D6F-25AF-4827-6DEAFC6E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59FE-4663-F051-AAF1-B8AB34D6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754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62926-5412-04E7-8C9A-981131A54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F2800-A2CD-D807-3AFE-20A8290BF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C2938-9C79-CD21-330E-C2C10E01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A9AD-A487-B08E-8EC9-F4653F72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9359-935C-7097-9075-944F1927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18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CD2C-13C6-5227-2019-D63BD383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99D64-9D08-9C7A-5785-6731C88F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BA71-061D-BF9D-F408-F47BCF8C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0142-76E7-8E36-7409-7FE55748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E0D76-0108-B08B-7CC1-885DF9EF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7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21F5-FBB8-134C-3141-28155C7B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1F290-1AD1-97B2-0E08-13DA700F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B17D9-BA07-BD9C-8CC2-AB96BB65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4278-62C2-F8CC-7ABB-E06A2F62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D73E-B5E5-56E3-62FC-355A4B3C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870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FCA9-D3CB-0576-41BC-279B09F2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3602-C837-FB9E-5524-DA48BF0102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45909-7310-32A6-B9A1-F669A6A7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67B88-A6A4-1873-2317-D5A8AC6D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D13E-8B78-CEBE-E1C7-A5833B35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BF006-FEFB-A3C0-FCE6-4A504E2F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387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9211-983F-FD1C-796E-CEB9AA99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6775A-5D62-9391-49B5-062251235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BBEC6-68EF-999D-04F7-8FCB96C2F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2AFF8-4AE4-E249-277F-6E734336C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0B4E8-A52B-370C-BF68-A67692251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812270-DCBF-9513-A83D-A0F58AAB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CE58B-F6E4-E196-79F5-54C1A46D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EFC1F-06F6-B386-73A2-90C635D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6399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5CF7-3025-5968-10E3-70DD6D39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C632B-6C15-F7F9-3B60-59993C90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14FCC-74C6-8D80-51AF-6214FB99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FD005-910D-2FE7-0F5A-F0E68F98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731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CA91D-AF63-D00B-E1E4-2434295E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F0B94-0843-0A84-720E-87A4DCD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D0474-6637-AED1-00D3-085F50E3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22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D55A-42D6-2A6E-3AD1-DC35AD09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F5AC-427A-DB80-00E8-78EC0BA7D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AA919-ECC9-9203-D15D-CE3CE6A1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ABFE1-449A-4191-FED9-945235A2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98CA-6BDC-757B-3003-1AB2D730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79D8E-50CB-C0C2-DB40-7B73E472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467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E015-505D-E633-7925-815EBBA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88F11-8C0E-087F-835E-C28E205DC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9FC32-8FA3-C312-123A-EC940D7DC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05750-8E6C-7EFF-CDA7-C2A01F98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65FD-2ADE-2441-0545-8884F983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6505-44D3-EC6A-E4D2-8A88BBCC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7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B902A-B284-4DD3-089F-C4F00402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0098B-B1F6-5223-CEBA-ABF28040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13AE-CAC8-390F-E40B-DCD418E42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D4CE2-6064-4FE9-AF4B-1F4743B077BB}" type="datetimeFigureOut">
              <a:rPr lang="pt-PT" smtClean="0"/>
              <a:t>20/05/2025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65CE-4BBD-3BDB-8656-E3FE584D9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C4CC4-46FF-D726-66EF-CC34A7B97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CC084-5D40-43DC-AEF5-2E882EBFE71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2504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D0CEF0-0558-8CA1-0876-9F74E784B613}"/>
              </a:ext>
            </a:extLst>
          </p:cNvPr>
          <p:cNvGrpSpPr/>
          <p:nvPr/>
        </p:nvGrpSpPr>
        <p:grpSpPr>
          <a:xfrm>
            <a:off x="-19050" y="-19052"/>
            <a:ext cx="1031411" cy="6943727"/>
            <a:chOff x="-19050" y="-19050"/>
            <a:chExt cx="1031411" cy="69437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96E88C0-9C1F-E183-47B4-B155A78AC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741219" y="1703119"/>
              <a:ext cx="4475747" cy="103140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16223B-BC4C-59EA-75C5-043831021A05}"/>
                </a:ext>
              </a:extLst>
            </p:cNvPr>
            <p:cNvSpPr/>
            <p:nvPr/>
          </p:nvSpPr>
          <p:spPr>
            <a:xfrm>
              <a:off x="-19049" y="4347411"/>
              <a:ext cx="1031410" cy="25772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B68A4F-CE0F-DD89-565F-9C512AD64C69}"/>
              </a:ext>
            </a:extLst>
          </p:cNvPr>
          <p:cNvSpPr txBox="1">
            <a:spLocks/>
          </p:cNvSpPr>
          <p:nvPr/>
        </p:nvSpPr>
        <p:spPr>
          <a:xfrm>
            <a:off x="1031410" y="88486"/>
            <a:ext cx="11160590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Analysis and </a:t>
            </a:r>
            <a:r>
              <a:rPr lang="en-US" sz="16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Sysnthesis</a:t>
            </a: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600" i="1" noProof="0" dirty="0">
                <a:latin typeface="Cascadia Code" panose="020B0609020000020004" pitchFamily="49" charset="0"/>
                <a:ea typeface="Batang" panose="020B0503020000020004" pitchFamily="18" charset="-127"/>
                <a:cs typeface="Cascadia Code" panose="020B0609020000020004" pitchFamily="49" charset="0"/>
              </a:rPr>
              <a:t>Algorithms</a:t>
            </a:r>
          </a:p>
          <a:p>
            <a:pPr algn="ctr">
              <a:lnSpc>
                <a:spcPct val="150000"/>
              </a:lnSpc>
            </a:pP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Design of Algorithms (DA)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B83A-FB08-7723-045B-C1CA45F9A3F0}"/>
              </a:ext>
            </a:extLst>
          </p:cNvPr>
          <p:cNvSpPr txBox="1">
            <a:spLocks/>
          </p:cNvSpPr>
          <p:nvPr/>
        </p:nvSpPr>
        <p:spPr>
          <a:xfrm>
            <a:off x="1012359" y="1805761"/>
            <a:ext cx="11179641" cy="1391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Programming Project II</a:t>
            </a:r>
          </a:p>
          <a:p>
            <a:pPr algn="ctr">
              <a:lnSpc>
                <a:spcPct val="150000"/>
              </a:lnSpc>
            </a:pPr>
            <a:r>
              <a:rPr lang="en-US" sz="3200" b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Delivery Truck Pallet Packing Optimization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F2B6E-B8B0-A3AA-A7BD-0609C93753EF}"/>
              </a:ext>
            </a:extLst>
          </p:cNvPr>
          <p:cNvSpPr txBox="1">
            <a:spLocks/>
          </p:cNvSpPr>
          <p:nvPr/>
        </p:nvSpPr>
        <p:spPr>
          <a:xfrm>
            <a:off x="1012359" y="4114800"/>
            <a:ext cx="11179641" cy="3781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Project done by: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02278C-7978-6DBC-5F4B-02FBEE5A21AF}"/>
              </a:ext>
            </a:extLst>
          </p:cNvPr>
          <p:cNvSpPr txBox="1">
            <a:spLocks/>
          </p:cNvSpPr>
          <p:nvPr/>
        </p:nvSpPr>
        <p:spPr>
          <a:xfrm>
            <a:off x="1031410" y="5987735"/>
            <a:ext cx="11160590" cy="623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Departamento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Engenharia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Informática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(DEI) / Departamento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Ciências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Computadores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(DCC)</a:t>
            </a:r>
          </a:p>
          <a:p>
            <a:pPr algn="ctr">
              <a:lnSpc>
                <a:spcPct val="150000"/>
              </a:lnSpc>
            </a:pP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Faculdade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Engenharia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da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Universidade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do Porto (FEUP) /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Faculdade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Ciências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da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Universidade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do Porto (FCUP)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24ECDD-A621-6B56-8B6B-B18BF50BD3AB}"/>
              </a:ext>
            </a:extLst>
          </p:cNvPr>
          <p:cNvGrpSpPr/>
          <p:nvPr/>
        </p:nvGrpSpPr>
        <p:grpSpPr>
          <a:xfrm>
            <a:off x="3171072" y="4613635"/>
            <a:ext cx="6768533" cy="923947"/>
            <a:chOff x="1970922" y="4013560"/>
            <a:chExt cx="6768533" cy="92394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CDDD48F-84C4-58BB-1D40-FAB2A01D3314}"/>
                </a:ext>
              </a:extLst>
            </p:cNvPr>
            <p:cNvSpPr txBox="1"/>
            <p:nvPr/>
          </p:nvSpPr>
          <p:spPr>
            <a:xfrm>
              <a:off x="7073614" y="4013560"/>
              <a:ext cx="16658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up202300449</a:t>
              </a:r>
            </a:p>
            <a:p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up202304040</a:t>
              </a:r>
            </a:p>
            <a:p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up202304047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ADB252-E5BC-8263-4BD2-11F37244BB66}"/>
                </a:ext>
              </a:extLst>
            </p:cNvPr>
            <p:cNvSpPr txBox="1"/>
            <p:nvPr/>
          </p:nvSpPr>
          <p:spPr>
            <a:xfrm>
              <a:off x="1970922" y="4014177"/>
              <a:ext cx="50645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André Barros Siqueira</a:t>
              </a:r>
            </a:p>
            <a:p>
              <a:pPr algn="ctr"/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Leonor Alexandra Costa Azevedo</a:t>
              </a:r>
            </a:p>
            <a:p>
              <a:pPr algn="ctr"/>
              <a:r>
                <a:rPr lang="en-US" noProof="0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Tiago Alexandre de Boaventura Nunes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796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0740F-6576-45E8-D808-CDBD4534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7B10DB-6D85-D7BB-DA75-08FB38B55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20313F1-80E1-3B9B-E5F8-FB5739229658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1BDE7-7558-F06A-73DB-12D87C102A80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Implemented Algorithms: </a:t>
            </a:r>
            <a:r>
              <a:rPr lang="en-US" sz="3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GetPath</a:t>
            </a:r>
            <a:endParaRPr lang="en-US" sz="3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964083-3922-59F0-6FD4-21E35D938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C89D1-39FB-A20B-68F9-09ADF2B13601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B4C245-CA64-644B-0741-6E4F375E7245}"/>
              </a:ext>
            </a:extLst>
          </p:cNvPr>
          <p:cNvSpPr txBox="1">
            <a:spLocks/>
          </p:cNvSpPr>
          <p:nvPr/>
        </p:nvSpPr>
        <p:spPr>
          <a:xfrm>
            <a:off x="7315284" y="2099374"/>
            <a:ext cx="4012849" cy="3107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Moving on to a simpler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getPath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simply traverses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taken from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origin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to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destination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push backing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Id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present in that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to a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it will later return.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As such, seeing as how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typically traverse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once, the worst case is having a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contains every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in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i.e.,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O(V)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73D80C38-1DB9-6C8E-66C1-342518047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163" y="1480553"/>
            <a:ext cx="5205570" cy="4475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CC31BD-37D2-A844-4EC8-0050739BC9AE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48577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436D-5D65-2C48-BB46-B22716DFD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D54705-FE86-EB8D-3B52-21EA236CBB26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29462-4BCD-9352-5257-3BFDC51C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20B13D9-B5F2-5DFE-9FC3-1E44B70029DF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8D109-5DB4-123B-522C-8B50A82BA61D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5D646D-7637-0421-FA4D-0E328EB01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617802-D1D7-C8A6-1D68-40F98F19D8D7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F30EEED-B023-7997-0E84-9B20590BE7D7}"/>
              </a:ext>
            </a:extLst>
          </p:cNvPr>
          <p:cNvSpPr txBox="1">
            <a:spLocks/>
          </p:cNvSpPr>
          <p:nvPr/>
        </p:nvSpPr>
        <p:spPr>
          <a:xfrm>
            <a:off x="2583291" y="5416615"/>
            <a:ext cx="8184883" cy="116833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As it was asked of us for this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information about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can be loaded either by reading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given datasets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or even new ones created inside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folder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or alternatively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information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about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can be given by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written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lines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terminal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as these two examples illustrate.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2E125-07CF-CCB9-3FB1-05D5DFD13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85" y="1560632"/>
            <a:ext cx="4739064" cy="3197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183ADA-3607-33BE-7727-5736C46BF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715" y="1137657"/>
            <a:ext cx="3842289" cy="412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2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A4F2-786C-4EB9-171E-B46BD2937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152A07-1522-F443-D153-FB19ED79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C5CECE-79B9-044E-C99D-A96FE5C12AA6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46231-09A0-0921-8C5D-587A55CC0038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User Interface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84A69-18A6-466E-1DEB-8D602D013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2A3A8-421E-2FCE-80AD-91C9A2E40169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30EABC-F75F-1CC3-C3B1-2CB5E356C11B}"/>
              </a:ext>
            </a:extLst>
          </p:cNvPr>
          <p:cNvSpPr txBox="1">
            <a:spLocks/>
          </p:cNvSpPr>
          <p:nvPr/>
        </p:nvSpPr>
        <p:spPr>
          <a:xfrm>
            <a:off x="1807350" y="4643316"/>
            <a:ext cx="9736762" cy="199933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third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allows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program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to run without any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terminal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interference, by placing the required info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input.txt file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following the same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pattern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given in the examples.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will be placed at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output.txt file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inside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folder. This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option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always uses the “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Edges.csv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 and “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Nodes.csv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 files to create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so if you wish to use a different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than the one present in these files, you must first change them accordingly.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Even if other options are selected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terminal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program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still reads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input.txt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 produces its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output.txt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F7B8A-9F40-65B5-AB91-701D336A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85" y="1433049"/>
            <a:ext cx="3981450" cy="962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4A6353-3801-B303-3E4B-75E8F9C45435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12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09321D-7AA0-7FEF-7FC6-A505970A3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349" y="1213816"/>
            <a:ext cx="3067478" cy="1400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28BBF3-D372-4A05-7943-C241D30C4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2938188"/>
            <a:ext cx="4191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9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FA069-0E59-4602-9BE0-A0217280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359C84-B124-3D1F-D0D5-287EFABF0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03637A-7490-F840-2FA0-E0554FB1BAAA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23699-2A2B-7018-294B-5F637FAA800C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Highlight and Main Difficulty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75AA86-B411-2B76-B382-353FD176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C9B014E-747F-21F1-50E6-C9E8810A548F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857DC-AAF5-6C42-16CB-884F970996B0}"/>
              </a:ext>
            </a:extLst>
          </p:cNvPr>
          <p:cNvSpPr txBox="1">
            <a:spLocks/>
          </p:cNvSpPr>
          <p:nvPr/>
        </p:nvSpPr>
        <p:spPr>
          <a:xfrm>
            <a:off x="2583288" y="4658822"/>
            <a:ext cx="8184883" cy="1722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highlight of this </a:t>
            </a:r>
            <a:r>
              <a:rPr lang="en-US" sz="12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was the development of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DijkstraWalkingDriving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particularly the part of the </a:t>
            </a:r>
            <a:r>
              <a:rPr lang="en-US" sz="12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in which we call upon de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Similarly, both this and the implementation of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Approximate Solution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were the most difficult parts to develop in this </a:t>
            </a:r>
            <a:r>
              <a:rPr lang="en-US" sz="12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project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D713D-AD31-69B6-0A8B-EE0BC3FB53E7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D47826-8C05-47B0-5F27-DAD4EFED3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325" y="1030598"/>
            <a:ext cx="7030807" cy="33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5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05691-D594-C901-FFA2-654463115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63DBC6-CB91-E5F2-5460-8036587EA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F99782D-F565-7952-38F6-F8DCB47A8C4F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B6792E-423B-E530-036B-EAC7B6F523E5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Participation of each Group Member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3D788D-6EA0-5864-16B7-E5E0851C1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97FF8C-A04B-A886-9870-7A8C8199F9D6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52640F-1443-88F0-7946-B855AB6CFAB6}"/>
              </a:ext>
            </a:extLst>
          </p:cNvPr>
          <p:cNvSpPr txBox="1">
            <a:spLocks/>
          </p:cNvSpPr>
          <p:nvPr/>
        </p:nvSpPr>
        <p:spPr>
          <a:xfrm>
            <a:off x="2583291" y="1740979"/>
            <a:ext cx="8184883" cy="42153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In our Project, the tasks were roughly divided as such: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André: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Development of first Dijkstra;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Responsible for Documentation;</a:t>
            </a:r>
          </a:p>
          <a:p>
            <a:pPr lvl="1"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Leonor: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Development of Environmentally-Friendly Route and Restricted Route Planning;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Development of Interface;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Responsible for altering the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graph.h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mutablePriorityQueue.h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714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Tiago: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Development of Best Alternative Route and Restricted Route Planning;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Development of functions responsible for file reading;</a:t>
            </a:r>
          </a:p>
          <a:p>
            <a:pPr marL="0" lvl="1"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Responsible for making the Presentation documents.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E16F-540A-BD2D-8B29-C47E9865EF0D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3332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1B34-17A6-497D-828E-C68083119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61ACE2E-15E8-0D00-5093-03E76C49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E3C4C1-9535-FFCB-6169-494FE75C9F8B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E68EA-D52C-FD1B-2478-C35D90B20121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Additional Information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23AA7-18E2-6D91-B525-79A2C04F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77AED7-EC9E-2CD1-365E-E881B96BA675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53CFB1-CD20-18FC-361B-3B1C0FEBE645}"/>
              </a:ext>
            </a:extLst>
          </p:cNvPr>
          <p:cNvSpPr txBox="1">
            <a:spLocks/>
          </p:cNvSpPr>
          <p:nvPr/>
        </p:nvSpPr>
        <p:spPr>
          <a:xfrm>
            <a:off x="1716689" y="1033013"/>
            <a:ext cx="9918088" cy="172233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Our algorithms may repeat in the same path edges or nodes.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For example, given a simple graph like this one, say we want the shortest path from A to C while including node B, the path given will be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ABAC, this is, the shortest path, repeating the A&lt;-&gt;B edge.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Another case where we may repeat edges is for parking spots. When we want to go from 1 to 4 with walking included and 3 is the only node with a parking spot, the drive path will be 123 and the walking will be 324, meaning the 2&lt;-&gt;3 edge is repeated.</a:t>
            </a: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DC07498-6437-D637-3BB7-1966FE89CBB6}"/>
              </a:ext>
            </a:extLst>
          </p:cNvPr>
          <p:cNvSpPr/>
          <p:nvPr/>
        </p:nvSpPr>
        <p:spPr>
          <a:xfrm>
            <a:off x="1816787" y="4142255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1A1A890-60BB-0943-51C6-F1D8DCD1AB42}"/>
              </a:ext>
            </a:extLst>
          </p:cNvPr>
          <p:cNvSpPr/>
          <p:nvPr/>
        </p:nvSpPr>
        <p:spPr>
          <a:xfrm>
            <a:off x="3869067" y="4998308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9D38DB9-9503-F7AE-DE57-8E30280B3BB6}"/>
              </a:ext>
            </a:extLst>
          </p:cNvPr>
          <p:cNvSpPr/>
          <p:nvPr/>
        </p:nvSpPr>
        <p:spPr>
          <a:xfrm>
            <a:off x="3869067" y="3184263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48662F-CAC0-96A8-F069-C0C6A0B03E88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2634484" y="3663259"/>
            <a:ext cx="1234583" cy="619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FC3641-FAF0-982E-98EC-D5540DC9F4F2}"/>
              </a:ext>
            </a:extLst>
          </p:cNvPr>
          <p:cNvCxnSpPr>
            <a:cxnSpLocks/>
            <a:stCxn id="6" idx="5"/>
            <a:endCxn id="7" idx="2"/>
          </p:cNvCxnSpPr>
          <p:nvPr/>
        </p:nvCxnSpPr>
        <p:spPr>
          <a:xfrm>
            <a:off x="2634484" y="4959952"/>
            <a:ext cx="1234583" cy="51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327D2B-1264-3A25-37F1-E7D75BCBA783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4348063" y="4142255"/>
            <a:ext cx="0" cy="8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C3F134-1F56-848F-5F93-EC3E9E2CA490}"/>
              </a:ext>
            </a:extLst>
          </p:cNvPr>
          <p:cNvCxnSpPr>
            <a:cxnSpLocks/>
            <a:stCxn id="12" idx="2"/>
            <a:endCxn id="6" idx="7"/>
          </p:cNvCxnSpPr>
          <p:nvPr/>
        </p:nvCxnSpPr>
        <p:spPr>
          <a:xfrm flipH="1">
            <a:off x="2634484" y="3663259"/>
            <a:ext cx="1234583" cy="619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2B768-9C5F-9C4B-3DD0-8CDEE3774D9A}"/>
              </a:ext>
            </a:extLst>
          </p:cNvPr>
          <p:cNvCxnSpPr>
            <a:cxnSpLocks/>
            <a:stCxn id="7" idx="0"/>
            <a:endCxn id="12" idx="4"/>
          </p:cNvCxnSpPr>
          <p:nvPr/>
        </p:nvCxnSpPr>
        <p:spPr>
          <a:xfrm flipV="1">
            <a:off x="4348063" y="4142255"/>
            <a:ext cx="0" cy="8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550EAA-642A-5119-C169-D044F65C4CC9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2634484" y="4959952"/>
            <a:ext cx="1234583" cy="517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3CA5720-2C8E-58B7-CC5F-A22995AAB624}"/>
              </a:ext>
            </a:extLst>
          </p:cNvPr>
          <p:cNvSpPr/>
          <p:nvPr/>
        </p:nvSpPr>
        <p:spPr>
          <a:xfrm>
            <a:off x="8830382" y="3237017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noProof="0" dirty="0">
                <a:solidFill>
                  <a:schemeClr val="tx1"/>
                </a:solidFill>
              </a:rPr>
              <a:t>(P)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69BAF3AD-00E5-E805-1511-1C9D920E9AE7}"/>
              </a:ext>
            </a:extLst>
          </p:cNvPr>
          <p:cNvSpPr/>
          <p:nvPr/>
        </p:nvSpPr>
        <p:spPr>
          <a:xfrm>
            <a:off x="6885261" y="5123709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F98F92A-A3EC-1C49-F768-759DA7AD8385}"/>
              </a:ext>
            </a:extLst>
          </p:cNvPr>
          <p:cNvSpPr/>
          <p:nvPr/>
        </p:nvSpPr>
        <p:spPr>
          <a:xfrm>
            <a:off x="8830382" y="5123709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7ECDCDBC-E919-C243-1886-D9385332DE29}"/>
              </a:ext>
            </a:extLst>
          </p:cNvPr>
          <p:cNvSpPr/>
          <p:nvPr/>
        </p:nvSpPr>
        <p:spPr>
          <a:xfrm>
            <a:off x="10775503" y="5123709"/>
            <a:ext cx="957992" cy="957992"/>
          </a:xfrm>
          <a:prstGeom prst="flowChartConnector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5BD544-D57F-1C3E-130C-904C624CD1D3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9788374" y="5602705"/>
            <a:ext cx="98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383C7A-C3AD-F5DD-FE3A-5CED9B23A4C6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9788374" y="5602705"/>
            <a:ext cx="98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CB9B1F-05C7-5D6D-A5CE-34E5D0EAE4E7}"/>
              </a:ext>
            </a:extLst>
          </p:cNvPr>
          <p:cNvCxnSpPr>
            <a:cxnSpLocks/>
            <a:stCxn id="26" idx="0"/>
            <a:endCxn id="24" idx="4"/>
          </p:cNvCxnSpPr>
          <p:nvPr/>
        </p:nvCxnSpPr>
        <p:spPr>
          <a:xfrm flipV="1">
            <a:off x="9309378" y="4195009"/>
            <a:ext cx="0" cy="9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7ADE43-D9A3-6099-6A24-3EE042E6BAD8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>
            <a:off x="9309378" y="4195009"/>
            <a:ext cx="0" cy="92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AC52C4-60DA-92D8-B9C2-7BFB6425F8CD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7843253" y="5602705"/>
            <a:ext cx="98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764F59-443D-597C-CDCA-D2D00ED664BD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>
            <a:off x="7843253" y="5602705"/>
            <a:ext cx="987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0A3865-8614-45A9-5002-F9BB026945DB}"/>
              </a:ext>
            </a:extLst>
          </p:cNvPr>
          <p:cNvSpPr txBox="1"/>
          <p:nvPr/>
        </p:nvSpPr>
        <p:spPr>
          <a:xfrm>
            <a:off x="2774779" y="3663259"/>
            <a:ext cx="4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2D02B1-F2C8-5FB3-D23E-4CF0BF622B9C}"/>
              </a:ext>
            </a:extLst>
          </p:cNvPr>
          <p:cNvSpPr txBox="1"/>
          <p:nvPr/>
        </p:nvSpPr>
        <p:spPr>
          <a:xfrm>
            <a:off x="2774778" y="5177179"/>
            <a:ext cx="4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238833-8B86-63F9-4A32-CFF057F898DE}"/>
              </a:ext>
            </a:extLst>
          </p:cNvPr>
          <p:cNvSpPr txBox="1"/>
          <p:nvPr/>
        </p:nvSpPr>
        <p:spPr>
          <a:xfrm>
            <a:off x="4422324" y="4385615"/>
            <a:ext cx="43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348AE5-35A5-D4D1-EF68-95623E8C8868}"/>
              </a:ext>
            </a:extLst>
          </p:cNvPr>
          <p:cNvSpPr txBox="1">
            <a:spLocks/>
          </p:cNvSpPr>
          <p:nvPr/>
        </p:nvSpPr>
        <p:spPr>
          <a:xfrm>
            <a:off x="11655833" y="6381153"/>
            <a:ext cx="47035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535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8675-654B-AB28-4F30-98528B7A2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98BCA5-7950-9D6D-78FF-A46100D45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130AE4-4C52-5654-2F0E-67763C436CAF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E44E8-433B-1197-CF03-E8B18CB379E8}"/>
              </a:ext>
            </a:extLst>
          </p:cNvPr>
          <p:cNvSpPr txBox="1">
            <a:spLocks/>
          </p:cNvSpPr>
          <p:nvPr/>
        </p:nvSpPr>
        <p:spPr>
          <a:xfrm>
            <a:off x="3593485" y="88486"/>
            <a:ext cx="6036438" cy="8002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Analysis and </a:t>
            </a:r>
            <a:r>
              <a:rPr lang="en-US" sz="16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Sysnthesis</a:t>
            </a: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600" i="1" noProof="0" dirty="0">
                <a:latin typeface="Cascadia Code" panose="020B0609020000020004" pitchFamily="49" charset="0"/>
                <a:ea typeface="Batang" panose="020B0503020000020004" pitchFamily="18" charset="-127"/>
                <a:cs typeface="Cascadia Code" panose="020B0609020000020004" pitchFamily="49" charset="0"/>
              </a:rPr>
              <a:t>Algorithms</a:t>
            </a:r>
          </a:p>
          <a:p>
            <a:pPr algn="ctr">
              <a:lnSpc>
                <a:spcPct val="150000"/>
              </a:lnSpc>
            </a:pPr>
            <a:r>
              <a:rPr lang="en-US" sz="16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Design of Algorithms (DA)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1FEEEE-E422-51B8-8FF1-D571948A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0CDFA5-2B03-047F-0821-07ED8B104039}"/>
              </a:ext>
            </a:extLst>
          </p:cNvPr>
          <p:cNvSpPr txBox="1">
            <a:spLocks/>
          </p:cNvSpPr>
          <p:nvPr/>
        </p:nvSpPr>
        <p:spPr>
          <a:xfrm>
            <a:off x="2486553" y="1501036"/>
            <a:ext cx="8250302" cy="14736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Programming Project I</a:t>
            </a:r>
          </a:p>
          <a:p>
            <a:pPr algn="ctr">
              <a:lnSpc>
                <a:spcPct val="150000"/>
              </a:lnSpc>
            </a:pPr>
            <a:r>
              <a:rPr lang="en-US" sz="3600" b="1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Individual Route Planning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5B18DD-BC60-4B90-5F29-C66EA2BCCDAD}"/>
              </a:ext>
            </a:extLst>
          </p:cNvPr>
          <p:cNvSpPr txBox="1">
            <a:spLocks/>
          </p:cNvSpPr>
          <p:nvPr/>
        </p:nvSpPr>
        <p:spPr>
          <a:xfrm>
            <a:off x="1758981" y="3331748"/>
            <a:ext cx="9705445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Project done by:</a:t>
            </a:r>
          </a:p>
          <a:p>
            <a:pPr algn="ctr">
              <a:lnSpc>
                <a:spcPct val="150000"/>
              </a:lnSpc>
            </a:pPr>
            <a:r>
              <a:rPr lang="en-US" sz="24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André Barros Siqueira     up202300449</a:t>
            </a:r>
          </a:p>
          <a:p>
            <a:pPr algn="ctr">
              <a:lnSpc>
                <a:spcPct val="150000"/>
              </a:lnSpc>
            </a:pPr>
            <a:r>
              <a:rPr lang="en-US" sz="24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Leonor Alexandra Costa Azevedo     up202304040</a:t>
            </a:r>
          </a:p>
          <a:p>
            <a:pPr algn="ctr">
              <a:lnSpc>
                <a:spcPct val="150000"/>
              </a:lnSpc>
            </a:pPr>
            <a:r>
              <a:rPr lang="en-US" sz="24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Tiago Alexandre de Boaventura Nunes     up202304047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34A27-17A4-0DB7-84EF-3984628082B6}"/>
              </a:ext>
            </a:extLst>
          </p:cNvPr>
          <p:cNvSpPr txBox="1">
            <a:spLocks/>
          </p:cNvSpPr>
          <p:nvPr/>
        </p:nvSpPr>
        <p:spPr>
          <a:xfrm>
            <a:off x="1465027" y="5987735"/>
            <a:ext cx="10293352" cy="6232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Departamento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Engenharia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Informática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(DEI) / Departamento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Ciências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Computadores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(DCC)</a:t>
            </a:r>
          </a:p>
          <a:p>
            <a:pPr algn="ctr">
              <a:lnSpc>
                <a:spcPct val="150000"/>
              </a:lnSpc>
            </a:pP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Faculdade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Engenharia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da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Universidade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do Porto (FEUP) /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Faculdade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Ciências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da </a:t>
            </a:r>
            <a:r>
              <a:rPr lang="en-US" sz="1200" i="1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Universidade</a:t>
            </a:r>
            <a:r>
              <a:rPr lang="en-US" sz="1200" i="1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do Porto (FCUP)</a:t>
            </a:r>
          </a:p>
        </p:txBody>
      </p:sp>
    </p:spTree>
    <p:extLst>
      <p:ext uri="{BB962C8B-B14F-4D97-AF65-F5344CB8AC3E}">
        <p14:creationId xmlns:p14="http://schemas.microsoft.com/office/powerpoint/2010/main" val="417150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3A09-FED8-242B-D3F9-0E7B6727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6689EF-936B-E839-06D7-38C77DE7D6B7}"/>
              </a:ext>
            </a:extLst>
          </p:cNvPr>
          <p:cNvSpPr txBox="1">
            <a:spLocks/>
          </p:cNvSpPr>
          <p:nvPr/>
        </p:nvSpPr>
        <p:spPr>
          <a:xfrm>
            <a:off x="3593485" y="0"/>
            <a:ext cx="6036438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Class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F6515E-5DDB-1E59-3236-D647A8F085E0}"/>
              </a:ext>
            </a:extLst>
          </p:cNvPr>
          <p:cNvSpPr txBox="1">
            <a:spLocks/>
          </p:cNvSpPr>
          <p:nvPr/>
        </p:nvSpPr>
        <p:spPr>
          <a:xfrm>
            <a:off x="1803764" y="1438313"/>
            <a:ext cx="7025911" cy="4190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There were no classes created in this project.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FE1413-EC08-C5F6-4D85-A7B47B7E9EFB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42BB0E-E63D-C126-6A2E-267240DD36D1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A5F930-C6E6-1C63-68FA-5949CDC55B41}"/>
              </a:ext>
            </a:extLst>
          </p:cNvPr>
          <p:cNvGrpSpPr/>
          <p:nvPr/>
        </p:nvGrpSpPr>
        <p:grpSpPr>
          <a:xfrm>
            <a:off x="-19050" y="-19052"/>
            <a:ext cx="1031411" cy="6943727"/>
            <a:chOff x="-19050" y="-19050"/>
            <a:chExt cx="1031411" cy="6943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ED1D05-921F-77AC-0420-8640BA6C5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741219" y="1703119"/>
              <a:ext cx="4475747" cy="10314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B6C657-FE11-2F60-A4BA-2F584A50CECF}"/>
                </a:ext>
              </a:extLst>
            </p:cNvPr>
            <p:cNvSpPr/>
            <p:nvPr/>
          </p:nvSpPr>
          <p:spPr>
            <a:xfrm>
              <a:off x="-19049" y="4347411"/>
              <a:ext cx="1031410" cy="25772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771C24-A863-740D-710B-115D2125920B}"/>
              </a:ext>
            </a:extLst>
          </p:cNvPr>
          <p:cNvSpPr txBox="1"/>
          <p:nvPr/>
        </p:nvSpPr>
        <p:spPr>
          <a:xfrm>
            <a:off x="1803764" y="2289175"/>
            <a:ext cx="81308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information about </a:t>
            </a:r>
            <a:r>
              <a:rPr lang="en-US" sz="1600" noProof="0" dirty="0">
                <a:solidFill>
                  <a:srgbClr val="CC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pallets </a:t>
            </a:r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were stored in two vectors of integers, named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600" noProof="0" dirty="0">
                <a:solidFill>
                  <a:schemeClr val="accent6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weights</a:t>
            </a:r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and each of the pallets’ information can be found in the position corresponding to its index minus one.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D86F1-59A3-39D0-AA22-36BFED864BB5}"/>
              </a:ext>
            </a:extLst>
          </p:cNvPr>
          <p:cNvSpPr txBox="1"/>
          <p:nvPr/>
        </p:nvSpPr>
        <p:spPr>
          <a:xfrm>
            <a:off x="1803764" y="3533775"/>
            <a:ext cx="8130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only information about the </a:t>
            </a:r>
            <a:r>
              <a:rPr lang="en-US" sz="1600" noProof="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truck </a:t>
            </a:r>
            <a:r>
              <a:rPr lang="en-US" sz="16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that we needed for the algorithms was its maximum capacity, and it was recorded in an integer variable called capacity.</a:t>
            </a:r>
          </a:p>
        </p:txBody>
      </p:sp>
    </p:spTree>
    <p:extLst>
      <p:ext uri="{BB962C8B-B14F-4D97-AF65-F5344CB8AC3E}">
        <p14:creationId xmlns:p14="http://schemas.microsoft.com/office/powerpoint/2010/main" val="187354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9CDC2-3B68-B7A6-4D3F-A835FB12B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9B0F89E-E520-4E3E-1EF2-0FC887EA5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440150-8A8A-CA7A-AF97-676494D461A6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9EA3A-152F-B8A1-A43C-17EE6DA753AB}"/>
              </a:ext>
            </a:extLst>
          </p:cNvPr>
          <p:cNvSpPr txBox="1">
            <a:spLocks/>
          </p:cNvSpPr>
          <p:nvPr/>
        </p:nvSpPr>
        <p:spPr>
          <a:xfrm>
            <a:off x="3593485" y="0"/>
            <a:ext cx="6036438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Reading 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57A97-DB2B-F8A1-5DC0-0D0E08E019EB}"/>
              </a:ext>
            </a:extLst>
          </p:cNvPr>
          <p:cNvSpPr txBox="1">
            <a:spLocks/>
          </p:cNvSpPr>
          <p:nvPr/>
        </p:nvSpPr>
        <p:spPr>
          <a:xfrm>
            <a:off x="1398354" y="2511643"/>
            <a:ext cx="10426700" cy="614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Batch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mode automatically reads the Nodes and Edges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csv files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 from them generates the intended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Then, it reads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input.txt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 places the result in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output.txt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all files from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folder.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657CC7-6C3E-CDB7-08CD-955C179848FD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6D17D42-7CD6-D281-2291-320B57895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485" y="1054100"/>
            <a:ext cx="6147415" cy="14098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EDC357-2A82-ADA1-55A3-AC55D722E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6209" y="3468822"/>
            <a:ext cx="5601965" cy="2213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917DAF-89C8-41E2-CC8B-A24AE5466BB4}"/>
              </a:ext>
            </a:extLst>
          </p:cNvPr>
          <p:cNvSpPr txBox="1">
            <a:spLocks/>
          </p:cNvSpPr>
          <p:nvPr/>
        </p:nvSpPr>
        <p:spPr>
          <a:xfrm>
            <a:off x="1462383" y="5803900"/>
            <a:ext cx="10426700" cy="61433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interface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you can specify which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files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you would like to use to form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Either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files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present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folder, or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typed directly into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terminal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614E77-7928-B913-7E6D-999080C29E2E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20E347-C0C7-016A-E657-F98AEDD31E41}"/>
              </a:ext>
            </a:extLst>
          </p:cNvPr>
          <p:cNvGrpSpPr/>
          <p:nvPr/>
        </p:nvGrpSpPr>
        <p:grpSpPr>
          <a:xfrm>
            <a:off x="-19050" y="-19052"/>
            <a:ext cx="1031411" cy="6943727"/>
            <a:chOff x="-19050" y="-19050"/>
            <a:chExt cx="1031411" cy="6943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43ABDF-BF1B-12BD-03A0-8415B624E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1741219" y="1703119"/>
              <a:ext cx="4475747" cy="103140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EAA4BE-3793-3DD2-D2F8-3E475B697207}"/>
                </a:ext>
              </a:extLst>
            </p:cNvPr>
            <p:cNvSpPr/>
            <p:nvPr/>
          </p:nvSpPr>
          <p:spPr>
            <a:xfrm>
              <a:off x="-19049" y="4347411"/>
              <a:ext cx="1031410" cy="257726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732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2502C-55CD-1408-1DE7-D86E41AA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347265-85BA-4A0B-2BC9-E1DAA43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D20404-B83D-2A6E-B6CD-91847D13C88A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359D4D-5F7E-3474-ED80-3876CB2BB658}"/>
              </a:ext>
            </a:extLst>
          </p:cNvPr>
          <p:cNvSpPr txBox="1">
            <a:spLocks/>
          </p:cNvSpPr>
          <p:nvPr/>
        </p:nvSpPr>
        <p:spPr>
          <a:xfrm>
            <a:off x="3593485" y="0"/>
            <a:ext cx="6036438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Reading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63EF2D-50DD-92D7-6AF0-D8AB09847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151B34-FADE-5287-897D-B265F667E7C9}"/>
              </a:ext>
            </a:extLst>
          </p:cNvPr>
          <p:cNvSpPr txBox="1">
            <a:spLocks/>
          </p:cNvSpPr>
          <p:nvPr/>
        </p:nvSpPr>
        <p:spPr>
          <a:xfrm>
            <a:off x="7661564" y="1200863"/>
            <a:ext cx="4130044" cy="5323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read_csv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is used to read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csv files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and return their information in a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This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takes a single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as an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argument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– the name of the intended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csv file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– and opens it. After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sucessfully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opening it,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will traverse every line of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file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storing each of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each line (separated by comas) in an auxiliary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As both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csv files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have 4 different types of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we know this auxiliary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will always be of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size 4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each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iteration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and so we can grab its contents to create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tuple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will be pushed back into the main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When the whole file has been read,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returns said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98D4A6-3FB5-8968-D8FA-1AC55068DC2C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348DDF2-6506-32F5-3BAB-AA102D5DE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56" y="1414226"/>
            <a:ext cx="6159236" cy="48965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A4D19-42B2-1E56-7B02-409ED827082E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670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9613A-7BAA-5215-241C-CA390E362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863B17-278A-E059-9E82-355EF4540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1F0E41-B4B7-7A25-13A2-E31C39E6DC36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E16B51-98AB-BF7A-93BC-20FF58ED755B}"/>
              </a:ext>
            </a:extLst>
          </p:cNvPr>
          <p:cNvSpPr txBox="1">
            <a:spLocks/>
          </p:cNvSpPr>
          <p:nvPr/>
        </p:nvSpPr>
        <p:spPr>
          <a:xfrm>
            <a:off x="2608484" y="-7207"/>
            <a:ext cx="8134498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Building the (Restricted)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1BE12-ACA1-E1A9-9D24-2E950C4B3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554CC6-2FDF-87E4-0AF3-B717586CE18C}"/>
              </a:ext>
            </a:extLst>
          </p:cNvPr>
          <p:cNvSpPr txBox="1">
            <a:spLocks/>
          </p:cNvSpPr>
          <p:nvPr/>
        </p:nvSpPr>
        <p:spPr>
          <a:xfrm>
            <a:off x="1302159" y="1074567"/>
            <a:ext cx="10747148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functions that treat the “Avoid” Restrictions are present in the same file as the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MakeGraph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function.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80876-3EC3-1074-18D4-C1DD992026A5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EACB39-3EF0-6736-F0BF-B5490AB9FCD3}"/>
              </a:ext>
            </a:extLst>
          </p:cNvPr>
          <p:cNvSpPr txBox="1">
            <a:spLocks/>
          </p:cNvSpPr>
          <p:nvPr/>
        </p:nvSpPr>
        <p:spPr>
          <a:xfrm>
            <a:off x="4221564" y="1722671"/>
            <a:ext cx="7763714" cy="10786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recieves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the list of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we need to avoid, as a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as well the already built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As long as the string isn’t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empty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reads its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contents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ignoring the commas that separate the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Vertexes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IDs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and setting the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Attribute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“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Avoid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 of said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Vertexes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to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47D9EA8-9051-CAAA-3E4B-F573DDB95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02" y="1654535"/>
            <a:ext cx="3047462" cy="506496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36A59AA-02D1-D7C0-828C-99AB4AF86560}"/>
              </a:ext>
            </a:extLst>
          </p:cNvPr>
          <p:cNvSpPr txBox="1">
            <a:spLocks/>
          </p:cNvSpPr>
          <p:nvPr/>
        </p:nvSpPr>
        <p:spPr>
          <a:xfrm>
            <a:off x="4221564" y="4124837"/>
            <a:ext cx="7763714" cy="1332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recieves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the list of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we need to avoid, as a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as well the already built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Graph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As long as the string isn’t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empty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reads its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contents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storing the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Vertex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values inside of the parenthesis in an auxiliary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ignoring any commas. This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vector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stores both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Origin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Destination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setting the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Attribute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“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Avoid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 of both it and its </a:t>
            </a:r>
            <a:r>
              <a:rPr lang="en-US" sz="11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Reverse Edge 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to </a:t>
            </a:r>
            <a:r>
              <a:rPr lang="en-US" sz="11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sz="11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49521-3912-A3E5-0F43-A3CE7560A98C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073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6634B-463E-A37E-BC0D-8C5F44AF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3B80AE-B867-A9C3-15CA-D3AD61E3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7AFC6-FF89-B1F8-6FD4-9D1C3E402B09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C1A33-2B68-096C-A7B5-31C395B85294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Implemented Algorithms: Edge Relaxation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5600D-BEF7-7E4B-DFF3-0718EC86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F66D6B-220B-83CC-C2CF-02A0E4B5CC68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91F06E3-03CD-A961-202B-CB645019A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170" y="1072134"/>
            <a:ext cx="5279204" cy="2811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16BBEA-0152-5BEB-5B90-4F5D241B1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447" y="3883585"/>
            <a:ext cx="4979419" cy="2606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AC214-66B5-17BC-183F-E8BCD186F067}"/>
              </a:ext>
            </a:extLst>
          </p:cNvPr>
          <p:cNvSpPr txBox="1">
            <a:spLocks/>
          </p:cNvSpPr>
          <p:nvPr/>
        </p:nvSpPr>
        <p:spPr>
          <a:xfrm>
            <a:off x="7100179" y="1392978"/>
            <a:ext cx="4421015" cy="1999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Both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relax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relaxWalk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work in the same way: given an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they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averiguate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if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distance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current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being taken is shorter or not than the current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distance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relative to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origin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If it is shorter, it updates said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distance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returns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Otherwise, it does nothing and returns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A09EF-A53A-3E7D-791E-A81EBA3BFF77}"/>
              </a:ext>
            </a:extLst>
          </p:cNvPr>
          <p:cNvSpPr txBox="1">
            <a:spLocks/>
          </p:cNvSpPr>
          <p:nvPr/>
        </p:nvSpPr>
        <p:spPr>
          <a:xfrm>
            <a:off x="1579264" y="4762911"/>
            <a:ext cx="4421015" cy="11683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As they’re both very simple functions with only trivial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getters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setters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built-in and an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condition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both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relax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relaxWalk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have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Time 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of: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θ(1)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A71F-C512-6A3E-361E-D8D3D26EC2A7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609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F6084-16EF-E6D7-6C4A-FDA3E9D97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018F13-1F93-AEC9-35D9-3E35BB51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0F242-13D0-E8E7-5442-12FFE69E27DC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51104-79C3-B10C-F85E-CD651D5CA1F3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Implemented Algorithms: Dijkstra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756BE2-721B-A7C4-83AB-798BA6442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874164-E6A1-37D0-FEE7-862F0D40D9FE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0815AE-4AB9-0BBF-CEC7-98ECA9FA97C0}"/>
              </a:ext>
            </a:extLst>
          </p:cNvPr>
          <p:cNvSpPr txBox="1">
            <a:spLocks/>
          </p:cNvSpPr>
          <p:nvPr/>
        </p:nvSpPr>
        <p:spPr>
          <a:xfrm>
            <a:off x="7169009" y="1559779"/>
            <a:ext cx="4421015" cy="4492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we use for the driving mode is extremely similar to the one provided in class. The only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diferences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are: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An extra line inside the set-up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places “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Visited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 as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Extra conditions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inside the second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to guarantee that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hasn’t been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visited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path is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traversable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by car and that neither this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edge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nor its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destination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are set as “</a:t>
            </a:r>
            <a:r>
              <a:rPr lang="en-US" sz="1200" noProof="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toAvoid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”.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Seeing how these are very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trivial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changes with no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 interference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we can conclude that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Time Complexity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of this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remains the same as the one studied in the classes, being: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O((V + E) log 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A8CF5-8532-1838-8F33-DAD64CE22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13" y="1474856"/>
            <a:ext cx="5629862" cy="4818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8DA9DC-B3E0-B29E-C101-D533DD8E7FA3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086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E73B-2838-77BD-8E1A-0AAE741B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B270DA-07F7-DDFE-2625-53771708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A701CCF-0BEC-F8A9-CDC1-AB4DBB9B1547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842AB-9C88-F901-6299-66AE95079AA8}"/>
              </a:ext>
            </a:extLst>
          </p:cNvPr>
          <p:cNvSpPr txBox="1">
            <a:spLocks/>
          </p:cNvSpPr>
          <p:nvPr/>
        </p:nvSpPr>
        <p:spPr>
          <a:xfrm>
            <a:off x="1761442" y="-2274"/>
            <a:ext cx="9828582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Implemented Algorithms: </a:t>
            </a:r>
            <a:r>
              <a:rPr lang="en-US" sz="3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endParaRPr lang="en-US" sz="3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15460F-BD47-43DC-990C-48DD2BFE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75A71E-308B-4407-94EE-09A78DE3A067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72BF3C8-65F9-2055-6DB0-64758AB4A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04" y="1060022"/>
            <a:ext cx="9000000" cy="563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ADE83-813B-80F4-1AE3-2CC5B91543D2}"/>
              </a:ext>
            </a:extLst>
          </p:cNvPr>
          <p:cNvSpPr txBox="1">
            <a:spLocks/>
          </p:cNvSpPr>
          <p:nvPr/>
        </p:nvSpPr>
        <p:spPr>
          <a:xfrm>
            <a:off x="6965505" y="1079845"/>
            <a:ext cx="4012849" cy="476931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Once again, the developed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is very similar to the previous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The </a:t>
            </a:r>
            <a:r>
              <a:rPr lang="en-US" sz="1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diferences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this one presents are found both in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getters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setters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it uses (since this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focuses on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it uses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attributes as opposed to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driving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ones).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other main difference is the return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–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If it finds a better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path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than the previous it returns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otherwise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Finally, since these are extremely minor changes to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that do not affect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time complexity 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is still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O((V + E) log V)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1D7E1-41FD-020F-09BE-2954DCA57BA0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3290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0F2DE-BE07-EB74-BC3C-4B605066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C1D074A-57D2-938E-C6D8-CD52D166E80D}"/>
              </a:ext>
            </a:extLst>
          </p:cNvPr>
          <p:cNvSpPr/>
          <p:nvPr/>
        </p:nvSpPr>
        <p:spPr>
          <a:xfrm>
            <a:off x="4555821" y="4572493"/>
            <a:ext cx="6878706" cy="221674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26B03-1EFB-A5B6-2AC7-8037E7430324}"/>
              </a:ext>
            </a:extLst>
          </p:cNvPr>
          <p:cNvSpPr/>
          <p:nvPr/>
        </p:nvSpPr>
        <p:spPr>
          <a:xfrm rot="5400000">
            <a:off x="7283798" y="2220408"/>
            <a:ext cx="5858667" cy="327900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90CDED-7C45-73CA-F01B-ECA542839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722169" y="1722169"/>
            <a:ext cx="4475747" cy="10314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FAAA916-3A01-D660-44A5-62017894A6CF}"/>
              </a:ext>
            </a:extLst>
          </p:cNvPr>
          <p:cNvSpPr/>
          <p:nvPr/>
        </p:nvSpPr>
        <p:spPr>
          <a:xfrm>
            <a:off x="1" y="4347411"/>
            <a:ext cx="1031410" cy="2510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08337-50B9-2517-AA3E-A572263C5176}"/>
              </a:ext>
            </a:extLst>
          </p:cNvPr>
          <p:cNvSpPr txBox="1">
            <a:spLocks/>
          </p:cNvSpPr>
          <p:nvPr/>
        </p:nvSpPr>
        <p:spPr>
          <a:xfrm>
            <a:off x="1031410" y="-2274"/>
            <a:ext cx="11160588" cy="7456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Implemented Algorithms: </a:t>
            </a:r>
            <a:r>
              <a:rPr lang="en-US" sz="32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DijkstraDrivingWalking</a:t>
            </a:r>
            <a:endParaRPr lang="en-US" sz="3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D70D35-042E-BDB0-28BC-87CF39F7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278704" y="2913294"/>
            <a:ext cx="6858000" cy="10314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18D080-40E6-2734-BD2A-B6FAA3865BFB}"/>
              </a:ext>
            </a:extLst>
          </p:cNvPr>
          <p:cNvCxnSpPr/>
          <p:nvPr/>
        </p:nvCxnSpPr>
        <p:spPr>
          <a:xfrm>
            <a:off x="2175733" y="901700"/>
            <a:ext cx="900000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76A70B9-DA98-DC78-3192-0CC60E8F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3"/>
          <a:stretch/>
        </p:blipFill>
        <p:spPr>
          <a:xfrm>
            <a:off x="1209675" y="930574"/>
            <a:ext cx="7363957" cy="4093548"/>
          </a:xfrm>
          <a:prstGeom prst="rect">
            <a:avLst/>
          </a:prstGeom>
        </p:spPr>
      </p:pic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B6F081EB-4C45-6165-07C1-A569F434D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75" y="5024122"/>
            <a:ext cx="3346146" cy="17651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40BF8F-DF02-21ED-4100-2B4B9152DD7E}"/>
              </a:ext>
            </a:extLst>
          </p:cNvPr>
          <p:cNvSpPr/>
          <p:nvPr/>
        </p:nvSpPr>
        <p:spPr>
          <a:xfrm>
            <a:off x="4555821" y="930574"/>
            <a:ext cx="7296811" cy="2806568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EF68C-9890-D849-C582-423AAFB18E70}"/>
              </a:ext>
            </a:extLst>
          </p:cNvPr>
          <p:cNvSpPr txBox="1">
            <a:spLocks/>
          </p:cNvSpPr>
          <p:nvPr/>
        </p:nvSpPr>
        <p:spPr>
          <a:xfrm>
            <a:off x="5213384" y="4486639"/>
            <a:ext cx="6128054" cy="1999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This means that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has a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O( (E + V) log V) + ( (V – 1) (E + V) log V) )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 Each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parcel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sum represents a part of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: The first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parcel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represents the first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while the second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parcel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describes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calling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 V-1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times. In the end,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final Time 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will be: </a:t>
            </a: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O( (V + E) log V (1 + V – 1) ) = O(V (E + V) log V)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530397-1FAB-D7FB-DC5A-2FFFD65C67DF}"/>
              </a:ext>
            </a:extLst>
          </p:cNvPr>
          <p:cNvSpPr txBox="1">
            <a:spLocks/>
          </p:cNvSpPr>
          <p:nvPr/>
        </p:nvSpPr>
        <p:spPr>
          <a:xfrm>
            <a:off x="5213384" y="1172410"/>
            <a:ext cx="6128054" cy="2553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The Final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is the most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one. As we can see, it can call upon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which makes it more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than the others.</a:t>
            </a:r>
          </a:p>
          <a:p>
            <a:pPr algn="just">
              <a:lnSpc>
                <a:spcPct val="150000"/>
              </a:lnSpc>
            </a:pPr>
            <a:endParaRPr lang="en-US" sz="1200" noProof="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In the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worst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case,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function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analyses every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V-1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times.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DijkstraDrivingWalking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has the normal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other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Dijkstras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thanks to the first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, however, it also adds the </a:t>
            </a:r>
            <a:r>
              <a:rPr lang="en-US" sz="1200" noProof="0" dirty="0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complexity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of the </a:t>
            </a:r>
            <a:r>
              <a:rPr lang="en-US" sz="1200" noProof="0" dirty="0" err="1">
                <a:solidFill>
                  <a:schemeClr val="accent6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DijkstraWalking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algorithm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200" noProof="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V-1</a:t>
            </a: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times.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A0575-3B05-72E5-B790-C0602F727076}"/>
              </a:ext>
            </a:extLst>
          </p:cNvPr>
          <p:cNvSpPr txBox="1">
            <a:spLocks/>
          </p:cNvSpPr>
          <p:nvPr/>
        </p:nvSpPr>
        <p:spPr>
          <a:xfrm>
            <a:off x="11815484" y="6381153"/>
            <a:ext cx="244897" cy="3373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94493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1713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BOAVENTURA Susana Patricia Rego</dc:creator>
  <cp:lastModifiedBy>Leonor Alexandra Costa Azevedo</cp:lastModifiedBy>
  <cp:revision>13</cp:revision>
  <dcterms:created xsi:type="dcterms:W3CDTF">2025-03-28T22:13:20Z</dcterms:created>
  <dcterms:modified xsi:type="dcterms:W3CDTF">2025-05-20T15:08:23Z</dcterms:modified>
</cp:coreProperties>
</file>