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397700" cy="43205400"/>
  <p:notesSz cx="7559675" cy="10691813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6" autoAdjust="0"/>
    <p:restoredTop sz="86481" autoAdjust="0"/>
  </p:normalViewPr>
  <p:slideViewPr>
    <p:cSldViewPr snapToGrid="0">
      <p:cViewPr>
        <p:scale>
          <a:sx n="10" d="100"/>
          <a:sy n="10" d="100"/>
        </p:scale>
        <p:origin x="2598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9AFEA-0EB3-43C0-A804-23221C9364F1}" type="datetimeFigureOut">
              <a:rPr lang="es-AR" smtClean="0"/>
              <a:t>12/12/2019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427288" y="1336675"/>
            <a:ext cx="27051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EC190-3542-438B-A3B3-A67028A6A4C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91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EC190-3542-438B-A3B3-A67028A6A4C8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841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430360" y="11621520"/>
            <a:ext cx="27543240" cy="1286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8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860720" y="24483240"/>
            <a:ext cx="226825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860720" y="34262280"/>
            <a:ext cx="226825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30360" y="11621520"/>
            <a:ext cx="27543240" cy="1286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8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860720" y="24483240"/>
            <a:ext cx="110689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483320" y="24483240"/>
            <a:ext cx="110689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6483320" y="34262280"/>
            <a:ext cx="110689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860720" y="34262280"/>
            <a:ext cx="110689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430360" y="11621520"/>
            <a:ext cx="27543240" cy="1286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8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860720" y="24483240"/>
            <a:ext cx="22682520" cy="1872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860720" y="24483240"/>
            <a:ext cx="22682520" cy="1872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4860360" y="24796080"/>
            <a:ext cx="22682520" cy="18095760"/>
          </a:xfrm>
          <a:prstGeom prst="rect">
            <a:avLst/>
          </a:prstGeom>
          <a:ln>
            <a:noFill/>
          </a:ln>
        </p:spPr>
      </p:pic>
      <p:pic>
        <p:nvPicPr>
          <p:cNvPr id="36" name="Imagen 35"/>
          <p:cNvPicPr/>
          <p:nvPr/>
        </p:nvPicPr>
        <p:blipFill>
          <a:blip r:embed="rId2"/>
          <a:stretch/>
        </p:blipFill>
        <p:spPr>
          <a:xfrm>
            <a:off x="4860360" y="24796080"/>
            <a:ext cx="22682520" cy="1809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30360" y="11621520"/>
            <a:ext cx="27543240" cy="1286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8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860720" y="24483240"/>
            <a:ext cx="22682520" cy="1872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30360" y="11621520"/>
            <a:ext cx="27543240" cy="1286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8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860720" y="24483240"/>
            <a:ext cx="22682520" cy="1872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30360" y="11621520"/>
            <a:ext cx="27543240" cy="1286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8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860720" y="24483240"/>
            <a:ext cx="11068920" cy="1872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6483320" y="24483240"/>
            <a:ext cx="11068920" cy="1872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30360" y="11621520"/>
            <a:ext cx="27543240" cy="1286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8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430360" y="11621520"/>
            <a:ext cx="27543240" cy="5961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430360" y="11621520"/>
            <a:ext cx="27543240" cy="1286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8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860720" y="24483240"/>
            <a:ext cx="110689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860720" y="34262280"/>
            <a:ext cx="110689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6483320" y="24483240"/>
            <a:ext cx="11068920" cy="1872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30360" y="11621520"/>
            <a:ext cx="27543240" cy="1286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8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860720" y="24483240"/>
            <a:ext cx="11068920" cy="1872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6483320" y="24483240"/>
            <a:ext cx="110689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6483320" y="34262280"/>
            <a:ext cx="110689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30360" y="11621520"/>
            <a:ext cx="27543240" cy="1286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8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860720" y="24483240"/>
            <a:ext cx="110689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6483320" y="24483240"/>
            <a:ext cx="110689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860720" y="34262280"/>
            <a:ext cx="22682520" cy="893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30360" y="11621520"/>
            <a:ext cx="27543240" cy="12861360"/>
          </a:xfrm>
          <a:prstGeom prst="rect">
            <a:avLst/>
          </a:prstGeom>
        </p:spPr>
        <p:txBody>
          <a:bodyPr lIns="216000" tIns="216000" rIns="216000" bIns="216000" anchor="ctr"/>
          <a:lstStyle/>
          <a:p>
            <a:pPr algn="ctr">
              <a:lnSpc>
                <a:spcPct val="100000"/>
              </a:lnSpc>
            </a:pPr>
            <a:r>
              <a:rPr lang="en-US" sz="20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Haga clic para modificar el estilo de título del patrón</a:t>
            </a:r>
            <a:endParaRPr lang="en-US" sz="8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860720" y="24483240"/>
            <a:ext cx="22682520" cy="18721800"/>
          </a:xfrm>
          <a:prstGeom prst="rect">
            <a:avLst/>
          </a:prstGeom>
        </p:spPr>
        <p:txBody>
          <a:bodyPr lIns="216000" tIns="216000" rIns="216000" bIns="216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1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Click to edit the outline text format</a:t>
            </a:r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1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Second Outline Level</a:t>
            </a:r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1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Third Outline Level</a:t>
            </a:r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1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Fourth Outline Level</a:t>
            </a:r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1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Fifth Outline Level</a:t>
            </a:r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1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Sixth Outline Level</a:t>
            </a:r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151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Seventh Outline LevelHaga clic para modificar el estilo de subtítulo del patrón</a:t>
            </a:r>
            <a:endParaRPr lang="en-US" sz="15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23222880" y="40553640"/>
            <a:ext cx="7560720" cy="1282680"/>
          </a:xfrm>
          <a:prstGeom prst="rect">
            <a:avLst/>
          </a:prstGeom>
        </p:spPr>
        <p:txBody>
          <a:bodyPr lIns="216000" tIns="216000" rIns="216000" bIns="216000" anchor="ctr"/>
          <a:lstStyle/>
          <a:p>
            <a:pPr algn="r">
              <a:lnSpc>
                <a:spcPct val="100000"/>
              </a:lnSpc>
            </a:pPr>
            <a:fld id="{899A845F-3ECA-4CAE-8D5A-4DC0EFC74125}" type="slidenum">
              <a:rPr lang="en-US" sz="57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‹Nº›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ángulo 62">
            <a:extLst>
              <a:ext uri="{FF2B5EF4-FFF2-40B4-BE49-F238E27FC236}">
                <a16:creationId xmlns:a16="http://schemas.microsoft.com/office/drawing/2014/main" id="{D52A8E69-B0DF-442C-ACC0-B1F5BAE3FD65}"/>
              </a:ext>
            </a:extLst>
          </p:cNvPr>
          <p:cNvSpPr/>
          <p:nvPr/>
        </p:nvSpPr>
        <p:spPr>
          <a:xfrm>
            <a:off x="1180608" y="35684668"/>
            <a:ext cx="9492966" cy="7252145"/>
          </a:xfrm>
          <a:prstGeom prst="rect">
            <a:avLst/>
          </a:prstGeom>
          <a:solidFill>
            <a:srgbClr val="F1D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0" name="Imagen 39"/>
          <p:cNvPicPr/>
          <p:nvPr/>
        </p:nvPicPr>
        <p:blipFill>
          <a:blip r:embed="rId3"/>
          <a:stretch/>
        </p:blipFill>
        <p:spPr>
          <a:xfrm>
            <a:off x="26609040" y="2011680"/>
            <a:ext cx="5589720" cy="201168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4718880" y="1122187"/>
            <a:ext cx="22539960" cy="264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en-US" sz="9600" b="1" spc="-148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Bold Condensed"/>
              </a:rPr>
              <a:t>Clasificación</a:t>
            </a:r>
            <a:r>
              <a:rPr lang="en-US" sz="9600" b="1" spc="-148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Bold Condensed"/>
              </a:rPr>
              <a:t> del </a:t>
            </a:r>
            <a:r>
              <a:rPr lang="en-US" sz="9600" b="1" spc="-148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Bold Condensed"/>
              </a:rPr>
              <a:t>tipo</a:t>
            </a:r>
            <a:r>
              <a:rPr lang="en-US" sz="9600" b="1" spc="-148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Bold Condensed"/>
              </a:rPr>
              <a:t> de </a:t>
            </a:r>
            <a:r>
              <a:rPr lang="en-US" sz="9600" b="1" spc="-148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Bold Condensed"/>
              </a:rPr>
              <a:t>follaje</a:t>
            </a:r>
            <a:r>
              <a:rPr lang="en-US" sz="9600" b="1" spc="-148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Bold Condensed"/>
              </a:rPr>
              <a:t> de los </a:t>
            </a:r>
            <a:r>
              <a:rPr lang="en-US" sz="9600" b="1" spc="-148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Bold Condensed"/>
              </a:rPr>
              <a:t>árboles</a:t>
            </a:r>
            <a:r>
              <a:rPr lang="en-US" sz="9600" b="1" spc="-148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Bold Condensed"/>
              </a:rPr>
              <a:t> de la Ciudad de Buenos Aires</a:t>
            </a:r>
          </a:p>
        </p:txBody>
      </p:sp>
      <p:sp>
        <p:nvSpPr>
          <p:cNvPr id="38" name="CustomShape 2"/>
          <p:cNvSpPr/>
          <p:nvPr/>
        </p:nvSpPr>
        <p:spPr>
          <a:xfrm>
            <a:off x="4718880" y="4363200"/>
            <a:ext cx="22959360" cy="837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en-US" sz="49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Helvetica Neue Bold Condensed"/>
              </a:rPr>
              <a:t>Agustín Tettamanti, Alejandra </a:t>
            </a:r>
            <a:r>
              <a:rPr lang="en-US" sz="4900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Helvetica Neue Bold Condensed"/>
              </a:rPr>
              <a:t>Zúñiga</a:t>
            </a:r>
            <a:r>
              <a:rPr lang="en-US" sz="49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Helvetica Neue Bold Condensed"/>
              </a:rPr>
              <a:t>, Daniela </a:t>
            </a:r>
            <a:r>
              <a:rPr lang="en-US" sz="4900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Helvetica Neue Bold Condensed"/>
              </a:rPr>
              <a:t>Morini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Imagen 38"/>
          <p:cNvPicPr/>
          <p:nvPr/>
        </p:nvPicPr>
        <p:blipFill>
          <a:blip r:embed="rId4"/>
          <a:stretch/>
        </p:blipFill>
        <p:spPr>
          <a:xfrm>
            <a:off x="1188720" y="1806120"/>
            <a:ext cx="2834640" cy="2125800"/>
          </a:xfrm>
          <a:prstGeom prst="rect">
            <a:avLst/>
          </a:prstGeom>
          <a:ln>
            <a:noFill/>
          </a:ln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89A1E363-5245-47D7-9B93-68E72186B09C}"/>
              </a:ext>
            </a:extLst>
          </p:cNvPr>
          <p:cNvGrpSpPr/>
          <p:nvPr/>
        </p:nvGrpSpPr>
        <p:grpSpPr>
          <a:xfrm>
            <a:off x="1120388" y="5949310"/>
            <a:ext cx="10401300" cy="16511233"/>
            <a:chOff x="419100" y="5981700"/>
            <a:chExt cx="10401300" cy="16511233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FCF05BBA-53EF-46DE-9850-B5967DA61EC4}"/>
                </a:ext>
              </a:extLst>
            </p:cNvPr>
            <p:cNvSpPr/>
            <p:nvPr/>
          </p:nvSpPr>
          <p:spPr>
            <a:xfrm>
              <a:off x="419100" y="5981700"/>
              <a:ext cx="9484854" cy="11919437"/>
            </a:xfrm>
            <a:prstGeom prst="rect">
              <a:avLst/>
            </a:prstGeom>
            <a:solidFill>
              <a:srgbClr val="F1D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CFB09022-CDA5-439B-8802-732F620255EE}"/>
                </a:ext>
              </a:extLst>
            </p:cNvPr>
            <p:cNvSpPr/>
            <p:nvPr/>
          </p:nvSpPr>
          <p:spPr>
            <a:xfrm>
              <a:off x="419100" y="5987100"/>
              <a:ext cx="10401300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/>
                <a:t>  </a:t>
              </a:r>
              <a:r>
                <a:rPr lang="en-US" sz="50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INTRODUCCIÓN</a:t>
              </a:r>
              <a:endParaRPr lang="es-AR" sz="5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0B7D4E5D-3E37-428E-89B2-F1922C0F4C58}"/>
                </a:ext>
              </a:extLst>
            </p:cNvPr>
            <p:cNvSpPr/>
            <p:nvPr/>
          </p:nvSpPr>
          <p:spPr>
            <a:xfrm>
              <a:off x="678426" y="6771850"/>
              <a:ext cx="5191432" cy="13039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720B4FAE-A89E-4B31-B55D-0C3D7521A816}"/>
                </a:ext>
              </a:extLst>
            </p:cNvPr>
            <p:cNvSpPr/>
            <p:nvPr/>
          </p:nvSpPr>
          <p:spPr>
            <a:xfrm>
              <a:off x="633975" y="6657829"/>
              <a:ext cx="9144000" cy="1583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endParaRPr lang="es-AR" sz="3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just"/>
              <a:r>
                <a:rPr lang="es-MX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El presente trabajo está formado por dos partes: primero un análisis exploratorio de los datos, y luego la aplicación de un modelo de machine </a:t>
              </a:r>
              <a:r>
                <a:rPr lang="es-MX" sz="37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learning</a:t>
              </a:r>
              <a:r>
                <a:rPr lang="es-MX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 (</a:t>
              </a:r>
              <a:r>
                <a:rPr lang="es-MX" sz="37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logistic</a:t>
              </a:r>
              <a:r>
                <a:rPr lang="es-MX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s-MX" sz="37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regression</a:t>
              </a:r>
              <a:r>
                <a:rPr lang="es-MX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), para lograr predecir información acerca de los datos analizados. </a:t>
              </a:r>
            </a:p>
            <a:p>
              <a:pPr algn="just"/>
              <a:endParaRPr lang="es-MX" sz="3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just"/>
              <a:r>
                <a:rPr lang="es-MX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Sin lugar a dudas el arbolado público debe ser una política de Estado. Su desarrollo, protección, mantenimiento y proyección son fundamentales en una buena política pública ambiental.</a:t>
              </a:r>
            </a:p>
            <a:p>
              <a:endParaRPr lang="en-US" sz="37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just"/>
              <a:r>
                <a:rPr lang="es-MX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El arbolado urbano hace frente a la problemática cambio climático, representa una solución real contra el efecto de la isla de calor, y principalmente favorece la buena salud, tanto humana como ambiental.</a:t>
              </a:r>
              <a:endParaRPr lang="en-US" sz="37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4000" b="1" dirty="0"/>
            </a:p>
            <a:p>
              <a:endParaRPr lang="en-US" sz="4000" b="1" dirty="0"/>
            </a:p>
            <a:p>
              <a:endParaRPr lang="en-US" sz="4000" b="1" dirty="0"/>
            </a:p>
            <a:p>
              <a:endParaRPr lang="en-US" sz="4000" b="1" dirty="0"/>
            </a:p>
            <a:p>
              <a:endParaRPr lang="en-US" sz="4000" b="1" dirty="0"/>
            </a:p>
            <a:p>
              <a:endParaRPr lang="en-US" sz="4000" b="1" dirty="0"/>
            </a:p>
            <a:p>
              <a:endParaRPr lang="en-US" sz="4000" b="1" dirty="0"/>
            </a:p>
            <a:p>
              <a:endParaRPr lang="en-US" sz="4000" b="1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79127DC-8EB9-4DE3-BAA0-63CCECD1D726}"/>
              </a:ext>
            </a:extLst>
          </p:cNvPr>
          <p:cNvGrpSpPr/>
          <p:nvPr/>
        </p:nvGrpSpPr>
        <p:grpSpPr>
          <a:xfrm>
            <a:off x="1165526" y="18111299"/>
            <a:ext cx="10401301" cy="5135043"/>
            <a:chOff x="419099" y="19287057"/>
            <a:chExt cx="10401301" cy="5135043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D8F36DF0-B734-4546-8AAB-C38789BE0A98}"/>
                </a:ext>
              </a:extLst>
            </p:cNvPr>
            <p:cNvSpPr/>
            <p:nvPr/>
          </p:nvSpPr>
          <p:spPr>
            <a:xfrm>
              <a:off x="419099" y="19287057"/>
              <a:ext cx="9484853" cy="5135043"/>
            </a:xfrm>
            <a:prstGeom prst="rect">
              <a:avLst/>
            </a:prstGeom>
            <a:solidFill>
              <a:srgbClr val="F1D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2C1AA3F1-2225-4F70-B50E-1235C4E53F1C}"/>
                </a:ext>
              </a:extLst>
            </p:cNvPr>
            <p:cNvSpPr/>
            <p:nvPr/>
          </p:nvSpPr>
          <p:spPr>
            <a:xfrm>
              <a:off x="419100" y="19287057"/>
              <a:ext cx="10401300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 OBJETIVO</a:t>
              </a:r>
              <a:endParaRPr lang="es-AR" sz="5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C968787-9EA4-4413-8B0F-7549AFF0C58E}"/>
                </a:ext>
              </a:extLst>
            </p:cNvPr>
            <p:cNvSpPr/>
            <p:nvPr/>
          </p:nvSpPr>
          <p:spPr>
            <a:xfrm>
              <a:off x="678426" y="20071807"/>
              <a:ext cx="5191432" cy="13039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9566E4CD-4B09-4957-B39B-08DDA23E5DFE}"/>
                </a:ext>
              </a:extLst>
            </p:cNvPr>
            <p:cNvSpPr/>
            <p:nvPr/>
          </p:nvSpPr>
          <p:spPr>
            <a:xfrm>
              <a:off x="678425" y="20356010"/>
              <a:ext cx="9055101" cy="3508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El </a:t>
              </a:r>
              <a:r>
                <a:rPr lang="en-US" sz="37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mismo</a:t>
              </a:r>
              <a:r>
                <a:rPr lang="en-US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s-MX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es analizar los datos del arbolado público lineal existente en la Ciudad Autónoma de Buenos Aires, y mediante las características (</a:t>
              </a:r>
              <a:r>
                <a:rPr lang="es-MX" sz="3700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Features</a:t>
              </a:r>
              <a:r>
                <a:rPr lang="es-MX" sz="3700" i="1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r>
                <a:rPr lang="es-MX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 de cada árbol </a:t>
              </a:r>
              <a:r>
                <a:rPr lang="es-MX" sz="3700" i="1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s-MX" sz="3700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Sample</a:t>
              </a:r>
              <a:r>
                <a:rPr lang="es-MX" sz="3700" i="1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r>
                <a:rPr lang="es-MX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 poder predecir qué tipo de hoja tiene. </a:t>
              </a:r>
              <a:endParaRPr lang="en-US" sz="3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38AC34E8-18A6-4B4D-B89A-27C10D21EBCD}"/>
              </a:ext>
            </a:extLst>
          </p:cNvPr>
          <p:cNvGrpSpPr/>
          <p:nvPr/>
        </p:nvGrpSpPr>
        <p:grpSpPr>
          <a:xfrm>
            <a:off x="1120388" y="23453521"/>
            <a:ext cx="10401300" cy="12031768"/>
            <a:chOff x="358879" y="25802615"/>
            <a:chExt cx="10401300" cy="12031768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1E320510-DEA3-4C23-90B8-CF29D2151C2F}"/>
                </a:ext>
              </a:extLst>
            </p:cNvPr>
            <p:cNvSpPr/>
            <p:nvPr/>
          </p:nvSpPr>
          <p:spPr>
            <a:xfrm>
              <a:off x="419099" y="25808020"/>
              <a:ext cx="9469771" cy="12026363"/>
            </a:xfrm>
            <a:prstGeom prst="rect">
              <a:avLst/>
            </a:prstGeom>
            <a:solidFill>
              <a:srgbClr val="F1D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607A929E-93F2-4535-8AD3-FD11A2018E3B}"/>
                </a:ext>
              </a:extLst>
            </p:cNvPr>
            <p:cNvSpPr/>
            <p:nvPr/>
          </p:nvSpPr>
          <p:spPr>
            <a:xfrm>
              <a:off x="358879" y="25802615"/>
              <a:ext cx="10401300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 DATASET</a:t>
              </a:r>
              <a:endParaRPr lang="es-AR" sz="5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A5D13AED-04EB-4532-BC6C-398205E84D27}"/>
                </a:ext>
              </a:extLst>
            </p:cNvPr>
            <p:cNvSpPr/>
            <p:nvPr/>
          </p:nvSpPr>
          <p:spPr>
            <a:xfrm>
              <a:off x="618205" y="26587365"/>
              <a:ext cx="5191432" cy="13039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3E6E1357-C21B-4CAB-BD63-42C6159070F9}"/>
                    </a:ext>
                  </a:extLst>
                </p:cNvPr>
                <p:cNvSpPr/>
                <p:nvPr/>
              </p:nvSpPr>
              <p:spPr>
                <a:xfrm>
                  <a:off x="589527" y="26830667"/>
                  <a:ext cx="9055101" cy="42155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s-MX" sz="3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Toda la información utilizada fue obtenida de Buenos Aires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MX" sz="3700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AR" sz="3700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𝐷𝐴𝑇𝐴</m:t>
                          </m:r>
                        </m:e>
                        <m:sup>
                          <m:r>
                            <a:rPr lang="es-AR" sz="3700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s-MX" sz="3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, dependiente de la Dirección General de Calidad Institucional y Gobierno Abierto. </a:t>
                  </a:r>
                </a:p>
                <a:p>
                  <a:pPr algn="just"/>
                  <a:endParaRPr lang="es-MX" sz="3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just"/>
                  <a:r>
                    <a:rPr lang="es-MX" sz="3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El </a:t>
                  </a:r>
                  <a:r>
                    <a:rPr lang="es-MX" sz="3700" dirty="0" err="1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dataset</a:t>
                  </a:r>
                  <a:r>
                    <a:rPr lang="es-MX" sz="3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elegido está formado por 372.699 </a:t>
                  </a:r>
                  <a:r>
                    <a:rPr lang="es-MX" sz="3700" dirty="0" err="1">
                      <a:latin typeface="Calibri" panose="020F0502020204030204" pitchFamily="34" charset="0"/>
                      <a:cs typeface="Calibri" panose="020F0502020204030204" pitchFamily="34" charset="0"/>
                    </a:rPr>
                    <a:t>samples</a:t>
                  </a:r>
                  <a:r>
                    <a:rPr lang="es-MX" sz="3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y 20 </a:t>
                  </a:r>
                  <a:r>
                    <a:rPr lang="es-MX" sz="3700" dirty="0" err="1">
                      <a:latin typeface="Calibri" panose="020F0502020204030204" pitchFamily="34" charset="0"/>
                      <a:cs typeface="Calibri" panose="020F0502020204030204" pitchFamily="34" charset="0"/>
                    </a:rPr>
                    <a:t>features</a:t>
                  </a:r>
                  <a:r>
                    <a:rPr lang="es-MX" sz="3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. Éstas </a:t>
                  </a:r>
                  <a:r>
                    <a:rPr lang="es-MX" sz="3700" dirty="0" err="1">
                      <a:latin typeface="Calibri" panose="020F0502020204030204" pitchFamily="34" charset="0"/>
                      <a:cs typeface="Calibri" panose="020F0502020204030204" pitchFamily="34" charset="0"/>
                    </a:rPr>
                    <a:t>features</a:t>
                  </a:r>
                  <a:r>
                    <a:rPr lang="es-MX" sz="3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son:</a:t>
                  </a:r>
                  <a:endParaRPr lang="en-US" sz="3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3E6E1357-C21B-4CAB-BD63-42C615907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527" y="26830667"/>
                  <a:ext cx="9055101" cy="4215513"/>
                </a:xfrm>
                <a:prstGeom prst="rect">
                  <a:avLst/>
                </a:prstGeom>
                <a:blipFill>
                  <a:blip r:embed="rId5"/>
                  <a:stretch>
                    <a:fillRect l="-2155" t="-2168" r="-2088" b="-1734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8DE3B903-CD7A-4306-9D73-050A56D78682}"/>
                </a:ext>
              </a:extLst>
            </p:cNvPr>
            <p:cNvSpPr txBox="1"/>
            <p:nvPr/>
          </p:nvSpPr>
          <p:spPr>
            <a:xfrm>
              <a:off x="589527" y="31203900"/>
              <a:ext cx="9143999" cy="6355586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s-AR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Coordenadas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s-AR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ID del árbol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s-AR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Altura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s-AR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Diámetro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s-AR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Inclinación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s-AR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ID de la especie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s-AR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Nombre de la familia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s-AR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Nombre del género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s-AR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Nombre científico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s-AR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Tipo de Follaje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s-AR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Origen del árbol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s-AR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Manzana en la que esta ubicado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s-AR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Barrio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s-AR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Comuna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s-AR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Calle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s-AR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Número de chapa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s-AR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Latitud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s-AR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Longitud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s-AR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Tipo de Evento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s-AR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Longitud de la calle</a:t>
              </a:r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DB87121-85E8-49C4-8FA6-A78E315C4F4C}"/>
              </a:ext>
            </a:extLst>
          </p:cNvPr>
          <p:cNvSpPr/>
          <p:nvPr/>
        </p:nvSpPr>
        <p:spPr>
          <a:xfrm>
            <a:off x="1236180" y="36620484"/>
            <a:ext cx="954507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3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s-AR" sz="3000" dirty="0">
                <a:latin typeface="Calibri" panose="020F0502020204030204" pitchFamily="34" charset="0"/>
                <a:cs typeface="Calibri" panose="020F0502020204030204" pitchFamily="34" charset="0"/>
              </a:rPr>
              <a:t>https://data.buenosaires.gob.ar/dataset/arbolado-publico-lineal </a:t>
            </a:r>
          </a:p>
          <a:p>
            <a:pPr marL="514350" indent="-514350">
              <a:buAutoNum type="arabicPeriod"/>
            </a:pPr>
            <a:r>
              <a:rPr lang="es-AR" sz="3000" dirty="0">
                <a:latin typeface="Calibri" panose="020F0502020204030204" pitchFamily="34" charset="0"/>
                <a:cs typeface="Calibri" panose="020F0502020204030204" pitchFamily="34" charset="0"/>
              </a:rPr>
              <a:t>Machine </a:t>
            </a:r>
            <a:r>
              <a:rPr lang="es-A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s-AR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Flashcards</a:t>
            </a:r>
            <a:r>
              <a:rPr lang="es-AR" sz="3000" dirty="0">
                <a:latin typeface="Calibri" panose="020F0502020204030204" pitchFamily="34" charset="0"/>
                <a:cs typeface="Calibri" panose="020F0502020204030204" pitchFamily="34" charset="0"/>
              </a:rPr>
              <a:t> - Chris </a:t>
            </a:r>
            <a:r>
              <a:rPr lang="es-A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Albon</a:t>
            </a:r>
            <a:endParaRPr lang="es-A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s-AR" sz="3000" dirty="0">
                <a:latin typeface="Calibri" panose="020F0502020204030204" pitchFamily="34" charset="0"/>
                <a:cs typeface="Calibri" panose="020F0502020204030204" pitchFamily="34" charset="0"/>
              </a:rPr>
              <a:t>Python Machine </a:t>
            </a:r>
            <a:r>
              <a:rPr lang="es-A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s-AR" sz="3000" dirty="0">
                <a:latin typeface="Calibri" panose="020F0502020204030204" pitchFamily="34" charset="0"/>
                <a:cs typeface="Calibri" panose="020F0502020204030204" pitchFamily="34" charset="0"/>
              </a:rPr>
              <a:t> – Sebastian </a:t>
            </a:r>
            <a:r>
              <a:rPr lang="es-A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Raschka</a:t>
            </a:r>
            <a:endParaRPr lang="es-A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endParaRPr lang="es-A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C0121E3-B5C7-4C27-ADB8-9FADC51BAE4B}"/>
              </a:ext>
            </a:extLst>
          </p:cNvPr>
          <p:cNvGrpSpPr/>
          <p:nvPr/>
        </p:nvGrpSpPr>
        <p:grpSpPr>
          <a:xfrm>
            <a:off x="11041819" y="5949310"/>
            <a:ext cx="22604976" cy="22168078"/>
            <a:chOff x="358879" y="25802615"/>
            <a:chExt cx="10401300" cy="14127383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93928B8-7392-464E-AFDC-CD2F5D066FA9}"/>
                </a:ext>
              </a:extLst>
            </p:cNvPr>
            <p:cNvSpPr/>
            <p:nvPr/>
          </p:nvSpPr>
          <p:spPr>
            <a:xfrm>
              <a:off x="419099" y="25808020"/>
              <a:ext cx="9484853" cy="14121978"/>
            </a:xfrm>
            <a:prstGeom prst="rect">
              <a:avLst/>
            </a:prstGeom>
            <a:solidFill>
              <a:srgbClr val="F1D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5A5D202F-BA65-47A3-9ABF-BC2BC5CAF04C}"/>
                </a:ext>
              </a:extLst>
            </p:cNvPr>
            <p:cNvSpPr/>
            <p:nvPr/>
          </p:nvSpPr>
          <p:spPr>
            <a:xfrm>
              <a:off x="358879" y="25802615"/>
              <a:ext cx="10401300" cy="5491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 ANÁLISIS EXPLORATORIO DE DATOS</a:t>
              </a:r>
              <a:endParaRPr lang="es-AR" sz="5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03234D7C-EFE9-42D8-812B-C29497618C35}"/>
                </a:ext>
              </a:extLst>
            </p:cNvPr>
            <p:cNvSpPr/>
            <p:nvPr/>
          </p:nvSpPr>
          <p:spPr>
            <a:xfrm>
              <a:off x="485197" y="26511073"/>
              <a:ext cx="4369897" cy="1800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Los barrios con mayor </a:t>
              </a:r>
              <a:r>
                <a:rPr lang="en-US" sz="37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cantidad</a:t>
              </a:r>
              <a:r>
                <a:rPr lang="en-US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lang="en-US" sz="37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árboles</a:t>
              </a:r>
              <a:r>
                <a:rPr lang="en-US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 son Palermo (22483), </a:t>
              </a:r>
              <a:r>
                <a:rPr lang="en-US" sz="37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Mataderos</a:t>
              </a:r>
              <a:r>
                <a:rPr lang="en-US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 (18289) y Villa </a:t>
              </a:r>
              <a:r>
                <a:rPr lang="en-US" sz="37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Devoto</a:t>
              </a:r>
              <a:r>
                <a:rPr lang="en-US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 (17537)</a:t>
              </a:r>
            </a:p>
          </p:txBody>
        </p: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6857DE7D-45C1-4F43-9A26-64867B472E8B}"/>
              </a:ext>
            </a:extLst>
          </p:cNvPr>
          <p:cNvCxnSpPr/>
          <p:nvPr/>
        </p:nvCxnSpPr>
        <p:spPr>
          <a:xfrm>
            <a:off x="22535535" y="23980877"/>
            <a:ext cx="407350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B4AC3CA2-9E0D-44EA-A31D-B70C00051586}"/>
              </a:ext>
            </a:extLst>
          </p:cNvPr>
          <p:cNvSpPr/>
          <p:nvPr/>
        </p:nvSpPr>
        <p:spPr>
          <a:xfrm>
            <a:off x="21994970" y="6902784"/>
            <a:ext cx="9497026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Los barrios con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menor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cantidad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árboles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son San Nicolas (989), San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Telmo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(1383) y Monserrat (2020)</a:t>
            </a: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54129499-EEC0-4B95-924B-612B207C94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2514" y="18836026"/>
            <a:ext cx="10305088" cy="8708834"/>
          </a:xfrm>
          <a:prstGeom prst="rect">
            <a:avLst/>
          </a:prstGeom>
        </p:spPr>
      </p:pic>
      <p:sp>
        <p:nvSpPr>
          <p:cNvPr id="46" name="Rectángulo 45">
            <a:extLst>
              <a:ext uri="{FF2B5EF4-FFF2-40B4-BE49-F238E27FC236}">
                <a16:creationId xmlns:a16="http://schemas.microsoft.com/office/drawing/2014/main" id="{E7A32879-E406-4A39-B7B4-96A1DD672950}"/>
              </a:ext>
            </a:extLst>
          </p:cNvPr>
          <p:cNvSpPr/>
          <p:nvPr/>
        </p:nvSpPr>
        <p:spPr>
          <a:xfrm>
            <a:off x="11326241" y="15807015"/>
            <a:ext cx="10369203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Aprovechando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información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de las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coordenadas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, con un scatterplot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podemos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observar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distribución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de los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árboles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la Ciudad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según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el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tipo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follaje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, con un alto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predominio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US" sz="3700" i="1" dirty="0">
                <a:latin typeface="Calibri" panose="020F0502020204030204" pitchFamily="34" charset="0"/>
                <a:cs typeface="Calibri" panose="020F0502020204030204" pitchFamily="34" charset="0"/>
              </a:rPr>
              <a:t>Árbol </a:t>
            </a:r>
            <a:r>
              <a:rPr lang="en-US" sz="3700" i="1" dirty="0" err="1">
                <a:latin typeface="Calibri" panose="020F0502020204030204" pitchFamily="34" charset="0"/>
                <a:cs typeface="Calibri" panose="020F0502020204030204" pitchFamily="34" charset="0"/>
              </a:rPr>
              <a:t>Latifoliado</a:t>
            </a:r>
            <a:r>
              <a:rPr lang="en-US" sz="37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i="1" dirty="0" err="1">
                <a:latin typeface="Calibri" panose="020F0502020204030204" pitchFamily="34" charset="0"/>
                <a:cs typeface="Calibri" panose="020F0502020204030204" pitchFamily="34" charset="0"/>
              </a:rPr>
              <a:t>Caducifolio</a:t>
            </a:r>
            <a:endParaRPr lang="en-US" sz="3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99B6CF77-2F91-45B0-AADB-B7AEAB1F6F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41447" y="18834286"/>
            <a:ext cx="9878078" cy="8708834"/>
          </a:xfrm>
          <a:prstGeom prst="rect">
            <a:avLst/>
          </a:prstGeom>
        </p:spPr>
      </p:pic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2CA43351-F0C2-4EAD-AC6C-3F1C8871C27C}"/>
              </a:ext>
            </a:extLst>
          </p:cNvPr>
          <p:cNvCxnSpPr/>
          <p:nvPr/>
        </p:nvCxnSpPr>
        <p:spPr>
          <a:xfrm flipV="1">
            <a:off x="26890121" y="22189524"/>
            <a:ext cx="0" cy="44758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>
            <a:extLst>
              <a:ext uri="{FF2B5EF4-FFF2-40B4-BE49-F238E27FC236}">
                <a16:creationId xmlns:a16="http://schemas.microsoft.com/office/drawing/2014/main" id="{72833F5C-BB55-447F-A71F-C8C1CC8C1A4C}"/>
              </a:ext>
            </a:extLst>
          </p:cNvPr>
          <p:cNvGrpSpPr/>
          <p:nvPr/>
        </p:nvGrpSpPr>
        <p:grpSpPr>
          <a:xfrm>
            <a:off x="11041819" y="28412473"/>
            <a:ext cx="10599009" cy="14524340"/>
            <a:chOff x="358879" y="25802615"/>
            <a:chExt cx="10599009" cy="9256144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49CB91F0-59BB-48CB-AA06-EEC79E7D3ACF}"/>
                </a:ext>
              </a:extLst>
            </p:cNvPr>
            <p:cNvSpPr/>
            <p:nvPr/>
          </p:nvSpPr>
          <p:spPr>
            <a:xfrm>
              <a:off x="419099" y="25808020"/>
              <a:ext cx="10538789" cy="9250739"/>
            </a:xfrm>
            <a:prstGeom prst="rect">
              <a:avLst/>
            </a:prstGeom>
            <a:solidFill>
              <a:srgbClr val="F1D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F92CEFD7-4972-42D4-B06C-5BD058057F85}"/>
                </a:ext>
              </a:extLst>
            </p:cNvPr>
            <p:cNvSpPr/>
            <p:nvPr/>
          </p:nvSpPr>
          <p:spPr>
            <a:xfrm>
              <a:off x="358879" y="25802615"/>
              <a:ext cx="10401300" cy="5491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 MODELO</a:t>
              </a:r>
              <a:endParaRPr lang="es-AR" sz="5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A02BB234-948B-49B7-BBFC-4CF7EC5E6398}"/>
                </a:ext>
              </a:extLst>
            </p:cNvPr>
            <p:cNvSpPr/>
            <p:nvPr/>
          </p:nvSpPr>
          <p:spPr>
            <a:xfrm>
              <a:off x="497518" y="26613293"/>
              <a:ext cx="10262661" cy="15102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Se </a:t>
              </a:r>
              <a:r>
                <a:rPr lang="en-US" sz="37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usó</a:t>
              </a:r>
              <a:r>
                <a:rPr lang="en-US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7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Logistic Regression. </a:t>
              </a:r>
              <a:r>
                <a:rPr lang="en-US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Es una </a:t>
              </a:r>
              <a:r>
                <a:rPr lang="en-US" sz="37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regresión</a:t>
              </a:r>
              <a:r>
                <a:rPr lang="en-US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 lineal </a:t>
              </a:r>
              <a:r>
                <a:rPr lang="en-US" sz="37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predecida</a:t>
              </a:r>
              <a:r>
                <a:rPr lang="en-US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 de una function </a:t>
              </a:r>
              <a:r>
                <a:rPr lang="en-US" sz="3700" i="1" dirty="0">
                  <a:latin typeface="Calibri" panose="020F0502020204030204" pitchFamily="34" charset="0"/>
                  <a:cs typeface="Calibri" panose="020F0502020204030204" pitchFamily="34" charset="0"/>
                </a:rPr>
                <a:t>Sigmoid. </a:t>
              </a:r>
              <a:r>
                <a:rPr lang="en-US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A </a:t>
              </a:r>
              <a:r>
                <a:rPr lang="en-US" sz="37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cada</a:t>
              </a:r>
              <a:r>
                <a:rPr lang="en-US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7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muestra</a:t>
              </a:r>
              <a:r>
                <a:rPr lang="en-US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 le </a:t>
              </a:r>
              <a:r>
                <a:rPr lang="en-US" sz="37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asigna</a:t>
              </a:r>
              <a:r>
                <a:rPr lang="en-US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 una </a:t>
              </a:r>
              <a:r>
                <a:rPr lang="en-US" sz="37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probabilidad</a:t>
              </a:r>
              <a:r>
                <a:rPr lang="en-US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lang="en-US" sz="37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pertenecer</a:t>
              </a:r>
              <a:r>
                <a:rPr lang="en-US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 a </a:t>
              </a:r>
              <a:r>
                <a:rPr lang="en-US" sz="37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cada</a:t>
              </a:r>
              <a:r>
                <a:rPr lang="en-US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7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clase</a:t>
              </a:r>
              <a:r>
                <a:rPr lang="en-US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7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existente</a:t>
              </a:r>
              <a:r>
                <a:rPr lang="en-US" sz="3700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</p:grpSp>
      <p:sp>
        <p:nvSpPr>
          <p:cNvPr id="56" name="Rectángulo 55">
            <a:extLst>
              <a:ext uri="{FF2B5EF4-FFF2-40B4-BE49-F238E27FC236}">
                <a16:creationId xmlns:a16="http://schemas.microsoft.com/office/drawing/2014/main" id="{B746FDD4-AFB1-42BD-BD71-8F004315C81D}"/>
              </a:ext>
            </a:extLst>
          </p:cNvPr>
          <p:cNvSpPr/>
          <p:nvPr/>
        </p:nvSpPr>
        <p:spPr>
          <a:xfrm>
            <a:off x="22097721" y="15807015"/>
            <a:ext cx="958480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través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de un </a:t>
            </a:r>
            <a:r>
              <a:rPr lang="en-US" sz="3700" i="1" dirty="0">
                <a:latin typeface="Calibri" panose="020F0502020204030204" pitchFamily="34" charset="0"/>
                <a:cs typeface="Calibri" panose="020F0502020204030204" pitchFamily="34" charset="0"/>
              </a:rPr>
              <a:t>Heatmap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podemos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principio,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decir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que hay una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fuerte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correlación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lineal entre 2 de las Features: </a:t>
            </a:r>
            <a:r>
              <a:rPr lang="en-US" sz="3700" b="1" dirty="0">
                <a:latin typeface="Calibri" panose="020F0502020204030204" pitchFamily="34" charset="0"/>
                <a:cs typeface="Calibri" panose="020F0502020204030204" pitchFamily="34" charset="0"/>
              </a:rPr>
              <a:t>Altura 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n-US" sz="37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Diámetro</a:t>
            </a:r>
            <a:endParaRPr lang="en-US" sz="37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AB1CDCDC-E51A-4458-9C22-5B3EFD0D59B6}"/>
              </a:ext>
            </a:extLst>
          </p:cNvPr>
          <p:cNvSpPr/>
          <p:nvPr/>
        </p:nvSpPr>
        <p:spPr>
          <a:xfrm>
            <a:off x="11343121" y="29309082"/>
            <a:ext cx="5191432" cy="13039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A7F0D1-76AE-4E08-A5D3-9CEFDDA370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78695" y="36042599"/>
            <a:ext cx="3324225" cy="238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DF79414-012E-47AA-A888-3432F1FF31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16055" y="35678883"/>
            <a:ext cx="4693982" cy="227264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617A223-7462-4094-92B4-4A14690C08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30822" y="35700688"/>
            <a:ext cx="4448805" cy="2272642"/>
          </a:xfrm>
          <a:prstGeom prst="rect">
            <a:avLst/>
          </a:prstGeom>
        </p:spPr>
      </p:pic>
      <p:sp>
        <p:nvSpPr>
          <p:cNvPr id="51" name="Rectángulo 50">
            <a:extLst>
              <a:ext uri="{FF2B5EF4-FFF2-40B4-BE49-F238E27FC236}">
                <a16:creationId xmlns:a16="http://schemas.microsoft.com/office/drawing/2014/main" id="{8FCC002D-6902-4F94-ACA2-A6810418777F}"/>
              </a:ext>
            </a:extLst>
          </p:cNvPr>
          <p:cNvSpPr/>
          <p:nvPr/>
        </p:nvSpPr>
        <p:spPr>
          <a:xfrm>
            <a:off x="11298673" y="6778271"/>
            <a:ext cx="10542774" cy="116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B5F784D1-D085-4542-9E8B-2FAB2FE110E5}"/>
              </a:ext>
            </a:extLst>
          </p:cNvPr>
          <p:cNvCxnSpPr>
            <a:cxnSpLocks/>
          </p:cNvCxnSpPr>
          <p:nvPr/>
        </p:nvCxnSpPr>
        <p:spPr>
          <a:xfrm>
            <a:off x="22127342" y="22136153"/>
            <a:ext cx="44816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79491D88-2CA1-44EE-83DD-74D93AB22DF5}"/>
              </a:ext>
            </a:extLst>
          </p:cNvPr>
          <p:cNvSpPr/>
          <p:nvPr/>
        </p:nvSpPr>
        <p:spPr>
          <a:xfrm>
            <a:off x="1091710" y="35682659"/>
            <a:ext cx="104013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  <a:t>  REFERENCIAS</a:t>
            </a:r>
            <a:endParaRPr lang="es-AR" sz="5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C539E927-F679-4CAB-B210-6C67878BDC1C}"/>
              </a:ext>
            </a:extLst>
          </p:cNvPr>
          <p:cNvSpPr/>
          <p:nvPr/>
        </p:nvSpPr>
        <p:spPr>
          <a:xfrm>
            <a:off x="1351036" y="36467409"/>
            <a:ext cx="5191432" cy="13039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857ECEDF-63FB-423F-9BA1-F9F8F5AAAFD7}"/>
              </a:ext>
            </a:extLst>
          </p:cNvPr>
          <p:cNvGrpSpPr/>
          <p:nvPr/>
        </p:nvGrpSpPr>
        <p:grpSpPr>
          <a:xfrm>
            <a:off x="21735297" y="28412473"/>
            <a:ext cx="10016372" cy="14524340"/>
            <a:chOff x="219980" y="25802615"/>
            <a:chExt cx="10401300" cy="9256144"/>
          </a:xfrm>
        </p:grpSpPr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1F38A1D1-2117-48D4-B50D-068E0BCF804D}"/>
                </a:ext>
              </a:extLst>
            </p:cNvPr>
            <p:cNvSpPr/>
            <p:nvPr/>
          </p:nvSpPr>
          <p:spPr>
            <a:xfrm>
              <a:off x="419099" y="25808020"/>
              <a:ext cx="10168802" cy="9250739"/>
            </a:xfrm>
            <a:prstGeom prst="rect">
              <a:avLst/>
            </a:prstGeom>
            <a:solidFill>
              <a:srgbClr val="F1D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A10CDA6B-8639-4F6C-A127-A477CC2652B2}"/>
                </a:ext>
              </a:extLst>
            </p:cNvPr>
            <p:cNvSpPr/>
            <p:nvPr/>
          </p:nvSpPr>
          <p:spPr>
            <a:xfrm>
              <a:off x="219980" y="25802615"/>
              <a:ext cx="10401300" cy="5491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 CONCLUSIONES Y TRABAJO FUTURO</a:t>
              </a:r>
              <a:endParaRPr lang="es-AR" sz="5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1" name="Rectángulo 70">
            <a:extLst>
              <a:ext uri="{FF2B5EF4-FFF2-40B4-BE49-F238E27FC236}">
                <a16:creationId xmlns:a16="http://schemas.microsoft.com/office/drawing/2014/main" id="{DB0E717A-763F-4339-9AD6-C406C231C4F3}"/>
              </a:ext>
            </a:extLst>
          </p:cNvPr>
          <p:cNvSpPr/>
          <p:nvPr/>
        </p:nvSpPr>
        <p:spPr>
          <a:xfrm>
            <a:off x="22170357" y="29309082"/>
            <a:ext cx="9480800" cy="13039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09A3E3-9810-4948-941C-F8E77CBAFC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23309" y="33106590"/>
            <a:ext cx="8304953" cy="735950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385F6B57-DA13-4FE2-AB9F-E6EF35C1B7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16055" y="38130680"/>
            <a:ext cx="9462497" cy="4352925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7C5342AD-B468-463D-B497-2ABDA13BF6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21457" y="32054434"/>
            <a:ext cx="9462497" cy="3467100"/>
          </a:xfrm>
          <a:prstGeom prst="rect">
            <a:avLst/>
          </a:prstGeom>
        </p:spPr>
      </p:pic>
      <p:sp>
        <p:nvSpPr>
          <p:cNvPr id="64" name="Rectángulo 63">
            <a:extLst>
              <a:ext uri="{FF2B5EF4-FFF2-40B4-BE49-F238E27FC236}">
                <a16:creationId xmlns:a16="http://schemas.microsoft.com/office/drawing/2014/main" id="{37210518-7252-4663-9A98-C7D5C8ED42C6}"/>
              </a:ext>
            </a:extLst>
          </p:cNvPr>
          <p:cNvSpPr/>
          <p:nvPr/>
        </p:nvSpPr>
        <p:spPr>
          <a:xfrm>
            <a:off x="21961613" y="29635931"/>
            <a:ext cx="953038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resultado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obtuvimos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nuestro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es un </a:t>
            </a:r>
            <a:r>
              <a:rPr lang="en-US" sz="3700" b="1" dirty="0">
                <a:latin typeface="Calibri" panose="020F0502020204030204" pitchFamily="34" charset="0"/>
                <a:cs typeface="Calibri" panose="020F0502020204030204" pitchFamily="34" charset="0"/>
              </a:rPr>
              <a:t>Accuracy = 91,6%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Debajo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muestra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matriz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confusión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normalizada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donde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puede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ver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cada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valor real,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cuál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fue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el valor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predecido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por el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A6FB19E8-962C-4AD3-B771-C5D3CF590821}"/>
              </a:ext>
            </a:extLst>
          </p:cNvPr>
          <p:cNvSpPr/>
          <p:nvPr/>
        </p:nvSpPr>
        <p:spPr>
          <a:xfrm>
            <a:off x="22010595" y="40491447"/>
            <a:ext cx="953038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trabajo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futuro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debería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explorar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posibles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mejoras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implemetando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otros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modelos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, y a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vez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utilizar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más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como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el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arbolado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espacios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verdes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dirty="0" err="1">
                <a:latin typeface="Calibri" panose="020F0502020204030204" pitchFamily="34" charset="0"/>
                <a:cs typeface="Calibri" panose="020F0502020204030204" pitchFamily="34" charset="0"/>
              </a:rPr>
              <a:t>como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 plazas.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FE0447-E7CE-4185-B37F-A42B8A90C9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907483" y="9132800"/>
            <a:ext cx="9633496" cy="59423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B8FE5C2-1C40-4D5A-844A-7D34A94DC81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26241" y="9131721"/>
            <a:ext cx="10333701" cy="5962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506</Words>
  <Application>Microsoft Office PowerPoint</Application>
  <PresentationFormat>Personalizado</PresentationFormat>
  <Paragraphs>58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Cambria Math</vt:lpstr>
      <vt:lpstr>Helvetica Neue Bold Condensed</vt:lpstr>
      <vt:lpstr>Symbol</vt:lpstr>
      <vt:lpstr>Times New Roman</vt:lpstr>
      <vt:lpstr>Wingdings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Agustin Tettamanti</dc:creator>
  <dc:description/>
  <cp:lastModifiedBy>Agustín Tettamanti</cp:lastModifiedBy>
  <cp:revision>32</cp:revision>
  <dcterms:modified xsi:type="dcterms:W3CDTF">2019-12-12T12:35:01Z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