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72" r:id="rId15"/>
    <p:sldId id="270" r:id="rId16"/>
    <p:sldId id="273"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Open Sans Light"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642D68-21EF-474E-A982-A9318620622A}">
          <p14:sldIdLst>
            <p14:sldId id="256"/>
            <p14:sldId id="268"/>
            <p14:sldId id="269"/>
            <p14:sldId id="257"/>
            <p14:sldId id="258"/>
          </p14:sldIdLst>
        </p14:section>
        <p14:section name="Untitled Section" id="{E5200321-E46F-4BC0-915D-DC186B44DF1D}">
          <p14:sldIdLst>
            <p14:sldId id="259"/>
            <p14:sldId id="260"/>
            <p14:sldId id="261"/>
            <p14:sldId id="262"/>
            <p14:sldId id="263"/>
            <p14:sldId id="264"/>
            <p14:sldId id="265"/>
            <p14:sldId id="266"/>
            <p14:sldId id="272"/>
            <p14:sldId id="270"/>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a tah" initials="kt" lastIdx="2" clrIdx="0">
    <p:extLst>
      <p:ext uri="{19B8F6BF-5375-455C-9EA6-DF929625EA0E}">
        <p15:presenceInfo xmlns:p15="http://schemas.microsoft.com/office/powerpoint/2012/main" userId="6450d34c26d817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337" autoAdjust="0"/>
  </p:normalViewPr>
  <p:slideViewPr>
    <p:cSldViewPr>
      <p:cViewPr varScale="1">
        <p:scale>
          <a:sx n="67" d="100"/>
          <a:sy n="67" d="100"/>
        </p:scale>
        <p:origin x="27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91761">
            <a:off x="-5046395" y="1967871"/>
            <a:ext cx="9267406" cy="1249282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775188" y="-4317446"/>
            <a:ext cx="8968224" cy="8634892"/>
          </a:xfrm>
          <a:prstGeom prst="rect">
            <a:avLst/>
          </a:prstGeom>
        </p:spPr>
      </p:pic>
      <p:grpSp>
        <p:nvGrpSpPr>
          <p:cNvPr id="4" name="Group 4"/>
          <p:cNvGrpSpPr/>
          <p:nvPr/>
        </p:nvGrpSpPr>
        <p:grpSpPr>
          <a:xfrm>
            <a:off x="3808394" y="4082731"/>
            <a:ext cx="12342854" cy="1971683"/>
            <a:chOff x="0" y="0"/>
            <a:chExt cx="16457138" cy="2628910"/>
          </a:xfrm>
        </p:grpSpPr>
        <p:sp>
          <p:nvSpPr>
            <p:cNvPr id="5" name="TextBox 5"/>
            <p:cNvSpPr txBox="1"/>
            <p:nvPr/>
          </p:nvSpPr>
          <p:spPr>
            <a:xfrm>
              <a:off x="0" y="57150"/>
              <a:ext cx="16457138" cy="1558448"/>
            </a:xfrm>
            <a:prstGeom prst="rect">
              <a:avLst/>
            </a:prstGeom>
          </p:spPr>
          <p:txBody>
            <a:bodyPr lIns="0" tIns="0" rIns="0" bIns="0" rtlCol="0" anchor="t">
              <a:spAutoFit/>
            </a:bodyPr>
            <a:lstStyle/>
            <a:p>
              <a:pPr algn="ctr">
                <a:lnSpc>
                  <a:spcPts val="8800"/>
                </a:lnSpc>
              </a:pPr>
              <a:r>
                <a:rPr lang="en-US" sz="8000" dirty="0">
                  <a:solidFill>
                    <a:srgbClr val="191919"/>
                  </a:solidFill>
                  <a:latin typeface="Belleza Bold"/>
                </a:rPr>
                <a:t>Money In Sports</a:t>
              </a:r>
            </a:p>
          </p:txBody>
        </p:sp>
        <p:sp>
          <p:nvSpPr>
            <p:cNvPr id="6" name="TextBox 6"/>
            <p:cNvSpPr txBox="1"/>
            <p:nvPr/>
          </p:nvSpPr>
          <p:spPr>
            <a:xfrm>
              <a:off x="0" y="2104661"/>
              <a:ext cx="16457138" cy="524249"/>
            </a:xfrm>
            <a:prstGeom prst="rect">
              <a:avLst/>
            </a:prstGeom>
          </p:spPr>
          <p:txBody>
            <a:bodyPr lIns="0" tIns="0" rIns="0" bIns="0" rtlCol="0" anchor="t">
              <a:spAutoFit/>
            </a:bodyPr>
            <a:lstStyle/>
            <a:p>
              <a:pPr algn="ctr">
                <a:lnSpc>
                  <a:spcPts val="3080"/>
                </a:lnSpc>
              </a:pPr>
              <a:endParaRPr/>
            </a:p>
          </p:txBody>
        </p:sp>
      </p:grpSp>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446245" y="2871666"/>
            <a:ext cx="2281713" cy="2196906"/>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799731" y="8016263"/>
            <a:ext cx="4634548" cy="3960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0157" t="19777" r="7894" b="32559"/>
          <a:stretch>
            <a:fillRect/>
          </a:stretch>
        </p:blipFill>
        <p:spPr>
          <a:xfrm>
            <a:off x="2043242" y="1990738"/>
            <a:ext cx="11301259" cy="4891057"/>
          </a:xfrm>
          <a:prstGeom prst="rect">
            <a:avLst/>
          </a:prstGeom>
        </p:spPr>
      </p:pic>
      <p:sp>
        <p:nvSpPr>
          <p:cNvPr id="3" name="TextBox 3"/>
          <p:cNvSpPr txBox="1"/>
          <p:nvPr/>
        </p:nvSpPr>
        <p:spPr>
          <a:xfrm>
            <a:off x="1554608" y="541443"/>
            <a:ext cx="16140586" cy="688975"/>
          </a:xfrm>
          <a:prstGeom prst="rect">
            <a:avLst/>
          </a:prstGeom>
        </p:spPr>
        <p:txBody>
          <a:bodyPr lIns="0" tIns="0" rIns="0" bIns="0" rtlCol="0" anchor="t">
            <a:spAutoFit/>
          </a:bodyPr>
          <a:lstStyle/>
          <a:p>
            <a:pPr marL="863600" lvl="1" indent="-431800">
              <a:lnSpc>
                <a:spcPts val="5600"/>
              </a:lnSpc>
              <a:buFont typeface="Arial"/>
              <a:buChar char="•"/>
            </a:pPr>
            <a:r>
              <a:rPr lang="en-US" sz="4000">
                <a:solidFill>
                  <a:srgbClr val="000000"/>
                </a:solidFill>
                <a:latin typeface="Open Sans Light"/>
              </a:rPr>
              <a:t>And the fourth API for highest paid league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762" t="20329" b="15452"/>
          <a:stretch>
            <a:fillRect/>
          </a:stretch>
        </p:blipFill>
        <p:spPr>
          <a:xfrm>
            <a:off x="1930425" y="2166727"/>
            <a:ext cx="13410099" cy="6705810"/>
          </a:xfrm>
          <a:prstGeom prst="rect">
            <a:avLst/>
          </a:prstGeom>
        </p:spPr>
      </p:pic>
      <p:sp>
        <p:nvSpPr>
          <p:cNvPr id="3" name="TextBox 3"/>
          <p:cNvSpPr txBox="1"/>
          <p:nvPr/>
        </p:nvSpPr>
        <p:spPr>
          <a:xfrm>
            <a:off x="834516" y="422381"/>
            <a:ext cx="16243456" cy="1384300"/>
          </a:xfrm>
          <a:prstGeom prst="rect">
            <a:avLst/>
          </a:prstGeom>
        </p:spPr>
        <p:txBody>
          <a:bodyPr lIns="0" tIns="0" rIns="0" bIns="0" rtlCol="0" anchor="t">
            <a:spAutoFit/>
          </a:bodyPr>
          <a:lstStyle/>
          <a:p>
            <a:pPr marL="863599" lvl="1" indent="-431800">
              <a:lnSpc>
                <a:spcPts val="5599"/>
              </a:lnSpc>
              <a:buFont typeface="Arial"/>
              <a:buChar char="•"/>
            </a:pPr>
            <a:r>
              <a:rPr lang="en-US" sz="4000" dirty="0">
                <a:solidFill>
                  <a:srgbClr val="000000"/>
                </a:solidFill>
                <a:latin typeface="Open Sans Light"/>
              </a:rPr>
              <a:t>After API's, I created a index.html file for display the charts</a:t>
            </a:r>
          </a:p>
          <a:p>
            <a:pPr>
              <a:lnSpc>
                <a:spcPts val="5600"/>
              </a:lnSpc>
            </a:pPr>
            <a:endParaRPr lang="en-US" sz="4000" dirty="0">
              <a:solidFill>
                <a:srgbClr val="000000"/>
              </a:solidFill>
              <a:latin typeface="Open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8217" t="16179" b="14553"/>
          <a:stretch>
            <a:fillRect/>
          </a:stretch>
        </p:blipFill>
        <p:spPr>
          <a:xfrm>
            <a:off x="1904707" y="1337313"/>
            <a:ext cx="14593107" cy="7920987"/>
          </a:xfrm>
          <a:prstGeom prst="rect">
            <a:avLst/>
          </a:prstGeom>
        </p:spPr>
      </p:pic>
      <p:sp>
        <p:nvSpPr>
          <p:cNvPr id="3" name="TextBox 3"/>
          <p:cNvSpPr txBox="1"/>
          <p:nvPr/>
        </p:nvSpPr>
        <p:spPr>
          <a:xfrm>
            <a:off x="1178096" y="429260"/>
            <a:ext cx="16081204" cy="688788"/>
          </a:xfrm>
          <a:prstGeom prst="rect">
            <a:avLst/>
          </a:prstGeom>
        </p:spPr>
        <p:txBody>
          <a:bodyPr lIns="0" tIns="0" rIns="0" bIns="0" rtlCol="0" anchor="t">
            <a:spAutoFit/>
          </a:bodyPr>
          <a:lstStyle/>
          <a:p>
            <a:pPr marL="865192" lvl="1" indent="-432596">
              <a:lnSpc>
                <a:spcPts val="5610"/>
              </a:lnSpc>
              <a:buFont typeface="Arial"/>
              <a:buChar char="•"/>
            </a:pPr>
            <a:r>
              <a:rPr lang="en-US" sz="4007">
                <a:solidFill>
                  <a:srgbClr val="000000"/>
                </a:solidFill>
                <a:latin typeface="Open Sans Light"/>
              </a:rPr>
              <a:t>Then, I write js code to make the chart using API's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9102" t="13350" r="12971" b="7686"/>
          <a:stretch>
            <a:fillRect/>
          </a:stretch>
        </p:blipFill>
        <p:spPr>
          <a:xfrm>
            <a:off x="437406" y="690350"/>
            <a:ext cx="8806655" cy="5122515"/>
          </a:xfrm>
          <a:prstGeom prst="rect">
            <a:avLst/>
          </a:prstGeom>
        </p:spPr>
      </p:pic>
      <p:pic>
        <p:nvPicPr>
          <p:cNvPr id="3" name="Picture 3"/>
          <p:cNvPicPr>
            <a:picLocks noChangeAspect="1"/>
          </p:cNvPicPr>
          <p:nvPr/>
        </p:nvPicPr>
        <p:blipFill>
          <a:blip r:embed="rId3"/>
          <a:srcRect l="12288" t="15373" r="13198" b="4045"/>
          <a:stretch>
            <a:fillRect/>
          </a:stretch>
        </p:blipFill>
        <p:spPr>
          <a:xfrm>
            <a:off x="9491388" y="491595"/>
            <a:ext cx="8420892" cy="5122515"/>
          </a:xfrm>
          <a:prstGeom prst="rect">
            <a:avLst/>
          </a:prstGeom>
        </p:spPr>
      </p:pic>
      <p:pic>
        <p:nvPicPr>
          <p:cNvPr id="4" name="Picture 4"/>
          <p:cNvPicPr>
            <a:picLocks noChangeAspect="1"/>
          </p:cNvPicPr>
          <p:nvPr/>
        </p:nvPicPr>
        <p:blipFill>
          <a:blip r:embed="rId4"/>
          <a:srcRect l="10923" t="18609" r="10012" b="11008"/>
          <a:stretch>
            <a:fillRect/>
          </a:stretch>
        </p:blipFill>
        <p:spPr>
          <a:xfrm>
            <a:off x="401639" y="5812865"/>
            <a:ext cx="8935243" cy="4474135"/>
          </a:xfrm>
          <a:prstGeom prst="rect">
            <a:avLst/>
          </a:prstGeom>
        </p:spPr>
      </p:pic>
      <p:pic>
        <p:nvPicPr>
          <p:cNvPr id="5" name="Picture 5"/>
          <p:cNvPicPr>
            <a:picLocks noChangeAspect="1"/>
          </p:cNvPicPr>
          <p:nvPr/>
        </p:nvPicPr>
        <p:blipFill>
          <a:blip r:embed="rId5"/>
          <a:srcRect l="10012" t="15777" r="12149" b="13840"/>
          <a:stretch>
            <a:fillRect/>
          </a:stretch>
        </p:blipFill>
        <p:spPr>
          <a:xfrm>
            <a:off x="9491388" y="5812865"/>
            <a:ext cx="8796612" cy="4474135"/>
          </a:xfrm>
          <a:prstGeom prst="rect">
            <a:avLst/>
          </a:prstGeom>
        </p:spPr>
      </p:pic>
      <p:sp>
        <p:nvSpPr>
          <p:cNvPr id="6" name="TextBox 6"/>
          <p:cNvSpPr txBox="1"/>
          <p:nvPr/>
        </p:nvSpPr>
        <p:spPr>
          <a:xfrm>
            <a:off x="401639" y="104245"/>
            <a:ext cx="17246441" cy="688975"/>
          </a:xfrm>
          <a:prstGeom prst="rect">
            <a:avLst/>
          </a:prstGeom>
        </p:spPr>
        <p:txBody>
          <a:bodyPr lIns="0" tIns="0" rIns="0" bIns="0" rtlCol="0" anchor="t">
            <a:spAutoFit/>
          </a:bodyPr>
          <a:lstStyle/>
          <a:p>
            <a:pPr marL="863600" lvl="1" indent="-431800">
              <a:lnSpc>
                <a:spcPts val="5600"/>
              </a:lnSpc>
              <a:buFont typeface="Arial"/>
              <a:buChar char="•"/>
            </a:pPr>
            <a:r>
              <a:rPr lang="en-US" sz="4000">
                <a:solidFill>
                  <a:srgbClr val="000000"/>
                </a:solidFill>
                <a:latin typeface="Open Sans Light"/>
              </a:rPr>
              <a:t>The 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E921436-0B57-4E93-BB8A-5F0AFF9D0878}"/>
              </a:ext>
            </a:extLst>
          </p:cNvPr>
          <p:cNvSpPr>
            <a:spLocks noGrp="1"/>
          </p:cNvSpPr>
          <p:nvPr>
            <p:ph type="title"/>
          </p:nvPr>
        </p:nvSpPr>
        <p:spPr>
          <a:xfrm>
            <a:off x="10031605" y="2076444"/>
            <a:ext cx="6908010" cy="3581400"/>
          </a:xfrm>
        </p:spPr>
        <p:txBody>
          <a:bodyPr vert="horz" lIns="91440" tIns="45720" rIns="91440" bIns="45720" rtlCol="0" anchor="b">
            <a:normAutofit/>
          </a:bodyPr>
          <a:lstStyle/>
          <a:p>
            <a:pPr>
              <a:lnSpc>
                <a:spcPct val="90000"/>
              </a:lnSpc>
            </a:pPr>
            <a:r>
              <a:rPr lang="en-US" sz="7500">
                <a:solidFill>
                  <a:schemeClr val="bg1"/>
                </a:solidFill>
              </a:rPr>
              <a:t>Usain Bolt . Greatest sprinter</a:t>
            </a:r>
          </a:p>
        </p:txBody>
      </p:sp>
      <p:sp>
        <p:nvSpPr>
          <p:cNvPr id="6" name="Text Placeholder 5">
            <a:extLst>
              <a:ext uri="{FF2B5EF4-FFF2-40B4-BE49-F238E27FC236}">
                <a16:creationId xmlns:a16="http://schemas.microsoft.com/office/drawing/2014/main" id="{35AF2559-F52C-4414-94F4-0711C6BE547C}"/>
              </a:ext>
            </a:extLst>
          </p:cNvPr>
          <p:cNvSpPr>
            <a:spLocks noGrp="1"/>
          </p:cNvSpPr>
          <p:nvPr>
            <p:ph type="body" sz="half" idx="2"/>
          </p:nvPr>
        </p:nvSpPr>
        <p:spPr>
          <a:xfrm>
            <a:off x="10031605" y="5795956"/>
            <a:ext cx="6908010" cy="2483643"/>
          </a:xfrm>
        </p:spPr>
        <p:txBody>
          <a:bodyPr vert="horz" lIns="91440" tIns="45720" rIns="91440" bIns="45720" rtlCol="0">
            <a:normAutofit/>
          </a:bodyPr>
          <a:lstStyle/>
          <a:p>
            <a:pPr>
              <a:lnSpc>
                <a:spcPct val="90000"/>
              </a:lnSpc>
              <a:spcBef>
                <a:spcPts val="1000"/>
              </a:spcBef>
            </a:pPr>
            <a:r>
              <a:rPr lang="en-US" sz="3000" dirty="0">
                <a:solidFill>
                  <a:schemeClr val="bg1"/>
                </a:solidFill>
              </a:rPr>
              <a:t>Usain Bolt from my analysis is  the most paid yearly compared to the other athletes</a:t>
            </a:r>
          </a:p>
        </p:txBody>
      </p:sp>
      <p:pic>
        <p:nvPicPr>
          <p:cNvPr id="4098" name="Picture 2" descr="Usain Bolt record collection: the sprint king's greatest hits">
            <a:extLst>
              <a:ext uri="{FF2B5EF4-FFF2-40B4-BE49-F238E27FC236}">
                <a16:creationId xmlns:a16="http://schemas.microsoft.com/office/drawing/2014/main" id="{A894C3BE-3F8B-4617-A9F6-1F5793DB8C27}"/>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30140" b="-1"/>
          <a:stretch/>
        </p:blipFill>
        <p:spPr bwMode="auto">
          <a:xfrm>
            <a:off x="903691" y="1585912"/>
            <a:ext cx="8876101" cy="7115175"/>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691" y="1796653"/>
            <a:ext cx="16480617" cy="6693695"/>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309" y="172789"/>
            <a:ext cx="17909382" cy="99414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18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62EF4-9220-4EC5-A1A4-0E671A6D3A09}"/>
              </a:ext>
            </a:extLst>
          </p:cNvPr>
          <p:cNvSpPr>
            <a:spLocks noGrp="1"/>
          </p:cNvSpPr>
          <p:nvPr>
            <p:ph type="title"/>
          </p:nvPr>
        </p:nvSpPr>
        <p:spPr>
          <a:xfrm>
            <a:off x="7946643" y="493776"/>
            <a:ext cx="9376665" cy="2674620"/>
          </a:xfrm>
        </p:spPr>
        <p:txBody>
          <a:bodyPr anchor="b">
            <a:normAutofit/>
          </a:bodyPr>
          <a:lstStyle/>
          <a:p>
            <a:r>
              <a:rPr lang="en-US" sz="8100"/>
              <a:t>The results of our Analysis</a:t>
            </a:r>
          </a:p>
        </p:txBody>
      </p:sp>
      <p:pic>
        <p:nvPicPr>
          <p:cNvPr id="3076" name="Picture 4" descr="Cristiano Ronaldo - Wikipedia">
            <a:extLst>
              <a:ext uri="{FF2B5EF4-FFF2-40B4-BE49-F238E27FC236}">
                <a16:creationId xmlns:a16="http://schemas.microsoft.com/office/drawing/2014/main" id="{32CD88DC-9188-4A17-8A1C-B4B67CB934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710"/>
          <a:stretch/>
        </p:blipFill>
        <p:spPr bwMode="auto">
          <a:xfrm>
            <a:off x="1" y="10"/>
            <a:ext cx="6986016" cy="10286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9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643" y="3562420"/>
            <a:ext cx="6365383" cy="27432"/>
          </a:xfrm>
          <a:custGeom>
            <a:avLst/>
            <a:gdLst>
              <a:gd name="connsiteX0" fmla="*/ 0 w 6365383"/>
              <a:gd name="connsiteY0" fmla="*/ 0 h 27432"/>
              <a:gd name="connsiteX1" fmla="*/ 636538 w 6365383"/>
              <a:gd name="connsiteY1" fmla="*/ 0 h 27432"/>
              <a:gd name="connsiteX2" fmla="*/ 1336730 w 6365383"/>
              <a:gd name="connsiteY2" fmla="*/ 0 h 27432"/>
              <a:gd name="connsiteX3" fmla="*/ 1909615 w 6365383"/>
              <a:gd name="connsiteY3" fmla="*/ 0 h 27432"/>
              <a:gd name="connsiteX4" fmla="*/ 2418846 w 6365383"/>
              <a:gd name="connsiteY4" fmla="*/ 0 h 27432"/>
              <a:gd name="connsiteX5" fmla="*/ 2928076 w 6365383"/>
              <a:gd name="connsiteY5" fmla="*/ 0 h 27432"/>
              <a:gd name="connsiteX6" fmla="*/ 3373653 w 6365383"/>
              <a:gd name="connsiteY6" fmla="*/ 0 h 27432"/>
              <a:gd name="connsiteX7" fmla="*/ 4137499 w 6365383"/>
              <a:gd name="connsiteY7" fmla="*/ 0 h 27432"/>
              <a:gd name="connsiteX8" fmla="*/ 4901345 w 6365383"/>
              <a:gd name="connsiteY8" fmla="*/ 0 h 27432"/>
              <a:gd name="connsiteX9" fmla="*/ 5665191 w 6365383"/>
              <a:gd name="connsiteY9" fmla="*/ 0 h 27432"/>
              <a:gd name="connsiteX10" fmla="*/ 6365383 w 6365383"/>
              <a:gd name="connsiteY10" fmla="*/ 0 h 27432"/>
              <a:gd name="connsiteX11" fmla="*/ 6365383 w 6365383"/>
              <a:gd name="connsiteY11" fmla="*/ 27432 h 27432"/>
              <a:gd name="connsiteX12" fmla="*/ 5728845 w 6365383"/>
              <a:gd name="connsiteY12" fmla="*/ 27432 h 27432"/>
              <a:gd name="connsiteX13" fmla="*/ 5028653 w 6365383"/>
              <a:gd name="connsiteY13" fmla="*/ 27432 h 27432"/>
              <a:gd name="connsiteX14" fmla="*/ 4583076 w 6365383"/>
              <a:gd name="connsiteY14" fmla="*/ 27432 h 27432"/>
              <a:gd name="connsiteX15" fmla="*/ 4137499 w 6365383"/>
              <a:gd name="connsiteY15" fmla="*/ 27432 h 27432"/>
              <a:gd name="connsiteX16" fmla="*/ 3691922 w 6365383"/>
              <a:gd name="connsiteY16" fmla="*/ 27432 h 27432"/>
              <a:gd name="connsiteX17" fmla="*/ 3182692 w 6365383"/>
              <a:gd name="connsiteY17" fmla="*/ 27432 h 27432"/>
              <a:gd name="connsiteX18" fmla="*/ 2673461 w 6365383"/>
              <a:gd name="connsiteY18" fmla="*/ 27432 h 27432"/>
              <a:gd name="connsiteX19" fmla="*/ 2164230 w 6365383"/>
              <a:gd name="connsiteY19" fmla="*/ 27432 h 27432"/>
              <a:gd name="connsiteX20" fmla="*/ 1655000 w 6365383"/>
              <a:gd name="connsiteY20" fmla="*/ 27432 h 27432"/>
              <a:gd name="connsiteX21" fmla="*/ 1145769 w 6365383"/>
              <a:gd name="connsiteY21" fmla="*/ 27432 h 27432"/>
              <a:gd name="connsiteX22" fmla="*/ 0 w 6365383"/>
              <a:gd name="connsiteY22" fmla="*/ 27432 h 27432"/>
              <a:gd name="connsiteX23" fmla="*/ 0 w 6365383"/>
              <a:gd name="connsiteY23" fmla="*/ 0 h 27432"/>
              <a:gd name="connsiteX0" fmla="*/ 0 w 6365383"/>
              <a:gd name="connsiteY0" fmla="*/ 0 h 27432"/>
              <a:gd name="connsiteX1" fmla="*/ 509231 w 6365383"/>
              <a:gd name="connsiteY1" fmla="*/ 0 h 27432"/>
              <a:gd name="connsiteX2" fmla="*/ 954807 w 6365383"/>
              <a:gd name="connsiteY2" fmla="*/ 0 h 27432"/>
              <a:gd name="connsiteX3" fmla="*/ 1464038 w 6365383"/>
              <a:gd name="connsiteY3" fmla="*/ 0 h 27432"/>
              <a:gd name="connsiteX4" fmla="*/ 2100576 w 6365383"/>
              <a:gd name="connsiteY4" fmla="*/ 0 h 27432"/>
              <a:gd name="connsiteX5" fmla="*/ 2800769 w 6365383"/>
              <a:gd name="connsiteY5" fmla="*/ 0 h 27432"/>
              <a:gd name="connsiteX6" fmla="*/ 3564614 w 6365383"/>
              <a:gd name="connsiteY6" fmla="*/ 0 h 27432"/>
              <a:gd name="connsiteX7" fmla="*/ 4328460 w 6365383"/>
              <a:gd name="connsiteY7" fmla="*/ 0 h 27432"/>
              <a:gd name="connsiteX8" fmla="*/ 4901345 w 6365383"/>
              <a:gd name="connsiteY8" fmla="*/ 0 h 27432"/>
              <a:gd name="connsiteX9" fmla="*/ 5601537 w 6365383"/>
              <a:gd name="connsiteY9" fmla="*/ 0 h 27432"/>
              <a:gd name="connsiteX10" fmla="*/ 6365383 w 6365383"/>
              <a:gd name="connsiteY10" fmla="*/ 0 h 27432"/>
              <a:gd name="connsiteX11" fmla="*/ 6365383 w 6365383"/>
              <a:gd name="connsiteY11" fmla="*/ 27432 h 27432"/>
              <a:gd name="connsiteX12" fmla="*/ 5728845 w 6365383"/>
              <a:gd name="connsiteY12" fmla="*/ 27432 h 27432"/>
              <a:gd name="connsiteX13" fmla="*/ 5028653 w 6365383"/>
              <a:gd name="connsiteY13" fmla="*/ 27432 h 27432"/>
              <a:gd name="connsiteX14" fmla="*/ 4455768 w 6365383"/>
              <a:gd name="connsiteY14" fmla="*/ 27432 h 27432"/>
              <a:gd name="connsiteX15" fmla="*/ 3882884 w 6365383"/>
              <a:gd name="connsiteY15" fmla="*/ 27432 h 27432"/>
              <a:gd name="connsiteX16" fmla="*/ 3119038 w 6365383"/>
              <a:gd name="connsiteY16" fmla="*/ 27432 h 27432"/>
              <a:gd name="connsiteX17" fmla="*/ 2609807 w 6365383"/>
              <a:gd name="connsiteY17" fmla="*/ 27432 h 27432"/>
              <a:gd name="connsiteX18" fmla="*/ 1909615 w 6365383"/>
              <a:gd name="connsiteY18" fmla="*/ 27432 h 27432"/>
              <a:gd name="connsiteX19" fmla="*/ 1464038 w 6365383"/>
              <a:gd name="connsiteY19" fmla="*/ 27432 h 27432"/>
              <a:gd name="connsiteX20" fmla="*/ 827500 w 6365383"/>
              <a:gd name="connsiteY20" fmla="*/ 27432 h 27432"/>
              <a:gd name="connsiteX21" fmla="*/ 0 w 6365383"/>
              <a:gd name="connsiteY21" fmla="*/ 27432 h 27432"/>
              <a:gd name="connsiteX22" fmla="*/ 0 w 6365383"/>
              <a:gd name="connsiteY22"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65383" h="27432" fill="none" extrusionOk="0">
                <a:moveTo>
                  <a:pt x="0" y="0"/>
                </a:moveTo>
                <a:cubicBezTo>
                  <a:pt x="139864" y="-13274"/>
                  <a:pt x="395058" y="31266"/>
                  <a:pt x="636538" y="0"/>
                </a:cubicBezTo>
                <a:cubicBezTo>
                  <a:pt x="865421" y="-30226"/>
                  <a:pt x="1115954" y="-15587"/>
                  <a:pt x="1336730" y="0"/>
                </a:cubicBezTo>
                <a:cubicBezTo>
                  <a:pt x="1576227" y="12258"/>
                  <a:pt x="1653566" y="-20128"/>
                  <a:pt x="1909615" y="0"/>
                </a:cubicBezTo>
                <a:cubicBezTo>
                  <a:pt x="2177382" y="24404"/>
                  <a:pt x="2285551" y="12186"/>
                  <a:pt x="2418846" y="0"/>
                </a:cubicBezTo>
                <a:cubicBezTo>
                  <a:pt x="2528927" y="19082"/>
                  <a:pt x="2738322" y="39620"/>
                  <a:pt x="2928076" y="0"/>
                </a:cubicBezTo>
                <a:cubicBezTo>
                  <a:pt x="3143030" y="-16600"/>
                  <a:pt x="3232468" y="-26735"/>
                  <a:pt x="3373653" y="0"/>
                </a:cubicBezTo>
                <a:cubicBezTo>
                  <a:pt x="3476986" y="29140"/>
                  <a:pt x="3904964" y="20265"/>
                  <a:pt x="4137499" y="0"/>
                </a:cubicBezTo>
                <a:cubicBezTo>
                  <a:pt x="4316057" y="-31678"/>
                  <a:pt x="4603238" y="57986"/>
                  <a:pt x="4901345" y="0"/>
                </a:cubicBezTo>
                <a:cubicBezTo>
                  <a:pt x="5188167" y="-16003"/>
                  <a:pt x="5460162" y="6613"/>
                  <a:pt x="5665191" y="0"/>
                </a:cubicBezTo>
                <a:cubicBezTo>
                  <a:pt x="5858106" y="8373"/>
                  <a:pt x="6057728" y="-36105"/>
                  <a:pt x="6365383" y="0"/>
                </a:cubicBezTo>
                <a:cubicBezTo>
                  <a:pt x="6366783" y="12212"/>
                  <a:pt x="6364136" y="20395"/>
                  <a:pt x="6365383" y="27432"/>
                </a:cubicBezTo>
                <a:cubicBezTo>
                  <a:pt x="6196030" y="28853"/>
                  <a:pt x="5906749" y="36029"/>
                  <a:pt x="5728845" y="27432"/>
                </a:cubicBezTo>
                <a:cubicBezTo>
                  <a:pt x="5554113" y="-15027"/>
                  <a:pt x="5178036" y="25909"/>
                  <a:pt x="5028653" y="27432"/>
                </a:cubicBezTo>
                <a:cubicBezTo>
                  <a:pt x="4891896" y="43795"/>
                  <a:pt x="4746237" y="37784"/>
                  <a:pt x="4583076" y="27432"/>
                </a:cubicBezTo>
                <a:cubicBezTo>
                  <a:pt x="4392571" y="37587"/>
                  <a:pt x="4312475" y="23043"/>
                  <a:pt x="4137499" y="27432"/>
                </a:cubicBezTo>
                <a:cubicBezTo>
                  <a:pt x="3979147" y="30659"/>
                  <a:pt x="3894684" y="27946"/>
                  <a:pt x="3691922" y="27432"/>
                </a:cubicBezTo>
                <a:cubicBezTo>
                  <a:pt x="3470223" y="38612"/>
                  <a:pt x="3364363" y="39145"/>
                  <a:pt x="3182692" y="27432"/>
                </a:cubicBezTo>
                <a:cubicBezTo>
                  <a:pt x="3020741" y="35057"/>
                  <a:pt x="2944258" y="54287"/>
                  <a:pt x="2673461" y="27432"/>
                </a:cubicBezTo>
                <a:cubicBezTo>
                  <a:pt x="2420261" y="11338"/>
                  <a:pt x="2407951" y="46030"/>
                  <a:pt x="2164230" y="27432"/>
                </a:cubicBezTo>
                <a:cubicBezTo>
                  <a:pt x="1925926" y="2609"/>
                  <a:pt x="1852591" y="40"/>
                  <a:pt x="1655000" y="27432"/>
                </a:cubicBezTo>
                <a:cubicBezTo>
                  <a:pt x="1452031" y="62810"/>
                  <a:pt x="1384098" y="47641"/>
                  <a:pt x="1145769" y="27432"/>
                </a:cubicBezTo>
                <a:cubicBezTo>
                  <a:pt x="918825" y="-10093"/>
                  <a:pt x="427875" y="23589"/>
                  <a:pt x="0" y="27432"/>
                </a:cubicBezTo>
                <a:cubicBezTo>
                  <a:pt x="-395" y="23124"/>
                  <a:pt x="1121" y="8148"/>
                  <a:pt x="0" y="0"/>
                </a:cubicBezTo>
                <a:close/>
              </a:path>
              <a:path w="6365383" h="27432" stroke="0" extrusionOk="0">
                <a:moveTo>
                  <a:pt x="0" y="0"/>
                </a:moveTo>
                <a:cubicBezTo>
                  <a:pt x="147179" y="14788"/>
                  <a:pt x="300981" y="1719"/>
                  <a:pt x="509231" y="0"/>
                </a:cubicBezTo>
                <a:cubicBezTo>
                  <a:pt x="711030" y="-3388"/>
                  <a:pt x="798609" y="-8246"/>
                  <a:pt x="954807" y="0"/>
                </a:cubicBezTo>
                <a:cubicBezTo>
                  <a:pt x="1101646" y="4056"/>
                  <a:pt x="1302660" y="11468"/>
                  <a:pt x="1464038" y="0"/>
                </a:cubicBezTo>
                <a:cubicBezTo>
                  <a:pt x="1594934" y="-11865"/>
                  <a:pt x="1936948" y="-38656"/>
                  <a:pt x="2100576" y="0"/>
                </a:cubicBezTo>
                <a:cubicBezTo>
                  <a:pt x="2251317" y="16246"/>
                  <a:pt x="2605202" y="-30006"/>
                  <a:pt x="2800769" y="0"/>
                </a:cubicBezTo>
                <a:cubicBezTo>
                  <a:pt x="2952324" y="59869"/>
                  <a:pt x="3353392" y="-26257"/>
                  <a:pt x="3564614" y="0"/>
                </a:cubicBezTo>
                <a:cubicBezTo>
                  <a:pt x="3785097" y="31132"/>
                  <a:pt x="4148552" y="11516"/>
                  <a:pt x="4328460" y="0"/>
                </a:cubicBezTo>
                <a:cubicBezTo>
                  <a:pt x="4524659" y="26272"/>
                  <a:pt x="4681746" y="-30210"/>
                  <a:pt x="4901345" y="0"/>
                </a:cubicBezTo>
                <a:cubicBezTo>
                  <a:pt x="5139281" y="-5228"/>
                  <a:pt x="5379645" y="48641"/>
                  <a:pt x="5601537" y="0"/>
                </a:cubicBezTo>
                <a:cubicBezTo>
                  <a:pt x="5772798" y="-17826"/>
                  <a:pt x="5986596" y="12703"/>
                  <a:pt x="6365383" y="0"/>
                </a:cubicBezTo>
                <a:cubicBezTo>
                  <a:pt x="6365646" y="13525"/>
                  <a:pt x="6366051" y="14381"/>
                  <a:pt x="6365383" y="27432"/>
                </a:cubicBezTo>
                <a:cubicBezTo>
                  <a:pt x="6203321" y="-970"/>
                  <a:pt x="5868898" y="67226"/>
                  <a:pt x="5728845" y="27432"/>
                </a:cubicBezTo>
                <a:cubicBezTo>
                  <a:pt x="5591780" y="9965"/>
                  <a:pt x="5264572" y="-28609"/>
                  <a:pt x="5028653" y="27432"/>
                </a:cubicBezTo>
                <a:cubicBezTo>
                  <a:pt x="4787665" y="58012"/>
                  <a:pt x="4687933" y="31160"/>
                  <a:pt x="4455768" y="27432"/>
                </a:cubicBezTo>
                <a:cubicBezTo>
                  <a:pt x="4246651" y="45673"/>
                  <a:pt x="4058997" y="24741"/>
                  <a:pt x="3882884" y="27432"/>
                </a:cubicBezTo>
                <a:cubicBezTo>
                  <a:pt x="3727448" y="49182"/>
                  <a:pt x="3285783" y="-46495"/>
                  <a:pt x="3119038" y="27432"/>
                </a:cubicBezTo>
                <a:cubicBezTo>
                  <a:pt x="2953443" y="68374"/>
                  <a:pt x="2785274" y="26827"/>
                  <a:pt x="2609807" y="27432"/>
                </a:cubicBezTo>
                <a:cubicBezTo>
                  <a:pt x="2437623" y="17494"/>
                  <a:pt x="2055549" y="12675"/>
                  <a:pt x="1909615" y="27432"/>
                </a:cubicBezTo>
                <a:cubicBezTo>
                  <a:pt x="1763049" y="30976"/>
                  <a:pt x="1662669" y="42757"/>
                  <a:pt x="1464038" y="27432"/>
                </a:cubicBezTo>
                <a:cubicBezTo>
                  <a:pt x="1260084" y="22226"/>
                  <a:pt x="1109619" y="28481"/>
                  <a:pt x="827500" y="27432"/>
                </a:cubicBezTo>
                <a:cubicBezTo>
                  <a:pt x="569713" y="109845"/>
                  <a:pt x="372632" y="34847"/>
                  <a:pt x="0" y="27432"/>
                </a:cubicBezTo>
                <a:cubicBezTo>
                  <a:pt x="171" y="21236"/>
                  <a:pt x="1539" y="7034"/>
                  <a:pt x="0" y="0"/>
                </a:cubicBezTo>
                <a:close/>
              </a:path>
              <a:path w="6365383" h="27432" fill="none" stroke="0" extrusionOk="0">
                <a:moveTo>
                  <a:pt x="0" y="0"/>
                </a:moveTo>
                <a:cubicBezTo>
                  <a:pt x="148114" y="-21488"/>
                  <a:pt x="370663" y="-8727"/>
                  <a:pt x="636538" y="0"/>
                </a:cubicBezTo>
                <a:cubicBezTo>
                  <a:pt x="871556" y="-17330"/>
                  <a:pt x="1052092" y="15989"/>
                  <a:pt x="1336730" y="0"/>
                </a:cubicBezTo>
                <a:cubicBezTo>
                  <a:pt x="1588412" y="2572"/>
                  <a:pt x="1638947" y="-17048"/>
                  <a:pt x="1909615" y="0"/>
                </a:cubicBezTo>
                <a:cubicBezTo>
                  <a:pt x="2172941" y="24803"/>
                  <a:pt x="2282833" y="9071"/>
                  <a:pt x="2418846" y="0"/>
                </a:cubicBezTo>
                <a:cubicBezTo>
                  <a:pt x="2579346" y="3160"/>
                  <a:pt x="2717736" y="1190"/>
                  <a:pt x="2928076" y="0"/>
                </a:cubicBezTo>
                <a:cubicBezTo>
                  <a:pt x="3134890" y="-30280"/>
                  <a:pt x="3231966" y="-8101"/>
                  <a:pt x="3373653" y="0"/>
                </a:cubicBezTo>
                <a:cubicBezTo>
                  <a:pt x="3520675" y="18506"/>
                  <a:pt x="3921804" y="-22426"/>
                  <a:pt x="4137499" y="0"/>
                </a:cubicBezTo>
                <a:cubicBezTo>
                  <a:pt x="4327702" y="-4501"/>
                  <a:pt x="4648089" y="-21054"/>
                  <a:pt x="4901345" y="0"/>
                </a:cubicBezTo>
                <a:cubicBezTo>
                  <a:pt x="5189079" y="-51139"/>
                  <a:pt x="5468836" y="-33950"/>
                  <a:pt x="5665191" y="0"/>
                </a:cubicBezTo>
                <a:cubicBezTo>
                  <a:pt x="5844792" y="63"/>
                  <a:pt x="6072101" y="-28741"/>
                  <a:pt x="6365383" y="0"/>
                </a:cubicBezTo>
                <a:cubicBezTo>
                  <a:pt x="6367575" y="13041"/>
                  <a:pt x="6363079" y="19728"/>
                  <a:pt x="6365383" y="27432"/>
                </a:cubicBezTo>
                <a:cubicBezTo>
                  <a:pt x="6168648" y="44849"/>
                  <a:pt x="5908689" y="57652"/>
                  <a:pt x="5728845" y="27432"/>
                </a:cubicBezTo>
                <a:cubicBezTo>
                  <a:pt x="5514647" y="19350"/>
                  <a:pt x="5183114" y="52441"/>
                  <a:pt x="5028653" y="27432"/>
                </a:cubicBezTo>
                <a:cubicBezTo>
                  <a:pt x="4886167" y="25261"/>
                  <a:pt x="4770301" y="25272"/>
                  <a:pt x="4583076" y="27432"/>
                </a:cubicBezTo>
                <a:cubicBezTo>
                  <a:pt x="4392628" y="11049"/>
                  <a:pt x="4297840" y="28137"/>
                  <a:pt x="4137499" y="27432"/>
                </a:cubicBezTo>
                <a:cubicBezTo>
                  <a:pt x="3979033" y="11832"/>
                  <a:pt x="3882658" y="26685"/>
                  <a:pt x="3691922" y="27432"/>
                </a:cubicBezTo>
                <a:cubicBezTo>
                  <a:pt x="3476522" y="54227"/>
                  <a:pt x="3338609" y="9824"/>
                  <a:pt x="3182692" y="27432"/>
                </a:cubicBezTo>
                <a:cubicBezTo>
                  <a:pt x="3007853" y="18413"/>
                  <a:pt x="2928857" y="26610"/>
                  <a:pt x="2673461" y="27432"/>
                </a:cubicBezTo>
                <a:cubicBezTo>
                  <a:pt x="2424071" y="7914"/>
                  <a:pt x="2403871" y="41450"/>
                  <a:pt x="2164230" y="27432"/>
                </a:cubicBezTo>
                <a:cubicBezTo>
                  <a:pt x="1915627" y="-2904"/>
                  <a:pt x="1835137" y="-6999"/>
                  <a:pt x="1655000" y="27432"/>
                </a:cubicBezTo>
                <a:cubicBezTo>
                  <a:pt x="1483520" y="44054"/>
                  <a:pt x="1385338" y="30109"/>
                  <a:pt x="1145769" y="27432"/>
                </a:cubicBezTo>
                <a:cubicBezTo>
                  <a:pt x="944537" y="-28238"/>
                  <a:pt x="362674" y="78873"/>
                  <a:pt x="0" y="27432"/>
                </a:cubicBezTo>
                <a:cubicBezTo>
                  <a:pt x="-1063" y="21428"/>
                  <a:pt x="-579" y="826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6365383"/>
                      <a:gd name="connsiteY0" fmla="*/ 0 h 27432"/>
                      <a:gd name="connsiteX1" fmla="*/ 636538 w 6365383"/>
                      <a:gd name="connsiteY1" fmla="*/ 0 h 27432"/>
                      <a:gd name="connsiteX2" fmla="*/ 1336730 w 6365383"/>
                      <a:gd name="connsiteY2" fmla="*/ 0 h 27432"/>
                      <a:gd name="connsiteX3" fmla="*/ 1909615 w 6365383"/>
                      <a:gd name="connsiteY3" fmla="*/ 0 h 27432"/>
                      <a:gd name="connsiteX4" fmla="*/ 2418846 w 6365383"/>
                      <a:gd name="connsiteY4" fmla="*/ 0 h 27432"/>
                      <a:gd name="connsiteX5" fmla="*/ 2928076 w 6365383"/>
                      <a:gd name="connsiteY5" fmla="*/ 0 h 27432"/>
                      <a:gd name="connsiteX6" fmla="*/ 3373653 w 6365383"/>
                      <a:gd name="connsiteY6" fmla="*/ 0 h 27432"/>
                      <a:gd name="connsiteX7" fmla="*/ 4137499 w 6365383"/>
                      <a:gd name="connsiteY7" fmla="*/ 0 h 27432"/>
                      <a:gd name="connsiteX8" fmla="*/ 4901345 w 6365383"/>
                      <a:gd name="connsiteY8" fmla="*/ 0 h 27432"/>
                      <a:gd name="connsiteX9" fmla="*/ 5665191 w 6365383"/>
                      <a:gd name="connsiteY9" fmla="*/ 0 h 27432"/>
                      <a:gd name="connsiteX10" fmla="*/ 6365383 w 6365383"/>
                      <a:gd name="connsiteY10" fmla="*/ 0 h 27432"/>
                      <a:gd name="connsiteX11" fmla="*/ 6365383 w 6365383"/>
                      <a:gd name="connsiteY11" fmla="*/ 27432 h 27432"/>
                      <a:gd name="connsiteX12" fmla="*/ 5728845 w 6365383"/>
                      <a:gd name="connsiteY12" fmla="*/ 27432 h 27432"/>
                      <a:gd name="connsiteX13" fmla="*/ 5028653 w 6365383"/>
                      <a:gd name="connsiteY13" fmla="*/ 27432 h 27432"/>
                      <a:gd name="connsiteX14" fmla="*/ 4583076 w 6365383"/>
                      <a:gd name="connsiteY14" fmla="*/ 27432 h 27432"/>
                      <a:gd name="connsiteX15" fmla="*/ 4137499 w 6365383"/>
                      <a:gd name="connsiteY15" fmla="*/ 27432 h 27432"/>
                      <a:gd name="connsiteX16" fmla="*/ 3691922 w 6365383"/>
                      <a:gd name="connsiteY16" fmla="*/ 27432 h 27432"/>
                      <a:gd name="connsiteX17" fmla="*/ 3182692 w 6365383"/>
                      <a:gd name="connsiteY17" fmla="*/ 27432 h 27432"/>
                      <a:gd name="connsiteX18" fmla="*/ 2673461 w 6365383"/>
                      <a:gd name="connsiteY18" fmla="*/ 27432 h 27432"/>
                      <a:gd name="connsiteX19" fmla="*/ 2164230 w 6365383"/>
                      <a:gd name="connsiteY19" fmla="*/ 27432 h 27432"/>
                      <a:gd name="connsiteX20" fmla="*/ 1655000 w 6365383"/>
                      <a:gd name="connsiteY20" fmla="*/ 27432 h 27432"/>
                      <a:gd name="connsiteX21" fmla="*/ 1145769 w 6365383"/>
                      <a:gd name="connsiteY21" fmla="*/ 27432 h 27432"/>
                      <a:gd name="connsiteX22" fmla="*/ 0 w 6365383"/>
                      <a:gd name="connsiteY22" fmla="*/ 27432 h 27432"/>
                      <a:gd name="connsiteX23" fmla="*/ 0 w 6365383"/>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65383" h="27432" fill="none" extrusionOk="0">
                        <a:moveTo>
                          <a:pt x="0" y="0"/>
                        </a:moveTo>
                        <a:cubicBezTo>
                          <a:pt x="164014" y="-28800"/>
                          <a:pt x="392589" y="16597"/>
                          <a:pt x="636538" y="0"/>
                        </a:cubicBezTo>
                        <a:cubicBezTo>
                          <a:pt x="880487" y="-16597"/>
                          <a:pt x="1095224" y="-7871"/>
                          <a:pt x="1336730" y="0"/>
                        </a:cubicBezTo>
                        <a:cubicBezTo>
                          <a:pt x="1578236" y="7871"/>
                          <a:pt x="1649337" y="-22384"/>
                          <a:pt x="1909615" y="0"/>
                        </a:cubicBezTo>
                        <a:cubicBezTo>
                          <a:pt x="2169893" y="22384"/>
                          <a:pt x="2279697" y="7436"/>
                          <a:pt x="2418846" y="0"/>
                        </a:cubicBezTo>
                        <a:cubicBezTo>
                          <a:pt x="2557995" y="-7436"/>
                          <a:pt x="2719158" y="24395"/>
                          <a:pt x="2928076" y="0"/>
                        </a:cubicBezTo>
                        <a:cubicBezTo>
                          <a:pt x="3136994" y="-24395"/>
                          <a:pt x="3236398" y="-16046"/>
                          <a:pt x="3373653" y="0"/>
                        </a:cubicBezTo>
                        <a:cubicBezTo>
                          <a:pt x="3510908" y="16046"/>
                          <a:pt x="3933654" y="-18835"/>
                          <a:pt x="4137499" y="0"/>
                        </a:cubicBezTo>
                        <a:cubicBezTo>
                          <a:pt x="4341344" y="18835"/>
                          <a:pt x="4634949" y="16518"/>
                          <a:pt x="4901345" y="0"/>
                        </a:cubicBezTo>
                        <a:cubicBezTo>
                          <a:pt x="5167741" y="-16518"/>
                          <a:pt x="5482502" y="-23233"/>
                          <a:pt x="5665191" y="0"/>
                        </a:cubicBezTo>
                        <a:cubicBezTo>
                          <a:pt x="5847880" y="23233"/>
                          <a:pt x="6038909" y="-19558"/>
                          <a:pt x="6365383" y="0"/>
                        </a:cubicBezTo>
                        <a:cubicBezTo>
                          <a:pt x="6366317" y="12270"/>
                          <a:pt x="6364320" y="20068"/>
                          <a:pt x="6365383" y="27432"/>
                        </a:cubicBezTo>
                        <a:cubicBezTo>
                          <a:pt x="6160909" y="45028"/>
                          <a:pt x="5918554" y="42323"/>
                          <a:pt x="5728845" y="27432"/>
                        </a:cubicBezTo>
                        <a:cubicBezTo>
                          <a:pt x="5539136" y="12541"/>
                          <a:pt x="5172149" y="23835"/>
                          <a:pt x="5028653" y="27432"/>
                        </a:cubicBezTo>
                        <a:cubicBezTo>
                          <a:pt x="4885157" y="31029"/>
                          <a:pt x="4768966" y="33290"/>
                          <a:pt x="4583076" y="27432"/>
                        </a:cubicBezTo>
                        <a:cubicBezTo>
                          <a:pt x="4397186" y="21574"/>
                          <a:pt x="4295537" y="38724"/>
                          <a:pt x="4137499" y="27432"/>
                        </a:cubicBezTo>
                        <a:cubicBezTo>
                          <a:pt x="3979461" y="16140"/>
                          <a:pt x="3895902" y="23317"/>
                          <a:pt x="3691922" y="27432"/>
                        </a:cubicBezTo>
                        <a:cubicBezTo>
                          <a:pt x="3487942" y="31547"/>
                          <a:pt x="3348597" y="42606"/>
                          <a:pt x="3182692" y="27432"/>
                        </a:cubicBezTo>
                        <a:cubicBezTo>
                          <a:pt x="3016787" y="12259"/>
                          <a:pt x="2922425" y="45987"/>
                          <a:pt x="2673461" y="27432"/>
                        </a:cubicBezTo>
                        <a:cubicBezTo>
                          <a:pt x="2424497" y="8877"/>
                          <a:pt x="2406338" y="46461"/>
                          <a:pt x="2164230" y="27432"/>
                        </a:cubicBezTo>
                        <a:cubicBezTo>
                          <a:pt x="1922122" y="8403"/>
                          <a:pt x="1843534" y="2368"/>
                          <a:pt x="1655000" y="27432"/>
                        </a:cubicBezTo>
                        <a:cubicBezTo>
                          <a:pt x="1466466" y="52497"/>
                          <a:pt x="1384300" y="39658"/>
                          <a:pt x="1145769" y="27432"/>
                        </a:cubicBezTo>
                        <a:cubicBezTo>
                          <a:pt x="907238" y="15206"/>
                          <a:pt x="344177" y="36391"/>
                          <a:pt x="0" y="27432"/>
                        </a:cubicBezTo>
                        <a:cubicBezTo>
                          <a:pt x="-1194" y="21937"/>
                          <a:pt x="1202" y="7917"/>
                          <a:pt x="0" y="0"/>
                        </a:cubicBezTo>
                        <a:close/>
                      </a:path>
                      <a:path w="6365383" h="27432" stroke="0" extrusionOk="0">
                        <a:moveTo>
                          <a:pt x="0" y="0"/>
                        </a:moveTo>
                        <a:cubicBezTo>
                          <a:pt x="152654" y="12967"/>
                          <a:pt x="297359" y="-4977"/>
                          <a:pt x="509231" y="0"/>
                        </a:cubicBezTo>
                        <a:cubicBezTo>
                          <a:pt x="721103" y="4977"/>
                          <a:pt x="792740" y="-12744"/>
                          <a:pt x="954807" y="0"/>
                        </a:cubicBezTo>
                        <a:cubicBezTo>
                          <a:pt x="1116874" y="12744"/>
                          <a:pt x="1322429" y="24743"/>
                          <a:pt x="1464038" y="0"/>
                        </a:cubicBezTo>
                        <a:cubicBezTo>
                          <a:pt x="1605647" y="-24743"/>
                          <a:pt x="1947393" y="-20672"/>
                          <a:pt x="2100576" y="0"/>
                        </a:cubicBezTo>
                        <a:cubicBezTo>
                          <a:pt x="2253759" y="20672"/>
                          <a:pt x="2622231" y="-30966"/>
                          <a:pt x="2800769" y="0"/>
                        </a:cubicBezTo>
                        <a:cubicBezTo>
                          <a:pt x="2979307" y="30966"/>
                          <a:pt x="3356872" y="-13631"/>
                          <a:pt x="3564614" y="0"/>
                        </a:cubicBezTo>
                        <a:cubicBezTo>
                          <a:pt x="3772356" y="13631"/>
                          <a:pt x="4163183" y="-4973"/>
                          <a:pt x="4328460" y="0"/>
                        </a:cubicBezTo>
                        <a:cubicBezTo>
                          <a:pt x="4493737" y="4973"/>
                          <a:pt x="4672761" y="-9287"/>
                          <a:pt x="4901345" y="0"/>
                        </a:cubicBezTo>
                        <a:cubicBezTo>
                          <a:pt x="5129930" y="9287"/>
                          <a:pt x="5395146" y="9436"/>
                          <a:pt x="5601537" y="0"/>
                        </a:cubicBezTo>
                        <a:cubicBezTo>
                          <a:pt x="5807928" y="-9436"/>
                          <a:pt x="5983747" y="-13862"/>
                          <a:pt x="6365383" y="0"/>
                        </a:cubicBezTo>
                        <a:cubicBezTo>
                          <a:pt x="6365699" y="13405"/>
                          <a:pt x="6365869" y="14360"/>
                          <a:pt x="6365383" y="27432"/>
                        </a:cubicBezTo>
                        <a:cubicBezTo>
                          <a:pt x="6195306" y="29393"/>
                          <a:pt x="5872535" y="56613"/>
                          <a:pt x="5728845" y="27432"/>
                        </a:cubicBezTo>
                        <a:cubicBezTo>
                          <a:pt x="5585155" y="-1749"/>
                          <a:pt x="5272464" y="11679"/>
                          <a:pt x="5028653" y="27432"/>
                        </a:cubicBezTo>
                        <a:cubicBezTo>
                          <a:pt x="4784842" y="43185"/>
                          <a:pt x="4688244" y="28658"/>
                          <a:pt x="4455768" y="27432"/>
                        </a:cubicBezTo>
                        <a:cubicBezTo>
                          <a:pt x="4223293" y="26206"/>
                          <a:pt x="4032880" y="15477"/>
                          <a:pt x="3882884" y="27432"/>
                        </a:cubicBezTo>
                        <a:cubicBezTo>
                          <a:pt x="3732888" y="39387"/>
                          <a:pt x="3278726" y="-7170"/>
                          <a:pt x="3119038" y="27432"/>
                        </a:cubicBezTo>
                        <a:cubicBezTo>
                          <a:pt x="2959350" y="62034"/>
                          <a:pt x="2786856" y="40315"/>
                          <a:pt x="2609807" y="27432"/>
                        </a:cubicBezTo>
                        <a:cubicBezTo>
                          <a:pt x="2432758" y="14549"/>
                          <a:pt x="2064373" y="16547"/>
                          <a:pt x="1909615" y="27432"/>
                        </a:cubicBezTo>
                        <a:cubicBezTo>
                          <a:pt x="1754857" y="38317"/>
                          <a:pt x="1663685" y="27374"/>
                          <a:pt x="1464038" y="27432"/>
                        </a:cubicBezTo>
                        <a:cubicBezTo>
                          <a:pt x="1264391" y="27490"/>
                          <a:pt x="1071013" y="1487"/>
                          <a:pt x="827500" y="27432"/>
                        </a:cubicBezTo>
                        <a:cubicBezTo>
                          <a:pt x="583987" y="53377"/>
                          <a:pt x="349818" y="3910"/>
                          <a:pt x="0" y="27432"/>
                        </a:cubicBezTo>
                        <a:cubicBezTo>
                          <a:pt x="-116" y="21844"/>
                          <a:pt x="591" y="653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D6F19F-4410-4D26-AFD5-C625492485FA}"/>
              </a:ext>
            </a:extLst>
          </p:cNvPr>
          <p:cNvSpPr>
            <a:spLocks noGrp="1"/>
          </p:cNvSpPr>
          <p:nvPr>
            <p:ph idx="1"/>
          </p:nvPr>
        </p:nvSpPr>
        <p:spPr>
          <a:xfrm>
            <a:off x="7946643" y="4059936"/>
            <a:ext cx="9376665" cy="5225796"/>
          </a:xfrm>
        </p:spPr>
        <p:txBody>
          <a:bodyPr>
            <a:normAutofit/>
          </a:bodyPr>
          <a:lstStyle/>
          <a:p>
            <a:pPr>
              <a:lnSpc>
                <a:spcPct val="90000"/>
              </a:lnSpc>
            </a:pPr>
            <a:r>
              <a:rPr lang="en-US" sz="3100" dirty="0"/>
              <a:t>As per soccer,</a:t>
            </a:r>
          </a:p>
          <a:p>
            <a:pPr>
              <a:lnSpc>
                <a:spcPct val="90000"/>
              </a:lnSpc>
            </a:pPr>
            <a:r>
              <a:rPr lang="en-US" sz="3100" dirty="0"/>
              <a:t>, Ronaldo Cristiano from Portugal  was the most earned Athletes with  an annual salary of 52 million compared to Gareth  Bale who plays for premiere league and made 25 million per year</a:t>
            </a:r>
          </a:p>
          <a:p>
            <a:pPr>
              <a:lnSpc>
                <a:spcPct val="90000"/>
              </a:lnSpc>
            </a:pPr>
            <a:endParaRPr lang="en-US" sz="3100" dirty="0"/>
          </a:p>
        </p:txBody>
      </p:sp>
    </p:spTree>
    <p:extLst>
      <p:ext uri="{BB962C8B-B14F-4D97-AF65-F5344CB8AC3E}">
        <p14:creationId xmlns:p14="http://schemas.microsoft.com/office/powerpoint/2010/main" val="344016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BB30F4-B3E9-4446-B737-541E78F4519C}"/>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774EEBEF-9237-4795-9670-D30FF2F49CCA}"/>
              </a:ext>
            </a:extLst>
          </p:cNvPr>
          <p:cNvSpPr>
            <a:spLocks noGrp="1"/>
          </p:cNvSpPr>
          <p:nvPr>
            <p:ph idx="1"/>
          </p:nvPr>
        </p:nvSpPr>
        <p:spPr>
          <a:xfrm>
            <a:off x="228600" y="1638300"/>
            <a:ext cx="14478000" cy="7581900"/>
          </a:xfrm>
        </p:spPr>
        <p:txBody>
          <a:bodyPr/>
          <a:lstStyle/>
          <a:p>
            <a:r>
              <a:rPr lang="en-US" dirty="0"/>
              <a:t>The Australian Football league was the most paid league (AFL) compared to the </a:t>
            </a:r>
          </a:p>
          <a:p>
            <a:pPr marL="0" indent="0">
              <a:buNone/>
            </a:pPr>
            <a:r>
              <a:rPr lang="en-US" dirty="0"/>
              <a:t>English premier league which was the least paid</a:t>
            </a:r>
          </a:p>
          <a:p>
            <a:endParaRPr lang="en-US" dirty="0"/>
          </a:p>
          <a:p>
            <a:r>
              <a:rPr lang="en-US" dirty="0"/>
              <a:t>Basketball was the most paid  sports compared to football.</a:t>
            </a:r>
          </a:p>
          <a:p>
            <a:endParaRPr lang="en-US" dirty="0"/>
          </a:p>
          <a:p>
            <a:endParaRPr lang="en-US" dirty="0"/>
          </a:p>
        </p:txBody>
      </p:sp>
    </p:spTree>
    <p:extLst>
      <p:ext uri="{BB962C8B-B14F-4D97-AF65-F5344CB8AC3E}">
        <p14:creationId xmlns:p14="http://schemas.microsoft.com/office/powerpoint/2010/main" val="278351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1319" y="482598"/>
            <a:ext cx="10587460" cy="2946399"/>
          </a:xfrm>
          <a:prstGeom prst="rect">
            <a:avLst/>
          </a:prstGeom>
          <a:solidFill>
            <a:srgbClr val="89504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30ED2F-95BD-45D2-902B-A3620B9D9FAF}"/>
              </a:ext>
            </a:extLst>
          </p:cNvPr>
          <p:cNvSpPr>
            <a:spLocks noGrp="1"/>
          </p:cNvSpPr>
          <p:nvPr>
            <p:ph type="title"/>
          </p:nvPr>
        </p:nvSpPr>
        <p:spPr>
          <a:xfrm>
            <a:off x="786384" y="736890"/>
            <a:ext cx="9891283" cy="2437815"/>
          </a:xfrm>
        </p:spPr>
        <p:txBody>
          <a:bodyPr>
            <a:normAutofit/>
          </a:bodyPr>
          <a:lstStyle/>
          <a:p>
            <a:r>
              <a:rPr lang="en-US" dirty="0">
                <a:solidFill>
                  <a:srgbClr val="FFFFFF"/>
                </a:solidFill>
              </a:rPr>
              <a:t>Money in Sports</a:t>
            </a:r>
          </a:p>
        </p:txBody>
      </p:sp>
      <p:pic>
        <p:nvPicPr>
          <p:cNvPr id="1026" name="Picture 2" descr="Image for post">
            <a:extLst>
              <a:ext uri="{FF2B5EF4-FFF2-40B4-BE49-F238E27FC236}">
                <a16:creationId xmlns:a16="http://schemas.microsoft.com/office/drawing/2014/main" id="{E10EE4B8-B995-4032-9B24-914603D769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20" r="8915" b="-1"/>
          <a:stretch/>
        </p:blipFill>
        <p:spPr bwMode="auto">
          <a:xfrm>
            <a:off x="491320" y="3682354"/>
            <a:ext cx="10587459" cy="612038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35462" y="482598"/>
            <a:ext cx="6469940" cy="932180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D91072-608C-499B-85F7-76D47DB58F43}"/>
              </a:ext>
            </a:extLst>
          </p:cNvPr>
          <p:cNvSpPr>
            <a:spLocks noGrp="1"/>
          </p:cNvSpPr>
          <p:nvPr>
            <p:ph idx="1"/>
          </p:nvPr>
        </p:nvSpPr>
        <p:spPr>
          <a:xfrm>
            <a:off x="12043978" y="1376587"/>
            <a:ext cx="5137109" cy="7278543"/>
          </a:xfrm>
        </p:spPr>
        <p:txBody>
          <a:bodyPr anchor="ctr">
            <a:normAutofit/>
          </a:bodyPr>
          <a:lstStyle/>
          <a:p>
            <a:r>
              <a:rPr lang="en-US" sz="3000" dirty="0">
                <a:solidFill>
                  <a:srgbClr val="FFFFFF"/>
                </a:solidFill>
              </a:rPr>
              <a:t>Money controls everyone and everything in the sports world.  I picked these data because I was interested in comparing</a:t>
            </a:r>
          </a:p>
          <a:p>
            <a:r>
              <a:rPr lang="en-US" sz="3000" dirty="0">
                <a:solidFill>
                  <a:srgbClr val="FFFFFF"/>
                </a:solidFill>
              </a:rPr>
              <a:t> Top Athletes vs their Salaries, </a:t>
            </a:r>
          </a:p>
          <a:p>
            <a:r>
              <a:rPr lang="en-US" sz="3000" dirty="0">
                <a:solidFill>
                  <a:srgbClr val="FFFFFF"/>
                </a:solidFill>
              </a:rPr>
              <a:t>Highest paid Athletes,</a:t>
            </a:r>
          </a:p>
          <a:p>
            <a:r>
              <a:rPr lang="en-US" sz="3000" dirty="0">
                <a:solidFill>
                  <a:srgbClr val="FFFFFF"/>
                </a:solidFill>
              </a:rPr>
              <a:t>Endorsements and salary per player</a:t>
            </a:r>
          </a:p>
          <a:p>
            <a:r>
              <a:rPr lang="en-US" sz="3000" dirty="0">
                <a:solidFill>
                  <a:srgbClr val="FFFFFF"/>
                </a:solidFill>
              </a:rPr>
              <a:t>The highest paid League</a:t>
            </a:r>
          </a:p>
          <a:p>
            <a:endParaRPr lang="en-US" sz="3000" dirty="0">
              <a:solidFill>
                <a:srgbClr val="FFFFFF"/>
              </a:solidFill>
            </a:endParaRPr>
          </a:p>
          <a:p>
            <a:endParaRPr lang="en-US" sz="3000" dirty="0">
              <a:solidFill>
                <a:srgbClr val="FFFFFF"/>
              </a:solidFill>
            </a:endParaRPr>
          </a:p>
        </p:txBody>
      </p:sp>
    </p:spTree>
    <p:extLst>
      <p:ext uri="{BB962C8B-B14F-4D97-AF65-F5344CB8AC3E}">
        <p14:creationId xmlns:p14="http://schemas.microsoft.com/office/powerpoint/2010/main" val="268674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920FD0-8B56-4AAB-8C0A-D4EDACA35F62}"/>
              </a:ext>
            </a:extLst>
          </p:cNvPr>
          <p:cNvSpPr>
            <a:spLocks noGrp="1"/>
          </p:cNvSpPr>
          <p:nvPr>
            <p:ph type="title"/>
          </p:nvPr>
        </p:nvSpPr>
        <p:spPr>
          <a:xfrm>
            <a:off x="10031605" y="2076444"/>
            <a:ext cx="6908010" cy="3581400"/>
          </a:xfrm>
        </p:spPr>
        <p:txBody>
          <a:bodyPr vert="horz" lIns="91440" tIns="45720" rIns="91440" bIns="45720" rtlCol="0" anchor="b">
            <a:normAutofit/>
          </a:bodyPr>
          <a:lstStyle/>
          <a:p>
            <a:pPr algn="l">
              <a:lnSpc>
                <a:spcPct val="90000"/>
              </a:lnSpc>
            </a:pPr>
            <a:r>
              <a:rPr lang="en-US" sz="7500">
                <a:solidFill>
                  <a:schemeClr val="bg1"/>
                </a:solidFill>
              </a:rPr>
              <a:t>Money in Sports</a:t>
            </a:r>
          </a:p>
        </p:txBody>
      </p:sp>
      <p:pic>
        <p:nvPicPr>
          <p:cNvPr id="2050" name="Picture 2" descr="Image for post">
            <a:extLst>
              <a:ext uri="{FF2B5EF4-FFF2-40B4-BE49-F238E27FC236}">
                <a16:creationId xmlns:a16="http://schemas.microsoft.com/office/drawing/2014/main" id="{723EF459-96E6-40C0-A837-73C9D3126A8E}"/>
              </a:ext>
            </a:extLst>
          </p:cNvPr>
          <p:cNvPicPr>
            <a:picLocks noGrp="1" noChangeAspect="1" noChangeArrowheads="1"/>
          </p:cNvPicPr>
          <p:nvPr>
            <p:ph idx="1"/>
          </p:nvPr>
        </p:nvPicPr>
        <p:blipFill rotWithShape="1">
          <a:blip r:embed="rId2">
            <a:alphaModFix/>
            <a:extLst>
              <a:ext uri="{28A0092B-C50C-407E-A947-70E740481C1C}">
                <a14:useLocalDpi xmlns:a14="http://schemas.microsoft.com/office/drawing/2010/main" val="0"/>
              </a:ext>
            </a:extLst>
          </a:blip>
          <a:srcRect l="10660" r="19793" b="1"/>
          <a:stretch/>
        </p:blipFill>
        <p:spPr bwMode="auto">
          <a:xfrm>
            <a:off x="710811" y="1585912"/>
            <a:ext cx="8876101" cy="7115175"/>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691" y="1796653"/>
            <a:ext cx="16480617" cy="6693695"/>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309" y="172789"/>
            <a:ext cx="17909382" cy="99414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13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840" b="11114"/>
          <a:stretch>
            <a:fillRect/>
          </a:stretch>
        </p:blipFill>
        <p:spPr>
          <a:xfrm>
            <a:off x="1028700" y="2597474"/>
            <a:ext cx="15471929" cy="74885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520" b="13329"/>
          <a:stretch>
            <a:fillRect/>
          </a:stretch>
        </p:blipFill>
        <p:spPr>
          <a:xfrm>
            <a:off x="1028700" y="1980252"/>
            <a:ext cx="16780585" cy="78485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111" t="8439" b="15095"/>
          <a:stretch>
            <a:fillRect/>
          </a:stretch>
        </p:blipFill>
        <p:spPr>
          <a:xfrm>
            <a:off x="1275835" y="2758230"/>
            <a:ext cx="15983465" cy="9431869"/>
          </a:xfrm>
          <a:prstGeom prst="rect">
            <a:avLst/>
          </a:prstGeom>
        </p:spPr>
      </p:pic>
      <p:sp>
        <p:nvSpPr>
          <p:cNvPr id="3" name="TextBox 3"/>
          <p:cNvSpPr txBox="1"/>
          <p:nvPr/>
        </p:nvSpPr>
        <p:spPr>
          <a:xfrm>
            <a:off x="525906" y="335703"/>
            <a:ext cx="17452182" cy="1393825"/>
          </a:xfrm>
          <a:prstGeom prst="rect">
            <a:avLst/>
          </a:prstGeom>
        </p:spPr>
        <p:txBody>
          <a:bodyPr lIns="0" tIns="0" rIns="0" bIns="0" rtlCol="0" anchor="t">
            <a:spAutoFit/>
          </a:bodyPr>
          <a:lstStyle/>
          <a:p>
            <a:pPr marL="863600" lvl="1" indent="-431800">
              <a:lnSpc>
                <a:spcPts val="5600"/>
              </a:lnSpc>
              <a:buFont typeface="Arial"/>
              <a:buChar char="•"/>
            </a:pPr>
            <a:r>
              <a:rPr lang="en-US" sz="4000" dirty="0">
                <a:solidFill>
                  <a:srgbClr val="000000"/>
                </a:solidFill>
                <a:latin typeface="Open Sans Light"/>
              </a:rPr>
              <a:t>First, I insert the data of csv files into </a:t>
            </a:r>
            <a:r>
              <a:rPr lang="en-US" sz="4000" dirty="0" err="1">
                <a:solidFill>
                  <a:srgbClr val="000000"/>
                </a:solidFill>
                <a:latin typeface="Open Sans Light"/>
              </a:rPr>
              <a:t>sqlite</a:t>
            </a:r>
            <a:r>
              <a:rPr lang="en-US" sz="4000" dirty="0">
                <a:solidFill>
                  <a:srgbClr val="000000"/>
                </a:solidFill>
                <a:latin typeface="Open Sans Light"/>
              </a:rPr>
              <a:t> using python, screen shot is given below: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0590" t="10576" r="8017" b="30731"/>
          <a:stretch>
            <a:fillRect/>
          </a:stretch>
        </p:blipFill>
        <p:spPr>
          <a:xfrm>
            <a:off x="1271715" y="1854626"/>
            <a:ext cx="15163319" cy="8154226"/>
          </a:xfrm>
          <a:prstGeom prst="rect">
            <a:avLst/>
          </a:prstGeom>
        </p:spPr>
      </p:pic>
      <p:sp>
        <p:nvSpPr>
          <p:cNvPr id="3" name="TextBox 3"/>
          <p:cNvSpPr txBox="1"/>
          <p:nvPr/>
        </p:nvSpPr>
        <p:spPr>
          <a:xfrm>
            <a:off x="705928" y="473816"/>
            <a:ext cx="17201072" cy="1389163"/>
          </a:xfrm>
          <a:prstGeom prst="rect">
            <a:avLst/>
          </a:prstGeom>
        </p:spPr>
        <p:txBody>
          <a:bodyPr wrap="square" lIns="0" tIns="0" rIns="0" bIns="0" rtlCol="0" anchor="t">
            <a:spAutoFit/>
          </a:bodyPr>
          <a:lstStyle/>
          <a:p>
            <a:pPr marL="863599" lvl="1" indent="-431800">
              <a:lnSpc>
                <a:spcPts val="5599"/>
              </a:lnSpc>
              <a:buFont typeface="Arial"/>
              <a:buChar char="•"/>
            </a:pPr>
            <a:r>
              <a:rPr lang="en-US" sz="4000" dirty="0">
                <a:solidFill>
                  <a:srgbClr val="000000"/>
                </a:solidFill>
                <a:latin typeface="Open Sans Light"/>
              </a:rPr>
              <a:t>Then, I make the rest </a:t>
            </a:r>
            <a:r>
              <a:rPr lang="en-US" sz="4000" dirty="0" err="1">
                <a:solidFill>
                  <a:srgbClr val="000000"/>
                </a:solidFill>
                <a:latin typeface="Open Sans Light"/>
              </a:rPr>
              <a:t>Api's</a:t>
            </a:r>
            <a:r>
              <a:rPr lang="en-US" sz="4000" dirty="0">
                <a:solidFill>
                  <a:srgbClr val="000000"/>
                </a:solidFill>
                <a:latin typeface="Open Sans Light"/>
              </a:rPr>
              <a:t> in flask .</a:t>
            </a:r>
          </a:p>
          <a:p>
            <a:pPr marL="863600" lvl="1" indent="-431800">
              <a:lnSpc>
                <a:spcPts val="5600"/>
              </a:lnSpc>
              <a:buFont typeface="Arial"/>
              <a:buChar char="•"/>
            </a:pPr>
            <a:r>
              <a:rPr lang="en-US" sz="3999" dirty="0">
                <a:solidFill>
                  <a:srgbClr val="000000"/>
                </a:solidFill>
                <a:latin typeface="Open Sans Light"/>
              </a:rPr>
              <a:t>1st API for Best Paid Sport is as following: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422" t="24170" b="28265"/>
          <a:stretch>
            <a:fillRect/>
          </a:stretch>
        </p:blipFill>
        <p:spPr>
          <a:xfrm>
            <a:off x="1570379" y="2415078"/>
            <a:ext cx="15081741" cy="5559714"/>
          </a:xfrm>
          <a:prstGeom prst="rect">
            <a:avLst/>
          </a:prstGeom>
        </p:spPr>
      </p:pic>
      <p:sp>
        <p:nvSpPr>
          <p:cNvPr id="3" name="TextBox 3"/>
          <p:cNvSpPr txBox="1"/>
          <p:nvPr/>
        </p:nvSpPr>
        <p:spPr>
          <a:xfrm>
            <a:off x="448753" y="515726"/>
            <a:ext cx="17452182" cy="688975"/>
          </a:xfrm>
          <a:prstGeom prst="rect">
            <a:avLst/>
          </a:prstGeom>
        </p:spPr>
        <p:txBody>
          <a:bodyPr lIns="0" tIns="0" rIns="0" bIns="0" rtlCol="0" anchor="t">
            <a:spAutoFit/>
          </a:bodyPr>
          <a:lstStyle/>
          <a:p>
            <a:pPr marL="863600" lvl="1" indent="-431800">
              <a:lnSpc>
                <a:spcPts val="5600"/>
              </a:lnSpc>
              <a:buFont typeface="Arial"/>
              <a:buChar char="•"/>
            </a:pPr>
            <a:r>
              <a:rPr lang="en-US" sz="4000">
                <a:solidFill>
                  <a:srgbClr val="000000"/>
                </a:solidFill>
                <a:latin typeface="Open Sans Light"/>
              </a:rPr>
              <a:t>Second API for Athletes and comparing their salary is as following: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1424" t="18894" b="28288"/>
          <a:stretch>
            <a:fillRect/>
          </a:stretch>
        </p:blipFill>
        <p:spPr>
          <a:xfrm>
            <a:off x="1621814" y="2674625"/>
            <a:ext cx="14068715" cy="6095040"/>
          </a:xfrm>
          <a:prstGeom prst="rect">
            <a:avLst/>
          </a:prstGeom>
        </p:spPr>
      </p:pic>
      <p:sp>
        <p:nvSpPr>
          <p:cNvPr id="3" name="TextBox 3"/>
          <p:cNvSpPr txBox="1"/>
          <p:nvPr/>
        </p:nvSpPr>
        <p:spPr>
          <a:xfrm>
            <a:off x="783081" y="644314"/>
            <a:ext cx="16963548" cy="688975"/>
          </a:xfrm>
          <a:prstGeom prst="rect">
            <a:avLst/>
          </a:prstGeom>
        </p:spPr>
        <p:txBody>
          <a:bodyPr lIns="0" tIns="0" rIns="0" bIns="0" rtlCol="0" anchor="t">
            <a:spAutoFit/>
          </a:bodyPr>
          <a:lstStyle/>
          <a:p>
            <a:pPr marL="863600" lvl="1" indent="-431800">
              <a:lnSpc>
                <a:spcPts val="5600"/>
              </a:lnSpc>
              <a:buFont typeface="Arial"/>
              <a:buChar char="•"/>
            </a:pPr>
            <a:r>
              <a:rPr lang="en-US" sz="4000" dirty="0">
                <a:solidFill>
                  <a:srgbClr val="000000"/>
                </a:solidFill>
                <a:latin typeface="Open Sans Light"/>
              </a:rPr>
              <a:t>Third API for endorsement and salary by players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241</Words>
  <Application>Microsoft Office PowerPoint</Application>
  <PresentationFormat>Custom</PresentationFormat>
  <Paragraphs>27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Belleza Bold</vt:lpstr>
      <vt:lpstr>Arial</vt:lpstr>
      <vt:lpstr>Open Sans Light</vt:lpstr>
      <vt:lpstr>Office Theme</vt:lpstr>
      <vt:lpstr>PowerPoint Presentation</vt:lpstr>
      <vt:lpstr>Money in Sports</vt:lpstr>
      <vt:lpstr>Money in Sports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Usain Bolt . Greatest sprinter</vt:lpstr>
      <vt:lpstr>The results of our Analysis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cp:lastModifiedBy>kela tah</cp:lastModifiedBy>
  <cp:revision>20</cp:revision>
  <dcterms:created xsi:type="dcterms:W3CDTF">2006-08-16T00:00:00Z</dcterms:created>
  <dcterms:modified xsi:type="dcterms:W3CDTF">2021-02-23T01:27:52Z</dcterms:modified>
  <dc:identifier>DAEW10ndxBs</dc:identifier>
</cp:coreProperties>
</file>