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65" r:id="rId6"/>
    <p:sldId id="262" r:id="rId7"/>
    <p:sldId id="266" r:id="rId8"/>
    <p:sldId id="267" r:id="rId9"/>
    <p:sldId id="268" r:id="rId10"/>
    <p:sldId id="269" r:id="rId11"/>
    <p:sldId id="270" r:id="rId12"/>
    <p:sldId id="264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67629" autoAdjust="0"/>
  </p:normalViewPr>
  <p:slideViewPr>
    <p:cSldViewPr>
      <p:cViewPr varScale="1">
        <p:scale>
          <a:sx n="72" d="100"/>
          <a:sy n="72" d="100"/>
        </p:scale>
        <p:origin x="-155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Hello,</a:t>
            </a:r>
            <a:r>
              <a:rPr lang="en-US" baseline="0" dirty="0" smtClean="0"/>
              <a:t> My name is Trevor Howat, and this is my course project for Software Engineering 861: Project Earworm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biggest lesson I learned through this project is despite detailed planning, things can still go wrong. The planning stage turned out to be the most difficult part of the project, and I underestimated how long many steps would take me, causing me to fall behind. I relied on my experience working with frontends and web services in C#, but when it came time to create them, I realized that I had never worked on one from scratch, so much of the initial setup was foreign to me. I also could not reference other areas of a large code base like I can at work. Existing code did not exist, as this was being started from scratch. I do not regret the choices I made for the structure of the project, I just wish I had provided myself more time to work out the kinks early on, so I could fully flush out the tests and </a:t>
            </a:r>
            <a:r>
              <a:rPr lang="en-US" baseline="0" smtClean="0"/>
              <a:t>final product in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3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In</a:t>
            </a:r>
            <a:r>
              <a:rPr lang="en-US" baseline="0" dirty="0" smtClean="0"/>
              <a:t> this presentation, I will discuss the outline for the project, the design and process I went through when planning this project, the challenges and opportunities I faced while making the project, and a demonstration of the final product at the end.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 Earworm is a music lookup software that allows the user to search</a:t>
            </a:r>
            <a:r>
              <a:rPr lang="en-US" baseline="0" dirty="0" smtClean="0"/>
              <a:t> Songs and Artists. The name Earworm refers to a catchy tune that gets stuck in your head, and I thought it would be a fun name for the software. The software utilizes the vast music library and API of </a:t>
            </a:r>
            <a:r>
              <a:rPr lang="en-US" baseline="0" dirty="0" err="1" smtClean="0"/>
              <a:t>Spotify</a:t>
            </a:r>
            <a:r>
              <a:rPr lang="en-US" baseline="0" dirty="0" smtClean="0"/>
              <a:t>. Users search in a UI and the results are displayed on an easy to read table.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When planning</a:t>
            </a:r>
            <a:r>
              <a:rPr lang="en-US" baseline="0" dirty="0" smtClean="0"/>
              <a:t> the project, one of the first decisions I made was to use the C# language, as I have about 18 months experience using C# to make both frontend web apps and backend web services in my career as a software engineer. While building these from scratch is still new, I figured it would help if I at least chose a base language where I had done similar work. </a:t>
            </a:r>
          </a:p>
          <a:p>
            <a:r>
              <a:rPr lang="en-US" baseline="0" dirty="0" smtClean="0"/>
              <a:t>The frontend is in </a:t>
            </a:r>
            <a:r>
              <a:rPr lang="en-US" baseline="0" dirty="0" err="1" smtClean="0"/>
              <a:t>Blazor</a:t>
            </a:r>
            <a:r>
              <a:rPr lang="en-US" baseline="0" dirty="0" smtClean="0"/>
              <a:t>, a web application image that allows you to imbed C# code into HTML.</a:t>
            </a:r>
          </a:p>
          <a:p>
            <a:r>
              <a:rPr lang="en-US" baseline="0" dirty="0" smtClean="0"/>
              <a:t>The backend is built off of the </a:t>
            </a:r>
            <a:r>
              <a:rPr lang="en-US" baseline="0" dirty="0" err="1" smtClean="0"/>
              <a:t>Spotify</a:t>
            </a:r>
            <a:r>
              <a:rPr lang="en-US" baseline="0" dirty="0" smtClean="0"/>
              <a:t> web API, and my local service uses a FOSS library called </a:t>
            </a:r>
            <a:r>
              <a:rPr lang="en-US" baseline="0" dirty="0" err="1" smtClean="0"/>
              <a:t>SpotifyAPI</a:t>
            </a:r>
            <a:r>
              <a:rPr lang="en-US" baseline="0" dirty="0" smtClean="0"/>
              <a:t>-NET to connect to and call the </a:t>
            </a:r>
            <a:r>
              <a:rPr lang="en-US" baseline="0" dirty="0" err="1" smtClean="0"/>
              <a:t>Spotify</a:t>
            </a:r>
            <a:r>
              <a:rPr lang="en-US" baseline="0" dirty="0" smtClean="0"/>
              <a:t> Web Service.</a:t>
            </a:r>
          </a:p>
          <a:p>
            <a:r>
              <a:rPr lang="en-US" baseline="0" dirty="0" smtClean="0"/>
              <a:t>Both Unit tests and Integration tests are written in C# using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standards.</a:t>
            </a:r>
          </a:p>
          <a:p>
            <a:r>
              <a:rPr lang="en-US" baseline="0" dirty="0" smtClean="0"/>
              <a:t>The Service and Web UI are also deployed as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images and run on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containers.</a:t>
            </a:r>
          </a:p>
          <a:p>
            <a:r>
              <a:rPr lang="en-US" baseline="0" dirty="0" smtClean="0"/>
              <a:t>For version control, I used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you can see in the diagram, the database and web API that accesses it is </a:t>
            </a:r>
            <a:r>
              <a:rPr lang="en-US" baseline="0" dirty="0" err="1" smtClean="0"/>
              <a:t>Spotify’s</a:t>
            </a:r>
            <a:r>
              <a:rPr lang="en-US" baseline="0" dirty="0" smtClean="0"/>
              <a:t> external library and API. I have build a local web service that calls the </a:t>
            </a:r>
            <a:r>
              <a:rPr lang="en-US" baseline="0" dirty="0" err="1" smtClean="0"/>
              <a:t>SpotifyWebAPI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SpotifyAPI</a:t>
            </a:r>
            <a:r>
              <a:rPr lang="en-US" baseline="0" dirty="0" smtClean="0"/>
              <a:t>-NET and runs in a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container. There is a middle layer client proxy that calls my local service and returns formatted responses to the front end web app, which runs in a second </a:t>
            </a:r>
            <a:r>
              <a:rPr lang="en-US" baseline="0" dirty="0" err="1" smtClean="0"/>
              <a:t>docker</a:t>
            </a:r>
            <a:r>
              <a:rPr lang="en-US" baseline="0" smtClean="0"/>
              <a:t> container.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building the project, I ran</a:t>
            </a:r>
            <a:r>
              <a:rPr lang="en-US" baseline="0" dirty="0" smtClean="0"/>
              <a:t> into many challenges and opportunities.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proved to be far more of a challenge than I anticipated. While I was familiar with the concept of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, I had never used it before. The amount of time spent trying to work out the kinks of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was far greater than I expected, and this threw off my scheduled plan. I had to pivot to try and simply get the minimum viable product and then enhance from there. As a result, stretch goals were not reached, tests are not as robust as I wanted, and the frontend is not as nice looking as I had hoped.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frontend also proved a challenge in its own right as I have more experience in backend work, and hooking the frontend to the backend was particularly difficult. Luckily, I was working in a language I was familiar with, and encountered some errors I had seen before and knew how to fix. (Opportunity to show code for </a:t>
            </a:r>
            <a:r>
              <a:rPr lang="en-US" baseline="0" dirty="0" err="1" smtClean="0"/>
              <a:t>Task.Run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Despite the challenges, I am grateful I took on technologies I was unfamiliar with. Working through the issues with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left me with a far greater </a:t>
            </a:r>
            <a:r>
              <a:rPr lang="en-US" baseline="0" dirty="0" err="1" smtClean="0"/>
              <a:t>understading</a:t>
            </a:r>
            <a:r>
              <a:rPr lang="en-US" baseline="0" dirty="0" smtClean="0"/>
              <a:t> of how it works, and it is already paying off in my career at work, as I am using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the new project I am with. There are also further opportunities that are set up should I continue to work on this project as a learning exercise. These future opportunities include Searching for albums, creating a CI/CD Pipeline, adding configuration for the service, rather than a hardcoded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, and creating more detailed display of results on the frontend.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1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2/24/2024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2/24/2024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2/24/2024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2/24/2024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2/24/2024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2/24/2024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2/24/2024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r"/>
            <a:r>
              <a:rPr lang="en-US" dirty="0" smtClean="0"/>
              <a:t>Project Earworm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 algn="r"/>
            <a:r>
              <a:rPr lang="en-US" dirty="0" smtClean="0"/>
              <a:t>Trevor Howat: SWENG-861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Demo: Service Error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44383"/>
            <a:ext cx="9144000" cy="168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2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5" name="AutoShape 4" descr="Computer Science | Departments &amp; Programs | College of Staten Island Webs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2" y="1276350"/>
            <a:ext cx="9157252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31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Thank you!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504950"/>
            <a:ext cx="4267200" cy="3200400"/>
          </a:xfrm>
        </p:spPr>
        <p:txBody>
          <a:bodyPr anchor="ctr">
            <a:normAutofit fontScale="92500"/>
          </a:bodyPr>
          <a:lstStyle>
            <a:extLst/>
          </a:lstStyle>
          <a:p>
            <a:pPr marL="274320" lvl="1"/>
            <a:r>
              <a:rPr lang="en-US" dirty="0" smtClean="0"/>
              <a:t>Project Outline</a:t>
            </a:r>
          </a:p>
          <a:p>
            <a:pPr marL="0" lvl="1" indent="0">
              <a:buNone/>
            </a:pPr>
            <a:endParaRPr lang="en-US" dirty="0" smtClean="0"/>
          </a:p>
          <a:p>
            <a:pPr marL="274320" lvl="1"/>
            <a:r>
              <a:rPr lang="en-US" dirty="0" smtClean="0"/>
              <a:t>Design and Process</a:t>
            </a:r>
          </a:p>
          <a:p>
            <a:pPr marL="0" lvl="1" indent="0">
              <a:buNone/>
            </a:pPr>
            <a:endParaRPr lang="en-US" dirty="0" smtClean="0"/>
          </a:p>
          <a:p>
            <a:pPr marL="274320" lvl="1"/>
            <a:r>
              <a:rPr lang="en-US" dirty="0" smtClean="0"/>
              <a:t>Challenges and Opportunities</a:t>
            </a:r>
          </a:p>
          <a:p>
            <a:pPr marL="0" lvl="1" indent="0">
              <a:buNone/>
            </a:pPr>
            <a:endParaRPr lang="en-US" dirty="0" smtClean="0"/>
          </a:p>
          <a:p>
            <a:pPr marL="274320" lvl="1"/>
            <a:r>
              <a:rPr lang="en-US" dirty="0" smtClean="0"/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001000" cy="3581399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Earworm: A catchy tune that gets stuck in your head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Software allows users to look up Songs and Artists using </a:t>
            </a:r>
            <a:r>
              <a:rPr lang="en-US" dirty="0" err="1" smtClean="0"/>
              <a:t>Spotify’s</a:t>
            </a:r>
            <a:r>
              <a:rPr lang="en-US" dirty="0" smtClean="0"/>
              <a:t> music library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Displays the results in an easy to read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Design and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43400" y="1428750"/>
            <a:ext cx="4419600" cy="3200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Tools:</a:t>
            </a:r>
          </a:p>
          <a:p>
            <a:r>
              <a:rPr lang="en-US" dirty="0" smtClean="0"/>
              <a:t>Backend is written in .NET (C#)</a:t>
            </a:r>
          </a:p>
          <a:p>
            <a:r>
              <a:rPr lang="en-US" dirty="0" smtClean="0"/>
              <a:t>Frontend is </a:t>
            </a:r>
            <a:r>
              <a:rPr lang="en-US" dirty="0" err="1" smtClean="0"/>
              <a:t>Blazor</a:t>
            </a:r>
            <a:endParaRPr lang="en-US" dirty="0" smtClean="0"/>
          </a:p>
          <a:p>
            <a:r>
              <a:rPr lang="en-US" dirty="0" smtClean="0"/>
              <a:t>Backend service calls the </a:t>
            </a:r>
            <a:r>
              <a:rPr lang="en-US" dirty="0" err="1" smtClean="0"/>
              <a:t>SpotifyWebAPI</a:t>
            </a:r>
            <a:endParaRPr lang="en-US" dirty="0" smtClean="0"/>
          </a:p>
          <a:p>
            <a:pPr lvl="1"/>
            <a:r>
              <a:rPr lang="en-US" dirty="0" smtClean="0"/>
              <a:t>A helper library called </a:t>
            </a:r>
            <a:r>
              <a:rPr lang="en-US" dirty="0" err="1" smtClean="0"/>
              <a:t>SpotifyAPI</a:t>
            </a:r>
            <a:r>
              <a:rPr lang="en-US" dirty="0" smtClean="0"/>
              <a:t>-NET is used to make the calls.</a:t>
            </a:r>
          </a:p>
          <a:p>
            <a:r>
              <a:rPr lang="en-US" dirty="0" smtClean="0"/>
              <a:t>Tests are written using </a:t>
            </a:r>
            <a:r>
              <a:rPr lang="en-US" dirty="0" err="1" smtClean="0"/>
              <a:t>NUnit</a:t>
            </a:r>
            <a:r>
              <a:rPr lang="en-US" dirty="0" smtClean="0"/>
              <a:t> Standards </a:t>
            </a:r>
          </a:p>
          <a:p>
            <a:r>
              <a:rPr lang="en-US" dirty="0" smtClean="0"/>
              <a:t>Service and Web UI are deployed on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is used for Version Control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5" t="6828" r="28001" b="7679"/>
          <a:stretch/>
        </p:blipFill>
        <p:spPr bwMode="auto">
          <a:xfrm>
            <a:off x="1143000" y="1362489"/>
            <a:ext cx="2362200" cy="36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Difficulties with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Stretch goals were not reached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Tests could be more robust</a:t>
            </a:r>
          </a:p>
          <a:p>
            <a:endParaRPr lang="en-US" dirty="0"/>
          </a:p>
          <a:p>
            <a:r>
              <a:rPr lang="en-US" dirty="0" smtClean="0"/>
              <a:t>Frontend is not the prettiest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Opportunities:</a:t>
            </a:r>
          </a:p>
          <a:p>
            <a:pPr lvl="1"/>
            <a:r>
              <a:rPr lang="en-US" dirty="0" smtClean="0"/>
              <a:t>Search for albums</a:t>
            </a:r>
          </a:p>
          <a:p>
            <a:pPr lvl="1"/>
            <a:r>
              <a:rPr lang="en-US" dirty="0" smtClean="0"/>
              <a:t>CI/CD Pipeline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More detailed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8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9638"/>
            <a:ext cx="7510670" cy="350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Demo: Song Search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28750"/>
            <a:ext cx="7169536" cy="342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2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Demo: Artist Search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2550"/>
            <a:ext cx="7391400" cy="354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7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Demo: Bad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0888"/>
            <a:ext cx="9144000" cy="19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3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1036</Words>
  <Application>Microsoft Office PowerPoint</Application>
  <PresentationFormat>On-screen Show (16:9)</PresentationFormat>
  <Paragraphs>74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Widescreen Presentation</vt:lpstr>
      <vt:lpstr>Project Earworm</vt:lpstr>
      <vt:lpstr>Agenda</vt:lpstr>
      <vt:lpstr>Project Outline</vt:lpstr>
      <vt:lpstr>Design and Process</vt:lpstr>
      <vt:lpstr>Challenges and Opportunities</vt:lpstr>
      <vt:lpstr>Demo!</vt:lpstr>
      <vt:lpstr>Demo: Song Search</vt:lpstr>
      <vt:lpstr>Demo: Artist Search</vt:lpstr>
      <vt:lpstr>Demo: Bad Input</vt:lpstr>
      <vt:lpstr>Demo: Service Error</vt:lpstr>
      <vt:lpstr>Lessons Learned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2024-02-21T00:41:40Z</dcterms:created>
  <dcterms:modified xsi:type="dcterms:W3CDTF">2024-02-24T15:22:53Z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