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78" r:id="rId2"/>
    <p:sldId id="279" r:id="rId3"/>
    <p:sldId id="256" r:id="rId4"/>
    <p:sldId id="272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76" r:id="rId13"/>
    <p:sldId id="273" r:id="rId14"/>
    <p:sldId id="263" r:id="rId15"/>
    <p:sldId id="264" r:id="rId16"/>
    <p:sldId id="265" r:id="rId17"/>
    <p:sldId id="266" r:id="rId18"/>
    <p:sldId id="267" r:id="rId19"/>
    <p:sldId id="268" r:id="rId20"/>
    <p:sldId id="274" r:id="rId21"/>
    <p:sldId id="275" r:id="rId22"/>
    <p:sldId id="277" r:id="rId23"/>
    <p:sldId id="269" r:id="rId24"/>
    <p:sldId id="270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Quattrocento Sans" panose="020B0604020202020204" charset="0"/>
      <p:regular r:id="rId31"/>
      <p:bold r:id="rId32"/>
      <p:italic r:id="rId33"/>
      <p:boldItalic r:id="rId34"/>
    </p:embeddedFont>
    <p:embeddedFont>
      <p:font typeface="Segoe UI" panose="020B0502040204020203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F30A-03F2-4938-89F8-A3FD0549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Ecosystem</a:t>
            </a:r>
          </a:p>
        </p:txBody>
      </p:sp>
      <p:pic>
        <p:nvPicPr>
          <p:cNvPr id="4" name="Picture 3" descr="Hadoop Ecosystem">
            <a:extLst>
              <a:ext uri="{FF2B5EF4-FFF2-40B4-BE49-F238E27FC236}">
                <a16:creationId xmlns:a16="http://schemas.microsoft.com/office/drawing/2014/main" id="{5E291CE2-6FA5-4407-B050-5C4346BF1C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371" y="1897786"/>
            <a:ext cx="6826928" cy="3686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772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Name Node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Handle read/write requests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Store metadata (data about data) in RAM, more specifically 2 files FsImage and Edit_log represent file system namespace and changes to it.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Name node will never store the actual data on it’s own HDD/SDD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Work distribution (chunks of data)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Manages data nodes, also failure status as well.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Node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Fullfil instruction from NN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Stores actual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Send heart beat signals in 3 seconds to NN. When 10s stale, 10mins data node is dead.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Send block report to NN at start, in 6hr intervals.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7D06-5C42-4827-95E9-3B5489EF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.What is Rack Awareness?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071F4-EE9F-4483-8245-B99CCFEF5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rack contains many </a:t>
            </a:r>
            <a:r>
              <a:rPr lang="en-US" sz="1800" dirty="0" err="1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en-US" sz="1800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machines and there are several such racks in the production. HDFS follows a rack awareness algorithm to put the replicas of the blocks during a distributed fashion. This rack awareness algorithm provides for low latency and fault tolerance. </a:t>
            </a:r>
          </a:p>
          <a:p>
            <a:r>
              <a:rPr lang="en-US" sz="1800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Suppose the replication factor configured is 3. Now rack awareness algorithm will place the primary block on a native rack. It will keep the opposite two blocks on a special rack. It doesn’t store more than two blocks within the same rack if possible.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4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47B4-9D82-47F6-B557-9B358B79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Block – Internal Working</a:t>
            </a:r>
          </a:p>
        </p:txBody>
      </p:sp>
      <p:pic>
        <p:nvPicPr>
          <p:cNvPr id="4" name="Picture 3" descr="Blocks In HDFS">
            <a:extLst>
              <a:ext uri="{FF2B5EF4-FFF2-40B4-BE49-F238E27FC236}">
                <a16:creationId xmlns:a16="http://schemas.microsoft.com/office/drawing/2014/main" id="{8AA1572A-EBDE-4360-9758-9E367F376E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4411"/>
            <a:ext cx="48768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DFS - Replication Management">
            <a:extLst>
              <a:ext uri="{FF2B5EF4-FFF2-40B4-BE49-F238E27FC236}">
                <a16:creationId xmlns:a16="http://schemas.microsoft.com/office/drawing/2014/main" id="{2A1F6236-DBAB-4224-8E50-E4FE8ECD38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02" y="4003258"/>
            <a:ext cx="4172505" cy="2354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DFS - Rack Awareness">
            <a:extLst>
              <a:ext uri="{FF2B5EF4-FFF2-40B4-BE49-F238E27FC236}">
                <a16:creationId xmlns:a16="http://schemas.microsoft.com/office/drawing/2014/main" id="{18B78D7E-E1EB-4914-8145-51627628243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174" y="2095437"/>
            <a:ext cx="4172503" cy="3994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29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/>
          <p:nvPr/>
        </p:nvSpPr>
        <p:spPr>
          <a:xfrm>
            <a:off x="914400" y="1382233"/>
            <a:ext cx="3147237" cy="85060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Stock_data.xlsx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300 MB</a:t>
            </a:r>
            <a:endParaRPr/>
          </a:p>
        </p:txBody>
      </p:sp>
      <p:cxnSp>
        <p:nvCxnSpPr>
          <p:cNvPr id="180" name="Google Shape;180;p20"/>
          <p:cNvCxnSpPr/>
          <p:nvPr/>
        </p:nvCxnSpPr>
        <p:spPr>
          <a:xfrm>
            <a:off x="4380614" y="1754372"/>
            <a:ext cx="111641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1" name="Google Shape;181;p20"/>
          <p:cNvSpPr/>
          <p:nvPr/>
        </p:nvSpPr>
        <p:spPr>
          <a:xfrm>
            <a:off x="5709684" y="1409706"/>
            <a:ext cx="2806995" cy="850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 Node</a:t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790354" y="37320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3420140" y="37320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6156251" y="37320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8796670" y="37320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942754" y="38844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3572540" y="38844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6308651" y="38844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8949070" y="38844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1095154" y="40368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3724940" y="40368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6461051" y="40368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9101470" y="40368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1247554" y="41892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3877340" y="41892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6613451" y="41892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9253870" y="41892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1399954" y="43416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4029740" y="43416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6765851" y="43416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9406270" y="4341629"/>
            <a:ext cx="2360428" cy="8612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D4</a:t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9431078" y="1817281"/>
            <a:ext cx="2183220" cy="125464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 data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B1 {1,3,4}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B2{1,2,3}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B2 {2,3,4}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8679711" y="345568"/>
            <a:ext cx="2806995" cy="850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 Name Node</a:t>
            </a:r>
            <a:endParaRPr/>
          </a:p>
        </p:txBody>
      </p:sp>
      <p:cxnSp>
        <p:nvCxnSpPr>
          <p:cNvPr id="204" name="Google Shape;204;p20"/>
          <p:cNvCxnSpPr/>
          <p:nvPr/>
        </p:nvCxnSpPr>
        <p:spPr>
          <a:xfrm>
            <a:off x="8530856" y="2053856"/>
            <a:ext cx="885900" cy="357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5" name="Google Shape;205;p20"/>
          <p:cNvSpPr/>
          <p:nvPr/>
        </p:nvSpPr>
        <p:spPr>
          <a:xfrm>
            <a:off x="1658679" y="4508205"/>
            <a:ext cx="276447" cy="23746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7060018" y="4508205"/>
            <a:ext cx="276447" cy="23746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9664995" y="4432005"/>
            <a:ext cx="276447" cy="23746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1998921" y="4855536"/>
            <a:ext cx="276447" cy="237462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4263656" y="4508205"/>
            <a:ext cx="276447" cy="237462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5683102" y="4501117"/>
            <a:ext cx="276447" cy="23746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8364279" y="4474536"/>
            <a:ext cx="276447" cy="23746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9700437" y="4779336"/>
            <a:ext cx="276447" cy="23746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9700437" y="2210685"/>
            <a:ext cx="265815" cy="2011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9700436" y="2496872"/>
            <a:ext cx="265815" cy="201132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9711069" y="2774654"/>
            <a:ext cx="265815" cy="2011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8382000" y="4829840"/>
            <a:ext cx="276447" cy="237462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20"/>
          <p:cNvCxnSpPr/>
          <p:nvPr/>
        </p:nvCxnSpPr>
        <p:spPr>
          <a:xfrm rot="10800000" flipH="1">
            <a:off x="2083981" y="2411817"/>
            <a:ext cx="3848987" cy="116072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8" name="Google Shape;218;p20"/>
          <p:cNvCxnSpPr/>
          <p:nvPr/>
        </p:nvCxnSpPr>
        <p:spPr>
          <a:xfrm rot="10800000" flipH="1">
            <a:off x="4944140" y="2496872"/>
            <a:ext cx="1212111" cy="10969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9" name="Google Shape;219;p20"/>
          <p:cNvCxnSpPr/>
          <p:nvPr/>
        </p:nvCxnSpPr>
        <p:spPr>
          <a:xfrm rot="10800000">
            <a:off x="7060018" y="2411817"/>
            <a:ext cx="606056" cy="116072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0" name="Google Shape;220;p20"/>
          <p:cNvCxnSpPr/>
          <p:nvPr/>
        </p:nvCxnSpPr>
        <p:spPr>
          <a:xfrm rot="10800000">
            <a:off x="8133907" y="2411817"/>
            <a:ext cx="1577162" cy="116072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1" name="Google Shape;221;p20"/>
          <p:cNvSpPr txBox="1"/>
          <p:nvPr/>
        </p:nvSpPr>
        <p:spPr>
          <a:xfrm rot="-1039059">
            <a:off x="2955851" y="2774654"/>
            <a:ext cx="9214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HB/BR</a:t>
            </a:r>
            <a:endParaRPr/>
          </a:p>
        </p:txBody>
      </p:sp>
      <p:sp>
        <p:nvSpPr>
          <p:cNvPr id="222" name="Google Shape;222;p20"/>
          <p:cNvSpPr txBox="1"/>
          <p:nvPr/>
        </p:nvSpPr>
        <p:spPr>
          <a:xfrm rot="-2323238">
            <a:off x="4747851" y="2992026"/>
            <a:ext cx="9214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HB/BR</a:t>
            </a:r>
            <a:endParaRPr/>
          </a:p>
        </p:txBody>
      </p:sp>
      <p:sp>
        <p:nvSpPr>
          <p:cNvPr id="223" name="Google Shape;223;p20"/>
          <p:cNvSpPr txBox="1"/>
          <p:nvPr/>
        </p:nvSpPr>
        <p:spPr>
          <a:xfrm rot="3684343">
            <a:off x="7102663" y="2791120"/>
            <a:ext cx="9214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HB/BR</a:t>
            </a:r>
            <a:endParaRPr/>
          </a:p>
        </p:txBody>
      </p:sp>
      <p:sp>
        <p:nvSpPr>
          <p:cNvPr id="224" name="Google Shape;224;p20"/>
          <p:cNvSpPr txBox="1"/>
          <p:nvPr/>
        </p:nvSpPr>
        <p:spPr>
          <a:xfrm rot="2236237">
            <a:off x="8304008" y="2890056"/>
            <a:ext cx="9214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HB/BR</a:t>
            </a:r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790354" y="425303"/>
            <a:ext cx="44833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Replication and Fault Tolerance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HDFS Write Anatomy</a:t>
            </a:r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Quattrocento Sans"/>
                <a:ea typeface="Quattrocento Sans"/>
                <a:cs typeface="Quattrocento Sans"/>
                <a:sym typeface="Quattrocento Sans"/>
              </a:rPr>
              <a:t>Write Operation: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Client Request: The client contacts the NameNode to create a file in HDFS.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Block Assignment: The NameNode allocates DataNodes for storing replicas of each block.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Pipeline Setup: The client writes data to the first DataNode, which then forwards it to the second DataNode, and so on (pipeline replication).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Block Replication: Each block is replicated based on the replication factor.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Acknowledgment: Once all replicas are stored, an acknowledgment is sent back to the client.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HDFS Read Anatomy</a:t>
            </a:r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51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>
                <a:latin typeface="Quattrocento Sans"/>
                <a:ea typeface="Quattrocento Sans"/>
                <a:cs typeface="Quattrocento Sans"/>
                <a:sym typeface="Quattrocento Sans"/>
              </a:rPr>
              <a:t>Read Operation: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Client Request: The client contacts the NameNode to get the location of the file’s blocks.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Block Location: The NameNode provides the DataNodes that store the required blocks.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Block Retrieval: The client reads the blocks directly from the closest DataNode.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Data Assembly: The client assembles the blocks to reconstruct the original file.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Client</a:t>
            </a:r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Quattrocento Sans"/>
                <a:ea typeface="Quattrocento Sans"/>
                <a:cs typeface="Quattrocento Sans"/>
                <a:sym typeface="Quattrocento Sans"/>
              </a:rPr>
              <a:t>In HDFS, the client refers to the system or application that interacts with the Hadoop cluster to perform operations like reading or writing data.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/>
          </a:p>
          <a:p>
            <a:pPr marL="457200" lvl="1" indent="-228600" algn="l" rtl="0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A user accessing HDFS through a terminal command (e.g., hadoop fs -put).</a:t>
            </a:r>
            <a:endParaRPr/>
          </a:p>
          <a:p>
            <a:pPr marL="457200" lvl="1" indent="-228600" algn="l" rtl="0">
              <a:lnSpc>
                <a:spcPct val="107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An application like Spark or Hive submitting data read/write requests to HDFS.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>
                <a:latin typeface="Quattrocento Sans"/>
                <a:ea typeface="Quattrocento Sans"/>
                <a:cs typeface="Quattrocento Sans"/>
                <a:sym typeface="Quattrocento Sans"/>
              </a:rPr>
              <a:t>The client communicates with the NameNode for metadata and with DataNodes for actual data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28725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YARN</a:t>
            </a:r>
            <a:endParaRPr/>
          </a:p>
        </p:txBody>
      </p:sp>
      <p:pic>
        <p:nvPicPr>
          <p:cNvPr id="249" name="Google Shape;249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01046" y="365125"/>
            <a:ext cx="6816878" cy="5970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184" y="666215"/>
            <a:ext cx="10053632" cy="5525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DCAAE8-8E77-4A65-92D6-B42F11B4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CAA8B-11E2-4ED3-BA9B-FD554E2CB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5600" b="1" dirty="0"/>
              <a:t>HDFS</a:t>
            </a:r>
            <a:r>
              <a:rPr lang="en-US" sz="5600" dirty="0"/>
              <a:t>:</a:t>
            </a:r>
          </a:p>
          <a:p>
            <a:pPr marL="114300" indent="0">
              <a:buNone/>
            </a:pPr>
            <a:r>
              <a:rPr lang="en-US" sz="5600" dirty="0"/>
              <a:t>Distributed storage system for storing large datasets.</a:t>
            </a:r>
          </a:p>
          <a:p>
            <a:pPr marL="114300" indent="0">
              <a:buNone/>
            </a:pPr>
            <a:r>
              <a:rPr lang="en-US" sz="5600" b="1" dirty="0"/>
              <a:t>YARN</a:t>
            </a:r>
            <a:r>
              <a:rPr lang="en-US" sz="5600" dirty="0"/>
              <a:t>:</a:t>
            </a:r>
          </a:p>
          <a:p>
            <a:pPr marL="114300" indent="0">
              <a:buNone/>
            </a:pPr>
            <a:r>
              <a:rPr lang="en-US" sz="5600" dirty="0"/>
              <a:t>Manages resource allocation and job scheduling across the cluster.</a:t>
            </a:r>
          </a:p>
          <a:p>
            <a:pPr marL="114300" indent="0">
              <a:buNone/>
            </a:pPr>
            <a:r>
              <a:rPr lang="en-US" sz="5600" b="1" dirty="0"/>
              <a:t>MapReduce</a:t>
            </a:r>
            <a:r>
              <a:rPr lang="en-US" sz="5600" dirty="0"/>
              <a:t>:</a:t>
            </a:r>
          </a:p>
          <a:p>
            <a:pPr marL="114300" indent="0">
              <a:buNone/>
            </a:pPr>
            <a:r>
              <a:rPr lang="en-US" sz="5600" dirty="0"/>
              <a:t>Framework for batch processing of data.</a:t>
            </a:r>
          </a:p>
          <a:p>
            <a:pPr marL="114300" indent="0">
              <a:buNone/>
            </a:pPr>
            <a:r>
              <a:rPr lang="en-US" sz="5600" b="1" dirty="0"/>
              <a:t>Hive</a:t>
            </a:r>
            <a:r>
              <a:rPr lang="en-US" sz="5600" dirty="0"/>
              <a:t>:</a:t>
            </a:r>
          </a:p>
          <a:p>
            <a:pPr marL="114300" indent="0">
              <a:buNone/>
            </a:pPr>
            <a:r>
              <a:rPr lang="en-US" sz="5600" dirty="0"/>
              <a:t>SQL-like querying on large datasets stored in HDFS.</a:t>
            </a:r>
          </a:p>
          <a:p>
            <a:pPr marL="114300" indent="0">
              <a:buNone/>
            </a:pPr>
            <a:r>
              <a:rPr lang="en-US" sz="5600" b="1" dirty="0"/>
              <a:t>Pig</a:t>
            </a:r>
            <a:r>
              <a:rPr lang="en-US" sz="5600" dirty="0"/>
              <a:t>:</a:t>
            </a:r>
          </a:p>
          <a:p>
            <a:pPr marL="114300" indent="0">
              <a:buNone/>
            </a:pPr>
            <a:r>
              <a:rPr lang="en-US" sz="5600" dirty="0"/>
              <a:t>High-level scripting language for data processing.</a:t>
            </a:r>
          </a:p>
          <a:p>
            <a:pPr marL="114300" indent="0">
              <a:buNone/>
            </a:pPr>
            <a:r>
              <a:rPr lang="en-US" sz="5600" b="1" dirty="0"/>
              <a:t>HBase</a:t>
            </a:r>
            <a:r>
              <a:rPr lang="en-US" sz="5600" dirty="0"/>
              <a:t>:</a:t>
            </a:r>
          </a:p>
          <a:p>
            <a:pPr marL="114300" indent="0">
              <a:buNone/>
            </a:pPr>
            <a:r>
              <a:rPr lang="en-US" sz="5600" dirty="0"/>
              <a:t>NoSQL database for real-time read/write on HDFS.</a:t>
            </a:r>
          </a:p>
          <a:p>
            <a:pPr marL="114300" indent="0">
              <a:buNone/>
            </a:pPr>
            <a:r>
              <a:rPr lang="en-US" sz="5600" b="1" dirty="0"/>
              <a:t>Spark</a:t>
            </a:r>
            <a:r>
              <a:rPr lang="en-US" sz="5600" dirty="0"/>
              <a:t>:</a:t>
            </a:r>
          </a:p>
          <a:p>
            <a:pPr marL="114300" indent="0">
              <a:buNone/>
            </a:pPr>
            <a:r>
              <a:rPr lang="en-US" sz="5600" dirty="0"/>
              <a:t>Framework for real-time and batch processing (Spark SQL, </a:t>
            </a:r>
            <a:r>
              <a:rPr lang="en-US" sz="5600" dirty="0" err="1"/>
              <a:t>MLlib</a:t>
            </a:r>
            <a:r>
              <a:rPr lang="en-US" sz="5600" dirty="0"/>
              <a:t>, Streaming, etc.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F8CFB-FF6C-4181-A348-A8E861D2F5B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US" b="1" dirty="0"/>
              <a:t>Mahout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Machine learning algorithms for large datasets.</a:t>
            </a:r>
          </a:p>
          <a:p>
            <a:pPr marL="114300" indent="0">
              <a:buNone/>
            </a:pPr>
            <a:r>
              <a:rPr lang="en-US" b="1" dirty="0"/>
              <a:t>Kafka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Messaging system for real-time data ingestion.</a:t>
            </a:r>
          </a:p>
          <a:p>
            <a:pPr marL="114300" indent="0">
              <a:buNone/>
            </a:pPr>
            <a:r>
              <a:rPr lang="en-US" b="1" dirty="0"/>
              <a:t>Storm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Framework for real-time stream processing.</a:t>
            </a:r>
          </a:p>
          <a:p>
            <a:pPr marL="114300" indent="0">
              <a:buNone/>
            </a:pPr>
            <a:r>
              <a:rPr lang="en-US" b="1" dirty="0"/>
              <a:t>Cassandra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Distributed database for high availability and scalability.</a:t>
            </a:r>
          </a:p>
          <a:p>
            <a:pPr marL="114300" indent="0">
              <a:buNone/>
            </a:pPr>
            <a:r>
              <a:rPr lang="en-US" b="1" dirty="0" err="1"/>
              <a:t>ZooKeeper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dirty="0"/>
              <a:t>Coordinates distributed applications and manages cluster states.</a:t>
            </a:r>
          </a:p>
          <a:p>
            <a:pPr marL="114300" indent="0">
              <a:buNone/>
            </a:pPr>
            <a:r>
              <a:rPr lang="en-US" b="1" dirty="0"/>
              <a:t>Sqoop: </a:t>
            </a:r>
          </a:p>
          <a:p>
            <a:pPr marL="114300" indent="0">
              <a:buNone/>
            </a:pPr>
            <a:r>
              <a:rPr lang="en-US" dirty="0"/>
              <a:t>Data Ingestion for Structured Data</a:t>
            </a:r>
          </a:p>
          <a:p>
            <a:pPr marL="114300" indent="0">
              <a:buNone/>
            </a:pPr>
            <a:r>
              <a:rPr lang="en-US" b="1" dirty="0"/>
              <a:t>Flume:</a:t>
            </a:r>
          </a:p>
          <a:p>
            <a:pPr marL="114300" indent="0">
              <a:buNone/>
            </a:pPr>
            <a:r>
              <a:rPr lang="en-US" dirty="0"/>
              <a:t>Data Ingestion for Unstructured Data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56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1A1D-643E-43AF-AB93-1ADC86E8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406D7-8E9D-4C80-BB4F-B67FED5FD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3A3A3A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Application can be a single job or a DAG of jobs.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000" dirty="0"/>
              <a:t>Resource Manager (RM)Role: Central authority for resource allocation in the cluster.</a:t>
            </a:r>
          </a:p>
          <a:p>
            <a:pPr lvl="1"/>
            <a:r>
              <a:rPr lang="en-US" sz="1600" dirty="0"/>
              <a:t>Tracks available resources across all nodes.</a:t>
            </a:r>
          </a:p>
          <a:p>
            <a:pPr lvl="1"/>
            <a:r>
              <a:rPr lang="en-US" sz="1600" dirty="0"/>
              <a:t>Assigns resources to applications.</a:t>
            </a:r>
          </a:p>
          <a:p>
            <a:pPr lvl="1"/>
            <a:r>
              <a:rPr lang="en-US" sz="1600" dirty="0"/>
              <a:t>Communicates with Node Managers and Application Masters.</a:t>
            </a:r>
          </a:p>
          <a:p>
            <a:pPr marL="114300" indent="0">
              <a:buNone/>
            </a:pPr>
            <a:r>
              <a:rPr lang="en-US" sz="2000" dirty="0"/>
              <a:t>Scheduler: Part of the Resource Manager, decides how resources are distributed among applications.</a:t>
            </a:r>
          </a:p>
          <a:p>
            <a:pPr lvl="1"/>
            <a:r>
              <a:rPr lang="en-US" sz="1600" dirty="0"/>
              <a:t>Does not monitor or restart failed tasks.</a:t>
            </a:r>
          </a:p>
          <a:p>
            <a:pPr lvl="1"/>
            <a:r>
              <a:rPr lang="en-US" sz="1600" dirty="0"/>
              <a:t>Uses policies (FIFO, Capacity, Fair Scheduler) to allocate resources.</a:t>
            </a:r>
          </a:p>
          <a:p>
            <a:pPr marL="114300" indent="0">
              <a:buNone/>
            </a:pPr>
            <a:r>
              <a:rPr lang="en-US" sz="2000" dirty="0"/>
              <a:t>Application Manager (AM)Role: Part of the Resource Manager, handles the lifecycle of applications.</a:t>
            </a:r>
          </a:p>
          <a:p>
            <a:pPr lvl="1"/>
            <a:r>
              <a:rPr lang="en-US" sz="1600" dirty="0"/>
              <a:t>Negotiates resources for the Application Master.</a:t>
            </a:r>
          </a:p>
          <a:p>
            <a:pPr lvl="1"/>
            <a:r>
              <a:rPr lang="en-US" sz="1600" dirty="0"/>
              <a:t>Tracks application status.</a:t>
            </a:r>
          </a:p>
        </p:txBody>
      </p:sp>
    </p:spTree>
    <p:extLst>
      <p:ext uri="{BB962C8B-B14F-4D97-AF65-F5344CB8AC3E}">
        <p14:creationId xmlns:p14="http://schemas.microsoft.com/office/powerpoint/2010/main" val="396943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D9B4-6B76-4EC1-9C72-34D690C5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7B310-8E1B-46DA-9010-A3B458DA1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600" dirty="0"/>
              <a:t>Node Manager (NM): Manages resources on a single cluster node. </a:t>
            </a:r>
          </a:p>
          <a:p>
            <a:pPr lvl="1"/>
            <a:r>
              <a:rPr lang="en-US" sz="2200" dirty="0"/>
              <a:t>Monitors and reports resource usage (CPU, memory) to the Resource Manager.</a:t>
            </a:r>
          </a:p>
          <a:p>
            <a:pPr lvl="1"/>
            <a:r>
              <a:rPr lang="en-US" sz="2200" dirty="0"/>
              <a:t>Launches and manages containers (execution environments).</a:t>
            </a:r>
          </a:p>
          <a:p>
            <a:pPr lvl="1"/>
            <a:r>
              <a:rPr lang="en-US" sz="2200" dirty="0"/>
              <a:t>Communicates with the Resource Manager and Application Master.</a:t>
            </a:r>
          </a:p>
          <a:p>
            <a:pPr marL="114300" indent="0">
              <a:buNone/>
            </a:pPr>
            <a:r>
              <a:rPr lang="en-US" sz="2600" dirty="0"/>
              <a:t>Container: An isolated execution environment for tasks, allocated by Node Manager.</a:t>
            </a:r>
          </a:p>
          <a:p>
            <a:pPr lvl="1"/>
            <a:r>
              <a:rPr lang="en-US" sz="2200" dirty="0"/>
              <a:t>Runs a specific task (e.g., a MapReduce or Spark task).</a:t>
            </a:r>
          </a:p>
          <a:p>
            <a:pPr lvl="1"/>
            <a:r>
              <a:rPr lang="en-US" sz="2200" dirty="0"/>
              <a:t>Consumes resources (CPU, memory) allocated by the Resource Manager.</a:t>
            </a:r>
          </a:p>
          <a:p>
            <a:pPr marL="114300" indent="0">
              <a:buNone/>
            </a:pPr>
            <a:r>
              <a:rPr lang="en-US" sz="2600" dirty="0"/>
              <a:t>Application Master (App Master): Manages the execution of a specific application.</a:t>
            </a:r>
          </a:p>
          <a:p>
            <a:pPr lvl="1"/>
            <a:r>
              <a:rPr lang="en-US" sz="2200" dirty="0"/>
              <a:t>Communicates with the Resource Manager to request resources.</a:t>
            </a:r>
          </a:p>
          <a:p>
            <a:pPr lvl="1"/>
            <a:r>
              <a:rPr lang="en-US" sz="2200" dirty="0"/>
              <a:t>Monitors containers executing application tasks.</a:t>
            </a:r>
          </a:p>
          <a:p>
            <a:pPr lvl="1"/>
            <a:r>
              <a:rPr lang="en-US" sz="2200" dirty="0"/>
              <a:t>Reports application progress to the Resource Manager.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0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967F-E44B-4F95-97A5-9EFF248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Communication Flow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153C1-88C3-489B-BE04-A43334D82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/>
              <a:t>Application Submission</a:t>
            </a:r>
            <a:r>
              <a:rPr lang="en-US" sz="2400" dirty="0"/>
              <a:t>: The client submits an application to the Resource Manager.</a:t>
            </a:r>
          </a:p>
          <a:p>
            <a:pPr marL="114300" indent="0">
              <a:buNone/>
            </a:pPr>
            <a:r>
              <a:rPr lang="en-US" sz="2400" b="1" dirty="0"/>
              <a:t>Resource Allocation</a:t>
            </a:r>
            <a:r>
              <a:rPr lang="en-US" sz="2400" dirty="0"/>
              <a:t>: The Resource Manager allocates a container for the Application Master.</a:t>
            </a:r>
          </a:p>
          <a:p>
            <a:pPr marL="114300" indent="0">
              <a:buNone/>
            </a:pPr>
            <a:r>
              <a:rPr lang="en-US" sz="2400" b="1" dirty="0"/>
              <a:t>Task Execution</a:t>
            </a:r>
            <a:r>
              <a:rPr lang="en-US" sz="2400" dirty="0"/>
              <a:t>: The Application Master requests additional containers for tasks from the Resource Manager.</a:t>
            </a:r>
          </a:p>
          <a:p>
            <a:pPr marL="114300" indent="0">
              <a:buNone/>
            </a:pPr>
            <a:r>
              <a:rPr lang="en-US" sz="2400" b="1" dirty="0"/>
              <a:t>Node Manager Role</a:t>
            </a:r>
            <a:r>
              <a:rPr lang="en-US" sz="2400" dirty="0"/>
              <a:t>: Node Managers launch containers as per the Resource Manager’s instructions and report their status.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9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6552" y="446568"/>
            <a:ext cx="8818895" cy="5645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768" y="1414131"/>
            <a:ext cx="10356847" cy="4460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027416" y="678094"/>
            <a:ext cx="2116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Vertical Scaling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2824536" y="1290581"/>
            <a:ext cx="4859676" cy="186989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969231" y="1469204"/>
            <a:ext cx="1232899" cy="49316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4354530" y="1469204"/>
            <a:ext cx="1232899" cy="49316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Processor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5989834" y="2537717"/>
            <a:ext cx="1345914" cy="318499"/>
          </a:xfrm>
          <a:prstGeom prst="flowChartMagneticDisk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TB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5989834" y="2101066"/>
            <a:ext cx="1345914" cy="318499"/>
          </a:xfrm>
          <a:prstGeom prst="flowChartMagneticDisk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TB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989834" y="1682396"/>
            <a:ext cx="1345914" cy="318499"/>
          </a:xfrm>
          <a:prstGeom prst="flowChartMagneticDisk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TB</a:t>
            </a:r>
            <a:endParaRPr/>
          </a:p>
        </p:txBody>
      </p:sp>
      <p:cxnSp>
        <p:nvCxnSpPr>
          <p:cNvPr id="96" name="Google Shape;96;p13"/>
          <p:cNvCxnSpPr/>
          <p:nvPr/>
        </p:nvCxnSpPr>
        <p:spPr>
          <a:xfrm rot="10800000">
            <a:off x="8250148" y="1263720"/>
            <a:ext cx="0" cy="18698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7" name="Google Shape;97;p13"/>
          <p:cNvSpPr txBox="1"/>
          <p:nvPr/>
        </p:nvSpPr>
        <p:spPr>
          <a:xfrm>
            <a:off x="651553" y="1767693"/>
            <a:ext cx="211647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MBPs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1PB: 5 months in just copying </a:t>
            </a:r>
            <a:endParaRPr/>
          </a:p>
        </p:txBody>
      </p:sp>
      <p:cxnSp>
        <p:nvCxnSpPr>
          <p:cNvPr id="98" name="Google Shape;98;p13"/>
          <p:cNvCxnSpPr/>
          <p:nvPr/>
        </p:nvCxnSpPr>
        <p:spPr>
          <a:xfrm>
            <a:off x="184935" y="3821987"/>
            <a:ext cx="1181528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3"/>
          <p:cNvSpPr/>
          <p:nvPr/>
        </p:nvSpPr>
        <p:spPr>
          <a:xfrm>
            <a:off x="651553" y="4613097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855359" y="4613097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5018070" y="4582277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7149958" y="4613097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9384587" y="4583083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803953" y="4765497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3007759" y="4765497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5170470" y="4734677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7302358" y="4765497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9536987" y="4735483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956353" y="4917897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3160159" y="4917897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5322870" y="4887077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7454758" y="4917897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9689387" y="4887883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1108753" y="5070297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3312559" y="5070297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5475270" y="5039477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7607158" y="5070297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9841787" y="5040283"/>
            <a:ext cx="1941815" cy="90412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749157" y="4000610"/>
            <a:ext cx="2116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Scaling</a:t>
            </a:r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4949574" y="3881332"/>
            <a:ext cx="2116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of nodes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1358396" y="5224007"/>
            <a:ext cx="696435" cy="24157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1344563" y="5560419"/>
            <a:ext cx="1220914" cy="29321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Processor</a:t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6523248" y="5261129"/>
            <a:ext cx="760274" cy="156018"/>
          </a:xfrm>
          <a:prstGeom prst="flowChartMagneticDisk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TB</a:t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4338278" y="5328573"/>
            <a:ext cx="760274" cy="156018"/>
          </a:xfrm>
          <a:prstGeom prst="flowChartMagneticDisk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TB</a:t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2202107" y="5222198"/>
            <a:ext cx="760274" cy="156018"/>
          </a:xfrm>
          <a:prstGeom prst="flowChartMagneticDisk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TB</a:t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8576367" y="5309566"/>
            <a:ext cx="760274" cy="156018"/>
          </a:xfrm>
          <a:prstGeom prst="flowChartMagneticDisk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TB</a:t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10870928" y="5231557"/>
            <a:ext cx="760274" cy="156018"/>
          </a:xfrm>
          <a:prstGeom prst="flowChartMagneticDisk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TB</a:t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3505456" y="5295202"/>
            <a:ext cx="638466" cy="27221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3486762" y="5631237"/>
            <a:ext cx="1179560" cy="258276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D920-1DFE-46E4-A2DF-A7BCF0AB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17F7D-8F46-4064-AEC5-C34F1BF7D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compared to vertical scaling in RDBMS, the horizontal scaling of Hadoop provides a higher impact.</a:t>
            </a:r>
          </a:p>
          <a:p>
            <a:r>
              <a:rPr lang="en-US" dirty="0"/>
              <a:t>It is highly </a:t>
            </a:r>
            <a:r>
              <a:rPr lang="en-US" dirty="0">
                <a:highlight>
                  <a:srgbClr val="C0C0C0"/>
                </a:highlight>
              </a:rPr>
              <a:t>scalable</a:t>
            </a:r>
            <a:r>
              <a:rPr lang="en-US" dirty="0"/>
              <a:t> as it handles data in a </a:t>
            </a:r>
            <a:r>
              <a:rPr lang="en-US" dirty="0">
                <a:highlight>
                  <a:srgbClr val="C0C0C0"/>
                </a:highlight>
              </a:rPr>
              <a:t>distributed manner.</a:t>
            </a:r>
          </a:p>
          <a:p>
            <a:r>
              <a:rPr lang="en-US" dirty="0"/>
              <a:t>It will utilize the </a:t>
            </a:r>
            <a:r>
              <a:rPr lang="en-US" dirty="0">
                <a:highlight>
                  <a:srgbClr val="C0C0C0"/>
                </a:highlight>
              </a:rPr>
              <a:t>data locality concept </a:t>
            </a:r>
            <a:r>
              <a:rPr lang="en-US" dirty="0"/>
              <a:t>for processing the data on the nodes on which they are stored rather than moving it over the network reducing the traffic.</a:t>
            </a:r>
          </a:p>
          <a:p>
            <a:r>
              <a:rPr lang="en-US" dirty="0"/>
              <a:t>It will create and store replicas of data making and it is </a:t>
            </a:r>
            <a:r>
              <a:rPr lang="en-US" dirty="0">
                <a:highlight>
                  <a:srgbClr val="C0C0C0"/>
                </a:highlight>
              </a:rPr>
              <a:t>fault-tolerant.</a:t>
            </a:r>
          </a:p>
          <a:p>
            <a:r>
              <a:rPr lang="en-US" dirty="0"/>
              <a:t>It will be able to handle any data type.</a:t>
            </a:r>
          </a:p>
          <a:p>
            <a:r>
              <a:rPr lang="en-US" dirty="0"/>
              <a:t>It is </a:t>
            </a:r>
            <a:r>
              <a:rPr lang="en-US" dirty="0">
                <a:highlight>
                  <a:srgbClr val="C0C0C0"/>
                </a:highlight>
              </a:rPr>
              <a:t>cost-effective</a:t>
            </a:r>
            <a:r>
              <a:rPr lang="en-US" dirty="0"/>
              <a:t> as all nodes are in clusters which is not expensive.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1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CD4B-A55B-41DE-ACE9-62E31F5D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7" name="Picture 6" descr="Big Data Applications">
            <a:extLst>
              <a:ext uri="{FF2B5EF4-FFF2-40B4-BE49-F238E27FC236}">
                <a16:creationId xmlns:a16="http://schemas.microsoft.com/office/drawing/2014/main" id="{DE66E9B7-70DD-4E6F-A1DD-7635A8E1C3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482" y="1819421"/>
            <a:ext cx="7084382" cy="3809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299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Hadoop 2.x|3.x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HDFS: Hadoop Distributed File System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Distributed Storage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YARN: Yet Another Resources Negotiator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Allocates and Deallocates Resources for distributes processing applications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MR: Map Reduce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 programming framework used to develop distributes data processing applications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adoop Architecture">
            <a:extLst>
              <a:ext uri="{FF2B5EF4-FFF2-40B4-BE49-F238E27FC236}">
                <a16:creationId xmlns:a16="http://schemas.microsoft.com/office/drawing/2014/main" id="{8985FB16-2229-449C-A82D-A91BBA8210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541" y="1770309"/>
            <a:ext cx="7315200" cy="41688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1FA528-F7F3-4F40-9884-C77DB252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 Core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Master Slave Architecture</a:t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1470838" y="2672225"/>
            <a:ext cx="4476307" cy="247393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6244856" y="2672225"/>
            <a:ext cx="4476307" cy="247393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2060944" y="2991293"/>
            <a:ext cx="3030279" cy="53162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Master -&gt; Name Node 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2060943" y="4065135"/>
            <a:ext cx="3030279" cy="53162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Slave -&gt; Data Node </a:t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6967869" y="2991293"/>
            <a:ext cx="3030279" cy="53162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Master -&gt; Resource Manager</a:t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6967869" y="4160828"/>
            <a:ext cx="3030279" cy="53162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Slave -&gt; Node Manager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2466753" y="1988288"/>
            <a:ext cx="22328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</a:t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6967869" y="1983940"/>
            <a:ext cx="22328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7" descr="Big Data, HDFS, Spark Project Help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57646" y="815532"/>
            <a:ext cx="7676707" cy="506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1152</Words>
  <Application>Microsoft Office PowerPoint</Application>
  <PresentationFormat>Widescreen</PresentationFormat>
  <Paragraphs>156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Arial</vt:lpstr>
      <vt:lpstr>Segoe UI</vt:lpstr>
      <vt:lpstr>Quattrocento Sans</vt:lpstr>
      <vt:lpstr>Office Theme</vt:lpstr>
      <vt:lpstr>Hadoop Ecosystem</vt:lpstr>
      <vt:lpstr>Services</vt:lpstr>
      <vt:lpstr>PowerPoint Presentation</vt:lpstr>
      <vt:lpstr>Note</vt:lpstr>
      <vt:lpstr>Applications</vt:lpstr>
      <vt:lpstr>Hadoop 2.x|3.x</vt:lpstr>
      <vt:lpstr>Hadoop Core</vt:lpstr>
      <vt:lpstr>Master Slave Architecture</vt:lpstr>
      <vt:lpstr>PowerPoint Presentation</vt:lpstr>
      <vt:lpstr>Name Node</vt:lpstr>
      <vt:lpstr>Data Node</vt:lpstr>
      <vt:lpstr>.What is Rack Awareness?</vt:lpstr>
      <vt:lpstr>File Block – Internal Working</vt:lpstr>
      <vt:lpstr>PowerPoint Presentation</vt:lpstr>
      <vt:lpstr>HDFS Write Anatomy</vt:lpstr>
      <vt:lpstr>HDFS Read Anatomy</vt:lpstr>
      <vt:lpstr>Client</vt:lpstr>
      <vt:lpstr>YARN</vt:lpstr>
      <vt:lpstr>PowerPoint Presentation</vt:lpstr>
      <vt:lpstr>YARN Theory</vt:lpstr>
      <vt:lpstr>Continued…</vt:lpstr>
      <vt:lpstr>Communication 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Taha Abbas</cp:lastModifiedBy>
  <cp:revision>9</cp:revision>
  <dcterms:modified xsi:type="dcterms:W3CDTF">2025-01-10T10:44:54Z</dcterms:modified>
</cp:coreProperties>
</file>