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60"/>
  </p:notesMasterIdLst>
  <p:sldIdLst>
    <p:sldId id="256" r:id="rId3"/>
    <p:sldId id="334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6" r:id="rId15"/>
    <p:sldId id="311" r:id="rId16"/>
    <p:sldId id="303" r:id="rId17"/>
    <p:sldId id="308" r:id="rId18"/>
    <p:sldId id="309" r:id="rId19"/>
    <p:sldId id="310" r:id="rId20"/>
    <p:sldId id="312" r:id="rId21"/>
    <p:sldId id="313" r:id="rId22"/>
    <p:sldId id="326" r:id="rId23"/>
    <p:sldId id="327" r:id="rId24"/>
    <p:sldId id="353" r:id="rId25"/>
    <p:sldId id="328" r:id="rId26"/>
    <p:sldId id="329" r:id="rId27"/>
    <p:sldId id="305" r:id="rId28"/>
    <p:sldId id="335" r:id="rId29"/>
    <p:sldId id="346" r:id="rId30"/>
    <p:sldId id="336" r:id="rId31"/>
    <p:sldId id="338" r:id="rId32"/>
    <p:sldId id="347" r:id="rId33"/>
    <p:sldId id="349" r:id="rId34"/>
    <p:sldId id="350" r:id="rId35"/>
    <p:sldId id="351" r:id="rId36"/>
    <p:sldId id="352" r:id="rId37"/>
    <p:sldId id="339" r:id="rId38"/>
    <p:sldId id="340" r:id="rId39"/>
    <p:sldId id="344" r:id="rId40"/>
    <p:sldId id="314" r:id="rId41"/>
    <p:sldId id="368" r:id="rId42"/>
    <p:sldId id="315" r:id="rId43"/>
    <p:sldId id="317" r:id="rId44"/>
    <p:sldId id="369" r:id="rId45"/>
    <p:sldId id="370" r:id="rId46"/>
    <p:sldId id="371" r:id="rId47"/>
    <p:sldId id="372" r:id="rId48"/>
    <p:sldId id="376" r:id="rId49"/>
    <p:sldId id="354" r:id="rId50"/>
    <p:sldId id="355" r:id="rId51"/>
    <p:sldId id="356" r:id="rId52"/>
    <p:sldId id="342" r:id="rId53"/>
    <p:sldId id="343" r:id="rId54"/>
    <p:sldId id="373" r:id="rId55"/>
    <p:sldId id="374" r:id="rId56"/>
    <p:sldId id="375" r:id="rId57"/>
    <p:sldId id="377" r:id="rId58"/>
    <p:sldId id="378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0" autoAdjust="0"/>
  </p:normalViewPr>
  <p:slideViewPr>
    <p:cSldViewPr>
      <p:cViewPr varScale="1">
        <p:scale>
          <a:sx n="100" d="100"/>
          <a:sy n="100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D4CF80-12E5-47EC-B0D2-E4614116AC08}" type="datetimeFigureOut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AAFF47-4DA1-455D-B9DB-A17B921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C66A2-A2D8-43F2-B22F-DC940AF390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0ED261-F39A-41C4-9720-E8372A2F8F1F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96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9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8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4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B69A6-9017-47A0-A389-C6A4FEBB1A64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43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0ED261-F39A-41C4-9720-E8372A2F8F1F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99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844-A92E-4B49-B430-F29FC3FCF771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D643429-1D5B-4033-8D5C-1EDE8E283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37D-BCE0-4EAB-8F6A-08F3CE41B033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BA269D6-5A2D-4CCC-85DC-987BBA08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DB5-C156-4A75-B01B-73B4C2D450C3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64F6DDB-ADD8-48BB-A2EF-3AFD57DB6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F0A86-D294-4AB1-ACCC-64C215003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70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729B6-9FB2-4139-B41F-958EE35C1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813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5AC0D-E293-4409-99B6-4B95289AB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1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6DB2B-E852-42DC-BE6B-20075495B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68334-8EAF-4C8D-80E3-158314E35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56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93110-66D2-4780-A650-B64FA308D7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173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26A3E-EF42-408E-BEAA-4BF921B66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018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B0F93-3024-42D3-A840-649F07894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1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CBAC-6822-4AC0-A191-BF844DC2AA8C}" type="datetime1">
              <a:rPr lang="en-US"/>
              <a:pPr>
                <a:defRPr/>
              </a:pPr>
              <a:t>18-Mar-21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697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A4769-A965-4B62-A2BA-63DC164EA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528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D1575-2D52-4258-A25F-17700CC0FD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94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59F36-CF1A-4462-A53C-1F3D6569F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81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67A4-2541-491B-AFD2-3D78DEFA82ED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7479B5-B8F8-4AB7-970F-03D4AF757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9179-9E7A-411E-8E2F-A8472B89141A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5236EA1-F153-44F7-B8FF-E091D4A1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17A1-B66F-4E32-A676-A642B9BB61D9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0CA7FCE-62D4-435A-A2CF-DD86D6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0AFA-1AE8-41BB-BC87-809812291B0A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F2C1664-EA65-44EF-8775-96E788FF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DF62-BF06-4B3C-91B5-9989956A021E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00C-1268-4EEB-B575-156E8232475A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F8E9633-7E45-4CB3-8352-954C0103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6209-1096-4C77-91D3-BA1D3B2D8DE2}" type="datetime1">
              <a:rPr lang="en-US"/>
              <a:pPr>
                <a:defRPr/>
              </a:pPr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12B97AB-5DE8-45C2-B49F-7E886F2B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A55585-17A0-4013-BB53-B4463C122318}" type="datetime1">
              <a:rPr lang="en-US"/>
              <a:pPr>
                <a:defRPr/>
              </a:pPr>
              <a:t>18-Mar-21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B47C1F0-8F08-44DE-B4FE-8C18C140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5D33BB7-D604-43A5-869F-CD6A0B8E8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3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Singly and Doubly </a:t>
            </a:r>
            <a:br>
              <a:rPr lang="en-US" dirty="0"/>
            </a:br>
            <a:r>
              <a:rPr lang="en-US" dirty="0"/>
              <a:t>Linked List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625850"/>
            <a:ext cx="6400800" cy="1752600"/>
          </a:xfrm>
        </p:spPr>
        <p:txBody>
          <a:bodyPr/>
          <a:lstStyle/>
          <a:p>
            <a:r>
              <a:rPr lang="en-US" dirty="0"/>
              <a:t>Reading: Chapter 3</a:t>
            </a:r>
          </a:p>
          <a:p>
            <a:r>
              <a:rPr lang="en-US" dirty="0"/>
              <a:t>Data Structures and</a:t>
            </a:r>
          </a:p>
          <a:p>
            <a:r>
              <a:rPr lang="en-US" dirty="0"/>
              <a:t>Algorithms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>
            <a:extLst>
              <a:ext uri="{FF2B5EF4-FFF2-40B4-BE49-F238E27FC236}">
                <a16:creationId xmlns:a16="http://schemas.microsoft.com/office/drawing/2014/main" id="{671DF7C5-EA06-40ED-B66D-8CAA22B5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6" y="1055688"/>
            <a:ext cx="8870948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(left side of = )  is an arrow   (the base of an arrow)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(right side of = ) is an object   (a box; what an arrow points at)</a:t>
            </a:r>
          </a:p>
          <a:p>
            <a:pPr eaLnBrk="1" hangingPunct="1"/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list at right:</a:t>
            </a:r>
          </a:p>
          <a:p>
            <a:pPr lvl="1" eaLnBrk="1" hangingPunct="1"/>
            <a:r>
              <a:rPr lang="en-US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kern="0" dirty="0">
                <a:latin typeface="Courier New" panose="02070309020205020404" pitchFamily="49" charset="0"/>
              </a:rPr>
              <a:t> = </a:t>
            </a:r>
            <a:r>
              <a:rPr lang="en-US" altLang="en-US" sz="2000" kern="0" dirty="0" err="1">
                <a:latin typeface="Courier New" panose="02070309020205020404" pitchFamily="49" charset="0"/>
              </a:rPr>
              <a:t>a.next</a:t>
            </a:r>
            <a:r>
              <a:rPr lang="en-US" altLang="en-US" sz="2000" kern="0" dirty="0">
                <a:latin typeface="Courier New" panose="02070309020205020404" pitchFamily="49" charset="0"/>
              </a:rPr>
              <a:t>;</a:t>
            </a:r>
            <a:br>
              <a:rPr lang="en-US" altLang="en-US" sz="2000" kern="0" dirty="0">
                <a:latin typeface="Courier New" panose="02070309020205020404" pitchFamily="49" charset="0"/>
              </a:rPr>
            </a:b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to make </a:t>
            </a:r>
            <a:r>
              <a:rPr lang="en-US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at </a:t>
            </a:r>
          </a:p>
          <a:p>
            <a:pPr lvl="1" eaLnBrk="1" hangingPunct="1"/>
            <a:r>
              <a:rPr lang="en-US" altLang="en-US" sz="2000" kern="0" dirty="0" err="1">
                <a:latin typeface="Courier New" panose="02070309020205020404" pitchFamily="49" charset="0"/>
              </a:rPr>
              <a:t>a.next</a:t>
            </a:r>
            <a:r>
              <a:rPr lang="en-US" altLang="en-US" sz="2000" kern="0" dirty="0">
                <a:latin typeface="Courier New" panose="02070309020205020404" pitchFamily="49" charset="0"/>
              </a:rPr>
              <a:t> = </a:t>
            </a:r>
            <a:r>
              <a:rPr lang="en-US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to adjust where      points</a:t>
            </a:r>
          </a:p>
          <a:p>
            <a:pPr lvl="1" eaLnBrk="1" hangingPunct="1"/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Group 4">
            <a:extLst>
              <a:ext uri="{FF2B5EF4-FFF2-40B4-BE49-F238E27FC236}">
                <a16:creationId xmlns:a16="http://schemas.microsoft.com/office/drawing/2014/main" id="{1E87338D-31B9-4A24-A5AD-EEEA65811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10021"/>
              </p:ext>
            </p:extLst>
          </p:nvPr>
        </p:nvGraphicFramePr>
        <p:xfrm>
          <a:off x="5514975" y="3321050"/>
          <a:ext cx="1346200" cy="79224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 Box 15">
            <a:extLst>
              <a:ext uri="{FF2B5EF4-FFF2-40B4-BE49-F238E27FC236}">
                <a16:creationId xmlns:a16="http://schemas.microsoft.com/office/drawing/2014/main" id="{DE735036-BD30-4EF5-8CA6-93EAC794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490913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CC927EA6-35C4-47FC-BD1C-05D987B92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8575" y="3689350"/>
            <a:ext cx="381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31BE5722-6ABE-4014-B22C-C6C73294A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8775" y="3940175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44" name="Group 18">
            <a:extLst>
              <a:ext uri="{FF2B5EF4-FFF2-40B4-BE49-F238E27FC236}">
                <a16:creationId xmlns:a16="http://schemas.microsoft.com/office/drawing/2014/main" id="{ABF44878-EA3E-40E3-A1E1-90F3BDAC9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16828"/>
              </p:ext>
            </p:extLst>
          </p:nvPr>
        </p:nvGraphicFramePr>
        <p:xfrm>
          <a:off x="7508875" y="33305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Line 29">
            <a:extLst>
              <a:ext uri="{FF2B5EF4-FFF2-40B4-BE49-F238E27FC236}">
                <a16:creationId xmlns:a16="http://schemas.microsoft.com/office/drawing/2014/main" id="{88F5B367-66C4-46C0-8D1D-D0248286B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975" y="3735388"/>
            <a:ext cx="6858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1C401FAF-65BE-42DC-A0EA-FE6D21A4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3724275"/>
            <a:ext cx="304800" cy="304800"/>
          </a:xfrm>
          <a:prstGeom prst="ellipse">
            <a:avLst/>
          </a:prstGeom>
          <a:solidFill>
            <a:srgbClr val="FFFF99"/>
          </a:solidFill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Oval 31">
            <a:extLst>
              <a:ext uri="{FF2B5EF4-FFF2-40B4-BE49-F238E27FC236}">
                <a16:creationId xmlns:a16="http://schemas.microsoft.com/office/drawing/2014/main" id="{EB57D6E4-689B-4874-B8EE-4C50021E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397250"/>
            <a:ext cx="304800" cy="304800"/>
          </a:xfrm>
          <a:prstGeom prst="ellipse">
            <a:avLst/>
          </a:prstGeom>
          <a:solidFill>
            <a:srgbClr val="FFFF99"/>
          </a:solidFill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8" name="Oval 32">
            <a:extLst>
              <a:ext uri="{FF2B5EF4-FFF2-40B4-BE49-F238E27FC236}">
                <a16:creationId xmlns:a16="http://schemas.microsoft.com/office/drawing/2014/main" id="{B09D2FD5-DB83-4004-9718-8C22E6FD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630" y="3699975"/>
            <a:ext cx="295273" cy="252413"/>
          </a:xfrm>
          <a:prstGeom prst="ellipse">
            <a:avLst/>
          </a:prstGeom>
          <a:solidFill>
            <a:srgbClr val="FFFF99"/>
          </a:solidFill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9" name="Oval 33">
            <a:extLst>
              <a:ext uri="{FF2B5EF4-FFF2-40B4-BE49-F238E27FC236}">
                <a16:creationId xmlns:a16="http://schemas.microsoft.com/office/drawing/2014/main" id="{062BE393-FE66-4CD6-A6BD-D97AAEF1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3040551"/>
            <a:ext cx="304800" cy="304800"/>
          </a:xfrm>
          <a:prstGeom prst="ellipse">
            <a:avLst/>
          </a:prstGeom>
          <a:solidFill>
            <a:srgbClr val="FFFF99"/>
          </a:solidFill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0" name="Line 16">
            <a:extLst>
              <a:ext uri="{FF2B5EF4-FFF2-40B4-BE49-F238E27FC236}">
                <a16:creationId xmlns:a16="http://schemas.microsoft.com/office/drawing/2014/main" id="{1899F6CC-B927-4DF4-89F5-878490C0B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8663" y="4116388"/>
            <a:ext cx="392112" cy="411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0C8889-E7D4-433F-B9F0-B6C7939B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43005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Line 17">
            <a:extLst>
              <a:ext uri="{FF2B5EF4-FFF2-40B4-BE49-F238E27FC236}">
                <a16:creationId xmlns:a16="http://schemas.microsoft.com/office/drawing/2014/main" id="{1BF08270-5CBA-4C2C-B761-C2093AE87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0975" y="2871788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3" name="Group 18">
            <a:extLst>
              <a:ext uri="{FF2B5EF4-FFF2-40B4-BE49-F238E27FC236}">
                <a16:creationId xmlns:a16="http://schemas.microsoft.com/office/drawing/2014/main" id="{6DC5921F-9CF3-4062-ABF3-1FD6A19B3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78146"/>
              </p:ext>
            </p:extLst>
          </p:nvPr>
        </p:nvGraphicFramePr>
        <p:xfrm>
          <a:off x="7331075" y="22621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Line 29">
            <a:extLst>
              <a:ext uri="{FF2B5EF4-FFF2-40B4-BE49-F238E27FC236}">
                <a16:creationId xmlns:a16="http://schemas.microsoft.com/office/drawing/2014/main" id="{5E53EDB1-2AD9-43C5-9966-85F3533F7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4175" y="2667000"/>
            <a:ext cx="6858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D5DE48EA-DB9C-42C3-9B94-087075A7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26558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8D99A5F9-2AB3-495C-A724-732FF597E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2871788"/>
            <a:ext cx="530225" cy="1057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196D6016-B4C3-4572-8BDD-B5B916091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6" y="4094163"/>
            <a:ext cx="3978274" cy="20383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Reassigning references</a:t>
            </a:r>
          </a:p>
          <a:p>
            <a:pPr eaLnBrk="1" hangingPunct="1"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a.next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b.next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"Make the </a:t>
            </a:r>
            <a:r>
              <a:rPr lang="en-US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a.next</a:t>
            </a:r>
            <a:r>
              <a:rPr lang="en-US" sz="180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same </a:t>
            </a:r>
            <a:r>
              <a:rPr lang="en-US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b.next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."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Or, "Make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a.next</a:t>
            </a:r>
            <a:r>
              <a:rPr lang="en-US" sz="180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 to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same place that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b.next</a:t>
            </a:r>
            <a:r>
              <a:rPr lang="en-US" sz="180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points."</a:t>
            </a:r>
          </a:p>
        </p:txBody>
      </p:sp>
      <p:graphicFrame>
        <p:nvGraphicFramePr>
          <p:cNvPr id="58" name="Group 4">
            <a:extLst>
              <a:ext uri="{FF2B5EF4-FFF2-40B4-BE49-F238E27FC236}">
                <a16:creationId xmlns:a16="http://schemas.microsoft.com/office/drawing/2014/main" id="{F10188DA-1E14-4DEB-BF5B-9A203E778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50952"/>
              </p:ext>
            </p:extLst>
          </p:nvPr>
        </p:nvGraphicFramePr>
        <p:xfrm>
          <a:off x="5494338" y="4941888"/>
          <a:ext cx="1346200" cy="73183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 Box 15">
            <a:extLst>
              <a:ext uri="{FF2B5EF4-FFF2-40B4-BE49-F238E27FC236}">
                <a16:creationId xmlns:a16="http://schemas.microsoft.com/office/drawing/2014/main" id="{4403C4AE-FAD3-4F42-B39B-12B6EAC7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5014913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A7883D89-C3D6-4B6F-BF84-4787F2ECB6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4538" y="522605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" name="Line 17">
            <a:extLst>
              <a:ext uri="{FF2B5EF4-FFF2-40B4-BE49-F238E27FC236}">
                <a16:creationId xmlns:a16="http://schemas.microsoft.com/office/drawing/2014/main" id="{85C0CB3C-322D-4A39-8244-6B6D7A12F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8" y="5464175"/>
            <a:ext cx="7937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62" name="Group 18">
            <a:extLst>
              <a:ext uri="{FF2B5EF4-FFF2-40B4-BE49-F238E27FC236}">
                <a16:creationId xmlns:a16="http://schemas.microsoft.com/office/drawing/2014/main" id="{BE0AE43D-B80C-4086-8836-305336DD8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94950"/>
              </p:ext>
            </p:extLst>
          </p:nvPr>
        </p:nvGraphicFramePr>
        <p:xfrm>
          <a:off x="7488238" y="4919663"/>
          <a:ext cx="1346200" cy="73183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67" marB="4576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67" marB="457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67" marB="4576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67" marB="457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Group 29">
            <a:extLst>
              <a:ext uri="{FF2B5EF4-FFF2-40B4-BE49-F238E27FC236}">
                <a16:creationId xmlns:a16="http://schemas.microsoft.com/office/drawing/2014/main" id="{B152495B-4EB9-43C0-8D19-BE6224701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8155"/>
              </p:ext>
            </p:extLst>
          </p:nvPr>
        </p:nvGraphicFramePr>
        <p:xfrm>
          <a:off x="5494338" y="5816600"/>
          <a:ext cx="1346200" cy="73183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 Box 40">
            <a:extLst>
              <a:ext uri="{FF2B5EF4-FFF2-40B4-BE49-F238E27FC236}">
                <a16:creationId xmlns:a16="http://schemas.microsoft.com/office/drawing/2014/main" id="{0DAD79D1-8A7B-4D40-A8A0-1340C23C9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5962650"/>
            <a:ext cx="32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925554EB-095B-49BB-B0F0-2560D65DF5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4538" y="6173788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Line 42">
            <a:extLst>
              <a:ext uri="{FF2B5EF4-FFF2-40B4-BE49-F238E27FC236}">
                <a16:creationId xmlns:a16="http://schemas.microsoft.com/office/drawing/2014/main" id="{0D2D62BE-1241-4D0A-AA02-9605BAEE6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8138" y="6411913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67" name="Group 43">
            <a:extLst>
              <a:ext uri="{FF2B5EF4-FFF2-40B4-BE49-F238E27FC236}">
                <a16:creationId xmlns:a16="http://schemas.microsoft.com/office/drawing/2014/main" id="{4DA2460E-7B5D-4E3A-9AAB-D59537E4C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58720"/>
              </p:ext>
            </p:extLst>
          </p:nvPr>
        </p:nvGraphicFramePr>
        <p:xfrm>
          <a:off x="7488238" y="5794375"/>
          <a:ext cx="1346200" cy="73183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67" marB="4576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67" marB="457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T="45767" marB="4576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67" marB="457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Line 54">
            <a:extLst>
              <a:ext uri="{FF2B5EF4-FFF2-40B4-BE49-F238E27FC236}">
                <a16:creationId xmlns:a16="http://schemas.microsoft.com/office/drawing/2014/main" id="{2B004118-C8FF-41ED-AC76-49A42476BE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338" y="5340350"/>
            <a:ext cx="685800" cy="300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Line 55">
            <a:extLst>
              <a:ext uri="{FF2B5EF4-FFF2-40B4-BE49-F238E27FC236}">
                <a16:creationId xmlns:a16="http://schemas.microsoft.com/office/drawing/2014/main" id="{41236EBA-983A-4A98-ACD8-4ADE372D5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2288" y="6167438"/>
            <a:ext cx="685800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0" name="Line 56">
            <a:extLst>
              <a:ext uri="{FF2B5EF4-FFF2-40B4-BE49-F238E27FC236}">
                <a16:creationId xmlns:a16="http://schemas.microsoft.com/office/drawing/2014/main" id="{83A80C95-2680-4E86-811F-51A87A536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5597525"/>
            <a:ext cx="914400" cy="65881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38E8D-FC94-42E6-9F68-FF040A80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299075"/>
            <a:ext cx="569912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5D2535-54E7-48E6-AAB9-AA8F0D905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5340350"/>
            <a:ext cx="157162" cy="19050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D4BA07-C018-406A-8088-41A2896C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8" y="165104"/>
            <a:ext cx="8229600" cy="579438"/>
          </a:xfrm>
        </p:spPr>
        <p:txBody>
          <a:bodyPr/>
          <a:lstStyle/>
          <a:p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</a:rPr>
              <a:t>References vs. objects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80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/>
      <p:bldP spid="57" grpId="0"/>
      <p:bldP spid="59" grpId="0"/>
      <p:bldP spid="64" grpId="0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78" y="3176"/>
            <a:ext cx="8229600" cy="6714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a list?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74658"/>
            <a:ext cx="89154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we have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chain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list nodes:</a:t>
            </a:r>
          </a:p>
          <a:p>
            <a:pPr lvl="1"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would we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data values in all the nodes?</a:t>
            </a: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at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the list.</a:t>
            </a: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(there are more nodes to print):</a:t>
            </a:r>
          </a:p>
          <a:p>
            <a:pPr lvl="2" eaLnBrk="1" hangingPunct="1">
              <a:defRPr/>
            </a:pP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Print the current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node's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eaLnBrk="1" hangingPunct="1">
              <a:defRPr/>
            </a:pP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 to the </a:t>
            </a:r>
            <a:r>
              <a:rPr lang="en-US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do we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walk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nodes of the list?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while (head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 		 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head.</a:t>
            </a:r>
            <a:r>
              <a:rPr lang="en-US" sz="1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    head = </a:t>
            </a:r>
            <a:r>
              <a:rPr lang="en-US" sz="1800" b="1" dirty="0" err="1">
                <a:latin typeface="Courier New" pitchFamily="49" charset="0"/>
              </a:rPr>
              <a:t>head.next</a:t>
            </a:r>
            <a:r>
              <a:rPr lang="en-US" sz="1800" b="1" dirty="0">
                <a:latin typeface="Courier New" pitchFamily="49" charset="0"/>
              </a:rPr>
              <a:t>; 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move to next node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What's wrong with this approach?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linked list as it prints it!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43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57418"/>
              </p:ext>
            </p:extLst>
          </p:nvPr>
        </p:nvGraphicFramePr>
        <p:xfrm>
          <a:off x="2109788" y="1641090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38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93663"/>
              </p:ext>
            </p:extLst>
          </p:nvPr>
        </p:nvGraphicFramePr>
        <p:xfrm>
          <a:off x="7405688" y="1641090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990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6542088" y="225069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>
            <a:off x="8066088" y="202209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574675" y="2014153"/>
            <a:ext cx="80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 flipV="1">
            <a:off x="1343025" y="21935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84888" y="2015740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...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303588" y="226021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440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05113"/>
              </p:ext>
            </p:extLst>
          </p:nvPr>
        </p:nvGraphicFramePr>
        <p:xfrm>
          <a:off x="4103688" y="165061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51" name="Line 43"/>
          <p:cNvSpPr>
            <a:spLocks noChangeShapeType="1"/>
          </p:cNvSpPr>
          <p:nvPr/>
        </p:nvSpPr>
        <p:spPr bwMode="auto">
          <a:xfrm flipV="1">
            <a:off x="5297488" y="22697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45"/>
          <p:cNvSpPr>
            <a:spLocks/>
          </p:cNvSpPr>
          <p:nvPr/>
        </p:nvSpPr>
        <p:spPr bwMode="auto">
          <a:xfrm>
            <a:off x="1550988" y="1415665"/>
            <a:ext cx="2514600" cy="673100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46"/>
          <p:cNvSpPr>
            <a:spLocks/>
          </p:cNvSpPr>
          <p:nvPr/>
        </p:nvSpPr>
        <p:spPr bwMode="auto">
          <a:xfrm>
            <a:off x="1550988" y="1252153"/>
            <a:ext cx="5840412" cy="762000"/>
          </a:xfrm>
          <a:custGeom>
            <a:avLst/>
            <a:gdLst>
              <a:gd name="T0" fmla="*/ 0 w 3984"/>
              <a:gd name="T1" fmla="*/ 2147483646 h 752"/>
              <a:gd name="T2" fmla="*/ 2147483646 w 3984"/>
              <a:gd name="T3" fmla="*/ 2147483646 h 752"/>
              <a:gd name="T4" fmla="*/ 2147483646 w 3984"/>
              <a:gd name="T5" fmla="*/ 2147483646 h 752"/>
              <a:gd name="T6" fmla="*/ 0 60000 65536"/>
              <a:gd name="T7" fmla="*/ 0 60000 65536"/>
              <a:gd name="T8" fmla="*/ 0 60000 65536"/>
              <a:gd name="T9" fmla="*/ 0 w 3984"/>
              <a:gd name="T10" fmla="*/ 0 h 752"/>
              <a:gd name="T11" fmla="*/ 3984 w 3984"/>
              <a:gd name="T12" fmla="*/ 752 h 7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4" h="752">
                <a:moveTo>
                  <a:pt x="0" y="752"/>
                </a:moveTo>
                <a:cubicBezTo>
                  <a:pt x="340" y="408"/>
                  <a:pt x="680" y="64"/>
                  <a:pt x="1344" y="32"/>
                </a:cubicBezTo>
                <a:cubicBezTo>
                  <a:pt x="2008" y="0"/>
                  <a:pt x="3552" y="472"/>
                  <a:pt x="3984" y="5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5472113"/>
            <a:ext cx="538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2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55593"/>
            <a:ext cx="8229600" cy="585758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Traversing a list with a </a:t>
            </a:r>
            <a:r>
              <a:rPr lang="en-US" altLang="en-US" sz="3200" b="1" dirty="0">
                <a:latin typeface="Courier New" panose="02070309020205020404" pitchFamily="49" charset="0"/>
              </a:rPr>
              <a:t>current</a:t>
            </a:r>
            <a:r>
              <a:rPr lang="en-US" altLang="en-US" sz="3200" b="1" dirty="0"/>
              <a:t> reference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369" y="794253"/>
            <a:ext cx="8580631" cy="117316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change </a:t>
            </a:r>
            <a:r>
              <a:rPr lang="en-US" altLang="en-US" sz="2400" b="1" dirty="0">
                <a:latin typeface="Courier New" panose="02070309020205020404" pitchFamily="49" charset="0"/>
              </a:rPr>
              <a:t>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another variable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change that.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/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IntNode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IntNode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 algn="ctr"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IntNode</a:t>
            </a:r>
            <a:r>
              <a:rPr lang="en-US" altLang="en-US" sz="2000" b="1" dirty="0">
                <a:latin typeface="Courier New" panose="02070309020205020404" pitchFamily="49" charset="0"/>
              </a:rPr>
              <a:t> current = head;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to the picture below when we write: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current =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current.next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</p:txBody>
      </p:sp>
      <p:graphicFrame>
        <p:nvGraphicFramePr>
          <p:cNvPr id="3174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84837"/>
              </p:ext>
            </p:extLst>
          </p:nvPr>
        </p:nvGraphicFramePr>
        <p:xfrm>
          <a:off x="2244725" y="2975716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745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747"/>
              </p:ext>
            </p:extLst>
          </p:nvPr>
        </p:nvGraphicFramePr>
        <p:xfrm>
          <a:off x="7540625" y="2975716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990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58" name="Line 26"/>
          <p:cNvSpPr>
            <a:spLocks noChangeShapeType="1"/>
          </p:cNvSpPr>
          <p:nvPr/>
        </p:nvSpPr>
        <p:spPr bwMode="auto">
          <a:xfrm flipV="1">
            <a:off x="6677025" y="358531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8201025" y="3356716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28625" y="3145578"/>
            <a:ext cx="80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1304925" y="335671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6219825" y="3350366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...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V="1">
            <a:off x="3438525" y="3594841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47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2196"/>
              </p:ext>
            </p:extLst>
          </p:nvPr>
        </p:nvGraphicFramePr>
        <p:xfrm>
          <a:off x="4238625" y="2985241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5432425" y="360436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217488" y="3701203"/>
            <a:ext cx="164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current</a:t>
            </a:r>
            <a:r>
              <a:rPr lang="en-US" altLang="en-US" sz="2000"/>
              <a:t>     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V="1">
            <a:off x="1495425" y="3551978"/>
            <a:ext cx="60960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368" y="4373289"/>
            <a:ext cx="880923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correct way to print every value in the list: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current = head;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(current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current = </a:t>
            </a:r>
            <a:r>
              <a:rPr lang="en-US" alt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to next node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en-US" dirty="0">
                <a:latin typeface="Courier New" panose="02070309020205020404" pitchFamily="49" charset="0"/>
              </a:rPr>
              <a:t>current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damage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list.</a:t>
            </a:r>
          </a:p>
        </p:txBody>
      </p:sp>
      <p:pic>
        <p:nvPicPr>
          <p:cNvPr id="1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4926390"/>
            <a:ext cx="538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45"/>
          <p:cNvSpPr>
            <a:spLocks/>
          </p:cNvSpPr>
          <p:nvPr/>
        </p:nvSpPr>
        <p:spPr bwMode="auto">
          <a:xfrm rot="21236576" flipV="1">
            <a:off x="1482725" y="3818678"/>
            <a:ext cx="2832100" cy="495300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46"/>
          <p:cNvSpPr>
            <a:spLocks/>
          </p:cNvSpPr>
          <p:nvPr/>
        </p:nvSpPr>
        <p:spPr bwMode="auto">
          <a:xfrm rot="21334327" flipV="1">
            <a:off x="1430338" y="3826616"/>
            <a:ext cx="6130925" cy="450850"/>
          </a:xfrm>
          <a:custGeom>
            <a:avLst/>
            <a:gdLst>
              <a:gd name="T0" fmla="*/ 0 w 3984"/>
              <a:gd name="T1" fmla="*/ 2147483646 h 752"/>
              <a:gd name="T2" fmla="*/ 2147483646 w 3984"/>
              <a:gd name="T3" fmla="*/ 2147483646 h 752"/>
              <a:gd name="T4" fmla="*/ 2147483646 w 3984"/>
              <a:gd name="T5" fmla="*/ 2147483646 h 752"/>
              <a:gd name="T6" fmla="*/ 0 60000 65536"/>
              <a:gd name="T7" fmla="*/ 0 60000 65536"/>
              <a:gd name="T8" fmla="*/ 0 60000 65536"/>
              <a:gd name="T9" fmla="*/ 0 w 3984"/>
              <a:gd name="T10" fmla="*/ 0 h 752"/>
              <a:gd name="T11" fmla="*/ 3984 w 3984"/>
              <a:gd name="T12" fmla="*/ 752 h 7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4" h="752">
                <a:moveTo>
                  <a:pt x="0" y="752"/>
                </a:moveTo>
                <a:cubicBezTo>
                  <a:pt x="340" y="408"/>
                  <a:pt x="680" y="64"/>
                  <a:pt x="1344" y="32"/>
                </a:cubicBezTo>
                <a:cubicBezTo>
                  <a:pt x="2008" y="0"/>
                  <a:pt x="3552" y="472"/>
                  <a:pt x="3984" y="5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" dur="10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0162"/>
            <a:ext cx="8229600" cy="665164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IntLinkedList</a:t>
            </a:r>
            <a:r>
              <a:rPr lang="en-US" altLang="en-US" sz="3200" b="1" dirty="0"/>
              <a:t> class</a:t>
            </a:r>
          </a:p>
        </p:txBody>
      </p:sp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193302" y="659607"/>
            <a:ext cx="9045011" cy="179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class named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IntLinkedList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following interface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" y="4495800"/>
            <a:ext cx="2286000" cy="2133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228600"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  head	  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empty()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/>
              <a:t>addFirst</a:t>
            </a:r>
            <a:r>
              <a:rPr lang="en-US" altLang="en-US" sz="1600" dirty="0"/>
              <a:t>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first()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/>
              <a:t>removeFirst</a:t>
            </a:r>
            <a:r>
              <a:rPr lang="en-US" altLang="en-US" sz="1600" dirty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600" dirty="0"/>
              <a:t>()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371600" y="4648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600200" y="4800600"/>
            <a:ext cx="1600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93302" y="4129088"/>
            <a:ext cx="1483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InLinkedtList</a:t>
            </a:r>
            <a:endParaRPr lang="en-US" altLang="en-US" sz="1800" dirty="0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214688" y="4467225"/>
            <a:ext cx="1004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IntNode</a:t>
            </a:r>
            <a:endParaRPr lang="en-US" altLang="en-US" sz="1800" dirty="0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95888" y="4467225"/>
            <a:ext cx="1004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IntNode</a:t>
            </a:r>
            <a:endParaRPr lang="en-US" altLang="en-US" sz="1800" dirty="0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253288" y="4467225"/>
            <a:ext cx="1004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IntNode</a:t>
            </a:r>
            <a:endParaRPr lang="en-US" altLang="en-US" sz="1800" dirty="0"/>
          </a:p>
        </p:txBody>
      </p:sp>
      <p:graphicFrame>
        <p:nvGraphicFramePr>
          <p:cNvPr id="1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89208"/>
              </p:ext>
            </p:extLst>
          </p:nvPr>
        </p:nvGraphicFramePr>
        <p:xfrm>
          <a:off x="3276600" y="4876800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4470400" y="5495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22980"/>
              </p:ext>
            </p:extLst>
          </p:nvPr>
        </p:nvGraphicFramePr>
        <p:xfrm>
          <a:off x="5270500" y="48863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30" name="Line 34"/>
          <p:cNvSpPr>
            <a:spLocks noChangeShapeType="1"/>
          </p:cNvSpPr>
          <p:nvPr/>
        </p:nvSpPr>
        <p:spPr bwMode="auto">
          <a:xfrm flipV="1">
            <a:off x="6464300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18840"/>
              </p:ext>
            </p:extLst>
          </p:nvPr>
        </p:nvGraphicFramePr>
        <p:xfrm>
          <a:off x="7264400" y="49053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42" name="Line 46"/>
          <p:cNvSpPr>
            <a:spLocks noChangeShapeType="1"/>
          </p:cNvSpPr>
          <p:nvPr/>
        </p:nvSpPr>
        <p:spPr bwMode="auto">
          <a:xfrm flipH="1">
            <a:off x="79248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7388" y="1125337"/>
            <a:ext cx="8050212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list empty?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value);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to front of list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first(); 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front element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 front item list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//we can add more methods when needed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0431" y="2917856"/>
            <a:ext cx="88641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as a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of linked nodes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IntLinkedList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reference to its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head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field</a:t>
            </a:r>
          </a:p>
          <a:p>
            <a:pPr lvl="2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NULL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end of the list;  a </a:t>
            </a:r>
            <a:r>
              <a:rPr lang="en-US" altLang="en-US" sz="1800" b="1" dirty="0">
                <a:latin typeface="Courier New" panose="02070309020205020404" pitchFamily="49" charset="0"/>
              </a:rPr>
              <a:t>NULL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list</a:t>
            </a:r>
          </a:p>
        </p:txBody>
      </p:sp>
    </p:spTree>
    <p:extLst>
      <p:ext uri="{BB962C8B-B14F-4D97-AF65-F5344CB8AC3E}">
        <p14:creationId xmlns:p14="http://schemas.microsoft.com/office/powerpoint/2010/main" val="8099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3" grpId="0"/>
      <p:bldP spid="29704" grpId="0"/>
      <p:bldP spid="29705" grpId="0"/>
      <p:bldP spid="297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0162"/>
            <a:ext cx="8229600" cy="665164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IntLinkedList</a:t>
            </a:r>
            <a:r>
              <a:rPr lang="en-US" altLang="en-US" sz="3200" b="1" dirty="0"/>
              <a:t>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5139" y="990600"/>
            <a:ext cx="8848861" cy="261610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>
                <a:latin typeface="Courier New" panose="02070309020205020404" pitchFamily="49" charset="0"/>
              </a:rPr>
              <a:t> 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value){…}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to front of list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(){…} 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list empty?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first(){…} 	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front element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(){…} 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 front item list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63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57187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an empty list or to its front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609600"/>
            <a:ext cx="8763000" cy="5638800"/>
          </a:xfrm>
        </p:spPr>
        <p:txBody>
          <a:bodyPr/>
          <a:lstStyle/>
          <a:p>
            <a:pPr eaLnBrk="1" hangingPunct="1">
              <a:tabLst>
                <a:tab pos="5029200" algn="l"/>
              </a:tabLs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Before adding -3, list is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/>
              <a:t>	</a:t>
            </a:r>
          </a:p>
          <a:p>
            <a:pPr lvl="1" eaLnBrk="1" hangingPunct="1">
              <a:tabLst>
                <a:tab pos="5029200" algn="l"/>
              </a:tabLst>
              <a:defRPr/>
            </a:pPr>
            <a:endParaRPr lang="en-US" dirty="0"/>
          </a:p>
          <a:p>
            <a:pPr lvl="1" eaLnBrk="1" hangingPunct="1">
              <a:tabLst>
                <a:tab pos="5029200" algn="l"/>
              </a:tabLst>
              <a:defRPr/>
            </a:pPr>
            <a:endParaRPr lang="en-US" dirty="0"/>
          </a:p>
          <a:p>
            <a:pPr lvl="1" eaLnBrk="1" hangingPunct="1">
              <a:tabLst>
                <a:tab pos="5029200" algn="l"/>
              </a:tabLs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tabLst>
                <a:tab pos="5029200" algn="l"/>
              </a:tabLs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tabLst>
                <a:tab pos="5029200" algn="l"/>
              </a:tabLs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add -3, we must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new node 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to the list.</a:t>
            </a:r>
          </a:p>
          <a:p>
            <a:pPr marL="346075" lvl="1" indent="0" algn="ctr" eaLnBrk="1" hangingPunct="1">
              <a:buFontTx/>
              <a:buNone/>
              <a:tabLst>
                <a:tab pos="50292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head = new </a:t>
            </a:r>
            <a:r>
              <a:rPr lang="en-US" sz="1800" dirty="0" err="1">
                <a:latin typeface="Courier New" pitchFamily="49" charset="0"/>
              </a:rPr>
              <a:t>IntNode</a:t>
            </a:r>
            <a:r>
              <a:rPr lang="en-US" sz="1800" dirty="0">
                <a:latin typeface="Courier New" pitchFamily="49" charset="0"/>
              </a:rPr>
              <a:t>(-3);</a:t>
            </a:r>
          </a:p>
          <a:p>
            <a:pPr lvl="1" eaLnBrk="1" hangingPunct="1">
              <a:tabLst>
                <a:tab pos="5029200" algn="l"/>
              </a:tabLs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42 to the front, we must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new node 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to the list.</a:t>
            </a:r>
          </a:p>
          <a:p>
            <a:pPr marL="635000" lvl="2" indent="0" eaLnBrk="1" hangingPunct="1">
              <a:buFontTx/>
              <a:buNone/>
              <a:tabLst>
                <a:tab pos="5029200" algn="l"/>
              </a:tabLst>
              <a:defRPr/>
            </a:pPr>
            <a:r>
              <a:rPr lang="en-US" sz="1800" dirty="0" err="1">
                <a:latin typeface="Courier New" pitchFamily="49" charset="0"/>
              </a:rPr>
              <a:t>IntNode</a:t>
            </a:r>
            <a:r>
              <a:rPr lang="en-US" sz="1800" dirty="0">
                <a:latin typeface="Courier New" pitchFamily="49" charset="0"/>
              </a:rPr>
              <a:t> v = new </a:t>
            </a:r>
            <a:r>
              <a:rPr lang="en-US" sz="1800" dirty="0" err="1">
                <a:latin typeface="Courier New" pitchFamily="49" charset="0"/>
              </a:rPr>
              <a:t>IntNode</a:t>
            </a:r>
            <a:r>
              <a:rPr lang="en-US" sz="1800" dirty="0">
                <a:latin typeface="Courier New" pitchFamily="49" charset="0"/>
              </a:rPr>
              <a:t>(42);</a:t>
            </a:r>
          </a:p>
          <a:p>
            <a:pPr marL="635000" lvl="2" indent="0" eaLnBrk="1" hangingPunct="1">
              <a:buFontTx/>
              <a:buNone/>
              <a:tabLst>
                <a:tab pos="5029200" algn="l"/>
              </a:tabLst>
              <a:defRPr/>
            </a:pPr>
            <a:r>
              <a:rPr lang="en-US" sz="1800" dirty="0" err="1">
                <a:latin typeface="Courier New" pitchFamily="49" charset="0"/>
              </a:rPr>
              <a:t>v.next</a:t>
            </a:r>
            <a:r>
              <a:rPr lang="en-US" sz="1800" dirty="0">
                <a:latin typeface="Courier New" pitchFamily="49" charset="0"/>
              </a:rPr>
              <a:t> = head;</a:t>
            </a:r>
          </a:p>
          <a:p>
            <a:pPr marL="635000" lvl="2" indent="0" eaLnBrk="1" hangingPunct="1">
              <a:buFontTx/>
              <a:buNone/>
              <a:tabLst>
                <a:tab pos="50292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head = v;</a:t>
            </a:r>
          </a:p>
          <a:p>
            <a:pPr lvl="1" eaLnBrk="1" hangingPunct="1">
              <a:tabLst>
                <a:tab pos="5029200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 marL="346075" lvl="1" indent="0" eaLnBrk="1" hangingPunct="1">
              <a:buFontTx/>
              <a:buNone/>
              <a:tabLst>
                <a:tab pos="5029200" algn="l"/>
              </a:tabLst>
              <a:defRPr/>
            </a:pPr>
            <a:endParaRPr lang="en-US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452563" y="1935162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 flipH="1">
            <a:off x="1462088" y="1935162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724400" y="1303337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953000" y="1447800"/>
            <a:ext cx="2401888" cy="309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461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11901"/>
              </p:ext>
            </p:extLst>
          </p:nvPr>
        </p:nvGraphicFramePr>
        <p:xfrm>
          <a:off x="7367588" y="1208087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13" name="Line 21"/>
          <p:cNvSpPr>
            <a:spLocks noChangeShapeType="1"/>
          </p:cNvSpPr>
          <p:nvPr/>
        </p:nvSpPr>
        <p:spPr bwMode="auto">
          <a:xfrm flipH="1">
            <a:off x="8034338" y="1608137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Text Box 15"/>
          <p:cNvSpPr txBox="1">
            <a:spLocks noChangeArrowheads="1"/>
          </p:cNvSpPr>
          <p:nvPr/>
        </p:nvSpPr>
        <p:spPr bwMode="auto">
          <a:xfrm>
            <a:off x="415925" y="1751012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821113" y="126365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head</a:t>
            </a:r>
          </a:p>
        </p:txBody>
      </p:sp>
      <p:graphicFrame>
        <p:nvGraphicFramePr>
          <p:cNvPr id="1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7564"/>
              </p:ext>
            </p:extLst>
          </p:nvPr>
        </p:nvGraphicFramePr>
        <p:xfrm>
          <a:off x="5419725" y="2078037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21"/>
          <p:cNvSpPr>
            <a:spLocks noChangeShapeType="1"/>
          </p:cNvSpPr>
          <p:nvPr/>
        </p:nvSpPr>
        <p:spPr bwMode="auto">
          <a:xfrm flipH="1">
            <a:off x="6072188" y="24955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633913" y="246697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4862513" y="2619375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643313" y="2401887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6445250" y="1798637"/>
            <a:ext cx="939800" cy="973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5043488" y="1443037"/>
            <a:ext cx="369887" cy="1176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58344" y="5200491"/>
            <a:ext cx="57912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value){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 = v;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0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15" grpId="0"/>
      <p:bldP spid="19" grpId="0" animBg="1"/>
      <p:bldP spid="21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6669"/>
            <a:ext cx="8229600" cy="488377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Getting/removing the front node &amp;&amp;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7222" y="1948345"/>
            <a:ext cx="3231547" cy="92391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>
                <a:latin typeface="Courier New" panose="02070309020205020404" pitchFamily="49" charset="0"/>
              </a:rPr>
              <a:t>int first()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head.elem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17869"/>
              </p:ext>
            </p:extLst>
          </p:nvPr>
        </p:nvGraphicFramePr>
        <p:xfrm>
          <a:off x="2657719" y="4179321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28314"/>
              </p:ext>
            </p:extLst>
          </p:nvPr>
        </p:nvGraphicFramePr>
        <p:xfrm>
          <a:off x="4651619" y="4188846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09056"/>
              </p:ext>
            </p:extLst>
          </p:nvPr>
        </p:nvGraphicFramePr>
        <p:xfrm>
          <a:off x="6580432" y="4242821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38" name="Line 18"/>
          <p:cNvSpPr>
            <a:spLocks noChangeShapeType="1"/>
          </p:cNvSpPr>
          <p:nvPr/>
        </p:nvSpPr>
        <p:spPr bwMode="auto">
          <a:xfrm flipV="1">
            <a:off x="3864219" y="479844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8"/>
          <p:cNvSpPr>
            <a:spLocks noChangeArrowheads="1"/>
          </p:cNvSpPr>
          <p:nvPr/>
        </p:nvSpPr>
        <p:spPr bwMode="auto">
          <a:xfrm>
            <a:off x="1656007" y="4641284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40" name="Text Box 15"/>
          <p:cNvSpPr txBox="1">
            <a:spLocks noChangeArrowheads="1"/>
          </p:cNvSpPr>
          <p:nvPr/>
        </p:nvSpPr>
        <p:spPr bwMode="auto">
          <a:xfrm>
            <a:off x="781294" y="460159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5641" name="Line 30"/>
          <p:cNvSpPr>
            <a:spLocks noChangeShapeType="1"/>
          </p:cNvSpPr>
          <p:nvPr/>
        </p:nvSpPr>
        <p:spPr bwMode="auto">
          <a:xfrm flipV="1">
            <a:off x="1895719" y="478574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Line 46"/>
          <p:cNvSpPr>
            <a:spLocks noChangeShapeType="1"/>
          </p:cNvSpPr>
          <p:nvPr/>
        </p:nvSpPr>
        <p:spPr bwMode="auto">
          <a:xfrm flipV="1">
            <a:off x="5705719" y="4815909"/>
            <a:ext cx="854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Line 42"/>
          <p:cNvSpPr>
            <a:spLocks noChangeShapeType="1"/>
          </p:cNvSpPr>
          <p:nvPr/>
        </p:nvSpPr>
        <p:spPr bwMode="auto">
          <a:xfrm flipH="1">
            <a:off x="7248769" y="4633346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45"/>
          <p:cNvSpPr>
            <a:spLocks/>
          </p:cNvSpPr>
          <p:nvPr/>
        </p:nvSpPr>
        <p:spPr bwMode="auto">
          <a:xfrm rot="20975601" flipV="1">
            <a:off x="2024382" y="4632623"/>
            <a:ext cx="2633326" cy="709162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29386" y="464303"/>
            <a:ext cx="8991600" cy="6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front node element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head.elem</a:t>
            </a:r>
            <a:endParaRPr lang="en-US" alt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29386" y="2876494"/>
            <a:ext cx="3820266" cy="133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front 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head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head.next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1113" y="2944727"/>
            <a:ext cx="4053687" cy="92333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head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8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47421"/>
              </p:ext>
            </p:extLst>
          </p:nvPr>
        </p:nvGraphicFramePr>
        <p:xfrm>
          <a:off x="2429722" y="1019687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45936"/>
              </p:ext>
            </p:extLst>
          </p:nvPr>
        </p:nvGraphicFramePr>
        <p:xfrm>
          <a:off x="4423622" y="1029212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85322"/>
              </p:ext>
            </p:extLst>
          </p:nvPr>
        </p:nvGraphicFramePr>
        <p:xfrm>
          <a:off x="6352435" y="1083187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3636222" y="1638812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428010" y="14816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53297" y="1441962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V="1">
            <a:off x="1667722" y="1626112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6"/>
          <p:cNvSpPr>
            <a:spLocks noChangeShapeType="1"/>
          </p:cNvSpPr>
          <p:nvPr/>
        </p:nvSpPr>
        <p:spPr bwMode="auto">
          <a:xfrm flipV="1">
            <a:off x="5477722" y="1656275"/>
            <a:ext cx="854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 flipH="1">
            <a:off x="7020772" y="1473712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91B29761-BD86-4224-AE8E-9449BC0DEBAD}"/>
              </a:ext>
            </a:extLst>
          </p:cNvPr>
          <p:cNvSpPr txBox="1">
            <a:spLocks noChangeArrowheads="1"/>
          </p:cNvSpPr>
          <p:nvPr/>
        </p:nvSpPr>
        <p:spPr>
          <a:xfrm>
            <a:off x="149032" y="5437137"/>
            <a:ext cx="8580631" cy="9233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list is empty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 just we check the head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(head==null);</a:t>
            </a:r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67A040-C807-4965-9F02-22A0FC976965}"/>
              </a:ext>
            </a:extLst>
          </p:cNvPr>
          <p:cNvSpPr/>
          <p:nvPr/>
        </p:nvSpPr>
        <p:spPr>
          <a:xfrm>
            <a:off x="4439347" y="5838741"/>
            <a:ext cx="3993595" cy="95212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(head==null);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 animBg="1"/>
      <p:bldP spid="25638" grpId="0" animBg="1"/>
      <p:bldP spid="25641" grpId="0" animBg="1"/>
      <p:bldP spid="3" grpId="0" animBg="1"/>
      <p:bldP spid="37" grpId="0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492" y="-62389"/>
            <a:ext cx="9122508" cy="58575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 err="1"/>
              <a:t>toString</a:t>
            </a:r>
            <a:r>
              <a:rPr lang="en-US" altLang="en-US" sz="3200" b="1" dirty="0"/>
              <a:t>() Method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42274DA0-0B2B-4FAD-9489-762C8984F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65" y="487420"/>
            <a:ext cx="7486081" cy="420758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Returns a String representation of the list.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public String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(head ==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return "[]";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	String result = "[" +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head.elem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current 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head.next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while( current !=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	result += ", " +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current.elem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current =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current.next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result += "]";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return result;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4E0852B2-12B2-4795-B996-68F59154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6091238"/>
            <a:ext cx="457200" cy="304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Group 7">
            <a:extLst>
              <a:ext uri="{FF2B5EF4-FFF2-40B4-BE49-F238E27FC236}">
                <a16:creationId xmlns:a16="http://schemas.microsoft.com/office/drawing/2014/main" id="{B9DB1CAA-1368-4C5C-8E9B-FB4F23C8D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86180"/>
              </p:ext>
            </p:extLst>
          </p:nvPr>
        </p:nvGraphicFramePr>
        <p:xfrm>
          <a:off x="2921000" y="5159375"/>
          <a:ext cx="1346200" cy="79224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62" marB="4566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62" marB="456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9">
            <a:extLst>
              <a:ext uri="{FF2B5EF4-FFF2-40B4-BE49-F238E27FC236}">
                <a16:creationId xmlns:a16="http://schemas.microsoft.com/office/drawing/2014/main" id="{D3A3E18B-3CD2-449B-B40D-8BA582C69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22907"/>
              </p:ext>
            </p:extLst>
          </p:nvPr>
        </p:nvGraphicFramePr>
        <p:xfrm>
          <a:off x="4914900" y="5168900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31">
            <a:extLst>
              <a:ext uri="{FF2B5EF4-FFF2-40B4-BE49-F238E27FC236}">
                <a16:creationId xmlns:a16="http://schemas.microsoft.com/office/drawing/2014/main" id="{85118C6C-7847-4B42-89E7-615631F76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99965"/>
              </p:ext>
            </p:extLst>
          </p:nvPr>
        </p:nvGraphicFramePr>
        <p:xfrm>
          <a:off x="6843713" y="52228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Line 18">
            <a:extLst>
              <a:ext uri="{FF2B5EF4-FFF2-40B4-BE49-F238E27FC236}">
                <a16:creationId xmlns:a16="http://schemas.microsoft.com/office/drawing/2014/main" id="{38F06F99-B035-4E9E-8248-EF958125B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500" y="57785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F72C0423-00C4-486C-B4A2-7EDF1140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621338"/>
            <a:ext cx="457200" cy="304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A197DCDC-8A47-41FD-B144-3954D7049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558165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52" name="Line 30">
            <a:extLst>
              <a:ext uri="{FF2B5EF4-FFF2-40B4-BE49-F238E27FC236}">
                <a16:creationId xmlns:a16="http://schemas.microsoft.com/office/drawing/2014/main" id="{93450FEB-3943-4470-9137-007D541F9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000" y="576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Line 46">
            <a:extLst>
              <a:ext uri="{FF2B5EF4-FFF2-40B4-BE49-F238E27FC236}">
                <a16:creationId xmlns:a16="http://schemas.microsoft.com/office/drawing/2014/main" id="{D0F3A597-1216-417E-A415-EB11BB1D11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5795963"/>
            <a:ext cx="8540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" name="Line 42">
            <a:extLst>
              <a:ext uri="{FF2B5EF4-FFF2-40B4-BE49-F238E27FC236}">
                <a16:creationId xmlns:a16="http://schemas.microsoft.com/office/drawing/2014/main" id="{2F2103E1-AD7E-4657-90A5-8C19939926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638" y="5613400"/>
            <a:ext cx="68580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Text Box 45">
            <a:extLst>
              <a:ext uri="{FF2B5EF4-FFF2-40B4-BE49-F238E27FC236}">
                <a16:creationId xmlns:a16="http://schemas.microsoft.com/office/drawing/2014/main" id="{A7B900FA-D753-4692-81CC-598DF5F7D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6043613"/>
            <a:ext cx="1262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current</a:t>
            </a:r>
            <a:endParaRPr lang="en-US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09DF91-C216-400D-B2D6-83DD70A5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4639121"/>
            <a:ext cx="97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[42 </a:t>
            </a:r>
          </a:p>
        </p:txBody>
      </p:sp>
      <p:sp>
        <p:nvSpPr>
          <p:cNvPr id="57" name="Freeform 45">
            <a:extLst>
              <a:ext uri="{FF2B5EF4-FFF2-40B4-BE49-F238E27FC236}">
                <a16:creationId xmlns:a16="http://schemas.microsoft.com/office/drawing/2014/main" id="{AC9FDEDC-6E17-4BB3-85F4-C2ECD1148A2B}"/>
              </a:ext>
            </a:extLst>
          </p:cNvPr>
          <p:cNvSpPr>
            <a:spLocks/>
          </p:cNvSpPr>
          <p:nvPr/>
        </p:nvSpPr>
        <p:spPr bwMode="auto">
          <a:xfrm rot="20839256" flipV="1">
            <a:off x="2420938" y="5891213"/>
            <a:ext cx="2522537" cy="619125"/>
          </a:xfrm>
          <a:custGeom>
            <a:avLst/>
            <a:gdLst>
              <a:gd name="T0" fmla="*/ 0 w 1872"/>
              <a:gd name="T1" fmla="*/ 2147483647 h 568"/>
              <a:gd name="T2" fmla="*/ 2147483647 w 1872"/>
              <a:gd name="T3" fmla="*/ 2147483647 h 568"/>
              <a:gd name="T4" fmla="*/ 2147483647 w 1872"/>
              <a:gd name="T5" fmla="*/ 2147483647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54C3AA-9ABA-41CA-9620-56A1ADAC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638" y="4639121"/>
            <a:ext cx="97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-3</a:t>
            </a:r>
          </a:p>
        </p:txBody>
      </p:sp>
      <p:sp>
        <p:nvSpPr>
          <p:cNvPr id="59" name="Freeform 45">
            <a:extLst>
              <a:ext uri="{FF2B5EF4-FFF2-40B4-BE49-F238E27FC236}">
                <a16:creationId xmlns:a16="http://schemas.microsoft.com/office/drawing/2014/main" id="{126A0564-B5A8-4EB1-A8FF-EE7937ABBFDA}"/>
              </a:ext>
            </a:extLst>
          </p:cNvPr>
          <p:cNvSpPr>
            <a:spLocks/>
          </p:cNvSpPr>
          <p:nvPr/>
        </p:nvSpPr>
        <p:spPr bwMode="auto">
          <a:xfrm rot="21182871" flipV="1">
            <a:off x="2371725" y="6097588"/>
            <a:ext cx="4470400" cy="376237"/>
          </a:xfrm>
          <a:custGeom>
            <a:avLst/>
            <a:gdLst>
              <a:gd name="T0" fmla="*/ 0 w 1872"/>
              <a:gd name="T1" fmla="*/ 2147483647 h 568"/>
              <a:gd name="T2" fmla="*/ 2147483647 w 1872"/>
              <a:gd name="T3" fmla="*/ 2147483647 h 568"/>
              <a:gd name="T4" fmla="*/ 2147483647 w 1872"/>
              <a:gd name="T5" fmla="*/ 2147483647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3367FC-815B-437A-9314-8E9EC1748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650234"/>
            <a:ext cx="97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17</a:t>
            </a:r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245C85A1-0E9E-4B0F-A60D-8CF072B48BB9}"/>
              </a:ext>
            </a:extLst>
          </p:cNvPr>
          <p:cNvSpPr>
            <a:spLocks/>
          </p:cNvSpPr>
          <p:nvPr/>
        </p:nvSpPr>
        <p:spPr bwMode="auto">
          <a:xfrm rot="21182871" flipV="1">
            <a:off x="2452688" y="6059488"/>
            <a:ext cx="5368925" cy="592137"/>
          </a:xfrm>
          <a:custGeom>
            <a:avLst/>
            <a:gdLst>
              <a:gd name="T0" fmla="*/ 0 w 1872"/>
              <a:gd name="T1" fmla="*/ 2147483647 h 568"/>
              <a:gd name="T2" fmla="*/ 2147483647 w 1872"/>
              <a:gd name="T3" fmla="*/ 2147483647 h 568"/>
              <a:gd name="T4" fmla="*/ 2147483647 w 1872"/>
              <a:gd name="T5" fmla="*/ 2147483647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6BF210-42DE-4AC1-A6FE-0B44D1474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4621659"/>
            <a:ext cx="97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07DF14-E265-400A-8264-6A30432AF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647059"/>
            <a:ext cx="1011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result</a:t>
            </a:r>
            <a:endParaRPr kumimoji="0" lang="en-US" altLang="en-US" sz="1800" b="1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/>
      <p:bldP spid="56" grpId="0"/>
      <p:bldP spid="58" grpId="0"/>
      <p:bldP spid="60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8625" y="55593"/>
            <a:ext cx="8229600" cy="58575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/>
              <a:t>Construct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2025" y="597147"/>
            <a:ext cx="8580631" cy="434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if a list is empty or not just we check the head</a:t>
            </a:r>
            <a:endParaRPr lang="en-US" alt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522971" y="1126451"/>
            <a:ext cx="6981498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public 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{ head = null; }</a:t>
            </a:r>
          </a:p>
        </p:txBody>
      </p:sp>
      <p:sp>
        <p:nvSpPr>
          <p:cNvPr id="2" name="Rectangle 1"/>
          <p:cNvSpPr/>
          <p:nvPr/>
        </p:nvSpPr>
        <p:spPr>
          <a:xfrm>
            <a:off x="646667" y="1951177"/>
            <a:ext cx="4252097" cy="92333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46667" y="3953931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646667" y="3953931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20810" y="364203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25835" y="3736941"/>
            <a:ext cx="2286000" cy="1546394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228600"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 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sz="1400" dirty="0"/>
              <a:t>	  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empty()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609179" y="3785972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855324" y="4050015"/>
            <a:ext cx="1670511" cy="57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8142"/>
              </p:ext>
            </p:extLst>
          </p:nvPr>
        </p:nvGraphicFramePr>
        <p:xfrm>
          <a:off x="5443335" y="372700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Line 46"/>
          <p:cNvSpPr>
            <a:spLocks noChangeShapeType="1"/>
          </p:cNvSpPr>
          <p:nvPr/>
        </p:nvSpPr>
        <p:spPr bwMode="auto">
          <a:xfrm flipV="1">
            <a:off x="3889497" y="3924814"/>
            <a:ext cx="1553838" cy="66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 flipH="1">
            <a:off x="6111672" y="4117533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/>
      <p:bldP spid="30" grpId="0" animBg="1"/>
      <p:bldP spid="31" grpId="0" animBg="1"/>
      <p:bldP spid="33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8600" y="68384"/>
            <a:ext cx="8839200" cy="670560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12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pPr>
              <a:spcBef>
                <a:spcPts val="12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 = null;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value)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 = v;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ts val="1200"/>
              </a:spcBef>
            </a:pP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int first()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head.elem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head == null;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(head ==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"[]";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result = "["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head.elem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while (current != null) {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result += ", " +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current.elem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current =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"]";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result;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7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1164" y="2263"/>
            <a:ext cx="8229600" cy="683537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852365"/>
            <a:ext cx="87630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are nice and simple for storing things in a certain order, but they have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very adaptable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fix the size n of an array in advance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resizing an array difficult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difficult because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need to be shifted around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explore the implementation of 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sequence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known as the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linked list, in its simplest form, is a collection of nodes that together form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ordering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5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90500" y="152756"/>
            <a:ext cx="8763000" cy="360098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ListClient</a:t>
            </a:r>
            <a:r>
              <a:rPr lang="en-US" altLang="en-US" sz="1600" b="1" dirty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b="1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IntLinkedList</a:t>
            </a:r>
            <a:r>
              <a:rPr lang="en-US" altLang="en-US" sz="1600" b="1" dirty="0">
                <a:latin typeface="Courier New" panose="02070309020205020404" pitchFamily="49" charset="0"/>
              </a:rPr>
              <a:t> list =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IntLinkedList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list.addFirst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(43);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list.addFirst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(143);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list.addFirst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(243);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(list);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list.removeFirst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(list);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79233" y="4223141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579233" y="4223141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53376" y="391124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62290" y="4032574"/>
            <a:ext cx="2034311" cy="1655529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228600"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 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en-US" sz="1400" dirty="0"/>
              <a:t>	  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empty()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45634" y="4081606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V="1">
            <a:off x="787891" y="4359981"/>
            <a:ext cx="474400" cy="170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2336"/>
              </p:ext>
            </p:extLst>
          </p:nvPr>
        </p:nvGraphicFramePr>
        <p:xfrm>
          <a:off x="7383619" y="4226452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>
            <a:off x="2583018" y="4226451"/>
            <a:ext cx="4792663" cy="5412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 flipH="1">
            <a:off x="8051956" y="4616977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19483"/>
              </p:ext>
            </p:extLst>
          </p:nvPr>
        </p:nvGraphicFramePr>
        <p:xfrm>
          <a:off x="5698488" y="4386406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667000" y="4267200"/>
            <a:ext cx="3031488" cy="2072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0369"/>
              </p:ext>
            </p:extLst>
          </p:nvPr>
        </p:nvGraphicFramePr>
        <p:xfrm>
          <a:off x="4029843" y="45473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5250018" y="5023377"/>
            <a:ext cx="4484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792639" y="4856856"/>
            <a:ext cx="583042" cy="139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640546" y="4273005"/>
            <a:ext cx="1389297" cy="7850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5A28-3C8F-48CE-8A7F-D8B3CF14B655}"/>
              </a:ext>
            </a:extLst>
          </p:cNvPr>
          <p:cNvSpPr txBox="1"/>
          <p:nvPr/>
        </p:nvSpPr>
        <p:spPr>
          <a:xfrm>
            <a:off x="1126487" y="58990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[243, 143, 43]</a:t>
            </a:r>
          </a:p>
          <a:p>
            <a:r>
              <a:rPr lang="en-US" dirty="0"/>
              <a:t>[143, 43]</a:t>
            </a:r>
          </a:p>
        </p:txBody>
      </p:sp>
    </p:spTree>
    <p:extLst>
      <p:ext uri="{BB962C8B-B14F-4D97-AF65-F5344CB8AC3E}">
        <p14:creationId xmlns:p14="http://schemas.microsoft.com/office/powerpoint/2010/main" val="31301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/>
      <p:bldP spid="6" grpId="0" animBg="1"/>
      <p:bldP spid="7" grpId="0" animBg="1"/>
      <p:bldP spid="8" grpId="0" animBg="1"/>
      <p:bldP spid="10" grpId="0" animBg="1"/>
      <p:bldP spid="10" grpId="1" animBg="1"/>
      <p:bldP spid="11" grpId="0" animBg="1"/>
      <p:bldP spid="14" grpId="0" animBg="1"/>
      <p:bldP spid="14" grpId="1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2779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vs. Linked 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88832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7E400-B6B8-4B95-BA42-A1A662F6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02336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would you keep a linked list sorted?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would you search for an elements (by value or by index)?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would you insert an element at a specific position?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add more methods/operations/ behaviors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list to have links in both directions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Tree later on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6679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751813" y="18923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721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the tail of the list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685800"/>
            <a:ext cx="8794750" cy="5562600"/>
          </a:xfrm>
        </p:spPr>
        <p:txBody>
          <a:bodyPr/>
          <a:lstStyle/>
          <a:p>
            <a:pPr eaLnBrk="1" hangingPunct="1">
              <a:tabLst>
                <a:tab pos="50292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following list:	</a:t>
            </a: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  <a:tabLst>
                <a:tab pos="5029200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node,  we must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next reference of the node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 you want to add/change</a:t>
            </a:r>
          </a:p>
          <a:p>
            <a:pPr eaLnBrk="1" hangingPunct="1">
              <a:lnSpc>
                <a:spcPct val="80000"/>
              </a:lnSpc>
              <a:buNone/>
              <a:tabLst>
                <a:tab pos="5029200" algn="l"/>
              </a:tabLst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  <a:tabLst>
                <a:tab pos="5029200" algn="l"/>
              </a:tabLst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= new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(17);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029200" algn="l"/>
              </a:tabLst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current = head;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029200" algn="l"/>
              </a:tabLst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029200" algn="l"/>
              </a:tabLst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current =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5029200" algn="l"/>
              </a:tabLst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None/>
              <a:tabLst>
                <a:tab pos="5029200" algn="l"/>
              </a:tabLst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029200" algn="l"/>
              </a:tabLst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2" name="Group 7"/>
          <p:cNvGraphicFramePr>
            <a:graphicFrameLocks noGrp="1"/>
          </p:cNvGraphicFramePr>
          <p:nvPr/>
        </p:nvGraphicFramePr>
        <p:xfrm>
          <a:off x="3577313" y="904875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9"/>
          <p:cNvGraphicFramePr>
            <a:graphicFrameLocks noGrp="1"/>
          </p:cNvGraphicFramePr>
          <p:nvPr/>
        </p:nvGraphicFramePr>
        <p:xfrm>
          <a:off x="5571213" y="914400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31"/>
          <p:cNvGraphicFramePr>
            <a:graphicFrameLocks noGrp="1"/>
          </p:cNvGraphicFramePr>
          <p:nvPr/>
        </p:nvGraphicFramePr>
        <p:xfrm>
          <a:off x="7707988" y="14573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42"/>
          <p:cNvSpPr>
            <a:spLocks noChangeShapeType="1"/>
          </p:cNvSpPr>
          <p:nvPr/>
        </p:nvSpPr>
        <p:spPr bwMode="auto">
          <a:xfrm flipH="1">
            <a:off x="6244313" y="13335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18"/>
          <p:cNvSpPr>
            <a:spLocks noChangeShapeType="1"/>
          </p:cNvSpPr>
          <p:nvPr/>
        </p:nvSpPr>
        <p:spPr bwMode="auto">
          <a:xfrm flipV="1">
            <a:off x="4783813" y="152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Rectangle 8"/>
          <p:cNvSpPr>
            <a:spLocks noChangeArrowheads="1"/>
          </p:cNvSpPr>
          <p:nvPr/>
        </p:nvSpPr>
        <p:spPr bwMode="auto">
          <a:xfrm>
            <a:off x="2575601" y="1366838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1" name="Text Box 15"/>
          <p:cNvSpPr txBox="1">
            <a:spLocks noChangeArrowheads="1"/>
          </p:cNvSpPr>
          <p:nvPr/>
        </p:nvSpPr>
        <p:spPr bwMode="auto">
          <a:xfrm>
            <a:off x="1702476" y="132715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0522" name="Line 30"/>
          <p:cNvSpPr>
            <a:spLocks noChangeShapeType="1"/>
          </p:cNvSpPr>
          <p:nvPr/>
        </p:nvSpPr>
        <p:spPr bwMode="auto">
          <a:xfrm flipV="1">
            <a:off x="2815313" y="15113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1159551" y="1819275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current</a:t>
            </a:r>
            <a:r>
              <a:rPr lang="en-US" altLang="en-US" sz="2000" dirty="0"/>
              <a:t>     </a:t>
            </a: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V="1">
            <a:off x="2980413" y="1670050"/>
            <a:ext cx="60960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45"/>
          <p:cNvSpPr>
            <a:spLocks/>
          </p:cNvSpPr>
          <p:nvPr/>
        </p:nvSpPr>
        <p:spPr bwMode="auto">
          <a:xfrm rot="20931502" flipV="1">
            <a:off x="3035976" y="1725613"/>
            <a:ext cx="2832100" cy="633412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6928526" y="1998663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7157126" y="2151063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6537355" y="1933575"/>
            <a:ext cx="54515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6625313" y="1541463"/>
            <a:ext cx="1082675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8377913" y="18478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88671" y="4190373"/>
            <a:ext cx="5775042" cy="267765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value){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(head==null)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head=v;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else{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!=null){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=v;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7F5FF6E2-0227-4903-B22B-946BDA7D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32" y="5781447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92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7" grpId="0"/>
      <p:bldP spid="41" grpId="0" animBg="1"/>
      <p:bldP spid="43" grpId="0"/>
      <p:bldP spid="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20200" cy="63721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the tail of the list using a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685799"/>
            <a:ext cx="4908550" cy="1252971"/>
          </a:xfrm>
        </p:spPr>
        <p:txBody>
          <a:bodyPr/>
          <a:lstStyle/>
          <a:p>
            <a:pPr eaLnBrk="1" hangingPunct="1">
              <a:tabLst>
                <a:tab pos="50292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less costly approach is to add a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 that keeps track of the last node:</a:t>
            </a: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029200" algn="l"/>
              </a:tabLst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8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63702"/>
              </p:ext>
            </p:extLst>
          </p:nvPr>
        </p:nvGraphicFramePr>
        <p:xfrm>
          <a:off x="5536406" y="3214227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6240463" y="22799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>
            <a:off x="6534759" y="2597391"/>
            <a:ext cx="2" cy="6168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5967884" y="2239124"/>
            <a:ext cx="54515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6206331" y="3604752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5A8BEB-D0B3-45B9-898E-EDDD8D33D3AB}"/>
              </a:ext>
            </a:extLst>
          </p:cNvPr>
          <p:cNvSpPr/>
          <p:nvPr/>
        </p:nvSpPr>
        <p:spPr>
          <a:xfrm>
            <a:off x="5029200" y="588370"/>
            <a:ext cx="3917950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4" name="Group 7">
            <a:extLst>
              <a:ext uri="{FF2B5EF4-FFF2-40B4-BE49-F238E27FC236}">
                <a16:creationId xmlns:a16="http://schemas.microsoft.com/office/drawing/2014/main" id="{CDDD4235-3D93-4081-9BB3-600592D3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32360"/>
              </p:ext>
            </p:extLst>
          </p:nvPr>
        </p:nvGraphicFramePr>
        <p:xfrm>
          <a:off x="1346993" y="3204702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9">
            <a:extLst>
              <a:ext uri="{FF2B5EF4-FFF2-40B4-BE49-F238E27FC236}">
                <a16:creationId xmlns:a16="http://schemas.microsoft.com/office/drawing/2014/main" id="{2B4630ED-CDF5-493F-B410-9AA3C4390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0323"/>
              </p:ext>
            </p:extLst>
          </p:nvPr>
        </p:nvGraphicFramePr>
        <p:xfrm>
          <a:off x="3340893" y="3214227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8">
            <a:extLst>
              <a:ext uri="{FF2B5EF4-FFF2-40B4-BE49-F238E27FC236}">
                <a16:creationId xmlns:a16="http://schemas.microsoft.com/office/drawing/2014/main" id="{6EEE99C4-8637-4197-BE8A-3C0CAF6AD5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3493" y="3823827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BB1795D-ECC5-499C-BDDB-BFCEDE2F0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18" y="2424068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90F0E1AD-7764-4A85-B54E-EC9145443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" y="2434369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1C32D1D1-C4E3-4C5A-8802-8C9D096A0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546" y="2730438"/>
            <a:ext cx="0" cy="4742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E582EF77-DC44-46B5-A7DD-C7A6ED90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145" y="2380486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23658336-E990-41D5-A253-453BFA1DA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720" y="2390787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tail</a:t>
            </a: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C1F773D1-3F38-47D1-B347-7F819FFFB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1373" y="2686856"/>
            <a:ext cx="0" cy="4742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453EE0-DDBA-43AC-A1B0-1199192A83B4}"/>
              </a:ext>
            </a:extLst>
          </p:cNvPr>
          <p:cNvSpPr/>
          <p:nvPr/>
        </p:nvSpPr>
        <p:spPr>
          <a:xfrm>
            <a:off x="513862" y="4453790"/>
            <a:ext cx="5494875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value){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(head==null)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head=v;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=v;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tail = v;	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4521993" y="3822204"/>
            <a:ext cx="1014413" cy="16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F7CCD507-D5F0-4C59-BB87-1EB045CC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25" y="2404464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15">
            <a:extLst>
              <a:ext uri="{FF2B5EF4-FFF2-40B4-BE49-F238E27FC236}">
                <a16:creationId xmlns:a16="http://schemas.microsoft.com/office/drawing/2014/main" id="{F722EF54-D357-4D5E-87DD-4018EF79E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00" y="2414765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tail</a:t>
            </a:r>
          </a:p>
        </p:txBody>
      </p:sp>
      <p:sp>
        <p:nvSpPr>
          <p:cNvPr id="56" name="Line 30">
            <a:extLst>
              <a:ext uri="{FF2B5EF4-FFF2-40B4-BE49-F238E27FC236}">
                <a16:creationId xmlns:a16="http://schemas.microsoft.com/office/drawing/2014/main" id="{B97DF058-7585-4775-BF7D-B68D381A8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8253" y="2710834"/>
            <a:ext cx="0" cy="4742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1CC91035-A4C3-4DDA-95E2-89B77205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862" y="4686775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073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5" grpId="0" animBg="1"/>
      <p:bldP spid="36" grpId="0" animBg="1"/>
      <p:bldP spid="40" grpId="0"/>
      <p:bldP spid="47" grpId="0" animBg="1"/>
      <p:bldP spid="44" grpId="0" animBg="1"/>
      <p:bldP spid="54" grpId="0" animBg="1"/>
      <p:bldP spid="55" grpId="0"/>
      <p:bldP spid="56" grpId="0" animBg="1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751813" y="18923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721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from the tail of the list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685800"/>
            <a:ext cx="8794750" cy="2133600"/>
          </a:xfrm>
        </p:spPr>
        <p:txBody>
          <a:bodyPr/>
          <a:lstStyle/>
          <a:p>
            <a:pPr eaLnBrk="1" hangingPunct="1">
              <a:tabLst>
                <a:tab pos="50292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following list:	</a:t>
            </a: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delete a node, we need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node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preceding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deleted node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029200" algn="l"/>
              </a:tabLst>
            </a:pPr>
            <a:endParaRPr lang="en-US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7"/>
          <p:cNvGraphicFramePr>
            <a:graphicFrameLocks noGrp="1"/>
          </p:cNvGraphicFramePr>
          <p:nvPr/>
        </p:nvGraphicFramePr>
        <p:xfrm>
          <a:off x="3577313" y="904875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9"/>
          <p:cNvGraphicFramePr>
            <a:graphicFrameLocks noGrp="1"/>
          </p:cNvGraphicFramePr>
          <p:nvPr/>
        </p:nvGraphicFramePr>
        <p:xfrm>
          <a:off x="5571213" y="914400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36122"/>
              </p:ext>
            </p:extLst>
          </p:nvPr>
        </p:nvGraphicFramePr>
        <p:xfrm>
          <a:off x="7622509" y="90011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19" name="Line 18"/>
          <p:cNvSpPr>
            <a:spLocks noChangeShapeType="1"/>
          </p:cNvSpPr>
          <p:nvPr/>
        </p:nvSpPr>
        <p:spPr bwMode="auto">
          <a:xfrm flipV="1">
            <a:off x="4783813" y="152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Rectangle 8"/>
          <p:cNvSpPr>
            <a:spLocks noChangeArrowheads="1"/>
          </p:cNvSpPr>
          <p:nvPr/>
        </p:nvSpPr>
        <p:spPr bwMode="auto">
          <a:xfrm>
            <a:off x="2575601" y="1366838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1" name="Text Box 15"/>
          <p:cNvSpPr txBox="1">
            <a:spLocks noChangeArrowheads="1"/>
          </p:cNvSpPr>
          <p:nvPr/>
        </p:nvSpPr>
        <p:spPr bwMode="auto">
          <a:xfrm>
            <a:off x="1702476" y="132715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0522" name="Line 30"/>
          <p:cNvSpPr>
            <a:spLocks noChangeShapeType="1"/>
          </p:cNvSpPr>
          <p:nvPr/>
        </p:nvSpPr>
        <p:spPr bwMode="auto">
          <a:xfrm flipV="1">
            <a:off x="2815313" y="15113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2081887" y="1892300"/>
            <a:ext cx="530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</a:t>
            </a:r>
            <a:r>
              <a:rPr lang="en-US" altLang="en-US" sz="2000" dirty="0"/>
              <a:t>     </a:t>
            </a: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V="1">
            <a:off x="2980413" y="1670050"/>
            <a:ext cx="60960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45"/>
          <p:cNvSpPr>
            <a:spLocks/>
          </p:cNvSpPr>
          <p:nvPr/>
        </p:nvSpPr>
        <p:spPr bwMode="auto">
          <a:xfrm rot="20931502" flipV="1">
            <a:off x="3035976" y="1725613"/>
            <a:ext cx="2832100" cy="633412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 flipV="1">
            <a:off x="6625314" y="1511300"/>
            <a:ext cx="983830" cy="30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8292434" y="12906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02516" y="3509596"/>
            <a:ext cx="5114897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==null)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else{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=  head;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v.next.next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!=null){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Line 42"/>
          <p:cNvSpPr>
            <a:spLocks noChangeShapeType="1"/>
          </p:cNvSpPr>
          <p:nvPr/>
        </p:nvSpPr>
        <p:spPr bwMode="auto">
          <a:xfrm flipH="1">
            <a:off x="6257013" y="12890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433B43C2-9D37-48D5-BF71-1553189C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144" y="4725035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7308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7" grpId="0"/>
      <p:bldP spid="38" grpId="0" animBg="1"/>
      <p:bldP spid="38" grpId="1" animBg="1"/>
      <p:bldP spid="39" grpId="0" animBg="1"/>
      <p:bldP spid="44" grpId="0" animBg="1"/>
      <p:bldP spid="45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73"/>
            <a:ext cx="3886200" cy="625475"/>
          </a:xfrm>
        </p:spPr>
        <p:txBody>
          <a:bodyPr/>
          <a:lstStyle/>
          <a:p>
            <a:pPr algn="l" eaLnBrk="1" hangingPunct="1"/>
            <a:r>
              <a:rPr lang="en-US" altLang="en-US" sz="3200" b="1" dirty="0"/>
              <a:t>The </a:t>
            </a:r>
            <a:r>
              <a:rPr lang="en-US" altLang="en-US" sz="3200" b="1" dirty="0">
                <a:latin typeface="Courier New" panose="02070309020205020404" pitchFamily="49" charset="0"/>
              </a:rPr>
              <a:t>size()</a:t>
            </a:r>
            <a:r>
              <a:rPr lang="en-US" altLang="en-US" sz="3200" b="1" dirty="0"/>
              <a:t>method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66076" y="2147373"/>
            <a:ext cx="4876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31775" indent="-2317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Returns </a:t>
            </a:r>
            <a:r>
              <a:rPr lang="en-US" altLang="en-US" sz="1600" dirty="0">
                <a:latin typeface="Courier New" panose="02070309020205020404" pitchFamily="49" charset="0"/>
              </a:rPr>
              <a:t>current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number of elements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917825" y="1548386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18707"/>
              </p:ext>
            </p:extLst>
          </p:nvPr>
        </p:nvGraphicFramePr>
        <p:xfrm>
          <a:off x="3797300" y="616523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75168"/>
              </p:ext>
            </p:extLst>
          </p:nvPr>
        </p:nvGraphicFramePr>
        <p:xfrm>
          <a:off x="5791200" y="62604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66833"/>
              </p:ext>
            </p:extLst>
          </p:nvPr>
        </p:nvGraphicFramePr>
        <p:xfrm>
          <a:off x="7720013" y="68002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54" name="Line 18"/>
          <p:cNvSpPr>
            <a:spLocks noChangeShapeType="1"/>
          </p:cNvSpPr>
          <p:nvPr/>
        </p:nvSpPr>
        <p:spPr bwMode="auto">
          <a:xfrm flipV="1">
            <a:off x="5003800" y="123564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Rectangle 25"/>
          <p:cNvSpPr>
            <a:spLocks noChangeArrowheads="1"/>
          </p:cNvSpPr>
          <p:nvPr/>
        </p:nvSpPr>
        <p:spPr bwMode="auto">
          <a:xfrm>
            <a:off x="2795588" y="1078486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56" name="Text Box 15"/>
          <p:cNvSpPr txBox="1">
            <a:spLocks noChangeArrowheads="1"/>
          </p:cNvSpPr>
          <p:nvPr/>
        </p:nvSpPr>
        <p:spPr bwMode="auto">
          <a:xfrm>
            <a:off x="1922463" y="1038798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34857" name="Line 30"/>
          <p:cNvSpPr>
            <a:spLocks noChangeShapeType="1"/>
          </p:cNvSpPr>
          <p:nvPr/>
        </p:nvSpPr>
        <p:spPr bwMode="auto">
          <a:xfrm flipV="1">
            <a:off x="3035300" y="122294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6"/>
          <p:cNvSpPr>
            <a:spLocks noChangeShapeType="1"/>
          </p:cNvSpPr>
          <p:nvPr/>
        </p:nvSpPr>
        <p:spPr bwMode="auto">
          <a:xfrm flipV="1">
            <a:off x="6845300" y="1253111"/>
            <a:ext cx="854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Line 42"/>
          <p:cNvSpPr>
            <a:spLocks noChangeShapeType="1"/>
          </p:cNvSpPr>
          <p:nvPr/>
        </p:nvSpPr>
        <p:spPr bwMode="auto">
          <a:xfrm flipH="1">
            <a:off x="8389938" y="107054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1712913" y="1500761"/>
            <a:ext cx="1262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current</a:t>
            </a:r>
            <a:endParaRPr lang="en-US" altLang="en-US" sz="20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70770" y="963392"/>
            <a:ext cx="97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4" name="Freeform 45"/>
          <p:cNvSpPr>
            <a:spLocks/>
          </p:cNvSpPr>
          <p:nvPr/>
        </p:nvSpPr>
        <p:spPr bwMode="auto">
          <a:xfrm rot="20839256" flipV="1">
            <a:off x="3297238" y="1348361"/>
            <a:ext cx="2522537" cy="619125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118407" y="971330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 rot="21182871" flipV="1">
            <a:off x="3248025" y="1554736"/>
            <a:ext cx="4470400" cy="376237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64445" y="971330"/>
            <a:ext cx="6111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" name="Freeform 45"/>
          <p:cNvSpPr>
            <a:spLocks/>
          </p:cNvSpPr>
          <p:nvPr/>
        </p:nvSpPr>
        <p:spPr bwMode="auto">
          <a:xfrm rot="21182871" flipV="1">
            <a:off x="3328988" y="1516636"/>
            <a:ext cx="5368925" cy="592137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2107" y="971330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latin typeface="Courier New" panose="02070309020205020404" pitchFamily="49" charset="0"/>
              </a:rPr>
              <a:t>count</a:t>
            </a:r>
            <a:endParaRPr lang="en-US" altLang="en-US" sz="1800" b="1" u="sng" dirty="0">
              <a:latin typeface="Arial" panose="020B0604020202020204" pitchFamily="34" charset="0"/>
            </a:endParaRPr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flipV="1">
            <a:off x="3203575" y="1278511"/>
            <a:ext cx="609600" cy="347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116820" y="1053880"/>
            <a:ext cx="6111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113645" y="1009430"/>
            <a:ext cx="6111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19112" y="2466266"/>
            <a:ext cx="4911725" cy="229442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31775" indent="-2317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int size(){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count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IntNode</a:t>
            </a:r>
            <a:r>
              <a:rPr lang="en-US" altLang="en-US" sz="1600" b="1" dirty="0">
                <a:latin typeface="Courier New" panose="02070309020205020404" pitchFamily="49" charset="0"/>
              </a:rPr>
              <a:t>  current = head;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while( current != null)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	current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current.next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	count++;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return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443554-2CA2-43ED-8E6F-7F00E31146F4}"/>
              </a:ext>
            </a:extLst>
          </p:cNvPr>
          <p:cNvSpPr/>
          <p:nvPr/>
        </p:nvSpPr>
        <p:spPr>
          <a:xfrm>
            <a:off x="5326063" y="4747874"/>
            <a:ext cx="3817937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IntLinkedList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int n;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int size (){ return n;}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4289D182-251F-47B4-B381-0D136427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243592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O(N)</a:t>
            </a: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EB26978E-C187-4D0D-81D5-2166CDF4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253" y="6318152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O(1)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08D336F-B935-4486-B93E-0FC2FEDD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0" y="4840825"/>
            <a:ext cx="5246199" cy="147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tabLst>
                <a:tab pos="50292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less costly approach is to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data member to count the number of nodes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list (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it when adding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node and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 it when removing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old node). 	</a:t>
            </a: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tabLst>
                <a:tab pos="5029200" algn="l"/>
              </a:tabLs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5029200" algn="l"/>
              </a:tabLst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/>
      <p:bldP spid="17" grpId="0"/>
      <p:bldP spid="35" grpId="0"/>
      <p:bldP spid="37" grpId="0" animBg="1"/>
      <p:bldP spid="18" grpId="0"/>
      <p:bldP spid="33" grpId="0" animBg="1"/>
      <p:bldP spid="40" grpId="0" animBg="1"/>
      <p:bldP spid="26" grpId="0" animBg="1"/>
      <p:bldP spid="27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1385888" y="2307791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826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node between two nodes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593725"/>
            <a:ext cx="9029700" cy="5638800"/>
          </a:xfrm>
        </p:spPr>
        <p:txBody>
          <a:bodyPr/>
          <a:lstStyle/>
          <a:p>
            <a:pPr eaLnBrk="1" hangingPunct="1">
              <a:tabLst>
                <a:tab pos="5029200" algn="l"/>
              </a:tabLs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following list:</a:t>
            </a:r>
            <a:r>
              <a:rPr lang="en-US" sz="2400" dirty="0"/>
              <a:t>	</a:t>
            </a:r>
          </a:p>
          <a:p>
            <a:pPr lvl="1" eaLnBrk="1" hangingPunct="1">
              <a:tabLst>
                <a:tab pos="5029200" algn="l"/>
              </a:tabLst>
              <a:defRPr/>
            </a:pPr>
            <a:endParaRPr lang="en-US" sz="2000" dirty="0"/>
          </a:p>
          <a:p>
            <a:pPr lvl="1" eaLnBrk="1" hangingPunct="1">
              <a:tabLst>
                <a:tab pos="5029200" algn="l"/>
              </a:tabLst>
              <a:defRPr/>
            </a:pPr>
            <a:endParaRPr lang="en-US" sz="2000" dirty="0"/>
          </a:p>
          <a:p>
            <a:pPr lvl="1" eaLnBrk="1" hangingPunct="1">
              <a:tabLst>
                <a:tab pos="5029200" algn="l"/>
              </a:tabLst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5029200" algn="l"/>
              </a:tabLs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5029200" algn="l"/>
              </a:tabLs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5029200" algn="l"/>
              </a:tabLst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tabLst>
                <a:tab pos="5029200" algn="l"/>
              </a:tabLs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add a node between two nodes, we first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the node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location of the new node (Example: to add at index 2)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 err="1">
                <a:latin typeface="Courier New" pitchFamily="49" charset="0"/>
              </a:rPr>
              <a:t>Node</a:t>
            </a:r>
            <a:r>
              <a:rPr lang="en-US" sz="1800" b="1" dirty="0">
                <a:latin typeface="Courier New" pitchFamily="49" charset="0"/>
              </a:rPr>
              <a:t> v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 err="1">
                <a:latin typeface="Courier New" pitchFamily="49" charset="0"/>
              </a:rPr>
              <a:t>Node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 err="1">
                <a:latin typeface="Courier New" pitchFamily="49" charset="0"/>
              </a:rPr>
              <a:t>Node</a:t>
            </a:r>
            <a:r>
              <a:rPr lang="en-US" sz="1800" b="1" dirty="0">
                <a:latin typeface="Courier New" pitchFamily="49" charset="0"/>
              </a:rPr>
              <a:t> before = head;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 = 0; i &lt; index - 1; i++)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			before = </a:t>
            </a:r>
            <a:r>
              <a:rPr lang="en-US" sz="1800" b="1" dirty="0" err="1">
                <a:latin typeface="Courier New" pitchFamily="49" charset="0"/>
              </a:rPr>
              <a:t>before.next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marL="635000" lvl="2" indent="0" eaLnBrk="1" hangingPunct="1">
              <a:buFontTx/>
              <a:buNone/>
              <a:tabLst>
                <a:tab pos="50292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v.next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before.next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marL="635000" lvl="2" indent="0" eaLnBrk="1" hangingPunct="1">
              <a:buFontTx/>
              <a:buNone/>
              <a:tabLst>
                <a:tab pos="50292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before.next</a:t>
            </a:r>
            <a:r>
              <a:rPr lang="en-US" sz="1800" b="1" dirty="0">
                <a:latin typeface="Courier New" pitchFamily="49" charset="0"/>
              </a:rPr>
              <a:t> = v;</a:t>
            </a:r>
          </a:p>
          <a:p>
            <a:pPr lvl="1" eaLnBrk="1" hangingPunct="1">
              <a:tabLst>
                <a:tab pos="5029200" algn="l"/>
              </a:tabLst>
              <a:defRPr/>
            </a:pPr>
            <a:endParaRPr lang="en-US" sz="2000" b="1" dirty="0">
              <a:latin typeface="Courier New" pitchFamily="49" charset="0"/>
            </a:endParaRPr>
          </a:p>
          <a:p>
            <a:pPr marL="346075" lvl="1" indent="0" eaLnBrk="1" hangingPunct="1">
              <a:buFontTx/>
              <a:buNone/>
              <a:tabLst>
                <a:tab pos="5029200" algn="l"/>
              </a:tabLst>
              <a:defRPr/>
            </a:pPr>
            <a:endParaRPr lang="en-US" sz="2000" dirty="0"/>
          </a:p>
        </p:txBody>
      </p:sp>
      <p:graphicFrame>
        <p:nvGraphicFramePr>
          <p:cNvPr id="28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40126"/>
              </p:ext>
            </p:extLst>
          </p:nvPr>
        </p:nvGraphicFramePr>
        <p:xfrm>
          <a:off x="5846763" y="2323666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257175" y="2291916"/>
            <a:ext cx="1509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before</a:t>
            </a:r>
            <a:r>
              <a:rPr lang="en-US" altLang="en-US" sz="1800"/>
              <a:t>     </a:t>
            </a: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V="1">
            <a:off x="1614488" y="2120466"/>
            <a:ext cx="609600" cy="347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45"/>
          <p:cNvSpPr>
            <a:spLocks/>
          </p:cNvSpPr>
          <p:nvPr/>
        </p:nvSpPr>
        <p:spPr bwMode="auto">
          <a:xfrm rot="20931502" flipV="1">
            <a:off x="1738313" y="2226828"/>
            <a:ext cx="2832100" cy="633413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067300" y="2863416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5295900" y="3015816"/>
            <a:ext cx="550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4305300" y="2863416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</a:t>
            </a:r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 flipV="1">
            <a:off x="7108825" y="2293503"/>
            <a:ext cx="541338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6516688" y="2712603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41567"/>
              </p:ext>
            </p:extLst>
          </p:nvPr>
        </p:nvGraphicFramePr>
        <p:xfrm>
          <a:off x="2260001" y="1450166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39" name="Line 22"/>
          <p:cNvSpPr>
            <a:spLocks noChangeShapeType="1"/>
          </p:cNvSpPr>
          <p:nvPr/>
        </p:nvSpPr>
        <p:spPr bwMode="auto">
          <a:xfrm flipV="1">
            <a:off x="3444875" y="205220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34036"/>
              </p:ext>
            </p:extLst>
          </p:nvPr>
        </p:nvGraphicFramePr>
        <p:xfrm>
          <a:off x="4191000" y="1447800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5351463" y="2052203"/>
            <a:ext cx="2005012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59722"/>
              </p:ext>
            </p:extLst>
          </p:nvPr>
        </p:nvGraphicFramePr>
        <p:xfrm>
          <a:off x="7386638" y="146165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63" name="Line 46"/>
          <p:cNvSpPr>
            <a:spLocks noChangeShapeType="1"/>
          </p:cNvSpPr>
          <p:nvPr/>
        </p:nvSpPr>
        <p:spPr bwMode="auto">
          <a:xfrm flipH="1">
            <a:off x="8047038" y="187122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4" name="Rectangle 8"/>
          <p:cNvSpPr>
            <a:spLocks noChangeArrowheads="1"/>
          </p:cNvSpPr>
          <p:nvPr/>
        </p:nvSpPr>
        <p:spPr bwMode="auto">
          <a:xfrm>
            <a:off x="1265238" y="1815666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65" name="Text Box 15"/>
          <p:cNvSpPr txBox="1">
            <a:spLocks noChangeArrowheads="1"/>
          </p:cNvSpPr>
          <p:nvPr/>
        </p:nvSpPr>
        <p:spPr bwMode="auto">
          <a:xfrm>
            <a:off x="711200" y="1499753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head</a:t>
            </a:r>
          </a:p>
        </p:txBody>
      </p:sp>
      <p:sp>
        <p:nvSpPr>
          <p:cNvPr id="21566" name="Line 30"/>
          <p:cNvSpPr>
            <a:spLocks noChangeShapeType="1"/>
          </p:cNvSpPr>
          <p:nvPr/>
        </p:nvSpPr>
        <p:spPr bwMode="auto">
          <a:xfrm flipV="1">
            <a:off x="1504950" y="196012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5067300" y="2120466"/>
            <a:ext cx="762000" cy="742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Text Box 47"/>
          <p:cNvSpPr txBox="1">
            <a:spLocks noChangeArrowheads="1"/>
          </p:cNvSpPr>
          <p:nvPr/>
        </p:nvSpPr>
        <p:spPr bwMode="auto">
          <a:xfrm>
            <a:off x="2363788" y="1110816"/>
            <a:ext cx="1089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element 0</a:t>
            </a:r>
          </a:p>
        </p:txBody>
      </p:sp>
      <p:sp>
        <p:nvSpPr>
          <p:cNvPr id="21569" name="Text Box 48"/>
          <p:cNvSpPr txBox="1">
            <a:spLocks noChangeArrowheads="1"/>
          </p:cNvSpPr>
          <p:nvPr/>
        </p:nvSpPr>
        <p:spPr bwMode="auto">
          <a:xfrm>
            <a:off x="4373563" y="1110816"/>
            <a:ext cx="1089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element 1</a:t>
            </a:r>
          </a:p>
        </p:txBody>
      </p:sp>
      <p:sp>
        <p:nvSpPr>
          <p:cNvPr id="21570" name="Text Box 49"/>
          <p:cNvSpPr txBox="1">
            <a:spLocks noChangeArrowheads="1"/>
          </p:cNvSpPr>
          <p:nvPr/>
        </p:nvSpPr>
        <p:spPr bwMode="auto">
          <a:xfrm>
            <a:off x="7502525" y="1110816"/>
            <a:ext cx="1087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280957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7" grpId="0"/>
      <p:bldP spid="41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001837" y="6191036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3" y="0"/>
            <a:ext cx="8229600" cy="550434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 node between two nodes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622515"/>
            <a:ext cx="8229601" cy="3998055"/>
          </a:xfrm>
          <a:solidFill>
            <a:srgbClr val="FFFFCC"/>
          </a:solidFill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Removes value at given index from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Precondition: 0 &lt;= index &lt; size()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remove(int index){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if (index ==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special case: removing first element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head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head.next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IntNode</a:t>
            </a:r>
            <a:r>
              <a:rPr lang="en-US" altLang="en-US" sz="1600" b="1" dirty="0">
                <a:latin typeface="Courier New" panose="02070309020205020404" pitchFamily="49" charset="0"/>
              </a:rPr>
              <a:t> current = head;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removing from elsewhere in the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  for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i = 0; i &lt; index - 1;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current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current.next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current.next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current.next.next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21458"/>
              </p:ext>
            </p:extLst>
          </p:nvPr>
        </p:nvGraphicFramePr>
        <p:xfrm>
          <a:off x="2882900" y="5259174"/>
          <a:ext cx="1346200" cy="79219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3409"/>
              </p:ext>
            </p:extLst>
          </p:nvPr>
        </p:nvGraphicFramePr>
        <p:xfrm>
          <a:off x="4876800" y="5268699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36605"/>
              </p:ext>
            </p:extLst>
          </p:nvPr>
        </p:nvGraphicFramePr>
        <p:xfrm>
          <a:off x="6805612" y="5322674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8"/>
          <p:cNvSpPr>
            <a:spLocks noChangeShapeType="1"/>
          </p:cNvSpPr>
          <p:nvPr/>
        </p:nvSpPr>
        <p:spPr bwMode="auto">
          <a:xfrm flipV="1">
            <a:off x="4089400" y="5878299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Rectangle 7"/>
          <p:cNvSpPr>
            <a:spLocks noChangeArrowheads="1"/>
          </p:cNvSpPr>
          <p:nvPr/>
        </p:nvSpPr>
        <p:spPr bwMode="auto">
          <a:xfrm>
            <a:off x="1881187" y="5721136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0" name="Text Box 15"/>
          <p:cNvSpPr txBox="1">
            <a:spLocks noChangeArrowheads="1"/>
          </p:cNvSpPr>
          <p:nvPr/>
        </p:nvSpPr>
        <p:spPr bwMode="auto">
          <a:xfrm>
            <a:off x="1006475" y="5681449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front</a:t>
            </a:r>
          </a:p>
        </p:txBody>
      </p:sp>
      <p:sp>
        <p:nvSpPr>
          <p:cNvPr id="30761" name="Line 30"/>
          <p:cNvSpPr>
            <a:spLocks noChangeShapeType="1"/>
          </p:cNvSpPr>
          <p:nvPr/>
        </p:nvSpPr>
        <p:spPr bwMode="auto">
          <a:xfrm flipV="1">
            <a:off x="2120900" y="5865599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 flipV="1">
            <a:off x="5930900" y="5895761"/>
            <a:ext cx="854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Line 42"/>
          <p:cNvSpPr>
            <a:spLocks noChangeShapeType="1"/>
          </p:cNvSpPr>
          <p:nvPr/>
        </p:nvSpPr>
        <p:spPr bwMode="auto">
          <a:xfrm flipH="1">
            <a:off x="7473950" y="5713199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798512" y="6143411"/>
            <a:ext cx="126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current</a:t>
            </a:r>
            <a:endParaRPr lang="en-US" altLang="en-US" sz="2000"/>
          </a:p>
        </p:txBody>
      </p:sp>
      <p:sp>
        <p:nvSpPr>
          <p:cNvPr id="14" name="Freeform 45"/>
          <p:cNvSpPr>
            <a:spLocks/>
          </p:cNvSpPr>
          <p:nvPr/>
        </p:nvSpPr>
        <p:spPr bwMode="auto">
          <a:xfrm rot="21373277" flipV="1">
            <a:off x="3894137" y="5867186"/>
            <a:ext cx="2832100" cy="754063"/>
          </a:xfrm>
          <a:custGeom>
            <a:avLst/>
            <a:gdLst>
              <a:gd name="T0" fmla="*/ 0 w 1872"/>
              <a:gd name="T1" fmla="*/ 2147483646 h 568"/>
              <a:gd name="T2" fmla="*/ 2147483646 w 1872"/>
              <a:gd name="T3" fmla="*/ 2147483646 h 568"/>
              <a:gd name="T4" fmla="*/ 2147483646 w 1872"/>
              <a:gd name="T5" fmla="*/ 2147483646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6"/>
          <p:cNvSpPr>
            <a:spLocks noChangeShapeType="1"/>
          </p:cNvSpPr>
          <p:nvPr/>
        </p:nvSpPr>
        <p:spPr bwMode="auto">
          <a:xfrm flipV="1">
            <a:off x="2225675" y="5938624"/>
            <a:ext cx="609600" cy="347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3" y="-1"/>
            <a:ext cx="8229600" cy="550435"/>
          </a:xfrm>
        </p:spPr>
        <p:txBody>
          <a:bodyPr/>
          <a:lstStyle/>
          <a:p>
            <a:pPr eaLnBrk="1" hangingPunct="1"/>
            <a:r>
              <a:rPr lang="en-US" sz="3200" b="1" dirty="0"/>
              <a:t>Doubly Linked Lists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59985"/>
            <a:ext cx="8991600" cy="221181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Removing/adding an element at the tail of a singly linked list is not easy.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Indeed, it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to remove/add any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the head in a singly linked list,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have a quick way of accessing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immediately preceding the one we want to remove or 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applications, it would be nice to have a way of going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directions in a linked 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fr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How to </a:t>
            </a:r>
            <a:r>
              <a:rPr lang="fr-CA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see</a:t>
            </a:r>
            <a:r>
              <a:rPr lang="fr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fr-CA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doubly</a:t>
            </a:r>
            <a:r>
              <a:rPr lang="fr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CA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linked</a:t>
            </a:r>
            <a:r>
              <a:rPr lang="fr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CA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</a:t>
            </a:r>
            <a:r>
              <a:rPr lang="fr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fr-BE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sequence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fr-BE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nodes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« </a:t>
            </a:r>
            <a:r>
              <a:rPr lang="fr-BE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back to back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». </a:t>
            </a:r>
          </a:p>
          <a:p>
            <a:pPr marL="80010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fr-BE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BE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node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BE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gives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BE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one hand 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fr-BE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its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BE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successor</a:t>
            </a:r>
            <a:r>
              <a:rPr lang="fr-BE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fr-BE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one hand 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fr-BE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its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BE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predecessor</a:t>
            </a:r>
            <a:r>
              <a:rPr lang="fr-BE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39" y="5334000"/>
            <a:ext cx="620532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Doubly Linked List</a:t>
            </a:r>
            <a:endParaRPr lang="en-US" altLang="en-US" sz="2000" b="1" dirty="0"/>
          </a:p>
        </p:txBody>
      </p:sp>
      <p:sp>
        <p:nvSpPr>
          <p:cNvPr id="2052" name="Rectangle 78"/>
          <p:cNvSpPr>
            <a:spLocks noChangeArrowheads="1"/>
          </p:cNvSpPr>
          <p:nvPr/>
        </p:nvSpPr>
        <p:spPr bwMode="auto">
          <a:xfrm>
            <a:off x="381000" y="4374070"/>
            <a:ext cx="13716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7391400" y="582187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055" name="Line 11"/>
          <p:cNvSpPr>
            <a:spLocks noChangeShapeType="1"/>
          </p:cNvSpPr>
          <p:nvPr/>
        </p:nvSpPr>
        <p:spPr bwMode="auto">
          <a:xfrm>
            <a:off x="1447800" y="521227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1981200" y="544087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7" name="Line 13"/>
          <p:cNvSpPr>
            <a:spLocks noChangeShapeType="1"/>
          </p:cNvSpPr>
          <p:nvPr/>
        </p:nvSpPr>
        <p:spPr bwMode="auto">
          <a:xfrm>
            <a:off x="1981200" y="582187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1981200" y="551707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JFK</a:t>
            </a:r>
          </a:p>
        </p:txBody>
      </p:sp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2133600" y="635527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2060" name="Rectangle 46"/>
          <p:cNvSpPr>
            <a:spLocks noChangeArrowheads="1"/>
          </p:cNvSpPr>
          <p:nvPr/>
        </p:nvSpPr>
        <p:spPr bwMode="auto">
          <a:xfrm>
            <a:off x="2057400" y="589807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061" name="Line 47"/>
          <p:cNvSpPr>
            <a:spLocks noChangeShapeType="1"/>
          </p:cNvSpPr>
          <p:nvPr/>
        </p:nvSpPr>
        <p:spPr bwMode="auto">
          <a:xfrm>
            <a:off x="1981200" y="62790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62" name="Rectangle 48"/>
          <p:cNvSpPr>
            <a:spLocks noChangeArrowheads="1"/>
          </p:cNvSpPr>
          <p:nvPr/>
        </p:nvSpPr>
        <p:spPr bwMode="auto">
          <a:xfrm>
            <a:off x="3429000" y="544087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63" name="Line 49"/>
          <p:cNvSpPr>
            <a:spLocks noChangeShapeType="1"/>
          </p:cNvSpPr>
          <p:nvPr/>
        </p:nvSpPr>
        <p:spPr bwMode="auto">
          <a:xfrm>
            <a:off x="3429000" y="582187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64" name="Rectangle 50"/>
          <p:cNvSpPr>
            <a:spLocks noChangeArrowheads="1"/>
          </p:cNvSpPr>
          <p:nvPr/>
        </p:nvSpPr>
        <p:spPr bwMode="auto">
          <a:xfrm>
            <a:off x="3429000" y="551707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PVD</a:t>
            </a:r>
          </a:p>
        </p:txBody>
      </p:sp>
      <p:sp>
        <p:nvSpPr>
          <p:cNvPr id="2065" name="Rectangle 51"/>
          <p:cNvSpPr>
            <a:spLocks noChangeArrowheads="1"/>
          </p:cNvSpPr>
          <p:nvPr/>
        </p:nvSpPr>
        <p:spPr bwMode="auto">
          <a:xfrm>
            <a:off x="3581400" y="635527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2066" name="Rectangle 52"/>
          <p:cNvSpPr>
            <a:spLocks noChangeArrowheads="1"/>
          </p:cNvSpPr>
          <p:nvPr/>
        </p:nvSpPr>
        <p:spPr bwMode="auto">
          <a:xfrm>
            <a:off x="3505200" y="589807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067" name="Line 53"/>
          <p:cNvSpPr>
            <a:spLocks noChangeShapeType="1"/>
          </p:cNvSpPr>
          <p:nvPr/>
        </p:nvSpPr>
        <p:spPr bwMode="auto">
          <a:xfrm>
            <a:off x="3429000" y="62790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68" name="Rectangle 54"/>
          <p:cNvSpPr>
            <a:spLocks noChangeArrowheads="1"/>
          </p:cNvSpPr>
          <p:nvPr/>
        </p:nvSpPr>
        <p:spPr bwMode="auto">
          <a:xfrm>
            <a:off x="4876800" y="544087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69" name="Line 55"/>
          <p:cNvSpPr>
            <a:spLocks noChangeShapeType="1"/>
          </p:cNvSpPr>
          <p:nvPr/>
        </p:nvSpPr>
        <p:spPr bwMode="auto">
          <a:xfrm>
            <a:off x="4876800" y="582187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70" name="Rectangle 56"/>
          <p:cNvSpPr>
            <a:spLocks noChangeArrowheads="1"/>
          </p:cNvSpPr>
          <p:nvPr/>
        </p:nvSpPr>
        <p:spPr bwMode="auto">
          <a:xfrm>
            <a:off x="4876800" y="551707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SFO</a:t>
            </a:r>
          </a:p>
        </p:txBody>
      </p:sp>
      <p:sp>
        <p:nvSpPr>
          <p:cNvPr id="2071" name="Rectangle 57"/>
          <p:cNvSpPr>
            <a:spLocks noChangeArrowheads="1"/>
          </p:cNvSpPr>
          <p:nvPr/>
        </p:nvSpPr>
        <p:spPr bwMode="auto">
          <a:xfrm>
            <a:off x="5029200" y="635527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2072" name="Rectangle 58"/>
          <p:cNvSpPr>
            <a:spLocks noChangeArrowheads="1"/>
          </p:cNvSpPr>
          <p:nvPr/>
        </p:nvSpPr>
        <p:spPr bwMode="auto">
          <a:xfrm>
            <a:off x="4953000" y="589807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073" name="Line 59"/>
          <p:cNvSpPr>
            <a:spLocks noChangeShapeType="1"/>
          </p:cNvSpPr>
          <p:nvPr/>
        </p:nvSpPr>
        <p:spPr bwMode="auto">
          <a:xfrm>
            <a:off x="4876800" y="62790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74" name="Rectangle 60"/>
          <p:cNvSpPr>
            <a:spLocks noChangeArrowheads="1"/>
          </p:cNvSpPr>
          <p:nvPr/>
        </p:nvSpPr>
        <p:spPr bwMode="auto">
          <a:xfrm>
            <a:off x="6172200" y="5440870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75" name="Line 61"/>
          <p:cNvSpPr>
            <a:spLocks noChangeShapeType="1"/>
          </p:cNvSpPr>
          <p:nvPr/>
        </p:nvSpPr>
        <p:spPr bwMode="auto">
          <a:xfrm>
            <a:off x="6172200" y="582187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76" name="Rectangle 62"/>
          <p:cNvSpPr>
            <a:spLocks noChangeArrowheads="1"/>
          </p:cNvSpPr>
          <p:nvPr/>
        </p:nvSpPr>
        <p:spPr bwMode="auto">
          <a:xfrm>
            <a:off x="6172200" y="551707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</a:t>
            </a:r>
          </a:p>
        </p:txBody>
      </p:sp>
      <p:sp>
        <p:nvSpPr>
          <p:cNvPr id="2077" name="Rectangle 63"/>
          <p:cNvSpPr>
            <a:spLocks noChangeArrowheads="1"/>
          </p:cNvSpPr>
          <p:nvPr/>
        </p:nvSpPr>
        <p:spPr bwMode="auto">
          <a:xfrm>
            <a:off x="6324600" y="6355270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2078" name="Rectangle 64"/>
          <p:cNvSpPr>
            <a:spLocks noChangeArrowheads="1"/>
          </p:cNvSpPr>
          <p:nvPr/>
        </p:nvSpPr>
        <p:spPr bwMode="auto">
          <a:xfrm>
            <a:off x="6248400" y="589807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079" name="Line 65"/>
          <p:cNvSpPr>
            <a:spLocks noChangeShapeType="1"/>
          </p:cNvSpPr>
          <p:nvPr/>
        </p:nvSpPr>
        <p:spPr bwMode="auto">
          <a:xfrm>
            <a:off x="6172200" y="627907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0" name="Line 68"/>
          <p:cNvSpPr>
            <a:spLocks noChangeShapeType="1"/>
          </p:cNvSpPr>
          <p:nvPr/>
        </p:nvSpPr>
        <p:spPr bwMode="auto">
          <a:xfrm>
            <a:off x="2819400" y="60504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1" name="Line 69"/>
          <p:cNvSpPr>
            <a:spLocks noChangeShapeType="1"/>
          </p:cNvSpPr>
          <p:nvPr/>
        </p:nvSpPr>
        <p:spPr bwMode="auto">
          <a:xfrm>
            <a:off x="4267200" y="60504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2" name="Line 70"/>
          <p:cNvSpPr>
            <a:spLocks noChangeShapeType="1"/>
          </p:cNvSpPr>
          <p:nvPr/>
        </p:nvSpPr>
        <p:spPr bwMode="auto">
          <a:xfrm>
            <a:off x="5715000" y="597427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3" name="Line 71"/>
          <p:cNvSpPr>
            <a:spLocks noChangeShapeType="1"/>
          </p:cNvSpPr>
          <p:nvPr/>
        </p:nvSpPr>
        <p:spPr bwMode="auto">
          <a:xfrm flipH="1">
            <a:off x="4267200" y="65076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4" name="Line 72"/>
          <p:cNvSpPr>
            <a:spLocks noChangeShapeType="1"/>
          </p:cNvSpPr>
          <p:nvPr/>
        </p:nvSpPr>
        <p:spPr bwMode="auto">
          <a:xfrm flipH="1">
            <a:off x="2819400" y="65076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5" name="Line 73"/>
          <p:cNvSpPr>
            <a:spLocks noChangeShapeType="1"/>
          </p:cNvSpPr>
          <p:nvPr/>
        </p:nvSpPr>
        <p:spPr bwMode="auto">
          <a:xfrm flipH="1">
            <a:off x="5715000" y="650767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6" name="Line 74"/>
          <p:cNvSpPr>
            <a:spLocks noChangeShapeType="1"/>
          </p:cNvSpPr>
          <p:nvPr/>
        </p:nvSpPr>
        <p:spPr bwMode="auto">
          <a:xfrm flipH="1">
            <a:off x="1600200" y="650767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7" name="Line 75"/>
          <p:cNvSpPr>
            <a:spLocks noChangeShapeType="1"/>
          </p:cNvSpPr>
          <p:nvPr/>
        </p:nvSpPr>
        <p:spPr bwMode="auto">
          <a:xfrm>
            <a:off x="7086600" y="605047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88" name="Rectangle 76"/>
          <p:cNvSpPr>
            <a:spLocks noChangeArrowheads="1"/>
          </p:cNvSpPr>
          <p:nvPr/>
        </p:nvSpPr>
        <p:spPr bwMode="auto">
          <a:xfrm>
            <a:off x="1143000" y="627907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089" name="Rectangle 81"/>
          <p:cNvSpPr>
            <a:spLocks noChangeArrowheads="1"/>
          </p:cNvSpPr>
          <p:nvPr/>
        </p:nvSpPr>
        <p:spPr bwMode="auto">
          <a:xfrm>
            <a:off x="685800" y="5059870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2090" name="Rectangle 82"/>
          <p:cNvSpPr>
            <a:spLocks noChangeArrowheads="1"/>
          </p:cNvSpPr>
          <p:nvPr/>
        </p:nvSpPr>
        <p:spPr bwMode="auto">
          <a:xfrm>
            <a:off x="685800" y="4678870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2091" name="Line 84"/>
          <p:cNvSpPr>
            <a:spLocks noChangeShapeType="1"/>
          </p:cNvSpPr>
          <p:nvPr/>
        </p:nvSpPr>
        <p:spPr bwMode="auto">
          <a:xfrm>
            <a:off x="2057400" y="521227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92" name="Line 85"/>
          <p:cNvSpPr>
            <a:spLocks noChangeShapeType="1"/>
          </p:cNvSpPr>
          <p:nvPr/>
        </p:nvSpPr>
        <p:spPr bwMode="auto">
          <a:xfrm>
            <a:off x="1371600" y="490747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93" name="Line 86"/>
          <p:cNvSpPr>
            <a:spLocks noChangeShapeType="1"/>
          </p:cNvSpPr>
          <p:nvPr/>
        </p:nvSpPr>
        <p:spPr bwMode="auto">
          <a:xfrm>
            <a:off x="6324600" y="490747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18" name="Text Box 88"/>
          <p:cNvSpPr txBox="1">
            <a:spLocks noChangeArrowheads="1"/>
          </p:cNvSpPr>
          <p:nvPr/>
        </p:nvSpPr>
        <p:spPr bwMode="auto">
          <a:xfrm>
            <a:off x="201612" y="419805"/>
            <a:ext cx="8942387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3038" marR="0" lvl="0" indent="-173038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Doubly linked list allows to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traverse backward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 well as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forward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through the list.</a:t>
            </a:r>
          </a:p>
          <a:p>
            <a:pPr marL="457200" marR="0" lvl="1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node has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two references to other nodes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instead of one</a:t>
            </a:r>
          </a:p>
          <a:p>
            <a:pPr marL="1371600" marR="0" lvl="3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BE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refer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to the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next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node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 the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list</a:t>
            </a:r>
            <a:endParaRPr kumimoji="0" lang="fr-BE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343150" lvl="4" indent="-285750" eaLnBrk="1" hangingPunct="1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BE" altLang="en-US" sz="1600" dirty="0">
                <a:solidFill>
                  <a:srgbClr val="000000"/>
                </a:solidFill>
              </a:rPr>
              <a:t>Last </a:t>
            </a:r>
            <a:r>
              <a:rPr lang="fr-BE" altLang="en-US" sz="1600" dirty="0" err="1">
                <a:solidFill>
                  <a:srgbClr val="000000"/>
                </a:solidFill>
              </a:rPr>
              <a:t>node</a:t>
            </a:r>
            <a:r>
              <a:rPr lang="fr-BE" altLang="en-US" sz="1600" dirty="0">
                <a:solidFill>
                  <a:srgbClr val="000000"/>
                </a:solidFill>
              </a:rPr>
              <a:t> has </a:t>
            </a:r>
            <a:r>
              <a:rPr lang="fr-BE" altLang="en-US" sz="1600" dirty="0">
                <a:solidFill>
                  <a:srgbClr val="FF0000"/>
                </a:solidFill>
              </a:rPr>
              <a:t>no </a:t>
            </a:r>
            <a:r>
              <a:rPr lang="fr-BE" altLang="en-US" sz="1600" dirty="0" err="1">
                <a:solidFill>
                  <a:srgbClr val="FF0000"/>
                </a:solidFill>
              </a:rPr>
              <a:t>next</a:t>
            </a:r>
            <a:r>
              <a:rPr lang="fr-BE" altLang="en-US" sz="1600" dirty="0">
                <a:solidFill>
                  <a:srgbClr val="FF0000"/>
                </a:solidFill>
              </a:rPr>
              <a:t> </a:t>
            </a:r>
            <a:r>
              <a:rPr lang="fr-BE" altLang="en-US" sz="1600" dirty="0" err="1">
                <a:solidFill>
                  <a:srgbClr val="000000"/>
                </a:solidFill>
              </a:rPr>
              <a:t>node</a:t>
            </a:r>
            <a:r>
              <a:rPr lang="fr-BE" altLang="en-US" sz="1600" dirty="0">
                <a:solidFill>
                  <a:srgbClr val="000000"/>
                </a:solidFill>
              </a:rPr>
              <a:t> (no </a:t>
            </a:r>
            <a:r>
              <a:rPr lang="fr-BE" altLang="en-US" sz="1600" dirty="0" err="1">
                <a:solidFill>
                  <a:srgbClr val="000000"/>
                </a:solidFill>
              </a:rPr>
              <a:t>successor</a:t>
            </a:r>
            <a:r>
              <a:rPr lang="fr-BE" altLang="en-US" sz="1600" dirty="0">
                <a:solidFill>
                  <a:srgbClr val="000000"/>
                </a:solidFill>
              </a:rPr>
              <a:t>)</a:t>
            </a:r>
            <a:endParaRPr kumimoji="0" lang="fr-B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371600" marR="0" lvl="3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fr-BE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prev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refer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to the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previous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node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 the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list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2343150" lvl="4" indent="-285750" eaLnBrk="1" hangingPunct="1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BE" altLang="en-US" sz="1600" dirty="0">
                <a:solidFill>
                  <a:srgbClr val="000000"/>
                </a:solidFill>
              </a:rPr>
              <a:t>first </a:t>
            </a:r>
            <a:r>
              <a:rPr lang="fr-BE" altLang="en-US" sz="1600" dirty="0" err="1">
                <a:solidFill>
                  <a:srgbClr val="000000"/>
                </a:solidFill>
              </a:rPr>
              <a:t>node</a:t>
            </a:r>
            <a:r>
              <a:rPr lang="fr-BE" altLang="en-US" sz="1600" dirty="0">
                <a:solidFill>
                  <a:srgbClr val="000000"/>
                </a:solidFill>
              </a:rPr>
              <a:t> has </a:t>
            </a:r>
            <a:r>
              <a:rPr lang="fr-BE" altLang="en-US" sz="1600" dirty="0">
                <a:solidFill>
                  <a:srgbClr val="FF0000"/>
                </a:solidFill>
              </a:rPr>
              <a:t>no </a:t>
            </a:r>
            <a:r>
              <a:rPr lang="fr-BE" altLang="en-US" sz="1600" dirty="0" err="1">
                <a:solidFill>
                  <a:srgbClr val="FF0000"/>
                </a:solidFill>
              </a:rPr>
              <a:t>previous</a:t>
            </a:r>
            <a:r>
              <a:rPr lang="fr-BE" altLang="en-US" sz="1600" dirty="0">
                <a:solidFill>
                  <a:srgbClr val="FF0000"/>
                </a:solidFill>
              </a:rPr>
              <a:t> </a:t>
            </a:r>
            <a:r>
              <a:rPr lang="fr-BE" altLang="en-US" sz="1600" dirty="0" err="1">
                <a:solidFill>
                  <a:srgbClr val="000000"/>
                </a:solidFill>
              </a:rPr>
              <a:t>node</a:t>
            </a:r>
            <a:r>
              <a:rPr lang="fr-BE" altLang="en-US" sz="1600" dirty="0">
                <a:solidFill>
                  <a:srgbClr val="000000"/>
                </a:solidFill>
              </a:rPr>
              <a:t> (no </a:t>
            </a:r>
            <a:r>
              <a:rPr lang="fr-BE" altLang="en-US" sz="1600" dirty="0" err="1">
                <a:solidFill>
                  <a:srgbClr val="000000"/>
                </a:solidFill>
              </a:rPr>
              <a:t>predecessor</a:t>
            </a:r>
            <a:r>
              <a:rPr lang="fr-BE" altLang="en-US" sz="1600" dirty="0">
                <a:solidFill>
                  <a:srgbClr val="000000"/>
                </a:solidFill>
              </a:rPr>
              <a:t>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list uses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two references to access its first and last nodes</a:t>
            </a:r>
          </a:p>
          <a:p>
            <a:pPr lvl="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fr-BE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header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: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refers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to the first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node</a:t>
            </a:r>
            <a:r>
              <a:rPr lang="fr-BE" altLang="en-US" sz="1800" dirty="0">
                <a:solidFill>
                  <a:srgbClr val="000000"/>
                </a:solidFill>
              </a:rPr>
              <a:t> </a:t>
            </a:r>
          </a:p>
          <a:p>
            <a:pPr lvl="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fr-BE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trailer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: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refers</a:t>
            </a:r>
            <a:r>
              <a:rPr kumimoji="0" lang="fr-BE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to the last </a:t>
            </a:r>
            <a:r>
              <a:rPr kumimoji="0" lang="fr-BE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node</a:t>
            </a:r>
            <a:endParaRPr lang="fr-BE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25876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to same type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26" y="1828800"/>
            <a:ext cx="8930355" cy="4343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happen if we had a class that declared one of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own 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field?</a:t>
            </a:r>
          </a:p>
          <a:p>
            <a:pPr eaLnBrk="1" hangingPunct="1">
              <a:spcBef>
                <a:spcPts val="600"/>
              </a:spcBef>
            </a:pPr>
            <a:endParaRPr lang="en-US" altLang="en-US" sz="2800" dirty="0"/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class Strange {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string name;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		Strange other;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ourier New" panose="02070309020205020404" pitchFamily="49" charset="0"/>
              </a:rPr>
              <a:t>Strange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has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fields:</a:t>
            </a:r>
          </a:p>
          <a:p>
            <a:pPr lvl="2" eaLnBrk="1" hangingPunct="1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store a single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2" eaLnBrk="1" hangingPunct="1"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 a reference to another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Strange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it to store a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string values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6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152400" y="639761"/>
            <a:ext cx="899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point or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as fields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objects can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type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as fields 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10828"/>
              </p:ext>
            </p:extLst>
          </p:nvPr>
        </p:nvGraphicFramePr>
        <p:xfrm>
          <a:off x="5410200" y="3604400"/>
          <a:ext cx="2133600" cy="792200"/>
        </p:xfrm>
        <a:graphic>
          <a:graphicData uri="http://schemas.openxmlformats.org/drawingml/2006/table">
            <a:tbl>
              <a:tblPr/>
              <a:tblGrid>
                <a:gridCol w="107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Other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“Adam”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6" name="Line 48"/>
          <p:cNvSpPr>
            <a:spLocks noChangeShapeType="1"/>
          </p:cNvSpPr>
          <p:nvPr/>
        </p:nvSpPr>
        <p:spPr bwMode="auto">
          <a:xfrm flipV="1">
            <a:off x="7086600" y="421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2CA2F9-99A1-49D5-A02F-0DD029D1E5B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Doubly Linked List-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class</a:t>
            </a:r>
            <a:endParaRPr lang="en-US" altLang="en-US" sz="3200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6011" y="641411"/>
            <a:ext cx="8229600" cy="282538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		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doubly linked list node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node element value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previous node in list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next;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next node in list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//other methods go here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416011" y="3733800"/>
            <a:ext cx="13716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426411" y="51816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1482811" y="4572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2016211" y="4800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2016211" y="5181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2016211" y="4876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JFK</a:t>
            </a: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2168611" y="5715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58" name="Rectangle 46"/>
          <p:cNvSpPr>
            <a:spLocks noChangeArrowheads="1"/>
          </p:cNvSpPr>
          <p:nvPr/>
        </p:nvSpPr>
        <p:spPr bwMode="auto">
          <a:xfrm>
            <a:off x="2092411" y="5257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59" name="Line 47"/>
          <p:cNvSpPr>
            <a:spLocks noChangeShapeType="1"/>
          </p:cNvSpPr>
          <p:nvPr/>
        </p:nvSpPr>
        <p:spPr bwMode="auto">
          <a:xfrm>
            <a:off x="2016211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3464011" y="4800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3464011" y="5181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3464011" y="4876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PVD</a:t>
            </a:r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3616411" y="5715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64" name="Rectangle 52"/>
          <p:cNvSpPr>
            <a:spLocks noChangeArrowheads="1"/>
          </p:cNvSpPr>
          <p:nvPr/>
        </p:nvSpPr>
        <p:spPr bwMode="auto">
          <a:xfrm>
            <a:off x="3540211" y="5257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65" name="Line 53"/>
          <p:cNvSpPr>
            <a:spLocks noChangeShapeType="1"/>
          </p:cNvSpPr>
          <p:nvPr/>
        </p:nvSpPr>
        <p:spPr bwMode="auto">
          <a:xfrm>
            <a:off x="3464011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4911811" y="4800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4911811" y="5181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4911811" y="4876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SFO</a:t>
            </a:r>
          </a:p>
        </p:txBody>
      </p:sp>
      <p:sp>
        <p:nvSpPr>
          <p:cNvPr id="69" name="Rectangle 57"/>
          <p:cNvSpPr>
            <a:spLocks noChangeArrowheads="1"/>
          </p:cNvSpPr>
          <p:nvPr/>
        </p:nvSpPr>
        <p:spPr bwMode="auto">
          <a:xfrm>
            <a:off x="5064211" y="5715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70" name="Rectangle 58"/>
          <p:cNvSpPr>
            <a:spLocks noChangeArrowheads="1"/>
          </p:cNvSpPr>
          <p:nvPr/>
        </p:nvSpPr>
        <p:spPr bwMode="auto">
          <a:xfrm>
            <a:off x="4988011" y="5257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71" name="Line 59"/>
          <p:cNvSpPr>
            <a:spLocks noChangeShapeType="1"/>
          </p:cNvSpPr>
          <p:nvPr/>
        </p:nvSpPr>
        <p:spPr bwMode="auto">
          <a:xfrm>
            <a:off x="4911811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" name="Rectangle 60"/>
          <p:cNvSpPr>
            <a:spLocks noChangeArrowheads="1"/>
          </p:cNvSpPr>
          <p:nvPr/>
        </p:nvSpPr>
        <p:spPr bwMode="auto">
          <a:xfrm>
            <a:off x="6207211" y="4800600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" name="Line 61"/>
          <p:cNvSpPr>
            <a:spLocks noChangeShapeType="1"/>
          </p:cNvSpPr>
          <p:nvPr/>
        </p:nvSpPr>
        <p:spPr bwMode="auto">
          <a:xfrm>
            <a:off x="6207211" y="518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" name="Rectangle 62"/>
          <p:cNvSpPr>
            <a:spLocks noChangeArrowheads="1"/>
          </p:cNvSpPr>
          <p:nvPr/>
        </p:nvSpPr>
        <p:spPr bwMode="auto">
          <a:xfrm>
            <a:off x="6207211" y="4876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</a:t>
            </a:r>
          </a:p>
        </p:txBody>
      </p:sp>
      <p:sp>
        <p:nvSpPr>
          <p:cNvPr id="75" name="Rectangle 63"/>
          <p:cNvSpPr>
            <a:spLocks noChangeArrowheads="1"/>
          </p:cNvSpPr>
          <p:nvPr/>
        </p:nvSpPr>
        <p:spPr bwMode="auto">
          <a:xfrm>
            <a:off x="6359611" y="5715000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76" name="Rectangle 64"/>
          <p:cNvSpPr>
            <a:spLocks noChangeArrowheads="1"/>
          </p:cNvSpPr>
          <p:nvPr/>
        </p:nvSpPr>
        <p:spPr bwMode="auto">
          <a:xfrm>
            <a:off x="6283411" y="5257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6207211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2854411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4302211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5750011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" name="Line 71"/>
          <p:cNvSpPr>
            <a:spLocks noChangeShapeType="1"/>
          </p:cNvSpPr>
          <p:nvPr/>
        </p:nvSpPr>
        <p:spPr bwMode="auto">
          <a:xfrm flipH="1">
            <a:off x="4302211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" name="Line 72"/>
          <p:cNvSpPr>
            <a:spLocks noChangeShapeType="1"/>
          </p:cNvSpPr>
          <p:nvPr/>
        </p:nvSpPr>
        <p:spPr bwMode="auto">
          <a:xfrm flipH="1">
            <a:off x="2854411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" name="Line 73"/>
          <p:cNvSpPr>
            <a:spLocks noChangeShapeType="1"/>
          </p:cNvSpPr>
          <p:nvPr/>
        </p:nvSpPr>
        <p:spPr bwMode="auto">
          <a:xfrm flipH="1">
            <a:off x="5750011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4" name="Line 74"/>
          <p:cNvSpPr>
            <a:spLocks noChangeShapeType="1"/>
          </p:cNvSpPr>
          <p:nvPr/>
        </p:nvSpPr>
        <p:spPr bwMode="auto">
          <a:xfrm flipH="1">
            <a:off x="1635211" y="586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" name="Line 75"/>
          <p:cNvSpPr>
            <a:spLocks noChangeShapeType="1"/>
          </p:cNvSpPr>
          <p:nvPr/>
        </p:nvSpPr>
        <p:spPr bwMode="auto">
          <a:xfrm>
            <a:off x="7121611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" name="Rectangle 76"/>
          <p:cNvSpPr>
            <a:spLocks noChangeArrowheads="1"/>
          </p:cNvSpPr>
          <p:nvPr/>
        </p:nvSpPr>
        <p:spPr bwMode="auto">
          <a:xfrm>
            <a:off x="1178011" y="56388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87" name="Rectangle 81"/>
          <p:cNvSpPr>
            <a:spLocks noChangeArrowheads="1"/>
          </p:cNvSpPr>
          <p:nvPr/>
        </p:nvSpPr>
        <p:spPr bwMode="auto">
          <a:xfrm>
            <a:off x="720811" y="4419600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88" name="Rectangle 82"/>
          <p:cNvSpPr>
            <a:spLocks noChangeArrowheads="1"/>
          </p:cNvSpPr>
          <p:nvPr/>
        </p:nvSpPr>
        <p:spPr bwMode="auto">
          <a:xfrm>
            <a:off x="720811" y="4038600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>
            <a:off x="2092411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" name="Line 85"/>
          <p:cNvSpPr>
            <a:spLocks noChangeShapeType="1"/>
          </p:cNvSpPr>
          <p:nvPr/>
        </p:nvSpPr>
        <p:spPr bwMode="auto">
          <a:xfrm>
            <a:off x="1406611" y="4267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1" name="Line 86"/>
          <p:cNvSpPr>
            <a:spLocks noChangeShapeType="1"/>
          </p:cNvSpPr>
          <p:nvPr/>
        </p:nvSpPr>
        <p:spPr bwMode="auto">
          <a:xfrm>
            <a:off x="6359611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Doubly Linked List-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62376" y="484695"/>
            <a:ext cx="9081624" cy="38933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		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doubly linked list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header; 			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trailer;</a:t>
            </a:r>
          </a:p>
          <a:p>
            <a:pPr>
              <a:spcBef>
                <a:spcPts val="6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header = null;  trailer = null;} 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 constructor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((header==null) &amp;&amp; (trailer==null));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front(){ return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spcBef>
                <a:spcPts val="6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back(){ return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trailer.ele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addFront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e){} 	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 add to front of list</a:t>
            </a:r>
          </a:p>
          <a:p>
            <a:pPr>
              <a:spcBef>
                <a:spcPts val="6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e){} 		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 add to back of list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removeFront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(){} 		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 remove from front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(){} 			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 remove from 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0" name="Rectangle 78"/>
          <p:cNvSpPr>
            <a:spLocks noChangeArrowheads="1"/>
          </p:cNvSpPr>
          <p:nvPr/>
        </p:nvSpPr>
        <p:spPr bwMode="auto">
          <a:xfrm>
            <a:off x="381000" y="4374070"/>
            <a:ext cx="13716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7391400" y="582187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1447800" y="521227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1981200" y="544087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1981200" y="582187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1981200" y="551707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JFK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133600" y="635527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2057400" y="589807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58" name="Line 47"/>
          <p:cNvSpPr>
            <a:spLocks noChangeShapeType="1"/>
          </p:cNvSpPr>
          <p:nvPr/>
        </p:nvSpPr>
        <p:spPr bwMode="auto">
          <a:xfrm>
            <a:off x="1981200" y="62790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3429000" y="544087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3429000" y="582187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" name="Rectangle 50"/>
          <p:cNvSpPr>
            <a:spLocks noChangeArrowheads="1"/>
          </p:cNvSpPr>
          <p:nvPr/>
        </p:nvSpPr>
        <p:spPr bwMode="auto">
          <a:xfrm>
            <a:off x="3429000" y="551707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PVD</a:t>
            </a:r>
          </a:p>
        </p:txBody>
      </p:sp>
      <p:sp>
        <p:nvSpPr>
          <p:cNvPr id="62" name="Rectangle 51"/>
          <p:cNvSpPr>
            <a:spLocks noChangeArrowheads="1"/>
          </p:cNvSpPr>
          <p:nvPr/>
        </p:nvSpPr>
        <p:spPr bwMode="auto">
          <a:xfrm>
            <a:off x="3581400" y="635527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63" name="Rectangle 52"/>
          <p:cNvSpPr>
            <a:spLocks noChangeArrowheads="1"/>
          </p:cNvSpPr>
          <p:nvPr/>
        </p:nvSpPr>
        <p:spPr bwMode="auto">
          <a:xfrm>
            <a:off x="3505200" y="589807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64" name="Line 53"/>
          <p:cNvSpPr>
            <a:spLocks noChangeShapeType="1"/>
          </p:cNvSpPr>
          <p:nvPr/>
        </p:nvSpPr>
        <p:spPr bwMode="auto">
          <a:xfrm>
            <a:off x="3429000" y="62790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" name="Rectangle 54"/>
          <p:cNvSpPr>
            <a:spLocks noChangeArrowheads="1"/>
          </p:cNvSpPr>
          <p:nvPr/>
        </p:nvSpPr>
        <p:spPr bwMode="auto">
          <a:xfrm>
            <a:off x="4876800" y="544087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4876800" y="582187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4876800" y="551707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SFO</a:t>
            </a:r>
          </a:p>
        </p:txBody>
      </p:sp>
      <p:sp>
        <p:nvSpPr>
          <p:cNvPr id="68" name="Rectangle 57"/>
          <p:cNvSpPr>
            <a:spLocks noChangeArrowheads="1"/>
          </p:cNvSpPr>
          <p:nvPr/>
        </p:nvSpPr>
        <p:spPr bwMode="auto">
          <a:xfrm>
            <a:off x="5029200" y="635527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4953000" y="589807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4876800" y="62790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" name="Rectangle 60"/>
          <p:cNvSpPr>
            <a:spLocks noChangeArrowheads="1"/>
          </p:cNvSpPr>
          <p:nvPr/>
        </p:nvSpPr>
        <p:spPr bwMode="auto">
          <a:xfrm>
            <a:off x="6172200" y="5440870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>
            <a:off x="6172200" y="582187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" name="Rectangle 62"/>
          <p:cNvSpPr>
            <a:spLocks noChangeArrowheads="1"/>
          </p:cNvSpPr>
          <p:nvPr/>
        </p:nvSpPr>
        <p:spPr bwMode="auto">
          <a:xfrm>
            <a:off x="6172200" y="551707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</a:t>
            </a:r>
          </a:p>
        </p:txBody>
      </p:sp>
      <p:sp>
        <p:nvSpPr>
          <p:cNvPr id="74" name="Rectangle 63"/>
          <p:cNvSpPr>
            <a:spLocks noChangeArrowheads="1"/>
          </p:cNvSpPr>
          <p:nvPr/>
        </p:nvSpPr>
        <p:spPr bwMode="auto">
          <a:xfrm>
            <a:off x="6324600" y="6355270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75" name="Rectangle 64"/>
          <p:cNvSpPr>
            <a:spLocks noChangeArrowheads="1"/>
          </p:cNvSpPr>
          <p:nvPr/>
        </p:nvSpPr>
        <p:spPr bwMode="auto">
          <a:xfrm>
            <a:off x="6248400" y="589807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6172200" y="627907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" name="Line 68"/>
          <p:cNvSpPr>
            <a:spLocks noChangeShapeType="1"/>
          </p:cNvSpPr>
          <p:nvPr/>
        </p:nvSpPr>
        <p:spPr bwMode="auto">
          <a:xfrm>
            <a:off x="2819400" y="60504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" name="Line 69"/>
          <p:cNvSpPr>
            <a:spLocks noChangeShapeType="1"/>
          </p:cNvSpPr>
          <p:nvPr/>
        </p:nvSpPr>
        <p:spPr bwMode="auto">
          <a:xfrm>
            <a:off x="4267200" y="60504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" name="Line 70"/>
          <p:cNvSpPr>
            <a:spLocks noChangeShapeType="1"/>
          </p:cNvSpPr>
          <p:nvPr/>
        </p:nvSpPr>
        <p:spPr bwMode="auto">
          <a:xfrm>
            <a:off x="5715000" y="597427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" name="Line 71"/>
          <p:cNvSpPr>
            <a:spLocks noChangeShapeType="1"/>
          </p:cNvSpPr>
          <p:nvPr/>
        </p:nvSpPr>
        <p:spPr bwMode="auto">
          <a:xfrm flipH="1">
            <a:off x="4267200" y="65076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" name="Line 72"/>
          <p:cNvSpPr>
            <a:spLocks noChangeShapeType="1"/>
          </p:cNvSpPr>
          <p:nvPr/>
        </p:nvSpPr>
        <p:spPr bwMode="auto">
          <a:xfrm flipH="1">
            <a:off x="2819400" y="65076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" name="Line 73"/>
          <p:cNvSpPr>
            <a:spLocks noChangeShapeType="1"/>
          </p:cNvSpPr>
          <p:nvPr/>
        </p:nvSpPr>
        <p:spPr bwMode="auto">
          <a:xfrm flipH="1">
            <a:off x="5715000" y="650767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" name="Line 74"/>
          <p:cNvSpPr>
            <a:spLocks noChangeShapeType="1"/>
          </p:cNvSpPr>
          <p:nvPr/>
        </p:nvSpPr>
        <p:spPr bwMode="auto">
          <a:xfrm flipH="1">
            <a:off x="1600200" y="650767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4" name="Line 75"/>
          <p:cNvSpPr>
            <a:spLocks noChangeShapeType="1"/>
          </p:cNvSpPr>
          <p:nvPr/>
        </p:nvSpPr>
        <p:spPr bwMode="auto">
          <a:xfrm>
            <a:off x="7086600" y="605047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" name="Rectangle 76"/>
          <p:cNvSpPr>
            <a:spLocks noChangeArrowheads="1"/>
          </p:cNvSpPr>
          <p:nvPr/>
        </p:nvSpPr>
        <p:spPr bwMode="auto">
          <a:xfrm>
            <a:off x="1143000" y="627907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86" name="Rectangle 81"/>
          <p:cNvSpPr>
            <a:spLocks noChangeArrowheads="1"/>
          </p:cNvSpPr>
          <p:nvPr/>
        </p:nvSpPr>
        <p:spPr bwMode="auto">
          <a:xfrm>
            <a:off x="685800" y="5059870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87" name="Rectangle 82"/>
          <p:cNvSpPr>
            <a:spLocks noChangeArrowheads="1"/>
          </p:cNvSpPr>
          <p:nvPr/>
        </p:nvSpPr>
        <p:spPr bwMode="auto">
          <a:xfrm>
            <a:off x="685800" y="4678870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2057400" y="521227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" name="Line 85"/>
          <p:cNvSpPr>
            <a:spLocks noChangeShapeType="1"/>
          </p:cNvSpPr>
          <p:nvPr/>
        </p:nvSpPr>
        <p:spPr bwMode="auto">
          <a:xfrm>
            <a:off x="1371600" y="490747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" name="Line 86"/>
          <p:cNvSpPr>
            <a:spLocks noChangeShapeType="1"/>
          </p:cNvSpPr>
          <p:nvPr/>
        </p:nvSpPr>
        <p:spPr bwMode="auto">
          <a:xfrm>
            <a:off x="6324600" y="490747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0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Doubly Linked List-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61904" y="566928"/>
            <a:ext cx="8874663" cy="250530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addFront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value){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= new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(header == null)   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 if it is an empty list 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trailer = v;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header.prev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v.next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header;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= v;</a:t>
            </a:r>
          </a:p>
          <a:p>
            <a:pPr>
              <a:spcBef>
                <a:spcPct val="10000"/>
              </a:spcBef>
              <a:defRPr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5051425" y="1528236"/>
            <a:ext cx="1066800" cy="914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486525" y="1652061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5965825" y="183303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5203825" y="1985436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91" name="Rectangle 40"/>
          <p:cNvSpPr>
            <a:spLocks noChangeArrowheads="1"/>
          </p:cNvSpPr>
          <p:nvPr/>
        </p:nvSpPr>
        <p:spPr bwMode="auto">
          <a:xfrm>
            <a:off x="5203825" y="1604436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92" name="Line 54"/>
          <p:cNvSpPr>
            <a:spLocks noChangeShapeType="1"/>
          </p:cNvSpPr>
          <p:nvPr/>
        </p:nvSpPr>
        <p:spPr bwMode="auto">
          <a:xfrm>
            <a:off x="5965825" y="221403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3" name="Rectangle 62"/>
          <p:cNvSpPr>
            <a:spLocks noChangeArrowheads="1"/>
          </p:cNvSpPr>
          <p:nvPr/>
        </p:nvSpPr>
        <p:spPr bwMode="auto">
          <a:xfrm>
            <a:off x="6486525" y="2099736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grpSp>
        <p:nvGrpSpPr>
          <p:cNvPr id="94" name="Group 3"/>
          <p:cNvGrpSpPr>
            <a:grpSpLocks/>
          </p:cNvGrpSpPr>
          <p:nvPr/>
        </p:nvGrpSpPr>
        <p:grpSpPr bwMode="auto">
          <a:xfrm>
            <a:off x="5876925" y="2769661"/>
            <a:ext cx="2971800" cy="1590675"/>
            <a:chOff x="5234940" y="4220209"/>
            <a:chExt cx="2971800" cy="1590675"/>
          </a:xfrm>
        </p:grpSpPr>
        <p:sp>
          <p:nvSpPr>
            <p:cNvPr id="95" name="Line 37"/>
            <p:cNvSpPr>
              <a:spLocks noChangeShapeType="1"/>
            </p:cNvSpPr>
            <p:nvPr/>
          </p:nvSpPr>
          <p:spPr bwMode="auto">
            <a:xfrm flipH="1">
              <a:off x="6149340" y="5591809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6" name="Rectangle 45"/>
            <p:cNvSpPr>
              <a:spLocks noChangeArrowheads="1"/>
            </p:cNvSpPr>
            <p:nvPr/>
          </p:nvSpPr>
          <p:spPr bwMode="auto">
            <a:xfrm>
              <a:off x="5692140" y="5363209"/>
              <a:ext cx="6096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rPr>
                <a:t>null</a:t>
              </a:r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454140" y="4525009"/>
              <a:ext cx="838200" cy="128587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" name="Line 47"/>
            <p:cNvSpPr>
              <a:spLocks noChangeShapeType="1"/>
            </p:cNvSpPr>
            <p:nvPr/>
          </p:nvSpPr>
          <p:spPr bwMode="auto">
            <a:xfrm>
              <a:off x="6454140" y="4906009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6454140" y="4601209"/>
              <a:ext cx="91440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value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6606540" y="5439409"/>
              <a:ext cx="620713" cy="301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rPr>
                <a:t>prev</a:t>
              </a: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6530340" y="4982209"/>
              <a:ext cx="609600" cy="301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102" name="Line 51"/>
            <p:cNvSpPr>
              <a:spLocks noChangeShapeType="1"/>
            </p:cNvSpPr>
            <p:nvPr/>
          </p:nvSpPr>
          <p:spPr bwMode="auto">
            <a:xfrm>
              <a:off x="6454140" y="5363209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5234940" y="4220209"/>
              <a:ext cx="914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dirty="0">
                  <a:solidFill>
                    <a:srgbClr val="000000"/>
                  </a:solidFill>
                </a:rPr>
                <a:t>v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4" name="Line 53"/>
            <p:cNvSpPr>
              <a:spLocks noChangeShapeType="1"/>
            </p:cNvSpPr>
            <p:nvPr/>
          </p:nvSpPr>
          <p:spPr bwMode="auto">
            <a:xfrm>
              <a:off x="5768340" y="4448809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5" name="Line 63"/>
            <p:cNvSpPr>
              <a:spLocks noChangeShapeType="1"/>
            </p:cNvSpPr>
            <p:nvPr/>
          </p:nvSpPr>
          <p:spPr bwMode="auto">
            <a:xfrm>
              <a:off x="7292340" y="5134609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6" name="Rectangle 64"/>
            <p:cNvSpPr>
              <a:spLocks noChangeArrowheads="1"/>
            </p:cNvSpPr>
            <p:nvPr/>
          </p:nvSpPr>
          <p:spPr bwMode="auto">
            <a:xfrm>
              <a:off x="7597140" y="4906009"/>
              <a:ext cx="6096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Times New Roman" panose="02020603050405020304" pitchFamily="18" charset="0"/>
                </a:rPr>
                <a:t>null</a:t>
              </a:r>
            </a:p>
          </p:txBody>
        </p:sp>
      </p:grpSp>
      <p:grpSp>
        <p:nvGrpSpPr>
          <p:cNvPr id="107" name="Group 1"/>
          <p:cNvGrpSpPr>
            <a:grpSpLocks/>
          </p:cNvGrpSpPr>
          <p:nvPr/>
        </p:nvGrpSpPr>
        <p:grpSpPr bwMode="auto">
          <a:xfrm>
            <a:off x="5915025" y="1810811"/>
            <a:ext cx="1524000" cy="1263650"/>
            <a:chOff x="2293620" y="3884612"/>
            <a:chExt cx="914400" cy="1143000"/>
          </a:xfrm>
        </p:grpSpPr>
        <p:sp>
          <p:nvSpPr>
            <p:cNvPr id="108" name="Line 7"/>
            <p:cNvSpPr>
              <a:spLocks noChangeShapeType="1"/>
            </p:cNvSpPr>
            <p:nvPr/>
          </p:nvSpPr>
          <p:spPr bwMode="auto">
            <a:xfrm>
              <a:off x="3208020" y="3884612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" name="Line 24"/>
            <p:cNvSpPr>
              <a:spLocks noChangeShapeType="1"/>
            </p:cNvSpPr>
            <p:nvPr/>
          </p:nvSpPr>
          <p:spPr bwMode="auto">
            <a:xfrm>
              <a:off x="2293620" y="3884612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10" name="Group 2"/>
          <p:cNvGrpSpPr>
            <a:grpSpLocks/>
          </p:cNvGrpSpPr>
          <p:nvPr/>
        </p:nvGrpSpPr>
        <p:grpSpPr bwMode="auto">
          <a:xfrm>
            <a:off x="5953125" y="2128311"/>
            <a:ext cx="1295400" cy="946150"/>
            <a:chOff x="2293620" y="4341812"/>
            <a:chExt cx="762000" cy="685800"/>
          </a:xfrm>
        </p:grpSpPr>
        <p:sp>
          <p:nvSpPr>
            <p:cNvPr id="111" name="Line 20"/>
            <p:cNvSpPr>
              <a:spLocks noChangeShapeType="1"/>
            </p:cNvSpPr>
            <p:nvPr/>
          </p:nvSpPr>
          <p:spPr bwMode="auto">
            <a:xfrm>
              <a:off x="2293620" y="4341812"/>
              <a:ext cx="762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>
              <a:off x="3055620" y="4341812"/>
              <a:ext cx="0" cy="685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08750" y="630343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7F139-6250-4238-8F66-AFC0D52C5AD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4" name="Rectangle 2"/>
          <p:cNvSpPr>
            <a:spLocks noChangeArrowheads="1"/>
          </p:cNvSpPr>
          <p:nvPr/>
        </p:nvSpPr>
        <p:spPr bwMode="auto">
          <a:xfrm>
            <a:off x="1800225" y="4474635"/>
            <a:ext cx="1066800" cy="914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8505825" y="584623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16" name="Line 6"/>
          <p:cNvSpPr>
            <a:spLocks noChangeShapeType="1"/>
          </p:cNvSpPr>
          <p:nvPr/>
        </p:nvSpPr>
        <p:spPr bwMode="auto">
          <a:xfrm>
            <a:off x="2714625" y="516043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7" name="Rectangle 7"/>
          <p:cNvSpPr>
            <a:spLocks noChangeArrowheads="1"/>
          </p:cNvSpPr>
          <p:nvPr/>
        </p:nvSpPr>
        <p:spPr bwMode="auto">
          <a:xfrm>
            <a:off x="3248025" y="538903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8" name="Line 8"/>
          <p:cNvSpPr>
            <a:spLocks noChangeShapeType="1"/>
          </p:cNvSpPr>
          <p:nvPr/>
        </p:nvSpPr>
        <p:spPr bwMode="auto">
          <a:xfrm>
            <a:off x="3248025" y="577003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9" name="Rectangle 9"/>
          <p:cNvSpPr>
            <a:spLocks noChangeArrowheads="1"/>
          </p:cNvSpPr>
          <p:nvPr/>
        </p:nvSpPr>
        <p:spPr bwMode="auto">
          <a:xfrm>
            <a:off x="3248025" y="546523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</a:t>
            </a:r>
          </a:p>
        </p:txBody>
      </p:sp>
      <p:sp>
        <p:nvSpPr>
          <p:cNvPr id="120" name="Rectangle 10"/>
          <p:cNvSpPr>
            <a:spLocks noChangeArrowheads="1"/>
          </p:cNvSpPr>
          <p:nvPr/>
        </p:nvSpPr>
        <p:spPr bwMode="auto">
          <a:xfrm>
            <a:off x="3400425" y="6303435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21" name="Rectangle 11"/>
          <p:cNvSpPr>
            <a:spLocks noChangeArrowheads="1"/>
          </p:cNvSpPr>
          <p:nvPr/>
        </p:nvSpPr>
        <p:spPr bwMode="auto">
          <a:xfrm>
            <a:off x="3324225" y="584623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22" name="Line 12"/>
          <p:cNvSpPr>
            <a:spLocks noChangeShapeType="1"/>
          </p:cNvSpPr>
          <p:nvPr/>
        </p:nvSpPr>
        <p:spPr bwMode="auto">
          <a:xfrm>
            <a:off x="3248025" y="62272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3" name="Rectangle 13"/>
          <p:cNvSpPr>
            <a:spLocks noChangeArrowheads="1"/>
          </p:cNvSpPr>
          <p:nvPr/>
        </p:nvSpPr>
        <p:spPr bwMode="auto">
          <a:xfrm>
            <a:off x="4695825" y="538903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4" name="Line 14"/>
          <p:cNvSpPr>
            <a:spLocks noChangeShapeType="1"/>
          </p:cNvSpPr>
          <p:nvPr/>
        </p:nvSpPr>
        <p:spPr bwMode="auto">
          <a:xfrm>
            <a:off x="4695825" y="577003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5" name="Rectangle 15"/>
          <p:cNvSpPr>
            <a:spLocks noChangeArrowheads="1"/>
          </p:cNvSpPr>
          <p:nvPr/>
        </p:nvSpPr>
        <p:spPr bwMode="auto">
          <a:xfrm>
            <a:off x="4695825" y="546523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BBB</a:t>
            </a:r>
          </a:p>
        </p:txBody>
      </p:sp>
      <p:sp>
        <p:nvSpPr>
          <p:cNvPr id="126" name="Rectangle 16"/>
          <p:cNvSpPr>
            <a:spLocks noChangeArrowheads="1"/>
          </p:cNvSpPr>
          <p:nvPr/>
        </p:nvSpPr>
        <p:spPr bwMode="auto">
          <a:xfrm>
            <a:off x="4848225" y="6303435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auto">
          <a:xfrm>
            <a:off x="4772025" y="584623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28" name="Line 18"/>
          <p:cNvSpPr>
            <a:spLocks noChangeShapeType="1"/>
          </p:cNvSpPr>
          <p:nvPr/>
        </p:nvSpPr>
        <p:spPr bwMode="auto">
          <a:xfrm>
            <a:off x="4695825" y="62272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9" name="Rectangle 19"/>
          <p:cNvSpPr>
            <a:spLocks noChangeArrowheads="1"/>
          </p:cNvSpPr>
          <p:nvPr/>
        </p:nvSpPr>
        <p:spPr bwMode="auto">
          <a:xfrm>
            <a:off x="6143625" y="538903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0" name="Line 20"/>
          <p:cNvSpPr>
            <a:spLocks noChangeShapeType="1"/>
          </p:cNvSpPr>
          <p:nvPr/>
        </p:nvSpPr>
        <p:spPr bwMode="auto">
          <a:xfrm>
            <a:off x="6143625" y="577003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6143625" y="546523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CCC</a:t>
            </a:r>
          </a:p>
        </p:txBody>
      </p:sp>
      <p:sp>
        <p:nvSpPr>
          <p:cNvPr id="132" name="Rectangle 22"/>
          <p:cNvSpPr>
            <a:spLocks noChangeArrowheads="1"/>
          </p:cNvSpPr>
          <p:nvPr/>
        </p:nvSpPr>
        <p:spPr bwMode="auto">
          <a:xfrm>
            <a:off x="6296025" y="6303435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33" name="Rectangle 23"/>
          <p:cNvSpPr>
            <a:spLocks noChangeArrowheads="1"/>
          </p:cNvSpPr>
          <p:nvPr/>
        </p:nvSpPr>
        <p:spPr bwMode="auto">
          <a:xfrm>
            <a:off x="6219825" y="584623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34" name="Line 24"/>
          <p:cNvSpPr>
            <a:spLocks noChangeShapeType="1"/>
          </p:cNvSpPr>
          <p:nvPr/>
        </p:nvSpPr>
        <p:spPr bwMode="auto">
          <a:xfrm>
            <a:off x="6143625" y="62272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7439025" y="5389035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6" name="Line 26"/>
          <p:cNvSpPr>
            <a:spLocks noChangeShapeType="1"/>
          </p:cNvSpPr>
          <p:nvPr/>
        </p:nvSpPr>
        <p:spPr bwMode="auto">
          <a:xfrm>
            <a:off x="7439025" y="577003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7" name="Rectangle 27"/>
          <p:cNvSpPr>
            <a:spLocks noChangeArrowheads="1"/>
          </p:cNvSpPr>
          <p:nvPr/>
        </p:nvSpPr>
        <p:spPr bwMode="auto">
          <a:xfrm>
            <a:off x="7439025" y="546523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DDD</a:t>
            </a:r>
          </a:p>
        </p:txBody>
      </p:sp>
      <p:sp>
        <p:nvSpPr>
          <p:cNvPr id="138" name="Rectangle 28"/>
          <p:cNvSpPr>
            <a:spLocks noChangeArrowheads="1"/>
          </p:cNvSpPr>
          <p:nvPr/>
        </p:nvSpPr>
        <p:spPr bwMode="auto">
          <a:xfrm>
            <a:off x="7591425" y="6303435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7515225" y="584623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40" name="Line 30"/>
          <p:cNvSpPr>
            <a:spLocks noChangeShapeType="1"/>
          </p:cNvSpPr>
          <p:nvPr/>
        </p:nvSpPr>
        <p:spPr bwMode="auto">
          <a:xfrm>
            <a:off x="7439025" y="622723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1" name="Line 31"/>
          <p:cNvSpPr>
            <a:spLocks noChangeShapeType="1"/>
          </p:cNvSpPr>
          <p:nvPr/>
        </p:nvSpPr>
        <p:spPr bwMode="auto">
          <a:xfrm>
            <a:off x="4086225" y="599863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2" name="Line 32"/>
          <p:cNvSpPr>
            <a:spLocks noChangeShapeType="1"/>
          </p:cNvSpPr>
          <p:nvPr/>
        </p:nvSpPr>
        <p:spPr bwMode="auto">
          <a:xfrm>
            <a:off x="5534025" y="599863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" name="Line 33"/>
          <p:cNvSpPr>
            <a:spLocks noChangeShapeType="1"/>
          </p:cNvSpPr>
          <p:nvPr/>
        </p:nvSpPr>
        <p:spPr bwMode="auto">
          <a:xfrm>
            <a:off x="6981825" y="592243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" name="Line 34"/>
          <p:cNvSpPr>
            <a:spLocks noChangeShapeType="1"/>
          </p:cNvSpPr>
          <p:nvPr/>
        </p:nvSpPr>
        <p:spPr bwMode="auto">
          <a:xfrm flipH="1">
            <a:off x="5534025" y="645583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5" name="Line 35"/>
          <p:cNvSpPr>
            <a:spLocks noChangeShapeType="1"/>
          </p:cNvSpPr>
          <p:nvPr/>
        </p:nvSpPr>
        <p:spPr bwMode="auto">
          <a:xfrm flipH="1">
            <a:off x="4086225" y="645583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6" name="Line 36"/>
          <p:cNvSpPr>
            <a:spLocks noChangeShapeType="1"/>
          </p:cNvSpPr>
          <p:nvPr/>
        </p:nvSpPr>
        <p:spPr bwMode="auto">
          <a:xfrm flipH="1">
            <a:off x="6981825" y="645583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7" name="Line 37"/>
          <p:cNvSpPr>
            <a:spLocks noChangeShapeType="1"/>
          </p:cNvSpPr>
          <p:nvPr/>
        </p:nvSpPr>
        <p:spPr bwMode="auto">
          <a:xfrm flipH="1">
            <a:off x="3095625" y="637963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" name="Line 38"/>
          <p:cNvSpPr>
            <a:spLocks noChangeShapeType="1"/>
          </p:cNvSpPr>
          <p:nvPr/>
        </p:nvSpPr>
        <p:spPr bwMode="auto">
          <a:xfrm>
            <a:off x="8353425" y="599863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9" name="Rectangle 40"/>
          <p:cNvSpPr>
            <a:spLocks noChangeArrowheads="1"/>
          </p:cNvSpPr>
          <p:nvPr/>
        </p:nvSpPr>
        <p:spPr bwMode="auto">
          <a:xfrm>
            <a:off x="1952625" y="4931835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50" name="Rectangle 41"/>
          <p:cNvSpPr>
            <a:spLocks noChangeArrowheads="1"/>
          </p:cNvSpPr>
          <p:nvPr/>
        </p:nvSpPr>
        <p:spPr bwMode="auto">
          <a:xfrm>
            <a:off x="1952625" y="4550835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151" name="Line 42"/>
          <p:cNvSpPr>
            <a:spLocks noChangeShapeType="1"/>
          </p:cNvSpPr>
          <p:nvPr/>
        </p:nvSpPr>
        <p:spPr bwMode="auto">
          <a:xfrm>
            <a:off x="3324225" y="516043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2" name="Line 43"/>
          <p:cNvSpPr>
            <a:spLocks noChangeShapeType="1"/>
          </p:cNvSpPr>
          <p:nvPr/>
        </p:nvSpPr>
        <p:spPr bwMode="auto">
          <a:xfrm>
            <a:off x="2714625" y="4703235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" name="Line 44"/>
          <p:cNvSpPr>
            <a:spLocks noChangeShapeType="1"/>
          </p:cNvSpPr>
          <p:nvPr/>
        </p:nvSpPr>
        <p:spPr bwMode="auto">
          <a:xfrm>
            <a:off x="7591425" y="470323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4" name="Rectangle 47"/>
          <p:cNvSpPr>
            <a:spLocks noChangeArrowheads="1"/>
          </p:cNvSpPr>
          <p:nvPr/>
        </p:nvSpPr>
        <p:spPr bwMode="auto">
          <a:xfrm>
            <a:off x="2638425" y="622723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55" name="Rectangle 54"/>
          <p:cNvSpPr>
            <a:spLocks noChangeArrowheads="1"/>
          </p:cNvSpPr>
          <p:nvPr/>
        </p:nvSpPr>
        <p:spPr bwMode="auto">
          <a:xfrm>
            <a:off x="1365250" y="544618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6" name="Line 55"/>
          <p:cNvSpPr>
            <a:spLocks noChangeShapeType="1"/>
          </p:cNvSpPr>
          <p:nvPr/>
        </p:nvSpPr>
        <p:spPr bwMode="auto">
          <a:xfrm>
            <a:off x="1365250" y="582718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7" name="Rectangle 56"/>
          <p:cNvSpPr>
            <a:spLocks noChangeArrowheads="1"/>
          </p:cNvSpPr>
          <p:nvPr/>
        </p:nvSpPr>
        <p:spPr bwMode="auto">
          <a:xfrm>
            <a:off x="1365250" y="552238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58" name="Rectangle 57"/>
          <p:cNvSpPr>
            <a:spLocks noChangeArrowheads="1"/>
          </p:cNvSpPr>
          <p:nvPr/>
        </p:nvSpPr>
        <p:spPr bwMode="auto">
          <a:xfrm>
            <a:off x="1517650" y="6360585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59" name="Rectangle 58"/>
          <p:cNvSpPr>
            <a:spLocks noChangeArrowheads="1"/>
          </p:cNvSpPr>
          <p:nvPr/>
        </p:nvSpPr>
        <p:spPr bwMode="auto">
          <a:xfrm>
            <a:off x="1441450" y="590338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60" name="Line 59"/>
          <p:cNvSpPr>
            <a:spLocks noChangeShapeType="1"/>
          </p:cNvSpPr>
          <p:nvPr/>
        </p:nvSpPr>
        <p:spPr bwMode="auto">
          <a:xfrm>
            <a:off x="1365250" y="628438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1" name="Text Box 60"/>
          <p:cNvSpPr txBox="1">
            <a:spLocks noChangeArrowheads="1"/>
          </p:cNvSpPr>
          <p:nvPr/>
        </p:nvSpPr>
        <p:spPr bwMode="auto">
          <a:xfrm>
            <a:off x="222250" y="5141385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162" name="Line 61"/>
          <p:cNvSpPr>
            <a:spLocks noChangeShapeType="1"/>
          </p:cNvSpPr>
          <p:nvPr/>
        </p:nvSpPr>
        <p:spPr bwMode="auto">
          <a:xfrm>
            <a:off x="679450" y="536998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" name="Line 67"/>
          <p:cNvSpPr>
            <a:spLocks noChangeShapeType="1"/>
          </p:cNvSpPr>
          <p:nvPr/>
        </p:nvSpPr>
        <p:spPr bwMode="auto">
          <a:xfrm>
            <a:off x="2203450" y="605578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" name="Line 68"/>
          <p:cNvSpPr>
            <a:spLocks noChangeShapeType="1"/>
          </p:cNvSpPr>
          <p:nvPr/>
        </p:nvSpPr>
        <p:spPr bwMode="auto">
          <a:xfrm flipH="1">
            <a:off x="1136650" y="651298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5" name="Rectangle 69"/>
          <p:cNvSpPr>
            <a:spLocks noChangeArrowheads="1"/>
          </p:cNvSpPr>
          <p:nvPr/>
        </p:nvSpPr>
        <p:spPr bwMode="auto">
          <a:xfrm>
            <a:off x="2249488" y="5723998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66" name="Rectangle 70"/>
          <p:cNvSpPr>
            <a:spLocks noChangeArrowheads="1"/>
          </p:cNvSpPr>
          <p:nvPr/>
        </p:nvSpPr>
        <p:spPr bwMode="auto">
          <a:xfrm>
            <a:off x="603250" y="636058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67" name="Line 35"/>
          <p:cNvSpPr>
            <a:spLocks noChangeShapeType="1"/>
          </p:cNvSpPr>
          <p:nvPr/>
        </p:nvSpPr>
        <p:spPr bwMode="auto">
          <a:xfrm flipH="1">
            <a:off x="2187575" y="6560610"/>
            <a:ext cx="1060450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8" name="Line 32"/>
          <p:cNvSpPr>
            <a:spLocks noChangeShapeType="1"/>
          </p:cNvSpPr>
          <p:nvPr/>
        </p:nvSpPr>
        <p:spPr bwMode="auto">
          <a:xfrm>
            <a:off x="2211388" y="614786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9" name="Line 33"/>
          <p:cNvSpPr>
            <a:spLocks noChangeShapeType="1"/>
          </p:cNvSpPr>
          <p:nvPr/>
        </p:nvSpPr>
        <p:spPr bwMode="auto">
          <a:xfrm flipH="1">
            <a:off x="1517650" y="5141385"/>
            <a:ext cx="69373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8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93" grpId="0"/>
      <p:bldP spid="154" grpId="0"/>
      <p:bldP spid="155" grpId="0" animBg="1"/>
      <p:bldP spid="157" grpId="0"/>
      <p:bldP spid="158" grpId="0" animBg="1"/>
      <p:bldP spid="159" grpId="0" animBg="1"/>
      <p:bldP spid="161" grpId="0"/>
      <p:bldP spid="165" grpId="0"/>
      <p:bldP spid="165" grpId="1"/>
      <p:bldP spid="1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369050"/>
            <a:ext cx="381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294429-DF2D-45D3-9613-3676557906A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Doubly Linked List</a:t>
            </a:r>
            <a:endParaRPr lang="en-US" altLang="en-US" sz="2000" b="1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609599" y="609600"/>
            <a:ext cx="8355013" cy="27761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1" hangingPunct="1">
              <a:spcBef>
                <a:spcPct val="1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(const String) {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to back of list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ode v = new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lvl="1" eaLnBrk="1" hangingPunct="1">
              <a:spcBef>
                <a:spcPct val="10000"/>
              </a:spcBef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if (trailer ==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//check if the list is empty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header = v;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10000"/>
              </a:spcBef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tailer.next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 v;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1800" b="1" dirty="0" err="1">
                <a:solidFill>
                  <a:srgbClr val="33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v.prev</a:t>
            </a:r>
            <a:r>
              <a:rPr lang="en-US" altLang="en-US" sz="1800" b="1" dirty="0">
                <a:solidFill>
                  <a:srgbClr val="33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 trailer;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trailer = v;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2" name="Rectangle 78"/>
          <p:cNvSpPr>
            <a:spLocks noChangeArrowheads="1"/>
          </p:cNvSpPr>
          <p:nvPr/>
        </p:nvSpPr>
        <p:spPr bwMode="auto">
          <a:xfrm>
            <a:off x="152400" y="3886200"/>
            <a:ext cx="1066800" cy="1130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591300" y="51562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876300" y="456723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409700" y="4795838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>
            <a:off x="1409700" y="51768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7" name="Rectangle 14"/>
          <p:cNvSpPr>
            <a:spLocks noChangeArrowheads="1"/>
          </p:cNvSpPr>
          <p:nvPr/>
        </p:nvSpPr>
        <p:spPr bwMode="auto">
          <a:xfrm>
            <a:off x="1409700" y="4872038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28" name="Rectangle 15"/>
          <p:cNvSpPr>
            <a:spLocks noChangeArrowheads="1"/>
          </p:cNvSpPr>
          <p:nvPr/>
        </p:nvSpPr>
        <p:spPr bwMode="auto">
          <a:xfrm>
            <a:off x="1562100" y="5710238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9229" name="Rectangle 46"/>
          <p:cNvSpPr>
            <a:spLocks noChangeArrowheads="1"/>
          </p:cNvSpPr>
          <p:nvPr/>
        </p:nvSpPr>
        <p:spPr bwMode="auto">
          <a:xfrm>
            <a:off x="1485900" y="5253038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9230" name="Line 47"/>
          <p:cNvSpPr>
            <a:spLocks noChangeShapeType="1"/>
          </p:cNvSpPr>
          <p:nvPr/>
        </p:nvSpPr>
        <p:spPr bwMode="auto">
          <a:xfrm>
            <a:off x="1409700" y="5634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1" name="Rectangle 48"/>
          <p:cNvSpPr>
            <a:spLocks noChangeArrowheads="1"/>
          </p:cNvSpPr>
          <p:nvPr/>
        </p:nvSpPr>
        <p:spPr bwMode="auto">
          <a:xfrm>
            <a:off x="2857500" y="4795838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2" name="Line 49"/>
          <p:cNvSpPr>
            <a:spLocks noChangeShapeType="1"/>
          </p:cNvSpPr>
          <p:nvPr/>
        </p:nvSpPr>
        <p:spPr bwMode="auto">
          <a:xfrm>
            <a:off x="2857500" y="51768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3" name="Rectangle 50"/>
          <p:cNvSpPr>
            <a:spLocks noChangeArrowheads="1"/>
          </p:cNvSpPr>
          <p:nvPr/>
        </p:nvSpPr>
        <p:spPr bwMode="auto">
          <a:xfrm>
            <a:off x="2857500" y="4872038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bbb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34" name="Rectangle 51"/>
          <p:cNvSpPr>
            <a:spLocks noChangeArrowheads="1"/>
          </p:cNvSpPr>
          <p:nvPr/>
        </p:nvSpPr>
        <p:spPr bwMode="auto">
          <a:xfrm>
            <a:off x="3009900" y="5710238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9235" name="Rectangle 52"/>
          <p:cNvSpPr>
            <a:spLocks noChangeArrowheads="1"/>
          </p:cNvSpPr>
          <p:nvPr/>
        </p:nvSpPr>
        <p:spPr bwMode="auto">
          <a:xfrm>
            <a:off x="2933700" y="5253038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9236" name="Line 53"/>
          <p:cNvSpPr>
            <a:spLocks noChangeShapeType="1"/>
          </p:cNvSpPr>
          <p:nvPr/>
        </p:nvSpPr>
        <p:spPr bwMode="auto">
          <a:xfrm>
            <a:off x="2857500" y="5634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7" name="Rectangle 54"/>
          <p:cNvSpPr>
            <a:spLocks noChangeArrowheads="1"/>
          </p:cNvSpPr>
          <p:nvPr/>
        </p:nvSpPr>
        <p:spPr bwMode="auto">
          <a:xfrm>
            <a:off x="4305300" y="4795838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8" name="Line 55"/>
          <p:cNvSpPr>
            <a:spLocks noChangeShapeType="1"/>
          </p:cNvSpPr>
          <p:nvPr/>
        </p:nvSpPr>
        <p:spPr bwMode="auto">
          <a:xfrm>
            <a:off x="4305300" y="51768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39" name="Rectangle 56"/>
          <p:cNvSpPr>
            <a:spLocks noChangeArrowheads="1"/>
          </p:cNvSpPr>
          <p:nvPr/>
        </p:nvSpPr>
        <p:spPr bwMode="auto">
          <a:xfrm>
            <a:off x="4305300" y="4872038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ccc</a:t>
            </a:r>
          </a:p>
        </p:txBody>
      </p:sp>
      <p:sp>
        <p:nvSpPr>
          <p:cNvPr id="9240" name="Rectangle 57"/>
          <p:cNvSpPr>
            <a:spLocks noChangeArrowheads="1"/>
          </p:cNvSpPr>
          <p:nvPr/>
        </p:nvSpPr>
        <p:spPr bwMode="auto">
          <a:xfrm>
            <a:off x="4457700" y="5710238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9241" name="Rectangle 58"/>
          <p:cNvSpPr>
            <a:spLocks noChangeArrowheads="1"/>
          </p:cNvSpPr>
          <p:nvPr/>
        </p:nvSpPr>
        <p:spPr bwMode="auto">
          <a:xfrm>
            <a:off x="4381500" y="5253038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9242" name="Line 59"/>
          <p:cNvSpPr>
            <a:spLocks noChangeShapeType="1"/>
          </p:cNvSpPr>
          <p:nvPr/>
        </p:nvSpPr>
        <p:spPr bwMode="auto">
          <a:xfrm>
            <a:off x="4305300" y="5634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3" name="Rectangle 60"/>
          <p:cNvSpPr>
            <a:spLocks noChangeArrowheads="1"/>
          </p:cNvSpPr>
          <p:nvPr/>
        </p:nvSpPr>
        <p:spPr bwMode="auto">
          <a:xfrm>
            <a:off x="5600700" y="4795838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4" name="Line 61"/>
          <p:cNvSpPr>
            <a:spLocks noChangeShapeType="1"/>
          </p:cNvSpPr>
          <p:nvPr/>
        </p:nvSpPr>
        <p:spPr bwMode="auto">
          <a:xfrm>
            <a:off x="5600700" y="51768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5" name="Rectangle 62"/>
          <p:cNvSpPr>
            <a:spLocks noChangeArrowheads="1"/>
          </p:cNvSpPr>
          <p:nvPr/>
        </p:nvSpPr>
        <p:spPr bwMode="auto">
          <a:xfrm>
            <a:off x="5600700" y="4872038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ddd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46" name="Rectangle 63"/>
          <p:cNvSpPr>
            <a:spLocks noChangeArrowheads="1"/>
          </p:cNvSpPr>
          <p:nvPr/>
        </p:nvSpPr>
        <p:spPr bwMode="auto">
          <a:xfrm>
            <a:off x="5753100" y="5710238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9247" name="Rectangle 64"/>
          <p:cNvSpPr>
            <a:spLocks noChangeArrowheads="1"/>
          </p:cNvSpPr>
          <p:nvPr/>
        </p:nvSpPr>
        <p:spPr bwMode="auto">
          <a:xfrm>
            <a:off x="5676900" y="5253038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9248" name="Line 65"/>
          <p:cNvSpPr>
            <a:spLocks noChangeShapeType="1"/>
          </p:cNvSpPr>
          <p:nvPr/>
        </p:nvSpPr>
        <p:spPr bwMode="auto">
          <a:xfrm>
            <a:off x="5600700" y="56340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49" name="Line 68"/>
          <p:cNvSpPr>
            <a:spLocks noChangeShapeType="1"/>
          </p:cNvSpPr>
          <p:nvPr/>
        </p:nvSpPr>
        <p:spPr bwMode="auto">
          <a:xfrm>
            <a:off x="2247900" y="5405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0" name="Line 69"/>
          <p:cNvSpPr>
            <a:spLocks noChangeShapeType="1"/>
          </p:cNvSpPr>
          <p:nvPr/>
        </p:nvSpPr>
        <p:spPr bwMode="auto">
          <a:xfrm>
            <a:off x="3695700" y="5405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1" name="Line 70"/>
          <p:cNvSpPr>
            <a:spLocks noChangeShapeType="1"/>
          </p:cNvSpPr>
          <p:nvPr/>
        </p:nvSpPr>
        <p:spPr bwMode="auto">
          <a:xfrm>
            <a:off x="5143500" y="532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2" name="Line 71"/>
          <p:cNvSpPr>
            <a:spLocks noChangeShapeType="1"/>
          </p:cNvSpPr>
          <p:nvPr/>
        </p:nvSpPr>
        <p:spPr bwMode="auto">
          <a:xfrm flipH="1">
            <a:off x="3695700" y="5862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3" name="Line 72"/>
          <p:cNvSpPr>
            <a:spLocks noChangeShapeType="1"/>
          </p:cNvSpPr>
          <p:nvPr/>
        </p:nvSpPr>
        <p:spPr bwMode="auto">
          <a:xfrm flipH="1">
            <a:off x="2247900" y="58626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4" name="Line 73"/>
          <p:cNvSpPr>
            <a:spLocks noChangeShapeType="1"/>
          </p:cNvSpPr>
          <p:nvPr/>
        </p:nvSpPr>
        <p:spPr bwMode="auto">
          <a:xfrm flipH="1">
            <a:off x="5143500" y="5862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5" name="Line 74"/>
          <p:cNvSpPr>
            <a:spLocks noChangeShapeType="1"/>
          </p:cNvSpPr>
          <p:nvPr/>
        </p:nvSpPr>
        <p:spPr bwMode="auto">
          <a:xfrm flipH="1">
            <a:off x="1028700" y="58626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" name="Line 75"/>
          <p:cNvSpPr>
            <a:spLocks noChangeShapeType="1"/>
          </p:cNvSpPr>
          <p:nvPr/>
        </p:nvSpPr>
        <p:spPr bwMode="auto">
          <a:xfrm>
            <a:off x="6515100" y="5405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57" name="Rectangle 76"/>
          <p:cNvSpPr>
            <a:spLocks noChangeArrowheads="1"/>
          </p:cNvSpPr>
          <p:nvPr/>
        </p:nvSpPr>
        <p:spPr bwMode="auto">
          <a:xfrm>
            <a:off x="571500" y="5634038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258" name="Rectangle 81"/>
          <p:cNvSpPr>
            <a:spLocks noChangeArrowheads="1"/>
          </p:cNvSpPr>
          <p:nvPr/>
        </p:nvSpPr>
        <p:spPr bwMode="auto">
          <a:xfrm>
            <a:off x="304800" y="4491038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9259" name="Rectangle 82"/>
          <p:cNvSpPr>
            <a:spLocks noChangeArrowheads="1"/>
          </p:cNvSpPr>
          <p:nvPr/>
        </p:nvSpPr>
        <p:spPr bwMode="auto">
          <a:xfrm>
            <a:off x="304800" y="4110038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9260" name="Line 84"/>
          <p:cNvSpPr>
            <a:spLocks noChangeShapeType="1"/>
          </p:cNvSpPr>
          <p:nvPr/>
        </p:nvSpPr>
        <p:spPr bwMode="auto">
          <a:xfrm>
            <a:off x="1485900" y="45672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0100" y="4262438"/>
            <a:ext cx="4953000" cy="533400"/>
            <a:chOff x="800100" y="4261802"/>
            <a:chExt cx="4953000" cy="533400"/>
          </a:xfrm>
        </p:grpSpPr>
        <p:sp>
          <p:nvSpPr>
            <p:cNvPr id="9279" name="Line 85"/>
            <p:cNvSpPr>
              <a:spLocks noChangeShapeType="1"/>
            </p:cNvSpPr>
            <p:nvPr/>
          </p:nvSpPr>
          <p:spPr bwMode="auto">
            <a:xfrm>
              <a:off x="800100" y="4261802"/>
              <a:ext cx="495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80" name="Line 86"/>
            <p:cNvSpPr>
              <a:spLocks noChangeShapeType="1"/>
            </p:cNvSpPr>
            <p:nvPr/>
          </p:nvSpPr>
          <p:spPr bwMode="auto">
            <a:xfrm>
              <a:off x="5753100" y="426180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76" name="Rectangle 31"/>
          <p:cNvSpPr>
            <a:spLocks noChangeArrowheads="1"/>
          </p:cNvSpPr>
          <p:nvPr/>
        </p:nvSpPr>
        <p:spPr bwMode="auto">
          <a:xfrm>
            <a:off x="7516813" y="49022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>
            <a:off x="7516813" y="5283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" name="Rectangle 33"/>
          <p:cNvSpPr>
            <a:spLocks noChangeArrowheads="1"/>
          </p:cNvSpPr>
          <p:nvPr/>
        </p:nvSpPr>
        <p:spPr bwMode="auto">
          <a:xfrm>
            <a:off x="7516813" y="4978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9" name="Rectangle 34"/>
          <p:cNvSpPr>
            <a:spLocks noChangeArrowheads="1"/>
          </p:cNvSpPr>
          <p:nvPr/>
        </p:nvSpPr>
        <p:spPr bwMode="auto">
          <a:xfrm>
            <a:off x="7669213" y="5816600"/>
            <a:ext cx="620712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80" name="Rectangle 35"/>
          <p:cNvSpPr>
            <a:spLocks noChangeArrowheads="1"/>
          </p:cNvSpPr>
          <p:nvPr/>
        </p:nvSpPr>
        <p:spPr bwMode="auto">
          <a:xfrm>
            <a:off x="7593013" y="53594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>
            <a:off x="7516813" y="574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H="1">
            <a:off x="8156575" y="4554538"/>
            <a:ext cx="35083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" name="Line 41"/>
          <p:cNvSpPr>
            <a:spLocks noChangeShapeType="1"/>
          </p:cNvSpPr>
          <p:nvPr/>
        </p:nvSpPr>
        <p:spPr bwMode="auto">
          <a:xfrm>
            <a:off x="8355013" y="551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8659813" y="52832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 flipH="1">
            <a:off x="7364413" y="6013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>
            <a:off x="6816725" y="580072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87" name="Text Box 37"/>
          <p:cNvSpPr txBox="1">
            <a:spLocks noChangeArrowheads="1"/>
          </p:cNvSpPr>
          <p:nvPr/>
        </p:nvSpPr>
        <p:spPr bwMode="auto">
          <a:xfrm>
            <a:off x="8431213" y="4259263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88" name="Line 70"/>
          <p:cNvSpPr>
            <a:spLocks noChangeShapeType="1"/>
          </p:cNvSpPr>
          <p:nvPr/>
        </p:nvSpPr>
        <p:spPr bwMode="auto">
          <a:xfrm>
            <a:off x="6477000" y="5405438"/>
            <a:ext cx="1039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" name="Line 73"/>
          <p:cNvSpPr>
            <a:spLocks noChangeShapeType="1"/>
          </p:cNvSpPr>
          <p:nvPr/>
        </p:nvSpPr>
        <p:spPr bwMode="auto">
          <a:xfrm flipH="1">
            <a:off x="6515100" y="5989638"/>
            <a:ext cx="112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1036638" y="4268788"/>
            <a:ext cx="7059612" cy="649287"/>
            <a:chOff x="800100" y="4261802"/>
            <a:chExt cx="4953000" cy="533400"/>
          </a:xfrm>
        </p:grpSpPr>
        <p:sp>
          <p:nvSpPr>
            <p:cNvPr id="9277" name="Line 85"/>
            <p:cNvSpPr>
              <a:spLocks noChangeShapeType="1"/>
            </p:cNvSpPr>
            <p:nvPr/>
          </p:nvSpPr>
          <p:spPr bwMode="auto">
            <a:xfrm>
              <a:off x="800100" y="4261802"/>
              <a:ext cx="495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78" name="Line 86"/>
            <p:cNvSpPr>
              <a:spLocks noChangeShapeType="1"/>
            </p:cNvSpPr>
            <p:nvPr/>
          </p:nvSpPr>
          <p:spPr bwMode="auto">
            <a:xfrm>
              <a:off x="5753100" y="426180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7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6" grpId="0" animBg="1"/>
      <p:bldP spid="78" grpId="0"/>
      <p:bldP spid="79" grpId="0" animBg="1"/>
      <p:bldP spid="80" grpId="0" animBg="1"/>
      <p:bldP spid="84" grpId="0"/>
      <p:bldP spid="86" grpId="0"/>
      <p:bldP spid="86" grpId="1"/>
      <p:bldP spid="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219200" y="3429000"/>
            <a:ext cx="1066800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152400" y="0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Doubly Linked List-Deletion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133600" y="4191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667000" y="4419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667000" y="4800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67000" y="4495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ssss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819400" y="5334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743200" y="4876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6670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114800" y="4419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114800" y="4800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114800" y="4495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aaaa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267200" y="5334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4191000" y="4876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1148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562600" y="4419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562600" y="4800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562600" y="4495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bbbb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715000" y="5334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638800" y="4876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5626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6858000" y="4419600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6858000" y="4800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6858000" y="4495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dddd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010400" y="5334000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6934200" y="4876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6858000" y="525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3505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4953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6400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49530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35052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>
            <a:off x="64008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0" name="Rectangle 37"/>
          <p:cNvSpPr>
            <a:spLocks noChangeArrowheads="1"/>
          </p:cNvSpPr>
          <p:nvPr/>
        </p:nvSpPr>
        <p:spPr bwMode="auto">
          <a:xfrm>
            <a:off x="1371600" y="3962400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1301" name="Rectangle 38"/>
          <p:cNvSpPr>
            <a:spLocks noChangeArrowheads="1"/>
          </p:cNvSpPr>
          <p:nvPr/>
        </p:nvSpPr>
        <p:spPr bwMode="auto">
          <a:xfrm>
            <a:off x="1371600" y="3581400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11302" name="Line 39"/>
          <p:cNvSpPr>
            <a:spLocks noChangeShapeType="1"/>
          </p:cNvSpPr>
          <p:nvPr/>
        </p:nvSpPr>
        <p:spPr bwMode="auto">
          <a:xfrm>
            <a:off x="27432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3" name="Line 40"/>
          <p:cNvSpPr>
            <a:spLocks noChangeShapeType="1"/>
          </p:cNvSpPr>
          <p:nvPr/>
        </p:nvSpPr>
        <p:spPr bwMode="auto">
          <a:xfrm>
            <a:off x="2133600" y="3810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4" name="Line 41"/>
          <p:cNvSpPr>
            <a:spLocks noChangeShapeType="1"/>
          </p:cNvSpPr>
          <p:nvPr/>
        </p:nvSpPr>
        <p:spPr bwMode="auto">
          <a:xfrm>
            <a:off x="70104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5" name="Rectangle 42"/>
          <p:cNvSpPr>
            <a:spLocks noChangeArrowheads="1"/>
          </p:cNvSpPr>
          <p:nvPr/>
        </p:nvSpPr>
        <p:spPr bwMode="auto">
          <a:xfrm>
            <a:off x="1757363" y="535622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1306" name="Line 51"/>
          <p:cNvSpPr>
            <a:spLocks noChangeShapeType="1"/>
          </p:cNvSpPr>
          <p:nvPr/>
        </p:nvSpPr>
        <p:spPr bwMode="auto">
          <a:xfrm flipH="1">
            <a:off x="23622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7" name="Line 52"/>
          <p:cNvSpPr>
            <a:spLocks noChangeShapeType="1"/>
          </p:cNvSpPr>
          <p:nvPr/>
        </p:nvSpPr>
        <p:spPr bwMode="auto">
          <a:xfrm>
            <a:off x="7772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8" name="Rectangle 53"/>
          <p:cNvSpPr>
            <a:spLocks noChangeArrowheads="1"/>
          </p:cNvSpPr>
          <p:nvPr/>
        </p:nvSpPr>
        <p:spPr bwMode="auto">
          <a:xfrm>
            <a:off x="7924800" y="48768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1309" name="Text Box 56"/>
          <p:cNvSpPr txBox="1">
            <a:spLocks noChangeArrowheads="1"/>
          </p:cNvSpPr>
          <p:nvPr/>
        </p:nvSpPr>
        <p:spPr bwMode="auto">
          <a:xfrm>
            <a:off x="236538" y="533400"/>
            <a:ext cx="8686800" cy="223445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1" hangingPunct="1">
              <a:spcBef>
                <a:spcPct val="1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removeFront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 == NULL)    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//if only one item in the list</a:t>
            </a:r>
          </a:p>
          <a:p>
            <a:pPr lvl="0" eaLnBrk="1" hangingPunct="1">
              <a:spcBef>
                <a:spcPct val="10000"/>
              </a:spcBef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trailer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lvl="0" eaLnBrk="1" hangingPunct="1">
              <a:spcBef>
                <a:spcPct val="10000"/>
              </a:spcBef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1600" b="1" noProof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header =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altLang="en-US" sz="1600" b="1" noProof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310" name="Line 58"/>
          <p:cNvSpPr>
            <a:spLocks noChangeShapeType="1"/>
          </p:cNvSpPr>
          <p:nvPr/>
        </p:nvSpPr>
        <p:spPr bwMode="auto">
          <a:xfrm flipH="1">
            <a:off x="3886200" y="55626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11" name="Rectangle 59"/>
          <p:cNvSpPr>
            <a:spLocks noChangeArrowheads="1"/>
          </p:cNvSpPr>
          <p:nvPr/>
        </p:nvSpPr>
        <p:spPr bwMode="auto">
          <a:xfrm>
            <a:off x="3505200" y="54864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1314" name="Line 62"/>
          <p:cNvSpPr>
            <a:spLocks noChangeShapeType="1"/>
          </p:cNvSpPr>
          <p:nvPr/>
        </p:nvSpPr>
        <p:spPr bwMode="auto">
          <a:xfrm>
            <a:off x="2133600" y="4038600"/>
            <a:ext cx="2133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15" name="Line 63"/>
          <p:cNvSpPr>
            <a:spLocks noChangeShapeType="1"/>
          </p:cNvSpPr>
          <p:nvPr/>
        </p:nvSpPr>
        <p:spPr bwMode="auto">
          <a:xfrm>
            <a:off x="4267200" y="40386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8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1" grpId="0" animBg="1"/>
      <p:bldP spid="11272" grpId="0"/>
      <p:bldP spid="11273" grpId="0" animBg="1"/>
      <p:bldP spid="11274" grpId="0" animBg="1"/>
      <p:bldP spid="11275" grpId="0" animBg="1"/>
      <p:bldP spid="11294" grpId="0" animBg="1"/>
      <p:bldP spid="11305" grpId="0"/>
      <p:bldP spid="11306" grpId="0" animBg="1"/>
      <p:bldP spid="113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219200" y="3429000"/>
            <a:ext cx="1066800" cy="990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152400" y="0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Doubly Linked List-Deletion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133600" y="4191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667000" y="4419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667000" y="4800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67000" y="4495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aaaa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819400" y="5334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743200" y="4876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6670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114800" y="4419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114800" y="4800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114800" y="4495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bbbb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267200" y="5334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4191000" y="4876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1148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562600" y="44196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562600" y="4800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562600" y="4495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nnnn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715000" y="53340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638800" y="4876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5626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6858000" y="4419600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6858000" y="4800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6858000" y="44958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gggg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010400" y="5334000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6934200" y="48768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6858000" y="525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3505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4953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6400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49530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35052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>
            <a:off x="64008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0" name="Rectangle 37"/>
          <p:cNvSpPr>
            <a:spLocks noChangeArrowheads="1"/>
          </p:cNvSpPr>
          <p:nvPr/>
        </p:nvSpPr>
        <p:spPr bwMode="auto">
          <a:xfrm>
            <a:off x="1371600" y="3962400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1301" name="Rectangle 38"/>
          <p:cNvSpPr>
            <a:spLocks noChangeArrowheads="1"/>
          </p:cNvSpPr>
          <p:nvPr/>
        </p:nvSpPr>
        <p:spPr bwMode="auto">
          <a:xfrm>
            <a:off x="1371600" y="3581400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11302" name="Line 39"/>
          <p:cNvSpPr>
            <a:spLocks noChangeShapeType="1"/>
          </p:cNvSpPr>
          <p:nvPr/>
        </p:nvSpPr>
        <p:spPr bwMode="auto">
          <a:xfrm>
            <a:off x="27432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3" name="Line 40"/>
          <p:cNvSpPr>
            <a:spLocks noChangeShapeType="1"/>
          </p:cNvSpPr>
          <p:nvPr/>
        </p:nvSpPr>
        <p:spPr bwMode="auto">
          <a:xfrm>
            <a:off x="2144713" y="3657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4" name="Line 41"/>
          <p:cNvSpPr>
            <a:spLocks noChangeShapeType="1"/>
          </p:cNvSpPr>
          <p:nvPr/>
        </p:nvSpPr>
        <p:spPr bwMode="auto">
          <a:xfrm>
            <a:off x="7010400" y="3657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5" name="Rectangle 42"/>
          <p:cNvSpPr>
            <a:spLocks noChangeArrowheads="1"/>
          </p:cNvSpPr>
          <p:nvPr/>
        </p:nvSpPr>
        <p:spPr bwMode="auto">
          <a:xfrm>
            <a:off x="1757363" y="535622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1306" name="Line 51"/>
          <p:cNvSpPr>
            <a:spLocks noChangeShapeType="1"/>
          </p:cNvSpPr>
          <p:nvPr/>
        </p:nvSpPr>
        <p:spPr bwMode="auto">
          <a:xfrm flipH="1">
            <a:off x="23622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7" name="Line 52"/>
          <p:cNvSpPr>
            <a:spLocks noChangeShapeType="1"/>
          </p:cNvSpPr>
          <p:nvPr/>
        </p:nvSpPr>
        <p:spPr bwMode="auto">
          <a:xfrm>
            <a:off x="7772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08" name="Rectangle 53"/>
          <p:cNvSpPr>
            <a:spLocks noChangeArrowheads="1"/>
          </p:cNvSpPr>
          <p:nvPr/>
        </p:nvSpPr>
        <p:spPr bwMode="auto">
          <a:xfrm>
            <a:off x="7924800" y="48768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1309" name="Text Box 56"/>
          <p:cNvSpPr txBox="1">
            <a:spLocks noChangeArrowheads="1"/>
          </p:cNvSpPr>
          <p:nvPr/>
        </p:nvSpPr>
        <p:spPr bwMode="auto">
          <a:xfrm>
            <a:off x="236538" y="533400"/>
            <a:ext cx="8686800" cy="223445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1" hangingPunct="1">
              <a:spcBef>
                <a:spcPct val="1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trailer.prev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== null)    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//if only one item in the list</a:t>
            </a:r>
          </a:p>
          <a:p>
            <a:pPr lvl="0" eaLnBrk="1" hangingPunct="1">
              <a:spcBef>
                <a:spcPct val="10000"/>
              </a:spcBef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header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lvl="0" eaLnBrk="1" hangingPunct="1">
              <a:spcBef>
                <a:spcPct val="10000"/>
              </a:spcBef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trailer</a:t>
            </a:r>
            <a:r>
              <a:rPr lang="en-US" altLang="en-US" sz="1600" b="1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1" hangingPunct="1">
              <a:spcBef>
                <a:spcPct val="10000"/>
              </a:spcBef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trailer = trailer</a:t>
            </a:r>
            <a:r>
              <a:rPr lang="en-US" altLang="en-US" sz="1600" b="1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310" name="Line 58"/>
          <p:cNvSpPr>
            <a:spLocks noChangeShapeType="1"/>
          </p:cNvSpPr>
          <p:nvPr/>
        </p:nvSpPr>
        <p:spPr bwMode="auto">
          <a:xfrm>
            <a:off x="6400800" y="4866745"/>
            <a:ext cx="228600" cy="687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11" name="Rectangle 59"/>
          <p:cNvSpPr>
            <a:spLocks noChangeArrowheads="1"/>
          </p:cNvSpPr>
          <p:nvPr/>
        </p:nvSpPr>
        <p:spPr bwMode="auto">
          <a:xfrm>
            <a:off x="6335713" y="4549246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1314" name="Line 62"/>
          <p:cNvSpPr>
            <a:spLocks noChangeShapeType="1"/>
          </p:cNvSpPr>
          <p:nvPr/>
        </p:nvSpPr>
        <p:spPr bwMode="auto">
          <a:xfrm>
            <a:off x="2133600" y="3810000"/>
            <a:ext cx="37226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315" name="Line 63"/>
          <p:cNvSpPr>
            <a:spLocks noChangeShapeType="1"/>
          </p:cNvSpPr>
          <p:nvPr/>
        </p:nvSpPr>
        <p:spPr bwMode="auto">
          <a:xfrm>
            <a:off x="5856287" y="3808987"/>
            <a:ext cx="22224" cy="60479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27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/>
      <p:bldP spid="11289" grpId="0" animBg="1"/>
      <p:bldP spid="11290" grpId="0"/>
      <p:bldP spid="11291" grpId="0" animBg="1"/>
      <p:bldP spid="11292" grpId="0" animBg="1"/>
      <p:bldP spid="11293" grpId="0" animBg="1"/>
      <p:bldP spid="11296" grpId="0" animBg="1"/>
      <p:bldP spid="11299" grpId="0" animBg="1"/>
      <p:bldP spid="11303" grpId="0" animBg="1"/>
      <p:bldP spid="11304" grpId="0" animBg="1"/>
      <p:bldP spid="11307" grpId="0" animBg="1"/>
      <p:bldP spid="11308" grpId="0"/>
      <p:bldP spid="113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48400"/>
            <a:ext cx="77787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4D852-A9D3-4F18-802A-329DDCA6A03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3" name="Rectangle 78"/>
          <p:cNvSpPr>
            <a:spLocks noChangeArrowheads="1"/>
          </p:cNvSpPr>
          <p:nvPr/>
        </p:nvSpPr>
        <p:spPr bwMode="auto">
          <a:xfrm>
            <a:off x="1011238" y="2701925"/>
            <a:ext cx="13716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Doubly Linked List</a:t>
            </a:r>
            <a:endParaRPr lang="en-US" altLang="en-US" sz="2000" b="1"/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8021638" y="422592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5127" name="Line 11"/>
          <p:cNvSpPr>
            <a:spLocks noChangeShapeType="1"/>
          </p:cNvSpPr>
          <p:nvPr/>
        </p:nvSpPr>
        <p:spPr bwMode="auto">
          <a:xfrm>
            <a:off x="2078038" y="354012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2611438" y="376872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9" name="Line 13"/>
          <p:cNvSpPr>
            <a:spLocks noChangeShapeType="1"/>
          </p:cNvSpPr>
          <p:nvPr/>
        </p:nvSpPr>
        <p:spPr bwMode="auto">
          <a:xfrm>
            <a:off x="2611438" y="41497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30" name="Rectangle 14"/>
          <p:cNvSpPr>
            <a:spLocks noChangeArrowheads="1"/>
          </p:cNvSpPr>
          <p:nvPr/>
        </p:nvSpPr>
        <p:spPr bwMode="auto">
          <a:xfrm>
            <a:off x="2611438" y="384492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auto">
          <a:xfrm>
            <a:off x="2763838" y="4683125"/>
            <a:ext cx="620712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5132" name="Rectangle 46"/>
          <p:cNvSpPr>
            <a:spLocks noChangeArrowheads="1"/>
          </p:cNvSpPr>
          <p:nvPr/>
        </p:nvSpPr>
        <p:spPr bwMode="auto">
          <a:xfrm>
            <a:off x="2687638" y="422592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5133" name="Line 47"/>
          <p:cNvSpPr>
            <a:spLocks noChangeShapeType="1"/>
          </p:cNvSpPr>
          <p:nvPr/>
        </p:nvSpPr>
        <p:spPr bwMode="auto">
          <a:xfrm>
            <a:off x="2611438" y="4606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34" name="Rectangle 48"/>
          <p:cNvSpPr>
            <a:spLocks noChangeArrowheads="1"/>
          </p:cNvSpPr>
          <p:nvPr/>
        </p:nvSpPr>
        <p:spPr bwMode="auto">
          <a:xfrm>
            <a:off x="4059238" y="376872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35" name="Line 49"/>
          <p:cNvSpPr>
            <a:spLocks noChangeShapeType="1"/>
          </p:cNvSpPr>
          <p:nvPr/>
        </p:nvSpPr>
        <p:spPr bwMode="auto">
          <a:xfrm>
            <a:off x="4059238" y="41497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36" name="Rectangle 50"/>
          <p:cNvSpPr>
            <a:spLocks noChangeArrowheads="1"/>
          </p:cNvSpPr>
          <p:nvPr/>
        </p:nvSpPr>
        <p:spPr bwMode="auto">
          <a:xfrm>
            <a:off x="4059238" y="384492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nnnn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37" name="Rectangle 51"/>
          <p:cNvSpPr>
            <a:spLocks noChangeArrowheads="1"/>
          </p:cNvSpPr>
          <p:nvPr/>
        </p:nvSpPr>
        <p:spPr bwMode="auto">
          <a:xfrm>
            <a:off x="4211638" y="4683125"/>
            <a:ext cx="620712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5138" name="Rectangle 52"/>
          <p:cNvSpPr>
            <a:spLocks noChangeArrowheads="1"/>
          </p:cNvSpPr>
          <p:nvPr/>
        </p:nvSpPr>
        <p:spPr bwMode="auto">
          <a:xfrm>
            <a:off x="4135438" y="422592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5139" name="Line 53"/>
          <p:cNvSpPr>
            <a:spLocks noChangeShapeType="1"/>
          </p:cNvSpPr>
          <p:nvPr/>
        </p:nvSpPr>
        <p:spPr bwMode="auto">
          <a:xfrm>
            <a:off x="4059238" y="4606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40" name="Rectangle 54"/>
          <p:cNvSpPr>
            <a:spLocks noChangeArrowheads="1"/>
          </p:cNvSpPr>
          <p:nvPr/>
        </p:nvSpPr>
        <p:spPr bwMode="auto">
          <a:xfrm>
            <a:off x="5507038" y="376872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41" name="Line 55"/>
          <p:cNvSpPr>
            <a:spLocks noChangeShapeType="1"/>
          </p:cNvSpPr>
          <p:nvPr/>
        </p:nvSpPr>
        <p:spPr bwMode="auto">
          <a:xfrm>
            <a:off x="5507038" y="41497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42" name="Rectangle 56"/>
          <p:cNvSpPr>
            <a:spLocks noChangeArrowheads="1"/>
          </p:cNvSpPr>
          <p:nvPr/>
        </p:nvSpPr>
        <p:spPr bwMode="auto">
          <a:xfrm>
            <a:off x="5507038" y="384492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jjjj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43" name="Rectangle 57"/>
          <p:cNvSpPr>
            <a:spLocks noChangeArrowheads="1"/>
          </p:cNvSpPr>
          <p:nvPr/>
        </p:nvSpPr>
        <p:spPr bwMode="auto">
          <a:xfrm>
            <a:off x="5659438" y="4683125"/>
            <a:ext cx="620712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5144" name="Rectangle 58"/>
          <p:cNvSpPr>
            <a:spLocks noChangeArrowheads="1"/>
          </p:cNvSpPr>
          <p:nvPr/>
        </p:nvSpPr>
        <p:spPr bwMode="auto">
          <a:xfrm>
            <a:off x="5583238" y="422592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5145" name="Line 59"/>
          <p:cNvSpPr>
            <a:spLocks noChangeShapeType="1"/>
          </p:cNvSpPr>
          <p:nvPr/>
        </p:nvSpPr>
        <p:spPr bwMode="auto">
          <a:xfrm>
            <a:off x="5507038" y="4606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46" name="Rectangle 60"/>
          <p:cNvSpPr>
            <a:spLocks noChangeArrowheads="1"/>
          </p:cNvSpPr>
          <p:nvPr/>
        </p:nvSpPr>
        <p:spPr bwMode="auto">
          <a:xfrm>
            <a:off x="6802438" y="3768725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47" name="Line 61"/>
          <p:cNvSpPr>
            <a:spLocks noChangeShapeType="1"/>
          </p:cNvSpPr>
          <p:nvPr/>
        </p:nvSpPr>
        <p:spPr bwMode="auto">
          <a:xfrm>
            <a:off x="6802438" y="414972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48" name="Rectangle 62"/>
          <p:cNvSpPr>
            <a:spLocks noChangeArrowheads="1"/>
          </p:cNvSpPr>
          <p:nvPr/>
        </p:nvSpPr>
        <p:spPr bwMode="auto">
          <a:xfrm>
            <a:off x="6802438" y="384492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frfff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49" name="Rectangle 63"/>
          <p:cNvSpPr>
            <a:spLocks noChangeArrowheads="1"/>
          </p:cNvSpPr>
          <p:nvPr/>
        </p:nvSpPr>
        <p:spPr bwMode="auto">
          <a:xfrm>
            <a:off x="6954838" y="4683125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5150" name="Rectangle 64"/>
          <p:cNvSpPr>
            <a:spLocks noChangeArrowheads="1"/>
          </p:cNvSpPr>
          <p:nvPr/>
        </p:nvSpPr>
        <p:spPr bwMode="auto">
          <a:xfrm>
            <a:off x="6878638" y="422592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5151" name="Line 65"/>
          <p:cNvSpPr>
            <a:spLocks noChangeShapeType="1"/>
          </p:cNvSpPr>
          <p:nvPr/>
        </p:nvSpPr>
        <p:spPr bwMode="auto">
          <a:xfrm>
            <a:off x="6802438" y="4606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52" name="Line 68"/>
          <p:cNvSpPr>
            <a:spLocks noChangeShapeType="1"/>
          </p:cNvSpPr>
          <p:nvPr/>
        </p:nvSpPr>
        <p:spPr bwMode="auto">
          <a:xfrm>
            <a:off x="3449638" y="437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53" name="Line 69"/>
          <p:cNvSpPr>
            <a:spLocks noChangeShapeType="1"/>
          </p:cNvSpPr>
          <p:nvPr/>
        </p:nvSpPr>
        <p:spPr bwMode="auto">
          <a:xfrm>
            <a:off x="4897438" y="437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54" name="Line 70"/>
          <p:cNvSpPr>
            <a:spLocks noChangeShapeType="1"/>
          </p:cNvSpPr>
          <p:nvPr/>
        </p:nvSpPr>
        <p:spPr bwMode="auto">
          <a:xfrm>
            <a:off x="6345238" y="43021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55" name="Line 71"/>
          <p:cNvSpPr>
            <a:spLocks noChangeShapeType="1"/>
          </p:cNvSpPr>
          <p:nvPr/>
        </p:nvSpPr>
        <p:spPr bwMode="auto">
          <a:xfrm flipH="1">
            <a:off x="4897438" y="4835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56" name="Line 72"/>
          <p:cNvSpPr>
            <a:spLocks noChangeShapeType="1"/>
          </p:cNvSpPr>
          <p:nvPr/>
        </p:nvSpPr>
        <p:spPr bwMode="auto">
          <a:xfrm flipH="1">
            <a:off x="3449638" y="4835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57" name="Line 73"/>
          <p:cNvSpPr>
            <a:spLocks noChangeShapeType="1"/>
          </p:cNvSpPr>
          <p:nvPr/>
        </p:nvSpPr>
        <p:spPr bwMode="auto">
          <a:xfrm flipH="1">
            <a:off x="6345238" y="4835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58" name="Line 74"/>
          <p:cNvSpPr>
            <a:spLocks noChangeShapeType="1"/>
          </p:cNvSpPr>
          <p:nvPr/>
        </p:nvSpPr>
        <p:spPr bwMode="auto">
          <a:xfrm flipH="1">
            <a:off x="2230438" y="4835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59" name="Line 75"/>
          <p:cNvSpPr>
            <a:spLocks noChangeShapeType="1"/>
          </p:cNvSpPr>
          <p:nvPr/>
        </p:nvSpPr>
        <p:spPr bwMode="auto">
          <a:xfrm>
            <a:off x="7716838" y="43783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60" name="Rectangle 76"/>
          <p:cNvSpPr>
            <a:spLocks noChangeArrowheads="1"/>
          </p:cNvSpPr>
          <p:nvPr/>
        </p:nvSpPr>
        <p:spPr bwMode="auto">
          <a:xfrm>
            <a:off x="1773238" y="460692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5161" name="Rectangle 81"/>
          <p:cNvSpPr>
            <a:spLocks noChangeArrowheads="1"/>
          </p:cNvSpPr>
          <p:nvPr/>
        </p:nvSpPr>
        <p:spPr bwMode="auto">
          <a:xfrm>
            <a:off x="1316038" y="3387725"/>
            <a:ext cx="773112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5162" name="Rectangle 82"/>
          <p:cNvSpPr>
            <a:spLocks noChangeArrowheads="1"/>
          </p:cNvSpPr>
          <p:nvPr/>
        </p:nvSpPr>
        <p:spPr bwMode="auto">
          <a:xfrm>
            <a:off x="1316038" y="3006725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5163" name="Line 84"/>
          <p:cNvSpPr>
            <a:spLocks noChangeShapeType="1"/>
          </p:cNvSpPr>
          <p:nvPr/>
        </p:nvSpPr>
        <p:spPr bwMode="auto">
          <a:xfrm>
            <a:off x="2687638" y="3540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64" name="Line 85"/>
          <p:cNvSpPr>
            <a:spLocks noChangeShapeType="1"/>
          </p:cNvSpPr>
          <p:nvPr/>
        </p:nvSpPr>
        <p:spPr bwMode="auto">
          <a:xfrm>
            <a:off x="2001838" y="3235325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65" name="Line 86"/>
          <p:cNvSpPr>
            <a:spLocks noChangeShapeType="1"/>
          </p:cNvSpPr>
          <p:nvPr/>
        </p:nvSpPr>
        <p:spPr bwMode="auto">
          <a:xfrm>
            <a:off x="6954838" y="3235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14" name="Text Box 45"/>
          <p:cNvSpPr txBox="1">
            <a:spLocks noChangeArrowheads="1"/>
          </p:cNvSpPr>
          <p:nvPr/>
        </p:nvSpPr>
        <p:spPr bwMode="auto">
          <a:xfrm>
            <a:off x="76200" y="533400"/>
            <a:ext cx="7604125" cy="218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Forward Traversal: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start at the first node until the end of the list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Node current = header;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while (current != null)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current =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977900" y="5194300"/>
            <a:ext cx="164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current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 </a:t>
            </a:r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V="1">
            <a:off x="2255838" y="5045075"/>
            <a:ext cx="60960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 rot="20786868" flipV="1">
            <a:off x="2276475" y="5176838"/>
            <a:ext cx="2262188" cy="646112"/>
          </a:xfrm>
          <a:custGeom>
            <a:avLst/>
            <a:gdLst>
              <a:gd name="T0" fmla="*/ 0 w 1872"/>
              <a:gd name="T1" fmla="*/ 2147483647 h 568"/>
              <a:gd name="T2" fmla="*/ 2147483647 w 1872"/>
              <a:gd name="T3" fmla="*/ 2147483647 h 568"/>
              <a:gd name="T4" fmla="*/ 2147483647 w 1872"/>
              <a:gd name="T5" fmla="*/ 2147483647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 rot="21316293" flipV="1">
            <a:off x="2219325" y="5135563"/>
            <a:ext cx="5010150" cy="730250"/>
          </a:xfrm>
          <a:custGeom>
            <a:avLst/>
            <a:gdLst>
              <a:gd name="T0" fmla="*/ 0 w 3984"/>
              <a:gd name="T1" fmla="*/ 2147483647 h 752"/>
              <a:gd name="T2" fmla="*/ 2147483647 w 3984"/>
              <a:gd name="T3" fmla="*/ 2147483647 h 752"/>
              <a:gd name="T4" fmla="*/ 2147483647 w 3984"/>
              <a:gd name="T5" fmla="*/ 2147483647 h 752"/>
              <a:gd name="T6" fmla="*/ 0 60000 65536"/>
              <a:gd name="T7" fmla="*/ 0 60000 65536"/>
              <a:gd name="T8" fmla="*/ 0 60000 65536"/>
              <a:gd name="T9" fmla="*/ 0 w 3984"/>
              <a:gd name="T10" fmla="*/ 0 h 752"/>
              <a:gd name="T11" fmla="*/ 3984 w 3984"/>
              <a:gd name="T12" fmla="*/ 752 h 7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4" h="752">
                <a:moveTo>
                  <a:pt x="0" y="752"/>
                </a:moveTo>
                <a:cubicBezTo>
                  <a:pt x="340" y="408"/>
                  <a:pt x="680" y="64"/>
                  <a:pt x="1344" y="32"/>
                </a:cubicBezTo>
                <a:cubicBezTo>
                  <a:pt x="2008" y="0"/>
                  <a:pt x="3552" y="472"/>
                  <a:pt x="3984" y="5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" name="Freeform 45"/>
          <p:cNvSpPr>
            <a:spLocks/>
          </p:cNvSpPr>
          <p:nvPr/>
        </p:nvSpPr>
        <p:spPr bwMode="auto">
          <a:xfrm rot="20786868" flipV="1">
            <a:off x="2413000" y="5189538"/>
            <a:ext cx="3454400" cy="646112"/>
          </a:xfrm>
          <a:custGeom>
            <a:avLst/>
            <a:gdLst>
              <a:gd name="T0" fmla="*/ 0 w 1872"/>
              <a:gd name="T1" fmla="*/ 2147483647 h 568"/>
              <a:gd name="T2" fmla="*/ 2147483647 w 1872"/>
              <a:gd name="T3" fmla="*/ 2147483647 h 568"/>
              <a:gd name="T4" fmla="*/ 2147483647 w 1872"/>
              <a:gd name="T5" fmla="*/ 2147483647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3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  <p:bldP spid="52" grpId="1" animBg="1"/>
      <p:bldP spid="53" grpId="0" animBg="1"/>
      <p:bldP spid="55" grpId="0" animBg="1"/>
      <p:bldP spid="5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846138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887BA3-D446-45E0-92EA-83FE3CB5AA7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78"/>
          <p:cNvSpPr>
            <a:spLocks noChangeArrowheads="1"/>
          </p:cNvSpPr>
          <p:nvPr/>
        </p:nvSpPr>
        <p:spPr bwMode="auto">
          <a:xfrm>
            <a:off x="949325" y="2701925"/>
            <a:ext cx="13716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4572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Doubly Linked List</a:t>
            </a:r>
            <a:endParaRPr lang="en-US" altLang="en-US" sz="2000" b="1"/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7959725" y="422592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6151" name="Line 11"/>
          <p:cNvSpPr>
            <a:spLocks noChangeShapeType="1"/>
          </p:cNvSpPr>
          <p:nvPr/>
        </p:nvSpPr>
        <p:spPr bwMode="auto">
          <a:xfrm>
            <a:off x="2016125" y="354012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2549525" y="376872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auto">
          <a:xfrm>
            <a:off x="2549525" y="41497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2549525" y="384492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55" name="Rectangle 15"/>
          <p:cNvSpPr>
            <a:spLocks noChangeArrowheads="1"/>
          </p:cNvSpPr>
          <p:nvPr/>
        </p:nvSpPr>
        <p:spPr bwMode="auto">
          <a:xfrm>
            <a:off x="2701925" y="4683125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6156" name="Rectangle 46"/>
          <p:cNvSpPr>
            <a:spLocks noChangeArrowheads="1"/>
          </p:cNvSpPr>
          <p:nvPr/>
        </p:nvSpPr>
        <p:spPr bwMode="auto">
          <a:xfrm>
            <a:off x="2625725" y="422592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6157" name="Line 47"/>
          <p:cNvSpPr>
            <a:spLocks noChangeShapeType="1"/>
          </p:cNvSpPr>
          <p:nvPr/>
        </p:nvSpPr>
        <p:spPr bwMode="auto">
          <a:xfrm>
            <a:off x="2549525" y="4606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8" name="Rectangle 48"/>
          <p:cNvSpPr>
            <a:spLocks noChangeArrowheads="1"/>
          </p:cNvSpPr>
          <p:nvPr/>
        </p:nvSpPr>
        <p:spPr bwMode="auto">
          <a:xfrm>
            <a:off x="3997325" y="376872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9" name="Line 49"/>
          <p:cNvSpPr>
            <a:spLocks noChangeShapeType="1"/>
          </p:cNvSpPr>
          <p:nvPr/>
        </p:nvSpPr>
        <p:spPr bwMode="auto">
          <a:xfrm>
            <a:off x="3997325" y="41497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60" name="Rectangle 50"/>
          <p:cNvSpPr>
            <a:spLocks noChangeArrowheads="1"/>
          </p:cNvSpPr>
          <p:nvPr/>
        </p:nvSpPr>
        <p:spPr bwMode="auto">
          <a:xfrm>
            <a:off x="3997325" y="384492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bbb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61" name="Rectangle 51"/>
          <p:cNvSpPr>
            <a:spLocks noChangeArrowheads="1"/>
          </p:cNvSpPr>
          <p:nvPr/>
        </p:nvSpPr>
        <p:spPr bwMode="auto">
          <a:xfrm>
            <a:off x="4149725" y="4683125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6162" name="Rectangle 52"/>
          <p:cNvSpPr>
            <a:spLocks noChangeArrowheads="1"/>
          </p:cNvSpPr>
          <p:nvPr/>
        </p:nvSpPr>
        <p:spPr bwMode="auto">
          <a:xfrm>
            <a:off x="4073525" y="422592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6163" name="Line 53"/>
          <p:cNvSpPr>
            <a:spLocks noChangeShapeType="1"/>
          </p:cNvSpPr>
          <p:nvPr/>
        </p:nvSpPr>
        <p:spPr bwMode="auto">
          <a:xfrm>
            <a:off x="3997325" y="4606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64" name="Rectangle 54"/>
          <p:cNvSpPr>
            <a:spLocks noChangeArrowheads="1"/>
          </p:cNvSpPr>
          <p:nvPr/>
        </p:nvSpPr>
        <p:spPr bwMode="auto">
          <a:xfrm>
            <a:off x="5445125" y="3768725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65" name="Line 55"/>
          <p:cNvSpPr>
            <a:spLocks noChangeShapeType="1"/>
          </p:cNvSpPr>
          <p:nvPr/>
        </p:nvSpPr>
        <p:spPr bwMode="auto">
          <a:xfrm>
            <a:off x="5445125" y="414972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66" name="Rectangle 56"/>
          <p:cNvSpPr>
            <a:spLocks noChangeArrowheads="1"/>
          </p:cNvSpPr>
          <p:nvPr/>
        </p:nvSpPr>
        <p:spPr bwMode="auto">
          <a:xfrm>
            <a:off x="5445125" y="384492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vvv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67" name="Rectangle 57"/>
          <p:cNvSpPr>
            <a:spLocks noChangeArrowheads="1"/>
          </p:cNvSpPr>
          <p:nvPr/>
        </p:nvSpPr>
        <p:spPr bwMode="auto">
          <a:xfrm>
            <a:off x="5597525" y="4683125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6168" name="Rectangle 58"/>
          <p:cNvSpPr>
            <a:spLocks noChangeArrowheads="1"/>
          </p:cNvSpPr>
          <p:nvPr/>
        </p:nvSpPr>
        <p:spPr bwMode="auto">
          <a:xfrm>
            <a:off x="5521325" y="422592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6169" name="Line 59"/>
          <p:cNvSpPr>
            <a:spLocks noChangeShapeType="1"/>
          </p:cNvSpPr>
          <p:nvPr/>
        </p:nvSpPr>
        <p:spPr bwMode="auto">
          <a:xfrm>
            <a:off x="5445125" y="4606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70" name="Rectangle 60"/>
          <p:cNvSpPr>
            <a:spLocks noChangeArrowheads="1"/>
          </p:cNvSpPr>
          <p:nvPr/>
        </p:nvSpPr>
        <p:spPr bwMode="auto">
          <a:xfrm>
            <a:off x="6740525" y="3768725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71" name="Line 61"/>
          <p:cNvSpPr>
            <a:spLocks noChangeShapeType="1"/>
          </p:cNvSpPr>
          <p:nvPr/>
        </p:nvSpPr>
        <p:spPr bwMode="auto">
          <a:xfrm>
            <a:off x="6740525" y="414972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72" name="Rectangle 62"/>
          <p:cNvSpPr>
            <a:spLocks noChangeArrowheads="1"/>
          </p:cNvSpPr>
          <p:nvPr/>
        </p:nvSpPr>
        <p:spPr bwMode="auto">
          <a:xfrm>
            <a:off x="6740525" y="3844925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xxxx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73" name="Rectangle 63"/>
          <p:cNvSpPr>
            <a:spLocks noChangeArrowheads="1"/>
          </p:cNvSpPr>
          <p:nvPr/>
        </p:nvSpPr>
        <p:spPr bwMode="auto">
          <a:xfrm>
            <a:off x="6892925" y="4683125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6174" name="Rectangle 64"/>
          <p:cNvSpPr>
            <a:spLocks noChangeArrowheads="1"/>
          </p:cNvSpPr>
          <p:nvPr/>
        </p:nvSpPr>
        <p:spPr bwMode="auto">
          <a:xfrm>
            <a:off x="6816725" y="4225925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6175" name="Line 65"/>
          <p:cNvSpPr>
            <a:spLocks noChangeShapeType="1"/>
          </p:cNvSpPr>
          <p:nvPr/>
        </p:nvSpPr>
        <p:spPr bwMode="auto">
          <a:xfrm>
            <a:off x="6740525" y="4606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76" name="Line 68"/>
          <p:cNvSpPr>
            <a:spLocks noChangeShapeType="1"/>
          </p:cNvSpPr>
          <p:nvPr/>
        </p:nvSpPr>
        <p:spPr bwMode="auto">
          <a:xfrm>
            <a:off x="3387725" y="437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77" name="Line 69"/>
          <p:cNvSpPr>
            <a:spLocks noChangeShapeType="1"/>
          </p:cNvSpPr>
          <p:nvPr/>
        </p:nvSpPr>
        <p:spPr bwMode="auto">
          <a:xfrm>
            <a:off x="4835525" y="4378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78" name="Line 70"/>
          <p:cNvSpPr>
            <a:spLocks noChangeShapeType="1"/>
          </p:cNvSpPr>
          <p:nvPr/>
        </p:nvSpPr>
        <p:spPr bwMode="auto">
          <a:xfrm>
            <a:off x="6283325" y="43021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79" name="Line 71"/>
          <p:cNvSpPr>
            <a:spLocks noChangeShapeType="1"/>
          </p:cNvSpPr>
          <p:nvPr/>
        </p:nvSpPr>
        <p:spPr bwMode="auto">
          <a:xfrm flipH="1">
            <a:off x="4835525" y="4835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80" name="Line 72"/>
          <p:cNvSpPr>
            <a:spLocks noChangeShapeType="1"/>
          </p:cNvSpPr>
          <p:nvPr/>
        </p:nvSpPr>
        <p:spPr bwMode="auto">
          <a:xfrm flipH="1">
            <a:off x="3387725" y="48355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81" name="Line 73"/>
          <p:cNvSpPr>
            <a:spLocks noChangeShapeType="1"/>
          </p:cNvSpPr>
          <p:nvPr/>
        </p:nvSpPr>
        <p:spPr bwMode="auto">
          <a:xfrm flipH="1">
            <a:off x="6283325" y="4835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82" name="Line 74"/>
          <p:cNvSpPr>
            <a:spLocks noChangeShapeType="1"/>
          </p:cNvSpPr>
          <p:nvPr/>
        </p:nvSpPr>
        <p:spPr bwMode="auto">
          <a:xfrm flipH="1">
            <a:off x="2168525" y="4835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83" name="Line 75"/>
          <p:cNvSpPr>
            <a:spLocks noChangeShapeType="1"/>
          </p:cNvSpPr>
          <p:nvPr/>
        </p:nvSpPr>
        <p:spPr bwMode="auto">
          <a:xfrm>
            <a:off x="7654925" y="43783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84" name="Rectangle 76"/>
          <p:cNvSpPr>
            <a:spLocks noChangeArrowheads="1"/>
          </p:cNvSpPr>
          <p:nvPr/>
        </p:nvSpPr>
        <p:spPr bwMode="auto">
          <a:xfrm>
            <a:off x="1711325" y="4606925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6185" name="Rectangle 81"/>
          <p:cNvSpPr>
            <a:spLocks noChangeArrowheads="1"/>
          </p:cNvSpPr>
          <p:nvPr/>
        </p:nvSpPr>
        <p:spPr bwMode="auto">
          <a:xfrm>
            <a:off x="1254125" y="3387725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6186" name="Rectangle 82"/>
          <p:cNvSpPr>
            <a:spLocks noChangeArrowheads="1"/>
          </p:cNvSpPr>
          <p:nvPr/>
        </p:nvSpPr>
        <p:spPr bwMode="auto">
          <a:xfrm>
            <a:off x="1254125" y="3006725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6187" name="Line 84"/>
          <p:cNvSpPr>
            <a:spLocks noChangeShapeType="1"/>
          </p:cNvSpPr>
          <p:nvPr/>
        </p:nvSpPr>
        <p:spPr bwMode="auto">
          <a:xfrm>
            <a:off x="2625725" y="3540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88" name="Line 85"/>
          <p:cNvSpPr>
            <a:spLocks noChangeShapeType="1"/>
          </p:cNvSpPr>
          <p:nvPr/>
        </p:nvSpPr>
        <p:spPr bwMode="auto">
          <a:xfrm>
            <a:off x="1939925" y="3235325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89" name="Line 86"/>
          <p:cNvSpPr>
            <a:spLocks noChangeShapeType="1"/>
          </p:cNvSpPr>
          <p:nvPr/>
        </p:nvSpPr>
        <p:spPr bwMode="auto">
          <a:xfrm>
            <a:off x="6892925" y="3235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90" name="Text Box 45"/>
          <p:cNvSpPr txBox="1">
            <a:spLocks noChangeArrowheads="1"/>
          </p:cNvSpPr>
          <p:nvPr/>
        </p:nvSpPr>
        <p:spPr bwMode="auto">
          <a:xfrm>
            <a:off x="1" y="590550"/>
            <a:ext cx="9075736" cy="237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Backward Traversal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start at the last node until the beginning of the list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Node current =trailer;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while (current != NULL)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current 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current.prev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7902575" y="5335588"/>
            <a:ext cx="1335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current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 </a:t>
            </a:r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H="1" flipV="1">
            <a:off x="7310438" y="5170488"/>
            <a:ext cx="649287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 rot="-9520499">
            <a:off x="5767388" y="5138738"/>
            <a:ext cx="2168525" cy="752475"/>
          </a:xfrm>
          <a:custGeom>
            <a:avLst/>
            <a:gdLst>
              <a:gd name="T0" fmla="*/ 0 w 1872"/>
              <a:gd name="T1" fmla="*/ 2147483647 h 568"/>
              <a:gd name="T2" fmla="*/ 2147483647 w 1872"/>
              <a:gd name="T3" fmla="*/ 2147483647 h 568"/>
              <a:gd name="T4" fmla="*/ 2147483647 w 1872"/>
              <a:gd name="T5" fmla="*/ 2147483647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 rot="-10320227">
            <a:off x="2840038" y="5286375"/>
            <a:ext cx="5011737" cy="604838"/>
          </a:xfrm>
          <a:custGeom>
            <a:avLst/>
            <a:gdLst>
              <a:gd name="T0" fmla="*/ 0 w 3984"/>
              <a:gd name="T1" fmla="*/ 2147483647 h 752"/>
              <a:gd name="T2" fmla="*/ 2147483647 w 3984"/>
              <a:gd name="T3" fmla="*/ 2147483647 h 752"/>
              <a:gd name="T4" fmla="*/ 2147483647 w 3984"/>
              <a:gd name="T5" fmla="*/ 2147483647 h 752"/>
              <a:gd name="T6" fmla="*/ 0 60000 65536"/>
              <a:gd name="T7" fmla="*/ 0 60000 65536"/>
              <a:gd name="T8" fmla="*/ 0 60000 65536"/>
              <a:gd name="T9" fmla="*/ 0 w 3984"/>
              <a:gd name="T10" fmla="*/ 0 h 752"/>
              <a:gd name="T11" fmla="*/ 3984 w 3984"/>
              <a:gd name="T12" fmla="*/ 752 h 7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4" h="752">
                <a:moveTo>
                  <a:pt x="0" y="752"/>
                </a:moveTo>
                <a:cubicBezTo>
                  <a:pt x="340" y="408"/>
                  <a:pt x="680" y="64"/>
                  <a:pt x="1344" y="32"/>
                </a:cubicBezTo>
                <a:cubicBezTo>
                  <a:pt x="2008" y="0"/>
                  <a:pt x="3552" y="472"/>
                  <a:pt x="3984" y="5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" name="Freeform 45"/>
          <p:cNvSpPr>
            <a:spLocks/>
          </p:cNvSpPr>
          <p:nvPr/>
        </p:nvSpPr>
        <p:spPr bwMode="auto">
          <a:xfrm rot="-9882389">
            <a:off x="4160838" y="5210175"/>
            <a:ext cx="3452812" cy="782638"/>
          </a:xfrm>
          <a:custGeom>
            <a:avLst/>
            <a:gdLst>
              <a:gd name="T0" fmla="*/ 0 w 1872"/>
              <a:gd name="T1" fmla="*/ 2147483647 h 568"/>
              <a:gd name="T2" fmla="*/ 2147483647 w 1872"/>
              <a:gd name="T3" fmla="*/ 2147483647 h 568"/>
              <a:gd name="T4" fmla="*/ 2147483647 w 1872"/>
              <a:gd name="T5" fmla="*/ 2147483647 h 568"/>
              <a:gd name="T6" fmla="*/ 0 60000 65536"/>
              <a:gd name="T7" fmla="*/ 0 60000 65536"/>
              <a:gd name="T8" fmla="*/ 0 60000 65536"/>
              <a:gd name="T9" fmla="*/ 0 w 1872"/>
              <a:gd name="T10" fmla="*/ 0 h 568"/>
              <a:gd name="T11" fmla="*/ 1872 w 187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5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  <p:bldP spid="52" grpId="1" animBg="1"/>
      <p:bldP spid="53" grpId="0" animBg="1"/>
      <p:bldP spid="55" grpId="0" animBg="1"/>
      <p:bldP spid="5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369050"/>
            <a:ext cx="381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FDF5F3-9AE1-432A-9A15-6971B1B1380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991600" cy="36195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Doubly Linked List</a:t>
            </a:r>
            <a:endParaRPr lang="en-US" altLang="en-US" sz="2000" b="1" dirty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762000" y="3429000"/>
            <a:ext cx="1066800" cy="914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1676400" y="3962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2209800" y="41910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2209800" y="4572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2209800" y="42672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aaaa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2362200" y="51054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2286000" y="46482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2098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3657600" y="41910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3657600" y="4572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3657600" y="42672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bbbb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3810000" y="51054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3733800" y="46482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3657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6172200" y="41910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6172200" y="4572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6172200" y="42672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10262" name="Rectangle 21"/>
          <p:cNvSpPr>
            <a:spLocks noChangeArrowheads="1"/>
          </p:cNvSpPr>
          <p:nvPr/>
        </p:nvSpPr>
        <p:spPr bwMode="auto">
          <a:xfrm>
            <a:off x="6324600" y="51054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0263" name="Rectangle 22"/>
          <p:cNvSpPr>
            <a:spLocks noChangeArrowheads="1"/>
          </p:cNvSpPr>
          <p:nvPr/>
        </p:nvSpPr>
        <p:spPr bwMode="auto">
          <a:xfrm>
            <a:off x="6248400" y="46482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61722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65" name="Rectangle 24"/>
          <p:cNvSpPr>
            <a:spLocks noChangeArrowheads="1"/>
          </p:cNvSpPr>
          <p:nvPr/>
        </p:nvSpPr>
        <p:spPr bwMode="auto">
          <a:xfrm>
            <a:off x="7467600" y="4191000"/>
            <a:ext cx="914400" cy="13144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7467600" y="4572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67" name="Rectangle 26"/>
          <p:cNvSpPr>
            <a:spLocks noChangeArrowheads="1"/>
          </p:cNvSpPr>
          <p:nvPr/>
        </p:nvSpPr>
        <p:spPr bwMode="auto">
          <a:xfrm>
            <a:off x="7467600" y="42672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ddd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68" name="Rectangle 27"/>
          <p:cNvSpPr>
            <a:spLocks noChangeArrowheads="1"/>
          </p:cNvSpPr>
          <p:nvPr/>
        </p:nvSpPr>
        <p:spPr bwMode="auto">
          <a:xfrm>
            <a:off x="7620000" y="5105400"/>
            <a:ext cx="5715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0269" name="Rectangle 28"/>
          <p:cNvSpPr>
            <a:spLocks noChangeArrowheads="1"/>
          </p:cNvSpPr>
          <p:nvPr/>
        </p:nvSpPr>
        <p:spPr bwMode="auto">
          <a:xfrm>
            <a:off x="7543800" y="46482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74676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30480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" name="Line 31"/>
          <p:cNvSpPr>
            <a:spLocks noChangeShapeType="1"/>
          </p:cNvSpPr>
          <p:nvPr/>
        </p:nvSpPr>
        <p:spPr bwMode="auto">
          <a:xfrm>
            <a:off x="44958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>
            <a:off x="7010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4" name="Line 33"/>
          <p:cNvSpPr>
            <a:spLocks noChangeShapeType="1"/>
          </p:cNvSpPr>
          <p:nvPr/>
        </p:nvSpPr>
        <p:spPr bwMode="auto">
          <a:xfrm flipH="1">
            <a:off x="4495800" y="5181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75" name="Line 34"/>
          <p:cNvSpPr>
            <a:spLocks noChangeShapeType="1"/>
          </p:cNvSpPr>
          <p:nvPr/>
        </p:nvSpPr>
        <p:spPr bwMode="auto">
          <a:xfrm flipH="1">
            <a:off x="3048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76" name="Line 35"/>
          <p:cNvSpPr>
            <a:spLocks noChangeShapeType="1"/>
          </p:cNvSpPr>
          <p:nvPr/>
        </p:nvSpPr>
        <p:spPr bwMode="auto">
          <a:xfrm flipH="1">
            <a:off x="70104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77" name="Rectangle 36"/>
          <p:cNvSpPr>
            <a:spLocks noChangeArrowheads="1"/>
          </p:cNvSpPr>
          <p:nvPr/>
        </p:nvSpPr>
        <p:spPr bwMode="auto">
          <a:xfrm>
            <a:off x="914400" y="3886200"/>
            <a:ext cx="773113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10278" name="Rectangle 37"/>
          <p:cNvSpPr>
            <a:spLocks noChangeArrowheads="1"/>
          </p:cNvSpPr>
          <p:nvPr/>
        </p:nvSpPr>
        <p:spPr bwMode="auto">
          <a:xfrm>
            <a:off x="914400" y="3551238"/>
            <a:ext cx="762000" cy="3052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trailer</a:t>
            </a:r>
          </a:p>
        </p:txBody>
      </p:sp>
      <p:sp>
        <p:nvSpPr>
          <p:cNvPr id="10279" name="Line 38"/>
          <p:cNvSpPr>
            <a:spLocks noChangeShapeType="1"/>
          </p:cNvSpPr>
          <p:nvPr/>
        </p:nvSpPr>
        <p:spPr bwMode="auto">
          <a:xfrm>
            <a:off x="22860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80" name="Line 39"/>
          <p:cNvSpPr>
            <a:spLocks noChangeShapeType="1"/>
          </p:cNvSpPr>
          <p:nvPr/>
        </p:nvSpPr>
        <p:spPr bwMode="auto">
          <a:xfrm>
            <a:off x="1584325" y="3762375"/>
            <a:ext cx="628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81" name="Line 40"/>
          <p:cNvSpPr>
            <a:spLocks noChangeShapeType="1"/>
          </p:cNvSpPr>
          <p:nvPr/>
        </p:nvSpPr>
        <p:spPr bwMode="auto">
          <a:xfrm>
            <a:off x="7859713" y="3762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82" name="Rectangle 41"/>
          <p:cNvSpPr>
            <a:spLocks noChangeArrowheads="1"/>
          </p:cNvSpPr>
          <p:nvPr/>
        </p:nvSpPr>
        <p:spPr bwMode="auto">
          <a:xfrm>
            <a:off x="1371600" y="51054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33" name="Rectangle 42"/>
          <p:cNvSpPr>
            <a:spLocks noChangeArrowheads="1"/>
          </p:cNvSpPr>
          <p:nvPr/>
        </p:nvSpPr>
        <p:spPr bwMode="auto">
          <a:xfrm>
            <a:off x="5029200" y="5334000"/>
            <a:ext cx="838200" cy="12858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4" name="Line 43"/>
          <p:cNvSpPr>
            <a:spLocks noChangeShapeType="1"/>
          </p:cNvSpPr>
          <p:nvPr/>
        </p:nvSpPr>
        <p:spPr bwMode="auto">
          <a:xfrm>
            <a:off x="5029200" y="571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5" name="Rectangle 44"/>
          <p:cNvSpPr>
            <a:spLocks noChangeArrowheads="1"/>
          </p:cNvSpPr>
          <p:nvPr/>
        </p:nvSpPr>
        <p:spPr bwMode="auto">
          <a:xfrm>
            <a:off x="5029200" y="5410200"/>
            <a:ext cx="9144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6" name="Rectangle 45"/>
          <p:cNvSpPr>
            <a:spLocks noChangeArrowheads="1"/>
          </p:cNvSpPr>
          <p:nvPr/>
        </p:nvSpPr>
        <p:spPr bwMode="auto">
          <a:xfrm>
            <a:off x="5181600" y="6248400"/>
            <a:ext cx="620713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</a:t>
            </a:r>
          </a:p>
        </p:txBody>
      </p:sp>
      <p:sp>
        <p:nvSpPr>
          <p:cNvPr id="137" name="Rectangle 46"/>
          <p:cNvSpPr>
            <a:spLocks noChangeArrowheads="1"/>
          </p:cNvSpPr>
          <p:nvPr/>
        </p:nvSpPr>
        <p:spPr bwMode="auto">
          <a:xfrm>
            <a:off x="5105400" y="5791200"/>
            <a:ext cx="609600" cy="301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138" name="Line 47"/>
          <p:cNvSpPr>
            <a:spLocks noChangeShapeType="1"/>
          </p:cNvSpPr>
          <p:nvPr/>
        </p:nvSpPr>
        <p:spPr bwMode="auto">
          <a:xfrm>
            <a:off x="5029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 flipH="1">
            <a:off x="1905000" y="52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>
            <a:off x="83820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8534400" y="4648200"/>
            <a:ext cx="609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142" name="Text Box 52"/>
          <p:cNvSpPr txBox="1">
            <a:spLocks noChangeArrowheads="1"/>
          </p:cNvSpPr>
          <p:nvPr/>
        </p:nvSpPr>
        <p:spPr bwMode="auto">
          <a:xfrm>
            <a:off x="381000" y="613569"/>
            <a:ext cx="8534400" cy="283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Courier New" pitchFamily="49" charset="0"/>
              </a:rPr>
              <a:t>Add a node at a specific insertion point in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Node v = new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Node(e);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Node current = header;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while (current != null &amp;&amp; key !=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current.elem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current 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current.next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current.prev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next = v;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v.prev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current.prev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v.next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current;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current.prev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v;</a:t>
            </a:r>
          </a:p>
        </p:txBody>
      </p:sp>
      <p:sp>
        <p:nvSpPr>
          <p:cNvPr id="143" name="Line 53"/>
          <p:cNvSpPr>
            <a:spLocks noChangeShapeType="1"/>
          </p:cNvSpPr>
          <p:nvPr/>
        </p:nvSpPr>
        <p:spPr bwMode="auto">
          <a:xfrm flipH="1">
            <a:off x="6819900" y="4037013"/>
            <a:ext cx="19050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" name="Text Box 54"/>
          <p:cNvSpPr txBox="1">
            <a:spLocks noChangeArrowheads="1"/>
          </p:cNvSpPr>
          <p:nvPr/>
        </p:nvSpPr>
        <p:spPr bwMode="auto">
          <a:xfrm>
            <a:off x="6629400" y="3836988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current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57700" y="4797425"/>
            <a:ext cx="533400" cy="609600"/>
            <a:chOff x="4495800" y="4800600"/>
            <a:chExt cx="533400" cy="609600"/>
          </a:xfrm>
        </p:grpSpPr>
        <p:sp>
          <p:nvSpPr>
            <p:cNvPr id="10308" name="Line 56"/>
            <p:cNvSpPr>
              <a:spLocks noChangeShapeType="1"/>
            </p:cNvSpPr>
            <p:nvPr/>
          </p:nvSpPr>
          <p:spPr bwMode="auto">
            <a:xfrm>
              <a:off x="4495800" y="4800600"/>
              <a:ext cx="304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9" name="Line 57"/>
            <p:cNvSpPr>
              <a:spLocks noChangeShapeType="1"/>
            </p:cNvSpPr>
            <p:nvPr/>
          </p:nvSpPr>
          <p:spPr bwMode="auto">
            <a:xfrm>
              <a:off x="4800600" y="4800600"/>
              <a:ext cx="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10" name="Line 58"/>
            <p:cNvSpPr>
              <a:spLocks noChangeShapeType="1"/>
            </p:cNvSpPr>
            <p:nvPr/>
          </p:nvSpPr>
          <p:spPr bwMode="auto">
            <a:xfrm>
              <a:off x="4800600" y="5410200"/>
              <a:ext cx="228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46588" y="5476875"/>
            <a:ext cx="762000" cy="838200"/>
            <a:chOff x="4419600" y="5486400"/>
            <a:chExt cx="762000" cy="838200"/>
          </a:xfrm>
        </p:grpSpPr>
        <p:sp>
          <p:nvSpPr>
            <p:cNvPr id="10306" name="Line 61"/>
            <p:cNvSpPr>
              <a:spLocks noChangeShapeType="1"/>
            </p:cNvSpPr>
            <p:nvPr/>
          </p:nvSpPr>
          <p:spPr bwMode="auto">
            <a:xfrm flipH="1">
              <a:off x="4419600" y="6324600"/>
              <a:ext cx="76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7" name="Line 63"/>
            <p:cNvSpPr>
              <a:spLocks noChangeShapeType="1"/>
            </p:cNvSpPr>
            <p:nvPr/>
          </p:nvSpPr>
          <p:spPr bwMode="auto">
            <a:xfrm flipV="1">
              <a:off x="4419600" y="5486400"/>
              <a:ext cx="0" cy="838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715000" y="5441950"/>
            <a:ext cx="838200" cy="457200"/>
            <a:chOff x="5715000" y="5486400"/>
            <a:chExt cx="838200" cy="457200"/>
          </a:xfrm>
        </p:grpSpPr>
        <p:sp>
          <p:nvSpPr>
            <p:cNvPr id="10304" name="Line 64"/>
            <p:cNvSpPr>
              <a:spLocks noChangeShapeType="1"/>
            </p:cNvSpPr>
            <p:nvPr/>
          </p:nvSpPr>
          <p:spPr bwMode="auto">
            <a:xfrm>
              <a:off x="5715000" y="5943600"/>
              <a:ext cx="838200" cy="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5" name="Line 65"/>
            <p:cNvSpPr>
              <a:spLocks noChangeShapeType="1"/>
            </p:cNvSpPr>
            <p:nvPr/>
          </p:nvSpPr>
          <p:spPr bwMode="auto">
            <a:xfrm flipV="1">
              <a:off x="6553200" y="5486400"/>
              <a:ext cx="0" cy="45720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867400" y="5365750"/>
            <a:ext cx="304800" cy="152400"/>
            <a:chOff x="5867400" y="5257800"/>
            <a:chExt cx="304800" cy="152400"/>
          </a:xfrm>
        </p:grpSpPr>
        <p:sp>
          <p:nvSpPr>
            <p:cNvPr id="10301" name="Line 66"/>
            <p:cNvSpPr>
              <a:spLocks noChangeShapeType="1"/>
            </p:cNvSpPr>
            <p:nvPr/>
          </p:nvSpPr>
          <p:spPr bwMode="auto">
            <a:xfrm flipH="1">
              <a:off x="6096000" y="5257800"/>
              <a:ext cx="76200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2" name="Line 67"/>
            <p:cNvSpPr>
              <a:spLocks noChangeShapeType="1"/>
            </p:cNvSpPr>
            <p:nvPr/>
          </p:nvSpPr>
          <p:spPr bwMode="auto">
            <a:xfrm>
              <a:off x="6096000" y="5257800"/>
              <a:ext cx="0" cy="1524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03" name="Line 68"/>
            <p:cNvSpPr>
              <a:spLocks noChangeShapeType="1"/>
            </p:cNvSpPr>
            <p:nvPr/>
          </p:nvSpPr>
          <p:spPr bwMode="auto">
            <a:xfrm flipH="1">
              <a:off x="5867400" y="5410200"/>
              <a:ext cx="228600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59" name="Line 38"/>
          <p:cNvSpPr>
            <a:spLocks noChangeShapeType="1"/>
          </p:cNvSpPr>
          <p:nvPr/>
        </p:nvSpPr>
        <p:spPr bwMode="auto">
          <a:xfrm flipV="1">
            <a:off x="4310063" y="6516688"/>
            <a:ext cx="795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0" name="Text Box 37"/>
          <p:cNvSpPr txBox="1">
            <a:spLocks noChangeArrowheads="1"/>
          </p:cNvSpPr>
          <p:nvPr/>
        </p:nvSpPr>
        <p:spPr bwMode="auto">
          <a:xfrm>
            <a:off x="4038599" y="6399213"/>
            <a:ext cx="669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b="1" dirty="0">
                <a:solidFill>
                  <a:srgbClr val="000000"/>
                </a:solidFill>
              </a:rPr>
              <a:t>v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4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5" grpId="0"/>
      <p:bldP spid="136" grpId="0" animBg="1"/>
      <p:bldP spid="137" grpId="0" animBg="1"/>
      <p:bldP spid="144" grpId="0"/>
      <p:bldP spid="1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"/>
            <a:ext cx="8991600" cy="43746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Singly Linked List of String Nodes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7E400-B6B8-4B95-BA42-A1A662F6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79" y="532636"/>
            <a:ext cx="8998721" cy="312496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what we have done with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IntLinkedNode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define two classes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StringLinkedList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element stored in this node, which in this case is a string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 pointer to the next node</a:t>
            </a:r>
          </a:p>
          <a:p>
            <a:pPr lvl="1">
              <a:spcBef>
                <a:spcPts val="12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We make </a:t>
            </a:r>
            <a:r>
              <a:rPr lang="en-US" sz="2000" b="1" dirty="0" err="1">
                <a:solidFill>
                  <a:srgbClr val="000000"/>
                </a:solidFill>
                <a:cs typeface="Courier New" panose="02070309020205020404" pitchFamily="49" charset="0"/>
              </a:rPr>
              <a:t>StringLinkedList</a:t>
            </a:r>
            <a:r>
              <a:rPr 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keeps </a:t>
            </a:r>
            <a:r>
              <a:rPr lang="en-US" sz="2400" dirty="0"/>
              <a:t>reference to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node as well to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node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D229CE-6195-4537-9576-07E0E886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14800"/>
            <a:ext cx="6934197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FE6464-0151-4645-9184-092EAA87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52" y="2286000"/>
            <a:ext cx="360749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20" y="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node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45628"/>
            <a:ext cx="8991600" cy="258408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element/object of a list structure.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its own 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list node object stores </a:t>
            </a:r>
            <a:r>
              <a:rPr lang="fr-FR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spcBef>
                <a:spcPts val="1200"/>
              </a:spcBef>
            </a:pPr>
            <a:r>
              <a:rPr lang="fr-F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types or </a:t>
            </a:r>
            <a:r>
              <a:rPr lang="fr-FR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fr-FR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fr-FR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fr-F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lang="fr-F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fr-FR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fr-F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fr-F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6238" y="3576600"/>
            <a:ext cx="8297863" cy="1892300"/>
            <a:chOff x="609600" y="3429000"/>
            <a:chExt cx="8297863" cy="1892300"/>
          </a:xfrm>
        </p:grpSpPr>
        <p:sp>
          <p:nvSpPr>
            <p:cNvPr id="6197" name="AutoShape 4"/>
            <p:cNvSpPr>
              <a:spLocks noChangeArrowheads="1"/>
            </p:cNvSpPr>
            <p:nvPr/>
          </p:nvSpPr>
          <p:spPr bwMode="auto">
            <a:xfrm>
              <a:off x="609600" y="3429000"/>
              <a:ext cx="8129587" cy="1892300"/>
            </a:xfrm>
            <a:prstGeom prst="wedgeRectCallout">
              <a:avLst>
                <a:gd name="adj1" fmla="val -46468"/>
                <a:gd name="adj2" fmla="val -1637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Pseudocode</a:t>
              </a:r>
              <a:endParaRPr lang="fr-CA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fr-CA" alt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fr-CA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dataType</a:t>
              </a:r>
              <a:r>
                <a:rPr lang="fr-CA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fr-CA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dataType</a:t>
              </a:r>
              <a:r>
                <a:rPr lang="fr-CA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CA" alt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CA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</a:t>
              </a:r>
              <a:r>
                <a: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CA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  <a:r>
                <a:rPr lang="fr-CA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fr-C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98" name="AutoShape 85"/>
            <p:cNvSpPr>
              <a:spLocks/>
            </p:cNvSpPr>
            <p:nvPr/>
          </p:nvSpPr>
          <p:spPr bwMode="auto">
            <a:xfrm>
              <a:off x="3898900" y="3810000"/>
              <a:ext cx="457200" cy="76200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99" name="Text Box 86"/>
            <p:cNvSpPr txBox="1">
              <a:spLocks noChangeArrowheads="1"/>
            </p:cNvSpPr>
            <p:nvPr/>
          </p:nvSpPr>
          <p:spPr bwMode="auto">
            <a:xfrm>
              <a:off x="4533900" y="3822700"/>
              <a:ext cx="2959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portion of Node</a:t>
              </a:r>
            </a:p>
          </p:txBody>
        </p:sp>
        <p:sp>
          <p:nvSpPr>
            <p:cNvPr id="6200" name="AutoShape 87"/>
            <p:cNvSpPr>
              <a:spLocks/>
            </p:cNvSpPr>
            <p:nvPr/>
          </p:nvSpPr>
          <p:spPr bwMode="auto">
            <a:xfrm>
              <a:off x="3975100" y="4610100"/>
              <a:ext cx="304800" cy="60960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01" name="Text Box 88"/>
            <p:cNvSpPr txBox="1">
              <a:spLocks noChangeArrowheads="1"/>
            </p:cNvSpPr>
            <p:nvPr/>
          </p:nvSpPr>
          <p:spPr bwMode="auto">
            <a:xfrm>
              <a:off x="4533900" y="4730750"/>
              <a:ext cx="43735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 to another Node object</a:t>
              </a:r>
            </a:p>
          </p:txBody>
        </p:sp>
      </p:grpSp>
      <p:graphicFrame>
        <p:nvGraphicFramePr>
          <p:cNvPr id="1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07906"/>
              </p:ext>
            </p:extLst>
          </p:nvPr>
        </p:nvGraphicFramePr>
        <p:xfrm>
          <a:off x="1047438" y="5709146"/>
          <a:ext cx="1346200" cy="792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02963"/>
              </p:ext>
            </p:extLst>
          </p:nvPr>
        </p:nvGraphicFramePr>
        <p:xfrm>
          <a:off x="2952438" y="5709146"/>
          <a:ext cx="1346200" cy="792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45554"/>
              </p:ext>
            </p:extLst>
          </p:nvPr>
        </p:nvGraphicFramePr>
        <p:xfrm>
          <a:off x="4857438" y="5709146"/>
          <a:ext cx="1346200" cy="792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90435"/>
              </p:ext>
            </p:extLst>
          </p:nvPr>
        </p:nvGraphicFramePr>
        <p:xfrm>
          <a:off x="6762438" y="5709146"/>
          <a:ext cx="1423988" cy="792200"/>
        </p:xfrm>
        <a:graphic>
          <a:graphicData uri="http://schemas.openxmlformats.org/drawingml/2006/table">
            <a:tbl>
              <a:tblPr/>
              <a:tblGrid>
                <a:gridCol w="67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marL="91420" marR="91420"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L="91420" marR="91420"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91420" marR="91420"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marL="91420" marR="91420"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Line 48"/>
          <p:cNvSpPr>
            <a:spLocks noChangeShapeType="1"/>
          </p:cNvSpPr>
          <p:nvPr/>
        </p:nvSpPr>
        <p:spPr bwMode="auto">
          <a:xfrm flipV="1">
            <a:off x="2088838" y="631874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 flipV="1">
            <a:off x="3993838" y="631874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50"/>
          <p:cNvSpPr>
            <a:spLocks noChangeShapeType="1"/>
          </p:cNvSpPr>
          <p:nvPr/>
        </p:nvSpPr>
        <p:spPr bwMode="auto">
          <a:xfrm flipV="1">
            <a:off x="5898838" y="631874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1"/>
          <p:cNvSpPr>
            <a:spLocks noChangeShapeType="1"/>
          </p:cNvSpPr>
          <p:nvPr/>
        </p:nvSpPr>
        <p:spPr bwMode="auto">
          <a:xfrm flipH="1">
            <a:off x="7422838" y="6118721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"/>
            <a:ext cx="8991600" cy="43746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7E400-B6B8-4B95-BA42-A1A662F6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" y="526767"/>
            <a:ext cx="8998721" cy="31026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make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an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inner class in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StringLinkedList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inner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convenient for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inner class is defined inside an enclosing class, but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methods, it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to all methods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enclosing class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Trivial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can be defined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a method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turns an inner class into a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class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Methods of </a:t>
            </a:r>
            <a:r>
              <a:rPr lang="en-US" altLang="en-US" sz="2000" dirty="0">
                <a:latin typeface="+mj-lt"/>
              </a:rPr>
              <a:t>inner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classes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 access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variables and fields from the surrounding scope.</a:t>
            </a:r>
          </a:p>
          <a:p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166794DD-6354-4091-ABB7-D63355364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" y="3629391"/>
            <a:ext cx="5029200" cy="28315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inside the class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class </a:t>
            </a:r>
            <a:r>
              <a:rPr lang="en-US" altLang="en-US" sz="1600" b="1" i="1" dirty="0" err="1">
                <a:latin typeface="Courier New" panose="02070309020205020404" pitchFamily="49" charset="0"/>
              </a:rPr>
              <a:t>OuterClassName</a:t>
            </a:r>
            <a:r>
              <a:rPr lang="en-US" altLang="en-US" sz="1600" b="1" dirty="0">
                <a:latin typeface="Courier New" panose="02070309020205020404" pitchFamily="49" charset="0"/>
              </a:rPr>
              <a:t>  {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b="1" i="1" dirty="0">
                <a:solidFill>
                  <a:srgbClr val="00B050"/>
                </a:solidFill>
                <a:latin typeface="Courier New" panose="02070309020205020404" pitchFamily="49" charset="0"/>
              </a:rPr>
              <a:t>// methods </a:t>
            </a:r>
            <a:br>
              <a:rPr lang="en-US" altLang="en-US" sz="1600" b="1" i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en-US" sz="1600" b="1" i="1" dirty="0">
                <a:solidFill>
                  <a:srgbClr val="00B050"/>
                </a:solidFill>
                <a:latin typeface="Courier New" panose="02070309020205020404" pitchFamily="49" charset="0"/>
              </a:rPr>
              <a:t>   // fields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</a:t>
            </a:r>
            <a:r>
              <a:rPr lang="en-US" altLang="en-US" sz="1600" b="1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accessSpecifier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class </a:t>
            </a:r>
            <a:r>
              <a:rPr lang="en-US" altLang="en-US" sz="1600" b="1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InnerClassName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b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b="1" i="1" dirty="0">
                <a:solidFill>
                  <a:srgbClr val="00B050"/>
                </a:solidFill>
                <a:latin typeface="Courier New" panose="02070309020205020404" pitchFamily="49" charset="0"/>
              </a:rPr>
              <a:t>// methods </a:t>
            </a:r>
            <a:br>
              <a:rPr lang="en-US" altLang="en-US" sz="1600" b="1" i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en-US" sz="1600" b="1" i="1" dirty="0">
                <a:solidFill>
                  <a:srgbClr val="00B050"/>
                </a:solidFill>
                <a:latin typeface="Courier New" panose="02070309020205020404" pitchFamily="49" charset="0"/>
              </a:rPr>
              <a:t>      // fields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}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. . .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928423D-4607-4793-B4A3-D31F896ED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0"/>
            <a:ext cx="3664722" cy="320087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inside a method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class </a:t>
            </a:r>
            <a:r>
              <a:rPr lang="en-US" altLang="en-US" sz="1600" b="1" i="1" dirty="0" err="1">
                <a:latin typeface="Courier New" panose="02070309020205020404" pitchFamily="49" charset="0"/>
              </a:rPr>
              <a:t>OuterClassName</a:t>
            </a:r>
            <a:r>
              <a:rPr lang="en-US" altLang="en-US" sz="1600" b="1" dirty="0">
                <a:latin typeface="Courier New" panose="02070309020205020404" pitchFamily="49" charset="0"/>
              </a:rPr>
              <a:t> {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</a:t>
            </a:r>
            <a:r>
              <a:rPr lang="en-US" altLang="en-US" sz="1600" b="1" i="1" dirty="0">
                <a:solidFill>
                  <a:srgbClr val="0000FF"/>
                </a:solidFill>
                <a:latin typeface="Courier New" panose="02070309020205020404" pitchFamily="49" charset="0"/>
              </a:rPr>
              <a:t>method signature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{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. . .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600" b="1" i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InnerClassName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b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{ </a:t>
            </a:r>
            <a:b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en-US" sz="1400" b="1" i="1" dirty="0">
                <a:solidFill>
                  <a:srgbClr val="00B050"/>
                </a:solidFill>
                <a:latin typeface="Courier New" panose="02070309020205020404" pitchFamily="49" charset="0"/>
              </a:rPr>
              <a:t>// methods </a:t>
            </a:r>
            <a:br>
              <a:rPr lang="en-US" altLang="en-US" sz="1400" b="1" i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en-US" sz="1400" b="1" i="1" dirty="0">
                <a:solidFill>
                  <a:srgbClr val="00B050"/>
                </a:solidFill>
                <a:latin typeface="Courier New" panose="02070309020205020404" pitchFamily="49" charset="0"/>
              </a:rPr>
              <a:t>         // fields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b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} </a:t>
            </a:r>
            <a:b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      . . .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}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</a:rPr>
              <a:t>   . . .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58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3" y="14955"/>
            <a:ext cx="8229600" cy="366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Singly String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598625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 class 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StringLinkedList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 static class 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private String element; </a:t>
            </a:r>
            <a:r>
              <a:rPr lang="en-US" sz="16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// reference to the element stored at this node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private 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next; 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reference to the subsequent node in the list</a:t>
            </a:r>
          </a:p>
          <a:p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 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 e, Node n)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element = 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next = 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 String 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element;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 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next;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 void 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next = 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----------- end of nested Node class -----------</a:t>
            </a:r>
          </a:p>
          <a:p>
            <a:endParaRPr lang="en-US" sz="1600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 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head = null; 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head node of the list (or null if empty)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private 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StringNode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tail = null; 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last node of the list (or null if empty)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private int size = 0; 		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number of nodes in the list</a:t>
            </a:r>
          </a:p>
        </p:txBody>
      </p:sp>
    </p:spTree>
    <p:extLst>
      <p:ext uri="{BB962C8B-B14F-4D97-AF65-F5344CB8AC3E}">
        <p14:creationId xmlns:p14="http://schemas.microsoft.com/office/powerpoint/2010/main" val="241013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8931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+mn-lt"/>
              </a:rPr>
              <a:t>Inserting an Element at the Head of a Singly Linked List</a:t>
            </a:r>
            <a:endParaRPr lang="en-US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7C5DC-BF3F-49B4-8C56-F1C17F75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75" y="781318"/>
            <a:ext cx="3891415" cy="946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56ABB-82BF-4755-81AB-6B1E6445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78" y="1895120"/>
            <a:ext cx="5037712" cy="891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BCAABC-0258-4778-84B7-0D5145AB7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920" y="3124200"/>
            <a:ext cx="5236429" cy="891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CB744F-4774-435E-B35D-D33C2000F3CC}"/>
              </a:ext>
            </a:extLst>
          </p:cNvPr>
          <p:cNvSpPr txBox="1"/>
          <p:nvPr/>
        </p:nvSpPr>
        <p:spPr>
          <a:xfrm>
            <a:off x="533400" y="4572000"/>
            <a:ext cx="8440766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67CFD"/>
                </a:solidFill>
                <a:latin typeface="Times-Bold"/>
              </a:rPr>
              <a:t>Algorithm 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SS10"/>
              </a:rPr>
              <a:t>addFirst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(</a:t>
            </a:r>
            <a:r>
              <a:rPr lang="en-US" sz="1800" b="1" i="1" u="none" strike="noStrike" baseline="0" dirty="0">
                <a:solidFill>
                  <a:srgbClr val="000302"/>
                </a:solidFill>
                <a:latin typeface="Times-Italic"/>
              </a:rPr>
              <a:t>e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)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:</a:t>
            </a:r>
          </a:p>
          <a:p>
            <a:pPr algn="l"/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newest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Node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(</a:t>
            </a:r>
            <a:r>
              <a:rPr lang="en-US" sz="1800" b="1" i="1" u="none" strike="noStrike" baseline="0" dirty="0">
                <a:solidFill>
                  <a:srgbClr val="000302"/>
                </a:solidFill>
                <a:latin typeface="Times-Italic"/>
              </a:rPr>
              <a:t>e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) </a:t>
            </a:r>
            <a:r>
              <a:rPr lang="en-US" sz="1800" i="0" u="none" strike="noStrike" baseline="0" dirty="0">
                <a:solidFill>
                  <a:srgbClr val="000302"/>
                </a:solidFill>
                <a:latin typeface="Times-Roman"/>
              </a:rPr>
              <a:t>	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create new node instance storing reference to element </a:t>
            </a:r>
            <a:r>
              <a:rPr lang="en-US" sz="1800" i="1" u="none" strike="noStrike" baseline="0" dirty="0">
                <a:solidFill>
                  <a:srgbClr val="167CFD"/>
                </a:solidFill>
                <a:latin typeface="Times-Italic"/>
              </a:rPr>
              <a:t>e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</a:p>
          <a:p>
            <a:pPr algn="l"/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SS10"/>
              </a:rPr>
              <a:t>newest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MI10"/>
              </a:rPr>
              <a:t>.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SS10"/>
              </a:rPr>
              <a:t>next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head </a:t>
            </a:r>
            <a:r>
              <a:rPr lang="en-US" b="1" dirty="0">
                <a:solidFill>
                  <a:srgbClr val="000302"/>
                </a:solidFill>
                <a:latin typeface="CMSS10"/>
              </a:rPr>
              <a:t>       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set new node’s next to reference the old head node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</a:p>
          <a:p>
            <a:pPr algn="l"/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head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newest</a:t>
            </a:r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	   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set variable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S10"/>
              </a:rPr>
              <a:t>head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to reference the new node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</a:p>
          <a:p>
            <a:pPr algn="l"/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size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size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1 </a:t>
            </a:r>
            <a:r>
              <a:rPr lang="en-US" sz="1800" i="0" u="none" strike="noStrike" baseline="0" dirty="0">
                <a:solidFill>
                  <a:srgbClr val="000302"/>
                </a:solidFill>
                <a:latin typeface="Times-Roman"/>
              </a:rPr>
              <a:t>		                                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increment the node count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05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8931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+mn-lt"/>
              </a:rPr>
              <a:t>Inserting an Element at the Tail of a Singly Linked List</a:t>
            </a:r>
            <a:endParaRPr lang="en-US" sz="60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B744F-4774-435E-B35D-D33C2000F3CC}"/>
              </a:ext>
            </a:extLst>
          </p:cNvPr>
          <p:cNvSpPr txBox="1"/>
          <p:nvPr/>
        </p:nvSpPr>
        <p:spPr>
          <a:xfrm>
            <a:off x="533400" y="4572000"/>
            <a:ext cx="8440766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67CFD"/>
                </a:solidFill>
                <a:latin typeface="Times-Bold"/>
              </a:rPr>
              <a:t>Algorithm 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SS10"/>
              </a:rPr>
              <a:t>addLast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(</a:t>
            </a:r>
            <a:r>
              <a:rPr lang="en-US" sz="1800" b="1" i="1" u="none" strike="noStrike" baseline="0" dirty="0">
                <a:solidFill>
                  <a:srgbClr val="000302"/>
                </a:solidFill>
                <a:latin typeface="Times-Italic"/>
              </a:rPr>
              <a:t>e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)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:</a:t>
            </a:r>
          </a:p>
          <a:p>
            <a:pPr algn="l"/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newest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Node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(</a:t>
            </a:r>
            <a:r>
              <a:rPr lang="en-US" sz="1800" b="1" i="1" u="none" strike="noStrike" baseline="0" dirty="0">
                <a:solidFill>
                  <a:srgbClr val="000302"/>
                </a:solidFill>
                <a:latin typeface="Times-Italic"/>
              </a:rPr>
              <a:t>e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) </a:t>
            </a:r>
            <a:r>
              <a:rPr lang="en-US" sz="1800" i="0" u="none" strike="noStrike" baseline="0" dirty="0">
                <a:solidFill>
                  <a:srgbClr val="000302"/>
                </a:solidFill>
                <a:latin typeface="Times-Roman"/>
              </a:rPr>
              <a:t>	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create new node instance storing reference to element </a:t>
            </a:r>
            <a:r>
              <a:rPr lang="en-US" sz="1800" i="1" u="none" strike="noStrike" baseline="0" dirty="0">
                <a:solidFill>
                  <a:srgbClr val="167CFD"/>
                </a:solidFill>
                <a:latin typeface="Times-Italic"/>
              </a:rPr>
              <a:t>e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SS10"/>
              </a:rPr>
              <a:t>newest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MI10"/>
              </a:rPr>
              <a:t>.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SS10"/>
              </a:rPr>
              <a:t>next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null                  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set new node’s next to reference the 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S10"/>
              </a:rPr>
              <a:t>null 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object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  <a:endParaRPr lang="en-US" sz="1800" i="0" u="none" strike="noStrike" baseline="0" dirty="0">
              <a:solidFill>
                <a:srgbClr val="167CFD"/>
              </a:solidFill>
              <a:latin typeface="CMSY10"/>
            </a:endParaRPr>
          </a:p>
          <a:p>
            <a:pPr algn="l"/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b="1" dirty="0" err="1">
                <a:solidFill>
                  <a:srgbClr val="000302"/>
                </a:solidFill>
                <a:latin typeface="CMSS10"/>
              </a:rPr>
              <a:t>tail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MI10"/>
              </a:rPr>
              <a:t>.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SS10"/>
              </a:rPr>
              <a:t>next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newest </a:t>
            </a:r>
            <a:r>
              <a:rPr lang="en-US" b="1" dirty="0">
                <a:solidFill>
                  <a:srgbClr val="000302"/>
                </a:solidFill>
                <a:latin typeface="CMSS10"/>
              </a:rPr>
              <a:t>                                  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make old tail node point to new node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</a:p>
          <a:p>
            <a:pPr algn="l"/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tail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newest</a:t>
            </a:r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	       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set variable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S10"/>
              </a:rPr>
              <a:t>tail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to reference the new node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</a:p>
          <a:p>
            <a:pPr algn="l"/>
            <a:r>
              <a:rPr lang="en-US" sz="1800" i="0" u="none" strike="noStrike" baseline="0" dirty="0">
                <a:solidFill>
                  <a:srgbClr val="000302"/>
                </a:solidFill>
                <a:latin typeface="CMSS10"/>
              </a:rPr>
              <a:t>	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size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size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R10"/>
              </a:rPr>
              <a:t>+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1 </a:t>
            </a:r>
            <a:r>
              <a:rPr lang="en-US" sz="1800" i="0" u="none" strike="noStrike" baseline="0" dirty="0">
                <a:solidFill>
                  <a:srgbClr val="000302"/>
                </a:solidFill>
                <a:latin typeface="Times-Roman"/>
              </a:rPr>
              <a:t>		                                 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Times-Roman"/>
              </a:rPr>
              <a:t>increment the node count</a:t>
            </a:r>
            <a:r>
              <a:rPr lang="en-US" sz="180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DCE1-4DAB-4C51-8A4E-F052AC1C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99" y="506131"/>
            <a:ext cx="3886200" cy="932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1100D-5A62-497A-B05B-885BBB1D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20" y="1579964"/>
            <a:ext cx="5876900" cy="104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61819-9B13-4A0D-AA8F-4BEF96DA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499" y="2869412"/>
            <a:ext cx="5173192" cy="1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0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3" y="14955"/>
            <a:ext cx="8229600" cy="366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Singly String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673" y="609600"/>
            <a:ext cx="8915400" cy="575542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      /** Constructs an initially empty list. */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 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return size == 0;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int size()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return size;}</a:t>
            </a:r>
          </a:p>
          <a:p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void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 e)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adds element e to the front of the list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head = new Node(e, head);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create and link a new node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(size == 0)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tail = head;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special case: new node becomes tail also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size++;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void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 e) {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adds element e to the end of the list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Node newest = new Node(e, null);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node will eventually be the tail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head = newest; 	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special case: previously empty list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else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tail.setNext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(newest);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new node after existing tail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tail = newest; 	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new node becomes the tail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size++;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8931"/>
            <a:ext cx="8915400" cy="457200"/>
          </a:xfrm>
        </p:spPr>
        <p:txBody>
          <a:bodyPr>
            <a:noAutofit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+mn-lt"/>
              </a:rPr>
              <a:t>Removing an Element from a Singly String Linked List</a:t>
            </a:r>
            <a:endParaRPr lang="en-US" sz="80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381445"/>
            <a:ext cx="1905000" cy="457200"/>
          </a:xfrm>
        </p:spPr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B744F-4774-435E-B35D-D33C2000F3CC}"/>
              </a:ext>
            </a:extLst>
          </p:cNvPr>
          <p:cNvSpPr txBox="1"/>
          <p:nvPr/>
        </p:nvSpPr>
        <p:spPr>
          <a:xfrm>
            <a:off x="465917" y="3813597"/>
            <a:ext cx="8440766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67CFD"/>
                </a:solidFill>
                <a:latin typeface="Times-Bold"/>
              </a:rPr>
              <a:t>Algorithm </a:t>
            </a:r>
            <a:r>
              <a:rPr lang="en-US" sz="1800" b="1" i="0" u="none" strike="noStrike" baseline="0" dirty="0" err="1">
                <a:solidFill>
                  <a:srgbClr val="000302"/>
                </a:solidFill>
                <a:latin typeface="CMSS10"/>
              </a:rPr>
              <a:t>r</a:t>
            </a:r>
            <a:r>
              <a:rPr lang="en-US" b="1" dirty="0" err="1">
                <a:solidFill>
                  <a:srgbClr val="000302"/>
                </a:solidFill>
                <a:latin typeface="CMSS10"/>
              </a:rPr>
              <a:t>emoveFirst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CMSS10"/>
              </a:rPr>
              <a:t>()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Roman"/>
              </a:rPr>
              <a:t>: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302"/>
                </a:solidFill>
                <a:latin typeface="Times-Bold"/>
              </a:rPr>
              <a:t>	if 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SS10"/>
              </a:rPr>
              <a:t>head 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Times-Roman"/>
              </a:rPr>
              <a:t>== 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SS10"/>
              </a:rPr>
              <a:t>null </a:t>
            </a:r>
            <a:r>
              <a:rPr lang="en-US" sz="1800" b="1" i="0" u="none" strike="noStrike" baseline="0" dirty="0">
                <a:solidFill>
                  <a:srgbClr val="000302"/>
                </a:solidFill>
                <a:latin typeface="Times-Bold"/>
              </a:rPr>
              <a:t>then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302"/>
                </a:solidFill>
                <a:latin typeface="Times-Roman"/>
              </a:rPr>
              <a:t>		the list is empty.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302"/>
                </a:solidFill>
                <a:latin typeface="CMSS10"/>
              </a:rPr>
              <a:t>	head 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0" i="0" u="none" strike="noStrike" baseline="0" dirty="0" err="1">
                <a:solidFill>
                  <a:srgbClr val="000302"/>
                </a:solidFill>
                <a:latin typeface="CMSS10"/>
              </a:rPr>
              <a:t>head</a:t>
            </a:r>
            <a:r>
              <a:rPr lang="en-US" sz="1800" b="0" i="0" u="none" strike="noStrike" baseline="0" dirty="0" err="1">
                <a:solidFill>
                  <a:srgbClr val="000302"/>
                </a:solidFill>
                <a:latin typeface="Times-Roman"/>
              </a:rPr>
              <a:t>.</a:t>
            </a:r>
            <a:r>
              <a:rPr lang="en-US" sz="1800" b="0" i="0" u="none" strike="noStrike" baseline="0" dirty="0" err="1">
                <a:solidFill>
                  <a:srgbClr val="000302"/>
                </a:solidFill>
                <a:latin typeface="CMSS10"/>
              </a:rPr>
              <a:t>next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SS10"/>
              </a:rPr>
              <a:t> 			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make 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S10"/>
              </a:rPr>
              <a:t>head 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point to next node (or null)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302"/>
                </a:solidFill>
                <a:latin typeface="CMSS10"/>
              </a:rPr>
              <a:t>	size 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SS10"/>
              </a:rPr>
              <a:t>size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SY10"/>
              </a:rPr>
              <a:t>−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Times-Roman"/>
              </a:rPr>
              <a:t>1 				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Y10"/>
              </a:rPr>
              <a:t>{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decrement the node count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0B5E6-09A3-476A-99CC-BC186EF9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45" y="617232"/>
            <a:ext cx="5003355" cy="880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FFEE-A48F-4C1A-911A-826D9BDE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645" y="1634884"/>
            <a:ext cx="5003355" cy="965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E205F4-4784-460B-85C1-D29C265D1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755220"/>
            <a:ext cx="3962400" cy="8962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AAF110-E221-49F4-A8F6-06759A8DCC16}"/>
              </a:ext>
            </a:extLst>
          </p:cNvPr>
          <p:cNvSpPr txBox="1"/>
          <p:nvPr/>
        </p:nvSpPr>
        <p:spPr>
          <a:xfrm>
            <a:off x="0" y="5478445"/>
            <a:ext cx="92201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302"/>
                </a:solidFill>
                <a:latin typeface="+mn-lt"/>
              </a:rPr>
              <a:t>We cannot delete the last node using a tail reference.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302"/>
                </a:solidFill>
                <a:latin typeface="+mn-lt"/>
              </a:rPr>
              <a:t>we must access the node </a:t>
            </a:r>
            <a:r>
              <a:rPr lang="en-US" sz="2000" b="1" i="1" u="none" strike="noStrike" baseline="0" dirty="0">
                <a:solidFill>
                  <a:srgbClr val="000302"/>
                </a:solidFill>
                <a:latin typeface="+mn-lt"/>
              </a:rPr>
              <a:t>before </a:t>
            </a:r>
            <a:r>
              <a:rPr lang="en-US" sz="2000" b="0" i="0" u="none" strike="noStrike" baseline="0" dirty="0">
                <a:solidFill>
                  <a:srgbClr val="000302"/>
                </a:solidFill>
                <a:latin typeface="+mn-lt"/>
              </a:rPr>
              <a:t>the last node in order to remove the last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302"/>
                </a:solidFill>
                <a:latin typeface="+mn-lt"/>
              </a:rPr>
              <a:t>We cannot reach the node before the tail by following next links from the tail.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434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3" y="14955"/>
            <a:ext cx="8229600" cy="366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Singly String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09600"/>
            <a:ext cx="8915400" cy="55092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String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removes and returns the first element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null;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nothing to remove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String answer =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head.getElement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head =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will become null if list had only one node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size--;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(size == 0)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tail = null;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special case as list is now empty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answer;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String first()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returns (but does not remove) the first element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null;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head.getElement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String last()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returns (but does not remove) the last element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null;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tail.getElement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3295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346" y="0"/>
            <a:ext cx="8915400" cy="37856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String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 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"[]";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 else 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String result = "[" + first();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Node current =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while (current != null) 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result += ", " +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current.getElement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current =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result += "]";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result;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// end of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7EC62-CCF8-4035-A0D0-D80A71F8733C}"/>
              </a:ext>
            </a:extLst>
          </p:cNvPr>
          <p:cNvSpPr/>
          <p:nvPr/>
        </p:nvSpPr>
        <p:spPr>
          <a:xfrm>
            <a:off x="84992" y="3940006"/>
            <a:ext cx="8915400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class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ListClient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 static void main(String[]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StringLinkedList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list = new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StringLinkedList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("Alex");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("Omar");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("Alice");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list.removeFirst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73" y="228600"/>
            <a:ext cx="3700973" cy="1128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Singly String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984224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249D11E-6D37-4627-BEFB-5F2565B0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385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Type Parameters (Generics)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A21D4A4-E705-4B97-A038-27F3B8EED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latin typeface="Courier New" panose="02070309020205020404" pitchFamily="49" charset="0"/>
              </a:rPr>
              <a:t>&lt;</a:t>
            </a:r>
            <a:r>
              <a:rPr lang="en-US" altLang="en-US" sz="2000" b="1" dirty="0">
                <a:solidFill>
                  <a:srgbClr val="C00000"/>
                </a:solidFill>
              </a:rPr>
              <a:t>Type</a:t>
            </a:r>
            <a:r>
              <a:rPr lang="en-US" altLang="en-US" sz="2000" b="1" dirty="0">
                <a:latin typeface="Courier New" panose="02070309020205020404" pitchFamily="49" charset="0"/>
              </a:rPr>
              <a:t>&gt; </a:t>
            </a:r>
            <a:r>
              <a:rPr lang="en-US" altLang="en-US" sz="2000" b="1" dirty="0"/>
              <a:t>name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latin typeface="Courier New" panose="02070309020205020404" pitchFamily="49" charset="0"/>
              </a:rPr>
              <a:t>&lt;</a:t>
            </a:r>
            <a:r>
              <a:rPr lang="en-US" altLang="en-US" sz="2000" b="1" dirty="0">
                <a:solidFill>
                  <a:srgbClr val="C00000"/>
                </a:solidFill>
              </a:rPr>
              <a:t>Type</a:t>
            </a:r>
            <a:r>
              <a:rPr lang="en-US" altLang="en-US" sz="2000" b="1" dirty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When constructing a </a:t>
            </a:r>
            <a:r>
              <a:rPr lang="en-US" altLang="en-US" sz="2400" dirty="0" err="1">
                <a:latin typeface="Courier New" panose="02070309020205020404" pitchFamily="49" charset="0"/>
              </a:rPr>
              <a:t>java.util.ArrayList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specify the type of elements it will contain between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/>
              <a:t>.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the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accepts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that it is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&lt;String&gt;</a:t>
            </a:r>
            <a:r>
              <a:rPr lang="en-US" altLang="en-US" sz="2000" dirty="0">
                <a:latin typeface="Courier New" panose="02070309020205020404" pitchFamily="49" charset="0"/>
              </a:rPr>
              <a:t> names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&lt;String&gt;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("Marty Stepp");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("Stuart Reges");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24AC74-0E22-4FE6-BC7D-73F34D7F6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Implementing Generics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413BA261-2F25-47C0-8ABD-F551D923A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38738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// a parameterized (generic) class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/>
              <a:t>name</a:t>
            </a: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C00000"/>
                </a:solidFill>
              </a:rPr>
              <a:t>Type</a:t>
            </a:r>
            <a:r>
              <a:rPr lang="en-US" sz="2000" b="1" dirty="0">
                <a:latin typeface="Courier New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/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putting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&gt;</a:t>
            </a:r>
            <a:r>
              <a:rPr lang="en-US" sz="2000" dirty="0"/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are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demanding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any client that constructs your object must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supply a type parameter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39775" lvl="2" indent="0" eaLnBrk="1" hangingPunct="1">
              <a:buFontTx/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rest of your class's code can refer to that type by name.</a:t>
            </a:r>
          </a:p>
          <a:p>
            <a:pPr lvl="2" eaLnBrk="1" hangingPunct="1"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Exercise: Convert our list classes to use generics.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-31750"/>
            <a:ext cx="5867400" cy="693738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linked list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203686" y="2669344"/>
            <a:ext cx="9018101" cy="2287587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fr-F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fr-FR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fr-FR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fr-F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accessible </a:t>
            </a:r>
            <a:r>
              <a:rPr lang="fr-F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fr-F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fr-B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</a:t>
            </a:r>
            <a:r>
              <a:rPr lang="fr-BE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fr-B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front, or </a:t>
            </a:r>
            <a:r>
              <a:rPr lang="fr-BE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B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B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fr-B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BE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fr-BE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fr-BE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fr-BE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fr-B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B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Node 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 </a:t>
            </a:r>
            <a:r>
              <a:rPr lang="fr-BE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BE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fr-BE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fr-BE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front of the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BE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B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6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40435" y="760273"/>
            <a:ext cx="547456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 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stored in this 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 this case is a integer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</a:t>
            </a:r>
            <a:r>
              <a:rPr lang="en-US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the next node</a:t>
            </a:r>
          </a:p>
        </p:txBody>
      </p:sp>
      <p:graphicFrame>
        <p:nvGraphicFramePr>
          <p:cNvPr id="4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96024"/>
              </p:ext>
            </p:extLst>
          </p:nvPr>
        </p:nvGraphicFramePr>
        <p:xfrm>
          <a:off x="7079345" y="118835"/>
          <a:ext cx="1346200" cy="792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4" name="Line 48"/>
          <p:cNvSpPr>
            <a:spLocks noChangeShapeType="1"/>
          </p:cNvSpPr>
          <p:nvPr/>
        </p:nvSpPr>
        <p:spPr bwMode="auto">
          <a:xfrm flipV="1">
            <a:off x="8120745" y="72843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203686" y="5378450"/>
            <a:ext cx="737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head</a:t>
            </a: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 flipV="1">
            <a:off x="674688" y="58197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12869"/>
              </p:ext>
            </p:extLst>
          </p:nvPr>
        </p:nvGraphicFramePr>
        <p:xfrm>
          <a:off x="1304925" y="5410200"/>
          <a:ext cx="1346200" cy="792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37297"/>
              </p:ext>
            </p:extLst>
          </p:nvPr>
        </p:nvGraphicFramePr>
        <p:xfrm>
          <a:off x="3209925" y="5410200"/>
          <a:ext cx="1346200" cy="792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6694"/>
              </p:ext>
            </p:extLst>
          </p:nvPr>
        </p:nvGraphicFramePr>
        <p:xfrm>
          <a:off x="5114925" y="5410200"/>
          <a:ext cx="1346200" cy="7922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86674"/>
              </p:ext>
            </p:extLst>
          </p:nvPr>
        </p:nvGraphicFramePr>
        <p:xfrm>
          <a:off x="7019925" y="5410200"/>
          <a:ext cx="1423988" cy="792200"/>
        </p:xfrm>
        <a:graphic>
          <a:graphicData uri="http://schemas.openxmlformats.org/drawingml/2006/table">
            <a:tbl>
              <a:tblPr/>
              <a:tblGrid>
                <a:gridCol w="67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20" marR="91420"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marL="91420" marR="91420"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L="91420" marR="91420"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marL="91420" marR="91420"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2346325" y="6019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V="1">
            <a:off x="4251325" y="6019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V="1">
            <a:off x="6156325" y="6019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 flipH="1">
            <a:off x="7680325" y="581977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Rectangle 1"/>
          <p:cNvSpPr>
            <a:spLocks noChangeArrowheads="1"/>
          </p:cNvSpPr>
          <p:nvPr/>
        </p:nvSpPr>
        <p:spPr bwMode="auto">
          <a:xfrm>
            <a:off x="5562601" y="1008392"/>
            <a:ext cx="3581400" cy="120032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next;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0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42589D-16EE-4E56-934F-4DA4D7760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46"/>
            <a:ext cx="7772400" cy="509954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Generics and arrays</a:t>
            </a:r>
            <a:endParaRPr lang="en-US" altLang="en-US" sz="2000" b="1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71CCD5-472A-404B-8E86-B3EC0AA06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87754"/>
            <a:ext cx="7315200" cy="22098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class Foo&lt;T&gt;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private 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myField</a:t>
            </a:r>
            <a:r>
              <a:rPr lang="en-US" altLang="en-US" sz="1800" b="1" dirty="0">
                <a:latin typeface="Courier New" panose="02070309020205020404" pitchFamily="49" charset="0"/>
              </a:rPr>
              <a:t>;                 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public void method1(T param)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myField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= new T();</a:t>
            </a:r>
            <a:r>
              <a:rPr lang="en-US" altLang="en-US" sz="18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T[] a = new T[10];          </a:t>
            </a: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DF17E-9AA1-47D0-B9C2-792FBF2C5B34}"/>
              </a:ext>
            </a:extLst>
          </p:cNvPr>
          <p:cNvSpPr txBox="1"/>
          <p:nvPr/>
        </p:nvSpPr>
        <p:spPr>
          <a:xfrm>
            <a:off x="162169" y="2994912"/>
            <a:ext cx="899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or arrays of a parameterized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you can create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type, accept them as parameters, return them, or create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casting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Object[]</a:t>
            </a:r>
            <a:r>
              <a:rPr lang="en-US" altLang="en-US" sz="2400" dirty="0"/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089A5C-092A-4DAE-BFFB-B4CDE7B97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7772400" cy="2133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public class Foo&lt;T&gt;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private T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myField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;                  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400" b="1" kern="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400" b="1" kern="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public void method1(T param)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myField</a:t>
            </a:r>
            <a:r>
              <a:rPr lang="en-US" altLang="en-US" sz="1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 = param;                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T[] a2 = (T[]) (new Object[10]);  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}</a:t>
            </a:r>
            <a:endParaRPr lang="en-US" altLang="en-US" sz="18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5CB0DA-14E2-4E04-B87A-09B341FD9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81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Comparing generic objects</a:t>
            </a:r>
            <a:endParaRPr lang="en-US" altLang="en-US" sz="2000" b="1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5C8E6FF-6F90-44E1-BC5B-9DF85921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2400" cy="35814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latin typeface="Courier New" panose="02070309020205020404" pitchFamily="49" charset="0"/>
              </a:rPr>
              <a:t>&lt;E&gt;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public int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indexOf</a:t>
            </a:r>
            <a:r>
              <a:rPr lang="en-US" altLang="en-US" sz="2000" b="1" dirty="0">
                <a:latin typeface="Courier New" panose="02070309020205020404" pitchFamily="49" charset="0"/>
              </a:rPr>
              <a:t>(E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for (int i = 0; i &lt; size;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	if (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elementData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[i].equals(value)</a:t>
            </a:r>
            <a:r>
              <a:rPr lang="en-US" altLang="en-US" sz="20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return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return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92A53-1A2E-4DDB-8E27-0D19EF798F2A}"/>
              </a:ext>
            </a:extLst>
          </p:cNvPr>
          <p:cNvSpPr txBox="1"/>
          <p:nvPr/>
        </p:nvSpPr>
        <p:spPr>
          <a:xfrm>
            <a:off x="381000" y="5181600"/>
            <a:ext cx="815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testing objects of type E for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must use </a:t>
            </a:r>
            <a:r>
              <a:rPr lang="en-US" altLang="en-US" sz="2400" dirty="0">
                <a:latin typeface="Courier New" panose="02070309020205020404" pitchFamily="49" charset="0"/>
              </a:rPr>
              <a:t>equals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B15918D-B320-489F-A612-F4268DD9A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Generic linked list nodes</a:t>
            </a:r>
            <a:endParaRPr lang="en-US" altLang="en-US" sz="2000" b="1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1FE3BFB-C0A4-4DB3-8F00-C89FAFB9E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5943600" cy="1905000"/>
          </a:xfrm>
          <a:solidFill>
            <a:srgbClr val="FF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class Node&lt;E&gt;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public E data;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public Node&lt;E&gt; 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5D825-41D8-425F-8CEC-9F0407155F6B}"/>
              </a:ext>
            </a:extLst>
          </p:cNvPr>
          <p:cNvSpPr txBox="1"/>
          <p:nvPr/>
        </p:nvSpPr>
        <p:spPr>
          <a:xfrm>
            <a:off x="152400" y="3810000"/>
            <a:ext cx="891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list, 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must also accept the type parameter </a:t>
            </a:r>
            <a:r>
              <a:rPr lang="en-US" altLang="en-US" sz="2400" dirty="0">
                <a:latin typeface="Courier New" panose="02070309020205020404" pitchFamily="49" charset="0"/>
              </a:rPr>
              <a:t>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3" y="14955"/>
            <a:ext cx="8229600" cy="366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</a:t>
            </a:r>
            <a:r>
              <a:rPr lang="en-US" altLang="en-US" sz="3200" b="1" dirty="0"/>
              <a:t>Generic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991600" cy="598625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 class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 static class 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private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element; </a:t>
            </a:r>
            <a:r>
              <a:rPr lang="en-US" sz="16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// reference to the element stored at this node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private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next; 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reference to the subsequent node in the list</a:t>
            </a:r>
          </a:p>
          <a:p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e,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n) 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element = 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next = 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element;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next;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public void 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 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next = 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----------- end of nested Node class -----------</a:t>
            </a:r>
          </a:p>
          <a:p>
            <a:endParaRPr lang="en-US" sz="1600" b="1" dirty="0">
              <a:solidFill>
                <a:srgbClr val="00B050"/>
              </a:solidFill>
              <a:latin typeface="+mn-lt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head = null; 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head node of the list (or null if empty)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private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tail = null; 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last node of the list (or null if empty)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private int size = 0; 		</a:t>
            </a:r>
            <a:r>
              <a:rPr lang="en-US" sz="1600" b="1" dirty="0">
                <a:solidFill>
                  <a:srgbClr val="00B050"/>
                </a:solidFill>
                <a:latin typeface="+mn-lt"/>
                <a:cs typeface="Courier New" panose="02070309020205020404" pitchFamily="49" charset="0"/>
              </a:rPr>
              <a:t>// number of nodes in the list</a:t>
            </a:r>
          </a:p>
        </p:txBody>
      </p:sp>
    </p:spTree>
    <p:extLst>
      <p:ext uri="{BB962C8B-B14F-4D97-AF65-F5344CB8AC3E}">
        <p14:creationId xmlns:p14="http://schemas.microsoft.com/office/powerpoint/2010/main" val="27148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3" y="14955"/>
            <a:ext cx="8229600" cy="366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</a:t>
            </a:r>
            <a:r>
              <a:rPr lang="en-US" altLang="en-US" sz="3200" b="1" dirty="0"/>
              <a:t>Generic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673" y="609600"/>
            <a:ext cx="8915400" cy="600164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      /** Constructs an initially empty list. */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LinkedList()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 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return size == 0;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int size()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return size;}</a:t>
            </a:r>
          </a:p>
          <a:p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void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 e)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adds element e to the front of the list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head = new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(e, head);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create and link a new node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(size == 0)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tail = head;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special case: new node becomes tail also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size++;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void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 e)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adds element e to the end of the list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newest = new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(e, null);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node will eventually be the tail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head = newest; 	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special case: previously empty list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else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tail.setNext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(newest);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new node after existing tail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tail = newest; 	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new node becomes the tail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size++;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3" y="14955"/>
            <a:ext cx="8229600" cy="366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</a:t>
            </a:r>
            <a:r>
              <a:rPr lang="en-US" altLang="en-US" sz="3200" b="1" dirty="0"/>
              <a:t>Generic</a:t>
            </a:r>
            <a:r>
              <a:rPr lang="en-US" altLang="en-US" sz="3200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09600"/>
            <a:ext cx="8915400" cy="55092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E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removes and returns the first element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null;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nothing to remove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answer =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head.getElement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head =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 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will become null if list had only one node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size--;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(size == 0)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tail = null; 		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special case as list is now empty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answer;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E first()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returns (but does not remove) the first element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null;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head.getElement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public E last()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cs typeface="Courier New" panose="02070309020205020404" pitchFamily="49" charset="0"/>
              </a:rPr>
              <a:t>// returns (but does not remove) the last element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null;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tail.getElement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3824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3" y="14955"/>
            <a:ext cx="8229600" cy="366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</a:t>
            </a:r>
            <a:r>
              <a:rPr lang="en-US" altLang="en-US" sz="3200" b="1" dirty="0"/>
              <a:t>Generic</a:t>
            </a:r>
            <a:r>
              <a:rPr lang="en-US" altLang="en-US" sz="3200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09600"/>
            <a:ext cx="8915400" cy="378565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String </a:t>
            </a:r>
            <a:r>
              <a:rPr lang="en-US" sz="16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 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"[]";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 else 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String result = "[" + first();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Node&lt;E&gt;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current =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while (current != null) {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result += ", " +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current.getElement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current =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result += "]";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 result;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lang="en-US" sz="1600" b="1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39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E7E9-FA08-0E41-8E3B-15E3ACD9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3" y="14955"/>
            <a:ext cx="8229600" cy="36604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Singly String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FB2C-4AE5-194C-A526-E3DA8E81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609600"/>
            <a:ext cx="8915400" cy="55092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 class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ListClient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public static void main(String[]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b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LinkedList&lt;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list2 = new LinkedList&lt;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list2.addFirst(43);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list2.addFirst(143);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list2.addFirst(243);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(list2);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list2.removeFirst();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(list2);</a:t>
            </a:r>
          </a:p>
          <a:p>
            <a:b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LinkedList&lt;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list3 = new LinkedList&lt;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list3.addFirst("AL");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list3.addFirst("OM");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list3.addFirst("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(list3);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list3.removeFirst();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(list3);</a:t>
            </a:r>
          </a:p>
          <a:p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28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830"/>
            <a:ext cx="8229600" cy="66997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node client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250" y="609600"/>
            <a:ext cx="8915400" cy="5562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list that stores the sequence of values [42, -3, 17].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values then we need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nodes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linked together.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800" dirty="0">
                <a:latin typeface="Courier New" panose="02070309020205020404" pitchFamily="49" charset="0"/>
              </a:rPr>
              <a:t> list;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capable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referring to  a 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replaced with a reference to a node which means this box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not have the actual node yet. To have it, we should call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list = new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construct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fields as: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initialized to 0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initialized to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 in these slides / indicates null)    </a:t>
            </a:r>
          </a:p>
        </p:txBody>
      </p:sp>
      <p:graphicFrame>
        <p:nvGraphicFramePr>
          <p:cNvPr id="3062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04331"/>
              </p:ext>
            </p:extLst>
          </p:nvPr>
        </p:nvGraphicFramePr>
        <p:xfrm>
          <a:off x="6173788" y="3907602"/>
          <a:ext cx="1346200" cy="822424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86" marB="455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586" marB="455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586" marB="455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586" marB="455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1" name="Line 51"/>
          <p:cNvSpPr>
            <a:spLocks noChangeShapeType="1"/>
          </p:cNvSpPr>
          <p:nvPr/>
        </p:nvSpPr>
        <p:spPr bwMode="auto">
          <a:xfrm flipH="1">
            <a:off x="6937375" y="4306065"/>
            <a:ext cx="45720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86587"/>
              </p:ext>
            </p:extLst>
          </p:nvPr>
        </p:nvGraphicFramePr>
        <p:xfrm>
          <a:off x="4387866" y="2232844"/>
          <a:ext cx="685800" cy="3968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T="45779" marB="45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58" name="Text Box 65"/>
          <p:cNvSpPr txBox="1">
            <a:spLocks noChangeArrowheads="1"/>
          </p:cNvSpPr>
          <p:nvPr/>
        </p:nvSpPr>
        <p:spPr bwMode="auto">
          <a:xfrm>
            <a:off x="3594116" y="2232844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14359" name="Text Box 65"/>
          <p:cNvSpPr txBox="1">
            <a:spLocks noChangeArrowheads="1"/>
          </p:cNvSpPr>
          <p:nvPr/>
        </p:nvSpPr>
        <p:spPr bwMode="auto">
          <a:xfrm>
            <a:off x="4275138" y="419176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list</a:t>
            </a: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04155"/>
              </p:ext>
            </p:extLst>
          </p:nvPr>
        </p:nvGraphicFramePr>
        <p:xfrm>
          <a:off x="5112431" y="4251541"/>
          <a:ext cx="496887" cy="335879"/>
        </p:xfrm>
        <a:graphic>
          <a:graphicData uri="http://schemas.openxmlformats.org/drawingml/2006/table">
            <a:tbl>
              <a:tblPr/>
              <a:tblGrid>
                <a:gridCol w="49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8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45702" marB="45702" vert="vert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1" name="Line 49"/>
          <p:cNvSpPr>
            <a:spLocks noChangeShapeType="1"/>
          </p:cNvSpPr>
          <p:nvPr/>
        </p:nvSpPr>
        <p:spPr bwMode="auto">
          <a:xfrm flipV="1">
            <a:off x="5322888" y="4418777"/>
            <a:ext cx="852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/>
      <p:bldP spid="143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">
            <a:extLst>
              <a:ext uri="{FF2B5EF4-FFF2-40B4-BE49-F238E27FC236}">
                <a16:creationId xmlns:a16="http://schemas.microsoft.com/office/drawing/2014/main" id="{19991874-8952-4E75-AAE2-EBF972D8F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328735"/>
            <a:ext cx="8851900" cy="41892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public class ConstructList1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		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list = 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list.next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 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list.next.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 -3;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list.next.next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 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list.next.next.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 17;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list.next.next.next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		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(" " +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list.next.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		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(" " +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list.next.next.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US" sz="1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0728" y="457200"/>
            <a:ext cx="2362200" cy="17526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node tester example</a:t>
            </a:r>
          </a:p>
        </p:txBody>
      </p:sp>
      <p:graphicFrame>
        <p:nvGraphicFramePr>
          <p:cNvPr id="71" name="Group 26">
            <a:extLst>
              <a:ext uri="{FF2B5EF4-FFF2-40B4-BE49-F238E27FC236}">
                <a16:creationId xmlns:a16="http://schemas.microsoft.com/office/drawing/2014/main" id="{A748AF0B-7444-4C58-BABF-41A34F91D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55225"/>
              </p:ext>
            </p:extLst>
          </p:nvPr>
        </p:nvGraphicFramePr>
        <p:xfrm>
          <a:off x="2209800" y="4878388"/>
          <a:ext cx="1346200" cy="82391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Line 51">
            <a:extLst>
              <a:ext uri="{FF2B5EF4-FFF2-40B4-BE49-F238E27FC236}">
                <a16:creationId xmlns:a16="http://schemas.microsoft.com/office/drawing/2014/main" id="{64B9E35E-E4BD-4A1A-B51D-A960B62E3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3388" y="5276850"/>
            <a:ext cx="4572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3" name="Text Box 65">
            <a:extLst>
              <a:ext uri="{FF2B5EF4-FFF2-40B4-BE49-F238E27FC236}">
                <a16:creationId xmlns:a16="http://schemas.microsoft.com/office/drawing/2014/main" id="{9B15DA88-3784-4A54-84E2-E5101DD89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16255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</a:p>
        </p:txBody>
      </p:sp>
      <p:graphicFrame>
        <p:nvGraphicFramePr>
          <p:cNvPr id="74" name="Group 4">
            <a:extLst>
              <a:ext uri="{FF2B5EF4-FFF2-40B4-BE49-F238E27FC236}">
                <a16:creationId xmlns:a16="http://schemas.microsoft.com/office/drawing/2014/main" id="{2C197F26-1093-4AE4-87BE-3734679D0380}"/>
              </a:ext>
            </a:extLst>
          </p:cNvPr>
          <p:cNvGraphicFramePr>
            <a:graphicFrameLocks noGrp="1"/>
          </p:cNvGraphicFramePr>
          <p:nvPr/>
        </p:nvGraphicFramePr>
        <p:xfrm>
          <a:off x="1148442" y="5223736"/>
          <a:ext cx="496887" cy="335879"/>
        </p:xfrm>
        <a:graphic>
          <a:graphicData uri="http://schemas.openxmlformats.org/drawingml/2006/table">
            <a:tbl>
              <a:tblPr/>
              <a:tblGrid>
                <a:gridCol w="49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45702" marB="45702" vert="vert" anchor="b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Line 49">
            <a:extLst>
              <a:ext uri="{FF2B5EF4-FFF2-40B4-BE49-F238E27FC236}">
                <a16:creationId xmlns:a16="http://schemas.microsoft.com/office/drawing/2014/main" id="{8BDB4433-1B34-4B75-AE3B-A5BAB2AA6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8900" y="5389563"/>
            <a:ext cx="852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3AE5D0-900A-469A-AE64-FCD104A9E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5289550"/>
            <a:ext cx="458787" cy="369888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  <p:graphicFrame>
        <p:nvGraphicFramePr>
          <p:cNvPr id="77" name="Group 26">
            <a:extLst>
              <a:ext uri="{FF2B5EF4-FFF2-40B4-BE49-F238E27FC236}">
                <a16:creationId xmlns:a16="http://schemas.microsoft.com/office/drawing/2014/main" id="{A1115034-AC7D-4B9B-A505-8B7060748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49021"/>
              </p:ext>
            </p:extLst>
          </p:nvPr>
        </p:nvGraphicFramePr>
        <p:xfrm>
          <a:off x="4038600" y="4837113"/>
          <a:ext cx="1346200" cy="82253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13" marB="456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13" marB="456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Line 51">
            <a:extLst>
              <a:ext uri="{FF2B5EF4-FFF2-40B4-BE49-F238E27FC236}">
                <a16:creationId xmlns:a16="http://schemas.microsoft.com/office/drawing/2014/main" id="{27DFB281-C38E-496F-A5F8-F0751E2D0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257800"/>
            <a:ext cx="4572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9F35A5-C365-4A49-A68E-C44EBEA94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256213"/>
            <a:ext cx="458788" cy="369887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80" name="Line 49">
            <a:extLst>
              <a:ext uri="{FF2B5EF4-FFF2-40B4-BE49-F238E27FC236}">
                <a16:creationId xmlns:a16="http://schemas.microsoft.com/office/drawing/2014/main" id="{415C9DD3-A2FA-4452-AD04-C917FB3A9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1825" y="5441950"/>
            <a:ext cx="852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81" name="Group 26">
            <a:extLst>
              <a:ext uri="{FF2B5EF4-FFF2-40B4-BE49-F238E27FC236}">
                <a16:creationId xmlns:a16="http://schemas.microsoft.com/office/drawing/2014/main" id="{B0C30DF5-B265-4F7A-AB06-BBF7383AF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28495"/>
              </p:ext>
            </p:extLst>
          </p:nvPr>
        </p:nvGraphicFramePr>
        <p:xfrm>
          <a:off x="5884863" y="4830763"/>
          <a:ext cx="1346200" cy="82391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9" marB="4575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Line 51">
            <a:extLst>
              <a:ext uri="{FF2B5EF4-FFF2-40B4-BE49-F238E27FC236}">
                <a16:creationId xmlns:a16="http://schemas.microsoft.com/office/drawing/2014/main" id="{B64293CE-D63A-4673-94F0-2BCCE2EA9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6863" y="5253038"/>
            <a:ext cx="4572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D71A72-0EF7-4BC9-93F1-72D48A3F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0" y="5243513"/>
            <a:ext cx="458788" cy="369887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84" name="Line 49">
            <a:extLst>
              <a:ext uri="{FF2B5EF4-FFF2-40B4-BE49-F238E27FC236}">
                <a16:creationId xmlns:a16="http://schemas.microsoft.com/office/drawing/2014/main" id="{7B2CFBA3-9BB1-424E-B522-A0ECC8D849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8088" y="5435600"/>
            <a:ext cx="852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5" name="Line 51">
            <a:extLst>
              <a:ext uri="{FF2B5EF4-FFF2-40B4-BE49-F238E27FC236}">
                <a16:creationId xmlns:a16="http://schemas.microsoft.com/office/drawing/2014/main" id="{DCFB0BF5-EE92-458D-8EBD-C85DCEA93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7425" y="5259388"/>
            <a:ext cx="457200" cy="342900"/>
          </a:xfrm>
          <a:prstGeom prst="line">
            <a:avLst/>
          </a:prstGeom>
          <a:noFill/>
          <a:ln w="41275">
            <a:solidFill>
              <a:srgbClr val="BBE0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0BCD3E-52A8-49A5-ABD7-2D83BD54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5238750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0A3C2F-27AD-4CDD-9690-3306CD40C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8" y="622300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</a:rPr>
              <a:t>42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36247-ED14-442E-B698-9BA53A6D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6230938"/>
            <a:ext cx="59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</a:rPr>
              <a:t>-3 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9E85F3-9D30-4304-AFA4-6809C409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8" y="6281738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448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 animBg="1"/>
      <p:bldP spid="83" grpId="0" animBg="1"/>
      <p:bldP spid="86" grpId="0"/>
      <p:bldP spid="87" grpId="0"/>
      <p:bldP spid="88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007" y="23501"/>
            <a:ext cx="8955993" cy="509899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with constructor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85145"/>
            <a:ext cx="8498793" cy="5287710"/>
          </a:xfrm>
          <a:solidFill>
            <a:srgbClr val="FFFFC0"/>
          </a:solidFill>
        </p:spPr>
        <p:txBody>
          <a:bodyPr/>
          <a:lstStyle/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int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next;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endParaRPr lang="en-US" altLang="en-US" sz="18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		public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elem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		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this(0, null)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next = null;  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endParaRPr lang="en-US" altLang="en-US" sz="18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(int data) {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this.elem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data; 	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this(data, null)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this.next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null;  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endParaRPr lang="en-US" altLang="en-US" sz="1800" b="1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(int data,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next) {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this.elem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data;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this.next</a:t>
            </a: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next;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625475" lvl="1" indent="-279400" eaLnBrk="1" hangingPunct="1">
              <a:lnSpc>
                <a:spcPct val="75000"/>
              </a:lnSpc>
              <a:buNone/>
            </a:pPr>
            <a:r>
              <a:rPr lang="en-US" altLang="en-US" sz="1800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3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2927" y="18257"/>
            <a:ext cx="8229600" cy="41999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node w/ constructor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AB906E2-582E-4C53-A474-78E500EF5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642326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previous client to use these constructors.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26E36C1-666F-4A62-A747-2EB3AB29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1" y="1179046"/>
            <a:ext cx="8862523" cy="27508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public class ConstructList2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public static void main(String[]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 =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  new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IntNode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(42,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              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list.elem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" +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list.next.elem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+" "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  		 +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list.next.next.elem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600"/>
              </a:spcBef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Group 26">
            <a:extLst>
              <a:ext uri="{FF2B5EF4-FFF2-40B4-BE49-F238E27FC236}">
                <a16:creationId xmlns:a16="http://schemas.microsoft.com/office/drawing/2014/main" id="{2EAE8993-1743-4D6F-87F6-F49E2F727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46162"/>
              </p:ext>
            </p:extLst>
          </p:nvPr>
        </p:nvGraphicFramePr>
        <p:xfrm>
          <a:off x="2779713" y="3852863"/>
          <a:ext cx="1346200" cy="82253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13" marB="456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13" marB="456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65">
            <a:extLst>
              <a:ext uri="{FF2B5EF4-FFF2-40B4-BE49-F238E27FC236}">
                <a16:creationId xmlns:a16="http://schemas.microsoft.com/office/drawing/2014/main" id="{B303BED1-F644-4B52-84A3-E0FD0E2CB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413543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</a:p>
        </p:txBody>
      </p:sp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66CD0C15-DA62-4B41-A26E-42F7EC48E884}"/>
              </a:ext>
            </a:extLst>
          </p:cNvPr>
          <p:cNvGraphicFramePr>
            <a:graphicFrameLocks noGrp="1"/>
          </p:cNvGraphicFramePr>
          <p:nvPr/>
        </p:nvGraphicFramePr>
        <p:xfrm>
          <a:off x="1718579" y="4196986"/>
          <a:ext cx="496887" cy="335879"/>
        </p:xfrm>
        <a:graphic>
          <a:graphicData uri="http://schemas.openxmlformats.org/drawingml/2006/table">
            <a:tbl>
              <a:tblPr/>
              <a:tblGrid>
                <a:gridCol w="49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45702" marB="45702" vert="vert" anchor="b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49">
            <a:extLst>
              <a:ext uri="{FF2B5EF4-FFF2-40B4-BE49-F238E27FC236}">
                <a16:creationId xmlns:a16="http://schemas.microsoft.com/office/drawing/2014/main" id="{222D946B-F0D7-41BC-A5C9-07E85A442E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8813" y="4364038"/>
            <a:ext cx="852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E2908D62-D34F-4EF2-AD58-3ADFD718E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4264025"/>
            <a:ext cx="458788" cy="36830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  <p:graphicFrame>
        <p:nvGraphicFramePr>
          <p:cNvPr id="28" name="Group 26">
            <a:extLst>
              <a:ext uri="{FF2B5EF4-FFF2-40B4-BE49-F238E27FC236}">
                <a16:creationId xmlns:a16="http://schemas.microsoft.com/office/drawing/2014/main" id="{59DC42B4-B62D-4587-BA23-B6AEF9698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05982"/>
              </p:ext>
            </p:extLst>
          </p:nvPr>
        </p:nvGraphicFramePr>
        <p:xfrm>
          <a:off x="4608513" y="3810000"/>
          <a:ext cx="1346200" cy="82253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13" marB="456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13" marB="456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51">
            <a:extLst>
              <a:ext uri="{FF2B5EF4-FFF2-40B4-BE49-F238E27FC236}">
                <a16:creationId xmlns:a16="http://schemas.microsoft.com/office/drawing/2014/main" id="{D78A3926-967B-474C-97BD-528D63161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0513" y="4230688"/>
            <a:ext cx="45720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81B4901E-D6FF-4764-BAA3-99427D7F5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4230688"/>
            <a:ext cx="458787" cy="368300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31" name="Line 49">
            <a:extLst>
              <a:ext uri="{FF2B5EF4-FFF2-40B4-BE49-F238E27FC236}">
                <a16:creationId xmlns:a16="http://schemas.microsoft.com/office/drawing/2014/main" id="{94EAD947-419A-4437-BB74-5C83CBEEE2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1738" y="4414838"/>
            <a:ext cx="8524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32" name="Group 26">
            <a:extLst>
              <a:ext uri="{FF2B5EF4-FFF2-40B4-BE49-F238E27FC236}">
                <a16:creationId xmlns:a16="http://schemas.microsoft.com/office/drawing/2014/main" id="{5731E3F5-1302-477A-9E02-40079FDD3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7176"/>
              </p:ext>
            </p:extLst>
          </p:nvPr>
        </p:nvGraphicFramePr>
        <p:xfrm>
          <a:off x="6456363" y="3805238"/>
          <a:ext cx="1346200" cy="82253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13" marB="456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13" marB="456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16">
            <a:extLst>
              <a:ext uri="{FF2B5EF4-FFF2-40B4-BE49-F238E27FC236}">
                <a16:creationId xmlns:a16="http://schemas.microsoft.com/office/drawing/2014/main" id="{8CB014CE-7826-4665-A587-A5412667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4216400"/>
            <a:ext cx="458787" cy="369888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39706687-BB65-4ED7-98A7-8CB0C3ACE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8000" y="4410075"/>
            <a:ext cx="852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Line 51">
            <a:extLst>
              <a:ext uri="{FF2B5EF4-FFF2-40B4-BE49-F238E27FC236}">
                <a16:creationId xmlns:a16="http://schemas.microsoft.com/office/drawing/2014/main" id="{CCD82A9A-37DC-477E-A6B1-103EBEAE9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7338" y="4233863"/>
            <a:ext cx="457200" cy="342900"/>
          </a:xfrm>
          <a:prstGeom prst="line">
            <a:avLst/>
          </a:prstGeom>
          <a:noFill/>
          <a:ln w="41275">
            <a:solidFill>
              <a:srgbClr val="BBE0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77947967-160A-47DA-B764-88583F23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4264025"/>
            <a:ext cx="820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F85D471C-D18D-449E-AE2E-20616FC0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5935663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</a:rPr>
              <a:t>42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30F1480C-89D3-443A-A887-44B38767B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43600"/>
            <a:ext cx="59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</a:rPr>
              <a:t>-3 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7B3FF478-ED11-4FB5-AB97-01633071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5994400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0000"/>
              </a:lnSpc>
            </a:pP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0E4C1D-1EAD-4C64-9A0F-BECAFF2D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11078"/>
            <a:ext cx="518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</a:rPr>
              <a:t>new </a:t>
            </a:r>
            <a:r>
              <a:rPr lang="en-US" altLang="en-US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</a:rPr>
              <a:t>Node(-3,                  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AD3D9B-BA25-4205-8B98-1B3D4AB0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238" y="2214224"/>
            <a:ext cx="2390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</a:rPr>
              <a:t>new </a:t>
            </a:r>
            <a:r>
              <a:rPr lang="en-US" altLang="en-US" b="1" kern="0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</a:rPr>
              <a:t>tNode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</a:rPr>
              <a:t>(17)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5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30" grpId="0" animBg="1"/>
      <p:bldP spid="33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7718</Words>
  <Application>Microsoft Office PowerPoint</Application>
  <PresentationFormat>On-screen Show (4:3)</PresentationFormat>
  <Paragraphs>1342</Paragraphs>
  <Slides>57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3" baseType="lpstr">
      <vt:lpstr>Arial</vt:lpstr>
      <vt:lpstr>Calibri</vt:lpstr>
      <vt:lpstr>CMMI10</vt:lpstr>
      <vt:lpstr>CMR10</vt:lpstr>
      <vt:lpstr>CMSS10</vt:lpstr>
      <vt:lpstr>CMSY10</vt:lpstr>
      <vt:lpstr>Consolas</vt:lpstr>
      <vt:lpstr>Courier New</vt:lpstr>
      <vt:lpstr>Tahoma</vt:lpstr>
      <vt:lpstr>Times New Roman</vt:lpstr>
      <vt:lpstr>Times-Bold</vt:lpstr>
      <vt:lpstr>Times-Italic</vt:lpstr>
      <vt:lpstr>Times-Roman</vt:lpstr>
      <vt:lpstr>Wingdings</vt:lpstr>
      <vt:lpstr>Office Theme</vt:lpstr>
      <vt:lpstr>Default Design</vt:lpstr>
      <vt:lpstr>Intro to Singly and Doubly  Linked List </vt:lpstr>
      <vt:lpstr>Singly Linked List</vt:lpstr>
      <vt:lpstr>References to same type</vt:lpstr>
      <vt:lpstr>A list node class</vt:lpstr>
      <vt:lpstr>What is a linked list</vt:lpstr>
      <vt:lpstr>List node client example</vt:lpstr>
      <vt:lpstr>List node tester example</vt:lpstr>
      <vt:lpstr>Node with constructor</vt:lpstr>
      <vt:lpstr>List node w/ constructor</vt:lpstr>
      <vt:lpstr>References vs. objects</vt:lpstr>
      <vt:lpstr>Traversing a list?</vt:lpstr>
      <vt:lpstr>Traversing a list with a current reference</vt:lpstr>
      <vt:lpstr>A IntLinkedList class</vt:lpstr>
      <vt:lpstr>A IntLinkedList class</vt:lpstr>
      <vt:lpstr>Adding to an empty list or to its front</vt:lpstr>
      <vt:lpstr>Getting/removing the front node &amp;&amp; isEmpty</vt:lpstr>
      <vt:lpstr>PowerPoint Presentation</vt:lpstr>
      <vt:lpstr>PowerPoint Presentation</vt:lpstr>
      <vt:lpstr>PowerPoint Presentation</vt:lpstr>
      <vt:lpstr>PowerPoint Presentation</vt:lpstr>
      <vt:lpstr>Arrays vs. Linked Lists</vt:lpstr>
      <vt:lpstr>Adding to the tail of the list</vt:lpstr>
      <vt:lpstr>Adding to the tail of the list using a tail reference</vt:lpstr>
      <vt:lpstr>Remove from the tail of the list</vt:lpstr>
      <vt:lpstr>The size()method</vt:lpstr>
      <vt:lpstr>Adding a node between two nodes</vt:lpstr>
      <vt:lpstr>remove a node between two nodes</vt:lpstr>
      <vt:lpstr>Doubly Linked Lists</vt:lpstr>
      <vt:lpstr>Doubly Linked List</vt:lpstr>
      <vt:lpstr>Doubly Linked List- DNode class</vt:lpstr>
      <vt:lpstr>Doubly Linked List- DLinkedList </vt:lpstr>
      <vt:lpstr>Doubly Linked List- DLinkedList </vt:lpstr>
      <vt:lpstr>Doubly Linked List</vt:lpstr>
      <vt:lpstr>PowerPoint Presentation</vt:lpstr>
      <vt:lpstr>PowerPoint Presentation</vt:lpstr>
      <vt:lpstr>Doubly Linked List</vt:lpstr>
      <vt:lpstr>Doubly Linked List</vt:lpstr>
      <vt:lpstr>Doubly Linked List</vt:lpstr>
      <vt:lpstr>Implementing Singly Linked List of String Nodes</vt:lpstr>
      <vt:lpstr>Inner Classes</vt:lpstr>
      <vt:lpstr>Implementing a Singly String Linked List</vt:lpstr>
      <vt:lpstr>Inserting an Element at the Head of a Singly Linked List</vt:lpstr>
      <vt:lpstr>Inserting an Element at the Tail of a Singly Linked List</vt:lpstr>
      <vt:lpstr>Implementing a Singly String Linked List</vt:lpstr>
      <vt:lpstr>Removing an Element from a Singly String Linked List</vt:lpstr>
      <vt:lpstr>Implementing a Singly String Linked List</vt:lpstr>
      <vt:lpstr>Implementing a Singly String Linked List</vt:lpstr>
      <vt:lpstr>Type Parameters (Generics)</vt:lpstr>
      <vt:lpstr>Implementing Generics</vt:lpstr>
      <vt:lpstr>Generics and arrays</vt:lpstr>
      <vt:lpstr>Comparing generic objects</vt:lpstr>
      <vt:lpstr>Generic linked list nodes</vt:lpstr>
      <vt:lpstr>Implementing a Generic Linked List</vt:lpstr>
      <vt:lpstr>Implementing a Generic Linked List</vt:lpstr>
      <vt:lpstr>Implementing a Generic Linked List</vt:lpstr>
      <vt:lpstr>Implementing a Generic Linked List</vt:lpstr>
      <vt:lpstr>Implementing a Singly String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Saeed Raheel</cp:lastModifiedBy>
  <cp:revision>190</cp:revision>
  <dcterms:created xsi:type="dcterms:W3CDTF">2006-08-16T00:00:00Z</dcterms:created>
  <dcterms:modified xsi:type="dcterms:W3CDTF">2021-03-19T06:46:41Z</dcterms:modified>
</cp:coreProperties>
</file>