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353" r:id="rId2"/>
    <p:sldId id="354" r:id="rId3"/>
    <p:sldId id="418" r:id="rId4"/>
    <p:sldId id="419" r:id="rId5"/>
    <p:sldId id="421" r:id="rId6"/>
    <p:sldId id="424" r:id="rId7"/>
    <p:sldId id="395" r:id="rId8"/>
    <p:sldId id="396" r:id="rId9"/>
    <p:sldId id="386" r:id="rId10"/>
    <p:sldId id="357" r:id="rId11"/>
    <p:sldId id="362" r:id="rId12"/>
    <p:sldId id="365" r:id="rId13"/>
    <p:sldId id="398" r:id="rId14"/>
    <p:sldId id="369" r:id="rId15"/>
    <p:sldId id="400" r:id="rId16"/>
    <p:sldId id="403" r:id="rId17"/>
    <p:sldId id="399" r:id="rId18"/>
    <p:sldId id="401" r:id="rId19"/>
    <p:sldId id="404" r:id="rId20"/>
    <p:sldId id="406" r:id="rId21"/>
    <p:sldId id="405" r:id="rId22"/>
    <p:sldId id="374" r:id="rId23"/>
    <p:sldId id="425" r:id="rId24"/>
    <p:sldId id="407" r:id="rId25"/>
    <p:sldId id="409" r:id="rId26"/>
    <p:sldId id="408" r:id="rId27"/>
    <p:sldId id="375" r:id="rId28"/>
    <p:sldId id="410" r:id="rId29"/>
    <p:sldId id="411" r:id="rId30"/>
    <p:sldId id="376" r:id="rId31"/>
    <p:sldId id="379" r:id="rId32"/>
    <p:sldId id="415" r:id="rId33"/>
    <p:sldId id="417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36" autoAdjust="0"/>
  </p:normalViewPr>
  <p:slideViewPr>
    <p:cSldViewPr>
      <p:cViewPr varScale="1">
        <p:scale>
          <a:sx n="131" d="100"/>
          <a:sy n="131" d="100"/>
        </p:scale>
        <p:origin x="5148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D4CF80-12E5-47EC-B0D2-E4614116AC08}" type="datetimeFigureOut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AAFF47-4DA1-455D-B9DB-A17B92110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9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important trait of Java’s String class is that its instances are 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immutable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once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instance is created and initialized, the value of that instance cannot be changed.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an intentional design, as it allows for great efficiencies and optimizations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Java Virtual Machine.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because String is a class in Java, it is a reference type. Therefore,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 of type String can be reassigned to another string instance (even if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string instance cannot be changed), as in the following: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greeting = "Hello";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greeting = "Ciao"; // we changed our mind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also quite common in Java to use string concatenation to build a new string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subsequently used to replace one of the operands of concatenation, as in: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greeting = greeting + '!'; // now it is ”Ciao!”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it is important to remember that this operation does create a new string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instance, copying all the characters of the existing string in the process. For long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(such as DNA sequences), this can be very time consuming.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support more efficient editing of character strings, Java provides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StringBuilder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is effectively a 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mutable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 of a string.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combines some of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methods of the String class, while supporting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methods including the following (and more):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setCharAt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the character at index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character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insert(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a copy of string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starting at index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sequence, shifting existing </a:t>
            </a:r>
          </a:p>
          <a:p>
            <a:pPr lvl="1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characters further back to make room.</a:t>
            </a:r>
          </a:p>
          <a:p>
            <a:pPr lvl="1"/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append(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 string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end of the sequence.</a:t>
            </a:r>
          </a:p>
          <a:p>
            <a:pPr lvl="1"/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reverse():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Reverse the current sequence.</a:t>
            </a:r>
          </a:p>
          <a:p>
            <a:pPr lvl="1"/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a traditional String instance based on the current character sequence.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error condition occurs, for both String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StringBuilder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classes, if an index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out of the bounds of the indices of the character sequence.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StringBuilder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can be very useful, and it serves as an interesting case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 for data structures and algorithms.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AAFF47-4DA1-455D-B9DB-A17B92110EA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2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AAFF47-4DA1-455D-B9DB-A17B92110EA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E495C18-837D-4EA6-9AC2-1A04B828A334}" type="slidenum">
              <a:rPr lang="en-US" altLang="en-US" sz="1300"/>
              <a:pPr eaLnBrk="1" hangingPunct="1"/>
              <a:t>27</a:t>
            </a:fld>
            <a:endParaRPr lang="en-US" altLang="en-US" sz="13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875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E495C18-837D-4EA6-9AC2-1A04B828A334}" type="slidenum">
              <a:rPr lang="en-US" altLang="en-US" sz="1300"/>
              <a:pPr eaLnBrk="1" hangingPunct="1"/>
              <a:t>28</a:t>
            </a:fld>
            <a:endParaRPr lang="en-US" altLang="en-US" sz="13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195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E495C18-837D-4EA6-9AC2-1A04B828A334}" type="slidenum">
              <a:rPr lang="en-US" altLang="en-US" sz="1300"/>
              <a:pPr eaLnBrk="1" hangingPunct="1"/>
              <a:t>29</a:t>
            </a:fld>
            <a:endParaRPr lang="en-US" altLang="en-US" sz="13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545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DC844-A92E-4B49-B430-F29FC3FCF771}" type="datetime1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AD643429-1D5B-4033-8D5C-1EDE8E283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5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DD37D-BCE0-4EAB-8F6A-08F3CE41B033}" type="datetime1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4BA269D6-5A2D-4CCC-85DC-987BBA083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5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1FDB5-C156-4A75-B01B-73B4C2D450C3}" type="datetime1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64F6DDB-ADD8-48BB-A2EF-3AFD57DB6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EF7574-65A5-4114-916E-D318FBC9C7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53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CCBAC-6822-4AC0-A191-BF844DC2AA8C}" type="datetime1">
              <a:rPr lang="en-US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000AC4E-5B1E-440E-A331-A184AA4F5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769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F67A4-2541-491B-AFD2-3D78DEFA82ED}" type="datetime1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07479B5-B8F8-4AB7-970F-03D4AF757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2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29179-9E7A-411E-8E2F-A8472B89141A}" type="datetime1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B5236EA1-F153-44F7-B8FF-E091D4A11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2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217A1-B66F-4E32-A676-A642B9BB61D9}" type="datetime1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D0CA7FCE-62D4-435A-A2CF-DD86D63E5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6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40AFA-1AE8-41BB-BC87-809812291B0A}" type="datetime1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AF2C1664-EA65-44EF-8775-96E788FFE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5DF62-BF06-4B3C-91B5-9989956A021E}" type="datetime1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7CBE8274-BB28-4736-A6F2-47EFBB348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0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CE00C-1268-4EEB-B575-156E8232475A}" type="datetime1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3F8E9633-7E45-4CB3-8352-954C01038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5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86209-1096-4C77-91D3-BA1D3B2D8DE2}" type="datetime1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412B97AB-5DE8-45C2-B49F-7E886F2B3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EA55585-17A0-4013-BB53-B4463C122318}" type="datetime1">
              <a:rPr lang="en-US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8B47C1F0-8F08-44DE-B4FE-8C18C140A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Analysis of Algorithms</a:t>
            </a:r>
          </a:p>
        </p:txBody>
      </p:sp>
      <p:sp>
        <p:nvSpPr>
          <p:cNvPr id="22531" name="Rectangle 9"/>
          <p:cNvSpPr>
            <a:spLocks noChangeArrowheads="1"/>
          </p:cNvSpPr>
          <p:nvPr/>
        </p:nvSpPr>
        <p:spPr bwMode="auto">
          <a:xfrm>
            <a:off x="3476789" y="3299618"/>
            <a:ext cx="135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000000"/>
                </a:solidFill>
                <a:latin typeface="Times" panose="02020603050405020304" pitchFamily="18" charset="0"/>
              </a:rPr>
              <a:t>Algorithm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532" name="Rectangle 10"/>
          <p:cNvSpPr>
            <a:spLocks noChangeArrowheads="1"/>
          </p:cNvSpPr>
          <p:nvPr/>
        </p:nvSpPr>
        <p:spPr bwMode="auto">
          <a:xfrm>
            <a:off x="2011526" y="3298030"/>
            <a:ext cx="730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" panose="02020603050405020304" pitchFamily="18" charset="0"/>
              </a:rPr>
              <a:t>Input</a:t>
            </a:r>
            <a:endParaRPr lang="en-US" altLang="en-US"/>
          </a:p>
        </p:txBody>
      </p:sp>
      <p:grpSp>
        <p:nvGrpSpPr>
          <p:cNvPr id="22533" name="Group 158"/>
          <p:cNvGrpSpPr>
            <a:grpSpLocks/>
          </p:cNvGrpSpPr>
          <p:nvPr/>
        </p:nvGrpSpPr>
        <p:grpSpPr bwMode="auto">
          <a:xfrm>
            <a:off x="5315114" y="2226468"/>
            <a:ext cx="1236662" cy="976312"/>
            <a:chOff x="4193" y="2328"/>
            <a:chExt cx="779" cy="615"/>
          </a:xfrm>
        </p:grpSpPr>
        <p:sp>
          <p:nvSpPr>
            <p:cNvPr id="22601" name="Freeform 12"/>
            <p:cNvSpPr>
              <a:spLocks/>
            </p:cNvSpPr>
            <p:nvPr/>
          </p:nvSpPr>
          <p:spPr bwMode="auto">
            <a:xfrm>
              <a:off x="4862" y="2823"/>
              <a:ext cx="65" cy="88"/>
            </a:xfrm>
            <a:custGeom>
              <a:avLst/>
              <a:gdLst>
                <a:gd name="T0" fmla="*/ 0 w 65"/>
                <a:gd name="T1" fmla="*/ 0 h 88"/>
                <a:gd name="T2" fmla="*/ 6 w 65"/>
                <a:gd name="T3" fmla="*/ 56 h 88"/>
                <a:gd name="T4" fmla="*/ 6 w 65"/>
                <a:gd name="T5" fmla="*/ 80 h 88"/>
                <a:gd name="T6" fmla="*/ 26 w 65"/>
                <a:gd name="T7" fmla="*/ 88 h 88"/>
                <a:gd name="T8" fmla="*/ 32 w 65"/>
                <a:gd name="T9" fmla="*/ 80 h 88"/>
                <a:gd name="T10" fmla="*/ 45 w 65"/>
                <a:gd name="T11" fmla="*/ 88 h 88"/>
                <a:gd name="T12" fmla="*/ 65 w 65"/>
                <a:gd name="T13" fmla="*/ 80 h 88"/>
                <a:gd name="T14" fmla="*/ 58 w 65"/>
                <a:gd name="T15" fmla="*/ 64 h 88"/>
                <a:gd name="T16" fmla="*/ 65 w 65"/>
                <a:gd name="T17" fmla="*/ 0 h 88"/>
                <a:gd name="T18" fmla="*/ 52 w 65"/>
                <a:gd name="T19" fmla="*/ 8 h 88"/>
                <a:gd name="T20" fmla="*/ 0 w 65"/>
                <a:gd name="T21" fmla="*/ 0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5"/>
                <a:gd name="T34" fmla="*/ 0 h 88"/>
                <a:gd name="T35" fmla="*/ 65 w 65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5" h="88">
                  <a:moveTo>
                    <a:pt x="0" y="0"/>
                  </a:moveTo>
                  <a:lnTo>
                    <a:pt x="6" y="56"/>
                  </a:lnTo>
                  <a:lnTo>
                    <a:pt x="6" y="80"/>
                  </a:lnTo>
                  <a:lnTo>
                    <a:pt x="26" y="88"/>
                  </a:lnTo>
                  <a:lnTo>
                    <a:pt x="32" y="80"/>
                  </a:lnTo>
                  <a:lnTo>
                    <a:pt x="45" y="88"/>
                  </a:lnTo>
                  <a:lnTo>
                    <a:pt x="65" y="80"/>
                  </a:lnTo>
                  <a:lnTo>
                    <a:pt x="58" y="64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2" name="Freeform 13"/>
            <p:cNvSpPr>
              <a:spLocks/>
            </p:cNvSpPr>
            <p:nvPr/>
          </p:nvSpPr>
          <p:spPr bwMode="auto">
            <a:xfrm>
              <a:off x="4907" y="2376"/>
              <a:ext cx="39" cy="56"/>
            </a:xfrm>
            <a:custGeom>
              <a:avLst/>
              <a:gdLst>
                <a:gd name="T0" fmla="*/ 0 w 39"/>
                <a:gd name="T1" fmla="*/ 8 h 56"/>
                <a:gd name="T2" fmla="*/ 7 w 39"/>
                <a:gd name="T3" fmla="*/ 0 h 56"/>
                <a:gd name="T4" fmla="*/ 20 w 39"/>
                <a:gd name="T5" fmla="*/ 8 h 56"/>
                <a:gd name="T6" fmla="*/ 33 w 39"/>
                <a:gd name="T7" fmla="*/ 24 h 56"/>
                <a:gd name="T8" fmla="*/ 39 w 39"/>
                <a:gd name="T9" fmla="*/ 32 h 56"/>
                <a:gd name="T10" fmla="*/ 33 w 39"/>
                <a:gd name="T11" fmla="*/ 56 h 56"/>
                <a:gd name="T12" fmla="*/ 26 w 39"/>
                <a:gd name="T13" fmla="*/ 48 h 56"/>
                <a:gd name="T14" fmla="*/ 20 w 39"/>
                <a:gd name="T15" fmla="*/ 40 h 56"/>
                <a:gd name="T16" fmla="*/ 13 w 39"/>
                <a:gd name="T17" fmla="*/ 16 h 56"/>
                <a:gd name="T18" fmla="*/ 0 w 39"/>
                <a:gd name="T19" fmla="*/ 8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56"/>
                <a:gd name="T32" fmla="*/ 39 w 39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56">
                  <a:moveTo>
                    <a:pt x="0" y="8"/>
                  </a:moveTo>
                  <a:lnTo>
                    <a:pt x="7" y="0"/>
                  </a:lnTo>
                  <a:lnTo>
                    <a:pt x="20" y="8"/>
                  </a:lnTo>
                  <a:lnTo>
                    <a:pt x="33" y="24"/>
                  </a:lnTo>
                  <a:lnTo>
                    <a:pt x="39" y="32"/>
                  </a:lnTo>
                  <a:lnTo>
                    <a:pt x="33" y="56"/>
                  </a:lnTo>
                  <a:lnTo>
                    <a:pt x="26" y="48"/>
                  </a:lnTo>
                  <a:lnTo>
                    <a:pt x="20" y="40"/>
                  </a:lnTo>
                  <a:lnTo>
                    <a:pt x="13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3" name="Freeform 14"/>
            <p:cNvSpPr>
              <a:spLocks/>
            </p:cNvSpPr>
            <p:nvPr/>
          </p:nvSpPr>
          <p:spPr bwMode="auto">
            <a:xfrm>
              <a:off x="4842" y="2352"/>
              <a:ext cx="72" cy="96"/>
            </a:xfrm>
            <a:custGeom>
              <a:avLst/>
              <a:gdLst>
                <a:gd name="T0" fmla="*/ 13 w 72"/>
                <a:gd name="T1" fmla="*/ 40 h 96"/>
                <a:gd name="T2" fmla="*/ 7 w 72"/>
                <a:gd name="T3" fmla="*/ 32 h 96"/>
                <a:gd name="T4" fmla="*/ 0 w 72"/>
                <a:gd name="T5" fmla="*/ 40 h 96"/>
                <a:gd name="T6" fmla="*/ 0 w 72"/>
                <a:gd name="T7" fmla="*/ 56 h 96"/>
                <a:gd name="T8" fmla="*/ 13 w 72"/>
                <a:gd name="T9" fmla="*/ 56 h 96"/>
                <a:gd name="T10" fmla="*/ 20 w 72"/>
                <a:gd name="T11" fmla="*/ 80 h 96"/>
                <a:gd name="T12" fmla="*/ 46 w 72"/>
                <a:gd name="T13" fmla="*/ 96 h 96"/>
                <a:gd name="T14" fmla="*/ 59 w 72"/>
                <a:gd name="T15" fmla="*/ 96 h 96"/>
                <a:gd name="T16" fmla="*/ 65 w 72"/>
                <a:gd name="T17" fmla="*/ 72 h 96"/>
                <a:gd name="T18" fmla="*/ 72 w 72"/>
                <a:gd name="T19" fmla="*/ 48 h 96"/>
                <a:gd name="T20" fmla="*/ 65 w 72"/>
                <a:gd name="T21" fmla="*/ 16 h 96"/>
                <a:gd name="T22" fmla="*/ 39 w 72"/>
                <a:gd name="T23" fmla="*/ 0 h 96"/>
                <a:gd name="T24" fmla="*/ 20 w 72"/>
                <a:gd name="T25" fmla="*/ 16 h 96"/>
                <a:gd name="T26" fmla="*/ 13 w 72"/>
                <a:gd name="T27" fmla="*/ 40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2"/>
                <a:gd name="T43" fmla="*/ 0 h 96"/>
                <a:gd name="T44" fmla="*/ 72 w 72"/>
                <a:gd name="T45" fmla="*/ 96 h 9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2" h="96">
                  <a:moveTo>
                    <a:pt x="13" y="40"/>
                  </a:moveTo>
                  <a:lnTo>
                    <a:pt x="7" y="32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20" y="80"/>
                  </a:lnTo>
                  <a:lnTo>
                    <a:pt x="46" y="96"/>
                  </a:lnTo>
                  <a:lnTo>
                    <a:pt x="59" y="96"/>
                  </a:lnTo>
                  <a:lnTo>
                    <a:pt x="65" y="72"/>
                  </a:lnTo>
                  <a:lnTo>
                    <a:pt x="72" y="48"/>
                  </a:lnTo>
                  <a:lnTo>
                    <a:pt x="65" y="16"/>
                  </a:lnTo>
                  <a:lnTo>
                    <a:pt x="39" y="0"/>
                  </a:lnTo>
                  <a:lnTo>
                    <a:pt x="20" y="16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4" name="Freeform 15"/>
            <p:cNvSpPr>
              <a:spLocks/>
            </p:cNvSpPr>
            <p:nvPr/>
          </p:nvSpPr>
          <p:spPr bwMode="auto">
            <a:xfrm>
              <a:off x="4836" y="2328"/>
              <a:ext cx="84" cy="80"/>
            </a:xfrm>
            <a:custGeom>
              <a:avLst/>
              <a:gdLst>
                <a:gd name="T0" fmla="*/ 78 w 84"/>
                <a:gd name="T1" fmla="*/ 48 h 80"/>
                <a:gd name="T2" fmla="*/ 84 w 84"/>
                <a:gd name="T3" fmla="*/ 40 h 80"/>
                <a:gd name="T4" fmla="*/ 84 w 84"/>
                <a:gd name="T5" fmla="*/ 24 h 80"/>
                <a:gd name="T6" fmla="*/ 71 w 84"/>
                <a:gd name="T7" fmla="*/ 16 h 80"/>
                <a:gd name="T8" fmla="*/ 58 w 84"/>
                <a:gd name="T9" fmla="*/ 0 h 80"/>
                <a:gd name="T10" fmla="*/ 39 w 84"/>
                <a:gd name="T11" fmla="*/ 0 h 80"/>
                <a:gd name="T12" fmla="*/ 19 w 84"/>
                <a:gd name="T13" fmla="*/ 0 h 80"/>
                <a:gd name="T14" fmla="*/ 19 w 84"/>
                <a:gd name="T15" fmla="*/ 16 h 80"/>
                <a:gd name="T16" fmla="*/ 6 w 84"/>
                <a:gd name="T17" fmla="*/ 16 h 80"/>
                <a:gd name="T18" fmla="*/ 0 w 84"/>
                <a:gd name="T19" fmla="*/ 48 h 80"/>
                <a:gd name="T20" fmla="*/ 0 w 84"/>
                <a:gd name="T21" fmla="*/ 72 h 80"/>
                <a:gd name="T22" fmla="*/ 6 w 84"/>
                <a:gd name="T23" fmla="*/ 80 h 80"/>
                <a:gd name="T24" fmla="*/ 6 w 84"/>
                <a:gd name="T25" fmla="*/ 64 h 80"/>
                <a:gd name="T26" fmla="*/ 13 w 84"/>
                <a:gd name="T27" fmla="*/ 56 h 80"/>
                <a:gd name="T28" fmla="*/ 19 w 84"/>
                <a:gd name="T29" fmla="*/ 64 h 80"/>
                <a:gd name="T30" fmla="*/ 26 w 84"/>
                <a:gd name="T31" fmla="*/ 40 h 80"/>
                <a:gd name="T32" fmla="*/ 45 w 84"/>
                <a:gd name="T33" fmla="*/ 24 h 80"/>
                <a:gd name="T34" fmla="*/ 71 w 84"/>
                <a:gd name="T35" fmla="*/ 40 h 80"/>
                <a:gd name="T36" fmla="*/ 78 w 84"/>
                <a:gd name="T37" fmla="*/ 48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4"/>
                <a:gd name="T58" fmla="*/ 0 h 80"/>
                <a:gd name="T59" fmla="*/ 84 w 84"/>
                <a:gd name="T60" fmla="*/ 80 h 8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4" h="80">
                  <a:moveTo>
                    <a:pt x="78" y="48"/>
                  </a:moveTo>
                  <a:lnTo>
                    <a:pt x="84" y="40"/>
                  </a:lnTo>
                  <a:lnTo>
                    <a:pt x="84" y="24"/>
                  </a:lnTo>
                  <a:lnTo>
                    <a:pt x="71" y="16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19" y="0"/>
                  </a:lnTo>
                  <a:lnTo>
                    <a:pt x="19" y="16"/>
                  </a:lnTo>
                  <a:lnTo>
                    <a:pt x="6" y="16"/>
                  </a:lnTo>
                  <a:lnTo>
                    <a:pt x="0" y="48"/>
                  </a:lnTo>
                  <a:lnTo>
                    <a:pt x="0" y="72"/>
                  </a:lnTo>
                  <a:lnTo>
                    <a:pt x="6" y="80"/>
                  </a:lnTo>
                  <a:lnTo>
                    <a:pt x="6" y="64"/>
                  </a:lnTo>
                  <a:lnTo>
                    <a:pt x="13" y="56"/>
                  </a:lnTo>
                  <a:lnTo>
                    <a:pt x="19" y="64"/>
                  </a:lnTo>
                  <a:lnTo>
                    <a:pt x="26" y="40"/>
                  </a:lnTo>
                  <a:lnTo>
                    <a:pt x="45" y="24"/>
                  </a:lnTo>
                  <a:lnTo>
                    <a:pt x="71" y="40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5" name="Freeform 16"/>
            <p:cNvSpPr>
              <a:spLocks/>
            </p:cNvSpPr>
            <p:nvPr/>
          </p:nvSpPr>
          <p:spPr bwMode="auto">
            <a:xfrm>
              <a:off x="4803" y="2376"/>
              <a:ext cx="33" cy="56"/>
            </a:xfrm>
            <a:custGeom>
              <a:avLst/>
              <a:gdLst>
                <a:gd name="T0" fmla="*/ 33 w 33"/>
                <a:gd name="T1" fmla="*/ 16 h 56"/>
                <a:gd name="T2" fmla="*/ 33 w 33"/>
                <a:gd name="T3" fmla="*/ 0 h 56"/>
                <a:gd name="T4" fmla="*/ 20 w 33"/>
                <a:gd name="T5" fmla="*/ 8 h 56"/>
                <a:gd name="T6" fmla="*/ 0 w 33"/>
                <a:gd name="T7" fmla="*/ 24 h 56"/>
                <a:gd name="T8" fmla="*/ 0 w 33"/>
                <a:gd name="T9" fmla="*/ 40 h 56"/>
                <a:gd name="T10" fmla="*/ 0 w 33"/>
                <a:gd name="T11" fmla="*/ 56 h 56"/>
                <a:gd name="T12" fmla="*/ 13 w 33"/>
                <a:gd name="T13" fmla="*/ 56 h 56"/>
                <a:gd name="T14" fmla="*/ 13 w 33"/>
                <a:gd name="T15" fmla="*/ 40 h 56"/>
                <a:gd name="T16" fmla="*/ 26 w 33"/>
                <a:gd name="T17" fmla="*/ 16 h 56"/>
                <a:gd name="T18" fmla="*/ 33 w 33"/>
                <a:gd name="T19" fmla="*/ 16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56"/>
                <a:gd name="T32" fmla="*/ 33 w 33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56">
                  <a:moveTo>
                    <a:pt x="33" y="16"/>
                  </a:moveTo>
                  <a:lnTo>
                    <a:pt x="33" y="0"/>
                  </a:lnTo>
                  <a:lnTo>
                    <a:pt x="2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13" y="40"/>
                  </a:lnTo>
                  <a:lnTo>
                    <a:pt x="26" y="16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6" name="Freeform 17"/>
            <p:cNvSpPr>
              <a:spLocks/>
            </p:cNvSpPr>
            <p:nvPr/>
          </p:nvSpPr>
          <p:spPr bwMode="auto">
            <a:xfrm>
              <a:off x="4829" y="2368"/>
              <a:ext cx="13" cy="24"/>
            </a:xfrm>
            <a:custGeom>
              <a:avLst/>
              <a:gdLst>
                <a:gd name="T0" fmla="*/ 7 w 13"/>
                <a:gd name="T1" fmla="*/ 8 h 24"/>
                <a:gd name="T2" fmla="*/ 0 w 13"/>
                <a:gd name="T3" fmla="*/ 8 h 24"/>
                <a:gd name="T4" fmla="*/ 7 w 13"/>
                <a:gd name="T5" fmla="*/ 0 h 24"/>
                <a:gd name="T6" fmla="*/ 7 w 13"/>
                <a:gd name="T7" fmla="*/ 8 h 24"/>
                <a:gd name="T8" fmla="*/ 13 w 13"/>
                <a:gd name="T9" fmla="*/ 0 h 24"/>
                <a:gd name="T10" fmla="*/ 13 w 13"/>
                <a:gd name="T11" fmla="*/ 8 h 24"/>
                <a:gd name="T12" fmla="*/ 7 w 13"/>
                <a:gd name="T13" fmla="*/ 8 h 24"/>
                <a:gd name="T14" fmla="*/ 7 w 13"/>
                <a:gd name="T15" fmla="*/ 24 h 24"/>
                <a:gd name="T16" fmla="*/ 7 w 13"/>
                <a:gd name="T17" fmla="*/ 8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24"/>
                <a:gd name="T29" fmla="*/ 13 w 13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24">
                  <a:moveTo>
                    <a:pt x="7" y="8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13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2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7" name="Freeform 18"/>
            <p:cNvSpPr>
              <a:spLocks/>
            </p:cNvSpPr>
            <p:nvPr/>
          </p:nvSpPr>
          <p:spPr bwMode="auto">
            <a:xfrm>
              <a:off x="4849" y="2408"/>
              <a:ext cx="45" cy="64"/>
            </a:xfrm>
            <a:custGeom>
              <a:avLst/>
              <a:gdLst>
                <a:gd name="T0" fmla="*/ 6 w 45"/>
                <a:gd name="T1" fmla="*/ 0 h 64"/>
                <a:gd name="T2" fmla="*/ 0 w 45"/>
                <a:gd name="T3" fmla="*/ 48 h 64"/>
                <a:gd name="T4" fmla="*/ 13 w 45"/>
                <a:gd name="T5" fmla="*/ 56 h 64"/>
                <a:gd name="T6" fmla="*/ 32 w 45"/>
                <a:gd name="T7" fmla="*/ 64 h 64"/>
                <a:gd name="T8" fmla="*/ 45 w 45"/>
                <a:gd name="T9" fmla="*/ 56 h 64"/>
                <a:gd name="T10" fmla="*/ 45 w 45"/>
                <a:gd name="T11" fmla="*/ 40 h 64"/>
                <a:gd name="T12" fmla="*/ 39 w 45"/>
                <a:gd name="T13" fmla="*/ 40 h 64"/>
                <a:gd name="T14" fmla="*/ 13 w 45"/>
                <a:gd name="T15" fmla="*/ 24 h 64"/>
                <a:gd name="T16" fmla="*/ 6 w 45"/>
                <a:gd name="T17" fmla="*/ 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5"/>
                <a:gd name="T28" fmla="*/ 0 h 64"/>
                <a:gd name="T29" fmla="*/ 45 w 45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5" h="64">
                  <a:moveTo>
                    <a:pt x="6" y="0"/>
                  </a:moveTo>
                  <a:lnTo>
                    <a:pt x="0" y="48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45" y="56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8" name="Freeform 19"/>
            <p:cNvSpPr>
              <a:spLocks/>
            </p:cNvSpPr>
            <p:nvPr/>
          </p:nvSpPr>
          <p:spPr bwMode="auto">
            <a:xfrm>
              <a:off x="4790" y="2448"/>
              <a:ext cx="182" cy="375"/>
            </a:xfrm>
            <a:custGeom>
              <a:avLst/>
              <a:gdLst>
                <a:gd name="T0" fmla="*/ 59 w 182"/>
                <a:gd name="T1" fmla="*/ 8 h 375"/>
                <a:gd name="T2" fmla="*/ 26 w 182"/>
                <a:gd name="T3" fmla="*/ 16 h 375"/>
                <a:gd name="T4" fmla="*/ 13 w 182"/>
                <a:gd name="T5" fmla="*/ 8 h 375"/>
                <a:gd name="T6" fmla="*/ 0 w 182"/>
                <a:gd name="T7" fmla="*/ 24 h 375"/>
                <a:gd name="T8" fmla="*/ 0 w 182"/>
                <a:gd name="T9" fmla="*/ 47 h 375"/>
                <a:gd name="T10" fmla="*/ 0 w 182"/>
                <a:gd name="T11" fmla="*/ 79 h 375"/>
                <a:gd name="T12" fmla="*/ 20 w 182"/>
                <a:gd name="T13" fmla="*/ 95 h 375"/>
                <a:gd name="T14" fmla="*/ 33 w 182"/>
                <a:gd name="T15" fmla="*/ 95 h 375"/>
                <a:gd name="T16" fmla="*/ 39 w 182"/>
                <a:gd name="T17" fmla="*/ 175 h 375"/>
                <a:gd name="T18" fmla="*/ 13 w 182"/>
                <a:gd name="T19" fmla="*/ 319 h 375"/>
                <a:gd name="T20" fmla="*/ 13 w 182"/>
                <a:gd name="T21" fmla="*/ 359 h 375"/>
                <a:gd name="T22" fmla="*/ 59 w 182"/>
                <a:gd name="T23" fmla="*/ 367 h 375"/>
                <a:gd name="T24" fmla="*/ 117 w 182"/>
                <a:gd name="T25" fmla="*/ 375 h 375"/>
                <a:gd name="T26" fmla="*/ 150 w 182"/>
                <a:gd name="T27" fmla="*/ 367 h 375"/>
                <a:gd name="T28" fmla="*/ 182 w 182"/>
                <a:gd name="T29" fmla="*/ 343 h 375"/>
                <a:gd name="T30" fmla="*/ 176 w 182"/>
                <a:gd name="T31" fmla="*/ 311 h 375"/>
                <a:gd name="T32" fmla="*/ 143 w 182"/>
                <a:gd name="T33" fmla="*/ 167 h 375"/>
                <a:gd name="T34" fmla="*/ 137 w 182"/>
                <a:gd name="T35" fmla="*/ 95 h 375"/>
                <a:gd name="T36" fmla="*/ 156 w 182"/>
                <a:gd name="T37" fmla="*/ 87 h 375"/>
                <a:gd name="T38" fmla="*/ 163 w 182"/>
                <a:gd name="T39" fmla="*/ 79 h 375"/>
                <a:gd name="T40" fmla="*/ 163 w 182"/>
                <a:gd name="T41" fmla="*/ 31 h 375"/>
                <a:gd name="T42" fmla="*/ 150 w 182"/>
                <a:gd name="T43" fmla="*/ 8 h 375"/>
                <a:gd name="T44" fmla="*/ 130 w 182"/>
                <a:gd name="T45" fmla="*/ 16 h 375"/>
                <a:gd name="T46" fmla="*/ 104 w 182"/>
                <a:gd name="T47" fmla="*/ 0 h 375"/>
                <a:gd name="T48" fmla="*/ 104 w 182"/>
                <a:gd name="T49" fmla="*/ 16 h 375"/>
                <a:gd name="T50" fmla="*/ 91 w 182"/>
                <a:gd name="T51" fmla="*/ 24 h 375"/>
                <a:gd name="T52" fmla="*/ 72 w 182"/>
                <a:gd name="T53" fmla="*/ 16 h 375"/>
                <a:gd name="T54" fmla="*/ 59 w 182"/>
                <a:gd name="T55" fmla="*/ 8 h 37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82"/>
                <a:gd name="T85" fmla="*/ 0 h 375"/>
                <a:gd name="T86" fmla="*/ 182 w 182"/>
                <a:gd name="T87" fmla="*/ 375 h 37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82" h="375">
                  <a:moveTo>
                    <a:pt x="59" y="8"/>
                  </a:moveTo>
                  <a:lnTo>
                    <a:pt x="26" y="16"/>
                  </a:lnTo>
                  <a:lnTo>
                    <a:pt x="13" y="8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0" y="79"/>
                  </a:lnTo>
                  <a:lnTo>
                    <a:pt x="20" y="95"/>
                  </a:lnTo>
                  <a:lnTo>
                    <a:pt x="33" y="95"/>
                  </a:lnTo>
                  <a:lnTo>
                    <a:pt x="39" y="175"/>
                  </a:lnTo>
                  <a:lnTo>
                    <a:pt x="13" y="319"/>
                  </a:lnTo>
                  <a:lnTo>
                    <a:pt x="13" y="359"/>
                  </a:lnTo>
                  <a:lnTo>
                    <a:pt x="59" y="367"/>
                  </a:lnTo>
                  <a:lnTo>
                    <a:pt x="117" y="375"/>
                  </a:lnTo>
                  <a:lnTo>
                    <a:pt x="150" y="367"/>
                  </a:lnTo>
                  <a:lnTo>
                    <a:pt x="182" y="343"/>
                  </a:lnTo>
                  <a:lnTo>
                    <a:pt x="176" y="311"/>
                  </a:lnTo>
                  <a:lnTo>
                    <a:pt x="143" y="167"/>
                  </a:lnTo>
                  <a:lnTo>
                    <a:pt x="137" y="95"/>
                  </a:lnTo>
                  <a:lnTo>
                    <a:pt x="156" y="87"/>
                  </a:lnTo>
                  <a:lnTo>
                    <a:pt x="163" y="79"/>
                  </a:lnTo>
                  <a:lnTo>
                    <a:pt x="163" y="31"/>
                  </a:lnTo>
                  <a:lnTo>
                    <a:pt x="150" y="8"/>
                  </a:lnTo>
                  <a:lnTo>
                    <a:pt x="130" y="16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91" y="24"/>
                  </a:lnTo>
                  <a:lnTo>
                    <a:pt x="72" y="16"/>
                  </a:lnTo>
                  <a:lnTo>
                    <a:pt x="5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9" name="Line 20"/>
            <p:cNvSpPr>
              <a:spLocks noChangeShapeType="1"/>
            </p:cNvSpPr>
            <p:nvPr/>
          </p:nvSpPr>
          <p:spPr bwMode="auto">
            <a:xfrm flipV="1">
              <a:off x="4927" y="2511"/>
              <a:ext cx="6" cy="32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0" name="Freeform 21"/>
            <p:cNvSpPr>
              <a:spLocks/>
            </p:cNvSpPr>
            <p:nvPr/>
          </p:nvSpPr>
          <p:spPr bwMode="auto">
            <a:xfrm>
              <a:off x="4797" y="2535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6 w 32"/>
                <a:gd name="T3" fmla="*/ 24 h 32"/>
                <a:gd name="T4" fmla="*/ 13 w 32"/>
                <a:gd name="T5" fmla="*/ 32 h 32"/>
                <a:gd name="T6" fmla="*/ 32 w 32"/>
                <a:gd name="T7" fmla="*/ 24 h 32"/>
                <a:gd name="T8" fmla="*/ 26 w 32"/>
                <a:gd name="T9" fmla="*/ 8 h 32"/>
                <a:gd name="T10" fmla="*/ 13 w 32"/>
                <a:gd name="T11" fmla="*/ 8 h 32"/>
                <a:gd name="T12" fmla="*/ 0 w 32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2"/>
                <a:gd name="T23" fmla="*/ 32 w 32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2">
                  <a:moveTo>
                    <a:pt x="0" y="0"/>
                  </a:moveTo>
                  <a:lnTo>
                    <a:pt x="6" y="24"/>
                  </a:lnTo>
                  <a:lnTo>
                    <a:pt x="13" y="32"/>
                  </a:lnTo>
                  <a:lnTo>
                    <a:pt x="32" y="24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1" name="Freeform 22"/>
            <p:cNvSpPr>
              <a:spLocks/>
            </p:cNvSpPr>
            <p:nvPr/>
          </p:nvSpPr>
          <p:spPr bwMode="auto">
            <a:xfrm>
              <a:off x="4927" y="2527"/>
              <a:ext cx="26" cy="32"/>
            </a:xfrm>
            <a:custGeom>
              <a:avLst/>
              <a:gdLst>
                <a:gd name="T0" fmla="*/ 0 w 26"/>
                <a:gd name="T1" fmla="*/ 16 h 32"/>
                <a:gd name="T2" fmla="*/ 0 w 26"/>
                <a:gd name="T3" fmla="*/ 32 h 32"/>
                <a:gd name="T4" fmla="*/ 13 w 26"/>
                <a:gd name="T5" fmla="*/ 32 h 32"/>
                <a:gd name="T6" fmla="*/ 26 w 26"/>
                <a:gd name="T7" fmla="*/ 24 h 32"/>
                <a:gd name="T8" fmla="*/ 26 w 26"/>
                <a:gd name="T9" fmla="*/ 0 h 32"/>
                <a:gd name="T10" fmla="*/ 19 w 26"/>
                <a:gd name="T11" fmla="*/ 8 h 32"/>
                <a:gd name="T12" fmla="*/ 0 w 26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32"/>
                <a:gd name="T23" fmla="*/ 26 w 26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32">
                  <a:moveTo>
                    <a:pt x="0" y="16"/>
                  </a:moveTo>
                  <a:lnTo>
                    <a:pt x="0" y="32"/>
                  </a:lnTo>
                  <a:lnTo>
                    <a:pt x="13" y="32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2" name="Freeform 23"/>
            <p:cNvSpPr>
              <a:spLocks/>
            </p:cNvSpPr>
            <p:nvPr/>
          </p:nvSpPr>
          <p:spPr bwMode="auto">
            <a:xfrm>
              <a:off x="4803" y="2559"/>
              <a:ext cx="111" cy="104"/>
            </a:xfrm>
            <a:custGeom>
              <a:avLst/>
              <a:gdLst>
                <a:gd name="T0" fmla="*/ 0 w 111"/>
                <a:gd name="T1" fmla="*/ 0 h 104"/>
                <a:gd name="T2" fmla="*/ 7 w 111"/>
                <a:gd name="T3" fmla="*/ 48 h 104"/>
                <a:gd name="T4" fmla="*/ 59 w 111"/>
                <a:gd name="T5" fmla="*/ 88 h 104"/>
                <a:gd name="T6" fmla="*/ 72 w 111"/>
                <a:gd name="T7" fmla="*/ 96 h 104"/>
                <a:gd name="T8" fmla="*/ 91 w 111"/>
                <a:gd name="T9" fmla="*/ 104 h 104"/>
                <a:gd name="T10" fmla="*/ 111 w 111"/>
                <a:gd name="T11" fmla="*/ 88 h 104"/>
                <a:gd name="T12" fmla="*/ 91 w 111"/>
                <a:gd name="T13" fmla="*/ 80 h 104"/>
                <a:gd name="T14" fmla="*/ 85 w 111"/>
                <a:gd name="T15" fmla="*/ 72 h 104"/>
                <a:gd name="T16" fmla="*/ 91 w 111"/>
                <a:gd name="T17" fmla="*/ 64 h 104"/>
                <a:gd name="T18" fmla="*/ 91 w 111"/>
                <a:gd name="T19" fmla="*/ 56 h 104"/>
                <a:gd name="T20" fmla="*/ 78 w 111"/>
                <a:gd name="T21" fmla="*/ 64 h 104"/>
                <a:gd name="T22" fmla="*/ 65 w 111"/>
                <a:gd name="T23" fmla="*/ 64 h 104"/>
                <a:gd name="T24" fmla="*/ 26 w 111"/>
                <a:gd name="T25" fmla="*/ 32 h 104"/>
                <a:gd name="T26" fmla="*/ 26 w 111"/>
                <a:gd name="T27" fmla="*/ 0 h 104"/>
                <a:gd name="T28" fmla="*/ 0 w 111"/>
                <a:gd name="T29" fmla="*/ 0 h 1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1"/>
                <a:gd name="T46" fmla="*/ 0 h 104"/>
                <a:gd name="T47" fmla="*/ 111 w 111"/>
                <a:gd name="T48" fmla="*/ 104 h 10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1" h="104">
                  <a:moveTo>
                    <a:pt x="0" y="0"/>
                  </a:moveTo>
                  <a:lnTo>
                    <a:pt x="7" y="48"/>
                  </a:lnTo>
                  <a:lnTo>
                    <a:pt x="59" y="88"/>
                  </a:lnTo>
                  <a:lnTo>
                    <a:pt x="72" y="96"/>
                  </a:lnTo>
                  <a:lnTo>
                    <a:pt x="91" y="104"/>
                  </a:lnTo>
                  <a:lnTo>
                    <a:pt x="111" y="88"/>
                  </a:lnTo>
                  <a:lnTo>
                    <a:pt x="91" y="80"/>
                  </a:lnTo>
                  <a:lnTo>
                    <a:pt x="85" y="72"/>
                  </a:lnTo>
                  <a:lnTo>
                    <a:pt x="91" y="64"/>
                  </a:lnTo>
                  <a:lnTo>
                    <a:pt x="91" y="56"/>
                  </a:lnTo>
                  <a:lnTo>
                    <a:pt x="78" y="64"/>
                  </a:lnTo>
                  <a:lnTo>
                    <a:pt x="65" y="64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3" name="Freeform 24"/>
            <p:cNvSpPr>
              <a:spLocks/>
            </p:cNvSpPr>
            <p:nvPr/>
          </p:nvSpPr>
          <p:spPr bwMode="auto">
            <a:xfrm>
              <a:off x="4888" y="2551"/>
              <a:ext cx="65" cy="96"/>
            </a:xfrm>
            <a:custGeom>
              <a:avLst/>
              <a:gdLst>
                <a:gd name="T0" fmla="*/ 39 w 65"/>
                <a:gd name="T1" fmla="*/ 8 h 96"/>
                <a:gd name="T2" fmla="*/ 39 w 65"/>
                <a:gd name="T3" fmla="*/ 48 h 96"/>
                <a:gd name="T4" fmla="*/ 19 w 65"/>
                <a:gd name="T5" fmla="*/ 72 h 96"/>
                <a:gd name="T6" fmla="*/ 6 w 65"/>
                <a:gd name="T7" fmla="*/ 64 h 96"/>
                <a:gd name="T8" fmla="*/ 6 w 65"/>
                <a:gd name="T9" fmla="*/ 72 h 96"/>
                <a:gd name="T10" fmla="*/ 0 w 65"/>
                <a:gd name="T11" fmla="*/ 80 h 96"/>
                <a:gd name="T12" fmla="*/ 6 w 65"/>
                <a:gd name="T13" fmla="*/ 88 h 96"/>
                <a:gd name="T14" fmla="*/ 26 w 65"/>
                <a:gd name="T15" fmla="*/ 96 h 96"/>
                <a:gd name="T16" fmla="*/ 32 w 65"/>
                <a:gd name="T17" fmla="*/ 88 h 96"/>
                <a:gd name="T18" fmla="*/ 39 w 65"/>
                <a:gd name="T19" fmla="*/ 80 h 96"/>
                <a:gd name="T20" fmla="*/ 58 w 65"/>
                <a:gd name="T21" fmla="*/ 56 h 96"/>
                <a:gd name="T22" fmla="*/ 65 w 65"/>
                <a:gd name="T23" fmla="*/ 0 h 96"/>
                <a:gd name="T24" fmla="*/ 52 w 65"/>
                <a:gd name="T25" fmla="*/ 8 h 96"/>
                <a:gd name="T26" fmla="*/ 39 w 65"/>
                <a:gd name="T27" fmla="*/ 8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"/>
                <a:gd name="T43" fmla="*/ 0 h 96"/>
                <a:gd name="T44" fmla="*/ 65 w 65"/>
                <a:gd name="T45" fmla="*/ 96 h 9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" h="96">
                  <a:moveTo>
                    <a:pt x="39" y="8"/>
                  </a:moveTo>
                  <a:lnTo>
                    <a:pt x="39" y="48"/>
                  </a:lnTo>
                  <a:lnTo>
                    <a:pt x="19" y="72"/>
                  </a:lnTo>
                  <a:lnTo>
                    <a:pt x="6" y="64"/>
                  </a:lnTo>
                  <a:lnTo>
                    <a:pt x="6" y="72"/>
                  </a:lnTo>
                  <a:lnTo>
                    <a:pt x="0" y="80"/>
                  </a:lnTo>
                  <a:lnTo>
                    <a:pt x="6" y="88"/>
                  </a:lnTo>
                  <a:lnTo>
                    <a:pt x="26" y="96"/>
                  </a:lnTo>
                  <a:lnTo>
                    <a:pt x="32" y="88"/>
                  </a:lnTo>
                  <a:lnTo>
                    <a:pt x="39" y="80"/>
                  </a:lnTo>
                  <a:lnTo>
                    <a:pt x="58" y="56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4" name="Freeform 25"/>
            <p:cNvSpPr>
              <a:spLocks/>
            </p:cNvSpPr>
            <p:nvPr/>
          </p:nvSpPr>
          <p:spPr bwMode="auto">
            <a:xfrm>
              <a:off x="4836" y="2448"/>
              <a:ext cx="78" cy="47"/>
            </a:xfrm>
            <a:custGeom>
              <a:avLst/>
              <a:gdLst>
                <a:gd name="T0" fmla="*/ 13 w 78"/>
                <a:gd name="T1" fmla="*/ 8 h 47"/>
                <a:gd name="T2" fmla="*/ 0 w 78"/>
                <a:gd name="T3" fmla="*/ 16 h 47"/>
                <a:gd name="T4" fmla="*/ 0 w 78"/>
                <a:gd name="T5" fmla="*/ 31 h 47"/>
                <a:gd name="T6" fmla="*/ 19 w 78"/>
                <a:gd name="T7" fmla="*/ 47 h 47"/>
                <a:gd name="T8" fmla="*/ 32 w 78"/>
                <a:gd name="T9" fmla="*/ 47 h 47"/>
                <a:gd name="T10" fmla="*/ 45 w 78"/>
                <a:gd name="T11" fmla="*/ 31 h 47"/>
                <a:gd name="T12" fmla="*/ 52 w 78"/>
                <a:gd name="T13" fmla="*/ 47 h 47"/>
                <a:gd name="T14" fmla="*/ 65 w 78"/>
                <a:gd name="T15" fmla="*/ 47 h 47"/>
                <a:gd name="T16" fmla="*/ 78 w 78"/>
                <a:gd name="T17" fmla="*/ 31 h 47"/>
                <a:gd name="T18" fmla="*/ 71 w 78"/>
                <a:gd name="T19" fmla="*/ 8 h 47"/>
                <a:gd name="T20" fmla="*/ 58 w 78"/>
                <a:gd name="T21" fmla="*/ 0 h 47"/>
                <a:gd name="T22" fmla="*/ 58 w 78"/>
                <a:gd name="T23" fmla="*/ 16 h 47"/>
                <a:gd name="T24" fmla="*/ 45 w 78"/>
                <a:gd name="T25" fmla="*/ 24 h 47"/>
                <a:gd name="T26" fmla="*/ 26 w 78"/>
                <a:gd name="T27" fmla="*/ 16 h 47"/>
                <a:gd name="T28" fmla="*/ 13 w 78"/>
                <a:gd name="T29" fmla="*/ 8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47"/>
                <a:gd name="T47" fmla="*/ 78 w 78"/>
                <a:gd name="T48" fmla="*/ 47 h 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47">
                  <a:moveTo>
                    <a:pt x="13" y="8"/>
                  </a:moveTo>
                  <a:lnTo>
                    <a:pt x="0" y="16"/>
                  </a:lnTo>
                  <a:lnTo>
                    <a:pt x="0" y="31"/>
                  </a:lnTo>
                  <a:lnTo>
                    <a:pt x="19" y="47"/>
                  </a:lnTo>
                  <a:lnTo>
                    <a:pt x="32" y="47"/>
                  </a:lnTo>
                  <a:lnTo>
                    <a:pt x="45" y="31"/>
                  </a:lnTo>
                  <a:lnTo>
                    <a:pt x="52" y="47"/>
                  </a:lnTo>
                  <a:lnTo>
                    <a:pt x="65" y="47"/>
                  </a:lnTo>
                  <a:lnTo>
                    <a:pt x="78" y="31"/>
                  </a:lnTo>
                  <a:lnTo>
                    <a:pt x="71" y="8"/>
                  </a:lnTo>
                  <a:lnTo>
                    <a:pt x="58" y="0"/>
                  </a:lnTo>
                  <a:lnTo>
                    <a:pt x="58" y="16"/>
                  </a:lnTo>
                  <a:lnTo>
                    <a:pt x="45" y="24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5" name="Freeform 26"/>
            <p:cNvSpPr>
              <a:spLocks/>
            </p:cNvSpPr>
            <p:nvPr/>
          </p:nvSpPr>
          <p:spPr bwMode="auto">
            <a:xfrm>
              <a:off x="4888" y="2823"/>
              <a:ext cx="6" cy="72"/>
            </a:xfrm>
            <a:custGeom>
              <a:avLst/>
              <a:gdLst>
                <a:gd name="T0" fmla="*/ 0 w 6"/>
                <a:gd name="T1" fmla="*/ 72 h 72"/>
                <a:gd name="T2" fmla="*/ 0 w 6"/>
                <a:gd name="T3" fmla="*/ 40 h 72"/>
                <a:gd name="T4" fmla="*/ 6 w 6"/>
                <a:gd name="T5" fmla="*/ 0 h 72"/>
                <a:gd name="T6" fmla="*/ 0 60000 65536"/>
                <a:gd name="T7" fmla="*/ 0 60000 65536"/>
                <a:gd name="T8" fmla="*/ 0 60000 65536"/>
                <a:gd name="T9" fmla="*/ 0 w 6"/>
                <a:gd name="T10" fmla="*/ 0 h 72"/>
                <a:gd name="T11" fmla="*/ 6 w 6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72">
                  <a:moveTo>
                    <a:pt x="0" y="72"/>
                  </a:moveTo>
                  <a:lnTo>
                    <a:pt x="0" y="40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6" name="Freeform 27"/>
            <p:cNvSpPr>
              <a:spLocks/>
            </p:cNvSpPr>
            <p:nvPr/>
          </p:nvSpPr>
          <p:spPr bwMode="auto">
            <a:xfrm>
              <a:off x="4855" y="2895"/>
              <a:ext cx="98" cy="48"/>
            </a:xfrm>
            <a:custGeom>
              <a:avLst/>
              <a:gdLst>
                <a:gd name="T0" fmla="*/ 7 w 98"/>
                <a:gd name="T1" fmla="*/ 0 h 48"/>
                <a:gd name="T2" fmla="*/ 0 w 98"/>
                <a:gd name="T3" fmla="*/ 24 h 48"/>
                <a:gd name="T4" fmla="*/ 7 w 98"/>
                <a:gd name="T5" fmla="*/ 40 h 48"/>
                <a:gd name="T6" fmla="*/ 20 w 98"/>
                <a:gd name="T7" fmla="*/ 48 h 48"/>
                <a:gd name="T8" fmla="*/ 46 w 98"/>
                <a:gd name="T9" fmla="*/ 48 h 48"/>
                <a:gd name="T10" fmla="*/ 52 w 98"/>
                <a:gd name="T11" fmla="*/ 32 h 48"/>
                <a:gd name="T12" fmla="*/ 59 w 98"/>
                <a:gd name="T13" fmla="*/ 40 h 48"/>
                <a:gd name="T14" fmla="*/ 78 w 98"/>
                <a:gd name="T15" fmla="*/ 40 h 48"/>
                <a:gd name="T16" fmla="*/ 98 w 98"/>
                <a:gd name="T17" fmla="*/ 32 h 48"/>
                <a:gd name="T18" fmla="*/ 91 w 98"/>
                <a:gd name="T19" fmla="*/ 16 h 48"/>
                <a:gd name="T20" fmla="*/ 78 w 98"/>
                <a:gd name="T21" fmla="*/ 16 h 48"/>
                <a:gd name="T22" fmla="*/ 65 w 98"/>
                <a:gd name="T23" fmla="*/ 0 h 48"/>
                <a:gd name="T24" fmla="*/ 46 w 98"/>
                <a:gd name="T25" fmla="*/ 8 h 48"/>
                <a:gd name="T26" fmla="*/ 33 w 98"/>
                <a:gd name="T27" fmla="*/ 0 h 48"/>
                <a:gd name="T28" fmla="*/ 26 w 98"/>
                <a:gd name="T29" fmla="*/ 8 h 48"/>
                <a:gd name="T30" fmla="*/ 7 w 98"/>
                <a:gd name="T31" fmla="*/ 0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8"/>
                <a:gd name="T49" fmla="*/ 0 h 48"/>
                <a:gd name="T50" fmla="*/ 98 w 98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8" h="48">
                  <a:moveTo>
                    <a:pt x="7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20" y="48"/>
                  </a:lnTo>
                  <a:lnTo>
                    <a:pt x="46" y="48"/>
                  </a:lnTo>
                  <a:lnTo>
                    <a:pt x="52" y="32"/>
                  </a:lnTo>
                  <a:lnTo>
                    <a:pt x="59" y="40"/>
                  </a:lnTo>
                  <a:lnTo>
                    <a:pt x="78" y="40"/>
                  </a:lnTo>
                  <a:lnTo>
                    <a:pt x="98" y="32"/>
                  </a:lnTo>
                  <a:lnTo>
                    <a:pt x="91" y="16"/>
                  </a:lnTo>
                  <a:lnTo>
                    <a:pt x="78" y="16"/>
                  </a:lnTo>
                  <a:lnTo>
                    <a:pt x="65" y="0"/>
                  </a:lnTo>
                  <a:lnTo>
                    <a:pt x="46" y="8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7" name="Freeform 28"/>
            <p:cNvSpPr>
              <a:spLocks/>
            </p:cNvSpPr>
            <p:nvPr/>
          </p:nvSpPr>
          <p:spPr bwMode="auto">
            <a:xfrm>
              <a:off x="4427" y="2863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0 w 39"/>
                <a:gd name="T5" fmla="*/ 48 h 48"/>
                <a:gd name="T6" fmla="*/ 13 w 39"/>
                <a:gd name="T7" fmla="*/ 48 h 48"/>
                <a:gd name="T8" fmla="*/ 19 w 39"/>
                <a:gd name="T9" fmla="*/ 48 h 48"/>
                <a:gd name="T10" fmla="*/ 26 w 39"/>
                <a:gd name="T11" fmla="*/ 48 h 48"/>
                <a:gd name="T12" fmla="*/ 39 w 39"/>
                <a:gd name="T13" fmla="*/ 48 h 48"/>
                <a:gd name="T14" fmla="*/ 39 w 39"/>
                <a:gd name="T15" fmla="*/ 32 h 48"/>
                <a:gd name="T16" fmla="*/ 39 w 39"/>
                <a:gd name="T17" fmla="*/ 0 h 48"/>
                <a:gd name="T18" fmla="*/ 32 w 39"/>
                <a:gd name="T19" fmla="*/ 0 h 48"/>
                <a:gd name="T20" fmla="*/ 0 w 39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48"/>
                <a:gd name="T35" fmla="*/ 39 w 39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0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26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8" name="Freeform 29"/>
            <p:cNvSpPr>
              <a:spLocks/>
            </p:cNvSpPr>
            <p:nvPr/>
          </p:nvSpPr>
          <p:spPr bwMode="auto">
            <a:xfrm>
              <a:off x="4459" y="2567"/>
              <a:ext cx="20" cy="32"/>
            </a:xfrm>
            <a:custGeom>
              <a:avLst/>
              <a:gdLst>
                <a:gd name="T0" fmla="*/ 0 w 20"/>
                <a:gd name="T1" fmla="*/ 8 h 32"/>
                <a:gd name="T2" fmla="*/ 0 w 20"/>
                <a:gd name="T3" fmla="*/ 0 h 32"/>
                <a:gd name="T4" fmla="*/ 13 w 20"/>
                <a:gd name="T5" fmla="*/ 0 h 32"/>
                <a:gd name="T6" fmla="*/ 20 w 20"/>
                <a:gd name="T7" fmla="*/ 16 h 32"/>
                <a:gd name="T8" fmla="*/ 20 w 20"/>
                <a:gd name="T9" fmla="*/ 24 h 32"/>
                <a:gd name="T10" fmla="*/ 20 w 20"/>
                <a:gd name="T11" fmla="*/ 32 h 32"/>
                <a:gd name="T12" fmla="*/ 13 w 20"/>
                <a:gd name="T13" fmla="*/ 32 h 32"/>
                <a:gd name="T14" fmla="*/ 13 w 20"/>
                <a:gd name="T15" fmla="*/ 24 h 32"/>
                <a:gd name="T16" fmla="*/ 7 w 20"/>
                <a:gd name="T17" fmla="*/ 8 h 32"/>
                <a:gd name="T18" fmla="*/ 0 w 20"/>
                <a:gd name="T19" fmla="*/ 8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32"/>
                <a:gd name="T32" fmla="*/ 20 w 20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32">
                  <a:moveTo>
                    <a:pt x="0" y="8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0" y="16"/>
                  </a:lnTo>
                  <a:lnTo>
                    <a:pt x="20" y="24"/>
                  </a:lnTo>
                  <a:lnTo>
                    <a:pt x="20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7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9" name="Freeform 30"/>
            <p:cNvSpPr>
              <a:spLocks/>
            </p:cNvSpPr>
            <p:nvPr/>
          </p:nvSpPr>
          <p:spPr bwMode="auto">
            <a:xfrm>
              <a:off x="4414" y="2551"/>
              <a:ext cx="52" cy="64"/>
            </a:xfrm>
            <a:custGeom>
              <a:avLst/>
              <a:gdLst>
                <a:gd name="T0" fmla="*/ 13 w 52"/>
                <a:gd name="T1" fmla="*/ 24 h 64"/>
                <a:gd name="T2" fmla="*/ 7 w 52"/>
                <a:gd name="T3" fmla="*/ 24 h 64"/>
                <a:gd name="T4" fmla="*/ 0 w 52"/>
                <a:gd name="T5" fmla="*/ 32 h 64"/>
                <a:gd name="T6" fmla="*/ 0 w 52"/>
                <a:gd name="T7" fmla="*/ 40 h 64"/>
                <a:gd name="T8" fmla="*/ 7 w 52"/>
                <a:gd name="T9" fmla="*/ 40 h 64"/>
                <a:gd name="T10" fmla="*/ 13 w 52"/>
                <a:gd name="T11" fmla="*/ 56 h 64"/>
                <a:gd name="T12" fmla="*/ 32 w 52"/>
                <a:gd name="T13" fmla="*/ 64 h 64"/>
                <a:gd name="T14" fmla="*/ 39 w 52"/>
                <a:gd name="T15" fmla="*/ 64 h 64"/>
                <a:gd name="T16" fmla="*/ 45 w 52"/>
                <a:gd name="T17" fmla="*/ 48 h 64"/>
                <a:gd name="T18" fmla="*/ 52 w 52"/>
                <a:gd name="T19" fmla="*/ 32 h 64"/>
                <a:gd name="T20" fmla="*/ 45 w 52"/>
                <a:gd name="T21" fmla="*/ 8 h 64"/>
                <a:gd name="T22" fmla="*/ 26 w 52"/>
                <a:gd name="T23" fmla="*/ 0 h 64"/>
                <a:gd name="T24" fmla="*/ 13 w 52"/>
                <a:gd name="T25" fmla="*/ 16 h 64"/>
                <a:gd name="T26" fmla="*/ 13 w 52"/>
                <a:gd name="T27" fmla="*/ 24 h 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64"/>
                <a:gd name="T44" fmla="*/ 52 w 52"/>
                <a:gd name="T45" fmla="*/ 64 h 6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64">
                  <a:moveTo>
                    <a:pt x="13" y="24"/>
                  </a:moveTo>
                  <a:lnTo>
                    <a:pt x="7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7" y="40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39" y="64"/>
                  </a:lnTo>
                  <a:lnTo>
                    <a:pt x="45" y="48"/>
                  </a:lnTo>
                  <a:lnTo>
                    <a:pt x="52" y="32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16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0" name="Freeform 31"/>
            <p:cNvSpPr>
              <a:spLocks/>
            </p:cNvSpPr>
            <p:nvPr/>
          </p:nvSpPr>
          <p:spPr bwMode="auto">
            <a:xfrm>
              <a:off x="4408" y="2535"/>
              <a:ext cx="58" cy="56"/>
            </a:xfrm>
            <a:custGeom>
              <a:avLst/>
              <a:gdLst>
                <a:gd name="T0" fmla="*/ 51 w 58"/>
                <a:gd name="T1" fmla="*/ 32 h 56"/>
                <a:gd name="T2" fmla="*/ 58 w 58"/>
                <a:gd name="T3" fmla="*/ 32 h 56"/>
                <a:gd name="T4" fmla="*/ 58 w 58"/>
                <a:gd name="T5" fmla="*/ 16 h 56"/>
                <a:gd name="T6" fmla="*/ 51 w 58"/>
                <a:gd name="T7" fmla="*/ 8 h 56"/>
                <a:gd name="T8" fmla="*/ 38 w 58"/>
                <a:gd name="T9" fmla="*/ 0 h 56"/>
                <a:gd name="T10" fmla="*/ 26 w 58"/>
                <a:gd name="T11" fmla="*/ 0 h 56"/>
                <a:gd name="T12" fmla="*/ 19 w 58"/>
                <a:gd name="T13" fmla="*/ 0 h 56"/>
                <a:gd name="T14" fmla="*/ 13 w 58"/>
                <a:gd name="T15" fmla="*/ 8 h 56"/>
                <a:gd name="T16" fmla="*/ 6 w 58"/>
                <a:gd name="T17" fmla="*/ 16 h 56"/>
                <a:gd name="T18" fmla="*/ 0 w 58"/>
                <a:gd name="T19" fmla="*/ 32 h 56"/>
                <a:gd name="T20" fmla="*/ 0 w 58"/>
                <a:gd name="T21" fmla="*/ 48 h 56"/>
                <a:gd name="T22" fmla="*/ 6 w 58"/>
                <a:gd name="T23" fmla="*/ 56 h 56"/>
                <a:gd name="T24" fmla="*/ 6 w 58"/>
                <a:gd name="T25" fmla="*/ 48 h 56"/>
                <a:gd name="T26" fmla="*/ 13 w 58"/>
                <a:gd name="T27" fmla="*/ 40 h 56"/>
                <a:gd name="T28" fmla="*/ 19 w 58"/>
                <a:gd name="T29" fmla="*/ 40 h 56"/>
                <a:gd name="T30" fmla="*/ 19 w 58"/>
                <a:gd name="T31" fmla="*/ 32 h 56"/>
                <a:gd name="T32" fmla="*/ 32 w 58"/>
                <a:gd name="T33" fmla="*/ 16 h 56"/>
                <a:gd name="T34" fmla="*/ 51 w 58"/>
                <a:gd name="T35" fmla="*/ 24 h 56"/>
                <a:gd name="T36" fmla="*/ 51 w 58"/>
                <a:gd name="T37" fmla="*/ 32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8"/>
                <a:gd name="T58" fmla="*/ 0 h 56"/>
                <a:gd name="T59" fmla="*/ 58 w 58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8" h="56">
                  <a:moveTo>
                    <a:pt x="51" y="32"/>
                  </a:moveTo>
                  <a:lnTo>
                    <a:pt x="58" y="32"/>
                  </a:lnTo>
                  <a:lnTo>
                    <a:pt x="58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6" y="56"/>
                  </a:lnTo>
                  <a:lnTo>
                    <a:pt x="6" y="48"/>
                  </a:lnTo>
                  <a:lnTo>
                    <a:pt x="13" y="40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32" y="16"/>
                  </a:lnTo>
                  <a:lnTo>
                    <a:pt x="51" y="24"/>
                  </a:lnTo>
                  <a:lnTo>
                    <a:pt x="51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1" name="Freeform 32"/>
            <p:cNvSpPr>
              <a:spLocks/>
            </p:cNvSpPr>
            <p:nvPr/>
          </p:nvSpPr>
          <p:spPr bwMode="auto">
            <a:xfrm>
              <a:off x="4388" y="2567"/>
              <a:ext cx="26" cy="40"/>
            </a:xfrm>
            <a:custGeom>
              <a:avLst/>
              <a:gdLst>
                <a:gd name="T0" fmla="*/ 26 w 26"/>
                <a:gd name="T1" fmla="*/ 8 h 40"/>
                <a:gd name="T2" fmla="*/ 20 w 26"/>
                <a:gd name="T3" fmla="*/ 0 h 40"/>
                <a:gd name="T4" fmla="*/ 13 w 26"/>
                <a:gd name="T5" fmla="*/ 8 h 40"/>
                <a:gd name="T6" fmla="*/ 0 w 26"/>
                <a:gd name="T7" fmla="*/ 16 h 40"/>
                <a:gd name="T8" fmla="*/ 0 w 26"/>
                <a:gd name="T9" fmla="*/ 24 h 40"/>
                <a:gd name="T10" fmla="*/ 0 w 26"/>
                <a:gd name="T11" fmla="*/ 40 h 40"/>
                <a:gd name="T12" fmla="*/ 7 w 26"/>
                <a:gd name="T13" fmla="*/ 32 h 40"/>
                <a:gd name="T14" fmla="*/ 13 w 26"/>
                <a:gd name="T15" fmla="*/ 24 h 40"/>
                <a:gd name="T16" fmla="*/ 20 w 26"/>
                <a:gd name="T17" fmla="*/ 16 h 40"/>
                <a:gd name="T18" fmla="*/ 26 w 26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40"/>
                <a:gd name="T32" fmla="*/ 26 w 26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40">
                  <a:moveTo>
                    <a:pt x="26" y="8"/>
                  </a:moveTo>
                  <a:lnTo>
                    <a:pt x="20" y="0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32"/>
                  </a:lnTo>
                  <a:lnTo>
                    <a:pt x="13" y="24"/>
                  </a:lnTo>
                  <a:lnTo>
                    <a:pt x="20" y="16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2" name="Freeform 33"/>
            <p:cNvSpPr>
              <a:spLocks/>
            </p:cNvSpPr>
            <p:nvPr/>
          </p:nvSpPr>
          <p:spPr bwMode="auto">
            <a:xfrm>
              <a:off x="4408" y="2559"/>
              <a:ext cx="6" cy="16"/>
            </a:xfrm>
            <a:custGeom>
              <a:avLst/>
              <a:gdLst>
                <a:gd name="T0" fmla="*/ 0 w 6"/>
                <a:gd name="T1" fmla="*/ 8 h 16"/>
                <a:gd name="T2" fmla="*/ 0 w 6"/>
                <a:gd name="T3" fmla="*/ 8 h 16"/>
                <a:gd name="T4" fmla="*/ 0 w 6"/>
                <a:gd name="T5" fmla="*/ 0 h 16"/>
                <a:gd name="T6" fmla="*/ 0 w 6"/>
                <a:gd name="T7" fmla="*/ 8 h 16"/>
                <a:gd name="T8" fmla="*/ 6 w 6"/>
                <a:gd name="T9" fmla="*/ 8 h 16"/>
                <a:gd name="T10" fmla="*/ 6 w 6"/>
                <a:gd name="T11" fmla="*/ 8 h 16"/>
                <a:gd name="T12" fmla="*/ 6 w 6"/>
                <a:gd name="T13" fmla="*/ 8 h 16"/>
                <a:gd name="T14" fmla="*/ 6 w 6"/>
                <a:gd name="T15" fmla="*/ 16 h 16"/>
                <a:gd name="T16" fmla="*/ 0 w 6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16"/>
                <a:gd name="T29" fmla="*/ 6 w 6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3" name="Freeform 34"/>
            <p:cNvSpPr>
              <a:spLocks/>
            </p:cNvSpPr>
            <p:nvPr/>
          </p:nvSpPr>
          <p:spPr bwMode="auto">
            <a:xfrm>
              <a:off x="4421" y="2591"/>
              <a:ext cx="25" cy="40"/>
            </a:xfrm>
            <a:custGeom>
              <a:avLst/>
              <a:gdLst>
                <a:gd name="T0" fmla="*/ 0 w 25"/>
                <a:gd name="T1" fmla="*/ 0 h 40"/>
                <a:gd name="T2" fmla="*/ 0 w 25"/>
                <a:gd name="T3" fmla="*/ 32 h 40"/>
                <a:gd name="T4" fmla="*/ 6 w 25"/>
                <a:gd name="T5" fmla="*/ 40 h 40"/>
                <a:gd name="T6" fmla="*/ 19 w 25"/>
                <a:gd name="T7" fmla="*/ 40 h 40"/>
                <a:gd name="T8" fmla="*/ 25 w 25"/>
                <a:gd name="T9" fmla="*/ 32 h 40"/>
                <a:gd name="T10" fmla="*/ 25 w 25"/>
                <a:gd name="T11" fmla="*/ 24 h 40"/>
                <a:gd name="T12" fmla="*/ 25 w 25"/>
                <a:gd name="T13" fmla="*/ 24 h 40"/>
                <a:gd name="T14" fmla="*/ 6 w 25"/>
                <a:gd name="T15" fmla="*/ 16 h 40"/>
                <a:gd name="T16" fmla="*/ 0 w 25"/>
                <a:gd name="T17" fmla="*/ 0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"/>
                <a:gd name="T28" fmla="*/ 0 h 40"/>
                <a:gd name="T29" fmla="*/ 25 w 25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" h="40">
                  <a:moveTo>
                    <a:pt x="0" y="0"/>
                  </a:moveTo>
                  <a:lnTo>
                    <a:pt x="0" y="32"/>
                  </a:lnTo>
                  <a:lnTo>
                    <a:pt x="6" y="40"/>
                  </a:lnTo>
                  <a:lnTo>
                    <a:pt x="19" y="40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4" name="Freeform 35"/>
            <p:cNvSpPr>
              <a:spLocks/>
            </p:cNvSpPr>
            <p:nvPr/>
          </p:nvSpPr>
          <p:spPr bwMode="auto">
            <a:xfrm>
              <a:off x="4382" y="2615"/>
              <a:ext cx="116" cy="248"/>
            </a:xfrm>
            <a:custGeom>
              <a:avLst/>
              <a:gdLst>
                <a:gd name="T0" fmla="*/ 39 w 116"/>
                <a:gd name="T1" fmla="*/ 8 h 248"/>
                <a:gd name="T2" fmla="*/ 19 w 116"/>
                <a:gd name="T3" fmla="*/ 16 h 248"/>
                <a:gd name="T4" fmla="*/ 6 w 116"/>
                <a:gd name="T5" fmla="*/ 8 h 248"/>
                <a:gd name="T6" fmla="*/ 0 w 116"/>
                <a:gd name="T7" fmla="*/ 16 h 248"/>
                <a:gd name="T8" fmla="*/ 0 w 116"/>
                <a:gd name="T9" fmla="*/ 32 h 248"/>
                <a:gd name="T10" fmla="*/ 0 w 116"/>
                <a:gd name="T11" fmla="*/ 56 h 248"/>
                <a:gd name="T12" fmla="*/ 13 w 116"/>
                <a:gd name="T13" fmla="*/ 64 h 248"/>
                <a:gd name="T14" fmla="*/ 19 w 116"/>
                <a:gd name="T15" fmla="*/ 64 h 248"/>
                <a:gd name="T16" fmla="*/ 26 w 116"/>
                <a:gd name="T17" fmla="*/ 112 h 248"/>
                <a:gd name="T18" fmla="*/ 13 w 116"/>
                <a:gd name="T19" fmla="*/ 208 h 248"/>
                <a:gd name="T20" fmla="*/ 6 w 116"/>
                <a:gd name="T21" fmla="*/ 240 h 248"/>
                <a:gd name="T22" fmla="*/ 39 w 116"/>
                <a:gd name="T23" fmla="*/ 248 h 248"/>
                <a:gd name="T24" fmla="*/ 77 w 116"/>
                <a:gd name="T25" fmla="*/ 248 h 248"/>
                <a:gd name="T26" fmla="*/ 97 w 116"/>
                <a:gd name="T27" fmla="*/ 240 h 248"/>
                <a:gd name="T28" fmla="*/ 116 w 116"/>
                <a:gd name="T29" fmla="*/ 224 h 248"/>
                <a:gd name="T30" fmla="*/ 116 w 116"/>
                <a:gd name="T31" fmla="*/ 208 h 248"/>
                <a:gd name="T32" fmla="*/ 90 w 116"/>
                <a:gd name="T33" fmla="*/ 112 h 248"/>
                <a:gd name="T34" fmla="*/ 90 w 116"/>
                <a:gd name="T35" fmla="*/ 64 h 248"/>
                <a:gd name="T36" fmla="*/ 97 w 116"/>
                <a:gd name="T37" fmla="*/ 56 h 248"/>
                <a:gd name="T38" fmla="*/ 103 w 116"/>
                <a:gd name="T39" fmla="*/ 48 h 248"/>
                <a:gd name="T40" fmla="*/ 103 w 116"/>
                <a:gd name="T41" fmla="*/ 24 h 248"/>
                <a:gd name="T42" fmla="*/ 97 w 116"/>
                <a:gd name="T43" fmla="*/ 8 h 248"/>
                <a:gd name="T44" fmla="*/ 84 w 116"/>
                <a:gd name="T45" fmla="*/ 8 h 248"/>
                <a:gd name="T46" fmla="*/ 64 w 116"/>
                <a:gd name="T47" fmla="*/ 0 h 248"/>
                <a:gd name="T48" fmla="*/ 64 w 116"/>
                <a:gd name="T49" fmla="*/ 8 h 248"/>
                <a:gd name="T50" fmla="*/ 58 w 116"/>
                <a:gd name="T51" fmla="*/ 16 h 248"/>
                <a:gd name="T52" fmla="*/ 45 w 116"/>
                <a:gd name="T53" fmla="*/ 16 h 248"/>
                <a:gd name="T54" fmla="*/ 39 w 116"/>
                <a:gd name="T55" fmla="*/ 8 h 2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6"/>
                <a:gd name="T85" fmla="*/ 0 h 248"/>
                <a:gd name="T86" fmla="*/ 116 w 116"/>
                <a:gd name="T87" fmla="*/ 248 h 24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6" h="248">
                  <a:moveTo>
                    <a:pt x="39" y="8"/>
                  </a:moveTo>
                  <a:lnTo>
                    <a:pt x="19" y="16"/>
                  </a:lnTo>
                  <a:lnTo>
                    <a:pt x="6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64"/>
                  </a:lnTo>
                  <a:lnTo>
                    <a:pt x="26" y="112"/>
                  </a:lnTo>
                  <a:lnTo>
                    <a:pt x="13" y="208"/>
                  </a:lnTo>
                  <a:lnTo>
                    <a:pt x="6" y="240"/>
                  </a:lnTo>
                  <a:lnTo>
                    <a:pt x="39" y="248"/>
                  </a:lnTo>
                  <a:lnTo>
                    <a:pt x="77" y="248"/>
                  </a:lnTo>
                  <a:lnTo>
                    <a:pt x="97" y="240"/>
                  </a:lnTo>
                  <a:lnTo>
                    <a:pt x="116" y="224"/>
                  </a:lnTo>
                  <a:lnTo>
                    <a:pt x="116" y="208"/>
                  </a:lnTo>
                  <a:lnTo>
                    <a:pt x="90" y="112"/>
                  </a:lnTo>
                  <a:lnTo>
                    <a:pt x="90" y="64"/>
                  </a:lnTo>
                  <a:lnTo>
                    <a:pt x="97" y="56"/>
                  </a:lnTo>
                  <a:lnTo>
                    <a:pt x="103" y="48"/>
                  </a:lnTo>
                  <a:lnTo>
                    <a:pt x="103" y="24"/>
                  </a:lnTo>
                  <a:lnTo>
                    <a:pt x="97" y="8"/>
                  </a:lnTo>
                  <a:lnTo>
                    <a:pt x="84" y="8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58" y="16"/>
                  </a:lnTo>
                  <a:lnTo>
                    <a:pt x="45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5" name="Line 36"/>
            <p:cNvSpPr>
              <a:spLocks noChangeShapeType="1"/>
            </p:cNvSpPr>
            <p:nvPr/>
          </p:nvSpPr>
          <p:spPr bwMode="auto">
            <a:xfrm flipV="1">
              <a:off x="4472" y="2655"/>
              <a:ext cx="1" cy="24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6" name="Freeform 37"/>
            <p:cNvSpPr>
              <a:spLocks/>
            </p:cNvSpPr>
            <p:nvPr/>
          </p:nvSpPr>
          <p:spPr bwMode="auto">
            <a:xfrm>
              <a:off x="4388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24 h 24"/>
                <a:gd name="T4" fmla="*/ 7 w 20"/>
                <a:gd name="T5" fmla="*/ 24 h 24"/>
                <a:gd name="T6" fmla="*/ 20 w 20"/>
                <a:gd name="T7" fmla="*/ 24 h 24"/>
                <a:gd name="T8" fmla="*/ 13 w 20"/>
                <a:gd name="T9" fmla="*/ 8 h 24"/>
                <a:gd name="T10" fmla="*/ 7 w 20"/>
                <a:gd name="T11" fmla="*/ 8 h 24"/>
                <a:gd name="T12" fmla="*/ 0 w 20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24"/>
                <a:gd name="T23" fmla="*/ 20 w 2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24">
                  <a:moveTo>
                    <a:pt x="0" y="0"/>
                  </a:moveTo>
                  <a:lnTo>
                    <a:pt x="0" y="24"/>
                  </a:lnTo>
                  <a:lnTo>
                    <a:pt x="7" y="24"/>
                  </a:lnTo>
                  <a:lnTo>
                    <a:pt x="20" y="24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7" name="Freeform 38"/>
            <p:cNvSpPr>
              <a:spLocks/>
            </p:cNvSpPr>
            <p:nvPr/>
          </p:nvSpPr>
          <p:spPr bwMode="auto">
            <a:xfrm>
              <a:off x="4472" y="2671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16 h 16"/>
                <a:gd name="T4" fmla="*/ 7 w 13"/>
                <a:gd name="T5" fmla="*/ 16 h 16"/>
                <a:gd name="T6" fmla="*/ 13 w 13"/>
                <a:gd name="T7" fmla="*/ 16 h 16"/>
                <a:gd name="T8" fmla="*/ 13 w 13"/>
                <a:gd name="T9" fmla="*/ 0 h 16"/>
                <a:gd name="T10" fmla="*/ 7 w 13"/>
                <a:gd name="T11" fmla="*/ 0 h 16"/>
                <a:gd name="T12" fmla="*/ 0 w 13"/>
                <a:gd name="T13" fmla="*/ 8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6"/>
                <a:gd name="T23" fmla="*/ 13 w 13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6">
                  <a:moveTo>
                    <a:pt x="0" y="8"/>
                  </a:moveTo>
                  <a:lnTo>
                    <a:pt x="0" y="16"/>
                  </a:lnTo>
                  <a:lnTo>
                    <a:pt x="7" y="16"/>
                  </a:lnTo>
                  <a:lnTo>
                    <a:pt x="13" y="16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8" name="Freeform 39"/>
            <p:cNvSpPr>
              <a:spLocks/>
            </p:cNvSpPr>
            <p:nvPr/>
          </p:nvSpPr>
          <p:spPr bwMode="auto">
            <a:xfrm>
              <a:off x="4388" y="2695"/>
              <a:ext cx="71" cy="64"/>
            </a:xfrm>
            <a:custGeom>
              <a:avLst/>
              <a:gdLst>
                <a:gd name="T0" fmla="*/ 0 w 71"/>
                <a:gd name="T1" fmla="*/ 0 h 64"/>
                <a:gd name="T2" fmla="*/ 7 w 71"/>
                <a:gd name="T3" fmla="*/ 24 h 64"/>
                <a:gd name="T4" fmla="*/ 39 w 71"/>
                <a:gd name="T5" fmla="*/ 48 h 64"/>
                <a:gd name="T6" fmla="*/ 46 w 71"/>
                <a:gd name="T7" fmla="*/ 56 h 64"/>
                <a:gd name="T8" fmla="*/ 58 w 71"/>
                <a:gd name="T9" fmla="*/ 64 h 64"/>
                <a:gd name="T10" fmla="*/ 71 w 71"/>
                <a:gd name="T11" fmla="*/ 48 h 64"/>
                <a:gd name="T12" fmla="*/ 65 w 71"/>
                <a:gd name="T13" fmla="*/ 48 h 64"/>
                <a:gd name="T14" fmla="*/ 58 w 71"/>
                <a:gd name="T15" fmla="*/ 40 h 64"/>
                <a:gd name="T16" fmla="*/ 65 w 71"/>
                <a:gd name="T17" fmla="*/ 40 h 64"/>
                <a:gd name="T18" fmla="*/ 65 w 71"/>
                <a:gd name="T19" fmla="*/ 32 h 64"/>
                <a:gd name="T20" fmla="*/ 52 w 71"/>
                <a:gd name="T21" fmla="*/ 32 h 64"/>
                <a:gd name="T22" fmla="*/ 46 w 71"/>
                <a:gd name="T23" fmla="*/ 40 h 64"/>
                <a:gd name="T24" fmla="*/ 20 w 71"/>
                <a:gd name="T25" fmla="*/ 16 h 64"/>
                <a:gd name="T26" fmla="*/ 20 w 71"/>
                <a:gd name="T27" fmla="*/ 0 h 64"/>
                <a:gd name="T28" fmla="*/ 0 w 71"/>
                <a:gd name="T29" fmla="*/ 0 h 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64"/>
                <a:gd name="T47" fmla="*/ 71 w 71"/>
                <a:gd name="T48" fmla="*/ 64 h 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64">
                  <a:moveTo>
                    <a:pt x="0" y="0"/>
                  </a:moveTo>
                  <a:lnTo>
                    <a:pt x="7" y="24"/>
                  </a:lnTo>
                  <a:lnTo>
                    <a:pt x="39" y="48"/>
                  </a:lnTo>
                  <a:lnTo>
                    <a:pt x="46" y="56"/>
                  </a:lnTo>
                  <a:lnTo>
                    <a:pt x="58" y="64"/>
                  </a:lnTo>
                  <a:lnTo>
                    <a:pt x="71" y="48"/>
                  </a:lnTo>
                  <a:lnTo>
                    <a:pt x="65" y="48"/>
                  </a:lnTo>
                  <a:lnTo>
                    <a:pt x="58" y="40"/>
                  </a:lnTo>
                  <a:lnTo>
                    <a:pt x="65" y="40"/>
                  </a:lnTo>
                  <a:lnTo>
                    <a:pt x="65" y="32"/>
                  </a:lnTo>
                  <a:lnTo>
                    <a:pt x="52" y="32"/>
                  </a:lnTo>
                  <a:lnTo>
                    <a:pt x="46" y="40"/>
                  </a:lnTo>
                  <a:lnTo>
                    <a:pt x="20" y="16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9" name="Freeform 40"/>
            <p:cNvSpPr>
              <a:spLocks/>
            </p:cNvSpPr>
            <p:nvPr/>
          </p:nvSpPr>
          <p:spPr bwMode="auto">
            <a:xfrm>
              <a:off x="4446" y="2687"/>
              <a:ext cx="39" cy="56"/>
            </a:xfrm>
            <a:custGeom>
              <a:avLst/>
              <a:gdLst>
                <a:gd name="T0" fmla="*/ 26 w 39"/>
                <a:gd name="T1" fmla="*/ 0 h 56"/>
                <a:gd name="T2" fmla="*/ 26 w 39"/>
                <a:gd name="T3" fmla="*/ 32 h 56"/>
                <a:gd name="T4" fmla="*/ 13 w 39"/>
                <a:gd name="T5" fmla="*/ 40 h 56"/>
                <a:gd name="T6" fmla="*/ 7 w 39"/>
                <a:gd name="T7" fmla="*/ 40 h 56"/>
                <a:gd name="T8" fmla="*/ 7 w 39"/>
                <a:gd name="T9" fmla="*/ 48 h 56"/>
                <a:gd name="T10" fmla="*/ 0 w 39"/>
                <a:gd name="T11" fmla="*/ 48 h 56"/>
                <a:gd name="T12" fmla="*/ 7 w 39"/>
                <a:gd name="T13" fmla="*/ 56 h 56"/>
                <a:gd name="T14" fmla="*/ 13 w 39"/>
                <a:gd name="T15" fmla="*/ 56 h 56"/>
                <a:gd name="T16" fmla="*/ 20 w 39"/>
                <a:gd name="T17" fmla="*/ 56 h 56"/>
                <a:gd name="T18" fmla="*/ 26 w 39"/>
                <a:gd name="T19" fmla="*/ 48 h 56"/>
                <a:gd name="T20" fmla="*/ 39 w 39"/>
                <a:gd name="T21" fmla="*/ 32 h 56"/>
                <a:gd name="T22" fmla="*/ 39 w 39"/>
                <a:gd name="T23" fmla="*/ 0 h 56"/>
                <a:gd name="T24" fmla="*/ 33 w 39"/>
                <a:gd name="T25" fmla="*/ 0 h 56"/>
                <a:gd name="T26" fmla="*/ 26 w 39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56"/>
                <a:gd name="T44" fmla="*/ 39 w 39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56">
                  <a:moveTo>
                    <a:pt x="26" y="0"/>
                  </a:moveTo>
                  <a:lnTo>
                    <a:pt x="26" y="32"/>
                  </a:lnTo>
                  <a:lnTo>
                    <a:pt x="13" y="40"/>
                  </a:lnTo>
                  <a:lnTo>
                    <a:pt x="7" y="40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7" y="56"/>
                  </a:lnTo>
                  <a:lnTo>
                    <a:pt x="13" y="56"/>
                  </a:lnTo>
                  <a:lnTo>
                    <a:pt x="20" y="56"/>
                  </a:lnTo>
                  <a:lnTo>
                    <a:pt x="26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0" name="Freeform 41"/>
            <p:cNvSpPr>
              <a:spLocks/>
            </p:cNvSpPr>
            <p:nvPr/>
          </p:nvSpPr>
          <p:spPr bwMode="auto">
            <a:xfrm>
              <a:off x="4408" y="2615"/>
              <a:ext cx="51" cy="32"/>
            </a:xfrm>
            <a:custGeom>
              <a:avLst/>
              <a:gdLst>
                <a:gd name="T0" fmla="*/ 13 w 51"/>
                <a:gd name="T1" fmla="*/ 8 h 32"/>
                <a:gd name="T2" fmla="*/ 0 w 51"/>
                <a:gd name="T3" fmla="*/ 8 h 32"/>
                <a:gd name="T4" fmla="*/ 0 w 51"/>
                <a:gd name="T5" fmla="*/ 24 h 32"/>
                <a:gd name="T6" fmla="*/ 19 w 51"/>
                <a:gd name="T7" fmla="*/ 32 h 32"/>
                <a:gd name="T8" fmla="*/ 26 w 51"/>
                <a:gd name="T9" fmla="*/ 32 h 32"/>
                <a:gd name="T10" fmla="*/ 32 w 51"/>
                <a:gd name="T11" fmla="*/ 24 h 32"/>
                <a:gd name="T12" fmla="*/ 38 w 51"/>
                <a:gd name="T13" fmla="*/ 32 h 32"/>
                <a:gd name="T14" fmla="*/ 45 w 51"/>
                <a:gd name="T15" fmla="*/ 32 h 32"/>
                <a:gd name="T16" fmla="*/ 51 w 51"/>
                <a:gd name="T17" fmla="*/ 16 h 32"/>
                <a:gd name="T18" fmla="*/ 51 w 51"/>
                <a:gd name="T19" fmla="*/ 8 h 32"/>
                <a:gd name="T20" fmla="*/ 38 w 51"/>
                <a:gd name="T21" fmla="*/ 0 h 32"/>
                <a:gd name="T22" fmla="*/ 38 w 51"/>
                <a:gd name="T23" fmla="*/ 8 h 32"/>
                <a:gd name="T24" fmla="*/ 32 w 51"/>
                <a:gd name="T25" fmla="*/ 16 h 32"/>
                <a:gd name="T26" fmla="*/ 19 w 51"/>
                <a:gd name="T27" fmla="*/ 16 h 32"/>
                <a:gd name="T28" fmla="*/ 13 w 51"/>
                <a:gd name="T29" fmla="*/ 8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1"/>
                <a:gd name="T46" fmla="*/ 0 h 32"/>
                <a:gd name="T47" fmla="*/ 51 w 51"/>
                <a:gd name="T48" fmla="*/ 32 h 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1" h="32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8" y="32"/>
                  </a:lnTo>
                  <a:lnTo>
                    <a:pt x="45" y="32"/>
                  </a:lnTo>
                  <a:lnTo>
                    <a:pt x="51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38" y="8"/>
                  </a:lnTo>
                  <a:lnTo>
                    <a:pt x="32" y="16"/>
                  </a:lnTo>
                  <a:lnTo>
                    <a:pt x="19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1" name="Freeform 42"/>
            <p:cNvSpPr>
              <a:spLocks/>
            </p:cNvSpPr>
            <p:nvPr/>
          </p:nvSpPr>
          <p:spPr bwMode="auto">
            <a:xfrm>
              <a:off x="4446" y="2863"/>
              <a:ext cx="1" cy="48"/>
            </a:xfrm>
            <a:custGeom>
              <a:avLst/>
              <a:gdLst>
                <a:gd name="T0" fmla="*/ 0 w 1"/>
                <a:gd name="T1" fmla="*/ 48 h 48"/>
                <a:gd name="T2" fmla="*/ 0 w 1"/>
                <a:gd name="T3" fmla="*/ 32 h 48"/>
                <a:gd name="T4" fmla="*/ 0 w 1"/>
                <a:gd name="T5" fmla="*/ 0 h 48"/>
                <a:gd name="T6" fmla="*/ 0 60000 65536"/>
                <a:gd name="T7" fmla="*/ 0 60000 65536"/>
                <a:gd name="T8" fmla="*/ 0 60000 65536"/>
                <a:gd name="T9" fmla="*/ 0 w 1"/>
                <a:gd name="T10" fmla="*/ 0 h 48"/>
                <a:gd name="T11" fmla="*/ 1 w 1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8">
                  <a:moveTo>
                    <a:pt x="0" y="48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2" name="Freeform 43"/>
            <p:cNvSpPr>
              <a:spLocks/>
            </p:cNvSpPr>
            <p:nvPr/>
          </p:nvSpPr>
          <p:spPr bwMode="auto">
            <a:xfrm>
              <a:off x="4427" y="2911"/>
              <a:ext cx="58" cy="32"/>
            </a:xfrm>
            <a:custGeom>
              <a:avLst/>
              <a:gdLst>
                <a:gd name="T0" fmla="*/ 0 w 58"/>
                <a:gd name="T1" fmla="*/ 0 h 32"/>
                <a:gd name="T2" fmla="*/ 0 w 58"/>
                <a:gd name="T3" fmla="*/ 16 h 32"/>
                <a:gd name="T4" fmla="*/ 0 w 58"/>
                <a:gd name="T5" fmla="*/ 24 h 32"/>
                <a:gd name="T6" fmla="*/ 7 w 58"/>
                <a:gd name="T7" fmla="*/ 32 h 32"/>
                <a:gd name="T8" fmla="*/ 26 w 58"/>
                <a:gd name="T9" fmla="*/ 32 h 32"/>
                <a:gd name="T10" fmla="*/ 32 w 58"/>
                <a:gd name="T11" fmla="*/ 24 h 32"/>
                <a:gd name="T12" fmla="*/ 32 w 58"/>
                <a:gd name="T13" fmla="*/ 24 h 32"/>
                <a:gd name="T14" fmla="*/ 45 w 58"/>
                <a:gd name="T15" fmla="*/ 24 h 32"/>
                <a:gd name="T16" fmla="*/ 58 w 58"/>
                <a:gd name="T17" fmla="*/ 16 h 32"/>
                <a:gd name="T18" fmla="*/ 58 w 58"/>
                <a:gd name="T19" fmla="*/ 8 h 32"/>
                <a:gd name="T20" fmla="*/ 45 w 58"/>
                <a:gd name="T21" fmla="*/ 8 h 32"/>
                <a:gd name="T22" fmla="*/ 39 w 58"/>
                <a:gd name="T23" fmla="*/ 0 h 32"/>
                <a:gd name="T24" fmla="*/ 26 w 58"/>
                <a:gd name="T25" fmla="*/ 0 h 32"/>
                <a:gd name="T26" fmla="*/ 19 w 58"/>
                <a:gd name="T27" fmla="*/ 0 h 32"/>
                <a:gd name="T28" fmla="*/ 13 w 58"/>
                <a:gd name="T29" fmla="*/ 0 h 32"/>
                <a:gd name="T30" fmla="*/ 0 w 58"/>
                <a:gd name="T31" fmla="*/ 0 h 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32"/>
                <a:gd name="T50" fmla="*/ 58 w 58"/>
                <a:gd name="T51" fmla="*/ 32 h 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32">
                  <a:moveTo>
                    <a:pt x="0" y="0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7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45" y="24"/>
                  </a:lnTo>
                  <a:lnTo>
                    <a:pt x="58" y="16"/>
                  </a:lnTo>
                  <a:lnTo>
                    <a:pt x="58" y="8"/>
                  </a:lnTo>
                  <a:lnTo>
                    <a:pt x="45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3" name="Freeform 44"/>
            <p:cNvSpPr>
              <a:spLocks/>
            </p:cNvSpPr>
            <p:nvPr/>
          </p:nvSpPr>
          <p:spPr bwMode="auto">
            <a:xfrm>
              <a:off x="4628" y="2839"/>
              <a:ext cx="52" cy="72"/>
            </a:xfrm>
            <a:custGeom>
              <a:avLst/>
              <a:gdLst>
                <a:gd name="T0" fmla="*/ 0 w 52"/>
                <a:gd name="T1" fmla="*/ 0 h 72"/>
                <a:gd name="T2" fmla="*/ 7 w 52"/>
                <a:gd name="T3" fmla="*/ 48 h 72"/>
                <a:gd name="T4" fmla="*/ 7 w 52"/>
                <a:gd name="T5" fmla="*/ 64 h 72"/>
                <a:gd name="T6" fmla="*/ 20 w 52"/>
                <a:gd name="T7" fmla="*/ 72 h 72"/>
                <a:gd name="T8" fmla="*/ 26 w 52"/>
                <a:gd name="T9" fmla="*/ 64 h 72"/>
                <a:gd name="T10" fmla="*/ 39 w 52"/>
                <a:gd name="T11" fmla="*/ 72 h 72"/>
                <a:gd name="T12" fmla="*/ 52 w 52"/>
                <a:gd name="T13" fmla="*/ 64 h 72"/>
                <a:gd name="T14" fmla="*/ 52 w 52"/>
                <a:gd name="T15" fmla="*/ 48 h 72"/>
                <a:gd name="T16" fmla="*/ 52 w 52"/>
                <a:gd name="T17" fmla="*/ 0 h 72"/>
                <a:gd name="T18" fmla="*/ 46 w 52"/>
                <a:gd name="T19" fmla="*/ 8 h 72"/>
                <a:gd name="T20" fmla="*/ 0 w 52"/>
                <a:gd name="T21" fmla="*/ 0 h 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2"/>
                <a:gd name="T34" fmla="*/ 0 h 72"/>
                <a:gd name="T35" fmla="*/ 52 w 52"/>
                <a:gd name="T36" fmla="*/ 72 h 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2" h="72">
                  <a:moveTo>
                    <a:pt x="0" y="0"/>
                  </a:moveTo>
                  <a:lnTo>
                    <a:pt x="7" y="48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9" y="72"/>
                  </a:lnTo>
                  <a:lnTo>
                    <a:pt x="52" y="64"/>
                  </a:lnTo>
                  <a:lnTo>
                    <a:pt x="52" y="48"/>
                  </a:lnTo>
                  <a:lnTo>
                    <a:pt x="52" y="0"/>
                  </a:lnTo>
                  <a:lnTo>
                    <a:pt x="4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4" name="Freeform 45"/>
            <p:cNvSpPr>
              <a:spLocks/>
            </p:cNvSpPr>
            <p:nvPr/>
          </p:nvSpPr>
          <p:spPr bwMode="auto">
            <a:xfrm>
              <a:off x="4667" y="2487"/>
              <a:ext cx="33" cy="40"/>
            </a:xfrm>
            <a:custGeom>
              <a:avLst/>
              <a:gdLst>
                <a:gd name="T0" fmla="*/ 0 w 33"/>
                <a:gd name="T1" fmla="*/ 8 h 40"/>
                <a:gd name="T2" fmla="*/ 7 w 33"/>
                <a:gd name="T3" fmla="*/ 0 h 40"/>
                <a:gd name="T4" fmla="*/ 20 w 33"/>
                <a:gd name="T5" fmla="*/ 0 h 40"/>
                <a:gd name="T6" fmla="*/ 33 w 33"/>
                <a:gd name="T7" fmla="*/ 16 h 40"/>
                <a:gd name="T8" fmla="*/ 33 w 33"/>
                <a:gd name="T9" fmla="*/ 24 h 40"/>
                <a:gd name="T10" fmla="*/ 33 w 33"/>
                <a:gd name="T11" fmla="*/ 40 h 40"/>
                <a:gd name="T12" fmla="*/ 20 w 33"/>
                <a:gd name="T13" fmla="*/ 40 h 40"/>
                <a:gd name="T14" fmla="*/ 20 w 33"/>
                <a:gd name="T15" fmla="*/ 32 h 40"/>
                <a:gd name="T16" fmla="*/ 13 w 33"/>
                <a:gd name="T17" fmla="*/ 8 h 40"/>
                <a:gd name="T18" fmla="*/ 0 w 33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40"/>
                <a:gd name="T32" fmla="*/ 33 w 33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40">
                  <a:moveTo>
                    <a:pt x="0" y="8"/>
                  </a:moveTo>
                  <a:lnTo>
                    <a:pt x="7" y="0"/>
                  </a:lnTo>
                  <a:lnTo>
                    <a:pt x="20" y="0"/>
                  </a:lnTo>
                  <a:lnTo>
                    <a:pt x="33" y="16"/>
                  </a:lnTo>
                  <a:lnTo>
                    <a:pt x="33" y="24"/>
                  </a:lnTo>
                  <a:lnTo>
                    <a:pt x="33" y="40"/>
                  </a:lnTo>
                  <a:lnTo>
                    <a:pt x="20" y="40"/>
                  </a:lnTo>
                  <a:lnTo>
                    <a:pt x="20" y="32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5" name="Freeform 46"/>
            <p:cNvSpPr>
              <a:spLocks/>
            </p:cNvSpPr>
            <p:nvPr/>
          </p:nvSpPr>
          <p:spPr bwMode="auto">
            <a:xfrm>
              <a:off x="4622" y="2464"/>
              <a:ext cx="52" cy="79"/>
            </a:xfrm>
            <a:custGeom>
              <a:avLst/>
              <a:gdLst>
                <a:gd name="T0" fmla="*/ 6 w 52"/>
                <a:gd name="T1" fmla="*/ 31 h 79"/>
                <a:gd name="T2" fmla="*/ 0 w 52"/>
                <a:gd name="T3" fmla="*/ 31 h 79"/>
                <a:gd name="T4" fmla="*/ 0 w 52"/>
                <a:gd name="T5" fmla="*/ 31 h 79"/>
                <a:gd name="T6" fmla="*/ 0 w 52"/>
                <a:gd name="T7" fmla="*/ 47 h 79"/>
                <a:gd name="T8" fmla="*/ 6 w 52"/>
                <a:gd name="T9" fmla="*/ 47 h 79"/>
                <a:gd name="T10" fmla="*/ 13 w 52"/>
                <a:gd name="T11" fmla="*/ 71 h 79"/>
                <a:gd name="T12" fmla="*/ 32 w 52"/>
                <a:gd name="T13" fmla="*/ 79 h 79"/>
                <a:gd name="T14" fmla="*/ 45 w 52"/>
                <a:gd name="T15" fmla="*/ 79 h 79"/>
                <a:gd name="T16" fmla="*/ 52 w 52"/>
                <a:gd name="T17" fmla="*/ 63 h 79"/>
                <a:gd name="T18" fmla="*/ 52 w 52"/>
                <a:gd name="T19" fmla="*/ 39 h 79"/>
                <a:gd name="T20" fmla="*/ 52 w 52"/>
                <a:gd name="T21" fmla="*/ 15 h 79"/>
                <a:gd name="T22" fmla="*/ 26 w 52"/>
                <a:gd name="T23" fmla="*/ 0 h 79"/>
                <a:gd name="T24" fmla="*/ 6 w 52"/>
                <a:gd name="T25" fmla="*/ 15 h 79"/>
                <a:gd name="T26" fmla="*/ 6 w 52"/>
                <a:gd name="T27" fmla="*/ 31 h 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79"/>
                <a:gd name="T44" fmla="*/ 52 w 52"/>
                <a:gd name="T45" fmla="*/ 79 h 7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79">
                  <a:moveTo>
                    <a:pt x="6" y="31"/>
                  </a:moveTo>
                  <a:lnTo>
                    <a:pt x="0" y="31"/>
                  </a:lnTo>
                  <a:lnTo>
                    <a:pt x="0" y="47"/>
                  </a:lnTo>
                  <a:lnTo>
                    <a:pt x="6" y="47"/>
                  </a:lnTo>
                  <a:lnTo>
                    <a:pt x="13" y="71"/>
                  </a:lnTo>
                  <a:lnTo>
                    <a:pt x="32" y="79"/>
                  </a:lnTo>
                  <a:lnTo>
                    <a:pt x="45" y="79"/>
                  </a:lnTo>
                  <a:lnTo>
                    <a:pt x="52" y="63"/>
                  </a:lnTo>
                  <a:lnTo>
                    <a:pt x="52" y="39"/>
                  </a:lnTo>
                  <a:lnTo>
                    <a:pt x="52" y="15"/>
                  </a:lnTo>
                  <a:lnTo>
                    <a:pt x="26" y="0"/>
                  </a:lnTo>
                  <a:lnTo>
                    <a:pt x="6" y="15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6" name="Freeform 47"/>
            <p:cNvSpPr>
              <a:spLocks/>
            </p:cNvSpPr>
            <p:nvPr/>
          </p:nvSpPr>
          <p:spPr bwMode="auto">
            <a:xfrm>
              <a:off x="4609" y="2448"/>
              <a:ext cx="71" cy="63"/>
            </a:xfrm>
            <a:custGeom>
              <a:avLst/>
              <a:gdLst>
                <a:gd name="T0" fmla="*/ 65 w 71"/>
                <a:gd name="T1" fmla="*/ 39 h 63"/>
                <a:gd name="T2" fmla="*/ 71 w 71"/>
                <a:gd name="T3" fmla="*/ 31 h 63"/>
                <a:gd name="T4" fmla="*/ 71 w 71"/>
                <a:gd name="T5" fmla="*/ 16 h 63"/>
                <a:gd name="T6" fmla="*/ 58 w 71"/>
                <a:gd name="T7" fmla="*/ 8 h 63"/>
                <a:gd name="T8" fmla="*/ 52 w 71"/>
                <a:gd name="T9" fmla="*/ 0 h 63"/>
                <a:gd name="T10" fmla="*/ 32 w 71"/>
                <a:gd name="T11" fmla="*/ 0 h 63"/>
                <a:gd name="T12" fmla="*/ 19 w 71"/>
                <a:gd name="T13" fmla="*/ 0 h 63"/>
                <a:gd name="T14" fmla="*/ 19 w 71"/>
                <a:gd name="T15" fmla="*/ 8 h 63"/>
                <a:gd name="T16" fmla="*/ 6 w 71"/>
                <a:gd name="T17" fmla="*/ 16 h 63"/>
                <a:gd name="T18" fmla="*/ 0 w 71"/>
                <a:gd name="T19" fmla="*/ 31 h 63"/>
                <a:gd name="T20" fmla="*/ 0 w 71"/>
                <a:gd name="T21" fmla="*/ 55 h 63"/>
                <a:gd name="T22" fmla="*/ 13 w 71"/>
                <a:gd name="T23" fmla="*/ 63 h 63"/>
                <a:gd name="T24" fmla="*/ 13 w 71"/>
                <a:gd name="T25" fmla="*/ 47 h 63"/>
                <a:gd name="T26" fmla="*/ 13 w 71"/>
                <a:gd name="T27" fmla="*/ 47 h 63"/>
                <a:gd name="T28" fmla="*/ 19 w 71"/>
                <a:gd name="T29" fmla="*/ 47 h 63"/>
                <a:gd name="T30" fmla="*/ 19 w 71"/>
                <a:gd name="T31" fmla="*/ 31 h 63"/>
                <a:gd name="T32" fmla="*/ 39 w 71"/>
                <a:gd name="T33" fmla="*/ 16 h 63"/>
                <a:gd name="T34" fmla="*/ 65 w 71"/>
                <a:gd name="T35" fmla="*/ 31 h 63"/>
                <a:gd name="T36" fmla="*/ 65 w 71"/>
                <a:gd name="T37" fmla="*/ 39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1"/>
                <a:gd name="T58" fmla="*/ 0 h 63"/>
                <a:gd name="T59" fmla="*/ 71 w 71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1" h="63">
                  <a:moveTo>
                    <a:pt x="65" y="39"/>
                  </a:moveTo>
                  <a:lnTo>
                    <a:pt x="71" y="31"/>
                  </a:lnTo>
                  <a:lnTo>
                    <a:pt x="71" y="16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1"/>
                  </a:lnTo>
                  <a:lnTo>
                    <a:pt x="0" y="55"/>
                  </a:lnTo>
                  <a:lnTo>
                    <a:pt x="13" y="63"/>
                  </a:lnTo>
                  <a:lnTo>
                    <a:pt x="13" y="47"/>
                  </a:lnTo>
                  <a:lnTo>
                    <a:pt x="19" y="47"/>
                  </a:lnTo>
                  <a:lnTo>
                    <a:pt x="19" y="31"/>
                  </a:lnTo>
                  <a:lnTo>
                    <a:pt x="39" y="16"/>
                  </a:lnTo>
                  <a:lnTo>
                    <a:pt x="65" y="31"/>
                  </a:lnTo>
                  <a:lnTo>
                    <a:pt x="65" y="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7" name="Freeform 48"/>
            <p:cNvSpPr>
              <a:spLocks/>
            </p:cNvSpPr>
            <p:nvPr/>
          </p:nvSpPr>
          <p:spPr bwMode="auto">
            <a:xfrm>
              <a:off x="4583" y="2487"/>
              <a:ext cx="32" cy="40"/>
            </a:xfrm>
            <a:custGeom>
              <a:avLst/>
              <a:gdLst>
                <a:gd name="T0" fmla="*/ 32 w 32"/>
                <a:gd name="T1" fmla="*/ 8 h 40"/>
                <a:gd name="T2" fmla="*/ 26 w 32"/>
                <a:gd name="T3" fmla="*/ 0 h 40"/>
                <a:gd name="T4" fmla="*/ 19 w 32"/>
                <a:gd name="T5" fmla="*/ 8 h 40"/>
                <a:gd name="T6" fmla="*/ 6 w 32"/>
                <a:gd name="T7" fmla="*/ 16 h 40"/>
                <a:gd name="T8" fmla="*/ 0 w 32"/>
                <a:gd name="T9" fmla="*/ 32 h 40"/>
                <a:gd name="T10" fmla="*/ 6 w 32"/>
                <a:gd name="T11" fmla="*/ 40 h 40"/>
                <a:gd name="T12" fmla="*/ 13 w 32"/>
                <a:gd name="T13" fmla="*/ 40 h 40"/>
                <a:gd name="T14" fmla="*/ 13 w 32"/>
                <a:gd name="T15" fmla="*/ 32 h 40"/>
                <a:gd name="T16" fmla="*/ 19 w 32"/>
                <a:gd name="T17" fmla="*/ 16 h 40"/>
                <a:gd name="T18" fmla="*/ 32 w 32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40"/>
                <a:gd name="T32" fmla="*/ 32 w 32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40">
                  <a:moveTo>
                    <a:pt x="32" y="8"/>
                  </a:moveTo>
                  <a:lnTo>
                    <a:pt x="26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6" y="40"/>
                  </a:lnTo>
                  <a:lnTo>
                    <a:pt x="13" y="40"/>
                  </a:lnTo>
                  <a:lnTo>
                    <a:pt x="13" y="32"/>
                  </a:lnTo>
                  <a:lnTo>
                    <a:pt x="19" y="1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8" name="Freeform 49"/>
            <p:cNvSpPr>
              <a:spLocks/>
            </p:cNvSpPr>
            <p:nvPr/>
          </p:nvSpPr>
          <p:spPr bwMode="auto">
            <a:xfrm>
              <a:off x="4609" y="2479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8 h 16"/>
                <a:gd name="T4" fmla="*/ 0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0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6"/>
                <a:gd name="T29" fmla="*/ 13 w 13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9" name="Freeform 50"/>
            <p:cNvSpPr>
              <a:spLocks/>
            </p:cNvSpPr>
            <p:nvPr/>
          </p:nvSpPr>
          <p:spPr bwMode="auto">
            <a:xfrm>
              <a:off x="4622" y="2511"/>
              <a:ext cx="39" cy="48"/>
            </a:xfrm>
            <a:custGeom>
              <a:avLst/>
              <a:gdLst>
                <a:gd name="T0" fmla="*/ 6 w 39"/>
                <a:gd name="T1" fmla="*/ 0 h 48"/>
                <a:gd name="T2" fmla="*/ 0 w 39"/>
                <a:gd name="T3" fmla="*/ 40 h 48"/>
                <a:gd name="T4" fmla="*/ 13 w 39"/>
                <a:gd name="T5" fmla="*/ 48 h 48"/>
                <a:gd name="T6" fmla="*/ 26 w 39"/>
                <a:gd name="T7" fmla="*/ 48 h 48"/>
                <a:gd name="T8" fmla="*/ 39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3 w 39"/>
                <a:gd name="T15" fmla="*/ 24 h 48"/>
                <a:gd name="T16" fmla="*/ 6 w 39"/>
                <a:gd name="T17" fmla="*/ 0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9"/>
                <a:gd name="T28" fmla="*/ 0 h 48"/>
                <a:gd name="T29" fmla="*/ 39 w 39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9" h="48">
                  <a:moveTo>
                    <a:pt x="6" y="0"/>
                  </a:moveTo>
                  <a:lnTo>
                    <a:pt x="0" y="40"/>
                  </a:lnTo>
                  <a:lnTo>
                    <a:pt x="13" y="48"/>
                  </a:lnTo>
                  <a:lnTo>
                    <a:pt x="26" y="48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40" name="Freeform 51"/>
            <p:cNvSpPr>
              <a:spLocks/>
            </p:cNvSpPr>
            <p:nvPr/>
          </p:nvSpPr>
          <p:spPr bwMode="auto">
            <a:xfrm>
              <a:off x="4576" y="2543"/>
              <a:ext cx="149" cy="304"/>
            </a:xfrm>
            <a:custGeom>
              <a:avLst/>
              <a:gdLst>
                <a:gd name="T0" fmla="*/ 46 w 149"/>
                <a:gd name="T1" fmla="*/ 8 h 304"/>
                <a:gd name="T2" fmla="*/ 20 w 149"/>
                <a:gd name="T3" fmla="*/ 16 h 304"/>
                <a:gd name="T4" fmla="*/ 13 w 149"/>
                <a:gd name="T5" fmla="*/ 8 h 304"/>
                <a:gd name="T6" fmla="*/ 0 w 149"/>
                <a:gd name="T7" fmla="*/ 16 h 304"/>
                <a:gd name="T8" fmla="*/ 0 w 149"/>
                <a:gd name="T9" fmla="*/ 40 h 304"/>
                <a:gd name="T10" fmla="*/ 0 w 149"/>
                <a:gd name="T11" fmla="*/ 64 h 304"/>
                <a:gd name="T12" fmla="*/ 13 w 149"/>
                <a:gd name="T13" fmla="*/ 80 h 304"/>
                <a:gd name="T14" fmla="*/ 26 w 149"/>
                <a:gd name="T15" fmla="*/ 80 h 304"/>
                <a:gd name="T16" fmla="*/ 33 w 149"/>
                <a:gd name="T17" fmla="*/ 144 h 304"/>
                <a:gd name="T18" fmla="*/ 13 w 149"/>
                <a:gd name="T19" fmla="*/ 256 h 304"/>
                <a:gd name="T20" fmla="*/ 13 w 149"/>
                <a:gd name="T21" fmla="*/ 288 h 304"/>
                <a:gd name="T22" fmla="*/ 46 w 149"/>
                <a:gd name="T23" fmla="*/ 296 h 304"/>
                <a:gd name="T24" fmla="*/ 98 w 149"/>
                <a:gd name="T25" fmla="*/ 304 h 304"/>
                <a:gd name="T26" fmla="*/ 124 w 149"/>
                <a:gd name="T27" fmla="*/ 296 h 304"/>
                <a:gd name="T28" fmla="*/ 149 w 149"/>
                <a:gd name="T29" fmla="*/ 280 h 304"/>
                <a:gd name="T30" fmla="*/ 143 w 149"/>
                <a:gd name="T31" fmla="*/ 248 h 304"/>
                <a:gd name="T32" fmla="*/ 111 w 149"/>
                <a:gd name="T33" fmla="*/ 136 h 304"/>
                <a:gd name="T34" fmla="*/ 111 w 149"/>
                <a:gd name="T35" fmla="*/ 72 h 304"/>
                <a:gd name="T36" fmla="*/ 124 w 149"/>
                <a:gd name="T37" fmla="*/ 72 h 304"/>
                <a:gd name="T38" fmla="*/ 130 w 149"/>
                <a:gd name="T39" fmla="*/ 64 h 304"/>
                <a:gd name="T40" fmla="*/ 130 w 149"/>
                <a:gd name="T41" fmla="*/ 24 h 304"/>
                <a:gd name="T42" fmla="*/ 117 w 149"/>
                <a:gd name="T43" fmla="*/ 8 h 304"/>
                <a:gd name="T44" fmla="*/ 104 w 149"/>
                <a:gd name="T45" fmla="*/ 16 h 304"/>
                <a:gd name="T46" fmla="*/ 85 w 149"/>
                <a:gd name="T47" fmla="*/ 0 h 304"/>
                <a:gd name="T48" fmla="*/ 85 w 149"/>
                <a:gd name="T49" fmla="*/ 8 h 304"/>
                <a:gd name="T50" fmla="*/ 72 w 149"/>
                <a:gd name="T51" fmla="*/ 16 h 304"/>
                <a:gd name="T52" fmla="*/ 59 w 149"/>
                <a:gd name="T53" fmla="*/ 16 h 304"/>
                <a:gd name="T54" fmla="*/ 46 w 149"/>
                <a:gd name="T55" fmla="*/ 8 h 3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49"/>
                <a:gd name="T85" fmla="*/ 0 h 304"/>
                <a:gd name="T86" fmla="*/ 149 w 149"/>
                <a:gd name="T87" fmla="*/ 304 h 3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49" h="304">
                  <a:moveTo>
                    <a:pt x="46" y="8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0" y="64"/>
                  </a:lnTo>
                  <a:lnTo>
                    <a:pt x="13" y="80"/>
                  </a:lnTo>
                  <a:lnTo>
                    <a:pt x="26" y="80"/>
                  </a:lnTo>
                  <a:lnTo>
                    <a:pt x="33" y="144"/>
                  </a:lnTo>
                  <a:lnTo>
                    <a:pt x="13" y="256"/>
                  </a:lnTo>
                  <a:lnTo>
                    <a:pt x="13" y="288"/>
                  </a:lnTo>
                  <a:lnTo>
                    <a:pt x="46" y="296"/>
                  </a:lnTo>
                  <a:lnTo>
                    <a:pt x="98" y="304"/>
                  </a:lnTo>
                  <a:lnTo>
                    <a:pt x="124" y="296"/>
                  </a:lnTo>
                  <a:lnTo>
                    <a:pt x="149" y="280"/>
                  </a:lnTo>
                  <a:lnTo>
                    <a:pt x="143" y="248"/>
                  </a:lnTo>
                  <a:lnTo>
                    <a:pt x="111" y="136"/>
                  </a:lnTo>
                  <a:lnTo>
                    <a:pt x="111" y="72"/>
                  </a:lnTo>
                  <a:lnTo>
                    <a:pt x="124" y="72"/>
                  </a:lnTo>
                  <a:lnTo>
                    <a:pt x="130" y="64"/>
                  </a:lnTo>
                  <a:lnTo>
                    <a:pt x="130" y="24"/>
                  </a:lnTo>
                  <a:lnTo>
                    <a:pt x="117" y="8"/>
                  </a:lnTo>
                  <a:lnTo>
                    <a:pt x="104" y="16"/>
                  </a:lnTo>
                  <a:lnTo>
                    <a:pt x="85" y="0"/>
                  </a:lnTo>
                  <a:lnTo>
                    <a:pt x="85" y="8"/>
                  </a:lnTo>
                  <a:lnTo>
                    <a:pt x="72" y="16"/>
                  </a:lnTo>
                  <a:lnTo>
                    <a:pt x="59" y="16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41" name="Line 52"/>
            <p:cNvSpPr>
              <a:spLocks noChangeShapeType="1"/>
            </p:cNvSpPr>
            <p:nvPr/>
          </p:nvSpPr>
          <p:spPr bwMode="auto">
            <a:xfrm flipV="1">
              <a:off x="4687" y="2599"/>
              <a:ext cx="1" cy="16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2" name="Freeform 53"/>
            <p:cNvSpPr>
              <a:spLocks/>
            </p:cNvSpPr>
            <p:nvPr/>
          </p:nvSpPr>
          <p:spPr bwMode="auto">
            <a:xfrm>
              <a:off x="4583" y="2615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8 h 24"/>
                <a:gd name="T10" fmla="*/ 6 w 19"/>
                <a:gd name="T11" fmla="*/ 8 h 24"/>
                <a:gd name="T12" fmla="*/ 0 w 19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24"/>
                <a:gd name="T23" fmla="*/ 19 w 19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24">
                  <a:moveTo>
                    <a:pt x="0" y="0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43" name="Freeform 54"/>
            <p:cNvSpPr>
              <a:spLocks/>
            </p:cNvSpPr>
            <p:nvPr/>
          </p:nvSpPr>
          <p:spPr bwMode="auto">
            <a:xfrm>
              <a:off x="4687" y="2607"/>
              <a:ext cx="19" cy="24"/>
            </a:xfrm>
            <a:custGeom>
              <a:avLst/>
              <a:gdLst>
                <a:gd name="T0" fmla="*/ 0 w 19"/>
                <a:gd name="T1" fmla="*/ 8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0 h 24"/>
                <a:gd name="T10" fmla="*/ 13 w 19"/>
                <a:gd name="T11" fmla="*/ 8 h 24"/>
                <a:gd name="T12" fmla="*/ 0 w 19"/>
                <a:gd name="T13" fmla="*/ 8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24"/>
                <a:gd name="T23" fmla="*/ 19 w 19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24">
                  <a:moveTo>
                    <a:pt x="0" y="8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44" name="Freeform 55"/>
            <p:cNvSpPr>
              <a:spLocks/>
            </p:cNvSpPr>
            <p:nvPr/>
          </p:nvSpPr>
          <p:spPr bwMode="auto">
            <a:xfrm>
              <a:off x="4583" y="2639"/>
              <a:ext cx="91" cy="72"/>
            </a:xfrm>
            <a:custGeom>
              <a:avLst/>
              <a:gdLst>
                <a:gd name="T0" fmla="*/ 0 w 91"/>
                <a:gd name="T1" fmla="*/ 0 h 72"/>
                <a:gd name="T2" fmla="*/ 6 w 91"/>
                <a:gd name="T3" fmla="*/ 32 h 72"/>
                <a:gd name="T4" fmla="*/ 45 w 91"/>
                <a:gd name="T5" fmla="*/ 64 h 72"/>
                <a:gd name="T6" fmla="*/ 58 w 91"/>
                <a:gd name="T7" fmla="*/ 72 h 72"/>
                <a:gd name="T8" fmla="*/ 78 w 91"/>
                <a:gd name="T9" fmla="*/ 72 h 72"/>
                <a:gd name="T10" fmla="*/ 91 w 91"/>
                <a:gd name="T11" fmla="*/ 64 h 72"/>
                <a:gd name="T12" fmla="*/ 78 w 91"/>
                <a:gd name="T13" fmla="*/ 56 h 72"/>
                <a:gd name="T14" fmla="*/ 71 w 91"/>
                <a:gd name="T15" fmla="*/ 56 h 72"/>
                <a:gd name="T16" fmla="*/ 78 w 91"/>
                <a:gd name="T17" fmla="*/ 48 h 72"/>
                <a:gd name="T18" fmla="*/ 78 w 91"/>
                <a:gd name="T19" fmla="*/ 40 h 72"/>
                <a:gd name="T20" fmla="*/ 65 w 91"/>
                <a:gd name="T21" fmla="*/ 40 h 72"/>
                <a:gd name="T22" fmla="*/ 58 w 91"/>
                <a:gd name="T23" fmla="*/ 48 h 72"/>
                <a:gd name="T24" fmla="*/ 26 w 91"/>
                <a:gd name="T25" fmla="*/ 24 h 72"/>
                <a:gd name="T26" fmla="*/ 19 w 91"/>
                <a:gd name="T27" fmla="*/ 0 h 72"/>
                <a:gd name="T28" fmla="*/ 0 w 91"/>
                <a:gd name="T29" fmla="*/ 0 h 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1"/>
                <a:gd name="T46" fmla="*/ 0 h 72"/>
                <a:gd name="T47" fmla="*/ 91 w 91"/>
                <a:gd name="T48" fmla="*/ 72 h 7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1" h="72">
                  <a:moveTo>
                    <a:pt x="0" y="0"/>
                  </a:moveTo>
                  <a:lnTo>
                    <a:pt x="6" y="32"/>
                  </a:lnTo>
                  <a:lnTo>
                    <a:pt x="45" y="64"/>
                  </a:lnTo>
                  <a:lnTo>
                    <a:pt x="58" y="72"/>
                  </a:lnTo>
                  <a:lnTo>
                    <a:pt x="78" y="72"/>
                  </a:lnTo>
                  <a:lnTo>
                    <a:pt x="91" y="64"/>
                  </a:lnTo>
                  <a:lnTo>
                    <a:pt x="78" y="56"/>
                  </a:lnTo>
                  <a:lnTo>
                    <a:pt x="71" y="56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65" y="40"/>
                  </a:lnTo>
                  <a:lnTo>
                    <a:pt x="58" y="48"/>
                  </a:lnTo>
                  <a:lnTo>
                    <a:pt x="26" y="24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45" name="Freeform 56"/>
            <p:cNvSpPr>
              <a:spLocks/>
            </p:cNvSpPr>
            <p:nvPr/>
          </p:nvSpPr>
          <p:spPr bwMode="auto">
            <a:xfrm>
              <a:off x="4654" y="2631"/>
              <a:ext cx="52" cy="72"/>
            </a:xfrm>
            <a:custGeom>
              <a:avLst/>
              <a:gdLst>
                <a:gd name="T0" fmla="*/ 33 w 52"/>
                <a:gd name="T1" fmla="*/ 0 h 72"/>
                <a:gd name="T2" fmla="*/ 33 w 52"/>
                <a:gd name="T3" fmla="*/ 32 h 72"/>
                <a:gd name="T4" fmla="*/ 20 w 52"/>
                <a:gd name="T5" fmla="*/ 48 h 72"/>
                <a:gd name="T6" fmla="*/ 7 w 52"/>
                <a:gd name="T7" fmla="*/ 48 h 72"/>
                <a:gd name="T8" fmla="*/ 7 w 52"/>
                <a:gd name="T9" fmla="*/ 56 h 72"/>
                <a:gd name="T10" fmla="*/ 0 w 52"/>
                <a:gd name="T11" fmla="*/ 64 h 72"/>
                <a:gd name="T12" fmla="*/ 7 w 52"/>
                <a:gd name="T13" fmla="*/ 64 h 72"/>
                <a:gd name="T14" fmla="*/ 20 w 52"/>
                <a:gd name="T15" fmla="*/ 72 h 72"/>
                <a:gd name="T16" fmla="*/ 26 w 52"/>
                <a:gd name="T17" fmla="*/ 64 h 72"/>
                <a:gd name="T18" fmla="*/ 33 w 52"/>
                <a:gd name="T19" fmla="*/ 56 h 72"/>
                <a:gd name="T20" fmla="*/ 46 w 52"/>
                <a:gd name="T21" fmla="*/ 40 h 72"/>
                <a:gd name="T22" fmla="*/ 52 w 52"/>
                <a:gd name="T23" fmla="*/ 0 h 72"/>
                <a:gd name="T24" fmla="*/ 46 w 52"/>
                <a:gd name="T25" fmla="*/ 0 h 72"/>
                <a:gd name="T26" fmla="*/ 33 w 52"/>
                <a:gd name="T27" fmla="*/ 0 h 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72"/>
                <a:gd name="T44" fmla="*/ 52 w 52"/>
                <a:gd name="T45" fmla="*/ 72 h 7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72">
                  <a:moveTo>
                    <a:pt x="33" y="0"/>
                  </a:moveTo>
                  <a:lnTo>
                    <a:pt x="33" y="32"/>
                  </a:lnTo>
                  <a:lnTo>
                    <a:pt x="20" y="48"/>
                  </a:lnTo>
                  <a:lnTo>
                    <a:pt x="7" y="48"/>
                  </a:lnTo>
                  <a:lnTo>
                    <a:pt x="7" y="56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3" y="56"/>
                  </a:lnTo>
                  <a:lnTo>
                    <a:pt x="46" y="4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46" name="Freeform 57"/>
            <p:cNvSpPr>
              <a:spLocks/>
            </p:cNvSpPr>
            <p:nvPr/>
          </p:nvSpPr>
          <p:spPr bwMode="auto">
            <a:xfrm>
              <a:off x="4609" y="2543"/>
              <a:ext cx="65" cy="40"/>
            </a:xfrm>
            <a:custGeom>
              <a:avLst/>
              <a:gdLst>
                <a:gd name="T0" fmla="*/ 13 w 65"/>
                <a:gd name="T1" fmla="*/ 8 h 40"/>
                <a:gd name="T2" fmla="*/ 0 w 65"/>
                <a:gd name="T3" fmla="*/ 8 h 40"/>
                <a:gd name="T4" fmla="*/ 0 w 65"/>
                <a:gd name="T5" fmla="*/ 24 h 40"/>
                <a:gd name="T6" fmla="*/ 19 w 65"/>
                <a:gd name="T7" fmla="*/ 40 h 40"/>
                <a:gd name="T8" fmla="*/ 32 w 65"/>
                <a:gd name="T9" fmla="*/ 40 h 40"/>
                <a:gd name="T10" fmla="*/ 39 w 65"/>
                <a:gd name="T11" fmla="*/ 24 h 40"/>
                <a:gd name="T12" fmla="*/ 45 w 65"/>
                <a:gd name="T13" fmla="*/ 40 h 40"/>
                <a:gd name="T14" fmla="*/ 58 w 65"/>
                <a:gd name="T15" fmla="*/ 40 h 40"/>
                <a:gd name="T16" fmla="*/ 65 w 65"/>
                <a:gd name="T17" fmla="*/ 24 h 40"/>
                <a:gd name="T18" fmla="*/ 65 w 65"/>
                <a:gd name="T19" fmla="*/ 8 h 40"/>
                <a:gd name="T20" fmla="*/ 52 w 65"/>
                <a:gd name="T21" fmla="*/ 0 h 40"/>
                <a:gd name="T22" fmla="*/ 52 w 65"/>
                <a:gd name="T23" fmla="*/ 8 h 40"/>
                <a:gd name="T24" fmla="*/ 39 w 65"/>
                <a:gd name="T25" fmla="*/ 16 h 40"/>
                <a:gd name="T26" fmla="*/ 26 w 65"/>
                <a:gd name="T27" fmla="*/ 16 h 40"/>
                <a:gd name="T28" fmla="*/ 13 w 65"/>
                <a:gd name="T29" fmla="*/ 8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40"/>
                <a:gd name="T47" fmla="*/ 65 w 65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40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40"/>
                  </a:lnTo>
                  <a:lnTo>
                    <a:pt x="32" y="40"/>
                  </a:lnTo>
                  <a:lnTo>
                    <a:pt x="39" y="24"/>
                  </a:lnTo>
                  <a:lnTo>
                    <a:pt x="45" y="40"/>
                  </a:lnTo>
                  <a:lnTo>
                    <a:pt x="58" y="40"/>
                  </a:lnTo>
                  <a:lnTo>
                    <a:pt x="65" y="24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9" y="16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47" name="Freeform 58"/>
            <p:cNvSpPr>
              <a:spLocks/>
            </p:cNvSpPr>
            <p:nvPr/>
          </p:nvSpPr>
          <p:spPr bwMode="auto">
            <a:xfrm>
              <a:off x="4654" y="2847"/>
              <a:ext cx="7" cy="56"/>
            </a:xfrm>
            <a:custGeom>
              <a:avLst/>
              <a:gdLst>
                <a:gd name="T0" fmla="*/ 0 w 7"/>
                <a:gd name="T1" fmla="*/ 56 h 56"/>
                <a:gd name="T2" fmla="*/ 0 w 7"/>
                <a:gd name="T3" fmla="*/ 32 h 56"/>
                <a:gd name="T4" fmla="*/ 7 w 7"/>
                <a:gd name="T5" fmla="*/ 0 h 56"/>
                <a:gd name="T6" fmla="*/ 0 60000 65536"/>
                <a:gd name="T7" fmla="*/ 0 60000 65536"/>
                <a:gd name="T8" fmla="*/ 0 60000 65536"/>
                <a:gd name="T9" fmla="*/ 0 w 7"/>
                <a:gd name="T10" fmla="*/ 0 h 56"/>
                <a:gd name="T11" fmla="*/ 7 w 7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56">
                  <a:moveTo>
                    <a:pt x="0" y="56"/>
                  </a:moveTo>
                  <a:lnTo>
                    <a:pt x="0" y="32"/>
                  </a:lnTo>
                  <a:lnTo>
                    <a:pt x="7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48" name="Freeform 59"/>
            <p:cNvSpPr>
              <a:spLocks/>
            </p:cNvSpPr>
            <p:nvPr/>
          </p:nvSpPr>
          <p:spPr bwMode="auto">
            <a:xfrm>
              <a:off x="4628" y="2903"/>
              <a:ext cx="78" cy="40"/>
            </a:xfrm>
            <a:custGeom>
              <a:avLst/>
              <a:gdLst>
                <a:gd name="T0" fmla="*/ 7 w 78"/>
                <a:gd name="T1" fmla="*/ 0 h 40"/>
                <a:gd name="T2" fmla="*/ 0 w 78"/>
                <a:gd name="T3" fmla="*/ 16 h 40"/>
                <a:gd name="T4" fmla="*/ 7 w 78"/>
                <a:gd name="T5" fmla="*/ 32 h 40"/>
                <a:gd name="T6" fmla="*/ 13 w 78"/>
                <a:gd name="T7" fmla="*/ 40 h 40"/>
                <a:gd name="T8" fmla="*/ 39 w 78"/>
                <a:gd name="T9" fmla="*/ 40 h 40"/>
                <a:gd name="T10" fmla="*/ 39 w 78"/>
                <a:gd name="T11" fmla="*/ 32 h 40"/>
                <a:gd name="T12" fmla="*/ 46 w 78"/>
                <a:gd name="T13" fmla="*/ 32 h 40"/>
                <a:gd name="T14" fmla="*/ 65 w 78"/>
                <a:gd name="T15" fmla="*/ 32 h 40"/>
                <a:gd name="T16" fmla="*/ 78 w 78"/>
                <a:gd name="T17" fmla="*/ 24 h 40"/>
                <a:gd name="T18" fmla="*/ 72 w 78"/>
                <a:gd name="T19" fmla="*/ 16 h 40"/>
                <a:gd name="T20" fmla="*/ 65 w 78"/>
                <a:gd name="T21" fmla="*/ 8 h 40"/>
                <a:gd name="T22" fmla="*/ 52 w 78"/>
                <a:gd name="T23" fmla="*/ 0 h 40"/>
                <a:gd name="T24" fmla="*/ 39 w 78"/>
                <a:gd name="T25" fmla="*/ 8 h 40"/>
                <a:gd name="T26" fmla="*/ 26 w 78"/>
                <a:gd name="T27" fmla="*/ 0 h 40"/>
                <a:gd name="T28" fmla="*/ 20 w 78"/>
                <a:gd name="T29" fmla="*/ 8 h 40"/>
                <a:gd name="T30" fmla="*/ 7 w 78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8"/>
                <a:gd name="T49" fmla="*/ 0 h 40"/>
                <a:gd name="T50" fmla="*/ 78 w 78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8" h="40">
                  <a:moveTo>
                    <a:pt x="7" y="0"/>
                  </a:moveTo>
                  <a:lnTo>
                    <a:pt x="0" y="16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46" y="32"/>
                  </a:lnTo>
                  <a:lnTo>
                    <a:pt x="65" y="32"/>
                  </a:lnTo>
                  <a:lnTo>
                    <a:pt x="78" y="24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9" y="8"/>
                  </a:lnTo>
                  <a:lnTo>
                    <a:pt x="26" y="0"/>
                  </a:lnTo>
                  <a:lnTo>
                    <a:pt x="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49" name="Freeform 60"/>
            <p:cNvSpPr>
              <a:spLocks/>
            </p:cNvSpPr>
            <p:nvPr/>
          </p:nvSpPr>
          <p:spPr bwMode="auto">
            <a:xfrm>
              <a:off x="4232" y="2879"/>
              <a:ext cx="39" cy="40"/>
            </a:xfrm>
            <a:custGeom>
              <a:avLst/>
              <a:gdLst>
                <a:gd name="T0" fmla="*/ 0 w 39"/>
                <a:gd name="T1" fmla="*/ 0 h 40"/>
                <a:gd name="T2" fmla="*/ 0 w 39"/>
                <a:gd name="T3" fmla="*/ 24 h 40"/>
                <a:gd name="T4" fmla="*/ 0 w 39"/>
                <a:gd name="T5" fmla="*/ 40 h 40"/>
                <a:gd name="T6" fmla="*/ 13 w 39"/>
                <a:gd name="T7" fmla="*/ 40 h 40"/>
                <a:gd name="T8" fmla="*/ 20 w 39"/>
                <a:gd name="T9" fmla="*/ 40 h 40"/>
                <a:gd name="T10" fmla="*/ 26 w 39"/>
                <a:gd name="T11" fmla="*/ 40 h 40"/>
                <a:gd name="T12" fmla="*/ 39 w 39"/>
                <a:gd name="T13" fmla="*/ 40 h 40"/>
                <a:gd name="T14" fmla="*/ 33 w 39"/>
                <a:gd name="T15" fmla="*/ 24 h 40"/>
                <a:gd name="T16" fmla="*/ 39 w 39"/>
                <a:gd name="T17" fmla="*/ 0 h 40"/>
                <a:gd name="T18" fmla="*/ 33 w 39"/>
                <a:gd name="T19" fmla="*/ 0 h 40"/>
                <a:gd name="T20" fmla="*/ 0 w 39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40"/>
                <a:gd name="T35" fmla="*/ 39 w 39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40">
                  <a:moveTo>
                    <a:pt x="0" y="0"/>
                  </a:moveTo>
                  <a:lnTo>
                    <a:pt x="0" y="24"/>
                  </a:lnTo>
                  <a:lnTo>
                    <a:pt x="0" y="40"/>
                  </a:lnTo>
                  <a:lnTo>
                    <a:pt x="13" y="40"/>
                  </a:lnTo>
                  <a:lnTo>
                    <a:pt x="20" y="40"/>
                  </a:lnTo>
                  <a:lnTo>
                    <a:pt x="26" y="40"/>
                  </a:lnTo>
                  <a:lnTo>
                    <a:pt x="39" y="40"/>
                  </a:lnTo>
                  <a:lnTo>
                    <a:pt x="33" y="24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50" name="Freeform 61"/>
            <p:cNvSpPr>
              <a:spLocks/>
            </p:cNvSpPr>
            <p:nvPr/>
          </p:nvSpPr>
          <p:spPr bwMode="auto">
            <a:xfrm>
              <a:off x="4265" y="2647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0 h 24"/>
                <a:gd name="T4" fmla="*/ 6 w 19"/>
                <a:gd name="T5" fmla="*/ 0 h 24"/>
                <a:gd name="T6" fmla="*/ 19 w 19"/>
                <a:gd name="T7" fmla="*/ 8 h 24"/>
                <a:gd name="T8" fmla="*/ 19 w 19"/>
                <a:gd name="T9" fmla="*/ 16 h 24"/>
                <a:gd name="T10" fmla="*/ 19 w 19"/>
                <a:gd name="T11" fmla="*/ 24 h 24"/>
                <a:gd name="T12" fmla="*/ 13 w 19"/>
                <a:gd name="T13" fmla="*/ 24 h 24"/>
                <a:gd name="T14" fmla="*/ 6 w 19"/>
                <a:gd name="T15" fmla="*/ 16 h 24"/>
                <a:gd name="T16" fmla="*/ 6 w 19"/>
                <a:gd name="T17" fmla="*/ 8 h 24"/>
                <a:gd name="T18" fmla="*/ 0 w 1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24"/>
                <a:gd name="T32" fmla="*/ 19 w 1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9" y="8"/>
                  </a:lnTo>
                  <a:lnTo>
                    <a:pt x="19" y="16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6" y="16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51" name="Freeform 62"/>
            <p:cNvSpPr>
              <a:spLocks/>
            </p:cNvSpPr>
            <p:nvPr/>
          </p:nvSpPr>
          <p:spPr bwMode="auto">
            <a:xfrm>
              <a:off x="4226" y="2631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13 w 39"/>
                <a:gd name="T11" fmla="*/ 40 h 56"/>
                <a:gd name="T12" fmla="*/ 26 w 39"/>
                <a:gd name="T13" fmla="*/ 56 h 56"/>
                <a:gd name="T14" fmla="*/ 32 w 39"/>
                <a:gd name="T15" fmla="*/ 48 h 56"/>
                <a:gd name="T16" fmla="*/ 39 w 39"/>
                <a:gd name="T17" fmla="*/ 40 h 56"/>
                <a:gd name="T18" fmla="*/ 39 w 39"/>
                <a:gd name="T19" fmla="*/ 24 h 56"/>
                <a:gd name="T20" fmla="*/ 39 w 39"/>
                <a:gd name="T21" fmla="*/ 8 h 56"/>
                <a:gd name="T22" fmla="*/ 19 w 39"/>
                <a:gd name="T23" fmla="*/ 0 h 56"/>
                <a:gd name="T24" fmla="*/ 6 w 39"/>
                <a:gd name="T25" fmla="*/ 8 h 56"/>
                <a:gd name="T26" fmla="*/ 6 w 39"/>
                <a:gd name="T27" fmla="*/ 24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56"/>
                <a:gd name="T44" fmla="*/ 39 w 39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3" y="40"/>
                  </a:lnTo>
                  <a:lnTo>
                    <a:pt x="26" y="56"/>
                  </a:lnTo>
                  <a:lnTo>
                    <a:pt x="32" y="48"/>
                  </a:lnTo>
                  <a:lnTo>
                    <a:pt x="39" y="40"/>
                  </a:lnTo>
                  <a:lnTo>
                    <a:pt x="39" y="24"/>
                  </a:lnTo>
                  <a:lnTo>
                    <a:pt x="39" y="8"/>
                  </a:lnTo>
                  <a:lnTo>
                    <a:pt x="19" y="0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52" name="Freeform 63"/>
            <p:cNvSpPr>
              <a:spLocks/>
            </p:cNvSpPr>
            <p:nvPr/>
          </p:nvSpPr>
          <p:spPr bwMode="auto">
            <a:xfrm>
              <a:off x="4219" y="2615"/>
              <a:ext cx="52" cy="48"/>
            </a:xfrm>
            <a:custGeom>
              <a:avLst/>
              <a:gdLst>
                <a:gd name="T0" fmla="*/ 46 w 52"/>
                <a:gd name="T1" fmla="*/ 32 h 48"/>
                <a:gd name="T2" fmla="*/ 52 w 52"/>
                <a:gd name="T3" fmla="*/ 24 h 48"/>
                <a:gd name="T4" fmla="*/ 52 w 52"/>
                <a:gd name="T5" fmla="*/ 16 h 48"/>
                <a:gd name="T6" fmla="*/ 46 w 52"/>
                <a:gd name="T7" fmla="*/ 8 h 48"/>
                <a:gd name="T8" fmla="*/ 33 w 52"/>
                <a:gd name="T9" fmla="*/ 8 h 48"/>
                <a:gd name="T10" fmla="*/ 20 w 52"/>
                <a:gd name="T11" fmla="*/ 0 h 48"/>
                <a:gd name="T12" fmla="*/ 13 w 52"/>
                <a:gd name="T13" fmla="*/ 8 h 48"/>
                <a:gd name="T14" fmla="*/ 13 w 52"/>
                <a:gd name="T15" fmla="*/ 8 h 48"/>
                <a:gd name="T16" fmla="*/ 7 w 52"/>
                <a:gd name="T17" fmla="*/ 16 h 48"/>
                <a:gd name="T18" fmla="*/ 0 w 52"/>
                <a:gd name="T19" fmla="*/ 24 h 48"/>
                <a:gd name="T20" fmla="*/ 0 w 52"/>
                <a:gd name="T21" fmla="*/ 40 h 48"/>
                <a:gd name="T22" fmla="*/ 7 w 52"/>
                <a:gd name="T23" fmla="*/ 48 h 48"/>
                <a:gd name="T24" fmla="*/ 7 w 52"/>
                <a:gd name="T25" fmla="*/ 40 h 48"/>
                <a:gd name="T26" fmla="*/ 7 w 52"/>
                <a:gd name="T27" fmla="*/ 32 h 48"/>
                <a:gd name="T28" fmla="*/ 13 w 52"/>
                <a:gd name="T29" fmla="*/ 40 h 48"/>
                <a:gd name="T30" fmla="*/ 13 w 52"/>
                <a:gd name="T31" fmla="*/ 24 h 48"/>
                <a:gd name="T32" fmla="*/ 26 w 52"/>
                <a:gd name="T33" fmla="*/ 16 h 48"/>
                <a:gd name="T34" fmla="*/ 46 w 52"/>
                <a:gd name="T35" fmla="*/ 24 h 48"/>
                <a:gd name="T36" fmla="*/ 46 w 52"/>
                <a:gd name="T37" fmla="*/ 32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48"/>
                <a:gd name="T59" fmla="*/ 52 w 52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48">
                  <a:moveTo>
                    <a:pt x="46" y="32"/>
                  </a:moveTo>
                  <a:lnTo>
                    <a:pt x="52" y="24"/>
                  </a:lnTo>
                  <a:lnTo>
                    <a:pt x="52" y="16"/>
                  </a:lnTo>
                  <a:lnTo>
                    <a:pt x="46" y="8"/>
                  </a:lnTo>
                  <a:lnTo>
                    <a:pt x="33" y="8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7" y="40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13" y="24"/>
                  </a:lnTo>
                  <a:lnTo>
                    <a:pt x="26" y="16"/>
                  </a:lnTo>
                  <a:lnTo>
                    <a:pt x="46" y="24"/>
                  </a:lnTo>
                  <a:lnTo>
                    <a:pt x="46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53" name="Freeform 64"/>
            <p:cNvSpPr>
              <a:spLocks/>
            </p:cNvSpPr>
            <p:nvPr/>
          </p:nvSpPr>
          <p:spPr bwMode="auto">
            <a:xfrm>
              <a:off x="4200" y="2647"/>
              <a:ext cx="19" cy="24"/>
            </a:xfrm>
            <a:custGeom>
              <a:avLst/>
              <a:gdLst>
                <a:gd name="T0" fmla="*/ 19 w 19"/>
                <a:gd name="T1" fmla="*/ 8 h 24"/>
                <a:gd name="T2" fmla="*/ 19 w 19"/>
                <a:gd name="T3" fmla="*/ 0 h 24"/>
                <a:gd name="T4" fmla="*/ 13 w 19"/>
                <a:gd name="T5" fmla="*/ 0 h 24"/>
                <a:gd name="T6" fmla="*/ 0 w 19"/>
                <a:gd name="T7" fmla="*/ 8 h 24"/>
                <a:gd name="T8" fmla="*/ 0 w 19"/>
                <a:gd name="T9" fmla="*/ 16 h 24"/>
                <a:gd name="T10" fmla="*/ 0 w 19"/>
                <a:gd name="T11" fmla="*/ 24 h 24"/>
                <a:gd name="T12" fmla="*/ 6 w 19"/>
                <a:gd name="T13" fmla="*/ 24 h 24"/>
                <a:gd name="T14" fmla="*/ 6 w 19"/>
                <a:gd name="T15" fmla="*/ 16 h 24"/>
                <a:gd name="T16" fmla="*/ 13 w 19"/>
                <a:gd name="T17" fmla="*/ 8 h 24"/>
                <a:gd name="T18" fmla="*/ 19 w 19"/>
                <a:gd name="T19" fmla="*/ 8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24"/>
                <a:gd name="T32" fmla="*/ 19 w 19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24">
                  <a:moveTo>
                    <a:pt x="19" y="8"/>
                  </a:moveTo>
                  <a:lnTo>
                    <a:pt x="19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16"/>
                  </a:lnTo>
                  <a:lnTo>
                    <a:pt x="13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54" name="Freeform 65"/>
            <p:cNvSpPr>
              <a:spLocks/>
            </p:cNvSpPr>
            <p:nvPr/>
          </p:nvSpPr>
          <p:spPr bwMode="auto">
            <a:xfrm>
              <a:off x="4213" y="2639"/>
              <a:ext cx="13" cy="16"/>
            </a:xfrm>
            <a:custGeom>
              <a:avLst/>
              <a:gdLst>
                <a:gd name="T0" fmla="*/ 6 w 13"/>
                <a:gd name="T1" fmla="*/ 8 h 16"/>
                <a:gd name="T2" fmla="*/ 0 w 13"/>
                <a:gd name="T3" fmla="*/ 8 h 16"/>
                <a:gd name="T4" fmla="*/ 6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6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6"/>
                <a:gd name="T29" fmla="*/ 13 w 13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6">
                  <a:moveTo>
                    <a:pt x="6" y="8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55" name="Freeform 66"/>
            <p:cNvSpPr>
              <a:spLocks/>
            </p:cNvSpPr>
            <p:nvPr/>
          </p:nvSpPr>
          <p:spPr bwMode="auto">
            <a:xfrm>
              <a:off x="4226" y="2663"/>
              <a:ext cx="26" cy="32"/>
            </a:xfrm>
            <a:custGeom>
              <a:avLst/>
              <a:gdLst>
                <a:gd name="T0" fmla="*/ 6 w 26"/>
                <a:gd name="T1" fmla="*/ 0 h 32"/>
                <a:gd name="T2" fmla="*/ 0 w 26"/>
                <a:gd name="T3" fmla="*/ 24 h 32"/>
                <a:gd name="T4" fmla="*/ 6 w 26"/>
                <a:gd name="T5" fmla="*/ 32 h 32"/>
                <a:gd name="T6" fmla="*/ 19 w 26"/>
                <a:gd name="T7" fmla="*/ 32 h 32"/>
                <a:gd name="T8" fmla="*/ 26 w 26"/>
                <a:gd name="T9" fmla="*/ 24 h 32"/>
                <a:gd name="T10" fmla="*/ 26 w 26"/>
                <a:gd name="T11" fmla="*/ 24 h 32"/>
                <a:gd name="T12" fmla="*/ 26 w 26"/>
                <a:gd name="T13" fmla="*/ 24 h 32"/>
                <a:gd name="T14" fmla="*/ 13 w 26"/>
                <a:gd name="T15" fmla="*/ 8 h 32"/>
                <a:gd name="T16" fmla="*/ 6 w 26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"/>
                <a:gd name="T28" fmla="*/ 0 h 32"/>
                <a:gd name="T29" fmla="*/ 26 w 26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" h="32">
                  <a:moveTo>
                    <a:pt x="6" y="0"/>
                  </a:moveTo>
                  <a:lnTo>
                    <a:pt x="0" y="2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26" y="24"/>
                  </a:lnTo>
                  <a:lnTo>
                    <a:pt x="13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56" name="Freeform 67"/>
            <p:cNvSpPr>
              <a:spLocks/>
            </p:cNvSpPr>
            <p:nvPr/>
          </p:nvSpPr>
          <p:spPr bwMode="auto">
            <a:xfrm>
              <a:off x="4193" y="2687"/>
              <a:ext cx="111" cy="192"/>
            </a:xfrm>
            <a:custGeom>
              <a:avLst/>
              <a:gdLst>
                <a:gd name="T0" fmla="*/ 33 w 111"/>
                <a:gd name="T1" fmla="*/ 0 h 192"/>
                <a:gd name="T2" fmla="*/ 13 w 111"/>
                <a:gd name="T3" fmla="*/ 8 h 192"/>
                <a:gd name="T4" fmla="*/ 7 w 111"/>
                <a:gd name="T5" fmla="*/ 0 h 192"/>
                <a:gd name="T6" fmla="*/ 0 w 111"/>
                <a:gd name="T7" fmla="*/ 8 h 192"/>
                <a:gd name="T8" fmla="*/ 0 w 111"/>
                <a:gd name="T9" fmla="*/ 24 h 192"/>
                <a:gd name="T10" fmla="*/ 0 w 111"/>
                <a:gd name="T11" fmla="*/ 40 h 192"/>
                <a:gd name="T12" fmla="*/ 7 w 111"/>
                <a:gd name="T13" fmla="*/ 48 h 192"/>
                <a:gd name="T14" fmla="*/ 20 w 111"/>
                <a:gd name="T15" fmla="*/ 48 h 192"/>
                <a:gd name="T16" fmla="*/ 26 w 111"/>
                <a:gd name="T17" fmla="*/ 88 h 192"/>
                <a:gd name="T18" fmla="*/ 7 w 111"/>
                <a:gd name="T19" fmla="*/ 160 h 192"/>
                <a:gd name="T20" fmla="*/ 7 w 111"/>
                <a:gd name="T21" fmla="*/ 184 h 192"/>
                <a:gd name="T22" fmla="*/ 33 w 111"/>
                <a:gd name="T23" fmla="*/ 192 h 192"/>
                <a:gd name="T24" fmla="*/ 72 w 111"/>
                <a:gd name="T25" fmla="*/ 192 h 192"/>
                <a:gd name="T26" fmla="*/ 91 w 111"/>
                <a:gd name="T27" fmla="*/ 184 h 192"/>
                <a:gd name="T28" fmla="*/ 111 w 111"/>
                <a:gd name="T29" fmla="*/ 176 h 192"/>
                <a:gd name="T30" fmla="*/ 104 w 111"/>
                <a:gd name="T31" fmla="*/ 160 h 192"/>
                <a:gd name="T32" fmla="*/ 85 w 111"/>
                <a:gd name="T33" fmla="*/ 80 h 192"/>
                <a:gd name="T34" fmla="*/ 85 w 111"/>
                <a:gd name="T35" fmla="*/ 40 h 192"/>
                <a:gd name="T36" fmla="*/ 91 w 111"/>
                <a:gd name="T37" fmla="*/ 40 h 192"/>
                <a:gd name="T38" fmla="*/ 98 w 111"/>
                <a:gd name="T39" fmla="*/ 40 h 192"/>
                <a:gd name="T40" fmla="*/ 98 w 111"/>
                <a:gd name="T41" fmla="*/ 16 h 192"/>
                <a:gd name="T42" fmla="*/ 85 w 111"/>
                <a:gd name="T43" fmla="*/ 0 h 192"/>
                <a:gd name="T44" fmla="*/ 78 w 111"/>
                <a:gd name="T45" fmla="*/ 0 h 192"/>
                <a:gd name="T46" fmla="*/ 59 w 111"/>
                <a:gd name="T47" fmla="*/ 0 h 192"/>
                <a:gd name="T48" fmla="*/ 59 w 111"/>
                <a:gd name="T49" fmla="*/ 0 h 192"/>
                <a:gd name="T50" fmla="*/ 52 w 111"/>
                <a:gd name="T51" fmla="*/ 8 h 192"/>
                <a:gd name="T52" fmla="*/ 39 w 111"/>
                <a:gd name="T53" fmla="*/ 8 h 192"/>
                <a:gd name="T54" fmla="*/ 33 w 111"/>
                <a:gd name="T55" fmla="*/ 0 h 19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1"/>
                <a:gd name="T85" fmla="*/ 0 h 192"/>
                <a:gd name="T86" fmla="*/ 111 w 111"/>
                <a:gd name="T87" fmla="*/ 192 h 19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1" h="192">
                  <a:moveTo>
                    <a:pt x="33" y="0"/>
                  </a:moveTo>
                  <a:lnTo>
                    <a:pt x="1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20" y="48"/>
                  </a:lnTo>
                  <a:lnTo>
                    <a:pt x="26" y="88"/>
                  </a:lnTo>
                  <a:lnTo>
                    <a:pt x="7" y="160"/>
                  </a:lnTo>
                  <a:lnTo>
                    <a:pt x="7" y="184"/>
                  </a:lnTo>
                  <a:lnTo>
                    <a:pt x="33" y="192"/>
                  </a:lnTo>
                  <a:lnTo>
                    <a:pt x="72" y="192"/>
                  </a:lnTo>
                  <a:lnTo>
                    <a:pt x="91" y="184"/>
                  </a:lnTo>
                  <a:lnTo>
                    <a:pt x="111" y="176"/>
                  </a:lnTo>
                  <a:lnTo>
                    <a:pt x="104" y="160"/>
                  </a:lnTo>
                  <a:lnTo>
                    <a:pt x="85" y="80"/>
                  </a:lnTo>
                  <a:lnTo>
                    <a:pt x="85" y="40"/>
                  </a:lnTo>
                  <a:lnTo>
                    <a:pt x="91" y="40"/>
                  </a:lnTo>
                  <a:lnTo>
                    <a:pt x="98" y="40"/>
                  </a:lnTo>
                  <a:lnTo>
                    <a:pt x="98" y="16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59" y="0"/>
                  </a:lnTo>
                  <a:lnTo>
                    <a:pt x="52" y="8"/>
                  </a:lnTo>
                  <a:lnTo>
                    <a:pt x="39" y="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57" name="Line 68"/>
            <p:cNvSpPr>
              <a:spLocks noChangeShapeType="1"/>
            </p:cNvSpPr>
            <p:nvPr/>
          </p:nvSpPr>
          <p:spPr bwMode="auto">
            <a:xfrm flipV="1">
              <a:off x="4278" y="2719"/>
              <a:ext cx="1" cy="8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8" name="Freeform 69"/>
            <p:cNvSpPr>
              <a:spLocks/>
            </p:cNvSpPr>
            <p:nvPr/>
          </p:nvSpPr>
          <p:spPr bwMode="auto">
            <a:xfrm>
              <a:off x="4193" y="2727"/>
              <a:ext cx="20" cy="16"/>
            </a:xfrm>
            <a:custGeom>
              <a:avLst/>
              <a:gdLst>
                <a:gd name="T0" fmla="*/ 0 w 20"/>
                <a:gd name="T1" fmla="*/ 0 h 16"/>
                <a:gd name="T2" fmla="*/ 7 w 20"/>
                <a:gd name="T3" fmla="*/ 16 h 16"/>
                <a:gd name="T4" fmla="*/ 13 w 20"/>
                <a:gd name="T5" fmla="*/ 16 h 16"/>
                <a:gd name="T6" fmla="*/ 20 w 20"/>
                <a:gd name="T7" fmla="*/ 16 h 16"/>
                <a:gd name="T8" fmla="*/ 20 w 20"/>
                <a:gd name="T9" fmla="*/ 8 h 16"/>
                <a:gd name="T10" fmla="*/ 7 w 20"/>
                <a:gd name="T11" fmla="*/ 8 h 16"/>
                <a:gd name="T12" fmla="*/ 0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6"/>
                <a:gd name="T23" fmla="*/ 20 w 20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6">
                  <a:moveTo>
                    <a:pt x="0" y="0"/>
                  </a:moveTo>
                  <a:lnTo>
                    <a:pt x="7" y="16"/>
                  </a:lnTo>
                  <a:lnTo>
                    <a:pt x="13" y="16"/>
                  </a:lnTo>
                  <a:lnTo>
                    <a:pt x="20" y="16"/>
                  </a:lnTo>
                  <a:lnTo>
                    <a:pt x="20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59" name="Freeform 70"/>
            <p:cNvSpPr>
              <a:spLocks/>
            </p:cNvSpPr>
            <p:nvPr/>
          </p:nvSpPr>
          <p:spPr bwMode="auto">
            <a:xfrm>
              <a:off x="4271" y="2727"/>
              <a:ext cx="20" cy="16"/>
            </a:xfrm>
            <a:custGeom>
              <a:avLst/>
              <a:gdLst>
                <a:gd name="T0" fmla="*/ 7 w 20"/>
                <a:gd name="T1" fmla="*/ 0 h 16"/>
                <a:gd name="T2" fmla="*/ 0 w 20"/>
                <a:gd name="T3" fmla="*/ 16 h 16"/>
                <a:gd name="T4" fmla="*/ 13 w 20"/>
                <a:gd name="T5" fmla="*/ 16 h 16"/>
                <a:gd name="T6" fmla="*/ 20 w 20"/>
                <a:gd name="T7" fmla="*/ 8 h 16"/>
                <a:gd name="T8" fmla="*/ 20 w 20"/>
                <a:gd name="T9" fmla="*/ 0 h 16"/>
                <a:gd name="T10" fmla="*/ 13 w 20"/>
                <a:gd name="T11" fmla="*/ 0 h 16"/>
                <a:gd name="T12" fmla="*/ 7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6"/>
                <a:gd name="T23" fmla="*/ 20 w 20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6">
                  <a:moveTo>
                    <a:pt x="7" y="0"/>
                  </a:moveTo>
                  <a:lnTo>
                    <a:pt x="0" y="16"/>
                  </a:lnTo>
                  <a:lnTo>
                    <a:pt x="13" y="16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60" name="Freeform 71"/>
            <p:cNvSpPr>
              <a:spLocks/>
            </p:cNvSpPr>
            <p:nvPr/>
          </p:nvSpPr>
          <p:spPr bwMode="auto">
            <a:xfrm>
              <a:off x="4200" y="2743"/>
              <a:ext cx="65" cy="48"/>
            </a:xfrm>
            <a:custGeom>
              <a:avLst/>
              <a:gdLst>
                <a:gd name="T0" fmla="*/ 0 w 65"/>
                <a:gd name="T1" fmla="*/ 0 h 48"/>
                <a:gd name="T2" fmla="*/ 6 w 65"/>
                <a:gd name="T3" fmla="*/ 24 h 48"/>
                <a:gd name="T4" fmla="*/ 32 w 65"/>
                <a:gd name="T5" fmla="*/ 40 h 48"/>
                <a:gd name="T6" fmla="*/ 45 w 65"/>
                <a:gd name="T7" fmla="*/ 48 h 48"/>
                <a:gd name="T8" fmla="*/ 52 w 65"/>
                <a:gd name="T9" fmla="*/ 48 h 48"/>
                <a:gd name="T10" fmla="*/ 65 w 65"/>
                <a:gd name="T11" fmla="*/ 40 h 48"/>
                <a:gd name="T12" fmla="*/ 58 w 65"/>
                <a:gd name="T13" fmla="*/ 40 h 48"/>
                <a:gd name="T14" fmla="*/ 52 w 65"/>
                <a:gd name="T15" fmla="*/ 32 h 48"/>
                <a:gd name="T16" fmla="*/ 52 w 65"/>
                <a:gd name="T17" fmla="*/ 32 h 48"/>
                <a:gd name="T18" fmla="*/ 58 w 65"/>
                <a:gd name="T19" fmla="*/ 32 h 48"/>
                <a:gd name="T20" fmla="*/ 45 w 65"/>
                <a:gd name="T21" fmla="*/ 32 h 48"/>
                <a:gd name="T22" fmla="*/ 39 w 65"/>
                <a:gd name="T23" fmla="*/ 32 h 48"/>
                <a:gd name="T24" fmla="*/ 19 w 65"/>
                <a:gd name="T25" fmla="*/ 16 h 48"/>
                <a:gd name="T26" fmla="*/ 13 w 65"/>
                <a:gd name="T27" fmla="*/ 0 h 48"/>
                <a:gd name="T28" fmla="*/ 0 w 65"/>
                <a:gd name="T29" fmla="*/ 0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48"/>
                <a:gd name="T47" fmla="*/ 65 w 65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48">
                  <a:moveTo>
                    <a:pt x="0" y="0"/>
                  </a:moveTo>
                  <a:lnTo>
                    <a:pt x="6" y="24"/>
                  </a:lnTo>
                  <a:lnTo>
                    <a:pt x="32" y="40"/>
                  </a:lnTo>
                  <a:lnTo>
                    <a:pt x="45" y="48"/>
                  </a:lnTo>
                  <a:lnTo>
                    <a:pt x="52" y="48"/>
                  </a:lnTo>
                  <a:lnTo>
                    <a:pt x="65" y="40"/>
                  </a:lnTo>
                  <a:lnTo>
                    <a:pt x="58" y="40"/>
                  </a:lnTo>
                  <a:lnTo>
                    <a:pt x="52" y="32"/>
                  </a:lnTo>
                  <a:lnTo>
                    <a:pt x="58" y="32"/>
                  </a:lnTo>
                  <a:lnTo>
                    <a:pt x="45" y="32"/>
                  </a:lnTo>
                  <a:lnTo>
                    <a:pt x="39" y="32"/>
                  </a:lnTo>
                  <a:lnTo>
                    <a:pt x="19" y="16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61" name="Freeform 72"/>
            <p:cNvSpPr>
              <a:spLocks/>
            </p:cNvSpPr>
            <p:nvPr/>
          </p:nvSpPr>
          <p:spPr bwMode="auto">
            <a:xfrm>
              <a:off x="4252" y="2735"/>
              <a:ext cx="39" cy="48"/>
            </a:xfrm>
            <a:custGeom>
              <a:avLst/>
              <a:gdLst>
                <a:gd name="T0" fmla="*/ 19 w 39"/>
                <a:gd name="T1" fmla="*/ 8 h 48"/>
                <a:gd name="T2" fmla="*/ 19 w 39"/>
                <a:gd name="T3" fmla="*/ 24 h 48"/>
                <a:gd name="T4" fmla="*/ 13 w 39"/>
                <a:gd name="T5" fmla="*/ 40 h 48"/>
                <a:gd name="T6" fmla="*/ 6 w 39"/>
                <a:gd name="T7" fmla="*/ 40 h 48"/>
                <a:gd name="T8" fmla="*/ 0 w 39"/>
                <a:gd name="T9" fmla="*/ 40 h 48"/>
                <a:gd name="T10" fmla="*/ 0 w 39"/>
                <a:gd name="T11" fmla="*/ 40 h 48"/>
                <a:gd name="T12" fmla="*/ 6 w 39"/>
                <a:gd name="T13" fmla="*/ 48 h 48"/>
                <a:gd name="T14" fmla="*/ 13 w 39"/>
                <a:gd name="T15" fmla="*/ 48 h 48"/>
                <a:gd name="T16" fmla="*/ 19 w 39"/>
                <a:gd name="T17" fmla="*/ 48 h 48"/>
                <a:gd name="T18" fmla="*/ 19 w 39"/>
                <a:gd name="T19" fmla="*/ 40 h 48"/>
                <a:gd name="T20" fmla="*/ 32 w 39"/>
                <a:gd name="T21" fmla="*/ 32 h 48"/>
                <a:gd name="T22" fmla="*/ 39 w 39"/>
                <a:gd name="T23" fmla="*/ 0 h 48"/>
                <a:gd name="T24" fmla="*/ 32 w 39"/>
                <a:gd name="T25" fmla="*/ 8 h 48"/>
                <a:gd name="T26" fmla="*/ 19 w 39"/>
                <a:gd name="T27" fmla="*/ 8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48"/>
                <a:gd name="T44" fmla="*/ 39 w 39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48">
                  <a:moveTo>
                    <a:pt x="19" y="8"/>
                  </a:moveTo>
                  <a:lnTo>
                    <a:pt x="19" y="24"/>
                  </a:lnTo>
                  <a:lnTo>
                    <a:pt x="13" y="40"/>
                  </a:lnTo>
                  <a:lnTo>
                    <a:pt x="6" y="40"/>
                  </a:lnTo>
                  <a:lnTo>
                    <a:pt x="0" y="40"/>
                  </a:lnTo>
                  <a:lnTo>
                    <a:pt x="6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32" y="32"/>
                  </a:lnTo>
                  <a:lnTo>
                    <a:pt x="39" y="0"/>
                  </a:lnTo>
                  <a:lnTo>
                    <a:pt x="32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62" name="Freeform 73"/>
            <p:cNvSpPr>
              <a:spLocks/>
            </p:cNvSpPr>
            <p:nvPr/>
          </p:nvSpPr>
          <p:spPr bwMode="auto">
            <a:xfrm>
              <a:off x="4219" y="2687"/>
              <a:ext cx="46" cy="24"/>
            </a:xfrm>
            <a:custGeom>
              <a:avLst/>
              <a:gdLst>
                <a:gd name="T0" fmla="*/ 7 w 46"/>
                <a:gd name="T1" fmla="*/ 0 h 24"/>
                <a:gd name="T2" fmla="*/ 0 w 46"/>
                <a:gd name="T3" fmla="*/ 0 h 24"/>
                <a:gd name="T4" fmla="*/ 0 w 46"/>
                <a:gd name="T5" fmla="*/ 8 h 24"/>
                <a:gd name="T6" fmla="*/ 13 w 46"/>
                <a:gd name="T7" fmla="*/ 24 h 24"/>
                <a:gd name="T8" fmla="*/ 20 w 46"/>
                <a:gd name="T9" fmla="*/ 24 h 24"/>
                <a:gd name="T10" fmla="*/ 26 w 46"/>
                <a:gd name="T11" fmla="*/ 16 h 24"/>
                <a:gd name="T12" fmla="*/ 33 w 46"/>
                <a:gd name="T13" fmla="*/ 24 h 24"/>
                <a:gd name="T14" fmla="*/ 39 w 46"/>
                <a:gd name="T15" fmla="*/ 16 h 24"/>
                <a:gd name="T16" fmla="*/ 46 w 46"/>
                <a:gd name="T17" fmla="*/ 8 h 24"/>
                <a:gd name="T18" fmla="*/ 46 w 46"/>
                <a:gd name="T19" fmla="*/ 0 h 24"/>
                <a:gd name="T20" fmla="*/ 33 w 46"/>
                <a:gd name="T21" fmla="*/ 0 h 24"/>
                <a:gd name="T22" fmla="*/ 33 w 46"/>
                <a:gd name="T23" fmla="*/ 0 h 24"/>
                <a:gd name="T24" fmla="*/ 26 w 46"/>
                <a:gd name="T25" fmla="*/ 8 h 24"/>
                <a:gd name="T26" fmla="*/ 13 w 46"/>
                <a:gd name="T27" fmla="*/ 8 h 24"/>
                <a:gd name="T28" fmla="*/ 7 w 46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24"/>
                <a:gd name="T47" fmla="*/ 46 w 46"/>
                <a:gd name="T48" fmla="*/ 24 h 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24">
                  <a:moveTo>
                    <a:pt x="7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6" y="16"/>
                  </a:lnTo>
                  <a:lnTo>
                    <a:pt x="33" y="24"/>
                  </a:lnTo>
                  <a:lnTo>
                    <a:pt x="39" y="16"/>
                  </a:lnTo>
                  <a:lnTo>
                    <a:pt x="46" y="8"/>
                  </a:lnTo>
                  <a:lnTo>
                    <a:pt x="46" y="0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63" name="Freeform 74"/>
            <p:cNvSpPr>
              <a:spLocks/>
            </p:cNvSpPr>
            <p:nvPr/>
          </p:nvSpPr>
          <p:spPr bwMode="auto">
            <a:xfrm>
              <a:off x="4252" y="2879"/>
              <a:ext cx="1" cy="40"/>
            </a:xfrm>
            <a:custGeom>
              <a:avLst/>
              <a:gdLst>
                <a:gd name="T0" fmla="*/ 0 w 1"/>
                <a:gd name="T1" fmla="*/ 40 h 40"/>
                <a:gd name="T2" fmla="*/ 0 w 1"/>
                <a:gd name="T3" fmla="*/ 24 h 40"/>
                <a:gd name="T4" fmla="*/ 0 w 1"/>
                <a:gd name="T5" fmla="*/ 0 h 40"/>
                <a:gd name="T6" fmla="*/ 0 60000 65536"/>
                <a:gd name="T7" fmla="*/ 0 60000 65536"/>
                <a:gd name="T8" fmla="*/ 0 60000 65536"/>
                <a:gd name="T9" fmla="*/ 0 w 1"/>
                <a:gd name="T10" fmla="*/ 0 h 40"/>
                <a:gd name="T11" fmla="*/ 1 w 1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0">
                  <a:moveTo>
                    <a:pt x="0" y="40"/>
                  </a:move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64" name="Freeform 75"/>
            <p:cNvSpPr>
              <a:spLocks/>
            </p:cNvSpPr>
            <p:nvPr/>
          </p:nvSpPr>
          <p:spPr bwMode="auto">
            <a:xfrm>
              <a:off x="4232" y="2919"/>
              <a:ext cx="52" cy="24"/>
            </a:xfrm>
            <a:custGeom>
              <a:avLst/>
              <a:gdLst>
                <a:gd name="T0" fmla="*/ 0 w 52"/>
                <a:gd name="T1" fmla="*/ 0 h 24"/>
                <a:gd name="T2" fmla="*/ 0 w 52"/>
                <a:gd name="T3" fmla="*/ 8 h 24"/>
                <a:gd name="T4" fmla="*/ 0 w 52"/>
                <a:gd name="T5" fmla="*/ 16 h 24"/>
                <a:gd name="T6" fmla="*/ 7 w 52"/>
                <a:gd name="T7" fmla="*/ 24 h 24"/>
                <a:gd name="T8" fmla="*/ 26 w 52"/>
                <a:gd name="T9" fmla="*/ 24 h 24"/>
                <a:gd name="T10" fmla="*/ 26 w 52"/>
                <a:gd name="T11" fmla="*/ 16 h 24"/>
                <a:gd name="T12" fmla="*/ 33 w 52"/>
                <a:gd name="T13" fmla="*/ 16 h 24"/>
                <a:gd name="T14" fmla="*/ 46 w 52"/>
                <a:gd name="T15" fmla="*/ 16 h 24"/>
                <a:gd name="T16" fmla="*/ 52 w 52"/>
                <a:gd name="T17" fmla="*/ 16 h 24"/>
                <a:gd name="T18" fmla="*/ 52 w 52"/>
                <a:gd name="T19" fmla="*/ 8 h 24"/>
                <a:gd name="T20" fmla="*/ 46 w 52"/>
                <a:gd name="T21" fmla="*/ 8 h 24"/>
                <a:gd name="T22" fmla="*/ 39 w 52"/>
                <a:gd name="T23" fmla="*/ 0 h 24"/>
                <a:gd name="T24" fmla="*/ 26 w 52"/>
                <a:gd name="T25" fmla="*/ 0 h 24"/>
                <a:gd name="T26" fmla="*/ 20 w 52"/>
                <a:gd name="T27" fmla="*/ 0 h 24"/>
                <a:gd name="T28" fmla="*/ 13 w 52"/>
                <a:gd name="T29" fmla="*/ 0 h 24"/>
                <a:gd name="T30" fmla="*/ 0 w 52"/>
                <a:gd name="T31" fmla="*/ 0 h 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2"/>
                <a:gd name="T49" fmla="*/ 0 h 24"/>
                <a:gd name="T50" fmla="*/ 52 w 52"/>
                <a:gd name="T51" fmla="*/ 24 h 2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2" h="24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7" y="24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33" y="16"/>
                  </a:lnTo>
                  <a:lnTo>
                    <a:pt x="46" y="16"/>
                  </a:lnTo>
                  <a:lnTo>
                    <a:pt x="52" y="16"/>
                  </a:lnTo>
                  <a:lnTo>
                    <a:pt x="52" y="8"/>
                  </a:lnTo>
                  <a:lnTo>
                    <a:pt x="46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4" name="Rectangle 76"/>
          <p:cNvSpPr>
            <a:spLocks noChangeArrowheads="1"/>
          </p:cNvSpPr>
          <p:nvPr/>
        </p:nvSpPr>
        <p:spPr bwMode="auto">
          <a:xfrm>
            <a:off x="5481801" y="3299618"/>
            <a:ext cx="949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E4BB0C"/>
                </a:solidFill>
                <a:latin typeface="Times" panose="02020603050405020304" pitchFamily="18" charset="0"/>
              </a:rPr>
              <a:t>Output</a:t>
            </a:r>
            <a:endParaRPr lang="en-US" altLang="en-US">
              <a:solidFill>
                <a:srgbClr val="E4BB0C"/>
              </a:solidFill>
            </a:endParaRPr>
          </a:p>
        </p:txBody>
      </p:sp>
      <p:grpSp>
        <p:nvGrpSpPr>
          <p:cNvPr id="22535" name="Group 156"/>
          <p:cNvGrpSpPr>
            <a:grpSpLocks/>
          </p:cNvGrpSpPr>
          <p:nvPr/>
        </p:nvGrpSpPr>
        <p:grpSpPr bwMode="auto">
          <a:xfrm>
            <a:off x="1792451" y="2226468"/>
            <a:ext cx="1154113" cy="976312"/>
            <a:chOff x="1974" y="2320"/>
            <a:chExt cx="727" cy="615"/>
          </a:xfrm>
        </p:grpSpPr>
        <p:sp>
          <p:nvSpPr>
            <p:cNvPr id="22547" name="Freeform 96"/>
            <p:cNvSpPr>
              <a:spLocks/>
            </p:cNvSpPr>
            <p:nvPr/>
          </p:nvSpPr>
          <p:spPr bwMode="auto">
            <a:xfrm>
              <a:off x="2013" y="2871"/>
              <a:ext cx="104" cy="48"/>
            </a:xfrm>
            <a:custGeom>
              <a:avLst/>
              <a:gdLst>
                <a:gd name="T0" fmla="*/ 0 w 104"/>
                <a:gd name="T1" fmla="*/ 8 h 48"/>
                <a:gd name="T2" fmla="*/ 0 w 104"/>
                <a:gd name="T3" fmla="*/ 32 h 48"/>
                <a:gd name="T4" fmla="*/ 0 w 104"/>
                <a:gd name="T5" fmla="*/ 40 h 48"/>
                <a:gd name="T6" fmla="*/ 13 w 104"/>
                <a:gd name="T7" fmla="*/ 48 h 48"/>
                <a:gd name="T8" fmla="*/ 33 w 104"/>
                <a:gd name="T9" fmla="*/ 48 h 48"/>
                <a:gd name="T10" fmla="*/ 52 w 104"/>
                <a:gd name="T11" fmla="*/ 48 h 48"/>
                <a:gd name="T12" fmla="*/ 52 w 104"/>
                <a:gd name="T13" fmla="*/ 40 h 48"/>
                <a:gd name="T14" fmla="*/ 72 w 104"/>
                <a:gd name="T15" fmla="*/ 40 h 48"/>
                <a:gd name="T16" fmla="*/ 85 w 104"/>
                <a:gd name="T17" fmla="*/ 40 h 48"/>
                <a:gd name="T18" fmla="*/ 104 w 104"/>
                <a:gd name="T19" fmla="*/ 40 h 48"/>
                <a:gd name="T20" fmla="*/ 104 w 104"/>
                <a:gd name="T21" fmla="*/ 32 h 48"/>
                <a:gd name="T22" fmla="*/ 104 w 104"/>
                <a:gd name="T23" fmla="*/ 16 h 48"/>
                <a:gd name="T24" fmla="*/ 91 w 104"/>
                <a:gd name="T25" fmla="*/ 16 h 48"/>
                <a:gd name="T26" fmla="*/ 78 w 104"/>
                <a:gd name="T27" fmla="*/ 8 h 48"/>
                <a:gd name="T28" fmla="*/ 72 w 104"/>
                <a:gd name="T29" fmla="*/ 0 h 48"/>
                <a:gd name="T30" fmla="*/ 59 w 104"/>
                <a:gd name="T31" fmla="*/ 8 h 48"/>
                <a:gd name="T32" fmla="*/ 39 w 104"/>
                <a:gd name="T33" fmla="*/ 0 h 48"/>
                <a:gd name="T34" fmla="*/ 33 w 104"/>
                <a:gd name="T35" fmla="*/ 8 h 48"/>
                <a:gd name="T36" fmla="*/ 13 w 104"/>
                <a:gd name="T37" fmla="*/ 8 h 48"/>
                <a:gd name="T38" fmla="*/ 0 w 104"/>
                <a:gd name="T39" fmla="*/ 8 h 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4"/>
                <a:gd name="T61" fmla="*/ 0 h 48"/>
                <a:gd name="T62" fmla="*/ 104 w 104"/>
                <a:gd name="T63" fmla="*/ 48 h 4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4" h="48">
                  <a:moveTo>
                    <a:pt x="0" y="8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13" y="48"/>
                  </a:lnTo>
                  <a:lnTo>
                    <a:pt x="33" y="48"/>
                  </a:lnTo>
                  <a:lnTo>
                    <a:pt x="52" y="48"/>
                  </a:lnTo>
                  <a:lnTo>
                    <a:pt x="52" y="40"/>
                  </a:lnTo>
                  <a:lnTo>
                    <a:pt x="72" y="40"/>
                  </a:lnTo>
                  <a:lnTo>
                    <a:pt x="85" y="40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91" y="16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59" y="8"/>
                  </a:lnTo>
                  <a:lnTo>
                    <a:pt x="39" y="0"/>
                  </a:lnTo>
                  <a:lnTo>
                    <a:pt x="33" y="8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Oval 97"/>
            <p:cNvSpPr>
              <a:spLocks noChangeArrowheads="1"/>
            </p:cNvSpPr>
            <p:nvPr/>
          </p:nvSpPr>
          <p:spPr bwMode="auto">
            <a:xfrm>
              <a:off x="2016" y="2890"/>
              <a:ext cx="7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49" name="Oval 98"/>
            <p:cNvSpPr>
              <a:spLocks noChangeArrowheads="1"/>
            </p:cNvSpPr>
            <p:nvPr/>
          </p:nvSpPr>
          <p:spPr bwMode="auto">
            <a:xfrm>
              <a:off x="2062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0" name="Freeform 99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13 w 20"/>
                <a:gd name="T11" fmla="*/ 32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32"/>
                <a:gd name="T20" fmla="*/ 20 w 20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Freeform 100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32"/>
                <a:gd name="T17" fmla="*/ 20 w 2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Freeform 101"/>
            <p:cNvSpPr>
              <a:spLocks/>
            </p:cNvSpPr>
            <p:nvPr/>
          </p:nvSpPr>
          <p:spPr bwMode="auto">
            <a:xfrm>
              <a:off x="2000" y="2671"/>
              <a:ext cx="91" cy="208"/>
            </a:xfrm>
            <a:custGeom>
              <a:avLst/>
              <a:gdLst>
                <a:gd name="T0" fmla="*/ 7 w 91"/>
                <a:gd name="T1" fmla="*/ 0 h 208"/>
                <a:gd name="T2" fmla="*/ 0 w 91"/>
                <a:gd name="T3" fmla="*/ 32 h 208"/>
                <a:gd name="T4" fmla="*/ 7 w 91"/>
                <a:gd name="T5" fmla="*/ 64 h 208"/>
                <a:gd name="T6" fmla="*/ 7 w 91"/>
                <a:gd name="T7" fmla="*/ 152 h 208"/>
                <a:gd name="T8" fmla="*/ 7 w 91"/>
                <a:gd name="T9" fmla="*/ 200 h 208"/>
                <a:gd name="T10" fmla="*/ 20 w 91"/>
                <a:gd name="T11" fmla="*/ 208 h 208"/>
                <a:gd name="T12" fmla="*/ 26 w 91"/>
                <a:gd name="T13" fmla="*/ 208 h 208"/>
                <a:gd name="T14" fmla="*/ 46 w 91"/>
                <a:gd name="T15" fmla="*/ 208 h 208"/>
                <a:gd name="T16" fmla="*/ 52 w 91"/>
                <a:gd name="T17" fmla="*/ 200 h 208"/>
                <a:gd name="T18" fmla="*/ 78 w 91"/>
                <a:gd name="T19" fmla="*/ 208 h 208"/>
                <a:gd name="T20" fmla="*/ 85 w 91"/>
                <a:gd name="T21" fmla="*/ 208 h 208"/>
                <a:gd name="T22" fmla="*/ 91 w 91"/>
                <a:gd name="T23" fmla="*/ 200 h 208"/>
                <a:gd name="T24" fmla="*/ 91 w 91"/>
                <a:gd name="T25" fmla="*/ 144 h 208"/>
                <a:gd name="T26" fmla="*/ 91 w 91"/>
                <a:gd name="T27" fmla="*/ 112 h 208"/>
                <a:gd name="T28" fmla="*/ 85 w 91"/>
                <a:gd name="T29" fmla="*/ 0 h 208"/>
                <a:gd name="T30" fmla="*/ 78 w 91"/>
                <a:gd name="T31" fmla="*/ 8 h 208"/>
                <a:gd name="T32" fmla="*/ 52 w 91"/>
                <a:gd name="T33" fmla="*/ 16 h 208"/>
                <a:gd name="T34" fmla="*/ 26 w 91"/>
                <a:gd name="T35" fmla="*/ 16 h 208"/>
                <a:gd name="T36" fmla="*/ 7 w 91"/>
                <a:gd name="T37" fmla="*/ 0 h 20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1"/>
                <a:gd name="T58" fmla="*/ 0 h 208"/>
                <a:gd name="T59" fmla="*/ 91 w 91"/>
                <a:gd name="T60" fmla="*/ 208 h 20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1" h="208">
                  <a:moveTo>
                    <a:pt x="7" y="0"/>
                  </a:moveTo>
                  <a:lnTo>
                    <a:pt x="0" y="32"/>
                  </a:lnTo>
                  <a:lnTo>
                    <a:pt x="7" y="64"/>
                  </a:lnTo>
                  <a:lnTo>
                    <a:pt x="7" y="152"/>
                  </a:lnTo>
                  <a:lnTo>
                    <a:pt x="7" y="200"/>
                  </a:lnTo>
                  <a:lnTo>
                    <a:pt x="20" y="208"/>
                  </a:lnTo>
                  <a:lnTo>
                    <a:pt x="26" y="208"/>
                  </a:lnTo>
                  <a:lnTo>
                    <a:pt x="46" y="208"/>
                  </a:lnTo>
                  <a:lnTo>
                    <a:pt x="52" y="200"/>
                  </a:lnTo>
                  <a:lnTo>
                    <a:pt x="78" y="208"/>
                  </a:lnTo>
                  <a:lnTo>
                    <a:pt x="85" y="208"/>
                  </a:lnTo>
                  <a:lnTo>
                    <a:pt x="91" y="200"/>
                  </a:lnTo>
                  <a:lnTo>
                    <a:pt x="91" y="144"/>
                  </a:lnTo>
                  <a:lnTo>
                    <a:pt x="91" y="112"/>
                  </a:lnTo>
                  <a:lnTo>
                    <a:pt x="85" y="0"/>
                  </a:lnTo>
                  <a:lnTo>
                    <a:pt x="78" y="8"/>
                  </a:lnTo>
                  <a:lnTo>
                    <a:pt x="52" y="16"/>
                  </a:lnTo>
                  <a:lnTo>
                    <a:pt x="26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Freeform 102"/>
            <p:cNvSpPr>
              <a:spLocks/>
            </p:cNvSpPr>
            <p:nvPr/>
          </p:nvSpPr>
          <p:spPr bwMode="auto">
            <a:xfrm>
              <a:off x="2052" y="2743"/>
              <a:ext cx="7" cy="128"/>
            </a:xfrm>
            <a:custGeom>
              <a:avLst/>
              <a:gdLst>
                <a:gd name="T0" fmla="*/ 0 w 7"/>
                <a:gd name="T1" fmla="*/ 128 h 128"/>
                <a:gd name="T2" fmla="*/ 7 w 7"/>
                <a:gd name="T3" fmla="*/ 48 h 128"/>
                <a:gd name="T4" fmla="*/ 7 w 7"/>
                <a:gd name="T5" fmla="*/ 0 h 128"/>
                <a:gd name="T6" fmla="*/ 0 60000 65536"/>
                <a:gd name="T7" fmla="*/ 0 60000 65536"/>
                <a:gd name="T8" fmla="*/ 0 60000 65536"/>
                <a:gd name="T9" fmla="*/ 0 w 7"/>
                <a:gd name="T10" fmla="*/ 0 h 128"/>
                <a:gd name="T11" fmla="*/ 7 w 7"/>
                <a:gd name="T12" fmla="*/ 128 h 1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28">
                  <a:moveTo>
                    <a:pt x="0" y="128"/>
                  </a:moveTo>
                  <a:lnTo>
                    <a:pt x="7" y="48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Freeform 103"/>
            <p:cNvSpPr>
              <a:spLocks/>
            </p:cNvSpPr>
            <p:nvPr/>
          </p:nvSpPr>
          <p:spPr bwMode="auto">
            <a:xfrm>
              <a:off x="2013" y="2456"/>
              <a:ext cx="52" cy="71"/>
            </a:xfrm>
            <a:custGeom>
              <a:avLst/>
              <a:gdLst>
                <a:gd name="T0" fmla="*/ 7 w 52"/>
                <a:gd name="T1" fmla="*/ 23 h 71"/>
                <a:gd name="T2" fmla="*/ 0 w 52"/>
                <a:gd name="T3" fmla="*/ 23 h 71"/>
                <a:gd name="T4" fmla="*/ 0 w 52"/>
                <a:gd name="T5" fmla="*/ 31 h 71"/>
                <a:gd name="T6" fmla="*/ 0 w 52"/>
                <a:gd name="T7" fmla="*/ 39 h 71"/>
                <a:gd name="T8" fmla="*/ 7 w 52"/>
                <a:gd name="T9" fmla="*/ 39 h 71"/>
                <a:gd name="T10" fmla="*/ 13 w 52"/>
                <a:gd name="T11" fmla="*/ 55 h 71"/>
                <a:gd name="T12" fmla="*/ 26 w 52"/>
                <a:gd name="T13" fmla="*/ 71 h 71"/>
                <a:gd name="T14" fmla="*/ 46 w 52"/>
                <a:gd name="T15" fmla="*/ 71 h 71"/>
                <a:gd name="T16" fmla="*/ 52 w 52"/>
                <a:gd name="T17" fmla="*/ 55 h 71"/>
                <a:gd name="T18" fmla="*/ 52 w 52"/>
                <a:gd name="T19" fmla="*/ 47 h 71"/>
                <a:gd name="T20" fmla="*/ 52 w 52"/>
                <a:gd name="T21" fmla="*/ 16 h 71"/>
                <a:gd name="T22" fmla="*/ 46 w 52"/>
                <a:gd name="T23" fmla="*/ 0 h 71"/>
                <a:gd name="T24" fmla="*/ 20 w 52"/>
                <a:gd name="T25" fmla="*/ 16 h 71"/>
                <a:gd name="T26" fmla="*/ 7 w 52"/>
                <a:gd name="T27" fmla="*/ 8 h 71"/>
                <a:gd name="T28" fmla="*/ 7 w 52"/>
                <a:gd name="T29" fmla="*/ 23 h 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"/>
                <a:gd name="T46" fmla="*/ 0 h 71"/>
                <a:gd name="T47" fmla="*/ 52 w 52"/>
                <a:gd name="T48" fmla="*/ 71 h 7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" h="71">
                  <a:moveTo>
                    <a:pt x="7" y="23"/>
                  </a:move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13" y="55"/>
                  </a:lnTo>
                  <a:lnTo>
                    <a:pt x="26" y="71"/>
                  </a:lnTo>
                  <a:lnTo>
                    <a:pt x="46" y="71"/>
                  </a:lnTo>
                  <a:lnTo>
                    <a:pt x="52" y="55"/>
                  </a:lnTo>
                  <a:lnTo>
                    <a:pt x="52" y="47"/>
                  </a:lnTo>
                  <a:lnTo>
                    <a:pt x="52" y="16"/>
                  </a:lnTo>
                  <a:lnTo>
                    <a:pt x="46" y="0"/>
                  </a:lnTo>
                  <a:lnTo>
                    <a:pt x="20" y="16"/>
                  </a:lnTo>
                  <a:lnTo>
                    <a:pt x="7" y="8"/>
                  </a:lnTo>
                  <a:lnTo>
                    <a:pt x="7" y="2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Freeform 104"/>
            <p:cNvSpPr>
              <a:spLocks/>
            </p:cNvSpPr>
            <p:nvPr/>
          </p:nvSpPr>
          <p:spPr bwMode="auto">
            <a:xfrm>
              <a:off x="2000" y="2432"/>
              <a:ext cx="72" cy="63"/>
            </a:xfrm>
            <a:custGeom>
              <a:avLst/>
              <a:gdLst>
                <a:gd name="T0" fmla="*/ 65 w 72"/>
                <a:gd name="T1" fmla="*/ 40 h 63"/>
                <a:gd name="T2" fmla="*/ 72 w 72"/>
                <a:gd name="T3" fmla="*/ 32 h 63"/>
                <a:gd name="T4" fmla="*/ 72 w 72"/>
                <a:gd name="T5" fmla="*/ 16 h 63"/>
                <a:gd name="T6" fmla="*/ 65 w 72"/>
                <a:gd name="T7" fmla="*/ 8 h 63"/>
                <a:gd name="T8" fmla="*/ 52 w 72"/>
                <a:gd name="T9" fmla="*/ 0 h 63"/>
                <a:gd name="T10" fmla="*/ 33 w 72"/>
                <a:gd name="T11" fmla="*/ 0 h 63"/>
                <a:gd name="T12" fmla="*/ 20 w 72"/>
                <a:gd name="T13" fmla="*/ 0 h 63"/>
                <a:gd name="T14" fmla="*/ 13 w 72"/>
                <a:gd name="T15" fmla="*/ 8 h 63"/>
                <a:gd name="T16" fmla="*/ 7 w 72"/>
                <a:gd name="T17" fmla="*/ 0 h 63"/>
                <a:gd name="T18" fmla="*/ 13 w 72"/>
                <a:gd name="T19" fmla="*/ 8 h 63"/>
                <a:gd name="T20" fmla="*/ 7 w 72"/>
                <a:gd name="T21" fmla="*/ 8 h 63"/>
                <a:gd name="T22" fmla="*/ 7 w 72"/>
                <a:gd name="T23" fmla="*/ 8 h 63"/>
                <a:gd name="T24" fmla="*/ 0 w 72"/>
                <a:gd name="T25" fmla="*/ 16 h 63"/>
                <a:gd name="T26" fmla="*/ 0 w 72"/>
                <a:gd name="T27" fmla="*/ 40 h 63"/>
                <a:gd name="T28" fmla="*/ 13 w 72"/>
                <a:gd name="T29" fmla="*/ 63 h 63"/>
                <a:gd name="T30" fmla="*/ 13 w 72"/>
                <a:gd name="T31" fmla="*/ 55 h 63"/>
                <a:gd name="T32" fmla="*/ 13 w 72"/>
                <a:gd name="T33" fmla="*/ 47 h 63"/>
                <a:gd name="T34" fmla="*/ 20 w 72"/>
                <a:gd name="T35" fmla="*/ 47 h 63"/>
                <a:gd name="T36" fmla="*/ 20 w 72"/>
                <a:gd name="T37" fmla="*/ 32 h 63"/>
                <a:gd name="T38" fmla="*/ 33 w 72"/>
                <a:gd name="T39" fmla="*/ 40 h 63"/>
                <a:gd name="T40" fmla="*/ 59 w 72"/>
                <a:gd name="T41" fmla="*/ 24 h 63"/>
                <a:gd name="T42" fmla="*/ 65 w 72"/>
                <a:gd name="T43" fmla="*/ 40 h 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63"/>
                <a:gd name="T68" fmla="*/ 72 w 72"/>
                <a:gd name="T69" fmla="*/ 63 h 6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63">
                  <a:moveTo>
                    <a:pt x="65" y="40"/>
                  </a:moveTo>
                  <a:lnTo>
                    <a:pt x="72" y="32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13" y="63"/>
                  </a:lnTo>
                  <a:lnTo>
                    <a:pt x="13" y="55"/>
                  </a:lnTo>
                  <a:lnTo>
                    <a:pt x="13" y="47"/>
                  </a:lnTo>
                  <a:lnTo>
                    <a:pt x="20" y="47"/>
                  </a:lnTo>
                  <a:lnTo>
                    <a:pt x="20" y="32"/>
                  </a:lnTo>
                  <a:lnTo>
                    <a:pt x="33" y="40"/>
                  </a:lnTo>
                  <a:lnTo>
                    <a:pt x="59" y="24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Freeform 105"/>
            <p:cNvSpPr>
              <a:spLocks/>
            </p:cNvSpPr>
            <p:nvPr/>
          </p:nvSpPr>
          <p:spPr bwMode="auto">
            <a:xfrm>
              <a:off x="2020" y="2495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13 w 39"/>
                <a:gd name="T5" fmla="*/ 40 h 48"/>
                <a:gd name="T6" fmla="*/ 26 w 39"/>
                <a:gd name="T7" fmla="*/ 48 h 48"/>
                <a:gd name="T8" fmla="*/ 32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9 w 39"/>
                <a:gd name="T15" fmla="*/ 32 h 48"/>
                <a:gd name="T16" fmla="*/ 6 w 39"/>
                <a:gd name="T17" fmla="*/ 16 h 48"/>
                <a:gd name="T18" fmla="*/ 0 w 39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48"/>
                <a:gd name="T32" fmla="*/ 39 w 39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13" y="40"/>
                  </a:lnTo>
                  <a:lnTo>
                    <a:pt x="26" y="48"/>
                  </a:lnTo>
                  <a:lnTo>
                    <a:pt x="32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9" y="32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Freeform 106"/>
            <p:cNvSpPr>
              <a:spLocks/>
            </p:cNvSpPr>
            <p:nvPr/>
          </p:nvSpPr>
          <p:spPr bwMode="auto">
            <a:xfrm>
              <a:off x="1974" y="2527"/>
              <a:ext cx="130" cy="160"/>
            </a:xfrm>
            <a:custGeom>
              <a:avLst/>
              <a:gdLst>
                <a:gd name="T0" fmla="*/ 46 w 130"/>
                <a:gd name="T1" fmla="*/ 0 h 160"/>
                <a:gd name="T2" fmla="*/ 26 w 130"/>
                <a:gd name="T3" fmla="*/ 8 h 160"/>
                <a:gd name="T4" fmla="*/ 13 w 130"/>
                <a:gd name="T5" fmla="*/ 24 h 160"/>
                <a:gd name="T6" fmla="*/ 0 w 130"/>
                <a:gd name="T7" fmla="*/ 56 h 160"/>
                <a:gd name="T8" fmla="*/ 0 w 130"/>
                <a:gd name="T9" fmla="*/ 96 h 160"/>
                <a:gd name="T10" fmla="*/ 13 w 130"/>
                <a:gd name="T11" fmla="*/ 104 h 160"/>
                <a:gd name="T12" fmla="*/ 26 w 130"/>
                <a:gd name="T13" fmla="*/ 96 h 160"/>
                <a:gd name="T14" fmla="*/ 26 w 130"/>
                <a:gd name="T15" fmla="*/ 80 h 160"/>
                <a:gd name="T16" fmla="*/ 26 w 130"/>
                <a:gd name="T17" fmla="*/ 144 h 160"/>
                <a:gd name="T18" fmla="*/ 52 w 130"/>
                <a:gd name="T19" fmla="*/ 160 h 160"/>
                <a:gd name="T20" fmla="*/ 78 w 130"/>
                <a:gd name="T21" fmla="*/ 160 h 160"/>
                <a:gd name="T22" fmla="*/ 104 w 130"/>
                <a:gd name="T23" fmla="*/ 160 h 160"/>
                <a:gd name="T24" fmla="*/ 117 w 130"/>
                <a:gd name="T25" fmla="*/ 144 h 160"/>
                <a:gd name="T26" fmla="*/ 111 w 130"/>
                <a:gd name="T27" fmla="*/ 80 h 160"/>
                <a:gd name="T28" fmla="*/ 124 w 130"/>
                <a:gd name="T29" fmla="*/ 88 h 160"/>
                <a:gd name="T30" fmla="*/ 130 w 130"/>
                <a:gd name="T31" fmla="*/ 80 h 160"/>
                <a:gd name="T32" fmla="*/ 124 w 130"/>
                <a:gd name="T33" fmla="*/ 40 h 160"/>
                <a:gd name="T34" fmla="*/ 111 w 130"/>
                <a:gd name="T35" fmla="*/ 16 h 160"/>
                <a:gd name="T36" fmla="*/ 98 w 130"/>
                <a:gd name="T37" fmla="*/ 0 h 160"/>
                <a:gd name="T38" fmla="*/ 78 w 130"/>
                <a:gd name="T39" fmla="*/ 0 h 160"/>
                <a:gd name="T40" fmla="*/ 78 w 130"/>
                <a:gd name="T41" fmla="*/ 8 h 160"/>
                <a:gd name="T42" fmla="*/ 72 w 130"/>
                <a:gd name="T43" fmla="*/ 16 h 160"/>
                <a:gd name="T44" fmla="*/ 59 w 130"/>
                <a:gd name="T45" fmla="*/ 8 h 160"/>
                <a:gd name="T46" fmla="*/ 46 w 130"/>
                <a:gd name="T47" fmla="*/ 0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0"/>
                <a:gd name="T73" fmla="*/ 0 h 160"/>
                <a:gd name="T74" fmla="*/ 130 w 130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0" h="160">
                  <a:moveTo>
                    <a:pt x="46" y="0"/>
                  </a:moveTo>
                  <a:lnTo>
                    <a:pt x="26" y="8"/>
                  </a:lnTo>
                  <a:lnTo>
                    <a:pt x="13" y="24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3" y="104"/>
                  </a:lnTo>
                  <a:lnTo>
                    <a:pt x="26" y="96"/>
                  </a:lnTo>
                  <a:lnTo>
                    <a:pt x="26" y="80"/>
                  </a:lnTo>
                  <a:lnTo>
                    <a:pt x="26" y="144"/>
                  </a:lnTo>
                  <a:lnTo>
                    <a:pt x="52" y="160"/>
                  </a:lnTo>
                  <a:lnTo>
                    <a:pt x="78" y="160"/>
                  </a:lnTo>
                  <a:lnTo>
                    <a:pt x="104" y="160"/>
                  </a:lnTo>
                  <a:lnTo>
                    <a:pt x="117" y="144"/>
                  </a:lnTo>
                  <a:lnTo>
                    <a:pt x="111" y="80"/>
                  </a:lnTo>
                  <a:lnTo>
                    <a:pt x="124" y="88"/>
                  </a:lnTo>
                  <a:lnTo>
                    <a:pt x="130" y="80"/>
                  </a:lnTo>
                  <a:lnTo>
                    <a:pt x="124" y="40"/>
                  </a:lnTo>
                  <a:lnTo>
                    <a:pt x="111" y="16"/>
                  </a:lnTo>
                  <a:lnTo>
                    <a:pt x="98" y="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72" y="16"/>
                  </a:lnTo>
                  <a:lnTo>
                    <a:pt x="59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Line 107"/>
            <p:cNvSpPr>
              <a:spLocks noChangeShapeType="1"/>
            </p:cNvSpPr>
            <p:nvPr/>
          </p:nvSpPr>
          <p:spPr bwMode="auto">
            <a:xfrm flipV="1">
              <a:off x="2085" y="2591"/>
              <a:ext cx="1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Freeform 108"/>
            <p:cNvSpPr>
              <a:spLocks/>
            </p:cNvSpPr>
            <p:nvPr/>
          </p:nvSpPr>
          <p:spPr bwMode="auto">
            <a:xfrm>
              <a:off x="1974" y="2623"/>
              <a:ext cx="39" cy="88"/>
            </a:xfrm>
            <a:custGeom>
              <a:avLst/>
              <a:gdLst>
                <a:gd name="T0" fmla="*/ 26 w 39"/>
                <a:gd name="T1" fmla="*/ 0 h 88"/>
                <a:gd name="T2" fmla="*/ 26 w 39"/>
                <a:gd name="T3" fmla="*/ 32 h 88"/>
                <a:gd name="T4" fmla="*/ 39 w 39"/>
                <a:gd name="T5" fmla="*/ 72 h 88"/>
                <a:gd name="T6" fmla="*/ 33 w 39"/>
                <a:gd name="T7" fmla="*/ 88 h 88"/>
                <a:gd name="T8" fmla="*/ 7 w 39"/>
                <a:gd name="T9" fmla="*/ 40 h 88"/>
                <a:gd name="T10" fmla="*/ 0 w 39"/>
                <a:gd name="T11" fmla="*/ 0 h 88"/>
                <a:gd name="T12" fmla="*/ 13 w 39"/>
                <a:gd name="T13" fmla="*/ 8 h 88"/>
                <a:gd name="T14" fmla="*/ 26 w 3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88"/>
                <a:gd name="T26" fmla="*/ 39 w 39"/>
                <a:gd name="T27" fmla="*/ 88 h 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88">
                  <a:moveTo>
                    <a:pt x="26" y="0"/>
                  </a:moveTo>
                  <a:lnTo>
                    <a:pt x="26" y="32"/>
                  </a:lnTo>
                  <a:lnTo>
                    <a:pt x="39" y="72"/>
                  </a:lnTo>
                  <a:lnTo>
                    <a:pt x="33" y="8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Freeform 109"/>
            <p:cNvSpPr>
              <a:spLocks/>
            </p:cNvSpPr>
            <p:nvPr/>
          </p:nvSpPr>
          <p:spPr bwMode="auto">
            <a:xfrm>
              <a:off x="2085" y="2607"/>
              <a:ext cx="19" cy="88"/>
            </a:xfrm>
            <a:custGeom>
              <a:avLst/>
              <a:gdLst>
                <a:gd name="T0" fmla="*/ 19 w 19"/>
                <a:gd name="T1" fmla="*/ 0 h 88"/>
                <a:gd name="T2" fmla="*/ 19 w 19"/>
                <a:gd name="T3" fmla="*/ 40 h 88"/>
                <a:gd name="T4" fmla="*/ 6 w 19"/>
                <a:gd name="T5" fmla="*/ 88 h 88"/>
                <a:gd name="T6" fmla="*/ 0 w 19"/>
                <a:gd name="T7" fmla="*/ 72 h 88"/>
                <a:gd name="T8" fmla="*/ 6 w 19"/>
                <a:gd name="T9" fmla="*/ 64 h 88"/>
                <a:gd name="T10" fmla="*/ 0 w 19"/>
                <a:gd name="T11" fmla="*/ 0 h 88"/>
                <a:gd name="T12" fmla="*/ 13 w 19"/>
                <a:gd name="T13" fmla="*/ 8 h 88"/>
                <a:gd name="T14" fmla="*/ 19 w 1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88"/>
                <a:gd name="T26" fmla="*/ 19 w 19"/>
                <a:gd name="T27" fmla="*/ 88 h 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88">
                  <a:moveTo>
                    <a:pt x="19" y="0"/>
                  </a:moveTo>
                  <a:lnTo>
                    <a:pt x="19" y="40"/>
                  </a:lnTo>
                  <a:lnTo>
                    <a:pt x="6" y="88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0" y="0"/>
                  </a:lnTo>
                  <a:lnTo>
                    <a:pt x="13" y="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1" name="Freeform 110"/>
            <p:cNvSpPr>
              <a:spLocks/>
            </p:cNvSpPr>
            <p:nvPr/>
          </p:nvSpPr>
          <p:spPr bwMode="auto">
            <a:xfrm>
              <a:off x="2228" y="2871"/>
              <a:ext cx="136" cy="64"/>
            </a:xfrm>
            <a:custGeom>
              <a:avLst/>
              <a:gdLst>
                <a:gd name="T0" fmla="*/ 6 w 136"/>
                <a:gd name="T1" fmla="*/ 16 h 64"/>
                <a:gd name="T2" fmla="*/ 0 w 136"/>
                <a:gd name="T3" fmla="*/ 40 h 64"/>
                <a:gd name="T4" fmla="*/ 0 w 136"/>
                <a:gd name="T5" fmla="*/ 48 h 64"/>
                <a:gd name="T6" fmla="*/ 19 w 136"/>
                <a:gd name="T7" fmla="*/ 56 h 64"/>
                <a:gd name="T8" fmla="*/ 38 w 136"/>
                <a:gd name="T9" fmla="*/ 64 h 64"/>
                <a:gd name="T10" fmla="*/ 64 w 136"/>
                <a:gd name="T11" fmla="*/ 56 h 64"/>
                <a:gd name="T12" fmla="*/ 71 w 136"/>
                <a:gd name="T13" fmla="*/ 48 h 64"/>
                <a:gd name="T14" fmla="*/ 97 w 136"/>
                <a:gd name="T15" fmla="*/ 48 h 64"/>
                <a:gd name="T16" fmla="*/ 103 w 136"/>
                <a:gd name="T17" fmla="*/ 48 h 64"/>
                <a:gd name="T18" fmla="*/ 129 w 136"/>
                <a:gd name="T19" fmla="*/ 48 h 64"/>
                <a:gd name="T20" fmla="*/ 136 w 136"/>
                <a:gd name="T21" fmla="*/ 40 h 64"/>
                <a:gd name="T22" fmla="*/ 129 w 136"/>
                <a:gd name="T23" fmla="*/ 24 h 64"/>
                <a:gd name="T24" fmla="*/ 116 w 136"/>
                <a:gd name="T25" fmla="*/ 16 h 64"/>
                <a:gd name="T26" fmla="*/ 103 w 136"/>
                <a:gd name="T27" fmla="*/ 8 h 64"/>
                <a:gd name="T28" fmla="*/ 90 w 136"/>
                <a:gd name="T29" fmla="*/ 0 h 64"/>
                <a:gd name="T30" fmla="*/ 77 w 136"/>
                <a:gd name="T31" fmla="*/ 8 h 64"/>
                <a:gd name="T32" fmla="*/ 51 w 136"/>
                <a:gd name="T33" fmla="*/ 8 h 64"/>
                <a:gd name="T34" fmla="*/ 38 w 136"/>
                <a:gd name="T35" fmla="*/ 8 h 64"/>
                <a:gd name="T36" fmla="*/ 19 w 136"/>
                <a:gd name="T37" fmla="*/ 16 h 64"/>
                <a:gd name="T38" fmla="*/ 6 w 136"/>
                <a:gd name="T39" fmla="*/ 16 h 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6"/>
                <a:gd name="T61" fmla="*/ 0 h 64"/>
                <a:gd name="T62" fmla="*/ 136 w 136"/>
                <a:gd name="T63" fmla="*/ 64 h 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6" h="64">
                  <a:moveTo>
                    <a:pt x="6" y="16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19" y="56"/>
                  </a:lnTo>
                  <a:lnTo>
                    <a:pt x="38" y="64"/>
                  </a:lnTo>
                  <a:lnTo>
                    <a:pt x="64" y="56"/>
                  </a:lnTo>
                  <a:lnTo>
                    <a:pt x="71" y="48"/>
                  </a:lnTo>
                  <a:lnTo>
                    <a:pt x="97" y="48"/>
                  </a:lnTo>
                  <a:lnTo>
                    <a:pt x="103" y="48"/>
                  </a:lnTo>
                  <a:lnTo>
                    <a:pt x="129" y="48"/>
                  </a:lnTo>
                  <a:lnTo>
                    <a:pt x="136" y="40"/>
                  </a:lnTo>
                  <a:lnTo>
                    <a:pt x="129" y="24"/>
                  </a:lnTo>
                  <a:lnTo>
                    <a:pt x="116" y="16"/>
                  </a:lnTo>
                  <a:lnTo>
                    <a:pt x="103" y="8"/>
                  </a:lnTo>
                  <a:lnTo>
                    <a:pt x="90" y="0"/>
                  </a:lnTo>
                  <a:lnTo>
                    <a:pt x="77" y="8"/>
                  </a:lnTo>
                  <a:lnTo>
                    <a:pt x="51" y="8"/>
                  </a:lnTo>
                  <a:lnTo>
                    <a:pt x="38" y="8"/>
                  </a:lnTo>
                  <a:lnTo>
                    <a:pt x="19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2" name="Oval 111"/>
            <p:cNvSpPr>
              <a:spLocks noChangeArrowheads="1"/>
            </p:cNvSpPr>
            <p:nvPr/>
          </p:nvSpPr>
          <p:spPr bwMode="auto">
            <a:xfrm>
              <a:off x="2237" y="2890"/>
              <a:ext cx="1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3" name="Oval 112"/>
            <p:cNvSpPr>
              <a:spLocks noChangeArrowheads="1"/>
            </p:cNvSpPr>
            <p:nvPr/>
          </p:nvSpPr>
          <p:spPr bwMode="auto">
            <a:xfrm>
              <a:off x="2289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4" name="Freeform 113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20 w 20"/>
                <a:gd name="T11" fmla="*/ 4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40"/>
                <a:gd name="T20" fmla="*/ 20 w 20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Freeform 114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40"/>
                <a:gd name="T17" fmla="*/ 20 w 2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6" name="Freeform 115"/>
            <p:cNvSpPr>
              <a:spLocks/>
            </p:cNvSpPr>
            <p:nvPr/>
          </p:nvSpPr>
          <p:spPr bwMode="auto">
            <a:xfrm>
              <a:off x="2215" y="2623"/>
              <a:ext cx="116" cy="264"/>
            </a:xfrm>
            <a:custGeom>
              <a:avLst/>
              <a:gdLst>
                <a:gd name="T0" fmla="*/ 6 w 116"/>
                <a:gd name="T1" fmla="*/ 0 h 264"/>
                <a:gd name="T2" fmla="*/ 0 w 116"/>
                <a:gd name="T3" fmla="*/ 40 h 264"/>
                <a:gd name="T4" fmla="*/ 6 w 116"/>
                <a:gd name="T5" fmla="*/ 80 h 264"/>
                <a:gd name="T6" fmla="*/ 13 w 116"/>
                <a:gd name="T7" fmla="*/ 184 h 264"/>
                <a:gd name="T8" fmla="*/ 13 w 116"/>
                <a:gd name="T9" fmla="*/ 248 h 264"/>
                <a:gd name="T10" fmla="*/ 19 w 116"/>
                <a:gd name="T11" fmla="*/ 264 h 264"/>
                <a:gd name="T12" fmla="*/ 32 w 116"/>
                <a:gd name="T13" fmla="*/ 264 h 264"/>
                <a:gd name="T14" fmla="*/ 58 w 116"/>
                <a:gd name="T15" fmla="*/ 256 h 264"/>
                <a:gd name="T16" fmla="*/ 64 w 116"/>
                <a:gd name="T17" fmla="*/ 248 h 264"/>
                <a:gd name="T18" fmla="*/ 90 w 116"/>
                <a:gd name="T19" fmla="*/ 256 h 264"/>
                <a:gd name="T20" fmla="*/ 103 w 116"/>
                <a:gd name="T21" fmla="*/ 256 h 264"/>
                <a:gd name="T22" fmla="*/ 110 w 116"/>
                <a:gd name="T23" fmla="*/ 240 h 264"/>
                <a:gd name="T24" fmla="*/ 116 w 116"/>
                <a:gd name="T25" fmla="*/ 176 h 264"/>
                <a:gd name="T26" fmla="*/ 116 w 116"/>
                <a:gd name="T27" fmla="*/ 136 h 264"/>
                <a:gd name="T28" fmla="*/ 110 w 116"/>
                <a:gd name="T29" fmla="*/ 0 h 264"/>
                <a:gd name="T30" fmla="*/ 97 w 116"/>
                <a:gd name="T31" fmla="*/ 8 h 264"/>
                <a:gd name="T32" fmla="*/ 64 w 116"/>
                <a:gd name="T33" fmla="*/ 16 h 264"/>
                <a:gd name="T34" fmla="*/ 32 w 116"/>
                <a:gd name="T35" fmla="*/ 16 h 264"/>
                <a:gd name="T36" fmla="*/ 6 w 116"/>
                <a:gd name="T37" fmla="*/ 0 h 2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6"/>
                <a:gd name="T58" fmla="*/ 0 h 264"/>
                <a:gd name="T59" fmla="*/ 116 w 116"/>
                <a:gd name="T60" fmla="*/ 264 h 2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6" h="264">
                  <a:moveTo>
                    <a:pt x="6" y="0"/>
                  </a:moveTo>
                  <a:lnTo>
                    <a:pt x="0" y="40"/>
                  </a:lnTo>
                  <a:lnTo>
                    <a:pt x="6" y="80"/>
                  </a:lnTo>
                  <a:lnTo>
                    <a:pt x="13" y="184"/>
                  </a:lnTo>
                  <a:lnTo>
                    <a:pt x="13" y="248"/>
                  </a:lnTo>
                  <a:lnTo>
                    <a:pt x="19" y="264"/>
                  </a:lnTo>
                  <a:lnTo>
                    <a:pt x="32" y="264"/>
                  </a:lnTo>
                  <a:lnTo>
                    <a:pt x="58" y="256"/>
                  </a:lnTo>
                  <a:lnTo>
                    <a:pt x="64" y="248"/>
                  </a:lnTo>
                  <a:lnTo>
                    <a:pt x="90" y="256"/>
                  </a:lnTo>
                  <a:lnTo>
                    <a:pt x="103" y="256"/>
                  </a:lnTo>
                  <a:lnTo>
                    <a:pt x="110" y="240"/>
                  </a:lnTo>
                  <a:lnTo>
                    <a:pt x="116" y="176"/>
                  </a:lnTo>
                  <a:lnTo>
                    <a:pt x="116" y="136"/>
                  </a:lnTo>
                  <a:lnTo>
                    <a:pt x="110" y="0"/>
                  </a:lnTo>
                  <a:lnTo>
                    <a:pt x="97" y="8"/>
                  </a:lnTo>
                  <a:lnTo>
                    <a:pt x="64" y="16"/>
                  </a:lnTo>
                  <a:lnTo>
                    <a:pt x="32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7" name="Freeform 116"/>
            <p:cNvSpPr>
              <a:spLocks/>
            </p:cNvSpPr>
            <p:nvPr/>
          </p:nvSpPr>
          <p:spPr bwMode="auto">
            <a:xfrm>
              <a:off x="2279" y="2703"/>
              <a:ext cx="7" cy="168"/>
            </a:xfrm>
            <a:custGeom>
              <a:avLst/>
              <a:gdLst>
                <a:gd name="T0" fmla="*/ 0 w 7"/>
                <a:gd name="T1" fmla="*/ 168 h 168"/>
                <a:gd name="T2" fmla="*/ 7 w 7"/>
                <a:gd name="T3" fmla="*/ 64 h 168"/>
                <a:gd name="T4" fmla="*/ 7 w 7"/>
                <a:gd name="T5" fmla="*/ 0 h 168"/>
                <a:gd name="T6" fmla="*/ 0 60000 65536"/>
                <a:gd name="T7" fmla="*/ 0 60000 65536"/>
                <a:gd name="T8" fmla="*/ 0 60000 65536"/>
                <a:gd name="T9" fmla="*/ 0 w 7"/>
                <a:gd name="T10" fmla="*/ 0 h 168"/>
                <a:gd name="T11" fmla="*/ 7 w 7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68">
                  <a:moveTo>
                    <a:pt x="0" y="168"/>
                  </a:moveTo>
                  <a:lnTo>
                    <a:pt x="7" y="64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Freeform 117"/>
            <p:cNvSpPr>
              <a:spLocks/>
            </p:cNvSpPr>
            <p:nvPr/>
          </p:nvSpPr>
          <p:spPr bwMode="auto">
            <a:xfrm>
              <a:off x="2228" y="2344"/>
              <a:ext cx="71" cy="96"/>
            </a:xfrm>
            <a:custGeom>
              <a:avLst/>
              <a:gdLst>
                <a:gd name="T0" fmla="*/ 13 w 71"/>
                <a:gd name="T1" fmla="*/ 40 h 96"/>
                <a:gd name="T2" fmla="*/ 6 w 71"/>
                <a:gd name="T3" fmla="*/ 40 h 96"/>
                <a:gd name="T4" fmla="*/ 0 w 71"/>
                <a:gd name="T5" fmla="*/ 48 h 96"/>
                <a:gd name="T6" fmla="*/ 0 w 71"/>
                <a:gd name="T7" fmla="*/ 56 h 96"/>
                <a:gd name="T8" fmla="*/ 13 w 71"/>
                <a:gd name="T9" fmla="*/ 64 h 96"/>
                <a:gd name="T10" fmla="*/ 19 w 71"/>
                <a:gd name="T11" fmla="*/ 80 h 96"/>
                <a:gd name="T12" fmla="*/ 38 w 71"/>
                <a:gd name="T13" fmla="*/ 96 h 96"/>
                <a:gd name="T14" fmla="*/ 58 w 71"/>
                <a:gd name="T15" fmla="*/ 96 h 96"/>
                <a:gd name="T16" fmla="*/ 64 w 71"/>
                <a:gd name="T17" fmla="*/ 80 h 96"/>
                <a:gd name="T18" fmla="*/ 71 w 71"/>
                <a:gd name="T19" fmla="*/ 64 h 96"/>
                <a:gd name="T20" fmla="*/ 71 w 71"/>
                <a:gd name="T21" fmla="*/ 32 h 96"/>
                <a:gd name="T22" fmla="*/ 64 w 71"/>
                <a:gd name="T23" fmla="*/ 0 h 96"/>
                <a:gd name="T24" fmla="*/ 25 w 71"/>
                <a:gd name="T25" fmla="*/ 24 h 96"/>
                <a:gd name="T26" fmla="*/ 13 w 71"/>
                <a:gd name="T27" fmla="*/ 24 h 96"/>
                <a:gd name="T28" fmla="*/ 13 w 71"/>
                <a:gd name="T29" fmla="*/ 40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96"/>
                <a:gd name="T47" fmla="*/ 71 w 71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96">
                  <a:moveTo>
                    <a:pt x="13" y="40"/>
                  </a:moveTo>
                  <a:lnTo>
                    <a:pt x="6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80"/>
                  </a:lnTo>
                  <a:lnTo>
                    <a:pt x="38" y="96"/>
                  </a:lnTo>
                  <a:lnTo>
                    <a:pt x="58" y="96"/>
                  </a:lnTo>
                  <a:lnTo>
                    <a:pt x="64" y="80"/>
                  </a:lnTo>
                  <a:lnTo>
                    <a:pt x="71" y="64"/>
                  </a:lnTo>
                  <a:lnTo>
                    <a:pt x="71" y="32"/>
                  </a:lnTo>
                  <a:lnTo>
                    <a:pt x="64" y="0"/>
                  </a:lnTo>
                  <a:lnTo>
                    <a:pt x="25" y="24"/>
                  </a:lnTo>
                  <a:lnTo>
                    <a:pt x="13" y="24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Freeform 118"/>
            <p:cNvSpPr>
              <a:spLocks/>
            </p:cNvSpPr>
            <p:nvPr/>
          </p:nvSpPr>
          <p:spPr bwMode="auto">
            <a:xfrm>
              <a:off x="2215" y="2320"/>
              <a:ext cx="90" cy="80"/>
            </a:xfrm>
            <a:custGeom>
              <a:avLst/>
              <a:gdLst>
                <a:gd name="T0" fmla="*/ 84 w 90"/>
                <a:gd name="T1" fmla="*/ 56 h 80"/>
                <a:gd name="T2" fmla="*/ 84 w 90"/>
                <a:gd name="T3" fmla="*/ 40 h 80"/>
                <a:gd name="T4" fmla="*/ 90 w 90"/>
                <a:gd name="T5" fmla="*/ 24 h 80"/>
                <a:gd name="T6" fmla="*/ 77 w 90"/>
                <a:gd name="T7" fmla="*/ 8 h 80"/>
                <a:gd name="T8" fmla="*/ 64 w 90"/>
                <a:gd name="T9" fmla="*/ 0 h 80"/>
                <a:gd name="T10" fmla="*/ 38 w 90"/>
                <a:gd name="T11" fmla="*/ 0 h 80"/>
                <a:gd name="T12" fmla="*/ 19 w 90"/>
                <a:gd name="T13" fmla="*/ 0 h 80"/>
                <a:gd name="T14" fmla="*/ 13 w 90"/>
                <a:gd name="T15" fmla="*/ 8 h 80"/>
                <a:gd name="T16" fmla="*/ 6 w 90"/>
                <a:gd name="T17" fmla="*/ 0 h 80"/>
                <a:gd name="T18" fmla="*/ 13 w 90"/>
                <a:gd name="T19" fmla="*/ 8 h 80"/>
                <a:gd name="T20" fmla="*/ 6 w 90"/>
                <a:gd name="T21" fmla="*/ 8 h 80"/>
                <a:gd name="T22" fmla="*/ 13 w 90"/>
                <a:gd name="T23" fmla="*/ 16 h 80"/>
                <a:gd name="T24" fmla="*/ 0 w 90"/>
                <a:gd name="T25" fmla="*/ 24 h 80"/>
                <a:gd name="T26" fmla="*/ 0 w 90"/>
                <a:gd name="T27" fmla="*/ 56 h 80"/>
                <a:gd name="T28" fmla="*/ 13 w 90"/>
                <a:gd name="T29" fmla="*/ 80 h 80"/>
                <a:gd name="T30" fmla="*/ 13 w 90"/>
                <a:gd name="T31" fmla="*/ 72 h 80"/>
                <a:gd name="T32" fmla="*/ 19 w 90"/>
                <a:gd name="T33" fmla="*/ 64 h 80"/>
                <a:gd name="T34" fmla="*/ 26 w 90"/>
                <a:gd name="T35" fmla="*/ 64 h 80"/>
                <a:gd name="T36" fmla="*/ 26 w 90"/>
                <a:gd name="T37" fmla="*/ 48 h 80"/>
                <a:gd name="T38" fmla="*/ 38 w 90"/>
                <a:gd name="T39" fmla="*/ 48 h 80"/>
                <a:gd name="T40" fmla="*/ 77 w 90"/>
                <a:gd name="T41" fmla="*/ 24 h 80"/>
                <a:gd name="T42" fmla="*/ 84 w 90"/>
                <a:gd name="T43" fmla="*/ 56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0"/>
                <a:gd name="T67" fmla="*/ 0 h 80"/>
                <a:gd name="T68" fmla="*/ 90 w 9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0" h="80">
                  <a:moveTo>
                    <a:pt x="84" y="56"/>
                  </a:moveTo>
                  <a:lnTo>
                    <a:pt x="84" y="40"/>
                  </a:lnTo>
                  <a:lnTo>
                    <a:pt x="90" y="24"/>
                  </a:lnTo>
                  <a:lnTo>
                    <a:pt x="77" y="8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0" y="24"/>
                  </a:lnTo>
                  <a:lnTo>
                    <a:pt x="0" y="56"/>
                  </a:lnTo>
                  <a:lnTo>
                    <a:pt x="13" y="80"/>
                  </a:lnTo>
                  <a:lnTo>
                    <a:pt x="13" y="7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48"/>
                  </a:lnTo>
                  <a:lnTo>
                    <a:pt x="38" y="48"/>
                  </a:lnTo>
                  <a:lnTo>
                    <a:pt x="77" y="24"/>
                  </a:lnTo>
                  <a:lnTo>
                    <a:pt x="84" y="5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Freeform 119"/>
            <p:cNvSpPr>
              <a:spLocks/>
            </p:cNvSpPr>
            <p:nvPr/>
          </p:nvSpPr>
          <p:spPr bwMode="auto">
            <a:xfrm>
              <a:off x="2234" y="2408"/>
              <a:ext cx="52" cy="48"/>
            </a:xfrm>
            <a:custGeom>
              <a:avLst/>
              <a:gdLst>
                <a:gd name="T0" fmla="*/ 7 w 52"/>
                <a:gd name="T1" fmla="*/ 0 h 48"/>
                <a:gd name="T2" fmla="*/ 0 w 52"/>
                <a:gd name="T3" fmla="*/ 32 h 48"/>
                <a:gd name="T4" fmla="*/ 19 w 52"/>
                <a:gd name="T5" fmla="*/ 48 h 48"/>
                <a:gd name="T6" fmla="*/ 32 w 52"/>
                <a:gd name="T7" fmla="*/ 48 h 48"/>
                <a:gd name="T8" fmla="*/ 45 w 52"/>
                <a:gd name="T9" fmla="*/ 40 h 48"/>
                <a:gd name="T10" fmla="*/ 52 w 52"/>
                <a:gd name="T11" fmla="*/ 40 h 48"/>
                <a:gd name="T12" fmla="*/ 45 w 52"/>
                <a:gd name="T13" fmla="*/ 32 h 48"/>
                <a:gd name="T14" fmla="*/ 32 w 52"/>
                <a:gd name="T15" fmla="*/ 32 h 48"/>
                <a:gd name="T16" fmla="*/ 13 w 52"/>
                <a:gd name="T17" fmla="*/ 16 h 48"/>
                <a:gd name="T18" fmla="*/ 7 w 52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2"/>
                <a:gd name="T31" fmla="*/ 0 h 48"/>
                <a:gd name="T32" fmla="*/ 52 w 52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2" h="48">
                  <a:moveTo>
                    <a:pt x="7" y="0"/>
                  </a:moveTo>
                  <a:lnTo>
                    <a:pt x="0" y="32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45" y="40"/>
                  </a:lnTo>
                  <a:lnTo>
                    <a:pt x="52" y="40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3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1" name="Freeform 120"/>
            <p:cNvSpPr>
              <a:spLocks/>
            </p:cNvSpPr>
            <p:nvPr/>
          </p:nvSpPr>
          <p:spPr bwMode="auto">
            <a:xfrm>
              <a:off x="2182" y="2440"/>
              <a:ext cx="162" cy="199"/>
            </a:xfrm>
            <a:custGeom>
              <a:avLst/>
              <a:gdLst>
                <a:gd name="T0" fmla="*/ 52 w 162"/>
                <a:gd name="T1" fmla="*/ 0 h 199"/>
                <a:gd name="T2" fmla="*/ 33 w 162"/>
                <a:gd name="T3" fmla="*/ 16 h 199"/>
                <a:gd name="T4" fmla="*/ 13 w 162"/>
                <a:gd name="T5" fmla="*/ 32 h 199"/>
                <a:gd name="T6" fmla="*/ 0 w 162"/>
                <a:gd name="T7" fmla="*/ 71 h 199"/>
                <a:gd name="T8" fmla="*/ 0 w 162"/>
                <a:gd name="T9" fmla="*/ 119 h 199"/>
                <a:gd name="T10" fmla="*/ 13 w 162"/>
                <a:gd name="T11" fmla="*/ 127 h 199"/>
                <a:gd name="T12" fmla="*/ 33 w 162"/>
                <a:gd name="T13" fmla="*/ 119 h 199"/>
                <a:gd name="T14" fmla="*/ 33 w 162"/>
                <a:gd name="T15" fmla="*/ 103 h 199"/>
                <a:gd name="T16" fmla="*/ 33 w 162"/>
                <a:gd name="T17" fmla="*/ 183 h 199"/>
                <a:gd name="T18" fmla="*/ 65 w 162"/>
                <a:gd name="T19" fmla="*/ 199 h 199"/>
                <a:gd name="T20" fmla="*/ 97 w 162"/>
                <a:gd name="T21" fmla="*/ 199 h 199"/>
                <a:gd name="T22" fmla="*/ 130 w 162"/>
                <a:gd name="T23" fmla="*/ 199 h 199"/>
                <a:gd name="T24" fmla="*/ 143 w 162"/>
                <a:gd name="T25" fmla="*/ 183 h 199"/>
                <a:gd name="T26" fmla="*/ 136 w 162"/>
                <a:gd name="T27" fmla="*/ 103 h 199"/>
                <a:gd name="T28" fmla="*/ 156 w 162"/>
                <a:gd name="T29" fmla="*/ 103 h 199"/>
                <a:gd name="T30" fmla="*/ 162 w 162"/>
                <a:gd name="T31" fmla="*/ 95 h 199"/>
                <a:gd name="T32" fmla="*/ 156 w 162"/>
                <a:gd name="T33" fmla="*/ 55 h 199"/>
                <a:gd name="T34" fmla="*/ 143 w 162"/>
                <a:gd name="T35" fmla="*/ 16 h 199"/>
                <a:gd name="T36" fmla="*/ 117 w 162"/>
                <a:gd name="T37" fmla="*/ 8 h 199"/>
                <a:gd name="T38" fmla="*/ 97 w 162"/>
                <a:gd name="T39" fmla="*/ 0 h 199"/>
                <a:gd name="T40" fmla="*/ 97 w 162"/>
                <a:gd name="T41" fmla="*/ 8 h 199"/>
                <a:gd name="T42" fmla="*/ 84 w 162"/>
                <a:gd name="T43" fmla="*/ 16 h 199"/>
                <a:gd name="T44" fmla="*/ 71 w 162"/>
                <a:gd name="T45" fmla="*/ 16 h 199"/>
                <a:gd name="T46" fmla="*/ 52 w 162"/>
                <a:gd name="T47" fmla="*/ 0 h 1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2"/>
                <a:gd name="T73" fmla="*/ 0 h 199"/>
                <a:gd name="T74" fmla="*/ 162 w 162"/>
                <a:gd name="T75" fmla="*/ 199 h 19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2" h="199">
                  <a:moveTo>
                    <a:pt x="52" y="0"/>
                  </a:moveTo>
                  <a:lnTo>
                    <a:pt x="33" y="16"/>
                  </a:lnTo>
                  <a:lnTo>
                    <a:pt x="13" y="32"/>
                  </a:lnTo>
                  <a:lnTo>
                    <a:pt x="0" y="71"/>
                  </a:lnTo>
                  <a:lnTo>
                    <a:pt x="0" y="119"/>
                  </a:lnTo>
                  <a:lnTo>
                    <a:pt x="13" y="127"/>
                  </a:lnTo>
                  <a:lnTo>
                    <a:pt x="33" y="119"/>
                  </a:lnTo>
                  <a:lnTo>
                    <a:pt x="33" y="103"/>
                  </a:lnTo>
                  <a:lnTo>
                    <a:pt x="33" y="183"/>
                  </a:lnTo>
                  <a:lnTo>
                    <a:pt x="65" y="199"/>
                  </a:lnTo>
                  <a:lnTo>
                    <a:pt x="97" y="199"/>
                  </a:lnTo>
                  <a:lnTo>
                    <a:pt x="130" y="199"/>
                  </a:lnTo>
                  <a:lnTo>
                    <a:pt x="143" y="183"/>
                  </a:lnTo>
                  <a:lnTo>
                    <a:pt x="136" y="103"/>
                  </a:lnTo>
                  <a:lnTo>
                    <a:pt x="156" y="103"/>
                  </a:lnTo>
                  <a:lnTo>
                    <a:pt x="162" y="95"/>
                  </a:lnTo>
                  <a:lnTo>
                    <a:pt x="156" y="55"/>
                  </a:lnTo>
                  <a:lnTo>
                    <a:pt x="143" y="16"/>
                  </a:lnTo>
                  <a:lnTo>
                    <a:pt x="117" y="8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84" y="16"/>
                  </a:lnTo>
                  <a:lnTo>
                    <a:pt x="71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Line 121"/>
            <p:cNvSpPr>
              <a:spLocks noChangeShapeType="1"/>
            </p:cNvSpPr>
            <p:nvPr/>
          </p:nvSpPr>
          <p:spPr bwMode="auto">
            <a:xfrm flipV="1">
              <a:off x="2318" y="251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Freeform 122"/>
            <p:cNvSpPr>
              <a:spLocks/>
            </p:cNvSpPr>
            <p:nvPr/>
          </p:nvSpPr>
          <p:spPr bwMode="auto">
            <a:xfrm>
              <a:off x="2182" y="2559"/>
              <a:ext cx="52" cy="104"/>
            </a:xfrm>
            <a:custGeom>
              <a:avLst/>
              <a:gdLst>
                <a:gd name="T0" fmla="*/ 26 w 52"/>
                <a:gd name="T1" fmla="*/ 0 h 104"/>
                <a:gd name="T2" fmla="*/ 33 w 52"/>
                <a:gd name="T3" fmla="*/ 48 h 104"/>
                <a:gd name="T4" fmla="*/ 52 w 52"/>
                <a:gd name="T5" fmla="*/ 88 h 104"/>
                <a:gd name="T6" fmla="*/ 46 w 52"/>
                <a:gd name="T7" fmla="*/ 104 h 104"/>
                <a:gd name="T8" fmla="*/ 7 w 52"/>
                <a:gd name="T9" fmla="*/ 48 h 104"/>
                <a:gd name="T10" fmla="*/ 0 w 52"/>
                <a:gd name="T11" fmla="*/ 0 h 104"/>
                <a:gd name="T12" fmla="*/ 13 w 52"/>
                <a:gd name="T13" fmla="*/ 8 h 104"/>
                <a:gd name="T14" fmla="*/ 26 w 52"/>
                <a:gd name="T15" fmla="*/ 0 h 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"/>
                <a:gd name="T25" fmla="*/ 0 h 104"/>
                <a:gd name="T26" fmla="*/ 52 w 52"/>
                <a:gd name="T27" fmla="*/ 104 h 1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" h="104">
                  <a:moveTo>
                    <a:pt x="26" y="0"/>
                  </a:moveTo>
                  <a:lnTo>
                    <a:pt x="33" y="48"/>
                  </a:lnTo>
                  <a:lnTo>
                    <a:pt x="52" y="88"/>
                  </a:lnTo>
                  <a:lnTo>
                    <a:pt x="46" y="104"/>
                  </a:lnTo>
                  <a:lnTo>
                    <a:pt x="7" y="48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Freeform 123"/>
            <p:cNvSpPr>
              <a:spLocks/>
            </p:cNvSpPr>
            <p:nvPr/>
          </p:nvSpPr>
          <p:spPr bwMode="auto">
            <a:xfrm>
              <a:off x="2318" y="2543"/>
              <a:ext cx="26" cy="112"/>
            </a:xfrm>
            <a:custGeom>
              <a:avLst/>
              <a:gdLst>
                <a:gd name="T0" fmla="*/ 26 w 26"/>
                <a:gd name="T1" fmla="*/ 0 h 112"/>
                <a:gd name="T2" fmla="*/ 26 w 26"/>
                <a:gd name="T3" fmla="*/ 40 h 112"/>
                <a:gd name="T4" fmla="*/ 7 w 26"/>
                <a:gd name="T5" fmla="*/ 112 h 112"/>
                <a:gd name="T6" fmla="*/ 7 w 26"/>
                <a:gd name="T7" fmla="*/ 88 h 112"/>
                <a:gd name="T8" fmla="*/ 7 w 26"/>
                <a:gd name="T9" fmla="*/ 80 h 112"/>
                <a:gd name="T10" fmla="*/ 0 w 26"/>
                <a:gd name="T11" fmla="*/ 0 h 112"/>
                <a:gd name="T12" fmla="*/ 20 w 26"/>
                <a:gd name="T13" fmla="*/ 0 h 112"/>
                <a:gd name="T14" fmla="*/ 26 w 26"/>
                <a:gd name="T15" fmla="*/ 0 h 1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112"/>
                <a:gd name="T26" fmla="*/ 26 w 26"/>
                <a:gd name="T27" fmla="*/ 112 h 1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112">
                  <a:moveTo>
                    <a:pt x="26" y="0"/>
                  </a:moveTo>
                  <a:lnTo>
                    <a:pt x="26" y="40"/>
                  </a:lnTo>
                  <a:lnTo>
                    <a:pt x="7" y="112"/>
                  </a:lnTo>
                  <a:lnTo>
                    <a:pt x="7" y="88"/>
                  </a:lnTo>
                  <a:lnTo>
                    <a:pt x="7" y="8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Freeform 124"/>
            <p:cNvSpPr>
              <a:spLocks/>
            </p:cNvSpPr>
            <p:nvPr/>
          </p:nvSpPr>
          <p:spPr bwMode="auto">
            <a:xfrm>
              <a:off x="2455" y="2895"/>
              <a:ext cx="77" cy="40"/>
            </a:xfrm>
            <a:custGeom>
              <a:avLst/>
              <a:gdLst>
                <a:gd name="T0" fmla="*/ 0 w 77"/>
                <a:gd name="T1" fmla="*/ 8 h 40"/>
                <a:gd name="T2" fmla="*/ 0 w 77"/>
                <a:gd name="T3" fmla="*/ 24 h 40"/>
                <a:gd name="T4" fmla="*/ 0 w 77"/>
                <a:gd name="T5" fmla="*/ 32 h 40"/>
                <a:gd name="T6" fmla="*/ 13 w 77"/>
                <a:gd name="T7" fmla="*/ 32 h 40"/>
                <a:gd name="T8" fmla="*/ 19 w 77"/>
                <a:gd name="T9" fmla="*/ 40 h 40"/>
                <a:gd name="T10" fmla="*/ 39 w 77"/>
                <a:gd name="T11" fmla="*/ 32 h 40"/>
                <a:gd name="T12" fmla="*/ 39 w 77"/>
                <a:gd name="T13" fmla="*/ 24 h 40"/>
                <a:gd name="T14" fmla="*/ 58 w 77"/>
                <a:gd name="T15" fmla="*/ 32 h 40"/>
                <a:gd name="T16" fmla="*/ 64 w 77"/>
                <a:gd name="T17" fmla="*/ 32 h 40"/>
                <a:gd name="T18" fmla="*/ 77 w 77"/>
                <a:gd name="T19" fmla="*/ 32 h 40"/>
                <a:gd name="T20" fmla="*/ 77 w 77"/>
                <a:gd name="T21" fmla="*/ 24 h 40"/>
                <a:gd name="T22" fmla="*/ 77 w 77"/>
                <a:gd name="T23" fmla="*/ 16 h 40"/>
                <a:gd name="T24" fmla="*/ 71 w 77"/>
                <a:gd name="T25" fmla="*/ 8 h 40"/>
                <a:gd name="T26" fmla="*/ 58 w 77"/>
                <a:gd name="T27" fmla="*/ 8 h 40"/>
                <a:gd name="T28" fmla="*/ 52 w 77"/>
                <a:gd name="T29" fmla="*/ 0 h 40"/>
                <a:gd name="T30" fmla="*/ 45 w 77"/>
                <a:gd name="T31" fmla="*/ 8 h 40"/>
                <a:gd name="T32" fmla="*/ 26 w 77"/>
                <a:gd name="T33" fmla="*/ 0 h 40"/>
                <a:gd name="T34" fmla="*/ 19 w 77"/>
                <a:gd name="T35" fmla="*/ 8 h 40"/>
                <a:gd name="T36" fmla="*/ 6 w 77"/>
                <a:gd name="T37" fmla="*/ 8 h 40"/>
                <a:gd name="T38" fmla="*/ 0 w 77"/>
                <a:gd name="T39" fmla="*/ 8 h 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7"/>
                <a:gd name="T61" fmla="*/ 0 h 40"/>
                <a:gd name="T62" fmla="*/ 77 w 77"/>
                <a:gd name="T63" fmla="*/ 40 h 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7" h="40">
                  <a:moveTo>
                    <a:pt x="0" y="8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39" y="32"/>
                  </a:lnTo>
                  <a:lnTo>
                    <a:pt x="39" y="24"/>
                  </a:lnTo>
                  <a:lnTo>
                    <a:pt x="58" y="32"/>
                  </a:lnTo>
                  <a:lnTo>
                    <a:pt x="64" y="32"/>
                  </a:lnTo>
                  <a:lnTo>
                    <a:pt x="77" y="32"/>
                  </a:lnTo>
                  <a:lnTo>
                    <a:pt x="77" y="24"/>
                  </a:lnTo>
                  <a:lnTo>
                    <a:pt x="77" y="16"/>
                  </a:lnTo>
                  <a:lnTo>
                    <a:pt x="71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6" name="Oval 125"/>
            <p:cNvSpPr>
              <a:spLocks noChangeArrowheads="1"/>
            </p:cNvSpPr>
            <p:nvPr/>
          </p:nvSpPr>
          <p:spPr bwMode="auto">
            <a:xfrm>
              <a:off x="2458" y="2906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77" name="Oval 126"/>
            <p:cNvSpPr>
              <a:spLocks noChangeArrowheads="1"/>
            </p:cNvSpPr>
            <p:nvPr/>
          </p:nvSpPr>
          <p:spPr bwMode="auto">
            <a:xfrm>
              <a:off x="2490" y="2906"/>
              <a:ext cx="1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78" name="Freeform 127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4"/>
                <a:gd name="T20" fmla="*/ 13 w 13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9" name="Freeform 128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4"/>
                <a:gd name="T17" fmla="*/ 13 w 1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0" name="Freeform 129"/>
            <p:cNvSpPr>
              <a:spLocks/>
            </p:cNvSpPr>
            <p:nvPr/>
          </p:nvSpPr>
          <p:spPr bwMode="auto">
            <a:xfrm>
              <a:off x="2448" y="2751"/>
              <a:ext cx="65" cy="152"/>
            </a:xfrm>
            <a:custGeom>
              <a:avLst/>
              <a:gdLst>
                <a:gd name="T0" fmla="*/ 0 w 65"/>
                <a:gd name="T1" fmla="*/ 0 h 152"/>
                <a:gd name="T2" fmla="*/ 0 w 65"/>
                <a:gd name="T3" fmla="*/ 16 h 152"/>
                <a:gd name="T4" fmla="*/ 0 w 65"/>
                <a:gd name="T5" fmla="*/ 40 h 152"/>
                <a:gd name="T6" fmla="*/ 0 w 65"/>
                <a:gd name="T7" fmla="*/ 104 h 152"/>
                <a:gd name="T8" fmla="*/ 0 w 65"/>
                <a:gd name="T9" fmla="*/ 144 h 152"/>
                <a:gd name="T10" fmla="*/ 7 w 65"/>
                <a:gd name="T11" fmla="*/ 152 h 152"/>
                <a:gd name="T12" fmla="*/ 20 w 65"/>
                <a:gd name="T13" fmla="*/ 152 h 152"/>
                <a:gd name="T14" fmla="*/ 33 w 65"/>
                <a:gd name="T15" fmla="*/ 152 h 152"/>
                <a:gd name="T16" fmla="*/ 39 w 65"/>
                <a:gd name="T17" fmla="*/ 144 h 152"/>
                <a:gd name="T18" fmla="*/ 52 w 65"/>
                <a:gd name="T19" fmla="*/ 152 h 152"/>
                <a:gd name="T20" fmla="*/ 59 w 65"/>
                <a:gd name="T21" fmla="*/ 152 h 152"/>
                <a:gd name="T22" fmla="*/ 65 w 65"/>
                <a:gd name="T23" fmla="*/ 144 h 152"/>
                <a:gd name="T24" fmla="*/ 65 w 65"/>
                <a:gd name="T25" fmla="*/ 96 h 152"/>
                <a:gd name="T26" fmla="*/ 65 w 65"/>
                <a:gd name="T27" fmla="*/ 80 h 152"/>
                <a:gd name="T28" fmla="*/ 59 w 65"/>
                <a:gd name="T29" fmla="*/ 0 h 152"/>
                <a:gd name="T30" fmla="*/ 59 w 65"/>
                <a:gd name="T31" fmla="*/ 0 h 152"/>
                <a:gd name="T32" fmla="*/ 39 w 65"/>
                <a:gd name="T33" fmla="*/ 8 h 152"/>
                <a:gd name="T34" fmla="*/ 20 w 65"/>
                <a:gd name="T35" fmla="*/ 8 h 152"/>
                <a:gd name="T36" fmla="*/ 0 w 65"/>
                <a:gd name="T37" fmla="*/ 0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5"/>
                <a:gd name="T58" fmla="*/ 0 h 152"/>
                <a:gd name="T59" fmla="*/ 65 w 65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5" h="152">
                  <a:moveTo>
                    <a:pt x="0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0" y="104"/>
                  </a:lnTo>
                  <a:lnTo>
                    <a:pt x="0" y="144"/>
                  </a:lnTo>
                  <a:lnTo>
                    <a:pt x="7" y="152"/>
                  </a:lnTo>
                  <a:lnTo>
                    <a:pt x="20" y="152"/>
                  </a:lnTo>
                  <a:lnTo>
                    <a:pt x="33" y="152"/>
                  </a:lnTo>
                  <a:lnTo>
                    <a:pt x="39" y="144"/>
                  </a:lnTo>
                  <a:lnTo>
                    <a:pt x="52" y="152"/>
                  </a:lnTo>
                  <a:lnTo>
                    <a:pt x="59" y="152"/>
                  </a:lnTo>
                  <a:lnTo>
                    <a:pt x="65" y="144"/>
                  </a:lnTo>
                  <a:lnTo>
                    <a:pt x="65" y="96"/>
                  </a:lnTo>
                  <a:lnTo>
                    <a:pt x="65" y="8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1" name="Freeform 130"/>
            <p:cNvSpPr>
              <a:spLocks/>
            </p:cNvSpPr>
            <p:nvPr/>
          </p:nvSpPr>
          <p:spPr bwMode="auto">
            <a:xfrm>
              <a:off x="2487" y="2799"/>
              <a:ext cx="1" cy="96"/>
            </a:xfrm>
            <a:custGeom>
              <a:avLst/>
              <a:gdLst>
                <a:gd name="T0" fmla="*/ 0 w 1"/>
                <a:gd name="T1" fmla="*/ 96 h 96"/>
                <a:gd name="T2" fmla="*/ 0 w 1"/>
                <a:gd name="T3" fmla="*/ 32 h 96"/>
                <a:gd name="T4" fmla="*/ 0 w 1"/>
                <a:gd name="T5" fmla="*/ 0 h 96"/>
                <a:gd name="T6" fmla="*/ 0 60000 65536"/>
                <a:gd name="T7" fmla="*/ 0 60000 65536"/>
                <a:gd name="T8" fmla="*/ 0 60000 65536"/>
                <a:gd name="T9" fmla="*/ 0 w 1"/>
                <a:gd name="T10" fmla="*/ 0 h 96"/>
                <a:gd name="T11" fmla="*/ 1 w 1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6">
                  <a:moveTo>
                    <a:pt x="0" y="96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2" name="Freeform 131"/>
            <p:cNvSpPr>
              <a:spLocks/>
            </p:cNvSpPr>
            <p:nvPr/>
          </p:nvSpPr>
          <p:spPr bwMode="auto">
            <a:xfrm>
              <a:off x="2455" y="2583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6 w 39"/>
                <a:gd name="T11" fmla="*/ 48 h 56"/>
                <a:gd name="T12" fmla="*/ 19 w 39"/>
                <a:gd name="T13" fmla="*/ 56 h 56"/>
                <a:gd name="T14" fmla="*/ 32 w 39"/>
                <a:gd name="T15" fmla="*/ 48 h 56"/>
                <a:gd name="T16" fmla="*/ 39 w 39"/>
                <a:gd name="T17" fmla="*/ 48 h 56"/>
                <a:gd name="T18" fmla="*/ 39 w 39"/>
                <a:gd name="T19" fmla="*/ 32 h 56"/>
                <a:gd name="T20" fmla="*/ 39 w 39"/>
                <a:gd name="T21" fmla="*/ 16 h 56"/>
                <a:gd name="T22" fmla="*/ 32 w 39"/>
                <a:gd name="T23" fmla="*/ 0 h 56"/>
                <a:gd name="T24" fmla="*/ 13 w 39"/>
                <a:gd name="T25" fmla="*/ 8 h 56"/>
                <a:gd name="T26" fmla="*/ 6 w 39"/>
                <a:gd name="T27" fmla="*/ 8 h 56"/>
                <a:gd name="T28" fmla="*/ 6 w 39"/>
                <a:gd name="T29" fmla="*/ 24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56"/>
                <a:gd name="T47" fmla="*/ 39 w 39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48"/>
                  </a:lnTo>
                  <a:lnTo>
                    <a:pt x="19" y="56"/>
                  </a:lnTo>
                  <a:lnTo>
                    <a:pt x="32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3" name="Freeform 132"/>
            <p:cNvSpPr>
              <a:spLocks/>
            </p:cNvSpPr>
            <p:nvPr/>
          </p:nvSpPr>
          <p:spPr bwMode="auto">
            <a:xfrm>
              <a:off x="2442" y="2559"/>
              <a:ext cx="58" cy="56"/>
            </a:xfrm>
            <a:custGeom>
              <a:avLst/>
              <a:gdLst>
                <a:gd name="T0" fmla="*/ 52 w 58"/>
                <a:gd name="T1" fmla="*/ 40 h 56"/>
                <a:gd name="T2" fmla="*/ 52 w 58"/>
                <a:gd name="T3" fmla="*/ 32 h 56"/>
                <a:gd name="T4" fmla="*/ 58 w 58"/>
                <a:gd name="T5" fmla="*/ 16 h 56"/>
                <a:gd name="T6" fmla="*/ 52 w 58"/>
                <a:gd name="T7" fmla="*/ 8 h 56"/>
                <a:gd name="T8" fmla="*/ 45 w 58"/>
                <a:gd name="T9" fmla="*/ 8 h 56"/>
                <a:gd name="T10" fmla="*/ 26 w 58"/>
                <a:gd name="T11" fmla="*/ 0 h 56"/>
                <a:gd name="T12" fmla="*/ 13 w 58"/>
                <a:gd name="T13" fmla="*/ 8 h 56"/>
                <a:gd name="T14" fmla="*/ 13 w 58"/>
                <a:gd name="T15" fmla="*/ 8 h 56"/>
                <a:gd name="T16" fmla="*/ 6 w 58"/>
                <a:gd name="T17" fmla="*/ 8 h 56"/>
                <a:gd name="T18" fmla="*/ 13 w 58"/>
                <a:gd name="T19" fmla="*/ 8 h 56"/>
                <a:gd name="T20" fmla="*/ 6 w 58"/>
                <a:gd name="T21" fmla="*/ 8 h 56"/>
                <a:gd name="T22" fmla="*/ 6 w 58"/>
                <a:gd name="T23" fmla="*/ 16 h 56"/>
                <a:gd name="T24" fmla="*/ 6 w 58"/>
                <a:gd name="T25" fmla="*/ 16 h 56"/>
                <a:gd name="T26" fmla="*/ 0 w 58"/>
                <a:gd name="T27" fmla="*/ 40 h 56"/>
                <a:gd name="T28" fmla="*/ 13 w 58"/>
                <a:gd name="T29" fmla="*/ 56 h 56"/>
                <a:gd name="T30" fmla="*/ 13 w 58"/>
                <a:gd name="T31" fmla="*/ 48 h 56"/>
                <a:gd name="T32" fmla="*/ 13 w 58"/>
                <a:gd name="T33" fmla="*/ 40 h 56"/>
                <a:gd name="T34" fmla="*/ 19 w 58"/>
                <a:gd name="T35" fmla="*/ 48 h 56"/>
                <a:gd name="T36" fmla="*/ 19 w 58"/>
                <a:gd name="T37" fmla="*/ 32 h 56"/>
                <a:gd name="T38" fmla="*/ 26 w 58"/>
                <a:gd name="T39" fmla="*/ 32 h 56"/>
                <a:gd name="T40" fmla="*/ 45 w 58"/>
                <a:gd name="T41" fmla="*/ 24 h 56"/>
                <a:gd name="T42" fmla="*/ 52 w 58"/>
                <a:gd name="T43" fmla="*/ 40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8"/>
                <a:gd name="T67" fmla="*/ 0 h 56"/>
                <a:gd name="T68" fmla="*/ 58 w 58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8" h="56">
                  <a:moveTo>
                    <a:pt x="52" y="40"/>
                  </a:moveTo>
                  <a:lnTo>
                    <a:pt x="52" y="32"/>
                  </a:lnTo>
                  <a:lnTo>
                    <a:pt x="58" y="16"/>
                  </a:lnTo>
                  <a:lnTo>
                    <a:pt x="52" y="8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40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19" y="48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45" y="24"/>
                  </a:lnTo>
                  <a:lnTo>
                    <a:pt x="52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4" name="Freeform 133"/>
            <p:cNvSpPr>
              <a:spLocks/>
            </p:cNvSpPr>
            <p:nvPr/>
          </p:nvSpPr>
          <p:spPr bwMode="auto">
            <a:xfrm>
              <a:off x="2461" y="2615"/>
              <a:ext cx="26" cy="32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24 h 32"/>
                <a:gd name="T4" fmla="*/ 7 w 26"/>
                <a:gd name="T5" fmla="*/ 32 h 32"/>
                <a:gd name="T6" fmla="*/ 13 w 26"/>
                <a:gd name="T7" fmla="*/ 32 h 32"/>
                <a:gd name="T8" fmla="*/ 20 w 26"/>
                <a:gd name="T9" fmla="*/ 32 h 32"/>
                <a:gd name="T10" fmla="*/ 26 w 26"/>
                <a:gd name="T11" fmla="*/ 24 h 32"/>
                <a:gd name="T12" fmla="*/ 26 w 26"/>
                <a:gd name="T13" fmla="*/ 16 h 32"/>
                <a:gd name="T14" fmla="*/ 13 w 26"/>
                <a:gd name="T15" fmla="*/ 24 h 32"/>
                <a:gd name="T16" fmla="*/ 0 w 26"/>
                <a:gd name="T17" fmla="*/ 16 h 32"/>
                <a:gd name="T18" fmla="*/ 0 w 26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32"/>
                <a:gd name="T32" fmla="*/ 26 w 26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32">
                  <a:moveTo>
                    <a:pt x="0" y="0"/>
                  </a:moveTo>
                  <a:lnTo>
                    <a:pt x="0" y="24"/>
                  </a:lnTo>
                  <a:lnTo>
                    <a:pt x="7" y="32"/>
                  </a:lnTo>
                  <a:lnTo>
                    <a:pt x="13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13" y="24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5" name="Freeform 134"/>
            <p:cNvSpPr>
              <a:spLocks/>
            </p:cNvSpPr>
            <p:nvPr/>
          </p:nvSpPr>
          <p:spPr bwMode="auto">
            <a:xfrm>
              <a:off x="2422" y="2631"/>
              <a:ext cx="97" cy="128"/>
            </a:xfrm>
            <a:custGeom>
              <a:avLst/>
              <a:gdLst>
                <a:gd name="T0" fmla="*/ 39 w 97"/>
                <a:gd name="T1" fmla="*/ 8 h 128"/>
                <a:gd name="T2" fmla="*/ 20 w 97"/>
                <a:gd name="T3" fmla="*/ 16 h 128"/>
                <a:gd name="T4" fmla="*/ 13 w 97"/>
                <a:gd name="T5" fmla="*/ 24 h 128"/>
                <a:gd name="T6" fmla="*/ 7 w 97"/>
                <a:gd name="T7" fmla="*/ 48 h 128"/>
                <a:gd name="T8" fmla="*/ 0 w 97"/>
                <a:gd name="T9" fmla="*/ 72 h 128"/>
                <a:gd name="T10" fmla="*/ 13 w 97"/>
                <a:gd name="T11" fmla="*/ 80 h 128"/>
                <a:gd name="T12" fmla="*/ 20 w 97"/>
                <a:gd name="T13" fmla="*/ 80 h 128"/>
                <a:gd name="T14" fmla="*/ 26 w 97"/>
                <a:gd name="T15" fmla="*/ 64 h 128"/>
                <a:gd name="T16" fmla="*/ 26 w 97"/>
                <a:gd name="T17" fmla="*/ 120 h 128"/>
                <a:gd name="T18" fmla="*/ 46 w 97"/>
                <a:gd name="T19" fmla="*/ 128 h 128"/>
                <a:gd name="T20" fmla="*/ 65 w 97"/>
                <a:gd name="T21" fmla="*/ 128 h 128"/>
                <a:gd name="T22" fmla="*/ 85 w 97"/>
                <a:gd name="T23" fmla="*/ 120 h 128"/>
                <a:gd name="T24" fmla="*/ 91 w 97"/>
                <a:gd name="T25" fmla="*/ 120 h 128"/>
                <a:gd name="T26" fmla="*/ 85 w 97"/>
                <a:gd name="T27" fmla="*/ 72 h 128"/>
                <a:gd name="T28" fmla="*/ 97 w 97"/>
                <a:gd name="T29" fmla="*/ 72 h 128"/>
                <a:gd name="T30" fmla="*/ 97 w 97"/>
                <a:gd name="T31" fmla="*/ 64 h 128"/>
                <a:gd name="T32" fmla="*/ 97 w 97"/>
                <a:gd name="T33" fmla="*/ 40 h 128"/>
                <a:gd name="T34" fmla="*/ 85 w 97"/>
                <a:gd name="T35" fmla="*/ 16 h 128"/>
                <a:gd name="T36" fmla="*/ 72 w 97"/>
                <a:gd name="T37" fmla="*/ 8 h 128"/>
                <a:gd name="T38" fmla="*/ 65 w 97"/>
                <a:gd name="T39" fmla="*/ 0 h 128"/>
                <a:gd name="T40" fmla="*/ 59 w 97"/>
                <a:gd name="T41" fmla="*/ 16 h 128"/>
                <a:gd name="T42" fmla="*/ 52 w 97"/>
                <a:gd name="T43" fmla="*/ 16 h 128"/>
                <a:gd name="T44" fmla="*/ 46 w 97"/>
                <a:gd name="T45" fmla="*/ 16 h 128"/>
                <a:gd name="T46" fmla="*/ 39 w 97"/>
                <a:gd name="T47" fmla="*/ 8 h 1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7"/>
                <a:gd name="T73" fmla="*/ 0 h 128"/>
                <a:gd name="T74" fmla="*/ 97 w 97"/>
                <a:gd name="T75" fmla="*/ 128 h 1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7" h="128">
                  <a:moveTo>
                    <a:pt x="39" y="8"/>
                  </a:moveTo>
                  <a:lnTo>
                    <a:pt x="20" y="16"/>
                  </a:lnTo>
                  <a:lnTo>
                    <a:pt x="13" y="24"/>
                  </a:lnTo>
                  <a:lnTo>
                    <a:pt x="7" y="48"/>
                  </a:lnTo>
                  <a:lnTo>
                    <a:pt x="0" y="72"/>
                  </a:lnTo>
                  <a:lnTo>
                    <a:pt x="13" y="80"/>
                  </a:lnTo>
                  <a:lnTo>
                    <a:pt x="20" y="80"/>
                  </a:lnTo>
                  <a:lnTo>
                    <a:pt x="26" y="64"/>
                  </a:lnTo>
                  <a:lnTo>
                    <a:pt x="26" y="120"/>
                  </a:lnTo>
                  <a:lnTo>
                    <a:pt x="46" y="128"/>
                  </a:lnTo>
                  <a:lnTo>
                    <a:pt x="65" y="128"/>
                  </a:lnTo>
                  <a:lnTo>
                    <a:pt x="85" y="120"/>
                  </a:lnTo>
                  <a:lnTo>
                    <a:pt x="91" y="120"/>
                  </a:lnTo>
                  <a:lnTo>
                    <a:pt x="85" y="72"/>
                  </a:lnTo>
                  <a:lnTo>
                    <a:pt x="97" y="72"/>
                  </a:lnTo>
                  <a:lnTo>
                    <a:pt x="97" y="64"/>
                  </a:lnTo>
                  <a:lnTo>
                    <a:pt x="97" y="40"/>
                  </a:lnTo>
                  <a:lnTo>
                    <a:pt x="85" y="16"/>
                  </a:lnTo>
                  <a:lnTo>
                    <a:pt x="72" y="8"/>
                  </a:lnTo>
                  <a:lnTo>
                    <a:pt x="65" y="0"/>
                  </a:lnTo>
                  <a:lnTo>
                    <a:pt x="59" y="16"/>
                  </a:lnTo>
                  <a:lnTo>
                    <a:pt x="52" y="16"/>
                  </a:lnTo>
                  <a:lnTo>
                    <a:pt x="46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6" name="Line 135"/>
            <p:cNvSpPr>
              <a:spLocks noChangeShapeType="1"/>
            </p:cNvSpPr>
            <p:nvPr/>
          </p:nvSpPr>
          <p:spPr bwMode="auto">
            <a:xfrm flipV="1">
              <a:off x="2507" y="267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7" name="Freeform 136"/>
            <p:cNvSpPr>
              <a:spLocks/>
            </p:cNvSpPr>
            <p:nvPr/>
          </p:nvSpPr>
          <p:spPr bwMode="auto">
            <a:xfrm>
              <a:off x="2429" y="2711"/>
              <a:ext cx="26" cy="64"/>
            </a:xfrm>
            <a:custGeom>
              <a:avLst/>
              <a:gdLst>
                <a:gd name="T0" fmla="*/ 13 w 26"/>
                <a:gd name="T1" fmla="*/ 0 h 64"/>
                <a:gd name="T2" fmla="*/ 13 w 26"/>
                <a:gd name="T3" fmla="*/ 24 h 64"/>
                <a:gd name="T4" fmla="*/ 26 w 26"/>
                <a:gd name="T5" fmla="*/ 48 h 64"/>
                <a:gd name="T6" fmla="*/ 19 w 26"/>
                <a:gd name="T7" fmla="*/ 64 h 64"/>
                <a:gd name="T8" fmla="*/ 0 w 26"/>
                <a:gd name="T9" fmla="*/ 24 h 64"/>
                <a:gd name="T10" fmla="*/ 0 w 26"/>
                <a:gd name="T11" fmla="*/ 0 h 64"/>
                <a:gd name="T12" fmla="*/ 6 w 26"/>
                <a:gd name="T13" fmla="*/ 0 h 64"/>
                <a:gd name="T14" fmla="*/ 13 w 26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64"/>
                <a:gd name="T26" fmla="*/ 26 w 26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64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19" y="6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8" name="Freeform 137"/>
            <p:cNvSpPr>
              <a:spLocks/>
            </p:cNvSpPr>
            <p:nvPr/>
          </p:nvSpPr>
          <p:spPr bwMode="auto">
            <a:xfrm>
              <a:off x="2507" y="2695"/>
              <a:ext cx="12" cy="72"/>
            </a:xfrm>
            <a:custGeom>
              <a:avLst/>
              <a:gdLst>
                <a:gd name="T0" fmla="*/ 12 w 12"/>
                <a:gd name="T1" fmla="*/ 0 h 72"/>
                <a:gd name="T2" fmla="*/ 12 w 12"/>
                <a:gd name="T3" fmla="*/ 32 h 72"/>
                <a:gd name="T4" fmla="*/ 6 w 12"/>
                <a:gd name="T5" fmla="*/ 72 h 72"/>
                <a:gd name="T6" fmla="*/ 0 w 12"/>
                <a:gd name="T7" fmla="*/ 56 h 72"/>
                <a:gd name="T8" fmla="*/ 6 w 12"/>
                <a:gd name="T9" fmla="*/ 56 h 72"/>
                <a:gd name="T10" fmla="*/ 0 w 12"/>
                <a:gd name="T11" fmla="*/ 8 h 72"/>
                <a:gd name="T12" fmla="*/ 12 w 12"/>
                <a:gd name="T13" fmla="*/ 8 h 72"/>
                <a:gd name="T14" fmla="*/ 12 w 12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72"/>
                <a:gd name="T26" fmla="*/ 12 w 12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72">
                  <a:moveTo>
                    <a:pt x="12" y="0"/>
                  </a:moveTo>
                  <a:lnTo>
                    <a:pt x="12" y="32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0" y="8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9" name="Freeform 138"/>
            <p:cNvSpPr>
              <a:spLocks/>
            </p:cNvSpPr>
            <p:nvPr/>
          </p:nvSpPr>
          <p:spPr bwMode="auto">
            <a:xfrm>
              <a:off x="2630" y="2903"/>
              <a:ext cx="71" cy="32"/>
            </a:xfrm>
            <a:custGeom>
              <a:avLst/>
              <a:gdLst>
                <a:gd name="T0" fmla="*/ 6 w 71"/>
                <a:gd name="T1" fmla="*/ 8 h 32"/>
                <a:gd name="T2" fmla="*/ 0 w 71"/>
                <a:gd name="T3" fmla="*/ 16 h 32"/>
                <a:gd name="T4" fmla="*/ 0 w 71"/>
                <a:gd name="T5" fmla="*/ 24 h 32"/>
                <a:gd name="T6" fmla="*/ 13 w 71"/>
                <a:gd name="T7" fmla="*/ 24 h 32"/>
                <a:gd name="T8" fmla="*/ 19 w 71"/>
                <a:gd name="T9" fmla="*/ 32 h 32"/>
                <a:gd name="T10" fmla="*/ 32 w 71"/>
                <a:gd name="T11" fmla="*/ 24 h 32"/>
                <a:gd name="T12" fmla="*/ 39 w 71"/>
                <a:gd name="T13" fmla="*/ 24 h 32"/>
                <a:gd name="T14" fmla="*/ 45 w 71"/>
                <a:gd name="T15" fmla="*/ 24 h 32"/>
                <a:gd name="T16" fmla="*/ 52 w 71"/>
                <a:gd name="T17" fmla="*/ 24 h 32"/>
                <a:gd name="T18" fmla="*/ 65 w 71"/>
                <a:gd name="T19" fmla="*/ 24 h 32"/>
                <a:gd name="T20" fmla="*/ 71 w 71"/>
                <a:gd name="T21" fmla="*/ 16 h 32"/>
                <a:gd name="T22" fmla="*/ 65 w 71"/>
                <a:gd name="T23" fmla="*/ 8 h 32"/>
                <a:gd name="T24" fmla="*/ 58 w 71"/>
                <a:gd name="T25" fmla="*/ 8 h 32"/>
                <a:gd name="T26" fmla="*/ 52 w 71"/>
                <a:gd name="T27" fmla="*/ 0 h 32"/>
                <a:gd name="T28" fmla="*/ 45 w 71"/>
                <a:gd name="T29" fmla="*/ 0 h 32"/>
                <a:gd name="T30" fmla="*/ 39 w 71"/>
                <a:gd name="T31" fmla="*/ 0 h 32"/>
                <a:gd name="T32" fmla="*/ 26 w 71"/>
                <a:gd name="T33" fmla="*/ 0 h 32"/>
                <a:gd name="T34" fmla="*/ 19 w 71"/>
                <a:gd name="T35" fmla="*/ 0 h 32"/>
                <a:gd name="T36" fmla="*/ 13 w 71"/>
                <a:gd name="T37" fmla="*/ 8 h 32"/>
                <a:gd name="T38" fmla="*/ 6 w 71"/>
                <a:gd name="T39" fmla="*/ 8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32"/>
                <a:gd name="T62" fmla="*/ 71 w 71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32">
                  <a:moveTo>
                    <a:pt x="6" y="8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3" y="24"/>
                  </a:lnTo>
                  <a:lnTo>
                    <a:pt x="19" y="32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65" y="24"/>
                  </a:lnTo>
                  <a:lnTo>
                    <a:pt x="71" y="16"/>
                  </a:lnTo>
                  <a:lnTo>
                    <a:pt x="65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0" name="Freeform 139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4"/>
                <a:gd name="T20" fmla="*/ 13 w 13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1" name="Freeform 140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4"/>
                <a:gd name="T17" fmla="*/ 13 w 1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2" name="Freeform 141"/>
            <p:cNvSpPr>
              <a:spLocks/>
            </p:cNvSpPr>
            <p:nvPr/>
          </p:nvSpPr>
          <p:spPr bwMode="auto">
            <a:xfrm>
              <a:off x="2623" y="2775"/>
              <a:ext cx="59" cy="136"/>
            </a:xfrm>
            <a:custGeom>
              <a:avLst/>
              <a:gdLst>
                <a:gd name="T0" fmla="*/ 0 w 59"/>
                <a:gd name="T1" fmla="*/ 0 h 136"/>
                <a:gd name="T2" fmla="*/ 0 w 59"/>
                <a:gd name="T3" fmla="*/ 24 h 136"/>
                <a:gd name="T4" fmla="*/ 7 w 59"/>
                <a:gd name="T5" fmla="*/ 40 h 136"/>
                <a:gd name="T6" fmla="*/ 7 w 59"/>
                <a:gd name="T7" fmla="*/ 96 h 136"/>
                <a:gd name="T8" fmla="*/ 7 w 59"/>
                <a:gd name="T9" fmla="*/ 128 h 136"/>
                <a:gd name="T10" fmla="*/ 13 w 59"/>
                <a:gd name="T11" fmla="*/ 136 h 136"/>
                <a:gd name="T12" fmla="*/ 20 w 59"/>
                <a:gd name="T13" fmla="*/ 136 h 136"/>
                <a:gd name="T14" fmla="*/ 26 w 59"/>
                <a:gd name="T15" fmla="*/ 128 h 136"/>
                <a:gd name="T16" fmla="*/ 33 w 59"/>
                <a:gd name="T17" fmla="*/ 128 h 136"/>
                <a:gd name="T18" fmla="*/ 46 w 59"/>
                <a:gd name="T19" fmla="*/ 136 h 136"/>
                <a:gd name="T20" fmla="*/ 52 w 59"/>
                <a:gd name="T21" fmla="*/ 128 h 136"/>
                <a:gd name="T22" fmla="*/ 59 w 59"/>
                <a:gd name="T23" fmla="*/ 120 h 136"/>
                <a:gd name="T24" fmla="*/ 59 w 59"/>
                <a:gd name="T25" fmla="*/ 88 h 136"/>
                <a:gd name="T26" fmla="*/ 59 w 59"/>
                <a:gd name="T27" fmla="*/ 72 h 136"/>
                <a:gd name="T28" fmla="*/ 52 w 59"/>
                <a:gd name="T29" fmla="*/ 0 h 136"/>
                <a:gd name="T30" fmla="*/ 52 w 59"/>
                <a:gd name="T31" fmla="*/ 8 h 136"/>
                <a:gd name="T32" fmla="*/ 33 w 59"/>
                <a:gd name="T33" fmla="*/ 8 h 136"/>
                <a:gd name="T34" fmla="*/ 20 w 59"/>
                <a:gd name="T35" fmla="*/ 8 h 136"/>
                <a:gd name="T36" fmla="*/ 0 w 59"/>
                <a:gd name="T37" fmla="*/ 0 h 1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"/>
                <a:gd name="T58" fmla="*/ 0 h 136"/>
                <a:gd name="T59" fmla="*/ 59 w 59"/>
                <a:gd name="T60" fmla="*/ 136 h 1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" h="136">
                  <a:moveTo>
                    <a:pt x="0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7" y="96"/>
                  </a:lnTo>
                  <a:lnTo>
                    <a:pt x="7" y="128"/>
                  </a:lnTo>
                  <a:lnTo>
                    <a:pt x="13" y="136"/>
                  </a:lnTo>
                  <a:lnTo>
                    <a:pt x="20" y="136"/>
                  </a:lnTo>
                  <a:lnTo>
                    <a:pt x="26" y="128"/>
                  </a:lnTo>
                  <a:lnTo>
                    <a:pt x="33" y="128"/>
                  </a:lnTo>
                  <a:lnTo>
                    <a:pt x="46" y="136"/>
                  </a:lnTo>
                  <a:lnTo>
                    <a:pt x="52" y="128"/>
                  </a:lnTo>
                  <a:lnTo>
                    <a:pt x="59" y="120"/>
                  </a:lnTo>
                  <a:lnTo>
                    <a:pt x="59" y="88"/>
                  </a:lnTo>
                  <a:lnTo>
                    <a:pt x="59" y="72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3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3" name="Freeform 142"/>
            <p:cNvSpPr>
              <a:spLocks/>
            </p:cNvSpPr>
            <p:nvPr/>
          </p:nvSpPr>
          <p:spPr bwMode="auto">
            <a:xfrm>
              <a:off x="2656" y="2815"/>
              <a:ext cx="6" cy="88"/>
            </a:xfrm>
            <a:custGeom>
              <a:avLst/>
              <a:gdLst>
                <a:gd name="T0" fmla="*/ 0 w 6"/>
                <a:gd name="T1" fmla="*/ 88 h 88"/>
                <a:gd name="T2" fmla="*/ 6 w 6"/>
                <a:gd name="T3" fmla="*/ 32 h 88"/>
                <a:gd name="T4" fmla="*/ 6 w 6"/>
                <a:gd name="T5" fmla="*/ 0 h 88"/>
                <a:gd name="T6" fmla="*/ 0 60000 65536"/>
                <a:gd name="T7" fmla="*/ 0 60000 65536"/>
                <a:gd name="T8" fmla="*/ 0 60000 65536"/>
                <a:gd name="T9" fmla="*/ 0 w 6"/>
                <a:gd name="T10" fmla="*/ 0 h 88"/>
                <a:gd name="T11" fmla="*/ 6 w 6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88">
                  <a:moveTo>
                    <a:pt x="0" y="88"/>
                  </a:moveTo>
                  <a:lnTo>
                    <a:pt x="6" y="32"/>
                  </a:lnTo>
                  <a:lnTo>
                    <a:pt x="6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4" name="Freeform 143"/>
            <p:cNvSpPr>
              <a:spLocks/>
            </p:cNvSpPr>
            <p:nvPr/>
          </p:nvSpPr>
          <p:spPr bwMode="auto">
            <a:xfrm>
              <a:off x="2630" y="2639"/>
              <a:ext cx="32" cy="48"/>
            </a:xfrm>
            <a:custGeom>
              <a:avLst/>
              <a:gdLst>
                <a:gd name="T0" fmla="*/ 6 w 32"/>
                <a:gd name="T1" fmla="*/ 16 h 48"/>
                <a:gd name="T2" fmla="*/ 6 w 32"/>
                <a:gd name="T3" fmla="*/ 16 h 48"/>
                <a:gd name="T4" fmla="*/ 0 w 32"/>
                <a:gd name="T5" fmla="*/ 24 h 48"/>
                <a:gd name="T6" fmla="*/ 0 w 32"/>
                <a:gd name="T7" fmla="*/ 24 h 48"/>
                <a:gd name="T8" fmla="*/ 6 w 32"/>
                <a:gd name="T9" fmla="*/ 32 h 48"/>
                <a:gd name="T10" fmla="*/ 6 w 32"/>
                <a:gd name="T11" fmla="*/ 40 h 48"/>
                <a:gd name="T12" fmla="*/ 19 w 32"/>
                <a:gd name="T13" fmla="*/ 48 h 48"/>
                <a:gd name="T14" fmla="*/ 32 w 32"/>
                <a:gd name="T15" fmla="*/ 48 h 48"/>
                <a:gd name="T16" fmla="*/ 32 w 32"/>
                <a:gd name="T17" fmla="*/ 40 h 48"/>
                <a:gd name="T18" fmla="*/ 32 w 32"/>
                <a:gd name="T19" fmla="*/ 32 h 48"/>
                <a:gd name="T20" fmla="*/ 32 w 32"/>
                <a:gd name="T21" fmla="*/ 16 h 48"/>
                <a:gd name="T22" fmla="*/ 32 w 32"/>
                <a:gd name="T23" fmla="*/ 0 h 48"/>
                <a:gd name="T24" fmla="*/ 13 w 32"/>
                <a:gd name="T25" fmla="*/ 8 h 48"/>
                <a:gd name="T26" fmla="*/ 6 w 32"/>
                <a:gd name="T27" fmla="*/ 8 h 48"/>
                <a:gd name="T28" fmla="*/ 6 w 32"/>
                <a:gd name="T29" fmla="*/ 16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48"/>
                <a:gd name="T47" fmla="*/ 32 w 32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48">
                  <a:moveTo>
                    <a:pt x="6" y="16"/>
                  </a:moveTo>
                  <a:lnTo>
                    <a:pt x="6" y="16"/>
                  </a:lnTo>
                  <a:lnTo>
                    <a:pt x="0" y="24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5" name="Freeform 144"/>
            <p:cNvSpPr>
              <a:spLocks/>
            </p:cNvSpPr>
            <p:nvPr/>
          </p:nvSpPr>
          <p:spPr bwMode="auto">
            <a:xfrm>
              <a:off x="2623" y="2623"/>
              <a:ext cx="46" cy="40"/>
            </a:xfrm>
            <a:custGeom>
              <a:avLst/>
              <a:gdLst>
                <a:gd name="T0" fmla="*/ 39 w 46"/>
                <a:gd name="T1" fmla="*/ 32 h 40"/>
                <a:gd name="T2" fmla="*/ 46 w 46"/>
                <a:gd name="T3" fmla="*/ 24 h 40"/>
                <a:gd name="T4" fmla="*/ 46 w 46"/>
                <a:gd name="T5" fmla="*/ 16 h 40"/>
                <a:gd name="T6" fmla="*/ 39 w 46"/>
                <a:gd name="T7" fmla="*/ 8 h 40"/>
                <a:gd name="T8" fmla="*/ 33 w 46"/>
                <a:gd name="T9" fmla="*/ 0 h 40"/>
                <a:gd name="T10" fmla="*/ 20 w 46"/>
                <a:gd name="T11" fmla="*/ 0 h 40"/>
                <a:gd name="T12" fmla="*/ 13 w 46"/>
                <a:gd name="T13" fmla="*/ 0 h 40"/>
                <a:gd name="T14" fmla="*/ 7 w 46"/>
                <a:gd name="T15" fmla="*/ 8 h 40"/>
                <a:gd name="T16" fmla="*/ 7 w 46"/>
                <a:gd name="T17" fmla="*/ 0 h 40"/>
                <a:gd name="T18" fmla="*/ 7 w 46"/>
                <a:gd name="T19" fmla="*/ 8 h 40"/>
                <a:gd name="T20" fmla="*/ 0 w 46"/>
                <a:gd name="T21" fmla="*/ 8 h 40"/>
                <a:gd name="T22" fmla="*/ 7 w 46"/>
                <a:gd name="T23" fmla="*/ 8 h 40"/>
                <a:gd name="T24" fmla="*/ 0 w 46"/>
                <a:gd name="T25" fmla="*/ 16 h 40"/>
                <a:gd name="T26" fmla="*/ 0 w 46"/>
                <a:gd name="T27" fmla="*/ 32 h 40"/>
                <a:gd name="T28" fmla="*/ 7 w 46"/>
                <a:gd name="T29" fmla="*/ 40 h 40"/>
                <a:gd name="T30" fmla="*/ 7 w 46"/>
                <a:gd name="T31" fmla="*/ 40 h 40"/>
                <a:gd name="T32" fmla="*/ 13 w 46"/>
                <a:gd name="T33" fmla="*/ 32 h 40"/>
                <a:gd name="T34" fmla="*/ 13 w 46"/>
                <a:gd name="T35" fmla="*/ 32 h 40"/>
                <a:gd name="T36" fmla="*/ 13 w 46"/>
                <a:gd name="T37" fmla="*/ 24 h 40"/>
                <a:gd name="T38" fmla="*/ 20 w 46"/>
                <a:gd name="T39" fmla="*/ 24 h 40"/>
                <a:gd name="T40" fmla="*/ 39 w 46"/>
                <a:gd name="T41" fmla="*/ 16 h 40"/>
                <a:gd name="T42" fmla="*/ 39 w 46"/>
                <a:gd name="T43" fmla="*/ 32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40"/>
                <a:gd name="T68" fmla="*/ 46 w 46"/>
                <a:gd name="T69" fmla="*/ 40 h 4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40">
                  <a:moveTo>
                    <a:pt x="39" y="32"/>
                  </a:moveTo>
                  <a:lnTo>
                    <a:pt x="46" y="24"/>
                  </a:lnTo>
                  <a:lnTo>
                    <a:pt x="46" y="16"/>
                  </a:lnTo>
                  <a:lnTo>
                    <a:pt x="39" y="8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40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39" y="16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6" name="Freeform 145"/>
            <p:cNvSpPr>
              <a:spLocks/>
            </p:cNvSpPr>
            <p:nvPr/>
          </p:nvSpPr>
          <p:spPr bwMode="auto">
            <a:xfrm>
              <a:off x="2636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16 h 24"/>
                <a:gd name="T4" fmla="*/ 7 w 20"/>
                <a:gd name="T5" fmla="*/ 24 h 24"/>
                <a:gd name="T6" fmla="*/ 13 w 20"/>
                <a:gd name="T7" fmla="*/ 24 h 24"/>
                <a:gd name="T8" fmla="*/ 20 w 20"/>
                <a:gd name="T9" fmla="*/ 24 h 24"/>
                <a:gd name="T10" fmla="*/ 20 w 20"/>
                <a:gd name="T11" fmla="*/ 16 h 24"/>
                <a:gd name="T12" fmla="*/ 20 w 20"/>
                <a:gd name="T13" fmla="*/ 16 h 24"/>
                <a:gd name="T14" fmla="*/ 13 w 20"/>
                <a:gd name="T15" fmla="*/ 16 h 24"/>
                <a:gd name="T16" fmla="*/ 0 w 20"/>
                <a:gd name="T17" fmla="*/ 8 h 24"/>
                <a:gd name="T18" fmla="*/ 0 w 20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24"/>
                <a:gd name="T32" fmla="*/ 20 w 2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24">
                  <a:moveTo>
                    <a:pt x="0" y="0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13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7" name="Freeform 146"/>
            <p:cNvSpPr>
              <a:spLocks/>
            </p:cNvSpPr>
            <p:nvPr/>
          </p:nvSpPr>
          <p:spPr bwMode="auto">
            <a:xfrm>
              <a:off x="2610" y="2687"/>
              <a:ext cx="78" cy="96"/>
            </a:xfrm>
            <a:custGeom>
              <a:avLst/>
              <a:gdLst>
                <a:gd name="T0" fmla="*/ 26 w 78"/>
                <a:gd name="T1" fmla="*/ 0 h 96"/>
                <a:gd name="T2" fmla="*/ 13 w 78"/>
                <a:gd name="T3" fmla="*/ 8 h 96"/>
                <a:gd name="T4" fmla="*/ 7 w 78"/>
                <a:gd name="T5" fmla="*/ 16 h 96"/>
                <a:gd name="T6" fmla="*/ 0 w 78"/>
                <a:gd name="T7" fmla="*/ 32 h 96"/>
                <a:gd name="T8" fmla="*/ 0 w 78"/>
                <a:gd name="T9" fmla="*/ 56 h 96"/>
                <a:gd name="T10" fmla="*/ 7 w 78"/>
                <a:gd name="T11" fmla="*/ 64 h 96"/>
                <a:gd name="T12" fmla="*/ 13 w 78"/>
                <a:gd name="T13" fmla="*/ 56 h 96"/>
                <a:gd name="T14" fmla="*/ 13 w 78"/>
                <a:gd name="T15" fmla="*/ 48 h 96"/>
                <a:gd name="T16" fmla="*/ 13 w 78"/>
                <a:gd name="T17" fmla="*/ 88 h 96"/>
                <a:gd name="T18" fmla="*/ 33 w 78"/>
                <a:gd name="T19" fmla="*/ 96 h 96"/>
                <a:gd name="T20" fmla="*/ 46 w 78"/>
                <a:gd name="T21" fmla="*/ 96 h 96"/>
                <a:gd name="T22" fmla="*/ 65 w 78"/>
                <a:gd name="T23" fmla="*/ 96 h 96"/>
                <a:gd name="T24" fmla="*/ 72 w 78"/>
                <a:gd name="T25" fmla="*/ 88 h 96"/>
                <a:gd name="T26" fmla="*/ 65 w 78"/>
                <a:gd name="T27" fmla="*/ 48 h 96"/>
                <a:gd name="T28" fmla="*/ 72 w 78"/>
                <a:gd name="T29" fmla="*/ 48 h 96"/>
                <a:gd name="T30" fmla="*/ 78 w 78"/>
                <a:gd name="T31" fmla="*/ 48 h 96"/>
                <a:gd name="T32" fmla="*/ 78 w 78"/>
                <a:gd name="T33" fmla="*/ 24 h 96"/>
                <a:gd name="T34" fmla="*/ 65 w 78"/>
                <a:gd name="T35" fmla="*/ 8 h 96"/>
                <a:gd name="T36" fmla="*/ 59 w 78"/>
                <a:gd name="T37" fmla="*/ 0 h 96"/>
                <a:gd name="T38" fmla="*/ 46 w 78"/>
                <a:gd name="T39" fmla="*/ 0 h 96"/>
                <a:gd name="T40" fmla="*/ 46 w 78"/>
                <a:gd name="T41" fmla="*/ 8 h 96"/>
                <a:gd name="T42" fmla="*/ 39 w 78"/>
                <a:gd name="T43" fmla="*/ 8 h 96"/>
                <a:gd name="T44" fmla="*/ 33 w 78"/>
                <a:gd name="T45" fmla="*/ 8 h 96"/>
                <a:gd name="T46" fmla="*/ 26 w 78"/>
                <a:gd name="T47" fmla="*/ 0 h 9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8"/>
                <a:gd name="T73" fmla="*/ 0 h 96"/>
                <a:gd name="T74" fmla="*/ 78 w 78"/>
                <a:gd name="T75" fmla="*/ 96 h 9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8" h="96">
                  <a:moveTo>
                    <a:pt x="26" y="0"/>
                  </a:moveTo>
                  <a:lnTo>
                    <a:pt x="13" y="8"/>
                  </a:lnTo>
                  <a:lnTo>
                    <a:pt x="7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7" y="64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88"/>
                  </a:lnTo>
                  <a:lnTo>
                    <a:pt x="33" y="96"/>
                  </a:lnTo>
                  <a:lnTo>
                    <a:pt x="46" y="96"/>
                  </a:lnTo>
                  <a:lnTo>
                    <a:pt x="65" y="96"/>
                  </a:lnTo>
                  <a:lnTo>
                    <a:pt x="72" y="88"/>
                  </a:lnTo>
                  <a:lnTo>
                    <a:pt x="65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78" y="24"/>
                  </a:lnTo>
                  <a:lnTo>
                    <a:pt x="65" y="8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39" y="8"/>
                  </a:lnTo>
                  <a:lnTo>
                    <a:pt x="3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8" name="Line 147"/>
            <p:cNvSpPr>
              <a:spLocks noChangeShapeType="1"/>
            </p:cNvSpPr>
            <p:nvPr/>
          </p:nvSpPr>
          <p:spPr bwMode="auto">
            <a:xfrm flipV="1">
              <a:off x="2675" y="2727"/>
              <a:ext cx="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9" name="Freeform 148"/>
            <p:cNvSpPr>
              <a:spLocks/>
            </p:cNvSpPr>
            <p:nvPr/>
          </p:nvSpPr>
          <p:spPr bwMode="auto">
            <a:xfrm>
              <a:off x="2610" y="2743"/>
              <a:ext cx="26" cy="56"/>
            </a:xfrm>
            <a:custGeom>
              <a:avLst/>
              <a:gdLst>
                <a:gd name="T0" fmla="*/ 13 w 26"/>
                <a:gd name="T1" fmla="*/ 0 h 56"/>
                <a:gd name="T2" fmla="*/ 13 w 26"/>
                <a:gd name="T3" fmla="*/ 24 h 56"/>
                <a:gd name="T4" fmla="*/ 26 w 26"/>
                <a:gd name="T5" fmla="*/ 48 h 56"/>
                <a:gd name="T6" fmla="*/ 20 w 26"/>
                <a:gd name="T7" fmla="*/ 56 h 56"/>
                <a:gd name="T8" fmla="*/ 0 w 26"/>
                <a:gd name="T9" fmla="*/ 24 h 56"/>
                <a:gd name="T10" fmla="*/ 0 w 26"/>
                <a:gd name="T11" fmla="*/ 0 h 56"/>
                <a:gd name="T12" fmla="*/ 7 w 26"/>
                <a:gd name="T13" fmla="*/ 8 h 56"/>
                <a:gd name="T14" fmla="*/ 13 w 26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56"/>
                <a:gd name="T26" fmla="*/ 26 w 2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56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20" y="5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0" name="Freeform 149"/>
            <p:cNvSpPr>
              <a:spLocks/>
            </p:cNvSpPr>
            <p:nvPr/>
          </p:nvSpPr>
          <p:spPr bwMode="auto">
            <a:xfrm>
              <a:off x="2675" y="2735"/>
              <a:ext cx="13" cy="56"/>
            </a:xfrm>
            <a:custGeom>
              <a:avLst/>
              <a:gdLst>
                <a:gd name="T0" fmla="*/ 13 w 13"/>
                <a:gd name="T1" fmla="*/ 0 h 56"/>
                <a:gd name="T2" fmla="*/ 13 w 13"/>
                <a:gd name="T3" fmla="*/ 24 h 56"/>
                <a:gd name="T4" fmla="*/ 0 w 13"/>
                <a:gd name="T5" fmla="*/ 56 h 56"/>
                <a:gd name="T6" fmla="*/ 0 w 13"/>
                <a:gd name="T7" fmla="*/ 48 h 56"/>
                <a:gd name="T8" fmla="*/ 7 w 13"/>
                <a:gd name="T9" fmla="*/ 40 h 56"/>
                <a:gd name="T10" fmla="*/ 0 w 13"/>
                <a:gd name="T11" fmla="*/ 0 h 56"/>
                <a:gd name="T12" fmla="*/ 7 w 13"/>
                <a:gd name="T13" fmla="*/ 0 h 56"/>
                <a:gd name="T14" fmla="*/ 13 w 13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"/>
                <a:gd name="T25" fmla="*/ 0 h 56"/>
                <a:gd name="T26" fmla="*/ 13 w 13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" h="56">
                  <a:moveTo>
                    <a:pt x="13" y="0"/>
                  </a:moveTo>
                  <a:lnTo>
                    <a:pt x="13" y="2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36" name="Group 157"/>
          <p:cNvGrpSpPr>
            <a:grpSpLocks/>
          </p:cNvGrpSpPr>
          <p:nvPr/>
        </p:nvGrpSpPr>
        <p:grpSpPr bwMode="auto">
          <a:xfrm>
            <a:off x="3573626" y="2155030"/>
            <a:ext cx="1114425" cy="1119188"/>
            <a:chOff x="3110" y="2304"/>
            <a:chExt cx="702" cy="705"/>
          </a:xfrm>
        </p:grpSpPr>
        <p:sp>
          <p:nvSpPr>
            <p:cNvPr id="22542" name="Rectangle 5"/>
            <p:cNvSpPr>
              <a:spLocks noChangeArrowheads="1"/>
            </p:cNvSpPr>
            <p:nvPr/>
          </p:nvSpPr>
          <p:spPr bwMode="auto">
            <a:xfrm>
              <a:off x="3110" y="2304"/>
              <a:ext cx="702" cy="705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2543" name="Group 150"/>
            <p:cNvGrpSpPr>
              <a:grpSpLocks/>
            </p:cNvGrpSpPr>
            <p:nvPr/>
          </p:nvGrpSpPr>
          <p:grpSpPr bwMode="auto">
            <a:xfrm flipH="1">
              <a:off x="3216" y="2421"/>
              <a:ext cx="432" cy="411"/>
              <a:chOff x="1632" y="1248"/>
              <a:chExt cx="2682" cy="2286"/>
            </a:xfrm>
          </p:grpSpPr>
          <p:sp>
            <p:nvSpPr>
              <p:cNvPr id="22544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2 w 21600"/>
                  <a:gd name="T1" fmla="*/ 0 h 21600"/>
                  <a:gd name="T2" fmla="*/ 4 w 21600"/>
                  <a:gd name="T3" fmla="*/ 1 h 21600"/>
                  <a:gd name="T4" fmla="*/ 2 w 21600"/>
                  <a:gd name="T5" fmla="*/ 2 h 21600"/>
                  <a:gd name="T6" fmla="*/ 0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74 w 21600"/>
                  <a:gd name="T13" fmla="*/ 3957 h 21600"/>
                  <a:gd name="T14" fmla="*/ 17840 w 21600"/>
                  <a:gd name="T15" fmla="*/ 1764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94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22545" name="AutoShape 152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3 w 21600"/>
                  <a:gd name="T1" fmla="*/ 0 h 21600"/>
                  <a:gd name="T2" fmla="*/ 6 w 21600"/>
                  <a:gd name="T3" fmla="*/ 2 h 21600"/>
                  <a:gd name="T4" fmla="*/ 3 w 21600"/>
                  <a:gd name="T5" fmla="*/ 4 h 21600"/>
                  <a:gd name="T6" fmla="*/ 0 w 21600"/>
                  <a:gd name="T7" fmla="*/ 2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68 w 21600"/>
                  <a:gd name="T13" fmla="*/ 3965 h 21600"/>
                  <a:gd name="T14" fmla="*/ 17836 w 21600"/>
                  <a:gd name="T15" fmla="*/ 176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94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22546" name="AutoShape 153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4 w 21600"/>
                  <a:gd name="T1" fmla="*/ 0 h 21600"/>
                  <a:gd name="T2" fmla="*/ 9 w 21600"/>
                  <a:gd name="T3" fmla="*/ 3 h 21600"/>
                  <a:gd name="T4" fmla="*/ 4 w 21600"/>
                  <a:gd name="T5" fmla="*/ 6 h 21600"/>
                  <a:gd name="T6" fmla="*/ 0 w 21600"/>
                  <a:gd name="T7" fmla="*/ 3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80 w 21600"/>
                  <a:gd name="T13" fmla="*/ 3957 h 21600"/>
                  <a:gd name="T14" fmla="*/ 17846 w 21600"/>
                  <a:gd name="T15" fmla="*/ 176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94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</p:grpSp>
      </p:grpSp>
      <p:sp>
        <p:nvSpPr>
          <p:cNvPr id="22537" name="AutoShape 154"/>
          <p:cNvSpPr>
            <a:spLocks noChangeArrowheads="1"/>
          </p:cNvSpPr>
          <p:nvPr/>
        </p:nvSpPr>
        <p:spPr bwMode="auto">
          <a:xfrm>
            <a:off x="3068801" y="259953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8" name="AutoShape 155"/>
          <p:cNvSpPr>
            <a:spLocks noChangeArrowheads="1"/>
          </p:cNvSpPr>
          <p:nvPr/>
        </p:nvSpPr>
        <p:spPr bwMode="auto">
          <a:xfrm>
            <a:off x="4810289" y="260111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0" name="Slide Number Placeholder 136"/>
          <p:cNvSpPr>
            <a:spLocks noGrp="1"/>
          </p:cNvSpPr>
          <p:nvPr>
            <p:ph type="sldNum" sz="quarter" idx="11"/>
          </p:nvPr>
        </p:nvSpPr>
        <p:spPr>
          <a:xfrm>
            <a:off x="457200" y="6553200"/>
            <a:ext cx="11430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fld id="{6A8F4B48-52CF-4652-B46E-21E199C1AD4D}" type="slidenum">
              <a:rPr lang="en-US" altLang="en-US" sz="1400"/>
              <a:pPr algn="l" eaLnBrk="1" hangingPunct="1"/>
              <a:t>1</a:t>
            </a:fld>
            <a:endParaRPr lang="en-US" altLang="en-US" sz="1400"/>
          </a:p>
        </p:txBody>
      </p:sp>
      <p:sp>
        <p:nvSpPr>
          <p:cNvPr id="22541" name="Footer Placeholder 137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Analysis of Algorithms</a:t>
            </a:r>
          </a:p>
        </p:txBody>
      </p:sp>
      <p:sp>
        <p:nvSpPr>
          <p:cNvPr id="138" name="Subtitle 3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382000" cy="1752600"/>
          </a:xfrm>
        </p:spPr>
        <p:txBody>
          <a:bodyPr/>
          <a:lstStyle/>
          <a:p>
            <a:r>
              <a:rPr lang="en-US" dirty="0"/>
              <a:t>Reading: Chapter 4</a:t>
            </a:r>
          </a:p>
          <a:p>
            <a:r>
              <a:rPr lang="en-US" dirty="0"/>
              <a:t>Data Structures and Algorithms in </a:t>
            </a:r>
            <a:r>
              <a:rPr lang="en-US" dirty="0" smtClean="0"/>
              <a:t>Java</a:t>
            </a:r>
            <a:endParaRPr lang="en-US" dirty="0"/>
          </a:p>
          <a:p>
            <a:r>
              <a:rPr lang="en-US" dirty="0" smtClean="0"/>
              <a:t>Goodrich</a:t>
            </a:r>
            <a:r>
              <a:rPr lang="en-US" dirty="0"/>
              <a:t>, </a:t>
            </a:r>
            <a:r>
              <a:rPr lang="en-US" dirty="0" err="1"/>
              <a:t>Tamassia</a:t>
            </a:r>
            <a:r>
              <a:rPr lang="en-US" dirty="0"/>
              <a:t>, </a:t>
            </a:r>
            <a:r>
              <a:rPr lang="en-US" dirty="0" err="1"/>
              <a:t>Goldwasser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199" y="6330549"/>
            <a:ext cx="634525" cy="4512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96EB412-EF14-4D88-ABFF-D516CA91A7D8}" type="slidenum">
              <a:rPr lang="en-US" altLang="en-US" sz="1400"/>
              <a:pPr algn="r" eaLnBrk="1" hangingPunct="1"/>
              <a:t>10</a:t>
            </a:fld>
            <a:endParaRPr lang="en-US" altLang="en-US" sz="1400" dirty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Analysis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81930" y="588240"/>
            <a:ext cx="8962070" cy="2460289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instead of an implementation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Characterizes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as a function of the input size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into account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possible inputs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 to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speed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algorithm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of the hardware/software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747272"/>
              </p:ext>
            </p:extLst>
          </p:nvPr>
        </p:nvGraphicFramePr>
        <p:xfrm>
          <a:off x="8097940" y="2136"/>
          <a:ext cx="962025" cy="132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Clip" r:id="rId3" imgW="2309760" imgH="3176280" progId="MS_ClipArt_Gallery.2">
                  <p:embed/>
                </p:oleObj>
              </mc:Choice>
              <mc:Fallback>
                <p:oleObj name="Clip" r:id="rId3" imgW="2309760" imgH="3176280" progId="MS_ClipArt_Gallery.2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7940" y="2136"/>
                        <a:ext cx="962025" cy="132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81930" y="3265490"/>
            <a:ext cx="8839200" cy="284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Seven Important Functions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often appear in algorithm analysis:</a:t>
            </a:r>
          </a:p>
          <a:p>
            <a:pPr marL="461963"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(n)=c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marL="461963" lvl="1" eaLnBrk="1" hangingPunct="1">
              <a:lnSpc>
                <a:spcPct val="90000"/>
              </a:lnSpc>
            </a:pPr>
            <a:r>
              <a:rPr lang="en-US" altLang="en-US" sz="1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Logarithmic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</a:t>
            </a:r>
            <a:r>
              <a:rPr lang="en-US" altLang="en-US" sz="19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 log </a:t>
            </a:r>
            <a:r>
              <a:rPr lang="en-US" altLang="en-US" sz="19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19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lvl="1" eaLnBrk="1" hangingPunct="1">
              <a:lnSpc>
                <a:spcPct val="90000"/>
              </a:lnSpc>
            </a:pPr>
            <a:r>
              <a:rPr lang="en-US" altLang="en-US" sz="1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</a:t>
            </a:r>
            <a:r>
              <a:rPr lang="en-US" altLang="en-US" sz="19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altLang="en-US" sz="19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marL="461963" lvl="1" eaLnBrk="1" hangingPunct="1">
              <a:lnSpc>
                <a:spcPct val="90000"/>
              </a:lnSpc>
            </a:pPr>
            <a:r>
              <a:rPr lang="en-US" altLang="en-US" sz="1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N-Log-N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</a:t>
            </a:r>
            <a:r>
              <a:rPr lang="en-US" altLang="en-US" sz="19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altLang="en-US" sz="19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19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 </a:t>
            </a:r>
            <a:r>
              <a:rPr lang="en-US" altLang="en-US" sz="19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marL="461963" lvl="1" eaLnBrk="1" hangingPunct="1">
              <a:lnSpc>
                <a:spcPct val="90000"/>
              </a:lnSpc>
            </a:pPr>
            <a:r>
              <a:rPr lang="en-US" altLang="en-US" sz="1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Quadratic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</a:t>
            </a:r>
            <a:r>
              <a:rPr lang="en-US" altLang="en-US" sz="19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altLang="en-US" sz="19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9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  <a:p>
            <a:pPr marL="461963" lvl="1" eaLnBrk="1" hangingPunct="1">
              <a:lnSpc>
                <a:spcPct val="90000"/>
              </a:lnSpc>
            </a:pPr>
            <a:r>
              <a:rPr lang="en-US" altLang="en-US" sz="1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Cubic/polynomial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</a:t>
            </a:r>
            <a:r>
              <a:rPr lang="en-US" altLang="en-US" sz="19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altLang="en-US" sz="19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9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  <a:p>
            <a:pPr marL="461963" lvl="1" eaLnBrk="1" hangingPunct="1">
              <a:lnSpc>
                <a:spcPct val="90000"/>
              </a:lnSpc>
            </a:pPr>
            <a:r>
              <a:rPr lang="en-US" altLang="en-US" sz="1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</a:t>
            </a:r>
            <a:r>
              <a:rPr lang="en-US" altLang="en-US" sz="19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altLang="en-US" sz="19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900" i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900" i="1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en-US" sz="1900" i="1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8066" y="3677353"/>
            <a:ext cx="5554658" cy="310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2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9514" y="14117"/>
            <a:ext cx="8229600" cy="59162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Graphed Using “Normal” Scale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381573"/>
            <a:ext cx="685800" cy="3240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149EA37-E828-4F82-91A8-CB72028D5044}" type="slidenum">
              <a:rPr lang="en-US" altLang="en-US" sz="1400"/>
              <a:pPr algn="r" eaLnBrk="1" hangingPunct="1"/>
              <a:t>11</a:t>
            </a:fld>
            <a:endParaRPr lang="en-US" altLang="en-US" sz="1400"/>
          </a:p>
        </p:txBody>
      </p:sp>
      <p:grpSp>
        <p:nvGrpSpPr>
          <p:cNvPr id="26631" name="Group 26"/>
          <p:cNvGrpSpPr>
            <a:grpSpLocks/>
          </p:cNvGrpSpPr>
          <p:nvPr/>
        </p:nvGrpSpPr>
        <p:grpSpPr bwMode="auto">
          <a:xfrm>
            <a:off x="76200" y="1039999"/>
            <a:ext cx="3276600" cy="1550801"/>
            <a:chOff x="838200" y="1752600"/>
            <a:chExt cx="2819400" cy="1219200"/>
          </a:xfrm>
        </p:grpSpPr>
        <p:pic>
          <p:nvPicPr>
            <p:cNvPr id="26647" name="Content Placeholder 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00"/>
            <a:stretch>
              <a:fillRect/>
            </a:stretch>
          </p:blipFill>
          <p:spPr bwMode="auto">
            <a:xfrm>
              <a:off x="838200" y="1752600"/>
              <a:ext cx="28194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8" name="Text Box 1035"/>
            <p:cNvSpPr txBox="1">
              <a:spLocks noChangeArrowheads="1"/>
            </p:cNvSpPr>
            <p:nvPr/>
          </p:nvSpPr>
          <p:spPr bwMode="auto">
            <a:xfrm>
              <a:off x="1371600" y="2071687"/>
              <a:ext cx="1119338" cy="345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dirty="0"/>
                <a:t>g(n) = 1</a:t>
              </a:r>
            </a:p>
          </p:txBody>
        </p:sp>
      </p:grp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3355798" y="1019171"/>
            <a:ext cx="2514600" cy="1745309"/>
            <a:chOff x="-2233594" y="3437277"/>
            <a:chExt cx="2971800" cy="1371600"/>
          </a:xfrm>
        </p:grpSpPr>
        <p:pic>
          <p:nvPicPr>
            <p:cNvPr id="26" name="Content Placeholder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/>
            <a:stretch>
              <a:fillRect/>
            </a:stretch>
          </p:blipFill>
          <p:spPr bwMode="auto">
            <a:xfrm>
              <a:off x="-2233594" y="3437277"/>
              <a:ext cx="29718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 Box 1036"/>
            <p:cNvSpPr txBox="1">
              <a:spLocks noChangeArrowheads="1"/>
            </p:cNvSpPr>
            <p:nvPr/>
          </p:nvSpPr>
          <p:spPr bwMode="auto">
            <a:xfrm>
              <a:off x="-1357295" y="4031338"/>
              <a:ext cx="1694025" cy="314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dirty="0"/>
                <a:t>g(n) = </a:t>
              </a:r>
              <a:r>
                <a:rPr lang="en-US" altLang="en-US" sz="2000" dirty="0" err="1"/>
                <a:t>lg</a:t>
              </a:r>
              <a:r>
                <a:rPr lang="en-US" altLang="en-US" sz="2000" dirty="0"/>
                <a:t> n</a:t>
              </a:r>
            </a:p>
          </p:txBody>
        </p:sp>
      </p:grp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6107750" y="954310"/>
            <a:ext cx="2667000" cy="1641562"/>
            <a:chOff x="304800" y="4343400"/>
            <a:chExt cx="2895600" cy="1585913"/>
          </a:xfrm>
        </p:grpSpPr>
        <p:pic>
          <p:nvPicPr>
            <p:cNvPr id="29" name="Content Placeholder 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79"/>
            <a:stretch>
              <a:fillRect/>
            </a:stretch>
          </p:blipFill>
          <p:spPr bwMode="auto">
            <a:xfrm>
              <a:off x="304800" y="4343400"/>
              <a:ext cx="2895600" cy="158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 Box 1038"/>
            <p:cNvSpPr txBox="1">
              <a:spLocks noChangeArrowheads="1"/>
            </p:cNvSpPr>
            <p:nvPr/>
          </p:nvSpPr>
          <p:spPr bwMode="auto">
            <a:xfrm>
              <a:off x="838200" y="4648200"/>
              <a:ext cx="730157" cy="215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/>
                <a:t>g(n) = n</a:t>
              </a:r>
            </a:p>
          </p:txBody>
        </p:sp>
      </p:grpSp>
      <p:pic>
        <p:nvPicPr>
          <p:cNvPr id="13" name="Content Placeholder 3"/>
          <p:cNvPicPr>
            <a:picLocks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8182"/>
          <a:stretch>
            <a:fillRect/>
          </a:stretch>
        </p:blipFill>
        <p:spPr bwMode="auto">
          <a:xfrm>
            <a:off x="152400" y="2895600"/>
            <a:ext cx="2732902" cy="188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037"/>
          <p:cNvSpPr txBox="1">
            <a:spLocks noChangeArrowheads="1"/>
          </p:cNvSpPr>
          <p:nvPr/>
        </p:nvSpPr>
        <p:spPr bwMode="auto">
          <a:xfrm>
            <a:off x="576649" y="3276600"/>
            <a:ext cx="16562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g(n) = n </a:t>
            </a:r>
            <a:r>
              <a:rPr lang="en-US" altLang="en-US" sz="2000" dirty="0" err="1"/>
              <a:t>lg</a:t>
            </a:r>
            <a:r>
              <a:rPr lang="en-US" altLang="en-US" sz="2000" dirty="0"/>
              <a:t> n</a:t>
            </a:r>
          </a:p>
        </p:txBody>
      </p:sp>
      <p:grpSp>
        <p:nvGrpSpPr>
          <p:cNvPr id="15" name="Group 31"/>
          <p:cNvGrpSpPr>
            <a:grpSpLocks/>
          </p:cNvGrpSpPr>
          <p:nvPr/>
        </p:nvGrpSpPr>
        <p:grpSpPr bwMode="auto">
          <a:xfrm>
            <a:off x="3048000" y="3077911"/>
            <a:ext cx="2945091" cy="1752600"/>
            <a:chOff x="5943600" y="3124200"/>
            <a:chExt cx="3124200" cy="1676400"/>
          </a:xfrm>
        </p:grpSpPr>
        <p:pic>
          <p:nvPicPr>
            <p:cNvPr id="16" name="Content Placeholder 3"/>
            <p:cNvPicPr>
              <a:picLocks noChangeArrowheads="1"/>
            </p:cNvPicPr>
            <p:nvPr/>
          </p:nvPicPr>
          <p:blipFill>
            <a:blip r:embed="rId6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t="23919"/>
            <a:stretch>
              <a:fillRect/>
            </a:stretch>
          </p:blipFill>
          <p:spPr bwMode="auto">
            <a:xfrm>
              <a:off x="5943600" y="3124200"/>
              <a:ext cx="312420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039"/>
            <p:cNvSpPr txBox="1">
              <a:spLocks noChangeArrowheads="1"/>
            </p:cNvSpPr>
            <p:nvPr/>
          </p:nvSpPr>
          <p:spPr bwMode="auto">
            <a:xfrm>
              <a:off x="6629400" y="3390900"/>
              <a:ext cx="899339" cy="252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dirty="0"/>
                <a:t>g(n) = n</a:t>
              </a:r>
              <a:r>
                <a:rPr lang="en-US" altLang="en-US" sz="2000" baseline="30000" dirty="0"/>
                <a:t>2</a:t>
              </a:r>
              <a:endParaRPr lang="en-US" altLang="en-US" sz="2000" dirty="0"/>
            </a:p>
          </p:txBody>
        </p:sp>
      </p:grpSp>
      <p:grpSp>
        <p:nvGrpSpPr>
          <p:cNvPr id="18" name="Group 30"/>
          <p:cNvGrpSpPr>
            <a:grpSpLocks/>
          </p:cNvGrpSpPr>
          <p:nvPr/>
        </p:nvGrpSpPr>
        <p:grpSpPr bwMode="auto">
          <a:xfrm>
            <a:off x="5972442" y="3055834"/>
            <a:ext cx="3162300" cy="1721978"/>
            <a:chOff x="5943600" y="5029200"/>
            <a:chExt cx="2819400" cy="1371600"/>
          </a:xfrm>
        </p:grpSpPr>
        <p:pic>
          <p:nvPicPr>
            <p:cNvPr id="19" name="Content Placeholder 3"/>
            <p:cNvPicPr>
              <a:picLocks noChangeArrowheads="1"/>
            </p:cNvPicPr>
            <p:nvPr/>
          </p:nvPicPr>
          <p:blipFill>
            <a:blip r:embed="rId7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t="18182"/>
            <a:stretch>
              <a:fillRect/>
            </a:stretch>
          </p:blipFill>
          <p:spPr bwMode="auto">
            <a:xfrm>
              <a:off x="5943600" y="5029200"/>
              <a:ext cx="28194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 Box 1040"/>
            <p:cNvSpPr txBox="1">
              <a:spLocks noChangeArrowheads="1"/>
            </p:cNvSpPr>
            <p:nvPr/>
          </p:nvSpPr>
          <p:spPr bwMode="auto">
            <a:xfrm>
              <a:off x="6632575" y="5334000"/>
              <a:ext cx="853641" cy="20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dirty="0"/>
                <a:t>g(n) = n</a:t>
              </a:r>
              <a:r>
                <a:rPr lang="en-US" altLang="en-US" sz="2000" baseline="30000" dirty="0"/>
                <a:t>3</a:t>
              </a:r>
              <a:endParaRPr lang="en-US" altLang="en-US" sz="2000" dirty="0"/>
            </a:p>
          </p:txBody>
        </p:sp>
      </p:grpSp>
      <p:grpSp>
        <p:nvGrpSpPr>
          <p:cNvPr id="21" name="Group 29"/>
          <p:cNvGrpSpPr>
            <a:grpSpLocks/>
          </p:cNvGrpSpPr>
          <p:nvPr/>
        </p:nvGrpSpPr>
        <p:grpSpPr bwMode="auto">
          <a:xfrm>
            <a:off x="2966539" y="5244271"/>
            <a:ext cx="3293118" cy="1596267"/>
            <a:chOff x="2743200" y="4343400"/>
            <a:chExt cx="3048000" cy="1616075"/>
          </a:xfrm>
        </p:grpSpPr>
        <p:pic>
          <p:nvPicPr>
            <p:cNvPr id="22" name="Content Placeholder 3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815"/>
            <a:stretch>
              <a:fillRect/>
            </a:stretch>
          </p:blipFill>
          <p:spPr bwMode="auto">
            <a:xfrm>
              <a:off x="2743200" y="4343400"/>
              <a:ext cx="3048000" cy="161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 Box 1034"/>
            <p:cNvSpPr txBox="1">
              <a:spLocks noChangeArrowheads="1"/>
            </p:cNvSpPr>
            <p:nvPr/>
          </p:nvSpPr>
          <p:spPr bwMode="auto">
            <a:xfrm>
              <a:off x="3886200" y="5029200"/>
              <a:ext cx="953143" cy="339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dirty="0"/>
                <a:t>g(n) = 2</a:t>
              </a:r>
              <a:r>
                <a:rPr lang="en-US" altLang="en-US" sz="2000" baseline="30000" dirty="0"/>
                <a:t>n</a:t>
              </a:r>
              <a:endParaRPr lang="en-US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235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42418" y="6325115"/>
            <a:ext cx="838200" cy="473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320C03F-72CF-489C-B1A7-26176E70A224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722" y="14955"/>
            <a:ext cx="9075278" cy="440881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Running Time</a:t>
            </a:r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08691" y="580808"/>
            <a:ext cx="9035309" cy="1598776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inspecting the pseudocode, we can determine the maximum number of primitive operations executed by an algorithm, as a function of the input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00025" y="6450782"/>
            <a:ext cx="8915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bounded by two linear functions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967" r="877"/>
          <a:stretch/>
        </p:blipFill>
        <p:spPr>
          <a:xfrm>
            <a:off x="847946" y="1833604"/>
            <a:ext cx="7087223" cy="2133600"/>
          </a:xfrm>
          <a:prstGeom prst="rect">
            <a:avLst/>
          </a:prstGeom>
        </p:spPr>
      </p:pic>
      <p:sp>
        <p:nvSpPr>
          <p:cNvPr id="11" name="Content Placeholder 1" descr="Rectangle: Click to edit Master text styles&#10;Second level&#10;Third level&#10;Fourth level&#10;Fifth level"/>
          <p:cNvSpPr>
            <a:spLocks noGrp="1"/>
          </p:cNvSpPr>
          <p:nvPr>
            <p:ph sz="half" idx="2"/>
          </p:nvPr>
        </p:nvSpPr>
        <p:spPr>
          <a:xfrm>
            <a:off x="135129" y="3894201"/>
            <a:ext cx="8512858" cy="53384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ops,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ops,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 ops,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 ops,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to n ops,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op</a:t>
            </a:r>
          </a:p>
        </p:txBody>
      </p:sp>
      <p:sp>
        <p:nvSpPr>
          <p:cNvPr id="1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34709" y="4428041"/>
            <a:ext cx="9067800" cy="1757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000" dirty="0" err="1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arrayMax</a:t>
            </a:r>
            <a:r>
              <a:rPr lang="en-US" sz="2000" dirty="0">
                <a:solidFill>
                  <a:srgbClr val="BE2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5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 + 5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operations in the worst case,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4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 + 5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best case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Define: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None/>
            </a:pPr>
            <a:r>
              <a:rPr lang="en-US" altLang="en-US" sz="1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Time taken by </a:t>
            </a:r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fastest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primitive operation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= Time taken by </a:t>
            </a:r>
            <a:r>
              <a:rPr lang="en-US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slowest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primitive 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2106" y="5864877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worst-case running time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arrayMax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4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 + 5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 </a:t>
            </a:r>
            <a:r>
              <a:rPr lang="en-US" alt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5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+ 5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8477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248400"/>
            <a:ext cx="838200" cy="473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320C03F-72CF-489C-B1A7-26176E70A224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722" y="14955"/>
            <a:ext cx="9075278" cy="51844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Rate of Running Time</a:t>
            </a:r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86514"/>
            <a:ext cx="8991600" cy="16002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Algorithm’s runtime can be expressed as a </a:t>
            </a:r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input size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Growth Rate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quickly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of a function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rises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distinguish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fast-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-growing functions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care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very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sizes (for small sizes, most any algorithm is fast enough)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Affects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 constant factor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alter the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 rate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rate is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affected by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factors or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lower-order terms</a:t>
            </a:r>
          </a:p>
          <a:p>
            <a:pPr eaLnBrk="1" hangingPunct="1">
              <a:spcBef>
                <a:spcPts val="600"/>
              </a:spcBef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081340"/>
              </p:ext>
            </p:extLst>
          </p:nvPr>
        </p:nvGraphicFramePr>
        <p:xfrm>
          <a:off x="4648200" y="3602130"/>
          <a:ext cx="4591679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Chart" r:id="rId3" imgW="7915656" imgH="6677558" progId="Excel.Chart.8">
                  <p:embed followColorScheme="full"/>
                </p:oleObj>
              </mc:Choice>
              <mc:Fallback>
                <p:oleObj name="Chart" r:id="rId3" imgW="7915656" imgH="6677558" progId="Excel.Chart.8">
                  <p:embed followColorScheme="full"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602130"/>
                        <a:ext cx="4591679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4800" y="5355444"/>
            <a:ext cx="5105400" cy="122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10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quadratic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eaLnBrk="1" hangingPunct="1">
              <a:spcBef>
                <a:spcPts val="600"/>
              </a:spcBef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1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88493" y="6400800"/>
            <a:ext cx="4343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EADB599-4931-47D9-A3E7-24745367620B}" type="slidenum">
              <a:rPr lang="en-US" altLang="en-US" sz="1400"/>
              <a:pPr algn="r" eaLnBrk="1" hangingPunct="1"/>
              <a:t>14</a:t>
            </a:fld>
            <a:endParaRPr lang="en-US" altLang="en-US" sz="14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6493" y="551917"/>
            <a:ext cx="8827093" cy="56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tabLst>
                <a:tab pos="512763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Consider the two functions 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sz="2400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3</a:t>
            </a:r>
            <a:r>
              <a:rPr lang="en-US" sz="2400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137" y="1075244"/>
            <a:ext cx="4431744" cy="2705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84" y="1"/>
            <a:ext cx="8229600" cy="533400"/>
          </a:xfrm>
        </p:spPr>
        <p:txBody>
          <a:bodyPr/>
          <a:lstStyle/>
          <a:p>
            <a:r>
              <a:rPr lang="en-US" sz="3200" b="1" dirty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4" name="Rectangle 3"/>
          <p:cNvSpPr/>
          <p:nvPr/>
        </p:nvSpPr>
        <p:spPr>
          <a:xfrm>
            <a:off x="339104" y="36791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they look very different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1104" y="956500"/>
            <a:ext cx="4272242" cy="259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288438" y="3530723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Yet on the range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[0, 1000], they are (relatively) indistinguishable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50498" y="4174520"/>
            <a:ext cx="7655609" cy="131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143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 difference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large, for example,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f(1000) = 1 000 000       and 	g(1000) =   997 002</a:t>
            </a:r>
          </a:p>
          <a:p>
            <a:pPr lvl="1" defTabSz="46196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but 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difference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very small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FontTx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this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goes to zero as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→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∞ </a:t>
            </a: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365331"/>
              </p:ext>
            </p:extLst>
          </p:nvPr>
        </p:nvGraphicFramePr>
        <p:xfrm>
          <a:off x="4632888" y="5444854"/>
          <a:ext cx="39608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5" imgW="2387520" imgH="457200" progId="Equation.3">
                  <p:embed/>
                </p:oleObj>
              </mc:Choice>
              <mc:Fallback>
                <p:oleObj name="Equation" r:id="rId5" imgW="2387520" imgH="4572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888" y="5444854"/>
                        <a:ext cx="3960813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229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399" y="6248401"/>
            <a:ext cx="971817" cy="50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B4A2D73-F81D-47DB-A83E-F35DCD0471C2}" type="slidenum">
              <a:rPr lang="en-US" altLang="en-US" sz="1400"/>
              <a:pPr algn="r" eaLnBrk="1" hangingPunct="1"/>
              <a:t>15</a:t>
            </a:fld>
            <a:endParaRPr lang="en-US" alt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22189" y="0"/>
            <a:ext cx="8229600" cy="457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Landau Symbols- 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Big-Oh Notation</a:t>
            </a: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589765"/>
            <a:ext cx="8686800" cy="167640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functions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say that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constants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</a:t>
            </a:r>
          </a:p>
          <a:p>
            <a:pPr algn="ctr" eaLnBrk="1" hangingPunct="1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172919"/>
            <a:ext cx="4542802" cy="3227206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4979" y="2266165"/>
            <a:ext cx="4631821" cy="84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say “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).” 	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5493371"/>
            <a:ext cx="9128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Big-Oh notation allows us to say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“less than or equal to”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up to a constant factor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 the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sense as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grows toward infinity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710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399" y="6248401"/>
            <a:ext cx="971817" cy="50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B4A2D73-F81D-47DB-A83E-F35DCD0471C2}" type="slidenum">
              <a:rPr lang="en-US" altLang="en-US" sz="1400"/>
              <a:pPr algn="r" eaLnBrk="1" hangingPunct="1"/>
              <a:t>16</a:t>
            </a:fld>
            <a:endParaRPr lang="en-US" alt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73320" y="0"/>
            <a:ext cx="8991600" cy="6858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Characterizing Running Times using the Big-Oh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4863" y="685800"/>
            <a:ext cx="8972816" cy="556260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Big-Oh characterizes running times and space bounds in terms of some parameter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varies from problem to problem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always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 as a chosen measure of the “size” of the problem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 the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elements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array. 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big-Oh notation, we can say (regardless of the hardware): </a:t>
            </a:r>
          </a:p>
          <a:p>
            <a:pPr marL="457200" lvl="1" indent="0" algn="ctr">
              <a:spcBef>
                <a:spcPts val="1200"/>
              </a:spcBef>
              <a:buNone/>
            </a:pPr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arrayMax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runs in O(n) time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primitive operations executed in each iteration is a constant.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algorithm running time on input of size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at most a constant times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ts val="1200"/>
              </a:spcBef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55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399" y="6248401"/>
            <a:ext cx="971817" cy="50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B4A2D73-F81D-47DB-A83E-F35DCD0471C2}" type="slidenum">
              <a:rPr lang="en-US" altLang="en-US" sz="1400"/>
              <a:pPr algn="r" eaLnBrk="1" hangingPunct="1"/>
              <a:t>17</a:t>
            </a:fld>
            <a:endParaRPr lang="en-US" alt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22189" y="0"/>
            <a:ext cx="8229600" cy="4572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Big-Oh Notation-Example 1</a:t>
            </a: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686800" cy="6477001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functions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say that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positive constants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</a:t>
            </a:r>
          </a:p>
          <a:p>
            <a:pPr algn="ctr" eaLnBrk="1" hangingPunct="1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+ 10 is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cn</a:t>
            </a: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2n –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cn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-10</a:t>
            </a: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 2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10</a:t>
            </a: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 2)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10</a:t>
            </a: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10/(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 2)</a:t>
            </a:r>
          </a:p>
          <a:p>
            <a:pPr marL="457200" lvl="1" indent="0" eaLnBrk="1" hangingPunct="1">
              <a:spcBef>
                <a:spcPts val="1200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3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10</a:t>
            </a:r>
          </a:p>
          <a:p>
            <a:pPr eaLnBrk="1" hangingPunct="1">
              <a:spcBef>
                <a:spcPts val="1800"/>
              </a:spcBef>
              <a:buClr>
                <a:schemeClr val="accent2"/>
              </a:buClr>
              <a:buSzPct val="75000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7n-2 is O(n)</a:t>
            </a:r>
          </a:p>
          <a:p>
            <a:pPr lvl="1" eaLnBrk="1" hangingPunct="1">
              <a:buClr>
                <a:schemeClr val="accent2"/>
              </a:buClr>
              <a:buSzPct val="7500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7n-2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c•n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for n  n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this is true for c = 7 and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</a:t>
            </a:r>
            <a:endParaRPr lang="en-US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eaLnBrk="1" hangingPunct="1">
              <a:spcBef>
                <a:spcPts val="1200"/>
              </a:spcBef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 eaLnBrk="1" hangingPunct="1">
              <a:spcBef>
                <a:spcPts val="1800"/>
              </a:spcBef>
              <a:buNone/>
            </a:pP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ts val="1800"/>
              </a:spcBef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800"/>
              </a:spcBef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250464"/>
              </p:ext>
            </p:extLst>
          </p:nvPr>
        </p:nvGraphicFramePr>
        <p:xfrm>
          <a:off x="3590925" y="2389188"/>
          <a:ext cx="5324475" cy="378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Chart" r:id="rId3" imgW="9182481" imgH="7392010" progId="Excel.Chart.8">
                  <p:embed followColorScheme="full"/>
                </p:oleObj>
              </mc:Choice>
              <mc:Fallback>
                <p:oleObj name="Chart" r:id="rId3" imgW="9182481" imgH="7392010" progId="Excel.Chart.8">
                  <p:embed followColorScheme="full"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2389188"/>
                        <a:ext cx="5324475" cy="378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53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02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399" y="6248401"/>
            <a:ext cx="971817" cy="50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B4A2D73-F81D-47DB-A83E-F35DCD0471C2}" type="slidenum">
              <a:rPr lang="en-US" altLang="en-US" sz="1400"/>
              <a:pPr algn="r" eaLnBrk="1" hangingPunct="1"/>
              <a:t>18</a:t>
            </a:fld>
            <a:endParaRPr lang="en-US" alt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22189" y="0"/>
            <a:ext cx="8229600" cy="4572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Big-Oh Notation-Example 2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28600" y="609600"/>
            <a:ext cx="8763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is not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cn</a:t>
            </a: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inequality cannot be satisfied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a constant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is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</a:t>
            </a:r>
          </a:p>
          <a:p>
            <a:pPr lvl="1"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04523"/>
              </p:ext>
            </p:extLst>
          </p:nvPr>
        </p:nvGraphicFramePr>
        <p:xfrm>
          <a:off x="4422108" y="2147887"/>
          <a:ext cx="4728033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Chart" r:id="rId3" imgW="8449056" imgH="7572858" progId="Excel.Chart.8">
                  <p:embed followColorScheme="full"/>
                </p:oleObj>
              </mc:Choice>
              <mc:Fallback>
                <p:oleObj name="Chart" r:id="rId3" imgW="8449056" imgH="7572858" progId="Excel.Chart.8">
                  <p:embed followColorScheme="full"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108" y="2147887"/>
                        <a:ext cx="4728033" cy="423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7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399" y="6248401"/>
            <a:ext cx="971817" cy="50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B4A2D73-F81D-47DB-A83E-F35DCD0471C2}" type="slidenum">
              <a:rPr lang="en-US" altLang="en-US" sz="1400"/>
              <a:pPr algn="r" eaLnBrk="1" hangingPunct="1"/>
              <a:t>19</a:t>
            </a:fld>
            <a:endParaRPr lang="en-US" alt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22189" y="0"/>
            <a:ext cx="8229600" cy="457200"/>
          </a:xfrm>
        </p:spPr>
        <p:txBody>
          <a:bodyPr/>
          <a:lstStyle/>
          <a:p>
            <a:r>
              <a:rPr lang="en-US" sz="3200" b="1" dirty="0"/>
              <a:t>Some Properties of the Big-Oh Notation</a:t>
            </a: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0677" y="413069"/>
            <a:ext cx="8893324" cy="587946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big-Oh notation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factors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order terms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focuses 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affects function’s growth.</a:t>
            </a:r>
          </a:p>
          <a:p>
            <a:pPr>
              <a:spcBef>
                <a:spcPts val="1200"/>
              </a:spcBef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5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+3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+4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is 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+3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+4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≤ (5+3+2+4+1)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pt-B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15, when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 rate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any polynomial function.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polynomial of degree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is,</a:t>
            </a:r>
          </a:p>
          <a:p>
            <a:pPr marL="457200" lvl="1" indent="0" algn="ctr">
              <a:spcBef>
                <a:spcPts val="1200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pt-BR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+···+ </a:t>
            </a:r>
            <a:r>
              <a:rPr lang="pt-BR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pt-BR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b="1" i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i="1" baseline="30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that, for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1, we have 1 ≤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··· ≤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+···+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(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+···+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30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defining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+···+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highest-degree term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polynomial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determines the asymptotic growth rate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that polynomial</a:t>
            </a:r>
            <a:endParaRPr lang="en-US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06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F3F5F3D-B6E5-4D5C-B3CD-0CA6CF1E74F0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991600" cy="518160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resources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a program, such as time, memory, or disk space.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efficiency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program runs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"Fast enough" is often relative to the task being performed.</a:t>
            </a:r>
          </a:p>
          <a:p>
            <a:pPr lvl="2" eaLnBrk="1" hangingPunct="1">
              <a:spcBef>
                <a:spcPts val="18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minutes to render a complex 3D scene for a movie is fast.</a:t>
            </a:r>
          </a:p>
          <a:p>
            <a:pPr lvl="2" eaLnBrk="1" hangingPunct="1">
              <a:spcBef>
                <a:spcPts val="18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minutes to search Google is slow.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measure the efficiency of a program: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analysis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algorithm, run it, and time it.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analysis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Applying techniques to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estimate the algorithm's runtime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actually coding 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353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399" y="6248401"/>
            <a:ext cx="971817" cy="50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B4A2D73-F81D-47DB-A83E-F35DCD0471C2}" type="slidenum">
              <a:rPr lang="en-US" altLang="en-US" sz="1400"/>
              <a:pPr algn="r" eaLnBrk="1" hangingPunct="1"/>
              <a:t>20</a:t>
            </a:fld>
            <a:endParaRPr lang="en-US" alt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22189" y="0"/>
            <a:ext cx="8229600" cy="457200"/>
          </a:xfrm>
        </p:spPr>
        <p:txBody>
          <a:bodyPr/>
          <a:lstStyle/>
          <a:p>
            <a:r>
              <a:rPr lang="en-US" sz="3200" b="1" dirty="0"/>
              <a:t>More Big-Oh Notation examples</a:t>
            </a: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521336"/>
            <a:ext cx="8896615" cy="587946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+3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+5 is 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00050" lvl="1" indent="0">
              <a:spcBef>
                <a:spcPts val="1200"/>
              </a:spcBef>
              <a:buNone/>
            </a:pPr>
            <a:r>
              <a:rPr lang="pt-B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r>
              <a:rPr lang="pt-BR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pt-BR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pt-BR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+5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(5+3+2+5)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pt-B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</a:t>
            </a:r>
            <a:r>
              <a:rPr lang="pt-BR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pt-B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=15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when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pt-BR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+10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+5 is 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pt-B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pt-BR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+10</a:t>
            </a:r>
            <a:r>
              <a:rPr lang="pt-BR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pt-BR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+5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pt-B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1.</a:t>
            </a:r>
          </a:p>
          <a:p>
            <a:pPr>
              <a:spcBef>
                <a:spcPts val="1200"/>
              </a:spcBef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3log 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 is 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3log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5log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2. 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</a:t>
            </a:r>
            <a:r>
              <a:rPr lang="pt-B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zero for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pt-BR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·2</a:t>
            </a:r>
            <a:r>
              <a:rPr lang="en-US" sz="2000" i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hence, we can take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+100log 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+100log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we can take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1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399" y="6248401"/>
            <a:ext cx="971817" cy="50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B4A2D73-F81D-47DB-A83E-F35DCD0471C2}" type="slidenum">
              <a:rPr lang="en-US" altLang="en-US" sz="1400"/>
              <a:pPr algn="r" eaLnBrk="1" hangingPunct="1"/>
              <a:t>21</a:t>
            </a:fld>
            <a:endParaRPr lang="en-US" alt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22189" y="0"/>
            <a:ext cx="8229600" cy="45720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Characterizing Functions in Simplest Terms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47117" y="838200"/>
            <a:ext cx="8896615" cy="587946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4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+3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even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1">
              <a:spcBef>
                <a:spcPts val="18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it is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to say that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spcBef>
                <a:spcPts val="18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hungry traveler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along a long country road happens upon a local farmer walking home from a market. </a:t>
            </a:r>
          </a:p>
          <a:p>
            <a:pPr lvl="2">
              <a:spcBef>
                <a:spcPts val="18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traveler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asks the farmer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longer he must drive before he can find some food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2">
              <a:spcBef>
                <a:spcPts val="18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“certainly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longer than 12 hours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 is a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answer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spcBef>
                <a:spcPts val="18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“you can find a market just a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 minutes drive up this road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  is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much more accurate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helpful) answer, 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big-Oh notation strives as much as possible to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tell the whole truth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4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652"/>
            <a:ext cx="5410200" cy="114300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Big-Oh Rules Summary</a:t>
            </a:r>
          </a:p>
        </p:txBody>
      </p:sp>
      <p:sp>
        <p:nvSpPr>
          <p:cNvPr id="133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7924800" cy="4114800"/>
          </a:xfrm>
        </p:spPr>
        <p:txBody>
          <a:bodyPr/>
          <a:lstStyle/>
          <a:p>
            <a:pPr eaLnBrk="1" hangingPunct="1">
              <a:spcBef>
                <a:spcPts val="1800"/>
              </a:spcBef>
              <a:tabLst>
                <a:tab pos="102870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is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polynomial of degree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i.e.,</a:t>
            </a:r>
          </a:p>
          <a:p>
            <a:pPr marL="1028700" lvl="1" eaLnBrk="1" hangingPunct="1">
              <a:spcBef>
                <a:spcPts val="1800"/>
              </a:spcBef>
              <a:buFont typeface="Wingdings" panose="05000000000000000000" pitchFamily="2" charset="2"/>
              <a:buAutoNum type="arabicPeriod"/>
              <a:tabLst>
                <a:tab pos="1028700" algn="l"/>
              </a:tabLst>
            </a:pP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lower-order terms</a:t>
            </a:r>
          </a:p>
          <a:p>
            <a:pPr marL="1028700" lvl="1" eaLnBrk="1" hangingPunct="1">
              <a:spcBef>
                <a:spcPts val="1800"/>
              </a:spcBef>
              <a:buFont typeface="Wingdings" panose="05000000000000000000" pitchFamily="2" charset="2"/>
              <a:buAutoNum type="arabicPeriod"/>
              <a:tabLst>
                <a:tab pos="1028700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factors</a:t>
            </a:r>
          </a:p>
          <a:p>
            <a:pPr eaLnBrk="1" hangingPunct="1">
              <a:spcBef>
                <a:spcPts val="1800"/>
              </a:spcBef>
              <a:tabLst>
                <a:tab pos="1028700" algn="l"/>
              </a:tabLst>
            </a:pP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possible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functions</a:t>
            </a:r>
          </a:p>
          <a:p>
            <a:pPr marL="1028700" lvl="1" eaLnBrk="1" hangingPunct="1">
              <a:spcBef>
                <a:spcPts val="1800"/>
              </a:spcBef>
              <a:tabLst>
                <a:tab pos="1028700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 “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</a:t>
            </a:r>
            <a:r>
              <a:rPr lang="en-US" alt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“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</a:t>
            </a:r>
            <a:r>
              <a:rPr lang="en-US" alt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</a:p>
          <a:p>
            <a:pPr eaLnBrk="1" hangingPunct="1">
              <a:spcBef>
                <a:spcPts val="1800"/>
              </a:spcBef>
              <a:tabLst>
                <a:tab pos="102870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Use the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simplest expression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of the class</a:t>
            </a:r>
          </a:p>
          <a:p>
            <a:pPr marL="1028700" lvl="1" eaLnBrk="1" hangingPunct="1">
              <a:spcBef>
                <a:spcPts val="1800"/>
              </a:spcBef>
              <a:tabLst>
                <a:tab pos="1028700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 “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 is </a:t>
            </a:r>
            <a:r>
              <a:rPr lang="en-US" alt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“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 is </a:t>
            </a:r>
            <a:r>
              <a:rPr lang="en-US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(3</a:t>
            </a:r>
            <a:r>
              <a:rPr lang="en-US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736812"/>
              </p:ext>
            </p:extLst>
          </p:nvPr>
        </p:nvGraphicFramePr>
        <p:xfrm>
          <a:off x="7653184" y="20652"/>
          <a:ext cx="1400327" cy="1579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Clip" r:id="rId3" imgW="1593720" imgH="1798560" progId="MS_ClipArt_Gallery.2">
                  <p:embed/>
                </p:oleObj>
              </mc:Choice>
              <mc:Fallback>
                <p:oleObj name="Clip" r:id="rId3" imgW="1593720" imgH="1798560" progId="MS_ClipArt_Gallery.2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184" y="20652"/>
                        <a:ext cx="1400327" cy="1579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89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Math you need to Review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3962400" y="1600200"/>
            <a:ext cx="4724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BE2D00"/>
                </a:solidFill>
              </a:rPr>
              <a:t>Properties of powers: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/>
              <a:t>a</a:t>
            </a:r>
            <a:r>
              <a:rPr lang="en-US" baseline="30000" dirty="0"/>
              <a:t>(</a:t>
            </a:r>
            <a:r>
              <a:rPr lang="en-US" baseline="30000" dirty="0" err="1"/>
              <a:t>b+c</a:t>
            </a:r>
            <a:r>
              <a:rPr lang="en-US" baseline="30000" dirty="0"/>
              <a:t>)</a:t>
            </a:r>
            <a:r>
              <a:rPr lang="en-US" dirty="0"/>
              <a:t> = a</a:t>
            </a:r>
            <a:r>
              <a:rPr lang="en-US" baseline="30000" dirty="0"/>
              <a:t>b</a:t>
            </a:r>
            <a:r>
              <a:rPr lang="en-US" dirty="0"/>
              <a:t>a </a:t>
            </a:r>
            <a:r>
              <a:rPr lang="en-US" baseline="30000" dirty="0"/>
              <a:t>c</a:t>
            </a:r>
            <a:endParaRPr lang="en-US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 err="1"/>
              <a:t>a</a:t>
            </a:r>
            <a:r>
              <a:rPr lang="en-US" baseline="30000" dirty="0" err="1"/>
              <a:t>bc</a:t>
            </a:r>
            <a:r>
              <a:rPr lang="en-US" dirty="0"/>
              <a:t> = (</a:t>
            </a:r>
            <a:r>
              <a:rPr lang="en-US" dirty="0" err="1"/>
              <a:t>a</a:t>
            </a:r>
            <a:r>
              <a:rPr lang="en-US" baseline="30000" dirty="0" err="1"/>
              <a:t>b</a:t>
            </a:r>
            <a:r>
              <a:rPr lang="en-US" dirty="0"/>
              <a:t>)</a:t>
            </a:r>
            <a:r>
              <a:rPr lang="en-US" baseline="30000" dirty="0"/>
              <a:t>c</a:t>
            </a:r>
            <a:endParaRPr lang="en-US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 err="1"/>
              <a:t>a</a:t>
            </a:r>
            <a:r>
              <a:rPr lang="en-US" baseline="30000" dirty="0" err="1"/>
              <a:t>b</a:t>
            </a:r>
            <a:r>
              <a:rPr lang="en-US" dirty="0"/>
              <a:t> /a</a:t>
            </a:r>
            <a:r>
              <a:rPr lang="en-US" baseline="30000" dirty="0"/>
              <a:t>c</a:t>
            </a:r>
            <a:r>
              <a:rPr lang="en-US" dirty="0"/>
              <a:t> = a</a:t>
            </a:r>
            <a:r>
              <a:rPr lang="en-US" baseline="30000" dirty="0"/>
              <a:t>(b-c)</a:t>
            </a:r>
            <a:endParaRPr lang="en-US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/>
              <a:t>b = a </a:t>
            </a:r>
            <a:r>
              <a:rPr lang="en-US" baseline="30000" dirty="0" err="1"/>
              <a:t>log</a:t>
            </a:r>
            <a:r>
              <a:rPr lang="en-US" baseline="-11000" dirty="0" err="1"/>
              <a:t>a</a:t>
            </a:r>
            <a:r>
              <a:rPr lang="en-US" baseline="30000" dirty="0" err="1"/>
              <a:t>b</a:t>
            </a:r>
            <a:endParaRPr lang="en-US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dirty="0"/>
              <a:t> = a </a:t>
            </a:r>
            <a:r>
              <a:rPr lang="en-US" baseline="30000" dirty="0"/>
              <a:t>c*</a:t>
            </a:r>
            <a:r>
              <a:rPr lang="en-US" baseline="30000" dirty="0" err="1"/>
              <a:t>log</a:t>
            </a:r>
            <a:r>
              <a:rPr lang="en-US" baseline="-11000" dirty="0" err="1"/>
              <a:t>a</a:t>
            </a:r>
            <a:r>
              <a:rPr lang="en-US" baseline="30000" dirty="0" err="1"/>
              <a:t>b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BE2D00"/>
                </a:solidFill>
              </a:rPr>
              <a:t>Properties </a:t>
            </a:r>
            <a:r>
              <a:rPr lang="en-US" sz="2400" dirty="0">
                <a:solidFill>
                  <a:srgbClr val="BE2D00"/>
                </a:solidFill>
              </a:rPr>
              <a:t>of logarithms: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</a:t>
            </a:r>
            <a:r>
              <a:rPr lang="en-US" dirty="0" err="1"/>
              <a:t>xy</a:t>
            </a:r>
            <a:r>
              <a:rPr lang="en-US" dirty="0"/>
              <a:t>)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 err="1"/>
              <a:t>x</a:t>
            </a:r>
            <a:r>
              <a:rPr lang="en-US" dirty="0"/>
              <a:t> +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 err="1"/>
              <a:t>y</a:t>
            </a:r>
            <a:endParaRPr lang="en-US" dirty="0"/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 (x/y)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 err="1"/>
              <a:t>x</a:t>
            </a:r>
            <a:r>
              <a:rPr lang="en-US" dirty="0"/>
              <a:t> -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 err="1"/>
              <a:t>y</a:t>
            </a:r>
            <a:endParaRPr lang="en-US" dirty="0"/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 err="1"/>
              <a:t>xa</a:t>
            </a:r>
            <a:r>
              <a:rPr lang="en-US" dirty="0"/>
              <a:t> = </a:t>
            </a:r>
            <a:r>
              <a:rPr lang="en-US" dirty="0" err="1"/>
              <a:t>alog</a:t>
            </a:r>
            <a:r>
              <a:rPr lang="en-US" baseline="-25000" dirty="0" err="1"/>
              <a:t>b</a:t>
            </a:r>
            <a:r>
              <a:rPr lang="en-US" dirty="0" err="1"/>
              <a:t>x</a:t>
            </a:r>
            <a:endParaRPr lang="en-US" dirty="0"/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 err="1"/>
              <a:t>a</a:t>
            </a:r>
            <a:r>
              <a:rPr lang="en-US" dirty="0"/>
              <a:t> = </a:t>
            </a:r>
            <a:r>
              <a:rPr lang="en-US" dirty="0" err="1"/>
              <a:t>log</a:t>
            </a:r>
            <a:r>
              <a:rPr lang="en-US" baseline="-25000" dirty="0" err="1"/>
              <a:t>x</a:t>
            </a:r>
            <a:r>
              <a:rPr lang="en-US" dirty="0" err="1"/>
              <a:t>a</a:t>
            </a:r>
            <a:r>
              <a:rPr lang="en-US" dirty="0"/>
              <a:t>/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x</a:t>
            </a:r>
            <a:r>
              <a:rPr lang="en-US" dirty="0" err="1" smtClean="0"/>
              <a:t>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3200400" cy="44196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Logarithms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probability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5C4A2D8-D6BA-CD48-8D6D-6FB56050A668}" type="slidenum">
              <a:rPr lang="en-US" sz="1400"/>
              <a:pPr eaLnBrk="1" hangingPunct="1"/>
              <a:t>23</a:t>
            </a:fld>
            <a:endParaRPr lang="en-US" sz="1400"/>
          </a:p>
        </p:txBody>
      </p:sp>
      <p:graphicFrame>
        <p:nvGraphicFramePr>
          <p:cNvPr id="40964" name="Object 7"/>
          <p:cNvGraphicFramePr>
            <a:graphicFrameLocks noChangeAspect="1"/>
          </p:cNvGraphicFramePr>
          <p:nvPr/>
        </p:nvGraphicFramePr>
        <p:xfrm>
          <a:off x="7813675" y="228600"/>
          <a:ext cx="8731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Clip" r:id="rId3" imgW="4668780" imgH="10589019" progId="MS_ClipArt_Gallery.2">
                  <p:embed/>
                </p:oleObj>
              </mc:Choice>
              <mc:Fallback>
                <p:oleObj name="Clip" r:id="rId3" imgW="4668780" imgH="10589019" progId="MS_ClipArt_Gallery.2">
                  <p:embed/>
                  <p:pic>
                    <p:nvPicPr>
                      <p:cNvPr id="4096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3675" y="228600"/>
                        <a:ext cx="87312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01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189C0AC-BC20-44DB-8ECF-30D593A20FE3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381000" y="-5697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Relatives of Big-Oh: big-Omega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4" name="Rectangle 3"/>
          <p:cNvSpPr>
            <a:spLocks noChangeArrowheads="1"/>
          </p:cNvSpPr>
          <p:nvPr/>
        </p:nvSpPr>
        <p:spPr bwMode="auto">
          <a:xfrm>
            <a:off x="152400" y="661586"/>
            <a:ext cx="8870950" cy="558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big-Oh notation says that a function is “less than or equal to” another function.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big-Omega notation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way of saying that a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grows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“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or equal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function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is, </a:t>
            </a:r>
          </a:p>
          <a:p>
            <a:pPr marL="800100" lvl="1" indent="-3429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real constant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 integer constant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 eaLnBrk="1" hangingPunct="1">
              <a:spcBef>
                <a:spcPts val="18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 </a:t>
            </a:r>
            <a:r>
              <a:rPr lang="en-US" altLang="en-US" sz="2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•g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(n)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 n</a:t>
            </a:r>
            <a:r>
              <a:rPr lang="en-US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 marL="857250" lvl="1" indent="-342900" eaLnBrk="1" hangingPunct="1">
              <a:spcBef>
                <a:spcPts val="1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big-Omega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)”)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1800"/>
              </a:spcBef>
            </a:pPr>
            <a:r>
              <a:rPr lang="pt-B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pt-BR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pt-BR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pt-B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pt-BR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</a:t>
            </a:r>
            <a:r>
              <a:rPr lang="pt-BR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en-US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905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189C0AC-BC20-44DB-8ECF-30D593A20FE3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17414" name="Rectangle 3"/>
          <p:cNvSpPr>
            <a:spLocks noChangeArrowheads="1"/>
          </p:cNvSpPr>
          <p:nvPr/>
        </p:nvSpPr>
        <p:spPr bwMode="auto">
          <a:xfrm>
            <a:off x="152400" y="990600"/>
            <a:ext cx="8991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Landau symbol is </a:t>
            </a:r>
            <a:r>
              <a:rPr lang="en-US" altLang="en-US" dirty="0">
                <a:sym typeface="Symbol" panose="05050102010706020507" pitchFamily="18" charset="2"/>
              </a:rPr>
              <a:t>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notation that allows us to say that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functions grow at the same 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to constant factors</a:t>
            </a:r>
          </a:p>
          <a:p>
            <a:pPr marL="342900" lvl="1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b="1" dirty="0">
                <a:sym typeface="Symbol" panose="05050102010706020507" pitchFamily="18" charset="2"/>
              </a:rPr>
              <a:t>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there exist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constants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an integer constant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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</a:t>
            </a:r>
          </a:p>
          <a:p>
            <a:pPr marL="342900" lvl="1" indent="-342900" algn="ctr">
              <a:spcBef>
                <a:spcPts val="2400"/>
              </a:spcBef>
            </a:pP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≤ f(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≤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 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24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f(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has a rate of growth equal to that of g(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+4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+5log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b="1" dirty="0">
                <a:sym typeface="Symbol" panose="05050102010706020507" pitchFamily="18" charset="2"/>
              </a:rPr>
              <a:t>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lvl="1" indent="0">
              <a:spcBef>
                <a:spcPts val="2400"/>
              </a:spcBef>
            </a:pPr>
            <a:r>
              <a:rPr lang="pt-B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pt-BR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+4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+5log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 </a:t>
            </a:r>
            <a:r>
              <a:rPr lang="pt-B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(3+4+5)</a:t>
            </a:r>
            <a:r>
              <a:rPr lang="pt-BR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pt-BR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2.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24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en-US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-5697"/>
            <a:ext cx="8991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Relatives of Big-Oh: big-Theta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(g(n)) 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0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0845" y="6354593"/>
            <a:ext cx="838200" cy="4486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E81B49B-2955-4745-9CEF-E3BF4CDB5FCF}" type="slidenum">
              <a:rPr lang="en-US" altLang="en-US" sz="1400"/>
              <a:pPr algn="r" eaLnBrk="1" hangingPunct="1"/>
              <a:t>26</a:t>
            </a:fld>
            <a:endParaRPr lang="en-US" altLang="en-US" sz="14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341832" y="-12280"/>
            <a:ext cx="81534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Asymptotic Notation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52400" y="659401"/>
            <a:ext cx="9067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Big-Oh : </a:t>
            </a:r>
          </a:p>
          <a:p>
            <a:pPr marL="457200" lvl="1" indent="0" eaLnBrk="1" hangingPunct="1">
              <a:spcBef>
                <a:spcPts val="1200"/>
              </a:spcBef>
              <a:buClr>
                <a:schemeClr val="hlink"/>
              </a:buClr>
              <a:buSzPct val="110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is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O(g(n)) if f(n) is asymptotically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less than or equal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to g(n)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big-Omega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1" hangingPunct="1">
              <a:spcBef>
                <a:spcPts val="1200"/>
              </a:spcBef>
              <a:buClr>
                <a:schemeClr val="hlink"/>
              </a:buClr>
              <a:buSzPct val="110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is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(g(n)) if f(n) is asymptotically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greater than or equal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to g(n)</a:t>
            </a:r>
            <a:endParaRPr lang="en-US" altLang="en-US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12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big-Theta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1" hangingPunct="1">
              <a:spcBef>
                <a:spcPts val="1200"/>
              </a:spcBef>
              <a:buClr>
                <a:schemeClr val="hlink"/>
              </a:buClr>
              <a:buSzPct val="110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is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(g(n)) if f(n) is asymptotically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equal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to g(n)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88834" y="4688549"/>
            <a:ext cx="2286000" cy="65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000" b="1" dirty="0">
                <a:latin typeface="Times New Roman" panose="02020603050405020304" pitchFamily="18" charset="0"/>
              </a:rPr>
              <a:t>5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000" b="1" dirty="0">
                <a:latin typeface="Times New Roman" panose="02020603050405020304" pitchFamily="18" charset="0"/>
              </a:rPr>
              <a:t> is </a:t>
            </a: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en-US" sz="2000" b="1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000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133600" y="4688549"/>
            <a:ext cx="6858000" cy="526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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c•g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en-US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000" b="1" baseline="30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en-US" sz="2000" b="1" dirty="0">
                <a:latin typeface="Times New Roman" panose="02020603050405020304" pitchFamily="18" charset="0"/>
              </a:rPr>
              <a:t> c.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 dirty="0">
                <a:latin typeface="Times New Roman" panose="02020603050405020304" pitchFamily="18" charset="0"/>
              </a:rPr>
              <a:t>2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for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 let </a:t>
            </a:r>
            <a:r>
              <a:rPr lang="en-US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1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= 1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88834" y="5635394"/>
            <a:ext cx="27432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000" b="1" dirty="0">
                <a:latin typeface="Times New Roman" panose="02020603050405020304" pitchFamily="18" charset="0"/>
              </a:rPr>
              <a:t>5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000" b="1" dirty="0">
                <a:latin typeface="Times New Roman" panose="02020603050405020304" pitchFamily="18" charset="0"/>
              </a:rPr>
              <a:t> is </a:t>
            </a:r>
            <a:r>
              <a:rPr lang="en-US" altLang="en-US" dirty="0">
                <a:sym typeface="Symbol" panose="05050102010706020507" pitchFamily="18" charset="2"/>
              </a:rPr>
              <a:t></a:t>
            </a:r>
            <a:r>
              <a:rPr lang="en-US" altLang="en-US" sz="2000" b="1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000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09800" y="5655823"/>
            <a:ext cx="6705600" cy="90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≤ f(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≤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	 </a:t>
            </a:r>
            <a:r>
              <a:rPr lang="en-US" altLang="en-US" sz="2000" b="1" dirty="0">
                <a:latin typeface="Times New Roman" panose="02020603050405020304" pitchFamily="18" charset="0"/>
              </a:rPr>
              <a:t>c1.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 dirty="0">
                <a:latin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en-US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000" b="1" baseline="30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 sz="2000" b="1" dirty="0">
                <a:latin typeface="Times New Roman" panose="02020603050405020304" pitchFamily="18" charset="0"/>
              </a:rPr>
              <a:t> c2.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 dirty="0">
                <a:latin typeface="Times New Roman" panose="02020603050405020304" pitchFamily="18" charset="0"/>
              </a:rPr>
              <a:t>2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					Let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c1 = 1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c2=5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 and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= 1</a:t>
            </a:r>
            <a:endParaRPr lang="en-US" altLang="en-US" sz="2000" baseline="-25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90970" y="3914269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000" b="1" dirty="0">
                <a:latin typeface="Times New Roman" panose="02020603050405020304" pitchFamily="18" charset="0"/>
              </a:rPr>
              <a:t>5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000" b="1" dirty="0">
                <a:latin typeface="Times New Roman" panose="02020603050405020304" pitchFamily="18" charset="0"/>
              </a:rPr>
              <a:t> is </a:t>
            </a: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 b="1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000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191284" y="3944892"/>
            <a:ext cx="6858000" cy="526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c•g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(n) </a:t>
            </a: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en-US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000" b="1" baseline="30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 sz="2000" b="1" dirty="0">
                <a:latin typeface="Times New Roman" panose="02020603050405020304" pitchFamily="18" charset="0"/>
              </a:rPr>
              <a:t> c.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b="1" baseline="30000" dirty="0">
                <a:latin typeface="Times New Roman" panose="02020603050405020304" pitchFamily="18" charset="0"/>
              </a:rPr>
              <a:t>2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for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 let </a:t>
            </a:r>
            <a:r>
              <a:rPr lang="en-US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5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and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4866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799" y="6354763"/>
            <a:ext cx="625979" cy="350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C22112C-695B-4A66-895F-85530249A0BC}" type="slidenum">
              <a:rPr lang="en-US" altLang="en-US" sz="1400"/>
              <a:pPr algn="r" eaLnBrk="1" hangingPunct="1"/>
              <a:t>27</a:t>
            </a:fld>
            <a:endParaRPr lang="en-US" altLang="en-US" sz="1400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652"/>
            <a:ext cx="8229600" cy="588948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Algorithm Analysis</a:t>
            </a:r>
          </a:p>
        </p:txBody>
      </p:sp>
      <p:sp>
        <p:nvSpPr>
          <p:cNvPr id="317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839200" cy="601980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the asymptotic analysis</a:t>
            </a:r>
          </a:p>
          <a:p>
            <a:pPr marL="1028700" lvl="1" indent="-228600" eaLnBrk="1" hangingPunct="1">
              <a:spcBef>
                <a:spcPts val="18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worst-case number of primitive operations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as a function of the input size</a:t>
            </a:r>
          </a:p>
          <a:p>
            <a:pPr marL="1028700" lvl="1" indent="-228600" eaLnBrk="1" hangingPunct="1">
              <a:spcBef>
                <a:spcPts val="18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function with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big-Oh notation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1028700" lvl="1" indent="-228600" eaLnBrk="1" hangingPunct="1">
              <a:spcBef>
                <a:spcPts val="18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arrayMax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most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0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+ 5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operations</a:t>
            </a:r>
          </a:p>
          <a:p>
            <a:pPr marL="1028700" lvl="1" indent="-228600" eaLnBrk="1" hangingPunct="1">
              <a:spcBef>
                <a:spcPts val="18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say that algorithm </a:t>
            </a:r>
            <a:r>
              <a:rPr lang="en-US" alt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arrayMax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“runs in </a:t>
            </a:r>
            <a:r>
              <a:rPr lang="en-US" alt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factors and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lower-order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eventually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anyhow,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disregard them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counting primitive operations</a:t>
            </a:r>
          </a:p>
        </p:txBody>
      </p:sp>
    </p:spTree>
    <p:extLst>
      <p:ext uri="{BB962C8B-B14F-4D97-AF65-F5344CB8AC3E}">
        <p14:creationId xmlns:p14="http://schemas.microsoft.com/office/powerpoint/2010/main" val="90003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799" y="6354763"/>
            <a:ext cx="625979" cy="350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C22112C-695B-4A66-895F-85530249A0BC}" type="slidenum">
              <a:rPr lang="en-US" altLang="en-US" sz="1400"/>
              <a:pPr algn="r" eaLnBrk="1" hangingPunct="1"/>
              <a:t>28</a:t>
            </a:fld>
            <a:endParaRPr lang="en-US" altLang="en-US" sz="1400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652"/>
            <a:ext cx="8229600" cy="588948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Algorithm Analysis</a:t>
            </a:r>
          </a:p>
        </p:txBody>
      </p:sp>
      <p:sp>
        <p:nvSpPr>
          <p:cNvPr id="317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627404"/>
            <a:ext cx="8839200" cy="2895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algorithms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solving the same problem </a:t>
            </a:r>
          </a:p>
          <a:p>
            <a:pPr>
              <a:spcBef>
                <a:spcPts val="1200"/>
              </a:spcBef>
            </a:pP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running time of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running time of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algorithm is better? </a:t>
            </a:r>
          </a:p>
          <a:p>
            <a:pPr lvl="1">
              <a:spcBef>
                <a:spcPts val="1200"/>
              </a:spcBef>
            </a:pP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asymptotically better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algorithm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although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small value of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have a lower running time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the big-Oh notation to order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functions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asymptotic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 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log</a:t>
            </a:r>
            <a:r>
              <a:rPr lang="pt-BR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 n n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pt-BR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 n</a:t>
            </a:r>
            <a:r>
              <a:rPr lang="pt-BR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r>
              <a:rPr lang="pt-BR" sz="2400" b="1" i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sz="1400" b="1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332940"/>
            <a:ext cx="6294123" cy="22214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62200" y="4038600"/>
            <a:ext cx="4352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growth rates of some important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799" y="6354763"/>
            <a:ext cx="625979" cy="350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C22112C-695B-4A66-895F-85530249A0BC}" type="slidenum">
              <a:rPr lang="en-US" altLang="en-US" sz="1400"/>
              <a:pPr algn="r" eaLnBrk="1" hangingPunct="1"/>
              <a:t>29</a:t>
            </a:fld>
            <a:endParaRPr lang="en-US" altLang="en-US" sz="1400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652"/>
            <a:ext cx="8229600" cy="588948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Algorithm Analysis</a:t>
            </a:r>
          </a:p>
        </p:txBody>
      </p:sp>
      <p:sp>
        <p:nvSpPr>
          <p:cNvPr id="317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915400" cy="1752600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size allowed for an input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that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an algorithm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1 second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minute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hour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661383"/>
            <a:ext cx="3813561" cy="1374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026" y="5488590"/>
            <a:ext cx="4306974" cy="13191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818" y="3104054"/>
            <a:ext cx="8839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Dramatic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speed-up in hardware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overcome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handicap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asymptotically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 algorithm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maximum problem size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achievable for any fixed amount of time, assuming algorithms with the given running times are now run on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256 times faster than the previous one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9209" y="588385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-Roman"/>
              </a:rPr>
              <a:t>Each entry is a function of </a:t>
            </a:r>
            <a:r>
              <a:rPr lang="en-US" i="1" dirty="0">
                <a:solidFill>
                  <a:srgbClr val="FF0000"/>
                </a:solidFill>
                <a:latin typeface="Times-Italic"/>
              </a:rPr>
              <a:t>m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, the previous maximum problem size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23615" y="1715924"/>
            <a:ext cx="5105400" cy="12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Asymptotically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 algorithm is beaten in the long run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 asymptotically faster algorithm, </a:t>
            </a:r>
            <a:endParaRPr lang="en-US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8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F3F5F3D-B6E5-4D5C-B3CD-0CA6CF1E74F0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574705" y="33530"/>
            <a:ext cx="7772400" cy="57607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type="chart" sz="half" idx="2"/>
            <p:extLst/>
          </p:nvPr>
        </p:nvGraphicFramePr>
        <p:xfrm>
          <a:off x="6019800" y="1724826"/>
          <a:ext cx="3009900" cy="3206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hart" r:id="rId3" imgW="3943731" imgH="4200957" progId="MSGraph.Chart.8">
                  <p:embed followColorScheme="full"/>
                </p:oleObj>
              </mc:Choice>
              <mc:Fallback>
                <p:oleObj name="Chart" r:id="rId3" imgW="3943731" imgH="4200957" progId="MSGraph.Chart.8">
                  <p:embed followColorScheme="full"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724826"/>
                        <a:ext cx="3009900" cy="3206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52400" y="762000"/>
            <a:ext cx="8991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algorithms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algorithm typically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size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86583" y="1959665"/>
            <a:ext cx="5680817" cy="238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case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is often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determine.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 case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time.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analyze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applications such as games, finance and robotics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86583" y="5138089"/>
            <a:ext cx="872881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that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performs well in the worst case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necessarily requires that it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well on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5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02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400799"/>
            <a:ext cx="838200" cy="4572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939E5B30-11C4-42FC-9D64-A178A0850DBD}" type="slidenum">
              <a:rPr lang="en-US" altLang="en-US" sz="1400"/>
              <a:pPr algn="r" eaLnBrk="1" hangingPunct="1"/>
              <a:t>30</a:t>
            </a:fld>
            <a:endParaRPr lang="en-US" altLang="en-US" sz="14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0652"/>
            <a:ext cx="8229600" cy="492808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Prefix Averages</a:t>
            </a: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80886" y="541234"/>
            <a:ext cx="8991600" cy="1459906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 asymptotic analysis with two algorithms for prefix averages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of first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+ 1)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of </a:t>
            </a:r>
            <a:r>
              <a:rPr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ctr" eaLnBrk="1" hangingPunct="1">
              <a:spcBef>
                <a:spcPts val="1200"/>
              </a:spcBef>
              <a:buNone/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[0] +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[1] +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])/(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+1)</a:t>
            </a:r>
          </a:p>
          <a:p>
            <a:pPr eaLnBrk="1" hangingPunct="1">
              <a:spcBef>
                <a:spcPts val="1200"/>
              </a:spcBef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14400" y="2103185"/>
            <a:ext cx="6781800" cy="27994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prefixAverages1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X, n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en-US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integers</a:t>
            </a:r>
          </a:p>
          <a:p>
            <a:pPr eaLnBrk="1" hangingPunct="1"/>
            <a:r>
              <a:rPr lang="en-US" altLang="en-US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of prefix averages of </a:t>
            </a:r>
            <a:r>
              <a:rPr lang="en-US" alt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	</a:t>
            </a:r>
            <a:r>
              <a:rPr lang="en-US" altLang="en-US" sz="1600" dirty="0">
                <a:sym typeface="Symbol" panose="05050102010706020507" pitchFamily="18" charset="2"/>
              </a:rPr>
              <a:t>#operations</a:t>
            </a:r>
            <a:endParaRPr lang="en-US" altLang="en-US" sz="1800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new array of </a:t>
            </a:r>
            <a:r>
              <a:rPr lang="en-US" alt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integers		 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18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</a:rPr>
              <a:t>	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		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[0] 			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1800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</a:rPr>
              <a:t>		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		 	   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  <a:endParaRPr lang="en-US" altLang="en-US" sz="18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		   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  <a:endParaRPr lang="en-US" altLang="en-US" sz="1800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18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/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		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1800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return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			      	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28600" y="5004690"/>
            <a:ext cx="78486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prefixAverages1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 + 2 + …+ </a:t>
            </a:r>
            <a:r>
              <a:rPr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the first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integers is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+ 1)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1+2+3+···+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algorithm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prefixAverages1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in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058665"/>
            <a:ext cx="7505700" cy="294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8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96ECD86-2F9F-405A-99D1-78A0C1CE445D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533400" y="14243"/>
            <a:ext cx="7772400" cy="67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 Averages (Linear)</a:t>
            </a:r>
          </a:p>
        </p:txBody>
      </p:sp>
      <p:sp>
        <p:nvSpPr>
          <p:cNvPr id="33797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81000" y="9144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algorithm computes prefix averages in linear time by keeping a running sum</a:t>
            </a:r>
            <a:endParaRPr lang="en-US" altLang="en-US" b="1" i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79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905000"/>
            <a:ext cx="7543800" cy="292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prefixAverages2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X, n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integers</a:t>
            </a:r>
          </a:p>
          <a:p>
            <a:pPr eaLnBrk="1" hangingPunct="1"/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of prefix averages of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	    </a:t>
            </a:r>
            <a:r>
              <a:rPr lang="en-US" altLang="en-US" sz="1800" dirty="0">
                <a:sym typeface="Symbol" panose="05050102010706020507" pitchFamily="18" charset="2"/>
              </a:rPr>
              <a:t>#operations</a:t>
            </a:r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new array of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integers			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0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0 						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2000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				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		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000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/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				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000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return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			      			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379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95300" y="5394951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prefixAverages2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in </a:t>
            </a:r>
            <a:r>
              <a:rPr lang="en-US" alt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02" y="1781791"/>
            <a:ext cx="8694097" cy="31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1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E8274-BB28-4736-A6F2-47EFBB348DA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603903"/>
            <a:ext cx="8001000" cy="6111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for (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0;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 N;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+= </a:t>
            </a:r>
            <a:r>
              <a:rPr lang="en-US" altLang="en-US" sz="1800" i="1" dirty="0">
                <a:latin typeface="Courier New" panose="02070309020205020404" pitchFamily="49" charset="0"/>
              </a:rPr>
              <a:t>c</a:t>
            </a:r>
            <a:r>
              <a:rPr lang="en-US" altLang="en-US" sz="1800" dirty="0">
                <a:latin typeface="Courier New" panose="02070309020205020404" pitchFamily="49" charset="0"/>
              </a:rPr>
              <a:t>)  </a:t>
            </a:r>
            <a:r>
              <a:rPr lang="en-US" altLang="en-US" sz="1800" dirty="0">
                <a:solidFill>
                  <a:srgbClr val="008080"/>
                </a:solidFill>
                <a:latin typeface="Courier New" panose="02070309020205020404" pitchFamily="49" charset="0"/>
              </a:rPr>
              <a:t>// O(N)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</a:t>
            </a:r>
            <a:r>
              <a:rPr lang="en-US" altLang="en-US" sz="1800" b="1" i="1" dirty="0"/>
              <a:t>&lt;</a:t>
            </a: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statements&gt;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for (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1;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&lt;= N;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*= </a:t>
            </a:r>
            <a:r>
              <a:rPr lang="en-US" altLang="en-US" sz="1800" i="1" dirty="0">
                <a:latin typeface="Courier New" panose="02070309020205020404" pitchFamily="49" charset="0"/>
              </a:rPr>
              <a:t>c</a:t>
            </a:r>
            <a:r>
              <a:rPr lang="en-US" altLang="en-US" sz="1800" dirty="0">
                <a:latin typeface="Courier New" panose="02070309020205020404" pitchFamily="49" charset="0"/>
              </a:rPr>
              <a:t>)  </a:t>
            </a:r>
            <a:r>
              <a:rPr lang="en-US" altLang="en-US" sz="1800" dirty="0">
                <a:solidFill>
                  <a:srgbClr val="008080"/>
                </a:solidFill>
                <a:latin typeface="Courier New" panose="02070309020205020404" pitchFamily="49" charset="0"/>
              </a:rPr>
              <a:t>// O(log N)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</a:t>
            </a: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&lt;statements&gt;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for (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0;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 N * N;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+= </a:t>
            </a:r>
            <a:r>
              <a:rPr lang="en-US" altLang="en-US" sz="1800" i="1" dirty="0">
                <a:latin typeface="Courier New" panose="02070309020205020404" pitchFamily="49" charset="0"/>
              </a:rPr>
              <a:t>c</a:t>
            </a:r>
            <a:r>
              <a:rPr lang="en-US" altLang="en-US" sz="1800" dirty="0">
                <a:latin typeface="Courier New" panose="02070309020205020404" pitchFamily="49" charset="0"/>
              </a:rPr>
              <a:t>)  </a:t>
            </a:r>
            <a:r>
              <a:rPr lang="en-US" altLang="en-US" sz="1800" dirty="0">
                <a:solidFill>
                  <a:srgbClr val="008080"/>
                </a:solidFill>
                <a:latin typeface="Courier New" panose="02070309020205020404" pitchFamily="49" charset="0"/>
              </a:rPr>
              <a:t>// O(N</a:t>
            </a:r>
            <a:r>
              <a:rPr lang="en-US" altLang="en-US" sz="1800" baseline="30000" dirty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1800" dirty="0">
                <a:solidFill>
                  <a:srgbClr val="00808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</a:t>
            </a: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&lt;statements&gt;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for (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0;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 N;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+= </a:t>
            </a:r>
            <a:r>
              <a:rPr lang="en-US" altLang="en-US" sz="1800" i="1" dirty="0">
                <a:latin typeface="Courier New" panose="02070309020205020404" pitchFamily="49" charset="0"/>
              </a:rPr>
              <a:t>c</a:t>
            </a:r>
            <a:r>
              <a:rPr lang="en-US" altLang="en-US" sz="1800" dirty="0">
                <a:latin typeface="Courier New" panose="02070309020205020404" pitchFamily="49" charset="0"/>
              </a:rPr>
              <a:t>) {   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O(N</a:t>
            </a:r>
            <a:r>
              <a:rPr lang="en-US" altLang="en-US" sz="1800" b="1" baseline="30000" dirty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for (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j = 0; j &lt; N;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+= </a:t>
            </a:r>
            <a:r>
              <a:rPr lang="en-US" altLang="en-US" sz="1800" i="1" dirty="0">
                <a:latin typeface="Courier New" panose="02070309020205020404" pitchFamily="49" charset="0"/>
              </a:rPr>
              <a:t>c</a:t>
            </a:r>
            <a:r>
              <a:rPr lang="en-US" altLang="en-US" sz="1800" dirty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i="1" dirty="0"/>
              <a:t>&lt;statements&gt;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for (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0;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 N;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+= </a:t>
            </a:r>
            <a:r>
              <a:rPr lang="en-US" altLang="en-US" sz="1800" i="1" dirty="0">
                <a:latin typeface="Courier New" panose="02070309020205020404" pitchFamily="49" charset="0"/>
              </a:rPr>
              <a:t>c</a:t>
            </a:r>
            <a:r>
              <a:rPr lang="en-US" altLang="en-US" sz="1800" dirty="0">
                <a:latin typeface="Courier New" panose="02070309020205020404" pitchFamily="49" charset="0"/>
              </a:rPr>
              <a:t>) {   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O(N log N)</a:t>
            </a:r>
          </a:p>
          <a:p>
            <a:pPr lvl="1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for (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j = 0; j &lt; N;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*= </a:t>
            </a:r>
            <a:r>
              <a:rPr lang="en-US" altLang="en-US" sz="1800" i="1" dirty="0">
                <a:latin typeface="Courier New" panose="02070309020205020404" pitchFamily="49" charset="0"/>
              </a:rPr>
              <a:t>c</a:t>
            </a:r>
            <a:r>
              <a:rPr lang="en-US" altLang="en-US" sz="1800" dirty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i="1" dirty="0"/>
              <a:t>&lt;statements&gt;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-36119"/>
            <a:ext cx="8229600" cy="48401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loop runtimes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200" y="484014"/>
            <a:ext cx="259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executes its body exactly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9400" y="1377929"/>
            <a:ext cx="251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executes its body exactly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</a:t>
            </a:r>
            <a:r>
              <a:rPr lang="en-US" altLang="en-US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9400" y="2347671"/>
            <a:ext cx="251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executes its body exactly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times.</a:t>
            </a:r>
          </a:p>
        </p:txBody>
      </p:sp>
    </p:spTree>
    <p:extLst>
      <p:ext uri="{BB962C8B-B14F-4D97-AF65-F5344CB8AC3E}">
        <p14:creationId xmlns:p14="http://schemas.microsoft.com/office/powerpoint/2010/main" val="15599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E8274-BB28-4736-A6F2-47EFBB348DA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runtime problems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838200"/>
            <a:ext cx="899160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the value of the variable sum after the following code fragment, as an expression in terms of input size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Use Big-Oh notation to describe the algorithm's overall runtime.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  <a:endParaRPr lang="en-US" altLang="en-US" sz="20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*= 2) {</a:t>
            </a:r>
            <a:endParaRPr lang="en-US" altLang="en-US" sz="20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sum++;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cs typeface="Courier New" panose="02070309020205020404" pitchFamily="49" charset="0"/>
              </a:rPr>
              <a:t> </a:t>
            </a:r>
            <a:endParaRPr lang="en-US" altLang="en-US" sz="20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altLang="en-US" sz="20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sum++;</a:t>
            </a:r>
            <a:endParaRPr lang="en-US" altLang="en-US" sz="20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sum++;</a:t>
            </a:r>
            <a:endParaRPr lang="en-US" altLang="en-US" sz="20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000" b="1" dirty="0"/>
              <a:t>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  <a:endParaRPr lang="en-US" altLang="en-US" sz="20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altLang="en-US" sz="20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1; j &lt;=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2; j += 2) {</a:t>
            </a:r>
            <a:endParaRPr lang="en-US" altLang="en-US" sz="20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sum++;</a:t>
            </a:r>
            <a:endParaRPr lang="en-US" altLang="en-US" sz="20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en-US" sz="20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942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F3F5F3D-B6E5-4D5C-B3CD-0CA6CF1E74F0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574705" y="33530"/>
            <a:ext cx="7772400" cy="57607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22573" y="1066800"/>
            <a:ext cx="4983240" cy="238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program implementing the algorithm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program with inputs of varying size and composition, noting the time needed: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results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73" y="5138089"/>
            <a:ext cx="8920003" cy="1295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705393"/>
            <a:ext cx="391702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4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82B1EA5-2151-4032-935E-7845AB695235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65" y="32628"/>
            <a:ext cx="9089835" cy="595357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Study-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a String with n copies of character c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29299" y="631836"/>
            <a:ext cx="5743765" cy="178510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alt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/**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Uses repeated </a:t>
            </a:r>
            <a:r>
              <a:rPr lang="en-US" alt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concatenation. */</a:t>
            </a:r>
            <a:endParaRPr lang="en-US" altLang="en-US" sz="14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altLang="en-US" sz="1600" b="1" dirty="0" smtClean="0">
                <a:latin typeface="Courier New" panose="02070309020205020404" pitchFamily="49" charset="0"/>
              </a:rPr>
              <a:t>public </a:t>
            </a:r>
            <a:r>
              <a:rPr lang="en-US" altLang="en-US" sz="1600" b="1" dirty="0">
                <a:latin typeface="Courier New" panose="02070309020205020404" pitchFamily="49" charset="0"/>
              </a:rPr>
              <a:t>static String repeat1(char c,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n) { </a:t>
            </a:r>
            <a:endParaRPr lang="en-US" altLang="en-US" sz="1600" b="1" dirty="0" smtClean="0">
              <a:latin typeface="Courier New" panose="02070309020205020404" pitchFamily="49" charset="0"/>
            </a:endParaRPr>
          </a:p>
          <a:p>
            <a:r>
              <a:rPr lang="en-US" altLang="en-US" sz="1600" b="1" dirty="0" smtClean="0">
                <a:latin typeface="Courier New" panose="02070309020205020404" pitchFamily="49" charset="0"/>
              </a:rPr>
              <a:t>	String </a:t>
            </a:r>
            <a:r>
              <a:rPr lang="en-US" altLang="en-US" sz="1600" b="1" dirty="0">
                <a:latin typeface="Courier New" panose="02070309020205020404" pitchFamily="49" charset="0"/>
              </a:rPr>
              <a:t>answer =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"";</a:t>
            </a:r>
          </a:p>
          <a:p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for </a:t>
            </a:r>
            <a:r>
              <a:rPr lang="en-US" altLang="en-US" sz="1600" b="1" dirty="0">
                <a:latin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j=0; j &lt; n;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j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++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)</a:t>
            </a:r>
          </a:p>
          <a:p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	answer </a:t>
            </a:r>
            <a:r>
              <a:rPr lang="en-US" altLang="en-US" sz="1600" b="1" dirty="0">
                <a:latin typeface="Courier New" panose="02070309020205020404" pitchFamily="49" charset="0"/>
              </a:rPr>
              <a:t>+=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c;</a:t>
            </a:r>
          </a:p>
          <a:p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return </a:t>
            </a:r>
            <a:r>
              <a:rPr lang="en-US" altLang="en-US" sz="1600" b="1" dirty="0">
                <a:latin typeface="Courier New" panose="02070309020205020404" pitchFamily="49" charset="0"/>
              </a:rPr>
              <a:t>answer;</a:t>
            </a:r>
          </a:p>
          <a:p>
            <a:r>
              <a:rPr lang="en-US" altLang="en-US" sz="1600" b="1" dirty="0" smtClean="0">
                <a:latin typeface="Courier New" panose="02070309020205020404" pitchFamily="49" charset="0"/>
              </a:rPr>
              <a:t>}</a:t>
            </a:r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52400" y="720017"/>
            <a:ext cx="3169066" cy="152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 seems to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roughly quadruple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input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is doubled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33653" y="2467785"/>
            <a:ext cx="5857242" cy="181588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/** </a:t>
            </a: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Uses </a:t>
            </a:r>
            <a:r>
              <a:rPr lang="en-US" alt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</a:rPr>
              <a:t>StringBuilder</a:t>
            </a:r>
            <a:r>
              <a:rPr lang="en-US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(read below notes). </a:t>
            </a: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*/</a:t>
            </a:r>
          </a:p>
          <a:p>
            <a:r>
              <a:rPr lang="en-US" altLang="en-US" sz="1600" b="1" dirty="0" smtClean="0">
                <a:latin typeface="Courier New" panose="02070309020205020404" pitchFamily="49" charset="0"/>
              </a:rPr>
              <a:t>public </a:t>
            </a:r>
            <a:r>
              <a:rPr lang="en-US" altLang="en-US" sz="1600" b="1" dirty="0">
                <a:latin typeface="Courier New" panose="02070309020205020404" pitchFamily="49" charset="0"/>
              </a:rPr>
              <a:t>static String repeat2(char c,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n)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600" b="1" dirty="0" smtClean="0">
                <a:latin typeface="Courier New" panose="02070309020205020404" pitchFamily="49" charset="0"/>
              </a:rPr>
              <a:t>  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StringBuilder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sb</a:t>
            </a:r>
            <a:r>
              <a:rPr lang="en-US" altLang="en-US" sz="1600" b="1" dirty="0">
                <a:latin typeface="Courier New" panose="02070309020205020404" pitchFamily="49" charset="0"/>
              </a:rPr>
              <a:t> = new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StringBuilder</a:t>
            </a:r>
            <a:r>
              <a:rPr lang="en-US" altLang="en-US" sz="1600" b="1" dirty="0">
                <a:latin typeface="Courier New" panose="02070309020205020404" pitchFamily="49" charset="0"/>
              </a:rPr>
              <a:t>(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);</a:t>
            </a:r>
          </a:p>
          <a:p>
            <a:r>
              <a:rPr lang="en-US" altLang="en-US" sz="1600" b="1" dirty="0" smtClean="0">
                <a:latin typeface="Courier New" panose="02070309020205020404" pitchFamily="49" charset="0"/>
              </a:rPr>
              <a:t>   for </a:t>
            </a:r>
            <a:r>
              <a:rPr lang="en-US" altLang="en-US" sz="1600" b="1" dirty="0">
                <a:latin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j=0; j &lt; n;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j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++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)</a:t>
            </a:r>
          </a:p>
          <a:p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sb.append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(c); </a:t>
            </a:r>
          </a:p>
          <a:p>
            <a:r>
              <a:rPr lang="en-US" altLang="en-US" sz="1600" b="1" dirty="0" smtClean="0">
                <a:latin typeface="Courier New" panose="02070309020205020404" pitchFamily="49" charset="0"/>
              </a:rPr>
              <a:t>   return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sb.toString</a:t>
            </a:r>
            <a:r>
              <a:rPr lang="en-US" altLang="en-US" sz="1600" b="1" dirty="0">
                <a:latin typeface="Courier New" panose="02070309020205020404" pitchFamily="49" charset="0"/>
              </a:rPr>
              <a:t>( );</a:t>
            </a:r>
          </a:p>
          <a:p>
            <a:r>
              <a:rPr lang="en-US" altLang="en-US" sz="1600" b="1" dirty="0" smtClean="0">
                <a:latin typeface="Courier New" panose="02070309020205020404" pitchFamily="49" charset="0"/>
              </a:rPr>
              <a:t>}</a:t>
            </a:r>
            <a:endParaRPr lang="en-US" altLang="en-US" sz="1600" b="1" dirty="0">
              <a:latin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385358"/>
            <a:ext cx="3917466" cy="2437808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96549" y="2552687"/>
            <a:ext cx="3169066" cy="152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 seems to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roughly double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input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is doubled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06577" y="4355274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Courier New" panose="02070309020205020404" pitchFamily="49" charset="0"/>
              </a:rPr>
              <a:t>answer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= answer + c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4235" y="4782483"/>
            <a:ext cx="47897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String class </a:t>
            </a:r>
            <a:r>
              <a:rPr lang="en-US" sz="2000" dirty="0" smtClean="0"/>
              <a:t>instances </a:t>
            </a:r>
            <a:r>
              <a:rPr lang="en-US" sz="2000" dirty="0"/>
              <a:t>are </a:t>
            </a:r>
            <a:r>
              <a:rPr lang="en-US" sz="2000" b="1" i="1" dirty="0" smtClean="0">
                <a:solidFill>
                  <a:srgbClr val="FF0000"/>
                </a:solidFill>
              </a:rPr>
              <a:t>immutable</a:t>
            </a:r>
            <a:r>
              <a:rPr lang="en-US" sz="2000" b="1" i="1" dirty="0" smtClean="0"/>
              <a:t>. </a:t>
            </a:r>
          </a:p>
          <a:p>
            <a:r>
              <a:rPr lang="en-US" sz="2000" dirty="0" smtClean="0"/>
              <a:t>This </a:t>
            </a:r>
            <a:r>
              <a:rPr lang="en-US" sz="2000" dirty="0"/>
              <a:t>operation </a:t>
            </a:r>
            <a:r>
              <a:rPr lang="en-US" sz="2000" dirty="0" smtClean="0">
                <a:solidFill>
                  <a:srgbClr val="0000FF"/>
                </a:solidFill>
              </a:rPr>
              <a:t>creates </a:t>
            </a:r>
            <a:r>
              <a:rPr lang="en-US" sz="2000" dirty="0">
                <a:solidFill>
                  <a:srgbClr val="0000FF"/>
                </a:solidFill>
              </a:rPr>
              <a:t>a new </a:t>
            </a:r>
            <a:r>
              <a:rPr lang="en-US" sz="2000" dirty="0" smtClean="0">
                <a:solidFill>
                  <a:srgbClr val="0000FF"/>
                </a:solidFill>
              </a:rPr>
              <a:t>string instance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copying all </a:t>
            </a:r>
            <a:r>
              <a:rPr lang="en-US" sz="2000" dirty="0"/>
              <a:t>the characters of the existing string in the process. For </a:t>
            </a:r>
            <a:r>
              <a:rPr lang="en-US" sz="2000" dirty="0" smtClean="0"/>
              <a:t>long string, </a:t>
            </a:r>
            <a:r>
              <a:rPr lang="en-US" sz="2000" dirty="0"/>
              <a:t>this can be very time consuming</a:t>
            </a:r>
          </a:p>
        </p:txBody>
      </p:sp>
    </p:spTree>
    <p:extLst>
      <p:ext uri="{BB962C8B-B14F-4D97-AF65-F5344CB8AC3E}">
        <p14:creationId xmlns:p14="http://schemas.microsoft.com/office/powerpoint/2010/main" val="60587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82B1EA5-2151-4032-935E-7845AB695235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43"/>
            <a:ext cx="7772400" cy="595357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Experiments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 descr="Rectangle: Click to edit Master text styles&#10;Second level&#10;Third level&#10;Fourth level&#10;Fifth level"/>
          <p:cNvSpPr>
            <a:spLocks noGrp="1" noChangeArrowheads="1"/>
          </p:cNvSpPr>
          <p:nvPr/>
        </p:nvSpPr>
        <p:spPr bwMode="auto">
          <a:xfrm>
            <a:off x="381000" y="11430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q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necessary to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algorithm, which may be difficult</a:t>
            </a:r>
          </a:p>
          <a:p>
            <a:pPr eaLnBrk="1" hangingPunct="1">
              <a:spcBef>
                <a:spcPts val="180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may not be indicative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running time on other inputs not included in the experiment. </a:t>
            </a:r>
          </a:p>
          <a:p>
            <a:pPr eaLnBrk="1" hangingPunct="1">
              <a:spcBef>
                <a:spcPts val="18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compare two algorithms, the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hardware and software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 must be used</a:t>
            </a:r>
          </a:p>
        </p:txBody>
      </p:sp>
    </p:spTree>
    <p:extLst>
      <p:ext uri="{BB962C8B-B14F-4D97-AF65-F5344CB8AC3E}">
        <p14:creationId xmlns:p14="http://schemas.microsoft.com/office/powerpoint/2010/main" val="26297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F3F5F3D-B6E5-4D5C-B3CD-0CA6CF1E74F0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 &amp; Primitive Operations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11175"/>
            <a:ext cx="9019374" cy="5943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Pseudocode is: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high-level description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algorithm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structured than English prose and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detailed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a program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Preferred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describing algorithms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Hides program design issues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Operations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computations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by an algorithm such as: </a:t>
            </a:r>
          </a:p>
          <a:p>
            <a:pPr lvl="2" eaLnBrk="1" hangingPunct="1"/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expression</a:t>
            </a:r>
          </a:p>
          <a:p>
            <a:pPr lvl="2" eaLnBrk="1" hangingPunct="1"/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value to a variable, </a:t>
            </a:r>
          </a:p>
          <a:p>
            <a:pPr lvl="2" eaLnBrk="1" hangingPunct="1"/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an array</a:t>
            </a:r>
          </a:p>
          <a:p>
            <a:pPr lvl="2" eaLnBrk="1" hangingPunct="1"/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numbers</a:t>
            </a:r>
          </a:p>
          <a:p>
            <a:pPr lvl="2" eaLnBrk="1" hangingPunct="1"/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object reference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method, </a:t>
            </a:r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a method</a:t>
            </a:r>
          </a:p>
          <a:p>
            <a:pPr lvl="1" eaLnBrk="1" hangingPunct="1"/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Identifiable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 pseudocode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Largely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programming language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definition not important (we will see why later)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Assumed to take a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amount of time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RAM model</a:t>
            </a:r>
          </a:p>
          <a:p>
            <a:pPr lvl="2" eaLnBrk="1" hangingPunct="1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321354"/>
              </p:ext>
            </p:extLst>
          </p:nvPr>
        </p:nvGraphicFramePr>
        <p:xfrm>
          <a:off x="7543800" y="152190"/>
          <a:ext cx="1447252" cy="121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Clip" r:id="rId3" imgW="4117680" imgH="3468960" progId="MS_ClipArt_Gallery.2">
                  <p:embed/>
                </p:oleObj>
              </mc:Choice>
              <mc:Fallback>
                <p:oleObj name="Clip" r:id="rId3" imgW="4117680" imgH="3468960" progId="MS_ClipArt_Gallery.2">
                  <p:embed/>
                  <p:pic>
                    <p:nvPicPr>
                      <p:cNvPr id="61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52190"/>
                        <a:ext cx="1447252" cy="1219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09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F3F5F3D-B6E5-4D5C-B3CD-0CA6CF1E74F0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4114800" cy="457200"/>
          </a:xfrm>
        </p:spPr>
        <p:txBody>
          <a:bodyPr/>
          <a:lstStyle/>
          <a:p>
            <a:pPr algn="r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 Details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495800" y="1028164"/>
            <a:ext cx="4350165" cy="309315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arrayMax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integers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maximum element of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	 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currentMax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[0]</a:t>
            </a:r>
            <a:endParaRPr lang="en-US" alt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 1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		  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 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			     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419456"/>
            <a:ext cx="4800600" cy="4064351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declaration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[, </a:t>
            </a:r>
            <a:r>
              <a:rPr lang="en-US" altLang="en-US" sz="20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…])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flow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…]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 eaLnBrk="1" hangingPunct="1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Indentation replaces braces </a:t>
            </a:r>
          </a:p>
        </p:txBody>
      </p:sp>
      <p:sp>
        <p:nvSpPr>
          <p:cNvPr id="13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52400" y="4440668"/>
            <a:ext cx="81534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call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var.method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[, 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…])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Font typeface="Symbol" panose="05050102010706020507" pitchFamily="18" charset="2"/>
              <a:buChar char="¬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Assignment     (like  in Java)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Font typeface="Symbol" panose="05050102010706020507" pitchFamily="18" charset="2"/>
              <a:buChar char="=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Equality testing (like  in Java)  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Font typeface="Symbol" panose="05050102010706020507" pitchFamily="18" charset="2"/>
              <a:buNone/>
            </a:pPr>
            <a:r>
              <a:rPr lang="en-US" altLang="en-US" sz="20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Superscripts and other mathematical formatting allowed</a:t>
            </a:r>
            <a:endParaRPr lang="en-US" alt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74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07867" y="6547925"/>
            <a:ext cx="2133600" cy="365125"/>
          </a:xfrm>
        </p:spPr>
        <p:txBody>
          <a:bodyPr/>
          <a:lstStyle/>
          <a:p>
            <a:pPr>
              <a:defRPr/>
            </a:pPr>
            <a:fld id="{7CBE8274-BB28-4736-A6F2-47EFBB348DA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56968" y="508454"/>
            <a:ext cx="8991600" cy="20447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inspecting the pseudocode, we can determine the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primitive operations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executed by an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statements take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unit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time to run.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statements are executed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their runtimes are added.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a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runtime is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number of repetitions.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statements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which case their runtimes are added.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larger statements are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their runtimes are multiplied.</a:t>
            </a:r>
          </a:p>
          <a:p>
            <a:pPr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0"/>
            <a:ext cx="8229600" cy="533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Primitive Operations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82363" y="3493398"/>
            <a:ext cx="1726619" cy="794718"/>
            <a:chOff x="468594" y="3499741"/>
            <a:chExt cx="1726619" cy="794718"/>
          </a:xfrm>
        </p:grpSpPr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468594" y="3499741"/>
              <a:ext cx="1295400" cy="691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231775" indent="-2317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600" b="1" dirty="0">
                  <a:latin typeface="+mn-lt"/>
                </a:rPr>
                <a:t>statement1</a:t>
              </a:r>
              <a:r>
                <a:rPr lang="en-US" altLang="en-US" sz="1600" dirty="0">
                  <a:latin typeface="+mn-lt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600" b="1" dirty="0">
                  <a:latin typeface="+mn-lt"/>
                </a:rPr>
                <a:t>statement2</a:t>
              </a:r>
              <a:r>
                <a:rPr lang="en-US" altLang="en-US" sz="1600" dirty="0">
                  <a:latin typeface="+mn-lt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600" b="1" dirty="0">
                  <a:latin typeface="+mn-lt"/>
                </a:rPr>
                <a:t>statement3</a:t>
              </a:r>
              <a:r>
                <a:rPr lang="en-US" altLang="en-US" sz="1600" dirty="0">
                  <a:latin typeface="+mn-lt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600" dirty="0">
                <a:latin typeface="+mn-lt"/>
              </a:endParaRPr>
            </a:p>
          </p:txBody>
        </p:sp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588490" y="3499741"/>
              <a:ext cx="606723" cy="794718"/>
              <a:chOff x="1440" y="816"/>
              <a:chExt cx="490" cy="720"/>
            </a:xfrm>
          </p:grpSpPr>
          <p:sp>
            <p:nvSpPr>
              <p:cNvPr id="22" name="AutoShape 5"/>
              <p:cNvSpPr>
                <a:spLocks/>
              </p:cNvSpPr>
              <p:nvPr/>
            </p:nvSpPr>
            <p:spPr bwMode="auto">
              <a:xfrm>
                <a:off x="1440" y="816"/>
                <a:ext cx="240" cy="720"/>
              </a:xfrm>
              <a:prstGeom prst="righ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+mn-lt"/>
                </a:endParaRPr>
              </a:p>
            </p:txBody>
          </p:sp>
          <p:sp>
            <p:nvSpPr>
              <p:cNvPr id="23" name="Text Box 6"/>
              <p:cNvSpPr txBox="1">
                <a:spLocks noChangeArrowheads="1"/>
              </p:cNvSpPr>
              <p:nvPr/>
            </p:nvSpPr>
            <p:spPr bwMode="auto">
              <a:xfrm>
                <a:off x="1697" y="1029"/>
                <a:ext cx="233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latin typeface="+mn-lt"/>
                  </a:rPr>
                  <a:t>3</a:t>
                </a:r>
              </a:p>
            </p:txBody>
          </p:sp>
        </p:grpSp>
      </p:grp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2583180" y="4452298"/>
            <a:ext cx="619570" cy="604218"/>
            <a:chOff x="3648" y="1728"/>
            <a:chExt cx="576" cy="624"/>
          </a:xfrm>
        </p:grpSpPr>
        <p:sp>
          <p:nvSpPr>
            <p:cNvPr id="25" name="AutoShape 8"/>
            <p:cNvSpPr>
              <a:spLocks/>
            </p:cNvSpPr>
            <p:nvPr/>
          </p:nvSpPr>
          <p:spPr bwMode="auto">
            <a:xfrm>
              <a:off x="3648" y="1728"/>
              <a:ext cx="240" cy="624"/>
            </a:xfrm>
            <a:prstGeom prst="rightBrace">
              <a:avLst>
                <a:gd name="adj1" fmla="val 2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en-US" sz="1200">
                <a:latin typeface="+mn-lt"/>
              </a:endParaRP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3832" y="1872"/>
              <a:ext cx="392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3N</a:t>
              </a:r>
              <a:endParaRPr lang="en-US" altLang="en-US" sz="1600" dirty="0">
                <a:latin typeface="+mn-lt"/>
              </a:endParaRPr>
            </a:p>
          </p:txBody>
        </p:sp>
      </p:grpSp>
      <p:grpSp>
        <p:nvGrpSpPr>
          <p:cNvPr id="27" name="Group 10"/>
          <p:cNvGrpSpPr>
            <a:grpSpLocks/>
          </p:cNvGrpSpPr>
          <p:nvPr/>
        </p:nvGrpSpPr>
        <p:grpSpPr bwMode="auto">
          <a:xfrm>
            <a:off x="2583180" y="5537434"/>
            <a:ext cx="619570" cy="1143960"/>
            <a:chOff x="3648" y="2688"/>
            <a:chExt cx="672" cy="1104"/>
          </a:xfrm>
        </p:grpSpPr>
        <p:sp>
          <p:nvSpPr>
            <p:cNvPr id="28" name="AutoShape 11"/>
            <p:cNvSpPr>
              <a:spLocks/>
            </p:cNvSpPr>
            <p:nvPr/>
          </p:nvSpPr>
          <p:spPr bwMode="auto">
            <a:xfrm>
              <a:off x="3648" y="2688"/>
              <a:ext cx="240" cy="1104"/>
            </a:xfrm>
            <a:prstGeom prst="rightBrace">
              <a:avLst>
                <a:gd name="adj1" fmla="val 3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en-US" sz="1200">
                <a:latin typeface="+mn-lt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3862" y="3072"/>
              <a:ext cx="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+mn-lt"/>
                </a:rPr>
                <a:t>5</a:t>
              </a:r>
              <a:r>
                <a:rPr lang="en-US" altLang="en-US" sz="1600" dirty="0" smtClean="0">
                  <a:latin typeface="+mn-lt"/>
                </a:rPr>
                <a:t>N</a:t>
              </a:r>
              <a:endParaRPr lang="en-US" altLang="en-US" sz="1600" dirty="0">
                <a:latin typeface="+mn-lt"/>
              </a:endParaRPr>
            </a:p>
          </p:txBody>
        </p:sp>
      </p:grpSp>
      <p:grpSp>
        <p:nvGrpSpPr>
          <p:cNvPr id="30" name="Group 13"/>
          <p:cNvGrpSpPr>
            <a:grpSpLocks/>
          </p:cNvGrpSpPr>
          <p:nvPr/>
        </p:nvGrpSpPr>
        <p:grpSpPr bwMode="auto">
          <a:xfrm>
            <a:off x="3066806" y="3536698"/>
            <a:ext cx="1079283" cy="3148928"/>
            <a:chOff x="4512" y="768"/>
            <a:chExt cx="1177" cy="3264"/>
          </a:xfrm>
        </p:grpSpPr>
        <p:sp>
          <p:nvSpPr>
            <p:cNvPr id="31" name="AutoShape 14"/>
            <p:cNvSpPr>
              <a:spLocks/>
            </p:cNvSpPr>
            <p:nvPr/>
          </p:nvSpPr>
          <p:spPr bwMode="auto">
            <a:xfrm>
              <a:off x="4512" y="768"/>
              <a:ext cx="384" cy="3264"/>
            </a:xfrm>
            <a:prstGeom prst="rightBrace">
              <a:avLst>
                <a:gd name="adj1" fmla="val 7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en-US" sz="1200">
                <a:latin typeface="+mn-lt"/>
              </a:endParaRPr>
            </a:p>
          </p:txBody>
        </p: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4902" y="2256"/>
              <a:ext cx="787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8N </a:t>
              </a:r>
              <a:r>
                <a:rPr lang="en-US" altLang="en-US" sz="1600" dirty="0">
                  <a:latin typeface="+mn-lt"/>
                </a:rPr>
                <a:t>+ 3</a:t>
              </a:r>
            </a:p>
          </p:txBody>
        </p:sp>
      </p:grp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27809" y="5268277"/>
            <a:ext cx="2438400" cy="1604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dirty="0">
              <a:latin typeface="+mn-lt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+mn-lt"/>
              </a:rPr>
              <a:t>for (</a:t>
            </a:r>
            <a:r>
              <a:rPr lang="en-US" altLang="en-US" sz="1600" dirty="0" err="1">
                <a:latin typeface="+mn-lt"/>
              </a:rPr>
              <a:t>int</a:t>
            </a:r>
            <a:r>
              <a:rPr lang="en-US" altLang="en-US" sz="1600" dirty="0">
                <a:latin typeface="+mn-lt"/>
              </a:rPr>
              <a:t> </a:t>
            </a:r>
            <a:r>
              <a:rPr lang="en-US" altLang="en-US" sz="1600" dirty="0" err="1">
                <a:latin typeface="+mn-lt"/>
              </a:rPr>
              <a:t>i</a:t>
            </a:r>
            <a:r>
              <a:rPr lang="en-US" altLang="en-US" sz="1600" dirty="0">
                <a:latin typeface="+mn-lt"/>
              </a:rPr>
              <a:t> = 1; </a:t>
            </a:r>
            <a:r>
              <a:rPr lang="en-US" altLang="en-US" sz="1600" dirty="0" err="1">
                <a:latin typeface="+mn-lt"/>
              </a:rPr>
              <a:t>i</a:t>
            </a:r>
            <a:r>
              <a:rPr lang="en-US" altLang="en-US" sz="1600" dirty="0">
                <a:latin typeface="+mn-lt"/>
              </a:rPr>
              <a:t> &lt;= N; </a:t>
            </a:r>
            <a:r>
              <a:rPr lang="en-US" altLang="en-US" sz="1600" dirty="0" err="1">
                <a:latin typeface="+mn-lt"/>
              </a:rPr>
              <a:t>i</a:t>
            </a:r>
            <a:r>
              <a:rPr lang="en-US" altLang="en-US" sz="1600" dirty="0">
                <a:latin typeface="+mn-lt"/>
              </a:rPr>
              <a:t>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+mn-lt"/>
              </a:rPr>
              <a:t>    </a:t>
            </a:r>
            <a:r>
              <a:rPr lang="en-US" altLang="en-US" sz="1600" b="1" dirty="0">
                <a:latin typeface="+mn-lt"/>
              </a:rPr>
              <a:t>statement5</a:t>
            </a:r>
            <a:r>
              <a:rPr lang="en-US" altLang="en-US" sz="1600" dirty="0">
                <a:latin typeface="+mn-lt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+mn-lt"/>
              </a:rPr>
              <a:t>    </a:t>
            </a:r>
            <a:r>
              <a:rPr lang="en-US" altLang="en-US" sz="1600" b="1" dirty="0">
                <a:latin typeface="+mn-lt"/>
              </a:rPr>
              <a:t>statement6</a:t>
            </a:r>
            <a:r>
              <a:rPr lang="en-US" altLang="en-US" sz="1600" dirty="0">
                <a:latin typeface="+mn-lt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+mn-lt"/>
              </a:rPr>
              <a:t>    </a:t>
            </a:r>
            <a:r>
              <a:rPr lang="en-US" altLang="en-US" sz="1600" b="1" dirty="0">
                <a:latin typeface="+mn-lt"/>
              </a:rPr>
              <a:t>statement7</a:t>
            </a:r>
            <a:r>
              <a:rPr lang="en-US" altLang="en-US" sz="1600" dirty="0">
                <a:latin typeface="+mn-lt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+mn-lt"/>
              </a:rPr>
              <a:t>}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387149" y="4482276"/>
            <a:ext cx="2301038" cy="855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+mn-lt"/>
              </a:rPr>
              <a:t>for (</a:t>
            </a:r>
            <a:r>
              <a:rPr lang="en-US" altLang="en-US" sz="1600" dirty="0" err="1">
                <a:latin typeface="+mn-lt"/>
              </a:rPr>
              <a:t>int</a:t>
            </a:r>
            <a:r>
              <a:rPr lang="en-US" altLang="en-US" sz="1600" dirty="0">
                <a:latin typeface="+mn-lt"/>
              </a:rPr>
              <a:t> </a:t>
            </a:r>
            <a:r>
              <a:rPr lang="en-US" altLang="en-US" sz="1600" dirty="0" err="1">
                <a:latin typeface="+mn-lt"/>
              </a:rPr>
              <a:t>i</a:t>
            </a:r>
            <a:r>
              <a:rPr lang="en-US" altLang="en-US" sz="1600" dirty="0">
                <a:latin typeface="+mn-lt"/>
              </a:rPr>
              <a:t> = 1; </a:t>
            </a:r>
            <a:r>
              <a:rPr lang="en-US" altLang="en-US" sz="1600" dirty="0" err="1">
                <a:latin typeface="+mn-lt"/>
              </a:rPr>
              <a:t>i</a:t>
            </a:r>
            <a:r>
              <a:rPr lang="en-US" altLang="en-US" sz="1600" dirty="0">
                <a:latin typeface="+mn-lt"/>
              </a:rPr>
              <a:t> &lt;= N; </a:t>
            </a:r>
            <a:r>
              <a:rPr lang="en-US" altLang="en-US" sz="1600" dirty="0" err="1">
                <a:latin typeface="+mn-lt"/>
              </a:rPr>
              <a:t>i</a:t>
            </a:r>
            <a:r>
              <a:rPr lang="en-US" altLang="en-US" sz="1600" dirty="0">
                <a:latin typeface="+mn-lt"/>
              </a:rPr>
              <a:t>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+mn-lt"/>
              </a:rPr>
              <a:t>    </a:t>
            </a:r>
            <a:r>
              <a:rPr lang="en-US" altLang="en-US" sz="1600" b="1" dirty="0">
                <a:latin typeface="+mn-lt"/>
              </a:rPr>
              <a:t>statement4</a:t>
            </a:r>
            <a:r>
              <a:rPr lang="en-US" altLang="en-US" sz="1600" dirty="0">
                <a:latin typeface="+mn-lt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+mn-lt"/>
              </a:rPr>
              <a:t>}</a:t>
            </a: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4643728" y="3523879"/>
            <a:ext cx="335610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+mn-lt"/>
              </a:rPr>
              <a:t>for (</a:t>
            </a:r>
            <a:r>
              <a:rPr lang="en-US" altLang="en-US" sz="1600" dirty="0" err="1">
                <a:latin typeface="+mn-lt"/>
              </a:rPr>
              <a:t>int</a:t>
            </a:r>
            <a:r>
              <a:rPr lang="en-US" altLang="en-US" sz="1600" dirty="0">
                <a:latin typeface="+mn-lt"/>
              </a:rPr>
              <a:t> </a:t>
            </a:r>
            <a:r>
              <a:rPr lang="en-US" altLang="en-US" sz="1600" dirty="0" err="1">
                <a:latin typeface="+mn-lt"/>
              </a:rPr>
              <a:t>i</a:t>
            </a:r>
            <a:r>
              <a:rPr lang="en-US" altLang="en-US" sz="1600" dirty="0">
                <a:latin typeface="+mn-lt"/>
              </a:rPr>
              <a:t> = 1; </a:t>
            </a:r>
            <a:r>
              <a:rPr lang="en-US" altLang="en-US" sz="1600" dirty="0" err="1">
                <a:latin typeface="+mn-lt"/>
              </a:rPr>
              <a:t>i</a:t>
            </a:r>
            <a:r>
              <a:rPr lang="en-US" altLang="en-US" sz="1600" dirty="0">
                <a:latin typeface="+mn-lt"/>
              </a:rPr>
              <a:t> &lt;= N; </a:t>
            </a:r>
            <a:r>
              <a:rPr lang="en-US" altLang="en-US" sz="1600" dirty="0" err="1">
                <a:latin typeface="+mn-lt"/>
              </a:rPr>
              <a:t>i</a:t>
            </a:r>
            <a:r>
              <a:rPr lang="en-US" altLang="en-US" sz="1600" dirty="0">
                <a:latin typeface="+mn-lt"/>
              </a:rPr>
              <a:t>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+mn-lt"/>
              </a:rPr>
              <a:t>    for (</a:t>
            </a:r>
            <a:r>
              <a:rPr lang="en-US" altLang="en-US" sz="1600" dirty="0" err="1">
                <a:latin typeface="+mn-lt"/>
              </a:rPr>
              <a:t>int</a:t>
            </a:r>
            <a:r>
              <a:rPr lang="en-US" altLang="en-US" sz="1600" dirty="0">
                <a:latin typeface="+mn-lt"/>
              </a:rPr>
              <a:t> j = 1; j &lt;= N; </a:t>
            </a:r>
            <a:r>
              <a:rPr lang="en-US" altLang="en-US" sz="1600" dirty="0" err="1">
                <a:latin typeface="+mn-lt"/>
              </a:rPr>
              <a:t>j++</a:t>
            </a:r>
            <a:r>
              <a:rPr lang="en-US" altLang="en-US" sz="1600" dirty="0">
                <a:latin typeface="+mn-lt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+mn-lt"/>
              </a:rPr>
              <a:t>        </a:t>
            </a:r>
            <a:r>
              <a:rPr lang="en-US" altLang="en-US" sz="1600" b="1" dirty="0">
                <a:latin typeface="+mn-lt"/>
              </a:rPr>
              <a:t>statement1</a:t>
            </a:r>
            <a:r>
              <a:rPr lang="en-US" altLang="en-US" sz="1600" dirty="0">
                <a:latin typeface="+mn-lt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+mn-lt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+mn-lt"/>
              </a:rPr>
              <a:t>}</a:t>
            </a:r>
          </a:p>
        </p:txBody>
      </p:sp>
      <p:grpSp>
        <p:nvGrpSpPr>
          <p:cNvPr id="47" name="Group 7"/>
          <p:cNvGrpSpPr>
            <a:grpSpLocks/>
          </p:cNvGrpSpPr>
          <p:nvPr/>
        </p:nvGrpSpPr>
        <p:grpSpPr bwMode="auto">
          <a:xfrm>
            <a:off x="7035563" y="3484545"/>
            <a:ext cx="792957" cy="857250"/>
            <a:chOff x="3648" y="1728"/>
            <a:chExt cx="576" cy="624"/>
          </a:xfrm>
        </p:grpSpPr>
        <p:sp>
          <p:nvSpPr>
            <p:cNvPr id="48" name="AutoShape 8"/>
            <p:cNvSpPr>
              <a:spLocks/>
            </p:cNvSpPr>
            <p:nvPr/>
          </p:nvSpPr>
          <p:spPr bwMode="auto">
            <a:xfrm>
              <a:off x="3648" y="1728"/>
              <a:ext cx="240" cy="624"/>
            </a:xfrm>
            <a:prstGeom prst="rightBrace">
              <a:avLst>
                <a:gd name="adj1" fmla="val 2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3855" y="1872"/>
              <a:ext cx="369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 smtClean="0"/>
                <a:t>3N</a:t>
              </a:r>
              <a:r>
                <a:rPr lang="en-US" altLang="en-US" sz="1600" baseline="30000" dirty="0" smtClean="0"/>
                <a:t>2</a:t>
              </a:r>
              <a:endParaRPr lang="en-US" altLang="en-US" sz="1600" baseline="30000" dirty="0"/>
            </a:p>
          </p:txBody>
        </p:sp>
      </p:grp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5342300" y="5231412"/>
            <a:ext cx="13596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3N</a:t>
            </a:r>
            <a:r>
              <a:rPr lang="en-US" altLang="en-US" sz="1600" baseline="30000" dirty="0" smtClean="0"/>
              <a:t>2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+ </a:t>
            </a:r>
            <a:r>
              <a:rPr lang="en-US" altLang="en-US" sz="1600" dirty="0" smtClean="0"/>
              <a:t>8N </a:t>
            </a:r>
            <a:r>
              <a:rPr lang="en-US" altLang="en-US" sz="1600" dirty="0"/>
              <a:t>+3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33037" y="5834870"/>
            <a:ext cx="55361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will execute if N = 10?  If N = 1000?</a:t>
            </a:r>
          </a:p>
        </p:txBody>
      </p:sp>
    </p:spTree>
    <p:extLst>
      <p:ext uri="{BB962C8B-B14F-4D97-AF65-F5344CB8AC3E}">
        <p14:creationId xmlns:p14="http://schemas.microsoft.com/office/powerpoint/2010/main" val="50407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46" grpId="0"/>
      <p:bldP spid="52" grpId="0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3090</Words>
  <Application>Microsoft Office PowerPoint</Application>
  <PresentationFormat>On-screen Show (4:3)</PresentationFormat>
  <Paragraphs>478</Paragraphs>
  <Slides>33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ＭＳ Ｐゴシック</vt:lpstr>
      <vt:lpstr>Arial</vt:lpstr>
      <vt:lpstr>Calibri</vt:lpstr>
      <vt:lpstr>Courier New</vt:lpstr>
      <vt:lpstr>Symbol</vt:lpstr>
      <vt:lpstr>Tahoma</vt:lpstr>
      <vt:lpstr>Times</vt:lpstr>
      <vt:lpstr>Times New Roman</vt:lpstr>
      <vt:lpstr>Times-Italic</vt:lpstr>
      <vt:lpstr>Times-Roman</vt:lpstr>
      <vt:lpstr>Wingdings</vt:lpstr>
      <vt:lpstr>Office Theme</vt:lpstr>
      <vt:lpstr>Chart</vt:lpstr>
      <vt:lpstr>Clip</vt:lpstr>
      <vt:lpstr>Equation</vt:lpstr>
      <vt:lpstr>Analysis of Algorithms</vt:lpstr>
      <vt:lpstr>Efficiency</vt:lpstr>
      <vt:lpstr>Running Time</vt:lpstr>
      <vt:lpstr>Experimental Studies</vt:lpstr>
      <vt:lpstr>Experimental Study- compose a String with n copies of character c </vt:lpstr>
      <vt:lpstr>Limitations of Experiments</vt:lpstr>
      <vt:lpstr>Pseudocode &amp; Primitive Operations</vt:lpstr>
      <vt:lpstr>Pseudocode Details</vt:lpstr>
      <vt:lpstr>PowerPoint Presentation</vt:lpstr>
      <vt:lpstr>Theoretical Analysis</vt:lpstr>
      <vt:lpstr>Functions Graphed Using “Normal” Scale</vt:lpstr>
      <vt:lpstr>Estimating Running Time</vt:lpstr>
      <vt:lpstr>Growth Rate of Running Time</vt:lpstr>
      <vt:lpstr>Quadratic Growth</vt:lpstr>
      <vt:lpstr>Landau Symbols-  Big-Oh Notation</vt:lpstr>
      <vt:lpstr>Characterizing Running Times using the Big-Oh</vt:lpstr>
      <vt:lpstr>Big-Oh Notation-Example 1</vt:lpstr>
      <vt:lpstr>Big-Oh Notation-Example 2</vt:lpstr>
      <vt:lpstr>Some Properties of the Big-Oh Notation</vt:lpstr>
      <vt:lpstr>More Big-Oh Notation examples</vt:lpstr>
      <vt:lpstr>Characterizing Functions in Simplest Terms</vt:lpstr>
      <vt:lpstr>Big-Oh Rules Summary</vt:lpstr>
      <vt:lpstr>Math you need to Review</vt:lpstr>
      <vt:lpstr>PowerPoint Presentation</vt:lpstr>
      <vt:lpstr>PowerPoint Presentation</vt:lpstr>
      <vt:lpstr>Intuition for Asymptotic Notation</vt:lpstr>
      <vt:lpstr>Asymptotic Algorithm Analysis</vt:lpstr>
      <vt:lpstr>Asymptotic Algorithm Analysis</vt:lpstr>
      <vt:lpstr>Asymptotic Algorithm Analysis</vt:lpstr>
      <vt:lpstr>Computing Prefix Averages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Haidar Safa</cp:lastModifiedBy>
  <cp:revision>255</cp:revision>
  <dcterms:created xsi:type="dcterms:W3CDTF">2006-08-16T00:00:00Z</dcterms:created>
  <dcterms:modified xsi:type="dcterms:W3CDTF">2021-03-22T08:45:27Z</dcterms:modified>
</cp:coreProperties>
</file>