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50"/>
  </p:notesMasterIdLst>
  <p:sldIdLst>
    <p:sldId id="256" r:id="rId3"/>
    <p:sldId id="353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400" r:id="rId28"/>
    <p:sldId id="409" r:id="rId29"/>
    <p:sldId id="403" r:id="rId30"/>
    <p:sldId id="407" r:id="rId31"/>
    <p:sldId id="406" r:id="rId32"/>
    <p:sldId id="408" r:id="rId33"/>
    <p:sldId id="405" r:id="rId34"/>
    <p:sldId id="380" r:id="rId35"/>
    <p:sldId id="381" r:id="rId36"/>
    <p:sldId id="382" r:id="rId37"/>
    <p:sldId id="383" r:id="rId38"/>
    <p:sldId id="384" r:id="rId39"/>
    <p:sldId id="385" r:id="rId40"/>
    <p:sldId id="391" r:id="rId41"/>
    <p:sldId id="392" r:id="rId42"/>
    <p:sldId id="393" r:id="rId43"/>
    <p:sldId id="396" r:id="rId44"/>
    <p:sldId id="397" r:id="rId45"/>
    <p:sldId id="399" r:id="rId46"/>
    <p:sldId id="402" r:id="rId47"/>
    <p:sldId id="404" r:id="rId48"/>
    <p:sldId id="40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15" autoAdjust="0"/>
  </p:normalViewPr>
  <p:slideViewPr>
    <p:cSldViewPr>
      <p:cViewPr varScale="1">
        <p:scale>
          <a:sx n="110" d="100"/>
          <a:sy n="110" d="100"/>
        </p:scale>
        <p:origin x="156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C66A2-A2D8-43F2-B22F-DC940AF390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We have seen that repetition can be achieved by writing loops, such as for loops</a:t>
            </a:r>
          </a:p>
          <a:p>
            <a:r>
              <a:rPr lang="en-US" altLang="en-US">
                <a:latin typeface="Arial" panose="020B0604020202020204" pitchFamily="34" charset="0"/>
              </a:rPr>
              <a:t>and while loops. Another way to achieve repetition is through </a:t>
            </a:r>
            <a:r>
              <a:rPr lang="en-US" altLang="en-US" b="1" i="1">
                <a:latin typeface="Arial" panose="020B0604020202020204" pitchFamily="34" charset="0"/>
              </a:rPr>
              <a:t>recursion</a:t>
            </a:r>
            <a:r>
              <a:rPr lang="en-US" altLang="en-US">
                <a:latin typeface="Arial" panose="020B0604020202020204" pitchFamily="34" charset="0"/>
              </a:rPr>
              <a:t>, which</a:t>
            </a:r>
          </a:p>
          <a:p>
            <a:r>
              <a:rPr lang="en-US" altLang="en-US">
                <a:latin typeface="Arial" panose="020B0604020202020204" pitchFamily="34" charset="0"/>
              </a:rPr>
              <a:t>occurs when a function refers to itself in its own definition. We have seen examples</a:t>
            </a:r>
          </a:p>
          <a:p>
            <a:r>
              <a:rPr lang="en-US" altLang="en-US">
                <a:latin typeface="Arial" panose="020B0604020202020204" pitchFamily="34" charset="0"/>
              </a:rPr>
              <a:t>of functions calling other functions, so it should come as no surprise that most</a:t>
            </a:r>
          </a:p>
          <a:p>
            <a:r>
              <a:rPr lang="en-US" altLang="en-US">
                <a:latin typeface="Arial" panose="020B0604020202020204" pitchFamily="34" charset="0"/>
              </a:rPr>
              <a:t>modern programming languages, including C++, allow a function to call itself. In</a:t>
            </a:r>
          </a:p>
          <a:p>
            <a:r>
              <a:rPr lang="en-US" altLang="en-US">
                <a:latin typeface="Arial" panose="020B0604020202020204" pitchFamily="34" charset="0"/>
              </a:rPr>
              <a:t>this section, we see why this capability provides an elegant and powerful alternative</a:t>
            </a:r>
          </a:p>
          <a:p>
            <a:r>
              <a:rPr lang="en-US" altLang="en-US">
                <a:latin typeface="Arial" panose="020B0604020202020204" pitchFamily="34" charset="0"/>
              </a:rPr>
              <a:t>for performing repetitive tasks.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02040-DAAB-442F-B0B6-4862C5FF3D2F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79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>
                <a:latin typeface="Arial" panose="020B0604020202020204" pitchFamily="34" charset="0"/>
              </a:rPr>
              <a:t>Let us consider a C++ implementation of the factorial function shown in Code Fragment</a:t>
            </a:r>
          </a:p>
          <a:p>
            <a:r>
              <a:rPr lang="en-US" altLang="en-US">
                <a:latin typeface="Arial" panose="020B0604020202020204" pitchFamily="34" charset="0"/>
              </a:rPr>
              <a:t>3.36 under the name recursiveFactorial. Notice that no looping was needed</a:t>
            </a:r>
          </a:p>
          <a:p>
            <a:r>
              <a:rPr lang="en-US" altLang="en-US">
                <a:latin typeface="Arial" panose="020B0604020202020204" pitchFamily="34" charset="0"/>
              </a:rPr>
              <a:t>here. The repeated recursive invocations of the function take the place of looping.</a:t>
            </a:r>
          </a:p>
          <a:p>
            <a:r>
              <a:rPr lang="en-US" altLang="en-US">
                <a:latin typeface="Arial" panose="020B0604020202020204" pitchFamily="34" charset="0"/>
              </a:rPr>
              <a:t>int recursiveFactorial(int n) { // recursive factorial function</a:t>
            </a:r>
          </a:p>
          <a:p>
            <a:r>
              <a:rPr lang="en-US" altLang="en-US">
                <a:latin typeface="Arial" panose="020B0604020202020204" pitchFamily="34" charset="0"/>
              </a:rPr>
              <a:t>if (n == 0) return 1; // basis case</a:t>
            </a:r>
          </a:p>
          <a:p>
            <a:r>
              <a:rPr lang="en-US" altLang="en-US">
                <a:latin typeface="Arial" panose="020B0604020202020204" pitchFamily="34" charset="0"/>
              </a:rPr>
              <a:t>else return n * recursiveFactorial(n−1); // recursive case</a:t>
            </a:r>
          </a:p>
          <a:p>
            <a:r>
              <a:rPr lang="en-US" altLang="en-US">
                <a:latin typeface="Arial" panose="020B0604020202020204" pitchFamily="34" charset="0"/>
              </a:rPr>
              <a:t>}</a:t>
            </a:r>
          </a:p>
          <a:p>
            <a:r>
              <a:rPr lang="en-US" altLang="en-US" b="1">
                <a:latin typeface="Arial" panose="020B0604020202020204" pitchFamily="34" charset="0"/>
              </a:rPr>
              <a:t>Code Fragment 3.36: </a:t>
            </a:r>
            <a:r>
              <a:rPr lang="en-US" altLang="en-US">
                <a:latin typeface="Arial" panose="020B0604020202020204" pitchFamily="34" charset="0"/>
              </a:rPr>
              <a:t>A recursive implementation of the factorial function.</a:t>
            </a:r>
          </a:p>
          <a:p>
            <a:r>
              <a:rPr lang="en-US" altLang="en-US">
                <a:latin typeface="Arial" panose="020B0604020202020204" pitchFamily="34" charset="0"/>
              </a:rPr>
              <a:t>We can illustrate the execution of a recursive function definition by means of a</a:t>
            </a:r>
          </a:p>
          <a:p>
            <a:r>
              <a:rPr lang="en-US" altLang="en-US" b="1" i="1">
                <a:latin typeface="Arial" panose="020B0604020202020204" pitchFamily="34" charset="0"/>
              </a:rPr>
              <a:t>recursion trace</a:t>
            </a:r>
            <a:r>
              <a:rPr lang="en-US" altLang="en-US">
                <a:latin typeface="Arial" panose="020B0604020202020204" pitchFamily="34" charset="0"/>
              </a:rPr>
              <a:t>. Each entry of the trace corresponds to a recursive call. Each new</a:t>
            </a:r>
          </a:p>
          <a:p>
            <a:r>
              <a:rPr lang="en-US" altLang="en-US">
                <a:latin typeface="Arial" panose="020B0604020202020204" pitchFamily="34" charset="0"/>
              </a:rPr>
              <a:t>recursive function call is indicated by an arrow to the newly called function. When</a:t>
            </a:r>
          </a:p>
          <a:p>
            <a:r>
              <a:rPr lang="en-US" altLang="en-US">
                <a:latin typeface="Arial" panose="020B0604020202020204" pitchFamily="34" charset="0"/>
              </a:rPr>
              <a:t>the function returns, an arrow showing this return is drawn, and the return value</a:t>
            </a:r>
          </a:p>
          <a:p>
            <a:r>
              <a:rPr lang="en-US" altLang="en-US">
                <a:latin typeface="Arial" panose="020B0604020202020204" pitchFamily="34" charset="0"/>
              </a:rPr>
              <a:t>may be indicated with this arrow. An example of a trace is shown in Figure 3.16.</a:t>
            </a:r>
          </a:p>
          <a:p>
            <a:r>
              <a:rPr lang="en-US" altLang="en-US">
                <a:latin typeface="Arial" panose="020B0604020202020204" pitchFamily="34" charset="0"/>
              </a:rPr>
              <a:t>What is the advantage of using recursion? Although the recursive implementation</a:t>
            </a:r>
          </a:p>
          <a:p>
            <a:r>
              <a:rPr lang="en-US" altLang="en-US">
                <a:latin typeface="Arial" panose="020B0604020202020204" pitchFamily="34" charset="0"/>
              </a:rPr>
              <a:t>of the factorial function is somewhat simpler than the iterative version, in this</a:t>
            </a:r>
          </a:p>
          <a:p>
            <a:r>
              <a:rPr lang="en-US" altLang="en-US">
                <a:latin typeface="Arial" panose="020B0604020202020204" pitchFamily="34" charset="0"/>
              </a:rPr>
              <a:t>case there is no compelling reason for preferring recursion over iteration. For some</a:t>
            </a:r>
          </a:p>
          <a:p>
            <a:r>
              <a:rPr lang="en-US" altLang="en-US">
                <a:latin typeface="Arial" panose="020B0604020202020204" pitchFamily="34" charset="0"/>
              </a:rPr>
              <a:t>problems, however, a recursive implementation can be significantly simpler and</a:t>
            </a:r>
          </a:p>
          <a:p>
            <a:r>
              <a:rPr lang="en-US" altLang="en-US">
                <a:latin typeface="Arial" panose="020B0604020202020204" pitchFamily="34" charset="0"/>
              </a:rPr>
              <a:t>easier to understand than an iterative implementation.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B8C046-073F-4529-BA25-88200222EEF0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5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F0A86-D294-4AB1-ACCC-64C215003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70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729B6-9FB2-4139-B41F-958EE35C1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813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5AC0D-E293-4409-99B6-4B95289AB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1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6DB2B-E852-42DC-BE6B-20075495B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68334-8EAF-4C8D-80E3-158314E35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56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93110-66D2-4780-A650-B64FA308D7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173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26A3E-EF42-408E-BEAA-4BF921B66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018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F93-3024-42D3-A840-649F07894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1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05-Jul-21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A4769-A965-4B62-A2BA-63DC164EA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528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D1575-2D52-4258-A25F-17700CC0FD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94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59F36-CF1A-4462-A53C-1F3D6569F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81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05-Jul-21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5D33BB7-D604-43A5-869F-CD6A0B8E8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3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altLang="en-US" dirty="0"/>
              <a:t>Recursion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00800" cy="1752600"/>
          </a:xfrm>
        </p:spPr>
        <p:txBody>
          <a:bodyPr/>
          <a:lstStyle/>
          <a:p>
            <a:r>
              <a:rPr lang="en-US" dirty="0"/>
              <a:t>Reading: Chapter 5</a:t>
            </a:r>
          </a:p>
          <a:p>
            <a:r>
              <a:rPr lang="en-US" dirty="0"/>
              <a:t>Data Structures and</a:t>
            </a:r>
          </a:p>
          <a:p>
            <a:r>
              <a:rPr lang="en-US" dirty="0"/>
              <a:t>Algorithms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(1)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4953000" cy="1981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factorial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any positive integer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defined to be the product of all integers between 1 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inclusive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4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006318"/>
              </p:ext>
            </p:extLst>
          </p:nvPr>
        </p:nvGraphicFramePr>
        <p:xfrm>
          <a:off x="5170488" y="1501775"/>
          <a:ext cx="3546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8045" imgH="176180" progId="Equation.3">
                  <p:embed/>
                </p:oleObj>
              </mc:Choice>
              <mc:Fallback>
                <p:oleObj name="Equation" r:id="rId2" imgW="2348045" imgH="176180" progId="Equation.3">
                  <p:embed/>
                  <p:pic>
                    <p:nvPicPr>
                      <p:cNvPr id="1434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501775"/>
                        <a:ext cx="3546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76200" y="3733800"/>
            <a:ext cx="441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defined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another factorial until the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case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0! is reached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338068"/>
              </p:ext>
            </p:extLst>
          </p:nvPr>
        </p:nvGraphicFramePr>
        <p:xfrm>
          <a:off x="4962525" y="3810000"/>
          <a:ext cx="414813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34097" imgH="1528861" progId="Equation.3">
                  <p:embed/>
                </p:oleObj>
              </mc:Choice>
              <mc:Fallback>
                <p:oleObj name="Equation" r:id="rId4" imgW="6234097" imgH="1528861" progId="Equation.3">
                  <p:embed/>
                  <p:pic>
                    <p:nvPicPr>
                      <p:cNvPr id="1024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454" b="31531"/>
                      <a:stretch>
                        <a:fillRect/>
                      </a:stretch>
                    </p:blipFill>
                    <p:spPr bwMode="auto">
                      <a:xfrm>
                        <a:off x="4962525" y="3810000"/>
                        <a:ext cx="414813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1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96875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(2)</a:t>
            </a:r>
          </a:p>
        </p:txBody>
      </p:sp>
      <p:graphicFrame>
        <p:nvGraphicFramePr>
          <p:cNvPr id="1536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177022"/>
              </p:ext>
            </p:extLst>
          </p:nvPr>
        </p:nvGraphicFramePr>
        <p:xfrm>
          <a:off x="3048000" y="605735"/>
          <a:ext cx="2743200" cy="31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8045" imgH="176180" progId="Equation.3">
                  <p:embed/>
                </p:oleObj>
              </mc:Choice>
              <mc:Fallback>
                <p:oleObj name="Equation" r:id="rId2" imgW="2348045" imgH="176180" progId="Equation.3">
                  <p:embed/>
                  <p:pic>
                    <p:nvPicPr>
                      <p:cNvPr id="1536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5735"/>
                        <a:ext cx="2743200" cy="315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5738" y="968362"/>
            <a:ext cx="8958262" cy="233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long factorial(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n)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long product = 1;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&lt; 0)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throw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 argument must be nonnegative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for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= 1;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&lt;= n;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++)   product *=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 return product;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  <a:endParaRPr lang="en-US" altLang="en-US" sz="2000" b="1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633538" y="4419600"/>
            <a:ext cx="545306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800" dirty="0">
                <a:latin typeface="Courier New" panose="02070309020205020404" pitchFamily="49" charset="0"/>
              </a:rPr>
              <a:t> factorial(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(n==0)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dirty="0">
                <a:latin typeface="Courier New" panose="02070309020205020404" pitchFamily="49" charset="0"/>
              </a:rPr>
              <a:t>return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n*factorial(n-1);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AutoShape 17"/>
          <p:cNvSpPr>
            <a:spLocks/>
          </p:cNvSpPr>
          <p:nvPr/>
        </p:nvSpPr>
        <p:spPr bwMode="auto">
          <a:xfrm>
            <a:off x="7535863" y="4181475"/>
            <a:ext cx="1455737" cy="1046163"/>
          </a:xfrm>
          <a:prstGeom prst="borderCallout1">
            <a:avLst>
              <a:gd name="adj1" fmla="val 49755"/>
              <a:gd name="adj2" fmla="val -1213"/>
              <a:gd name="adj3" fmla="val 105176"/>
              <a:gd name="adj4" fmla="val -174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 case: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recursion ends here</a:t>
            </a:r>
          </a:p>
        </p:txBody>
      </p:sp>
      <p:sp>
        <p:nvSpPr>
          <p:cNvPr id="10" name="AutoShape 18"/>
          <p:cNvSpPr>
            <a:spLocks/>
          </p:cNvSpPr>
          <p:nvPr/>
        </p:nvSpPr>
        <p:spPr bwMode="auto">
          <a:xfrm>
            <a:off x="4343400" y="4967288"/>
            <a:ext cx="685800" cy="609600"/>
          </a:xfrm>
          <a:prstGeom prst="rightBrace">
            <a:avLst>
              <a:gd name="adj1" fmla="val 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" name="AutoShape 19"/>
          <p:cNvSpPr>
            <a:spLocks/>
          </p:cNvSpPr>
          <p:nvPr/>
        </p:nvSpPr>
        <p:spPr bwMode="auto">
          <a:xfrm>
            <a:off x="6019800" y="5589588"/>
            <a:ext cx="533400" cy="685800"/>
          </a:xfrm>
          <a:prstGeom prst="rightBrace">
            <a:avLst>
              <a:gd name="adj1" fmla="val 107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" name="AutoShape 20"/>
          <p:cNvSpPr>
            <a:spLocks/>
          </p:cNvSpPr>
          <p:nvPr/>
        </p:nvSpPr>
        <p:spPr bwMode="auto">
          <a:xfrm>
            <a:off x="7515225" y="5626100"/>
            <a:ext cx="1371600" cy="685800"/>
          </a:xfrm>
          <a:prstGeom prst="borderCallout1">
            <a:avLst>
              <a:gd name="adj1" fmla="val 45139"/>
              <a:gd name="adj2" fmla="val 0"/>
              <a:gd name="adj3" fmla="val 45139"/>
              <a:gd name="adj4" fmla="val -74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 Part</a:t>
            </a:r>
          </a:p>
        </p:txBody>
      </p:sp>
      <p:sp>
        <p:nvSpPr>
          <p:cNvPr id="15370" name="Rectangle 3"/>
          <p:cNvSpPr txBox="1">
            <a:spLocks noChangeArrowheads="1"/>
          </p:cNvSpPr>
          <p:nvPr/>
        </p:nvSpPr>
        <p:spPr bwMode="auto">
          <a:xfrm>
            <a:off x="185738" y="482313"/>
            <a:ext cx="2501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solution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1" name="Rectangle 3"/>
          <p:cNvSpPr txBox="1">
            <a:spLocks noChangeArrowheads="1"/>
          </p:cNvSpPr>
          <p:nvPr/>
        </p:nvSpPr>
        <p:spPr bwMode="auto">
          <a:xfrm>
            <a:off x="95250" y="32766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Recursive solution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en-US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72" name="Object 1"/>
          <p:cNvGraphicFramePr>
            <a:graphicFrameLocks/>
          </p:cNvGraphicFramePr>
          <p:nvPr/>
        </p:nvGraphicFramePr>
        <p:xfrm>
          <a:off x="2687638" y="3290888"/>
          <a:ext cx="4149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4628" imgH="1519402" progId="Equation.3">
                  <p:embed/>
                </p:oleObj>
              </mc:Choice>
              <mc:Fallback>
                <p:oleObj name="Equation" r:id="rId4" imgW="6224628" imgH="1519402" progId="Equation.3">
                  <p:embed/>
                  <p:pic>
                    <p:nvPicPr>
                      <p:cNvPr id="15372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454" b="31531"/>
                      <a:stretch>
                        <a:fillRect/>
                      </a:stretch>
                    </p:blipFill>
                    <p:spPr bwMode="auto">
                      <a:xfrm>
                        <a:off x="2687638" y="3290888"/>
                        <a:ext cx="41497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4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881" y="2308"/>
            <a:ext cx="7772400" cy="509613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(3)</a:t>
            </a:r>
          </a:p>
        </p:txBody>
      </p:sp>
      <p:sp>
        <p:nvSpPr>
          <p:cNvPr id="16387" name="Text Box 16"/>
          <p:cNvSpPr txBox="1">
            <a:spLocks noChangeArrowheads="1"/>
          </p:cNvSpPr>
          <p:nvPr/>
        </p:nvSpPr>
        <p:spPr bwMode="auto">
          <a:xfrm>
            <a:off x="85242" y="802619"/>
            <a:ext cx="461489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600" dirty="0">
                <a:latin typeface="Courier New" panose="02070309020205020404" pitchFamily="49" charset="0"/>
              </a:rPr>
              <a:t> factorial(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(n==0)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return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n*factorial(n-1);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388" name="Group 11"/>
          <p:cNvGrpSpPr>
            <a:grpSpLocks noChangeAspect="1"/>
          </p:cNvGrpSpPr>
          <p:nvPr/>
        </p:nvGrpSpPr>
        <p:grpSpPr bwMode="auto">
          <a:xfrm>
            <a:off x="4908846" y="521039"/>
            <a:ext cx="4292600" cy="3619500"/>
            <a:chOff x="3162" y="1519"/>
            <a:chExt cx="2427" cy="2047"/>
          </a:xfrm>
        </p:grpSpPr>
        <p:sp>
          <p:nvSpPr>
            <p:cNvPr id="12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162" y="1519"/>
              <a:ext cx="2365" cy="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6" name="Freeform 13"/>
            <p:cNvSpPr>
              <a:spLocks/>
            </p:cNvSpPr>
            <p:nvPr/>
          </p:nvSpPr>
          <p:spPr bwMode="auto">
            <a:xfrm>
              <a:off x="3184" y="1756"/>
              <a:ext cx="743" cy="197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" name="Rectangle 14"/>
            <p:cNvSpPr>
              <a:spLocks noChangeArrowheads="1"/>
            </p:cNvSpPr>
            <p:nvPr/>
          </p:nvSpPr>
          <p:spPr bwMode="auto">
            <a:xfrm>
              <a:off x="3402" y="1796"/>
              <a:ext cx="331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 dirty="0">
                  <a:solidFill>
                    <a:srgbClr val="3366FF"/>
                  </a:solidFill>
                  <a:latin typeface="Arial" panose="020B0604020202020204" pitchFamily="34" charset="0"/>
                </a:rPr>
                <a:t>f</a:t>
              </a:r>
              <a:r>
                <a:rPr lang="en-US" altLang="en-US" sz="1300" kern="0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actorial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28" name="Rectangle 15"/>
            <p:cNvSpPr>
              <a:spLocks noChangeArrowheads="1"/>
            </p:cNvSpPr>
            <p:nvPr/>
          </p:nvSpPr>
          <p:spPr bwMode="auto">
            <a:xfrm>
              <a:off x="3756" y="1796"/>
              <a:ext cx="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29" name="Rectangle 16"/>
            <p:cNvSpPr>
              <a:spLocks noChangeArrowheads="1"/>
            </p:cNvSpPr>
            <p:nvPr/>
          </p:nvSpPr>
          <p:spPr bwMode="auto">
            <a:xfrm>
              <a:off x="3790" y="1796"/>
              <a:ext cx="10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 dirty="0">
                  <a:solidFill>
                    <a:srgbClr val="3366FF"/>
                  </a:solidFill>
                  <a:latin typeface="Arial" panose="020B0604020202020204" pitchFamily="34" charset="0"/>
                </a:rPr>
                <a:t>4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30" name="Rectangle 17"/>
            <p:cNvSpPr>
              <a:spLocks noChangeArrowheads="1"/>
            </p:cNvSpPr>
            <p:nvPr/>
          </p:nvSpPr>
          <p:spPr bwMode="auto">
            <a:xfrm>
              <a:off x="3850" y="1796"/>
              <a:ext cx="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31" name="Line 18"/>
            <p:cNvSpPr>
              <a:spLocks noChangeShapeType="1"/>
            </p:cNvSpPr>
            <p:nvPr/>
          </p:nvSpPr>
          <p:spPr bwMode="auto">
            <a:xfrm>
              <a:off x="3470" y="1960"/>
              <a:ext cx="44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2" name="Freeform 19"/>
            <p:cNvSpPr>
              <a:spLocks/>
            </p:cNvSpPr>
            <p:nvPr/>
          </p:nvSpPr>
          <p:spPr bwMode="auto">
            <a:xfrm>
              <a:off x="3498" y="2130"/>
              <a:ext cx="31" cy="33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3" name="Freeform 20"/>
            <p:cNvSpPr>
              <a:spLocks/>
            </p:cNvSpPr>
            <p:nvPr/>
          </p:nvSpPr>
          <p:spPr bwMode="auto">
            <a:xfrm>
              <a:off x="3331" y="2164"/>
              <a:ext cx="699" cy="209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6" name="Rectangle 23"/>
            <p:cNvSpPr>
              <a:spLocks noChangeArrowheads="1"/>
            </p:cNvSpPr>
            <p:nvPr/>
          </p:nvSpPr>
          <p:spPr bwMode="auto">
            <a:xfrm>
              <a:off x="3858" y="2203"/>
              <a:ext cx="8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37" name="Rectangle 24"/>
            <p:cNvSpPr>
              <a:spLocks noChangeArrowheads="1"/>
            </p:cNvSpPr>
            <p:nvPr/>
          </p:nvSpPr>
          <p:spPr bwMode="auto"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3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38" name="Rectangle 25"/>
            <p:cNvSpPr>
              <a:spLocks noChangeArrowheads="1"/>
            </p:cNvSpPr>
            <p:nvPr/>
          </p:nvSpPr>
          <p:spPr bwMode="auto"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39" name="Line 26"/>
            <p:cNvSpPr>
              <a:spLocks noChangeShapeType="1"/>
            </p:cNvSpPr>
            <p:nvPr/>
          </p:nvSpPr>
          <p:spPr bwMode="auto">
            <a:xfrm>
              <a:off x="3572" y="2367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0" name="Freeform 27"/>
            <p:cNvSpPr>
              <a:spLocks/>
            </p:cNvSpPr>
            <p:nvPr/>
          </p:nvSpPr>
          <p:spPr bwMode="auto">
            <a:xfrm>
              <a:off x="3600" y="2537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2" name="Freeform 29"/>
            <p:cNvSpPr>
              <a:spLocks/>
            </p:cNvSpPr>
            <p:nvPr/>
          </p:nvSpPr>
          <p:spPr bwMode="auto">
            <a:xfrm>
              <a:off x="3470" y="2571"/>
              <a:ext cx="662" cy="198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4" name="Rectangle 31"/>
            <p:cNvSpPr>
              <a:spLocks noChangeArrowheads="1"/>
            </p:cNvSpPr>
            <p:nvPr/>
          </p:nvSpPr>
          <p:spPr bwMode="auto"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45" name="Rectangle 32"/>
            <p:cNvSpPr>
              <a:spLocks noChangeArrowheads="1"/>
            </p:cNvSpPr>
            <p:nvPr/>
          </p:nvSpPr>
          <p:spPr bwMode="auto"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2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46" name="Rectangle 33"/>
            <p:cNvSpPr>
              <a:spLocks noChangeArrowheads="1"/>
            </p:cNvSpPr>
            <p:nvPr/>
          </p:nvSpPr>
          <p:spPr bwMode="auto"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>
              <a:off x="3673" y="2775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8" name="Freeform 35"/>
            <p:cNvSpPr>
              <a:spLocks/>
            </p:cNvSpPr>
            <p:nvPr/>
          </p:nvSpPr>
          <p:spPr bwMode="auto">
            <a:xfrm>
              <a:off x="3702" y="2945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2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0" name="Freeform 37"/>
            <p:cNvSpPr>
              <a:spLocks/>
            </p:cNvSpPr>
            <p:nvPr/>
          </p:nvSpPr>
          <p:spPr bwMode="auto">
            <a:xfrm>
              <a:off x="3629" y="2979"/>
              <a:ext cx="605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2" name="Rectangle 39"/>
            <p:cNvSpPr>
              <a:spLocks noChangeArrowheads="1"/>
            </p:cNvSpPr>
            <p:nvPr/>
          </p:nvSpPr>
          <p:spPr bwMode="auto"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3" name="Rectangle 40"/>
            <p:cNvSpPr>
              <a:spLocks noChangeArrowheads="1"/>
            </p:cNvSpPr>
            <p:nvPr/>
          </p:nvSpPr>
          <p:spPr bwMode="auto"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1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4" name="Rectangle 41"/>
            <p:cNvSpPr>
              <a:spLocks noChangeArrowheads="1"/>
            </p:cNvSpPr>
            <p:nvPr/>
          </p:nvSpPr>
          <p:spPr bwMode="auto">
            <a:xfrm>
              <a:off x="4155" y="3018"/>
              <a:ext cx="8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5" name="Line 42"/>
            <p:cNvSpPr>
              <a:spLocks noChangeShapeType="1"/>
            </p:cNvSpPr>
            <p:nvPr/>
          </p:nvSpPr>
          <p:spPr bwMode="auto">
            <a:xfrm>
              <a:off x="3775" y="3182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6" name="Freeform 43"/>
            <p:cNvSpPr>
              <a:spLocks/>
            </p:cNvSpPr>
            <p:nvPr/>
          </p:nvSpPr>
          <p:spPr bwMode="auto">
            <a:xfrm>
              <a:off x="3803" y="3352"/>
              <a:ext cx="31" cy="34"/>
            </a:xfrm>
            <a:custGeom>
              <a:avLst/>
              <a:gdLst>
                <a:gd name="T0" fmla="*/ 31 w 31"/>
                <a:gd name="T1" fmla="*/ 0 h 34"/>
                <a:gd name="T2" fmla="*/ 23 w 31"/>
                <a:gd name="T3" fmla="*/ 34 h 34"/>
                <a:gd name="T4" fmla="*/ 0 w 31"/>
                <a:gd name="T5" fmla="*/ 7 h 34"/>
                <a:gd name="T6" fmla="*/ 31 w 3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4"/>
                <a:gd name="T14" fmla="*/ 31 w 3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4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7" name="Freeform 44"/>
            <p:cNvSpPr>
              <a:spLocks/>
            </p:cNvSpPr>
            <p:nvPr/>
          </p:nvSpPr>
          <p:spPr bwMode="auto">
            <a:xfrm>
              <a:off x="3727" y="3386"/>
              <a:ext cx="609" cy="159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0" name="Rectangle 47"/>
            <p:cNvSpPr>
              <a:spLocks noChangeArrowheads="1"/>
            </p:cNvSpPr>
            <p:nvPr/>
          </p:nvSpPr>
          <p:spPr bwMode="auto">
            <a:xfrm>
              <a:off x="4164" y="3426"/>
              <a:ext cx="8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0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3366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3" name="Freeform 50"/>
            <p:cNvSpPr>
              <a:spLocks/>
            </p:cNvSpPr>
            <p:nvPr/>
          </p:nvSpPr>
          <p:spPr bwMode="auto">
            <a:xfrm>
              <a:off x="4257" y="3094"/>
              <a:ext cx="184" cy="394"/>
            </a:xfrm>
            <a:custGeom>
              <a:avLst/>
              <a:gdLst>
                <a:gd name="T0" fmla="*/ 78 w 184"/>
                <a:gd name="T1" fmla="*/ 394 h 394"/>
                <a:gd name="T2" fmla="*/ 122 w 184"/>
                <a:gd name="T3" fmla="*/ 355 h 394"/>
                <a:gd name="T4" fmla="*/ 154 w 184"/>
                <a:gd name="T5" fmla="*/ 315 h 394"/>
                <a:gd name="T6" fmla="*/ 175 w 184"/>
                <a:gd name="T7" fmla="*/ 276 h 394"/>
                <a:gd name="T8" fmla="*/ 184 w 184"/>
                <a:gd name="T9" fmla="*/ 237 h 394"/>
                <a:gd name="T10" fmla="*/ 182 w 184"/>
                <a:gd name="T11" fmla="*/ 197 h 394"/>
                <a:gd name="T12" fmla="*/ 168 w 184"/>
                <a:gd name="T13" fmla="*/ 158 h 394"/>
                <a:gd name="T14" fmla="*/ 143 w 184"/>
                <a:gd name="T15" fmla="*/ 118 h 394"/>
                <a:gd name="T16" fmla="*/ 107 w 184"/>
                <a:gd name="T17" fmla="*/ 79 h 394"/>
                <a:gd name="T18" fmla="*/ 59 w 184"/>
                <a:gd name="T19" fmla="*/ 40 h 394"/>
                <a:gd name="T20" fmla="*/ 0 w 184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4"/>
                <a:gd name="T35" fmla="*/ 184 w 184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" name="Freeform 51"/>
            <p:cNvSpPr>
              <a:spLocks/>
            </p:cNvSpPr>
            <p:nvPr/>
          </p:nvSpPr>
          <p:spPr bwMode="auto">
            <a:xfrm>
              <a:off x="4234" y="3080"/>
              <a:ext cx="34" cy="30"/>
            </a:xfrm>
            <a:custGeom>
              <a:avLst/>
              <a:gdLst>
                <a:gd name="T0" fmla="*/ 18 w 34"/>
                <a:gd name="T1" fmla="*/ 30 h 30"/>
                <a:gd name="T2" fmla="*/ 0 w 34"/>
                <a:gd name="T3" fmla="*/ 0 h 30"/>
                <a:gd name="T4" fmla="*/ 34 w 34"/>
                <a:gd name="T5" fmla="*/ 3 h 30"/>
                <a:gd name="T6" fmla="*/ 18 w 34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0"/>
                <a:gd name="T14" fmla="*/ 34 w 34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0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" name="Rectangle 52"/>
            <p:cNvSpPr>
              <a:spLocks noChangeArrowheads="1"/>
            </p:cNvSpPr>
            <p:nvPr/>
          </p:nvSpPr>
          <p:spPr bwMode="auto"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6" name="Rectangle 53"/>
            <p:cNvSpPr>
              <a:spLocks noChangeArrowheads="1"/>
            </p:cNvSpPr>
            <p:nvPr/>
          </p:nvSpPr>
          <p:spPr bwMode="auto"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7" name="Rectangle 54"/>
            <p:cNvSpPr>
              <a:spLocks noChangeArrowheads="1"/>
            </p:cNvSpPr>
            <p:nvPr/>
          </p:nvSpPr>
          <p:spPr bwMode="auto"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8" name="Rectangle 55"/>
            <p:cNvSpPr>
              <a:spLocks noChangeArrowheads="1"/>
            </p:cNvSpPr>
            <p:nvPr/>
          </p:nvSpPr>
          <p:spPr bwMode="auto"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9" name="Rectangle 56"/>
            <p:cNvSpPr>
              <a:spLocks noChangeArrowheads="1"/>
            </p:cNvSpPr>
            <p:nvPr/>
          </p:nvSpPr>
          <p:spPr bwMode="auto"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0" name="Rectangle 57"/>
            <p:cNvSpPr>
              <a:spLocks noChangeArrowheads="1"/>
            </p:cNvSpPr>
            <p:nvPr/>
          </p:nvSpPr>
          <p:spPr bwMode="auto"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1" name="Freeform 58"/>
            <p:cNvSpPr>
              <a:spLocks/>
            </p:cNvSpPr>
            <p:nvPr/>
          </p:nvSpPr>
          <p:spPr bwMode="auto">
            <a:xfrm>
              <a:off x="4155" y="2687"/>
              <a:ext cx="184" cy="393"/>
            </a:xfrm>
            <a:custGeom>
              <a:avLst/>
              <a:gdLst>
                <a:gd name="T0" fmla="*/ 79 w 184"/>
                <a:gd name="T1" fmla="*/ 393 h 393"/>
                <a:gd name="T2" fmla="*/ 122 w 184"/>
                <a:gd name="T3" fmla="*/ 354 h 393"/>
                <a:gd name="T4" fmla="*/ 154 w 184"/>
                <a:gd name="T5" fmla="*/ 315 h 393"/>
                <a:gd name="T6" fmla="*/ 175 w 184"/>
                <a:gd name="T7" fmla="*/ 275 h 393"/>
                <a:gd name="T8" fmla="*/ 184 w 184"/>
                <a:gd name="T9" fmla="*/ 236 h 393"/>
                <a:gd name="T10" fmla="*/ 182 w 184"/>
                <a:gd name="T11" fmla="*/ 197 h 393"/>
                <a:gd name="T12" fmla="*/ 169 w 184"/>
                <a:gd name="T13" fmla="*/ 157 h 393"/>
                <a:gd name="T14" fmla="*/ 144 w 184"/>
                <a:gd name="T15" fmla="*/ 118 h 393"/>
                <a:gd name="T16" fmla="*/ 107 w 184"/>
                <a:gd name="T17" fmla="*/ 78 h 393"/>
                <a:gd name="T18" fmla="*/ 60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2" name="Freeform 59"/>
            <p:cNvSpPr>
              <a:spLocks/>
            </p:cNvSpPr>
            <p:nvPr/>
          </p:nvSpPr>
          <p:spPr bwMode="auto">
            <a:xfrm>
              <a:off x="4132" y="2673"/>
              <a:ext cx="35" cy="30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3" name="Freeform 60"/>
            <p:cNvSpPr>
              <a:spLocks/>
            </p:cNvSpPr>
            <p:nvPr/>
          </p:nvSpPr>
          <p:spPr bwMode="auto">
            <a:xfrm>
              <a:off x="4054" y="2279"/>
              <a:ext cx="183" cy="393"/>
            </a:xfrm>
            <a:custGeom>
              <a:avLst/>
              <a:gdLst>
                <a:gd name="T0" fmla="*/ 78 w 183"/>
                <a:gd name="T1" fmla="*/ 394 h 394"/>
                <a:gd name="T2" fmla="*/ 121 w 183"/>
                <a:gd name="T3" fmla="*/ 355 h 394"/>
                <a:gd name="T4" fmla="*/ 153 w 183"/>
                <a:gd name="T5" fmla="*/ 315 h 394"/>
                <a:gd name="T6" fmla="*/ 174 w 183"/>
                <a:gd name="T7" fmla="*/ 276 h 394"/>
                <a:gd name="T8" fmla="*/ 183 w 183"/>
                <a:gd name="T9" fmla="*/ 237 h 394"/>
                <a:gd name="T10" fmla="*/ 181 w 183"/>
                <a:gd name="T11" fmla="*/ 197 h 394"/>
                <a:gd name="T12" fmla="*/ 168 w 183"/>
                <a:gd name="T13" fmla="*/ 158 h 394"/>
                <a:gd name="T14" fmla="*/ 143 w 183"/>
                <a:gd name="T15" fmla="*/ 119 h 394"/>
                <a:gd name="T16" fmla="*/ 106 w 183"/>
                <a:gd name="T17" fmla="*/ 79 h 394"/>
                <a:gd name="T18" fmla="*/ 59 w 183"/>
                <a:gd name="T19" fmla="*/ 40 h 394"/>
                <a:gd name="T20" fmla="*/ 0 w 183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"/>
                <a:gd name="T34" fmla="*/ 0 h 394"/>
                <a:gd name="T35" fmla="*/ 183 w 183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" h="394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" name="Freeform 61"/>
            <p:cNvSpPr>
              <a:spLocks/>
            </p:cNvSpPr>
            <p:nvPr/>
          </p:nvSpPr>
          <p:spPr bwMode="auto">
            <a:xfrm>
              <a:off x="4030" y="2265"/>
              <a:ext cx="35" cy="30"/>
            </a:xfrm>
            <a:custGeom>
              <a:avLst/>
              <a:gdLst>
                <a:gd name="T0" fmla="*/ 19 w 35"/>
                <a:gd name="T1" fmla="*/ 30 h 30"/>
                <a:gd name="T2" fmla="*/ 0 w 35"/>
                <a:gd name="T3" fmla="*/ 0 h 30"/>
                <a:gd name="T4" fmla="*/ 35 w 35"/>
                <a:gd name="T5" fmla="*/ 3 h 30"/>
                <a:gd name="T6" fmla="*/ 19 w 35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0"/>
                <a:gd name="T14" fmla="*/ 35 w 3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0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5" name="Freeform 62"/>
            <p:cNvSpPr>
              <a:spLocks/>
            </p:cNvSpPr>
            <p:nvPr/>
          </p:nvSpPr>
          <p:spPr bwMode="auto">
            <a:xfrm>
              <a:off x="3952" y="1872"/>
              <a:ext cx="184" cy="393"/>
            </a:xfrm>
            <a:custGeom>
              <a:avLst/>
              <a:gdLst>
                <a:gd name="T0" fmla="*/ 78 w 184"/>
                <a:gd name="T1" fmla="*/ 393 h 393"/>
                <a:gd name="T2" fmla="*/ 121 w 184"/>
                <a:gd name="T3" fmla="*/ 354 h 393"/>
                <a:gd name="T4" fmla="*/ 154 w 184"/>
                <a:gd name="T5" fmla="*/ 315 h 393"/>
                <a:gd name="T6" fmla="*/ 174 w 184"/>
                <a:gd name="T7" fmla="*/ 275 h 393"/>
                <a:gd name="T8" fmla="*/ 184 w 184"/>
                <a:gd name="T9" fmla="*/ 236 h 393"/>
                <a:gd name="T10" fmla="*/ 181 w 184"/>
                <a:gd name="T11" fmla="*/ 197 h 393"/>
                <a:gd name="T12" fmla="*/ 168 w 184"/>
                <a:gd name="T13" fmla="*/ 157 h 393"/>
                <a:gd name="T14" fmla="*/ 143 w 184"/>
                <a:gd name="T15" fmla="*/ 118 h 393"/>
                <a:gd name="T16" fmla="*/ 107 w 184"/>
                <a:gd name="T17" fmla="*/ 79 h 393"/>
                <a:gd name="T18" fmla="*/ 59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6" name="Freeform 63"/>
            <p:cNvSpPr>
              <a:spLocks/>
            </p:cNvSpPr>
            <p:nvPr/>
          </p:nvSpPr>
          <p:spPr bwMode="auto">
            <a:xfrm>
              <a:off x="3928" y="1858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7" name="Rectangle 64"/>
            <p:cNvSpPr>
              <a:spLocks noChangeArrowheads="1"/>
            </p:cNvSpPr>
            <p:nvPr/>
          </p:nvSpPr>
          <p:spPr bwMode="auto">
            <a:xfrm>
              <a:off x="4393" y="2819"/>
              <a:ext cx="35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8" name="Rectangle 65"/>
            <p:cNvSpPr>
              <a:spLocks noChangeArrowheads="1"/>
            </p:cNvSpPr>
            <p:nvPr/>
          </p:nvSpPr>
          <p:spPr bwMode="auto"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9" name="Rectangle 66"/>
            <p:cNvSpPr>
              <a:spLocks noChangeArrowheads="1"/>
            </p:cNvSpPr>
            <p:nvPr/>
          </p:nvSpPr>
          <p:spPr bwMode="auto"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0" name="Rectangle 67"/>
            <p:cNvSpPr>
              <a:spLocks noChangeArrowheads="1"/>
            </p:cNvSpPr>
            <p:nvPr/>
          </p:nvSpPr>
          <p:spPr bwMode="auto"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1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1" name="Rectangle 68"/>
            <p:cNvSpPr>
              <a:spLocks noChangeArrowheads="1"/>
            </p:cNvSpPr>
            <p:nvPr/>
          </p:nvSpPr>
          <p:spPr bwMode="auto"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2" name="Rectangle 69"/>
            <p:cNvSpPr>
              <a:spLocks noChangeArrowheads="1"/>
            </p:cNvSpPr>
            <p:nvPr/>
          </p:nvSpPr>
          <p:spPr bwMode="auto"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299" y="2411"/>
              <a:ext cx="35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84" name="Rectangle 71"/>
            <p:cNvSpPr>
              <a:spLocks noChangeArrowheads="1"/>
            </p:cNvSpPr>
            <p:nvPr/>
          </p:nvSpPr>
          <p:spPr bwMode="auto">
            <a:xfrm>
              <a:off x="4592" y="2411"/>
              <a:ext cx="10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5" name="Rectangle 72"/>
            <p:cNvSpPr>
              <a:spLocks noChangeArrowheads="1"/>
            </p:cNvSpPr>
            <p:nvPr/>
          </p:nvSpPr>
          <p:spPr bwMode="auto">
            <a:xfrm>
              <a:off x="4652" y="2411"/>
              <a:ext cx="8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6" name="Rectangle 73"/>
            <p:cNvSpPr>
              <a:spLocks noChangeArrowheads="1"/>
            </p:cNvSpPr>
            <p:nvPr/>
          </p:nvSpPr>
          <p:spPr bwMode="auto">
            <a:xfrm>
              <a:off x="4690" y="241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1 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87" name="Rectangle 74"/>
            <p:cNvSpPr>
              <a:spLocks noChangeArrowheads="1"/>
            </p:cNvSpPr>
            <p:nvPr/>
          </p:nvSpPr>
          <p:spPr bwMode="auto">
            <a:xfrm>
              <a:off x="4775" y="241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8" name="Rectangle 75"/>
            <p:cNvSpPr>
              <a:spLocks noChangeArrowheads="1"/>
            </p:cNvSpPr>
            <p:nvPr/>
          </p:nvSpPr>
          <p:spPr bwMode="auto">
            <a:xfrm>
              <a:off x="4864" y="2411"/>
              <a:ext cx="10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9" name="Rectangle 76"/>
            <p:cNvSpPr>
              <a:spLocks noChangeArrowheads="1"/>
            </p:cNvSpPr>
            <p:nvPr/>
          </p:nvSpPr>
          <p:spPr bwMode="auto">
            <a:xfrm>
              <a:off x="4164" y="2004"/>
              <a:ext cx="35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0" name="Rectangle 77"/>
            <p:cNvSpPr>
              <a:spLocks noChangeArrowheads="1"/>
            </p:cNvSpPr>
            <p:nvPr/>
          </p:nvSpPr>
          <p:spPr bwMode="auto"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1" name="Rectangle 78"/>
            <p:cNvSpPr>
              <a:spLocks noChangeArrowheads="1"/>
            </p:cNvSpPr>
            <p:nvPr/>
          </p:nvSpPr>
          <p:spPr bwMode="auto"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2" name="Rectangle 79"/>
            <p:cNvSpPr>
              <a:spLocks noChangeArrowheads="1"/>
            </p:cNvSpPr>
            <p:nvPr/>
          </p:nvSpPr>
          <p:spPr bwMode="auto"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2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3" name="Rectangle 80"/>
            <p:cNvSpPr>
              <a:spLocks noChangeArrowheads="1"/>
            </p:cNvSpPr>
            <p:nvPr/>
          </p:nvSpPr>
          <p:spPr bwMode="auto"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4" name="Rectangle 81"/>
            <p:cNvSpPr>
              <a:spLocks noChangeArrowheads="1"/>
            </p:cNvSpPr>
            <p:nvPr/>
          </p:nvSpPr>
          <p:spPr bwMode="auto"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5" name="Freeform 82"/>
            <p:cNvSpPr>
              <a:spLocks/>
            </p:cNvSpPr>
            <p:nvPr/>
          </p:nvSpPr>
          <p:spPr bwMode="auto">
            <a:xfrm>
              <a:off x="3928" y="1681"/>
              <a:ext cx="298" cy="178"/>
            </a:xfrm>
            <a:custGeom>
              <a:avLst/>
              <a:gdLst>
                <a:gd name="T0" fmla="*/ 0 w 298"/>
                <a:gd name="T1" fmla="*/ 177 h 177"/>
                <a:gd name="T2" fmla="*/ 64 w 298"/>
                <a:gd name="T3" fmla="*/ 173 h 177"/>
                <a:gd name="T4" fmla="*/ 121 w 298"/>
                <a:gd name="T5" fmla="*/ 163 h 177"/>
                <a:gd name="T6" fmla="*/ 171 w 298"/>
                <a:gd name="T7" fmla="*/ 144 h 177"/>
                <a:gd name="T8" fmla="*/ 214 w 298"/>
                <a:gd name="T9" fmla="*/ 119 h 177"/>
                <a:gd name="T10" fmla="*/ 249 w 298"/>
                <a:gd name="T11" fmla="*/ 87 h 177"/>
                <a:gd name="T12" fmla="*/ 277 w 298"/>
                <a:gd name="T13" fmla="*/ 47 h 177"/>
                <a:gd name="T14" fmla="*/ 298 w 298"/>
                <a:gd name="T15" fmla="*/ 0 h 1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8"/>
                <a:gd name="T25" fmla="*/ 0 h 177"/>
                <a:gd name="T26" fmla="*/ 298 w 298"/>
                <a:gd name="T27" fmla="*/ 177 h 1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8" h="177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6" name="Freeform 83"/>
            <p:cNvSpPr>
              <a:spLocks/>
            </p:cNvSpPr>
            <p:nvPr/>
          </p:nvSpPr>
          <p:spPr bwMode="auto">
            <a:xfrm>
              <a:off x="4210" y="1654"/>
              <a:ext cx="30" cy="35"/>
            </a:xfrm>
            <a:custGeom>
              <a:avLst/>
              <a:gdLst>
                <a:gd name="T0" fmla="*/ 30 w 30"/>
                <a:gd name="T1" fmla="*/ 35 h 35"/>
                <a:gd name="T2" fmla="*/ 24 w 30"/>
                <a:gd name="T3" fmla="*/ 0 h 35"/>
                <a:gd name="T4" fmla="*/ 0 w 30"/>
                <a:gd name="T5" fmla="*/ 26 h 35"/>
                <a:gd name="T6" fmla="*/ 30 w 30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5"/>
                <a:gd name="T14" fmla="*/ 30 w 3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5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7" name="Rectangle 84"/>
            <p:cNvSpPr>
              <a:spLocks noChangeArrowheads="1"/>
            </p:cNvSpPr>
            <p:nvPr/>
          </p:nvSpPr>
          <p:spPr bwMode="auto">
            <a:xfrm>
              <a:off x="3884" y="1537"/>
              <a:ext cx="35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8" name="Rectangle 85"/>
            <p:cNvSpPr>
              <a:spLocks noChangeArrowheads="1"/>
            </p:cNvSpPr>
            <p:nvPr/>
          </p:nvSpPr>
          <p:spPr bwMode="auto"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99" name="Rectangle 86"/>
            <p:cNvSpPr>
              <a:spLocks noChangeArrowheads="1"/>
            </p:cNvSpPr>
            <p:nvPr/>
          </p:nvSpPr>
          <p:spPr bwMode="auto"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*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0" name="Rectangle 87"/>
            <p:cNvSpPr>
              <a:spLocks noChangeArrowheads="1"/>
            </p:cNvSpPr>
            <p:nvPr/>
          </p:nvSpPr>
          <p:spPr bwMode="auto"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6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1" name="Rectangle 88"/>
            <p:cNvSpPr>
              <a:spLocks noChangeArrowheads="1"/>
            </p:cNvSpPr>
            <p:nvPr/>
          </p:nvSpPr>
          <p:spPr bwMode="auto"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2" name="Rectangle 89"/>
            <p:cNvSpPr>
              <a:spLocks noChangeArrowheads="1"/>
            </p:cNvSpPr>
            <p:nvPr/>
          </p:nvSpPr>
          <p:spPr bwMode="auto"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24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3" name="Line 90"/>
            <p:cNvSpPr>
              <a:spLocks noChangeShapeType="1"/>
            </p:cNvSpPr>
            <p:nvPr/>
          </p:nvSpPr>
          <p:spPr bwMode="auto">
            <a:xfrm>
              <a:off x="4590" y="1603"/>
              <a:ext cx="329" cy="1"/>
            </a:xfrm>
            <a:prstGeom prst="line">
              <a:avLst/>
            </a:prstGeom>
            <a:noFill/>
            <a:ln w="1588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" name="Freeform 91"/>
            <p:cNvSpPr>
              <a:spLocks/>
            </p:cNvSpPr>
            <p:nvPr/>
          </p:nvSpPr>
          <p:spPr bwMode="auto">
            <a:xfrm>
              <a:off x="4915" y="158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0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" name="Rectangle 92"/>
            <p:cNvSpPr>
              <a:spLocks noChangeArrowheads="1"/>
            </p:cNvSpPr>
            <p:nvPr/>
          </p:nvSpPr>
          <p:spPr bwMode="auto">
            <a:xfrm>
              <a:off x="4978" y="1541"/>
              <a:ext cx="61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00" kern="0">
                  <a:solidFill>
                    <a:srgbClr val="0000FF"/>
                  </a:solidFill>
                  <a:latin typeface="Arial" panose="020B0604020202020204" pitchFamily="34" charset="0"/>
                </a:rPr>
                <a:t>final answer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6" name="Line 93"/>
            <p:cNvSpPr>
              <a:spLocks noChangeShapeType="1"/>
            </p:cNvSpPr>
            <p:nvPr/>
          </p:nvSpPr>
          <p:spPr bwMode="auto">
            <a:xfrm flipV="1">
              <a:off x="4794" y="2971"/>
              <a:ext cx="1" cy="258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7" name="Freeform 94"/>
            <p:cNvSpPr>
              <a:spLocks/>
            </p:cNvSpPr>
            <p:nvPr/>
          </p:nvSpPr>
          <p:spPr bwMode="auto">
            <a:xfrm>
              <a:off x="4776" y="2939"/>
              <a:ext cx="36" cy="37"/>
            </a:xfrm>
            <a:custGeom>
              <a:avLst/>
              <a:gdLst>
                <a:gd name="T0" fmla="*/ 0 w 36"/>
                <a:gd name="T1" fmla="*/ 37 h 37"/>
                <a:gd name="T2" fmla="*/ 18 w 36"/>
                <a:gd name="T3" fmla="*/ 0 h 37"/>
                <a:gd name="T4" fmla="*/ 36 w 36"/>
                <a:gd name="T5" fmla="*/ 37 h 37"/>
                <a:gd name="T6" fmla="*/ 0 w 36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7"/>
                <a:gd name="T14" fmla="*/ 36 w 36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7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8" name="Line 95"/>
            <p:cNvSpPr>
              <a:spLocks noChangeShapeType="1"/>
            </p:cNvSpPr>
            <p:nvPr/>
          </p:nvSpPr>
          <p:spPr bwMode="auto">
            <a:xfrm flipH="1" flipV="1">
              <a:off x="4736" y="2558"/>
              <a:ext cx="185" cy="268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9" name="Freeform 96"/>
            <p:cNvSpPr>
              <a:spLocks/>
            </p:cNvSpPr>
            <p:nvPr/>
          </p:nvSpPr>
          <p:spPr bwMode="auto">
            <a:xfrm>
              <a:off x="4717" y="2532"/>
              <a:ext cx="37" cy="40"/>
            </a:xfrm>
            <a:custGeom>
              <a:avLst/>
              <a:gdLst>
                <a:gd name="T0" fmla="*/ 6 w 36"/>
                <a:gd name="T1" fmla="*/ 40 h 40"/>
                <a:gd name="T2" fmla="*/ 0 w 36"/>
                <a:gd name="T3" fmla="*/ 0 h 40"/>
                <a:gd name="T4" fmla="*/ 36 w 36"/>
                <a:gd name="T5" fmla="*/ 19 h 40"/>
                <a:gd name="T6" fmla="*/ 6 w 3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40"/>
                <a:gd name="T14" fmla="*/ 36 w 3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40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0" name="Line 97"/>
            <p:cNvSpPr>
              <a:spLocks noChangeShapeType="1"/>
            </p:cNvSpPr>
            <p:nvPr/>
          </p:nvSpPr>
          <p:spPr bwMode="auto">
            <a:xfrm flipH="1" flipV="1">
              <a:off x="4611" y="2148"/>
              <a:ext cx="234" cy="269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1" name="Freeform 98"/>
            <p:cNvSpPr>
              <a:spLocks/>
            </p:cNvSpPr>
            <p:nvPr/>
          </p:nvSpPr>
          <p:spPr bwMode="auto">
            <a:xfrm>
              <a:off x="4590" y="2124"/>
              <a:ext cx="38" cy="40"/>
            </a:xfrm>
            <a:custGeom>
              <a:avLst/>
              <a:gdLst>
                <a:gd name="T0" fmla="*/ 10 w 38"/>
                <a:gd name="T1" fmla="*/ 40 h 40"/>
                <a:gd name="T2" fmla="*/ 0 w 38"/>
                <a:gd name="T3" fmla="*/ 0 h 40"/>
                <a:gd name="T4" fmla="*/ 38 w 38"/>
                <a:gd name="T5" fmla="*/ 16 h 40"/>
                <a:gd name="T6" fmla="*/ 10 w 38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40"/>
                <a:gd name="T14" fmla="*/ 38 w 3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40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2" name="Line 99"/>
            <p:cNvSpPr>
              <a:spLocks noChangeShapeType="1"/>
            </p:cNvSpPr>
            <p:nvPr/>
          </p:nvSpPr>
          <p:spPr bwMode="auto">
            <a:xfrm flipH="1" flipV="1">
              <a:off x="4335" y="1675"/>
              <a:ext cx="407" cy="336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3" name="Freeform 100"/>
            <p:cNvSpPr>
              <a:spLocks/>
            </p:cNvSpPr>
            <p:nvPr/>
          </p:nvSpPr>
          <p:spPr bwMode="auto">
            <a:xfrm>
              <a:off x="4310" y="1654"/>
              <a:ext cx="40" cy="39"/>
            </a:xfrm>
            <a:custGeom>
              <a:avLst/>
              <a:gdLst>
                <a:gd name="T0" fmla="*/ 17 w 40"/>
                <a:gd name="T1" fmla="*/ 38 h 38"/>
                <a:gd name="T2" fmla="*/ 0 w 40"/>
                <a:gd name="T3" fmla="*/ 0 h 38"/>
                <a:gd name="T4" fmla="*/ 40 w 40"/>
                <a:gd name="T5" fmla="*/ 10 h 38"/>
                <a:gd name="T6" fmla="*/ 17 w 40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8"/>
                <a:gd name="T14" fmla="*/ 40 w 4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8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4" name="Line 101"/>
            <p:cNvSpPr>
              <a:spLocks noChangeShapeType="1"/>
            </p:cNvSpPr>
            <p:nvPr/>
          </p:nvSpPr>
          <p:spPr bwMode="auto">
            <a:xfrm>
              <a:off x="3368" y="1552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5" name="Freeform 102"/>
            <p:cNvSpPr>
              <a:spLocks/>
            </p:cNvSpPr>
            <p:nvPr/>
          </p:nvSpPr>
          <p:spPr bwMode="auto">
            <a:xfrm>
              <a:off x="3396" y="1722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6" name="Rectangle 103"/>
            <p:cNvSpPr>
              <a:spLocks noChangeArrowheads="1"/>
            </p:cNvSpPr>
            <p:nvPr/>
          </p:nvSpPr>
          <p:spPr bwMode="auto">
            <a:xfrm>
              <a:off x="3421" y="1600"/>
              <a:ext cx="173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</p:grpSp>
      <p:sp>
        <p:nvSpPr>
          <p:cNvPr id="217" name="Rectangle 14"/>
          <p:cNvSpPr>
            <a:spLocks noChangeArrowheads="1"/>
          </p:cNvSpPr>
          <p:nvPr/>
        </p:nvSpPr>
        <p:spPr bwMode="auto">
          <a:xfrm>
            <a:off x="5267948" y="1816100"/>
            <a:ext cx="5857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300" kern="0" dirty="0">
                <a:solidFill>
                  <a:srgbClr val="3366FF"/>
                </a:solidFill>
                <a:latin typeface="Arial" panose="020B0604020202020204" pitchFamily="34" charset="0"/>
              </a:rPr>
              <a:t>f</a:t>
            </a:r>
            <a:r>
              <a:rPr lang="en-US" altLang="en-US" sz="1300" kern="0" dirty="0" err="1">
                <a:solidFill>
                  <a:srgbClr val="3366FF"/>
                </a:solidFill>
                <a:latin typeface="Arial" panose="020B0604020202020204" pitchFamily="34" charset="0"/>
              </a:rPr>
              <a:t>actorial</a:t>
            </a:r>
            <a:endParaRPr lang="en-US" altLang="en-US" kern="0" dirty="0">
              <a:solidFill>
                <a:srgbClr val="40458C"/>
              </a:solidFill>
            </a:endParaRPr>
          </a:p>
        </p:txBody>
      </p:sp>
      <p:sp>
        <p:nvSpPr>
          <p:cNvPr id="218" name="Rectangle 14"/>
          <p:cNvSpPr>
            <a:spLocks noChangeArrowheads="1"/>
          </p:cNvSpPr>
          <p:nvPr/>
        </p:nvSpPr>
        <p:spPr bwMode="auto">
          <a:xfrm>
            <a:off x="5428285" y="2551113"/>
            <a:ext cx="5857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300" kern="0" dirty="0">
                <a:solidFill>
                  <a:srgbClr val="3366FF"/>
                </a:solidFill>
                <a:latin typeface="Arial" panose="020B0604020202020204" pitchFamily="34" charset="0"/>
              </a:rPr>
              <a:t>f</a:t>
            </a:r>
            <a:r>
              <a:rPr lang="en-US" altLang="en-US" sz="1300" kern="0" dirty="0" err="1">
                <a:solidFill>
                  <a:srgbClr val="3366FF"/>
                </a:solidFill>
                <a:latin typeface="Arial" panose="020B0604020202020204" pitchFamily="34" charset="0"/>
              </a:rPr>
              <a:t>actorial</a:t>
            </a:r>
            <a:endParaRPr lang="en-US" altLang="en-US" kern="0" dirty="0">
              <a:solidFill>
                <a:srgbClr val="40458C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97188" y="1120550"/>
            <a:ext cx="13716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n==1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1892596" y="3453945"/>
            <a:ext cx="70104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factorial(5)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5* factorial(4)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return 4* factorial(3)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return 3* factorial(2)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return 2* factorial(1)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		   return   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3178471" y="3877808"/>
            <a:ext cx="1270000" cy="414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5" name="Rectangle 11"/>
          <p:cNvSpPr>
            <a:spLocks noChangeArrowheads="1"/>
          </p:cNvSpPr>
          <p:nvPr/>
        </p:nvSpPr>
        <p:spPr bwMode="auto">
          <a:xfrm>
            <a:off x="4605634" y="4396920"/>
            <a:ext cx="1301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1" name="Rectangle 12"/>
          <p:cNvSpPr>
            <a:spLocks noChangeArrowheads="1"/>
          </p:cNvSpPr>
          <p:nvPr/>
        </p:nvSpPr>
        <p:spPr bwMode="auto">
          <a:xfrm>
            <a:off x="5989934" y="484777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" name="Rectangle 13"/>
          <p:cNvSpPr>
            <a:spLocks noChangeArrowheads="1"/>
          </p:cNvSpPr>
          <p:nvPr/>
        </p:nvSpPr>
        <p:spPr bwMode="auto">
          <a:xfrm>
            <a:off x="7207546" y="5284333"/>
            <a:ext cx="1344613" cy="363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9" name="Rectangle 14"/>
          <p:cNvSpPr>
            <a:spLocks noChangeArrowheads="1"/>
          </p:cNvSpPr>
          <p:nvPr/>
        </p:nvSpPr>
        <p:spPr bwMode="auto">
          <a:xfrm>
            <a:off x="1919584" y="3506333"/>
            <a:ext cx="15970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 flipV="1">
            <a:off x="1892596" y="3844470"/>
            <a:ext cx="298450" cy="4191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AutoShape 19"/>
          <p:cNvSpPr>
            <a:spLocks noChangeArrowheads="1"/>
          </p:cNvSpPr>
          <p:nvPr/>
        </p:nvSpPr>
        <p:spPr bwMode="auto">
          <a:xfrm flipV="1">
            <a:off x="3178471" y="4301670"/>
            <a:ext cx="460375" cy="3714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AutoShape 20"/>
          <p:cNvSpPr>
            <a:spLocks noChangeArrowheads="1"/>
          </p:cNvSpPr>
          <p:nvPr/>
        </p:nvSpPr>
        <p:spPr bwMode="auto">
          <a:xfrm flipV="1">
            <a:off x="4775496" y="4749345"/>
            <a:ext cx="266700" cy="3889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AutoShape 21"/>
          <p:cNvSpPr>
            <a:spLocks noChangeArrowheads="1"/>
          </p:cNvSpPr>
          <p:nvPr/>
        </p:nvSpPr>
        <p:spPr bwMode="auto">
          <a:xfrm flipV="1">
            <a:off x="5989934" y="5228770"/>
            <a:ext cx="236537" cy="3651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Rectangle 13"/>
          <p:cNvSpPr>
            <a:spLocks noChangeArrowheads="1"/>
          </p:cNvSpPr>
          <p:nvPr/>
        </p:nvSpPr>
        <p:spPr bwMode="auto">
          <a:xfrm>
            <a:off x="8336259" y="5741533"/>
            <a:ext cx="431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3" name="AutoShape 21"/>
          <p:cNvSpPr>
            <a:spLocks noChangeArrowheads="1"/>
          </p:cNvSpPr>
          <p:nvPr/>
        </p:nvSpPr>
        <p:spPr bwMode="auto">
          <a:xfrm flipV="1">
            <a:off x="7199609" y="5593895"/>
            <a:ext cx="379412" cy="4159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Text Box 25"/>
          <p:cNvSpPr txBox="1">
            <a:spLocks noChangeArrowheads="1"/>
          </p:cNvSpPr>
          <p:nvPr/>
        </p:nvSpPr>
        <p:spPr bwMode="auto">
          <a:xfrm>
            <a:off x="286046" y="6022520"/>
            <a:ext cx="1919288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5* factorial(4)</a:t>
            </a:r>
          </a:p>
        </p:txBody>
      </p:sp>
      <p:sp>
        <p:nvSpPr>
          <p:cNvPr id="225" name="Text Box 26"/>
          <p:cNvSpPr txBox="1">
            <a:spLocks noChangeArrowheads="1"/>
          </p:cNvSpPr>
          <p:nvPr/>
        </p:nvSpPr>
        <p:spPr bwMode="auto">
          <a:xfrm>
            <a:off x="286046" y="5668508"/>
            <a:ext cx="1919288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4* factorial(3)</a:t>
            </a:r>
          </a:p>
        </p:txBody>
      </p:sp>
      <p:sp>
        <p:nvSpPr>
          <p:cNvPr id="226" name="Text Box 27"/>
          <p:cNvSpPr txBox="1">
            <a:spLocks noChangeArrowheads="1"/>
          </p:cNvSpPr>
          <p:nvPr/>
        </p:nvSpPr>
        <p:spPr bwMode="auto">
          <a:xfrm>
            <a:off x="278109" y="5330370"/>
            <a:ext cx="191928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3* factorial(2)</a:t>
            </a:r>
          </a:p>
        </p:txBody>
      </p:sp>
      <p:sp>
        <p:nvSpPr>
          <p:cNvPr id="227" name="Text Box 28"/>
          <p:cNvSpPr txBox="1">
            <a:spLocks noChangeArrowheads="1"/>
          </p:cNvSpPr>
          <p:nvPr/>
        </p:nvSpPr>
        <p:spPr bwMode="auto">
          <a:xfrm>
            <a:off x="271759" y="4992233"/>
            <a:ext cx="1919287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2* factorial(1)</a:t>
            </a:r>
          </a:p>
        </p:txBody>
      </p:sp>
      <p:sp>
        <p:nvSpPr>
          <p:cNvPr id="228" name="Text Box 28"/>
          <p:cNvSpPr txBox="1">
            <a:spLocks noChangeArrowheads="1"/>
          </p:cNvSpPr>
          <p:nvPr/>
        </p:nvSpPr>
        <p:spPr bwMode="auto">
          <a:xfrm>
            <a:off x="271759" y="4654095"/>
            <a:ext cx="191928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</a:p>
        </p:txBody>
      </p:sp>
      <p:sp>
        <p:nvSpPr>
          <p:cNvPr id="229" name="Text Box 21"/>
          <p:cNvSpPr txBox="1">
            <a:spLocks noChangeArrowheads="1"/>
          </p:cNvSpPr>
          <p:nvPr/>
        </p:nvSpPr>
        <p:spPr bwMode="auto">
          <a:xfrm>
            <a:off x="306684" y="646067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00350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4" grpId="0" animBg="1"/>
      <p:bldP spid="135" grpId="0" animBg="1"/>
      <p:bldP spid="141" grpId="0" animBg="1"/>
      <p:bldP spid="143" grpId="0" animBg="1"/>
      <p:bldP spid="149" grpId="0" animBg="1"/>
      <p:bldP spid="222" grpId="0" animBg="1"/>
      <p:bldP spid="224" grpId="0" animBg="1"/>
      <p:bldP spid="225" grpId="0" animBg="1"/>
      <p:bldP spid="226" grpId="0" animBg="1"/>
      <p:bldP spid="227" grpId="0" animBg="1"/>
      <p:bldP spid="2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0"/>
            <a:ext cx="7772400" cy="73025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(4)</a:t>
            </a:r>
          </a:p>
        </p:txBody>
      </p:sp>
      <p:sp>
        <p:nvSpPr>
          <p:cNvPr id="19459" name="Text Box 16"/>
          <p:cNvSpPr txBox="1">
            <a:spLocks noChangeArrowheads="1"/>
          </p:cNvSpPr>
          <p:nvPr/>
        </p:nvSpPr>
        <p:spPr bwMode="auto">
          <a:xfrm>
            <a:off x="-6350" y="1095375"/>
            <a:ext cx="461486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600" dirty="0">
                <a:latin typeface="Courier New" panose="02070309020205020404" pitchFamily="49" charset="0"/>
              </a:rPr>
              <a:t> factorial(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(n==0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n==1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	return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n*factorial(n-1);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935038" y="3176588"/>
            <a:ext cx="74993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factorial(5)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5* factorial(4)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return 4* factorial(3)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return 3* factorial(2)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return 2* factorial(1)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		   return   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2220913" y="3602038"/>
            <a:ext cx="1270000" cy="41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3648075" y="4119563"/>
            <a:ext cx="1301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5032375" y="4570413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6249988" y="5008563"/>
            <a:ext cx="134461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962025" y="3228975"/>
            <a:ext cx="15970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6" name="AutoShape 18"/>
          <p:cNvSpPr>
            <a:spLocks noChangeArrowheads="1"/>
          </p:cNvSpPr>
          <p:nvPr/>
        </p:nvSpPr>
        <p:spPr bwMode="auto">
          <a:xfrm flipV="1">
            <a:off x="935038" y="3567113"/>
            <a:ext cx="298450" cy="4191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19"/>
          <p:cNvSpPr>
            <a:spLocks noChangeArrowheads="1"/>
          </p:cNvSpPr>
          <p:nvPr/>
        </p:nvSpPr>
        <p:spPr bwMode="auto">
          <a:xfrm flipV="1">
            <a:off x="2220913" y="4024313"/>
            <a:ext cx="460375" cy="3714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utoShape 20"/>
          <p:cNvSpPr>
            <a:spLocks noChangeArrowheads="1"/>
          </p:cNvSpPr>
          <p:nvPr/>
        </p:nvSpPr>
        <p:spPr bwMode="auto">
          <a:xfrm flipV="1">
            <a:off x="3817938" y="4471988"/>
            <a:ext cx="266700" cy="3889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AutoShape 21"/>
          <p:cNvSpPr>
            <a:spLocks noChangeArrowheads="1"/>
          </p:cNvSpPr>
          <p:nvPr/>
        </p:nvSpPr>
        <p:spPr bwMode="auto">
          <a:xfrm flipV="1">
            <a:off x="5032375" y="4951413"/>
            <a:ext cx="236538" cy="3651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AutoShape 21"/>
          <p:cNvSpPr>
            <a:spLocks noChangeArrowheads="1"/>
          </p:cNvSpPr>
          <p:nvPr/>
        </p:nvSpPr>
        <p:spPr bwMode="auto">
          <a:xfrm flipH="1">
            <a:off x="7662863" y="4951413"/>
            <a:ext cx="395287" cy="5143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3"/>
          <p:cNvSpPr>
            <a:spLocks noChangeArrowheads="1"/>
          </p:cNvSpPr>
          <p:nvPr/>
        </p:nvSpPr>
        <p:spPr bwMode="auto">
          <a:xfrm>
            <a:off x="7378700" y="5465763"/>
            <a:ext cx="7556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72" name="AutoShape 21"/>
          <p:cNvSpPr>
            <a:spLocks noChangeArrowheads="1"/>
          </p:cNvSpPr>
          <p:nvPr/>
        </p:nvSpPr>
        <p:spPr bwMode="auto">
          <a:xfrm flipV="1">
            <a:off x="6242050" y="5316538"/>
            <a:ext cx="379413" cy="4159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28"/>
          <p:cNvSpPr>
            <a:spLocks noChangeArrowheads="1"/>
          </p:cNvSpPr>
          <p:nvPr/>
        </p:nvSpPr>
        <p:spPr bwMode="auto">
          <a:xfrm>
            <a:off x="8169275" y="50450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/>
          </a:p>
        </p:txBody>
      </p:sp>
      <p:sp>
        <p:nvSpPr>
          <p:cNvPr id="19474" name="Text Box 37"/>
          <p:cNvSpPr txBox="1">
            <a:spLocks noChangeArrowheads="1"/>
          </p:cNvSpPr>
          <p:nvPr/>
        </p:nvSpPr>
        <p:spPr bwMode="auto">
          <a:xfrm>
            <a:off x="5105400" y="1025525"/>
            <a:ext cx="3900488" cy="230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Whenever a method is called, its arguments and return value are pushed on the stack. When the method returns (base case is reached), these values are popped from the stack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475" name="Text Box 25"/>
          <p:cNvSpPr txBox="1">
            <a:spLocks noChangeArrowheads="1"/>
          </p:cNvSpPr>
          <p:nvPr/>
        </p:nvSpPr>
        <p:spPr bwMode="auto">
          <a:xfrm>
            <a:off x="217488" y="6238875"/>
            <a:ext cx="191928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5* factorial(4)</a:t>
            </a:r>
          </a:p>
        </p:txBody>
      </p:sp>
      <p:sp>
        <p:nvSpPr>
          <p:cNvPr id="19476" name="Text Box 26"/>
          <p:cNvSpPr txBox="1">
            <a:spLocks noChangeArrowheads="1"/>
          </p:cNvSpPr>
          <p:nvPr/>
        </p:nvSpPr>
        <p:spPr bwMode="auto">
          <a:xfrm>
            <a:off x="217488" y="5884863"/>
            <a:ext cx="1919287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4* factorial(3)</a:t>
            </a:r>
          </a:p>
        </p:txBody>
      </p:sp>
      <p:sp>
        <p:nvSpPr>
          <p:cNvPr id="19477" name="Text Box 27"/>
          <p:cNvSpPr txBox="1">
            <a:spLocks noChangeArrowheads="1"/>
          </p:cNvSpPr>
          <p:nvPr/>
        </p:nvSpPr>
        <p:spPr bwMode="auto">
          <a:xfrm>
            <a:off x="207963" y="5546725"/>
            <a:ext cx="191928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3* factorial(2)</a:t>
            </a:r>
          </a:p>
        </p:txBody>
      </p:sp>
      <p:sp>
        <p:nvSpPr>
          <p:cNvPr id="19478" name="Text Box 28"/>
          <p:cNvSpPr txBox="1">
            <a:spLocks noChangeArrowheads="1"/>
          </p:cNvSpPr>
          <p:nvPr/>
        </p:nvSpPr>
        <p:spPr bwMode="auto">
          <a:xfrm>
            <a:off x="203200" y="5208588"/>
            <a:ext cx="1919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2* factorial(1)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3200" y="4868863"/>
            <a:ext cx="1919288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665538" y="5827713"/>
            <a:ext cx="3573462" cy="461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 (1) = 1</a:t>
            </a:r>
          </a:p>
        </p:txBody>
      </p:sp>
      <p:sp>
        <p:nvSpPr>
          <p:cNvPr id="19481" name="AutoShape 20"/>
          <p:cNvSpPr>
            <a:spLocks noChangeArrowheads="1"/>
          </p:cNvSpPr>
          <p:nvPr/>
        </p:nvSpPr>
        <p:spPr bwMode="auto">
          <a:xfrm>
            <a:off x="784225" y="4521200"/>
            <a:ext cx="3810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2" name="Text Box 21"/>
          <p:cNvSpPr txBox="1">
            <a:spLocks noChangeArrowheads="1"/>
          </p:cNvSpPr>
          <p:nvPr/>
        </p:nvSpPr>
        <p:spPr bwMode="auto">
          <a:xfrm>
            <a:off x="631825" y="414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  <p:sp>
        <p:nvSpPr>
          <p:cNvPr id="19483" name="Text Box 21"/>
          <p:cNvSpPr txBox="1">
            <a:spLocks noChangeArrowheads="1"/>
          </p:cNvSpPr>
          <p:nvPr/>
        </p:nvSpPr>
        <p:spPr bwMode="auto">
          <a:xfrm>
            <a:off x="471488" y="65119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4665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25400"/>
            <a:ext cx="7772400" cy="642937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(5)</a:t>
            </a:r>
          </a:p>
        </p:txBody>
      </p:sp>
      <p:sp>
        <p:nvSpPr>
          <p:cNvPr id="20483" name="Text Box 16"/>
          <p:cNvSpPr txBox="1">
            <a:spLocks noChangeArrowheads="1"/>
          </p:cNvSpPr>
          <p:nvPr/>
        </p:nvSpPr>
        <p:spPr bwMode="auto">
          <a:xfrm>
            <a:off x="0" y="1143000"/>
            <a:ext cx="4648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600" dirty="0">
                <a:latin typeface="Courier New" panose="02070309020205020404" pitchFamily="49" charset="0"/>
              </a:rPr>
              <a:t> factorial(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(n==0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n==1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	return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n*factorial(n-1);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2244725" y="3330575"/>
            <a:ext cx="67468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factorial(5)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5* factorial(4)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return 4* factorial(3)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return 3* factorial(2)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return 2*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		  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3530600" y="3754438"/>
            <a:ext cx="1270000" cy="414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4957763" y="4273550"/>
            <a:ext cx="1301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6342063" y="4724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7559675" y="5160963"/>
            <a:ext cx="1344613" cy="363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2271713" y="3382963"/>
            <a:ext cx="15970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0" name="AutoShape 18"/>
          <p:cNvSpPr>
            <a:spLocks noChangeArrowheads="1"/>
          </p:cNvSpPr>
          <p:nvPr/>
        </p:nvSpPr>
        <p:spPr bwMode="auto">
          <a:xfrm flipV="1">
            <a:off x="2244725" y="3721100"/>
            <a:ext cx="298450" cy="4191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AutoShape 19"/>
          <p:cNvSpPr>
            <a:spLocks noChangeArrowheads="1"/>
          </p:cNvSpPr>
          <p:nvPr/>
        </p:nvSpPr>
        <p:spPr bwMode="auto">
          <a:xfrm flipV="1">
            <a:off x="3530600" y="4178300"/>
            <a:ext cx="460375" cy="3714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AutoShape 20"/>
          <p:cNvSpPr>
            <a:spLocks noChangeArrowheads="1"/>
          </p:cNvSpPr>
          <p:nvPr/>
        </p:nvSpPr>
        <p:spPr bwMode="auto">
          <a:xfrm flipV="1">
            <a:off x="5127625" y="4625975"/>
            <a:ext cx="266700" cy="3889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21"/>
          <p:cNvSpPr>
            <a:spLocks noChangeArrowheads="1"/>
          </p:cNvSpPr>
          <p:nvPr/>
        </p:nvSpPr>
        <p:spPr bwMode="auto">
          <a:xfrm flipV="1">
            <a:off x="6342063" y="5105400"/>
            <a:ext cx="236537" cy="3651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"/>
          <p:cNvSpPr>
            <a:spLocks noChangeArrowheads="1"/>
          </p:cNvSpPr>
          <p:nvPr/>
        </p:nvSpPr>
        <p:spPr bwMode="auto">
          <a:xfrm>
            <a:off x="8001000" y="4578350"/>
            <a:ext cx="452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/>
          </a:p>
        </p:txBody>
      </p:sp>
      <p:sp>
        <p:nvSpPr>
          <p:cNvPr id="20495" name="AutoShape 21"/>
          <p:cNvSpPr>
            <a:spLocks noChangeArrowheads="1"/>
          </p:cNvSpPr>
          <p:nvPr/>
        </p:nvSpPr>
        <p:spPr bwMode="auto">
          <a:xfrm flipH="1">
            <a:off x="7742238" y="4606925"/>
            <a:ext cx="395287" cy="5127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37"/>
          <p:cNvSpPr txBox="1">
            <a:spLocks noChangeArrowheads="1"/>
          </p:cNvSpPr>
          <p:nvPr/>
        </p:nvSpPr>
        <p:spPr bwMode="auto">
          <a:xfrm>
            <a:off x="4675188" y="1022350"/>
            <a:ext cx="4468812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Whenever a method is called, its arguments and return value are pushed on the stack. When the method returns (base case is reached), these values are popped from the stack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97" name="Text Box 25"/>
          <p:cNvSpPr txBox="1">
            <a:spLocks noChangeArrowheads="1"/>
          </p:cNvSpPr>
          <p:nvPr/>
        </p:nvSpPr>
        <p:spPr bwMode="auto">
          <a:xfrm>
            <a:off x="146050" y="6148388"/>
            <a:ext cx="1919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5* factorial(4)</a:t>
            </a:r>
          </a:p>
        </p:txBody>
      </p:sp>
      <p:sp>
        <p:nvSpPr>
          <p:cNvPr id="20498" name="Text Box 26"/>
          <p:cNvSpPr txBox="1">
            <a:spLocks noChangeArrowheads="1"/>
          </p:cNvSpPr>
          <p:nvPr/>
        </p:nvSpPr>
        <p:spPr bwMode="auto">
          <a:xfrm>
            <a:off x="146050" y="5794375"/>
            <a:ext cx="19192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4* factorial(3)</a:t>
            </a:r>
          </a:p>
        </p:txBody>
      </p:sp>
      <p:sp>
        <p:nvSpPr>
          <p:cNvPr id="20499" name="Text Box 27"/>
          <p:cNvSpPr txBox="1">
            <a:spLocks noChangeArrowheads="1"/>
          </p:cNvSpPr>
          <p:nvPr/>
        </p:nvSpPr>
        <p:spPr bwMode="auto">
          <a:xfrm>
            <a:off x="136525" y="5456238"/>
            <a:ext cx="1919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3* factorial(2)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31763" y="5116513"/>
            <a:ext cx="1919287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2* factorial(1)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609975" y="5994400"/>
            <a:ext cx="4314825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factorial(2) = 2*1 = 2</a:t>
            </a:r>
          </a:p>
        </p:txBody>
      </p:sp>
      <p:sp>
        <p:nvSpPr>
          <p:cNvPr id="20502" name="AutoShape 20"/>
          <p:cNvSpPr>
            <a:spLocks noChangeArrowheads="1"/>
          </p:cNvSpPr>
          <p:nvPr/>
        </p:nvSpPr>
        <p:spPr bwMode="auto">
          <a:xfrm>
            <a:off x="828675" y="4760913"/>
            <a:ext cx="3810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3" name="Text Box 21"/>
          <p:cNvSpPr txBox="1">
            <a:spLocks noChangeArrowheads="1"/>
          </p:cNvSpPr>
          <p:nvPr/>
        </p:nvSpPr>
        <p:spPr bwMode="auto">
          <a:xfrm>
            <a:off x="676275" y="43799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  <p:sp>
        <p:nvSpPr>
          <p:cNvPr id="20504" name="Text Box 21"/>
          <p:cNvSpPr txBox="1">
            <a:spLocks noChangeArrowheads="1"/>
          </p:cNvSpPr>
          <p:nvPr/>
        </p:nvSpPr>
        <p:spPr bwMode="auto">
          <a:xfrm>
            <a:off x="471488" y="65119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0822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563"/>
            <a:ext cx="7772400" cy="614363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(6)</a:t>
            </a:r>
          </a:p>
        </p:txBody>
      </p:sp>
      <p:sp>
        <p:nvSpPr>
          <p:cNvPr id="21507" name="Text Box 16"/>
          <p:cNvSpPr txBox="1">
            <a:spLocks noChangeArrowheads="1"/>
          </p:cNvSpPr>
          <p:nvPr/>
        </p:nvSpPr>
        <p:spPr bwMode="auto">
          <a:xfrm>
            <a:off x="33338" y="1208088"/>
            <a:ext cx="4754562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600" dirty="0">
                <a:latin typeface="Courier New" panose="02070309020205020404" pitchFamily="49" charset="0"/>
              </a:rPr>
              <a:t> factorial(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(n==0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n==1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	return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n*factorial(n-1);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1905000" y="3303588"/>
            <a:ext cx="74993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factorial(5)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5* factorial(4)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return 4* factorial(3)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return 3* 2		    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3190875" y="3727450"/>
            <a:ext cx="1270000" cy="41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4618038" y="4246563"/>
            <a:ext cx="1301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6002338" y="4697413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1931988" y="3355975"/>
            <a:ext cx="15970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3" name="AutoShape 18"/>
          <p:cNvSpPr>
            <a:spLocks noChangeArrowheads="1"/>
          </p:cNvSpPr>
          <p:nvPr/>
        </p:nvSpPr>
        <p:spPr bwMode="auto">
          <a:xfrm flipV="1">
            <a:off x="1905000" y="3694113"/>
            <a:ext cx="298450" cy="4191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19"/>
          <p:cNvSpPr>
            <a:spLocks noChangeArrowheads="1"/>
          </p:cNvSpPr>
          <p:nvPr/>
        </p:nvSpPr>
        <p:spPr bwMode="auto">
          <a:xfrm flipV="1">
            <a:off x="3190875" y="4151313"/>
            <a:ext cx="460375" cy="3714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AutoShape 20"/>
          <p:cNvSpPr>
            <a:spLocks noChangeArrowheads="1"/>
          </p:cNvSpPr>
          <p:nvPr/>
        </p:nvSpPr>
        <p:spPr bwMode="auto">
          <a:xfrm flipV="1">
            <a:off x="4787900" y="4598988"/>
            <a:ext cx="266700" cy="3889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"/>
          <p:cNvSpPr>
            <a:spLocks noChangeArrowheads="1"/>
          </p:cNvSpPr>
          <p:nvPr/>
        </p:nvSpPr>
        <p:spPr bwMode="auto">
          <a:xfrm>
            <a:off x="6494463" y="4181475"/>
            <a:ext cx="452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en-US"/>
          </a:p>
        </p:txBody>
      </p:sp>
      <p:sp>
        <p:nvSpPr>
          <p:cNvPr id="21517" name="AutoShape 21"/>
          <p:cNvSpPr>
            <a:spLocks noChangeArrowheads="1"/>
          </p:cNvSpPr>
          <p:nvPr/>
        </p:nvSpPr>
        <p:spPr bwMode="auto">
          <a:xfrm flipH="1">
            <a:off x="5919788" y="4246563"/>
            <a:ext cx="711200" cy="4095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37"/>
          <p:cNvSpPr txBox="1">
            <a:spLocks noChangeArrowheads="1"/>
          </p:cNvSpPr>
          <p:nvPr/>
        </p:nvSpPr>
        <p:spPr bwMode="auto">
          <a:xfrm>
            <a:off x="4648200" y="1049338"/>
            <a:ext cx="4386263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method is called, its arguments and return value are pushed on the stack. When the method returns (base case is reached), these values are popped from the stack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12725" y="6278563"/>
            <a:ext cx="1919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5* factorial(4)</a:t>
            </a:r>
          </a:p>
        </p:txBody>
      </p:sp>
      <p:sp>
        <p:nvSpPr>
          <p:cNvPr id="21520" name="Text Box 26"/>
          <p:cNvSpPr txBox="1">
            <a:spLocks noChangeArrowheads="1"/>
          </p:cNvSpPr>
          <p:nvPr/>
        </p:nvSpPr>
        <p:spPr bwMode="auto">
          <a:xfrm>
            <a:off x="212725" y="5924550"/>
            <a:ext cx="19192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4* factorial(3)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03200" y="5586413"/>
            <a:ext cx="1919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3* factorial(2)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630613" y="5659438"/>
            <a:ext cx="4827587" cy="461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factorial(3) =  3 * 2 = 6</a:t>
            </a:r>
          </a:p>
        </p:txBody>
      </p:sp>
      <p:sp>
        <p:nvSpPr>
          <p:cNvPr id="21523" name="AutoShape 20"/>
          <p:cNvSpPr>
            <a:spLocks noChangeArrowheads="1"/>
          </p:cNvSpPr>
          <p:nvPr/>
        </p:nvSpPr>
        <p:spPr bwMode="auto">
          <a:xfrm>
            <a:off x="947738" y="5245100"/>
            <a:ext cx="3810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795338" y="48641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471488" y="65119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8244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34970"/>
            <a:ext cx="7772400" cy="609555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(7)</a:t>
            </a:r>
          </a:p>
        </p:txBody>
      </p:sp>
      <p:sp>
        <p:nvSpPr>
          <p:cNvPr id="22531" name="Text Box 16"/>
          <p:cNvSpPr txBox="1">
            <a:spLocks noChangeArrowheads="1"/>
          </p:cNvSpPr>
          <p:nvPr/>
        </p:nvSpPr>
        <p:spPr bwMode="auto">
          <a:xfrm>
            <a:off x="152400" y="1135063"/>
            <a:ext cx="469106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600" dirty="0">
                <a:latin typeface="Courier New" panose="02070309020205020404" pitchFamily="49" charset="0"/>
              </a:rPr>
              <a:t> factorial(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(n==0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n==1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	return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n*factorial(n-1);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2667000" y="3487738"/>
            <a:ext cx="4760913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factorial(5)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5* factorial(4)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return 4* 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3952875" y="3913188"/>
            <a:ext cx="1270000" cy="41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5380038" y="4430713"/>
            <a:ext cx="13017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5" name="Rectangle 14"/>
          <p:cNvSpPr>
            <a:spLocks noChangeArrowheads="1"/>
          </p:cNvSpPr>
          <p:nvPr/>
        </p:nvSpPr>
        <p:spPr bwMode="auto">
          <a:xfrm>
            <a:off x="2693988" y="3540125"/>
            <a:ext cx="15970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6" name="AutoShape 18"/>
          <p:cNvSpPr>
            <a:spLocks noChangeArrowheads="1"/>
          </p:cNvSpPr>
          <p:nvPr/>
        </p:nvSpPr>
        <p:spPr bwMode="auto">
          <a:xfrm flipV="1">
            <a:off x="2667000" y="3878263"/>
            <a:ext cx="298450" cy="4191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AutoShape 19"/>
          <p:cNvSpPr>
            <a:spLocks noChangeArrowheads="1"/>
          </p:cNvSpPr>
          <p:nvPr/>
        </p:nvSpPr>
        <p:spPr bwMode="auto">
          <a:xfrm flipV="1">
            <a:off x="3952875" y="4335463"/>
            <a:ext cx="460375" cy="3714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8"/>
          <p:cNvSpPr>
            <a:spLocks noChangeArrowheads="1"/>
          </p:cNvSpPr>
          <p:nvPr/>
        </p:nvSpPr>
        <p:spPr bwMode="auto">
          <a:xfrm>
            <a:off x="5934075" y="3903663"/>
            <a:ext cx="503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altLang="en-US"/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 flipH="1">
            <a:off x="5359400" y="3951288"/>
            <a:ext cx="711200" cy="4095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37"/>
          <p:cNvSpPr txBox="1">
            <a:spLocks noChangeArrowheads="1"/>
          </p:cNvSpPr>
          <p:nvPr/>
        </p:nvSpPr>
        <p:spPr bwMode="auto">
          <a:xfrm>
            <a:off x="5105400" y="1025525"/>
            <a:ext cx="3900488" cy="230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Whenever a method is called, its arguments and return value are pushed on the stack. When the method returns (base case is reached), these values are popped from the stack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541" name="Text Box 25"/>
          <p:cNvSpPr txBox="1">
            <a:spLocks noChangeArrowheads="1"/>
          </p:cNvSpPr>
          <p:nvPr/>
        </p:nvSpPr>
        <p:spPr bwMode="auto">
          <a:xfrm>
            <a:off x="185738" y="6143625"/>
            <a:ext cx="191928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5* factorial(4)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85738" y="5789613"/>
            <a:ext cx="1919287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4* factorial(3)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276600" y="5675313"/>
            <a:ext cx="5105400" cy="461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factorial(4) = 4 * 6 = 24</a:t>
            </a:r>
          </a:p>
        </p:txBody>
      </p:sp>
      <p:sp>
        <p:nvSpPr>
          <p:cNvPr id="22544" name="AutoShape 20"/>
          <p:cNvSpPr>
            <a:spLocks noChangeArrowheads="1"/>
          </p:cNvSpPr>
          <p:nvPr/>
        </p:nvSpPr>
        <p:spPr bwMode="auto">
          <a:xfrm>
            <a:off x="935038" y="5445125"/>
            <a:ext cx="3810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5" name="Text Box 21"/>
          <p:cNvSpPr txBox="1">
            <a:spLocks noChangeArrowheads="1"/>
          </p:cNvSpPr>
          <p:nvPr/>
        </p:nvSpPr>
        <p:spPr bwMode="auto">
          <a:xfrm>
            <a:off x="852488" y="50895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auto">
          <a:xfrm>
            <a:off x="471488" y="65119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1485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009" y="0"/>
            <a:ext cx="7772400" cy="660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(8)</a:t>
            </a: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33338" y="1192213"/>
            <a:ext cx="4919662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600" dirty="0">
                <a:latin typeface="Courier New" panose="02070309020205020404" pitchFamily="49" charset="0"/>
              </a:rPr>
              <a:t> factorial(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(n==0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n==1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	return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600" dirty="0">
                <a:latin typeface="Courier New" panose="02070309020205020404" pitchFamily="49" charset="0"/>
              </a:rPr>
              <a:t>return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n*factorial(n-1);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2286000" y="3700463"/>
            <a:ext cx="3998913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factorial(5)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5* 24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3571875" y="4125913"/>
            <a:ext cx="1270000" cy="41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8" name="Rectangle 14"/>
          <p:cNvSpPr>
            <a:spLocks noChangeArrowheads="1"/>
          </p:cNvSpPr>
          <p:nvPr/>
        </p:nvSpPr>
        <p:spPr bwMode="auto">
          <a:xfrm>
            <a:off x="2312988" y="3752850"/>
            <a:ext cx="15970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9" name="AutoShape 18"/>
          <p:cNvSpPr>
            <a:spLocks noChangeArrowheads="1"/>
          </p:cNvSpPr>
          <p:nvPr/>
        </p:nvSpPr>
        <p:spPr bwMode="auto">
          <a:xfrm flipV="1">
            <a:off x="2286000" y="4090988"/>
            <a:ext cx="298450" cy="4191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18"/>
          <p:cNvSpPr>
            <a:spLocks noChangeArrowheads="1"/>
          </p:cNvSpPr>
          <p:nvPr/>
        </p:nvSpPr>
        <p:spPr bwMode="auto">
          <a:xfrm>
            <a:off x="4422775" y="3544888"/>
            <a:ext cx="808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en-US" altLang="en-US"/>
          </a:p>
        </p:txBody>
      </p:sp>
      <p:sp>
        <p:nvSpPr>
          <p:cNvPr id="23561" name="AutoShape 21"/>
          <p:cNvSpPr>
            <a:spLocks noChangeArrowheads="1"/>
          </p:cNvSpPr>
          <p:nvPr/>
        </p:nvSpPr>
        <p:spPr bwMode="auto">
          <a:xfrm flipH="1">
            <a:off x="3960813" y="3729038"/>
            <a:ext cx="712787" cy="4095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37"/>
          <p:cNvSpPr txBox="1">
            <a:spLocks noChangeArrowheads="1"/>
          </p:cNvSpPr>
          <p:nvPr/>
        </p:nvSpPr>
        <p:spPr bwMode="auto">
          <a:xfrm>
            <a:off x="5105400" y="1025525"/>
            <a:ext cx="3900488" cy="230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Whenever a method is called, its arguments and return value are pushed on the stack. When the method returns (base case is reached), these values are popped from the stack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241300" y="6289675"/>
            <a:ext cx="19192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5* factorial(4)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778250" y="5878513"/>
            <a:ext cx="5227638" cy="461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factorial(5) = 5 * 24 = 120</a:t>
            </a:r>
          </a:p>
        </p:txBody>
      </p:sp>
      <p:sp>
        <p:nvSpPr>
          <p:cNvPr id="23565" name="AutoShape 20"/>
          <p:cNvSpPr>
            <a:spLocks noChangeArrowheads="1"/>
          </p:cNvSpPr>
          <p:nvPr/>
        </p:nvSpPr>
        <p:spPr bwMode="auto">
          <a:xfrm>
            <a:off x="954088" y="5943600"/>
            <a:ext cx="3810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6" name="Text Box 21"/>
          <p:cNvSpPr txBox="1">
            <a:spLocks noChangeArrowheads="1"/>
          </p:cNvSpPr>
          <p:nvPr/>
        </p:nvSpPr>
        <p:spPr bwMode="auto">
          <a:xfrm>
            <a:off x="801688" y="5562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5815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812"/>
            <a:ext cx="7772400" cy="73818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Factorial example (9)</a:t>
            </a:r>
          </a:p>
        </p:txBody>
      </p:sp>
      <p:sp>
        <p:nvSpPr>
          <p:cNvPr id="24579" name="Text Box 16"/>
          <p:cNvSpPr txBox="1">
            <a:spLocks noChangeArrowheads="1"/>
          </p:cNvSpPr>
          <p:nvPr/>
        </p:nvSpPr>
        <p:spPr bwMode="auto">
          <a:xfrm>
            <a:off x="76200" y="1143000"/>
            <a:ext cx="57150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static long</a:t>
            </a:r>
            <a:r>
              <a:rPr lang="en-US" altLang="en-US" sz="1800" dirty="0">
                <a:latin typeface="Courier New" panose="02070309020205020404" pitchFamily="49" charset="0"/>
              </a:rPr>
              <a:t> factorial(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(n==0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n==1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dirty="0">
                <a:latin typeface="Courier New" panose="02070309020205020404" pitchFamily="49" charset="0"/>
              </a:rPr>
              <a:t>	return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1;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dirty="0">
                <a:latin typeface="Courier New" panose="02070309020205020404" pitchFamily="49" charset="0"/>
              </a:rPr>
              <a:t>return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n*factorial(n-1);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420688" y="3503613"/>
            <a:ext cx="5178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						  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447675" y="3556000"/>
            <a:ext cx="15970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6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2422" y="-6943"/>
            <a:ext cx="7772400" cy="60701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Sum of array elements</a:t>
            </a:r>
          </a:p>
        </p:txBody>
      </p:sp>
      <p:sp>
        <p:nvSpPr>
          <p:cNvPr id="13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3819" y="1085056"/>
            <a:ext cx="45148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000" kern="0" dirty="0" err="1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LinearSum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integer array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an integer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such that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first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 in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en-US" sz="2000" b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en-US" sz="2000" kern="0" dirty="0" err="1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LinearSum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 -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+ 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en-US" altLang="en-US" sz="2000" kern="0" dirty="0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endParaRPr lang="en-US" altLang="en-US" sz="2000" kern="0" dirty="0">
              <a:solidFill>
                <a:srgbClr val="4045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defRPr/>
            </a:pPr>
            <a:endParaRPr lang="en-US" altLang="en-US" sz="2000" kern="0" dirty="0">
              <a:solidFill>
                <a:srgbClr val="4045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 Box 8"/>
          <p:cNvSpPr txBox="1">
            <a:spLocks noChangeArrowheads="1"/>
          </p:cNvSpPr>
          <p:nvPr/>
        </p:nvSpPr>
        <p:spPr bwMode="auto">
          <a:xfrm>
            <a:off x="5351938" y="748506"/>
            <a:ext cx="299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kern="0" dirty="0">
                <a:solidFill>
                  <a:srgbClr val="BE2D00"/>
                </a:solidFill>
              </a:rPr>
              <a:t>Example recursion trace: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/>
              <a:t>A </a:t>
            </a:r>
            <a:r>
              <a:rPr lang="en-US" sz="1600" dirty="0"/>
              <a:t>= {4,3,6,2,5} and </a:t>
            </a:r>
            <a:r>
              <a:rPr lang="en-US" sz="1600" i="1" dirty="0"/>
              <a:t>n </a:t>
            </a:r>
            <a:r>
              <a:rPr lang="en-US" sz="1600" dirty="0"/>
              <a:t>= 5.</a:t>
            </a:r>
            <a:endParaRPr lang="en-US" altLang="en-US" sz="1600" kern="0" dirty="0">
              <a:solidFill>
                <a:srgbClr val="BE2D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962525" y="2343150"/>
            <a:ext cx="1717675" cy="573088"/>
            <a:chOff x="4962525" y="2342452"/>
            <a:chExt cx="1717675" cy="573088"/>
          </a:xfrm>
        </p:grpSpPr>
        <p:sp>
          <p:nvSpPr>
            <p:cNvPr id="175" name="Freeform 43"/>
            <p:cNvSpPr>
              <a:spLocks/>
            </p:cNvSpPr>
            <p:nvPr/>
          </p:nvSpPr>
          <p:spPr bwMode="auto">
            <a:xfrm>
              <a:off x="4962525" y="2628202"/>
              <a:ext cx="1717675" cy="287338"/>
            </a:xfrm>
            <a:custGeom>
              <a:avLst/>
              <a:gdLst>
                <a:gd name="T0" fmla="*/ 243 w 4608"/>
                <a:gd name="T1" fmla="*/ 43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243 w 4608"/>
                <a:gd name="T11" fmla="*/ 0 h 768"/>
                <a:gd name="T12" fmla="*/ 11 w 4608"/>
                <a:gd name="T13" fmla="*/ 0 h 768"/>
                <a:gd name="T14" fmla="*/ 0 w 4608"/>
                <a:gd name="T15" fmla="*/ 11 h 768"/>
                <a:gd name="T16" fmla="*/ 0 w 4608"/>
                <a:gd name="T17" fmla="*/ 11 h 768"/>
                <a:gd name="T18" fmla="*/ 0 w 4608"/>
                <a:gd name="T19" fmla="*/ 32 h 768"/>
                <a:gd name="T20" fmla="*/ 11 w 4608"/>
                <a:gd name="T21" fmla="*/ 43 h 768"/>
                <a:gd name="T22" fmla="*/ 11 w 4608"/>
                <a:gd name="T23" fmla="*/ 43 h 768"/>
                <a:gd name="T24" fmla="*/ 243 w 4608"/>
                <a:gd name="T25" fmla="*/ 43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6" name="Freeform 44"/>
            <p:cNvSpPr>
              <a:spLocks/>
            </p:cNvSpPr>
            <p:nvPr/>
          </p:nvSpPr>
          <p:spPr bwMode="auto">
            <a:xfrm>
              <a:off x="4962525" y="2628202"/>
              <a:ext cx="1717675" cy="287338"/>
            </a:xfrm>
            <a:custGeom>
              <a:avLst/>
              <a:gdLst>
                <a:gd name="T0" fmla="*/ 243 w 4608"/>
                <a:gd name="T1" fmla="*/ 43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243 w 4608"/>
                <a:gd name="T11" fmla="*/ 0 h 768"/>
                <a:gd name="T12" fmla="*/ 11 w 4608"/>
                <a:gd name="T13" fmla="*/ 0 h 768"/>
                <a:gd name="T14" fmla="*/ 0 w 4608"/>
                <a:gd name="T15" fmla="*/ 11 h 768"/>
                <a:gd name="T16" fmla="*/ 0 w 4608"/>
                <a:gd name="T17" fmla="*/ 11 h 768"/>
                <a:gd name="T18" fmla="*/ 0 w 4608"/>
                <a:gd name="T19" fmla="*/ 32 h 768"/>
                <a:gd name="T20" fmla="*/ 11 w 4608"/>
                <a:gd name="T21" fmla="*/ 43 h 768"/>
                <a:gd name="T22" fmla="*/ 11 w 4608"/>
                <a:gd name="T23" fmla="*/ 43 h 768"/>
                <a:gd name="T24" fmla="*/ 243 w 4608"/>
                <a:gd name="T25" fmla="*/ 43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7" name="Rectangle 45"/>
            <p:cNvSpPr>
              <a:spLocks noChangeArrowheads="1"/>
            </p:cNvSpPr>
            <p:nvPr/>
          </p:nvSpPr>
          <p:spPr bwMode="auto">
            <a:xfrm>
              <a:off x="5319713" y="2686940"/>
              <a:ext cx="82867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 err="1">
                  <a:solidFill>
                    <a:srgbClr val="0000FF"/>
                  </a:solidFill>
                  <a:latin typeface="Arial" panose="020B0604020202020204" pitchFamily="34" charset="0"/>
                </a:rPr>
                <a:t>LinearSum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6011863" y="2686940"/>
              <a:ext cx="125412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9" name="Rectangle 47"/>
            <p:cNvSpPr>
              <a:spLocks noChangeArrowheads="1"/>
            </p:cNvSpPr>
            <p:nvPr/>
          </p:nvSpPr>
          <p:spPr bwMode="auto">
            <a:xfrm>
              <a:off x="6059488" y="2686940"/>
              <a:ext cx="17303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0" name="Rectangle 48"/>
            <p:cNvSpPr>
              <a:spLocks noChangeArrowheads="1"/>
            </p:cNvSpPr>
            <p:nvPr/>
          </p:nvSpPr>
          <p:spPr bwMode="auto">
            <a:xfrm>
              <a:off x="6154738" y="2686940"/>
              <a:ext cx="112712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1" name="Rectangle 49"/>
            <p:cNvSpPr>
              <a:spLocks noChangeArrowheads="1"/>
            </p:cNvSpPr>
            <p:nvPr/>
          </p:nvSpPr>
          <p:spPr bwMode="auto">
            <a:xfrm>
              <a:off x="6196013" y="2686940"/>
              <a:ext cx="16033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82" name="Rectangle 50"/>
            <p:cNvSpPr>
              <a:spLocks noChangeArrowheads="1"/>
            </p:cNvSpPr>
            <p:nvPr/>
          </p:nvSpPr>
          <p:spPr bwMode="auto">
            <a:xfrm>
              <a:off x="6273800" y="2686940"/>
              <a:ext cx="125413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3" name="Line 51"/>
            <p:cNvSpPr>
              <a:spLocks noChangeShapeType="1"/>
            </p:cNvSpPr>
            <p:nvPr/>
          </p:nvSpPr>
          <p:spPr bwMode="auto">
            <a:xfrm>
              <a:off x="5678488" y="2342452"/>
              <a:ext cx="106362" cy="2143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" name="Freeform 52"/>
            <p:cNvSpPr>
              <a:spLocks/>
            </p:cNvSpPr>
            <p:nvPr/>
          </p:nvSpPr>
          <p:spPr bwMode="auto">
            <a:xfrm>
              <a:off x="5754688" y="2536127"/>
              <a:ext cx="66675" cy="92075"/>
            </a:xfrm>
            <a:custGeom>
              <a:avLst/>
              <a:gdLst>
                <a:gd name="T0" fmla="*/ 34 w 42"/>
                <a:gd name="T1" fmla="*/ 0 h 58"/>
                <a:gd name="T2" fmla="*/ 42 w 42"/>
                <a:gd name="T3" fmla="*/ 58 h 58"/>
                <a:gd name="T4" fmla="*/ 0 w 42"/>
                <a:gd name="T5" fmla="*/ 17 h 58"/>
                <a:gd name="T6" fmla="*/ 34 w 42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58"/>
                <a:gd name="T14" fmla="*/ 42 w 4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58">
                  <a:moveTo>
                    <a:pt x="34" y="0"/>
                  </a:moveTo>
                  <a:lnTo>
                    <a:pt x="42" y="58"/>
                  </a:lnTo>
                  <a:lnTo>
                    <a:pt x="0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" name="Rectangle 59"/>
            <p:cNvSpPr>
              <a:spLocks noChangeArrowheads="1"/>
            </p:cNvSpPr>
            <p:nvPr/>
          </p:nvSpPr>
          <p:spPr bwMode="auto">
            <a:xfrm>
              <a:off x="5815013" y="2401190"/>
              <a:ext cx="304800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916238"/>
            <a:ext cx="1717675" cy="571500"/>
            <a:chOff x="5105400" y="2915539"/>
            <a:chExt cx="1717675" cy="571500"/>
          </a:xfrm>
        </p:grpSpPr>
        <p:sp>
          <p:nvSpPr>
            <p:cNvPr id="167" name="Freeform 35"/>
            <p:cNvSpPr>
              <a:spLocks/>
            </p:cNvSpPr>
            <p:nvPr/>
          </p:nvSpPr>
          <p:spPr bwMode="auto">
            <a:xfrm>
              <a:off x="5105400" y="3201289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11 h 768"/>
                <a:gd name="T14" fmla="*/ 0 w 4608"/>
                <a:gd name="T15" fmla="*/ 32 h 768"/>
                <a:gd name="T16" fmla="*/ 11 w 4608"/>
                <a:gd name="T17" fmla="*/ 42 h 768"/>
                <a:gd name="T18" fmla="*/ 11 w 4608"/>
                <a:gd name="T19" fmla="*/ 42 h 768"/>
                <a:gd name="T20" fmla="*/ 243 w 4608"/>
                <a:gd name="T21" fmla="*/ 42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8" name="Freeform 36"/>
            <p:cNvSpPr>
              <a:spLocks/>
            </p:cNvSpPr>
            <p:nvPr/>
          </p:nvSpPr>
          <p:spPr bwMode="auto">
            <a:xfrm>
              <a:off x="5105400" y="3201289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11 h 768"/>
                <a:gd name="T14" fmla="*/ 0 w 4608"/>
                <a:gd name="T15" fmla="*/ 32 h 768"/>
                <a:gd name="T16" fmla="*/ 11 w 4608"/>
                <a:gd name="T17" fmla="*/ 42 h 768"/>
                <a:gd name="T18" fmla="*/ 11 w 4608"/>
                <a:gd name="T19" fmla="*/ 42 h 768"/>
                <a:gd name="T20" fmla="*/ 243 w 4608"/>
                <a:gd name="T21" fmla="*/ 42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9" name="Rectangle 37"/>
            <p:cNvSpPr>
              <a:spLocks noChangeArrowheads="1"/>
            </p:cNvSpPr>
            <p:nvPr/>
          </p:nvSpPr>
          <p:spPr bwMode="auto">
            <a:xfrm>
              <a:off x="5462588" y="3260026"/>
              <a:ext cx="828675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 err="1">
                  <a:solidFill>
                    <a:srgbClr val="0000FF"/>
                  </a:solidFill>
                  <a:latin typeface="Arial" panose="020B0604020202020204" pitchFamily="34" charset="0"/>
                </a:rPr>
                <a:t>LinearSum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6154738" y="3260026"/>
              <a:ext cx="125412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1" name="Rectangle 39"/>
            <p:cNvSpPr>
              <a:spLocks noChangeArrowheads="1"/>
            </p:cNvSpPr>
            <p:nvPr/>
          </p:nvSpPr>
          <p:spPr bwMode="auto">
            <a:xfrm>
              <a:off x="6202363" y="3260026"/>
              <a:ext cx="173037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2" name="Rectangle 40"/>
            <p:cNvSpPr>
              <a:spLocks noChangeArrowheads="1"/>
            </p:cNvSpPr>
            <p:nvPr/>
          </p:nvSpPr>
          <p:spPr bwMode="auto">
            <a:xfrm>
              <a:off x="6297613" y="3260026"/>
              <a:ext cx="112712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73" name="Rectangle 41"/>
            <p:cNvSpPr>
              <a:spLocks noChangeArrowheads="1"/>
            </p:cNvSpPr>
            <p:nvPr/>
          </p:nvSpPr>
          <p:spPr bwMode="auto">
            <a:xfrm>
              <a:off x="6338888" y="3260026"/>
              <a:ext cx="160337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74" name="Rectangle 42"/>
            <p:cNvSpPr>
              <a:spLocks noChangeArrowheads="1"/>
            </p:cNvSpPr>
            <p:nvPr/>
          </p:nvSpPr>
          <p:spPr bwMode="auto">
            <a:xfrm>
              <a:off x="6416675" y="3260026"/>
              <a:ext cx="125413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5" name="Line 53"/>
            <p:cNvSpPr>
              <a:spLocks noChangeShapeType="1"/>
            </p:cNvSpPr>
            <p:nvPr/>
          </p:nvSpPr>
          <p:spPr bwMode="auto">
            <a:xfrm>
              <a:off x="5821363" y="2915539"/>
              <a:ext cx="106362" cy="212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6" name="Freeform 54"/>
            <p:cNvSpPr>
              <a:spLocks/>
            </p:cNvSpPr>
            <p:nvPr/>
          </p:nvSpPr>
          <p:spPr bwMode="auto">
            <a:xfrm>
              <a:off x="5899150" y="3109214"/>
              <a:ext cx="65088" cy="92075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6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2" name="Rectangle 60"/>
            <p:cNvSpPr>
              <a:spLocks noChangeArrowheads="1"/>
            </p:cNvSpPr>
            <p:nvPr/>
          </p:nvSpPr>
          <p:spPr bwMode="auto">
            <a:xfrm>
              <a:off x="5992813" y="2972689"/>
              <a:ext cx="304800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</p:grpSp>
      <p:grpSp>
        <p:nvGrpSpPr>
          <p:cNvPr id="277" name="Group 276"/>
          <p:cNvGrpSpPr>
            <a:grpSpLocks/>
          </p:cNvGrpSpPr>
          <p:nvPr/>
        </p:nvGrpSpPr>
        <p:grpSpPr bwMode="auto">
          <a:xfrm>
            <a:off x="5248275" y="3487738"/>
            <a:ext cx="1717675" cy="573087"/>
            <a:chOff x="5248275" y="3487039"/>
            <a:chExt cx="1717675" cy="573088"/>
          </a:xfrm>
        </p:grpSpPr>
        <p:sp>
          <p:nvSpPr>
            <p:cNvPr id="159" name="Freeform 27"/>
            <p:cNvSpPr>
              <a:spLocks/>
            </p:cNvSpPr>
            <p:nvPr/>
          </p:nvSpPr>
          <p:spPr bwMode="auto">
            <a:xfrm>
              <a:off x="5248275" y="3774377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0" name="Freeform 28"/>
            <p:cNvSpPr>
              <a:spLocks/>
            </p:cNvSpPr>
            <p:nvPr/>
          </p:nvSpPr>
          <p:spPr bwMode="auto">
            <a:xfrm>
              <a:off x="5248275" y="3774377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1" name="Rectangle 29"/>
            <p:cNvSpPr>
              <a:spLocks noChangeArrowheads="1"/>
            </p:cNvSpPr>
            <p:nvPr/>
          </p:nvSpPr>
          <p:spPr bwMode="auto">
            <a:xfrm>
              <a:off x="5605463" y="3831527"/>
              <a:ext cx="828675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LinearSum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2" name="Rectangle 30"/>
            <p:cNvSpPr>
              <a:spLocks noChangeArrowheads="1"/>
            </p:cNvSpPr>
            <p:nvPr/>
          </p:nvSpPr>
          <p:spPr bwMode="auto">
            <a:xfrm>
              <a:off x="6297613" y="3831527"/>
              <a:ext cx="125412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3" name="Rectangle 31"/>
            <p:cNvSpPr>
              <a:spLocks noChangeArrowheads="1"/>
            </p:cNvSpPr>
            <p:nvPr/>
          </p:nvSpPr>
          <p:spPr bwMode="auto">
            <a:xfrm>
              <a:off x="6345238" y="3831527"/>
              <a:ext cx="173037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4" name="Rectangle 32"/>
            <p:cNvSpPr>
              <a:spLocks noChangeArrowheads="1"/>
            </p:cNvSpPr>
            <p:nvPr/>
          </p:nvSpPr>
          <p:spPr bwMode="auto">
            <a:xfrm>
              <a:off x="6440488" y="3831527"/>
              <a:ext cx="112712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5" name="Rectangle 33"/>
            <p:cNvSpPr>
              <a:spLocks noChangeArrowheads="1"/>
            </p:cNvSpPr>
            <p:nvPr/>
          </p:nvSpPr>
          <p:spPr bwMode="auto">
            <a:xfrm>
              <a:off x="6481763" y="3831527"/>
              <a:ext cx="160337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66" name="Rectangle 34"/>
            <p:cNvSpPr>
              <a:spLocks noChangeArrowheads="1"/>
            </p:cNvSpPr>
            <p:nvPr/>
          </p:nvSpPr>
          <p:spPr bwMode="auto">
            <a:xfrm>
              <a:off x="6559550" y="3831527"/>
              <a:ext cx="125413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7" name="Line 55"/>
            <p:cNvSpPr>
              <a:spLocks noChangeShapeType="1"/>
            </p:cNvSpPr>
            <p:nvPr/>
          </p:nvSpPr>
          <p:spPr bwMode="auto">
            <a:xfrm>
              <a:off x="5964238" y="3487039"/>
              <a:ext cx="106362" cy="2143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8" name="Freeform 56"/>
            <p:cNvSpPr>
              <a:spLocks/>
            </p:cNvSpPr>
            <p:nvPr/>
          </p:nvSpPr>
          <p:spPr bwMode="auto">
            <a:xfrm>
              <a:off x="6042025" y="3680714"/>
              <a:ext cx="65088" cy="93662"/>
            </a:xfrm>
            <a:custGeom>
              <a:avLst/>
              <a:gdLst>
                <a:gd name="T0" fmla="*/ 33 w 41"/>
                <a:gd name="T1" fmla="*/ 0 h 59"/>
                <a:gd name="T2" fmla="*/ 41 w 41"/>
                <a:gd name="T3" fmla="*/ 59 h 59"/>
                <a:gd name="T4" fmla="*/ 0 w 41"/>
                <a:gd name="T5" fmla="*/ 17 h 59"/>
                <a:gd name="T6" fmla="*/ 33 w 4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9"/>
                <a:gd name="T14" fmla="*/ 41 w 4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9">
                  <a:moveTo>
                    <a:pt x="33" y="0"/>
                  </a:moveTo>
                  <a:lnTo>
                    <a:pt x="41" y="59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" name="Rectangle 61"/>
            <p:cNvSpPr>
              <a:spLocks noChangeArrowheads="1"/>
            </p:cNvSpPr>
            <p:nvPr/>
          </p:nvSpPr>
          <p:spPr bwMode="auto">
            <a:xfrm>
              <a:off x="6118225" y="3545776"/>
              <a:ext cx="3048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</p:grpSp>
      <p:grpSp>
        <p:nvGrpSpPr>
          <p:cNvPr id="278" name="Group 277"/>
          <p:cNvGrpSpPr>
            <a:grpSpLocks/>
          </p:cNvGrpSpPr>
          <p:nvPr/>
        </p:nvGrpSpPr>
        <p:grpSpPr bwMode="auto">
          <a:xfrm>
            <a:off x="5391150" y="4060825"/>
            <a:ext cx="1717675" cy="571500"/>
            <a:chOff x="5391150" y="4060127"/>
            <a:chExt cx="1717675" cy="571500"/>
          </a:xfrm>
        </p:grpSpPr>
        <p:sp>
          <p:nvSpPr>
            <p:cNvPr id="151" name="Freeform 19"/>
            <p:cNvSpPr>
              <a:spLocks/>
            </p:cNvSpPr>
            <p:nvPr/>
          </p:nvSpPr>
          <p:spPr bwMode="auto">
            <a:xfrm>
              <a:off x="5391150" y="4345877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2" name="Freeform 20"/>
            <p:cNvSpPr>
              <a:spLocks/>
            </p:cNvSpPr>
            <p:nvPr/>
          </p:nvSpPr>
          <p:spPr bwMode="auto">
            <a:xfrm>
              <a:off x="5391150" y="4345877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11 h 768"/>
                <a:gd name="T6" fmla="*/ 243 w 4608"/>
                <a:gd name="T7" fmla="*/ 0 h 768"/>
                <a:gd name="T8" fmla="*/ 11 w 4608"/>
                <a:gd name="T9" fmla="*/ 0 h 768"/>
                <a:gd name="T10" fmla="*/ 0 w 4608"/>
                <a:gd name="T11" fmla="*/ 11 h 768"/>
                <a:gd name="T12" fmla="*/ 0 w 4608"/>
                <a:gd name="T13" fmla="*/ 32 h 768"/>
                <a:gd name="T14" fmla="*/ 11 w 4608"/>
                <a:gd name="T15" fmla="*/ 42 h 768"/>
                <a:gd name="T16" fmla="*/ 11 w 4608"/>
                <a:gd name="T17" fmla="*/ 42 h 768"/>
                <a:gd name="T18" fmla="*/ 243 w 4608"/>
                <a:gd name="T19" fmla="*/ 42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5748338" y="4404615"/>
              <a:ext cx="82867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LinearSum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6440488" y="4404615"/>
              <a:ext cx="125412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6488113" y="4404615"/>
              <a:ext cx="17303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6" name="Rectangle 24"/>
            <p:cNvSpPr>
              <a:spLocks noChangeArrowheads="1"/>
            </p:cNvSpPr>
            <p:nvPr/>
          </p:nvSpPr>
          <p:spPr bwMode="auto">
            <a:xfrm>
              <a:off x="6583363" y="4404615"/>
              <a:ext cx="112712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7" name="Rectangle 25"/>
            <p:cNvSpPr>
              <a:spLocks noChangeArrowheads="1"/>
            </p:cNvSpPr>
            <p:nvPr/>
          </p:nvSpPr>
          <p:spPr bwMode="auto">
            <a:xfrm>
              <a:off x="6626225" y="4404615"/>
              <a:ext cx="160338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6702425" y="4404615"/>
              <a:ext cx="125413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89" name="Line 57"/>
            <p:cNvSpPr>
              <a:spLocks noChangeShapeType="1"/>
            </p:cNvSpPr>
            <p:nvPr/>
          </p:nvSpPr>
          <p:spPr bwMode="auto">
            <a:xfrm>
              <a:off x="6107113" y="4060127"/>
              <a:ext cx="106362" cy="212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0" name="Freeform 58"/>
            <p:cNvSpPr>
              <a:spLocks/>
            </p:cNvSpPr>
            <p:nvPr/>
          </p:nvSpPr>
          <p:spPr bwMode="auto">
            <a:xfrm>
              <a:off x="6184900" y="4253802"/>
              <a:ext cx="65088" cy="92075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7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4" name="Rectangle 62"/>
            <p:cNvSpPr>
              <a:spLocks noChangeArrowheads="1"/>
            </p:cNvSpPr>
            <p:nvPr/>
          </p:nvSpPr>
          <p:spPr bwMode="auto">
            <a:xfrm>
              <a:off x="6297613" y="4129977"/>
              <a:ext cx="3048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19650" y="1771650"/>
            <a:ext cx="1717675" cy="571500"/>
            <a:chOff x="4819650" y="1770952"/>
            <a:chExt cx="1717675" cy="571500"/>
          </a:xfrm>
        </p:grpSpPr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4819650" y="2056702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11 w 4608"/>
                <a:gd name="T11" fmla="*/ 0 h 768"/>
                <a:gd name="T12" fmla="*/ 0 w 4608"/>
                <a:gd name="T13" fmla="*/ 11 h 768"/>
                <a:gd name="T14" fmla="*/ 0 w 4608"/>
                <a:gd name="T15" fmla="*/ 11 h 768"/>
                <a:gd name="T16" fmla="*/ 0 w 4608"/>
                <a:gd name="T17" fmla="*/ 32 h 768"/>
                <a:gd name="T18" fmla="*/ 11 w 4608"/>
                <a:gd name="T19" fmla="*/ 42 h 768"/>
                <a:gd name="T20" fmla="*/ 11 w 4608"/>
                <a:gd name="T21" fmla="*/ 42 h 768"/>
                <a:gd name="T22" fmla="*/ 243 w 4608"/>
                <a:gd name="T23" fmla="*/ 42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4" name="Freeform 12"/>
            <p:cNvSpPr>
              <a:spLocks/>
            </p:cNvSpPr>
            <p:nvPr/>
          </p:nvSpPr>
          <p:spPr bwMode="auto">
            <a:xfrm>
              <a:off x="4819650" y="2056702"/>
              <a:ext cx="1717675" cy="285750"/>
            </a:xfrm>
            <a:custGeom>
              <a:avLst/>
              <a:gdLst>
                <a:gd name="T0" fmla="*/ 243 w 4608"/>
                <a:gd name="T1" fmla="*/ 42 h 768"/>
                <a:gd name="T2" fmla="*/ 254 w 4608"/>
                <a:gd name="T3" fmla="*/ 32 h 768"/>
                <a:gd name="T4" fmla="*/ 254 w 4608"/>
                <a:gd name="T5" fmla="*/ 32 h 768"/>
                <a:gd name="T6" fmla="*/ 254 w 4608"/>
                <a:gd name="T7" fmla="*/ 11 h 768"/>
                <a:gd name="T8" fmla="*/ 243 w 4608"/>
                <a:gd name="T9" fmla="*/ 0 h 768"/>
                <a:gd name="T10" fmla="*/ 11 w 4608"/>
                <a:gd name="T11" fmla="*/ 0 h 768"/>
                <a:gd name="T12" fmla="*/ 0 w 4608"/>
                <a:gd name="T13" fmla="*/ 11 h 768"/>
                <a:gd name="T14" fmla="*/ 0 w 4608"/>
                <a:gd name="T15" fmla="*/ 11 h 768"/>
                <a:gd name="T16" fmla="*/ 0 w 4608"/>
                <a:gd name="T17" fmla="*/ 32 h 768"/>
                <a:gd name="T18" fmla="*/ 11 w 4608"/>
                <a:gd name="T19" fmla="*/ 42 h 768"/>
                <a:gd name="T20" fmla="*/ 11 w 4608"/>
                <a:gd name="T21" fmla="*/ 42 h 768"/>
                <a:gd name="T22" fmla="*/ 243 w 4608"/>
                <a:gd name="T23" fmla="*/ 42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5" name="Rectangle 13"/>
            <p:cNvSpPr>
              <a:spLocks noChangeArrowheads="1"/>
            </p:cNvSpPr>
            <p:nvPr/>
          </p:nvSpPr>
          <p:spPr bwMode="auto">
            <a:xfrm>
              <a:off x="5176838" y="2115440"/>
              <a:ext cx="828675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 err="1">
                  <a:solidFill>
                    <a:srgbClr val="0000FF"/>
                  </a:solidFill>
                  <a:latin typeface="Arial" panose="020B0604020202020204" pitchFamily="34" charset="0"/>
                </a:rPr>
                <a:t>LinearSum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46" name="Rectangle 14"/>
            <p:cNvSpPr>
              <a:spLocks noChangeArrowheads="1"/>
            </p:cNvSpPr>
            <p:nvPr/>
          </p:nvSpPr>
          <p:spPr bwMode="auto">
            <a:xfrm>
              <a:off x="5867400" y="2115440"/>
              <a:ext cx="125413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47" name="Rectangle 15"/>
            <p:cNvSpPr>
              <a:spLocks noChangeArrowheads="1"/>
            </p:cNvSpPr>
            <p:nvPr/>
          </p:nvSpPr>
          <p:spPr bwMode="auto">
            <a:xfrm>
              <a:off x="5916613" y="2115440"/>
              <a:ext cx="17303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48" name="Rectangle 16"/>
            <p:cNvSpPr>
              <a:spLocks noChangeArrowheads="1"/>
            </p:cNvSpPr>
            <p:nvPr/>
          </p:nvSpPr>
          <p:spPr bwMode="auto">
            <a:xfrm>
              <a:off x="6011863" y="2115440"/>
              <a:ext cx="112712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149" name="Rectangle 17"/>
            <p:cNvSpPr>
              <a:spLocks noChangeArrowheads="1"/>
            </p:cNvSpPr>
            <p:nvPr/>
          </p:nvSpPr>
          <p:spPr bwMode="auto">
            <a:xfrm>
              <a:off x="6053138" y="2115440"/>
              <a:ext cx="160337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150" name="Rectangle 18"/>
            <p:cNvSpPr>
              <a:spLocks noChangeArrowheads="1"/>
            </p:cNvSpPr>
            <p:nvPr/>
          </p:nvSpPr>
          <p:spPr bwMode="auto">
            <a:xfrm>
              <a:off x="6130925" y="2115440"/>
              <a:ext cx="125413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45" name="Line 113"/>
            <p:cNvSpPr>
              <a:spLocks noChangeShapeType="1"/>
            </p:cNvSpPr>
            <p:nvPr/>
          </p:nvSpPr>
          <p:spPr bwMode="auto">
            <a:xfrm>
              <a:off x="5546725" y="1770952"/>
              <a:ext cx="96838" cy="21113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" name="Freeform 114"/>
            <p:cNvSpPr>
              <a:spLocks/>
            </p:cNvSpPr>
            <p:nvPr/>
          </p:nvSpPr>
          <p:spPr bwMode="auto">
            <a:xfrm>
              <a:off x="5614988" y="1963040"/>
              <a:ext cx="63500" cy="93662"/>
            </a:xfrm>
            <a:custGeom>
              <a:avLst/>
              <a:gdLst>
                <a:gd name="T0" fmla="*/ 33 w 40"/>
                <a:gd name="T1" fmla="*/ 0 h 59"/>
                <a:gd name="T2" fmla="*/ 40 w 40"/>
                <a:gd name="T3" fmla="*/ 59 h 59"/>
                <a:gd name="T4" fmla="*/ 0 w 40"/>
                <a:gd name="T5" fmla="*/ 16 h 59"/>
                <a:gd name="T6" fmla="*/ 33 w 40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59"/>
                <a:gd name="T14" fmla="*/ 40 w 40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59">
                  <a:moveTo>
                    <a:pt x="33" y="0"/>
                  </a:moveTo>
                  <a:lnTo>
                    <a:pt x="40" y="59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7" name="Rectangle 115"/>
            <p:cNvSpPr>
              <a:spLocks noChangeArrowheads="1"/>
            </p:cNvSpPr>
            <p:nvPr/>
          </p:nvSpPr>
          <p:spPr bwMode="auto">
            <a:xfrm>
              <a:off x="5689600" y="1828102"/>
              <a:ext cx="3048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call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</p:grpSp>
      <p:grpSp>
        <p:nvGrpSpPr>
          <p:cNvPr id="13359" name="Group 13358"/>
          <p:cNvGrpSpPr>
            <a:grpSpLocks/>
          </p:cNvGrpSpPr>
          <p:nvPr/>
        </p:nvGrpSpPr>
        <p:grpSpPr bwMode="auto">
          <a:xfrm>
            <a:off x="6602413" y="1828800"/>
            <a:ext cx="2081212" cy="585788"/>
            <a:chOff x="6602413" y="1828102"/>
            <a:chExt cx="2081212" cy="585788"/>
          </a:xfrm>
        </p:grpSpPr>
        <p:sp>
          <p:nvSpPr>
            <p:cNvPr id="248" name="Rectangle 116"/>
            <p:cNvSpPr>
              <a:spLocks noChangeArrowheads="1"/>
            </p:cNvSpPr>
            <p:nvPr/>
          </p:nvSpPr>
          <p:spPr bwMode="auto">
            <a:xfrm>
              <a:off x="6602413" y="1828102"/>
              <a:ext cx="525462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249" name="Rectangle 117"/>
            <p:cNvSpPr>
              <a:spLocks noChangeArrowheads="1"/>
            </p:cNvSpPr>
            <p:nvPr/>
          </p:nvSpPr>
          <p:spPr bwMode="auto">
            <a:xfrm>
              <a:off x="7013575" y="1828102"/>
              <a:ext cx="2857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15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0" name="Rectangle 118"/>
            <p:cNvSpPr>
              <a:spLocks noChangeArrowheads="1"/>
            </p:cNvSpPr>
            <p:nvPr/>
          </p:nvSpPr>
          <p:spPr bwMode="auto">
            <a:xfrm>
              <a:off x="7210425" y="1828102"/>
              <a:ext cx="2032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1" name="Rectangle 119"/>
            <p:cNvSpPr>
              <a:spLocks noChangeArrowheads="1"/>
            </p:cNvSpPr>
            <p:nvPr/>
          </p:nvSpPr>
          <p:spPr bwMode="auto">
            <a:xfrm>
              <a:off x="7335838" y="1828102"/>
              <a:ext cx="173037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2" name="Rectangle 120"/>
            <p:cNvSpPr>
              <a:spLocks noChangeArrowheads="1"/>
            </p:cNvSpPr>
            <p:nvPr/>
          </p:nvSpPr>
          <p:spPr bwMode="auto">
            <a:xfrm>
              <a:off x="7431088" y="1828102"/>
              <a:ext cx="112712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[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3" name="Rectangle 121"/>
            <p:cNvSpPr>
              <a:spLocks noChangeArrowheads="1"/>
            </p:cNvSpPr>
            <p:nvPr/>
          </p:nvSpPr>
          <p:spPr bwMode="auto">
            <a:xfrm>
              <a:off x="7472363" y="1828102"/>
              <a:ext cx="160337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4" name="Rectangle 122"/>
            <p:cNvSpPr>
              <a:spLocks noChangeArrowheads="1"/>
            </p:cNvSpPr>
            <p:nvPr/>
          </p:nvSpPr>
          <p:spPr bwMode="auto">
            <a:xfrm>
              <a:off x="7550150" y="1828102"/>
              <a:ext cx="2921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] 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5" name="Rectangle 123"/>
            <p:cNvSpPr>
              <a:spLocks noChangeArrowheads="1"/>
            </p:cNvSpPr>
            <p:nvPr/>
          </p:nvSpPr>
          <p:spPr bwMode="auto">
            <a:xfrm>
              <a:off x="7753350" y="1828102"/>
              <a:ext cx="2857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15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6" name="Rectangle 124"/>
            <p:cNvSpPr>
              <a:spLocks noChangeArrowheads="1"/>
            </p:cNvSpPr>
            <p:nvPr/>
          </p:nvSpPr>
          <p:spPr bwMode="auto">
            <a:xfrm>
              <a:off x="7950200" y="1828102"/>
              <a:ext cx="2032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7" name="Rectangle 125"/>
            <p:cNvSpPr>
              <a:spLocks noChangeArrowheads="1"/>
            </p:cNvSpPr>
            <p:nvPr/>
          </p:nvSpPr>
          <p:spPr bwMode="auto">
            <a:xfrm>
              <a:off x="8075613" y="1828102"/>
              <a:ext cx="2032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5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8" name="Rectangle 126"/>
            <p:cNvSpPr>
              <a:spLocks noChangeArrowheads="1"/>
            </p:cNvSpPr>
            <p:nvPr/>
          </p:nvSpPr>
          <p:spPr bwMode="auto">
            <a:xfrm>
              <a:off x="8194675" y="1828102"/>
              <a:ext cx="2032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59" name="Rectangle 127"/>
            <p:cNvSpPr>
              <a:spLocks noChangeArrowheads="1"/>
            </p:cNvSpPr>
            <p:nvPr/>
          </p:nvSpPr>
          <p:spPr bwMode="auto">
            <a:xfrm>
              <a:off x="8320088" y="1828102"/>
              <a:ext cx="244475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20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68" name="Line 136"/>
            <p:cNvSpPr>
              <a:spLocks noChangeShapeType="1"/>
            </p:cNvSpPr>
            <p:nvPr/>
          </p:nvSpPr>
          <p:spPr bwMode="auto">
            <a:xfrm flipH="1" flipV="1">
              <a:off x="7188200" y="2005902"/>
              <a:ext cx="1495425" cy="407988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9" name="Freeform 137"/>
            <p:cNvSpPr>
              <a:spLocks/>
            </p:cNvSpPr>
            <p:nvPr/>
          </p:nvSpPr>
          <p:spPr bwMode="auto">
            <a:xfrm>
              <a:off x="7108825" y="1980502"/>
              <a:ext cx="93663" cy="57150"/>
            </a:xfrm>
            <a:custGeom>
              <a:avLst/>
              <a:gdLst>
                <a:gd name="T0" fmla="*/ 49 w 59"/>
                <a:gd name="T1" fmla="*/ 36 h 36"/>
                <a:gd name="T2" fmla="*/ 0 w 59"/>
                <a:gd name="T3" fmla="*/ 3 h 36"/>
                <a:gd name="T4" fmla="*/ 59 w 59"/>
                <a:gd name="T5" fmla="*/ 0 h 36"/>
                <a:gd name="T6" fmla="*/ 49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9" y="36"/>
                  </a:moveTo>
                  <a:lnTo>
                    <a:pt x="0" y="3"/>
                  </a:lnTo>
                  <a:lnTo>
                    <a:pt x="59" y="0"/>
                  </a:lnTo>
                  <a:lnTo>
                    <a:pt x="49" y="3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7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7000" y="4878989"/>
            <a:ext cx="5694363" cy="16113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0458C"/>
              </a:buClr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		 return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	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n -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1) +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-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1];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endParaRPr lang="en-US" altLang="en-US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0458C"/>
              </a:buClr>
              <a:defRPr/>
            </a:pPr>
            <a:endParaRPr lang="en-US" altLang="en-US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1" name="Text Box 25"/>
          <p:cNvSpPr txBox="1">
            <a:spLocks noChangeArrowheads="1"/>
          </p:cNvSpPr>
          <p:nvPr/>
        </p:nvSpPr>
        <p:spPr bwMode="auto">
          <a:xfrm>
            <a:off x="6169025" y="6201376"/>
            <a:ext cx="27495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LinearSum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4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72" name="Text Box 26"/>
          <p:cNvSpPr txBox="1">
            <a:spLocks noChangeArrowheads="1"/>
          </p:cNvSpPr>
          <p:nvPr/>
        </p:nvSpPr>
        <p:spPr bwMode="auto">
          <a:xfrm>
            <a:off x="6169025" y="5906101"/>
            <a:ext cx="2755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LinearSum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3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73" name="Text Box 27"/>
          <p:cNvSpPr txBox="1">
            <a:spLocks noChangeArrowheads="1"/>
          </p:cNvSpPr>
          <p:nvPr/>
        </p:nvSpPr>
        <p:spPr bwMode="auto">
          <a:xfrm>
            <a:off x="6169025" y="5610826"/>
            <a:ext cx="2755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LinearSum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2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74" name="Text Box 28"/>
          <p:cNvSpPr txBox="1">
            <a:spLocks noChangeArrowheads="1"/>
          </p:cNvSpPr>
          <p:nvPr/>
        </p:nvSpPr>
        <p:spPr bwMode="auto">
          <a:xfrm>
            <a:off x="6169025" y="5313964"/>
            <a:ext cx="2749550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LinearSum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1</a:t>
            </a:r>
            <a:r>
              <a:rPr lang="en-US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+ 3;</a:t>
            </a:r>
          </a:p>
        </p:txBody>
      </p:sp>
      <p:sp>
        <p:nvSpPr>
          <p:cNvPr id="275" name="Text Box 28"/>
          <p:cNvSpPr txBox="1">
            <a:spLocks noChangeArrowheads="1"/>
          </p:cNvSpPr>
          <p:nvPr/>
        </p:nvSpPr>
        <p:spPr bwMode="auto">
          <a:xfrm>
            <a:off x="6169025" y="4972651"/>
            <a:ext cx="27495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4</a:t>
            </a:r>
          </a:p>
        </p:txBody>
      </p:sp>
      <p:grpSp>
        <p:nvGrpSpPr>
          <p:cNvPr id="13352" name="Group 13351"/>
          <p:cNvGrpSpPr>
            <a:grpSpLocks/>
          </p:cNvGrpSpPr>
          <p:nvPr/>
        </p:nvGrpSpPr>
        <p:grpSpPr bwMode="auto">
          <a:xfrm>
            <a:off x="6942138" y="3897313"/>
            <a:ext cx="1322387" cy="592137"/>
            <a:chOff x="6942139" y="3896599"/>
            <a:chExt cx="1322387" cy="592153"/>
          </a:xfrm>
        </p:grpSpPr>
        <p:sp>
          <p:nvSpPr>
            <p:cNvPr id="203" name="Rectangle 71"/>
            <p:cNvSpPr>
              <a:spLocks noChangeArrowheads="1"/>
            </p:cNvSpPr>
            <p:nvPr/>
          </p:nvSpPr>
          <p:spPr bwMode="auto">
            <a:xfrm>
              <a:off x="7275514" y="4118855"/>
              <a:ext cx="525462" cy="20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204" name="Rectangle 72"/>
            <p:cNvSpPr>
              <a:spLocks noChangeArrowheads="1"/>
            </p:cNvSpPr>
            <p:nvPr/>
          </p:nvSpPr>
          <p:spPr bwMode="auto">
            <a:xfrm>
              <a:off x="7686676" y="4118855"/>
              <a:ext cx="173038" cy="20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5" name="Rectangle 73"/>
            <p:cNvSpPr>
              <a:spLocks noChangeArrowheads="1"/>
            </p:cNvSpPr>
            <p:nvPr/>
          </p:nvSpPr>
          <p:spPr bwMode="auto">
            <a:xfrm>
              <a:off x="7781926" y="4118855"/>
              <a:ext cx="112713" cy="20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[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824789" y="4118855"/>
              <a:ext cx="160337" cy="20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02576" y="4118855"/>
              <a:ext cx="292100" cy="20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] = 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8104189" y="4118855"/>
              <a:ext cx="160337" cy="207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cxnSp>
          <p:nvCxnSpPr>
            <p:cNvPr id="25672" name="Curved Connector 13332"/>
            <p:cNvCxnSpPr>
              <a:cxnSpLocks noChangeShapeType="1"/>
            </p:cNvCxnSpPr>
            <p:nvPr/>
          </p:nvCxnSpPr>
          <p:spPr bwMode="auto">
            <a:xfrm rot="16200000" flipV="1">
              <a:off x="6732580" y="4106158"/>
              <a:ext cx="592153" cy="173036"/>
            </a:xfrm>
            <a:prstGeom prst="curvedConnector3">
              <a:avLst>
                <a:gd name="adj1" fmla="val 101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53" name="Group 13352"/>
          <p:cNvGrpSpPr>
            <a:grpSpLocks/>
          </p:cNvGrpSpPr>
          <p:nvPr/>
        </p:nvGrpSpPr>
        <p:grpSpPr bwMode="auto">
          <a:xfrm>
            <a:off x="6804025" y="3243263"/>
            <a:ext cx="2057400" cy="889000"/>
            <a:chOff x="6803233" y="3243334"/>
            <a:chExt cx="2058193" cy="888231"/>
          </a:xfrm>
        </p:grpSpPr>
        <p:sp>
          <p:nvSpPr>
            <p:cNvPr id="209" name="Rectangle 77"/>
            <p:cNvSpPr>
              <a:spLocks noChangeArrowheads="1"/>
            </p:cNvSpPr>
            <p:nvPr/>
          </p:nvSpPr>
          <p:spPr bwMode="auto">
            <a:xfrm>
              <a:off x="7138325" y="3546284"/>
              <a:ext cx="525665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0" name="Rectangle 78"/>
            <p:cNvSpPr>
              <a:spLocks noChangeArrowheads="1"/>
            </p:cNvSpPr>
            <p:nvPr/>
          </p:nvSpPr>
          <p:spPr bwMode="auto">
            <a:xfrm>
              <a:off x="7555998" y="3546284"/>
              <a:ext cx="203278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4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1" name="Rectangle 79"/>
            <p:cNvSpPr>
              <a:spLocks noChangeArrowheads="1"/>
            </p:cNvSpPr>
            <p:nvPr/>
          </p:nvSpPr>
          <p:spPr bwMode="auto">
            <a:xfrm>
              <a:off x="7675107" y="3546284"/>
              <a:ext cx="203278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2" name="Rectangle 80"/>
            <p:cNvSpPr>
              <a:spLocks noChangeArrowheads="1"/>
            </p:cNvSpPr>
            <p:nvPr/>
          </p:nvSpPr>
          <p:spPr bwMode="auto">
            <a:xfrm>
              <a:off x="7794215" y="3546284"/>
              <a:ext cx="173105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3" name="Rectangle 81"/>
            <p:cNvSpPr>
              <a:spLocks noChangeArrowheads="1"/>
            </p:cNvSpPr>
            <p:nvPr/>
          </p:nvSpPr>
          <p:spPr bwMode="auto">
            <a:xfrm>
              <a:off x="7895854" y="3546284"/>
              <a:ext cx="112756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[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4" name="Rectangle 82"/>
            <p:cNvSpPr>
              <a:spLocks noChangeArrowheads="1"/>
            </p:cNvSpPr>
            <p:nvPr/>
          </p:nvSpPr>
          <p:spPr bwMode="auto">
            <a:xfrm>
              <a:off x="7930792" y="3546284"/>
              <a:ext cx="160400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5" name="Rectangle 83"/>
            <p:cNvSpPr>
              <a:spLocks noChangeArrowheads="1"/>
            </p:cNvSpPr>
            <p:nvPr/>
          </p:nvSpPr>
          <p:spPr bwMode="auto">
            <a:xfrm>
              <a:off x="8014963" y="3546284"/>
              <a:ext cx="292213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] 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6" name="Rectangle 84"/>
            <p:cNvSpPr>
              <a:spLocks noChangeArrowheads="1"/>
            </p:cNvSpPr>
            <p:nvPr/>
          </p:nvSpPr>
          <p:spPr bwMode="auto">
            <a:xfrm>
              <a:off x="8218241" y="3546284"/>
              <a:ext cx="203278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4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7" name="Rectangle 85"/>
            <p:cNvSpPr>
              <a:spLocks noChangeArrowheads="1"/>
            </p:cNvSpPr>
            <p:nvPr/>
          </p:nvSpPr>
          <p:spPr bwMode="auto">
            <a:xfrm>
              <a:off x="8337349" y="3546284"/>
              <a:ext cx="203278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8" name="Rectangle 86"/>
            <p:cNvSpPr>
              <a:spLocks noChangeArrowheads="1"/>
            </p:cNvSpPr>
            <p:nvPr/>
          </p:nvSpPr>
          <p:spPr bwMode="auto">
            <a:xfrm>
              <a:off x="8456458" y="3546284"/>
              <a:ext cx="203278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19" name="Rectangle 87"/>
            <p:cNvSpPr>
              <a:spLocks noChangeArrowheads="1"/>
            </p:cNvSpPr>
            <p:nvPr/>
          </p:nvSpPr>
          <p:spPr bwMode="auto">
            <a:xfrm>
              <a:off x="8575566" y="3546284"/>
              <a:ext cx="203278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0" name="Rectangle 88"/>
            <p:cNvSpPr>
              <a:spLocks noChangeArrowheads="1"/>
            </p:cNvSpPr>
            <p:nvPr/>
          </p:nvSpPr>
          <p:spPr bwMode="auto">
            <a:xfrm>
              <a:off x="8701027" y="3546284"/>
              <a:ext cx="160399" cy="2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62" name="Line 130"/>
            <p:cNvSpPr>
              <a:spLocks noChangeShapeType="1"/>
            </p:cNvSpPr>
            <p:nvPr/>
          </p:nvSpPr>
          <p:spPr bwMode="auto">
            <a:xfrm flipH="1" flipV="1">
              <a:off x="7671931" y="3755652"/>
              <a:ext cx="439906" cy="37591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3" name="Freeform 131"/>
            <p:cNvSpPr>
              <a:spLocks/>
            </p:cNvSpPr>
            <p:nvPr/>
          </p:nvSpPr>
          <p:spPr bwMode="auto">
            <a:xfrm>
              <a:off x="7609994" y="3701724"/>
              <a:ext cx="85758" cy="80893"/>
            </a:xfrm>
            <a:custGeom>
              <a:avLst/>
              <a:gdLst>
                <a:gd name="T0" fmla="*/ 30 w 54"/>
                <a:gd name="T1" fmla="*/ 51 h 51"/>
                <a:gd name="T2" fmla="*/ 0 w 54"/>
                <a:gd name="T3" fmla="*/ 0 h 51"/>
                <a:gd name="T4" fmla="*/ 54 w 54"/>
                <a:gd name="T5" fmla="*/ 23 h 51"/>
                <a:gd name="T6" fmla="*/ 30 w 54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51"/>
                <a:gd name="T14" fmla="*/ 54 w 54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1">
                  <a:moveTo>
                    <a:pt x="30" y="51"/>
                  </a:moveTo>
                  <a:lnTo>
                    <a:pt x="0" y="0"/>
                  </a:lnTo>
                  <a:lnTo>
                    <a:pt x="54" y="23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5665" name="Curved Connector 327"/>
            <p:cNvCxnSpPr>
              <a:cxnSpLocks noChangeShapeType="1"/>
            </p:cNvCxnSpPr>
            <p:nvPr/>
          </p:nvCxnSpPr>
          <p:spPr bwMode="auto">
            <a:xfrm rot="16200000" flipV="1">
              <a:off x="6593674" y="3452893"/>
              <a:ext cx="592153" cy="173036"/>
            </a:xfrm>
            <a:prstGeom prst="curvedConnector3">
              <a:avLst>
                <a:gd name="adj1" fmla="val 101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55" name="Group 13354"/>
          <p:cNvGrpSpPr>
            <a:grpSpLocks/>
          </p:cNvGrpSpPr>
          <p:nvPr/>
        </p:nvGrpSpPr>
        <p:grpSpPr bwMode="auto">
          <a:xfrm>
            <a:off x="6656388" y="2741613"/>
            <a:ext cx="2146300" cy="817562"/>
            <a:chOff x="6656388" y="2741684"/>
            <a:chExt cx="2146300" cy="816793"/>
          </a:xfrm>
        </p:grpSpPr>
        <p:sp>
          <p:nvSpPr>
            <p:cNvPr id="221" name="Rectangle 89"/>
            <p:cNvSpPr>
              <a:spLocks noChangeArrowheads="1"/>
            </p:cNvSpPr>
            <p:nvPr/>
          </p:nvSpPr>
          <p:spPr bwMode="auto">
            <a:xfrm>
              <a:off x="6996113" y="2973241"/>
              <a:ext cx="525462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2" name="Rectangle 90"/>
            <p:cNvSpPr>
              <a:spLocks noChangeArrowheads="1"/>
            </p:cNvSpPr>
            <p:nvPr/>
          </p:nvSpPr>
          <p:spPr bwMode="auto">
            <a:xfrm>
              <a:off x="7413625" y="2973241"/>
              <a:ext cx="203200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7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3" name="Rectangle 91"/>
            <p:cNvSpPr>
              <a:spLocks noChangeArrowheads="1"/>
            </p:cNvSpPr>
            <p:nvPr/>
          </p:nvSpPr>
          <p:spPr bwMode="auto">
            <a:xfrm>
              <a:off x="7532688" y="2973241"/>
              <a:ext cx="203200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4" name="Rectangle 92"/>
            <p:cNvSpPr>
              <a:spLocks noChangeArrowheads="1"/>
            </p:cNvSpPr>
            <p:nvPr/>
          </p:nvSpPr>
          <p:spPr bwMode="auto">
            <a:xfrm>
              <a:off x="7651750" y="2973241"/>
              <a:ext cx="173038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5" name="Rectangle 93"/>
            <p:cNvSpPr>
              <a:spLocks noChangeArrowheads="1"/>
            </p:cNvSpPr>
            <p:nvPr/>
          </p:nvSpPr>
          <p:spPr bwMode="auto">
            <a:xfrm>
              <a:off x="7753350" y="2973241"/>
              <a:ext cx="112713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[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6" name="Rectangle 94"/>
            <p:cNvSpPr>
              <a:spLocks noChangeArrowheads="1"/>
            </p:cNvSpPr>
            <p:nvPr/>
          </p:nvSpPr>
          <p:spPr bwMode="auto">
            <a:xfrm>
              <a:off x="7788275" y="2973241"/>
              <a:ext cx="160338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7" name="Rectangle 95"/>
            <p:cNvSpPr>
              <a:spLocks noChangeArrowheads="1"/>
            </p:cNvSpPr>
            <p:nvPr/>
          </p:nvSpPr>
          <p:spPr bwMode="auto">
            <a:xfrm>
              <a:off x="7872413" y="2973241"/>
              <a:ext cx="292100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] 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8" name="Rectangle 96"/>
            <p:cNvSpPr>
              <a:spLocks noChangeArrowheads="1"/>
            </p:cNvSpPr>
            <p:nvPr/>
          </p:nvSpPr>
          <p:spPr bwMode="auto">
            <a:xfrm>
              <a:off x="8075613" y="2973241"/>
              <a:ext cx="203200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7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29" name="Rectangle 97"/>
            <p:cNvSpPr>
              <a:spLocks noChangeArrowheads="1"/>
            </p:cNvSpPr>
            <p:nvPr/>
          </p:nvSpPr>
          <p:spPr bwMode="auto">
            <a:xfrm>
              <a:off x="8194675" y="2973241"/>
              <a:ext cx="203200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0" name="Rectangle 98"/>
            <p:cNvSpPr>
              <a:spLocks noChangeArrowheads="1"/>
            </p:cNvSpPr>
            <p:nvPr/>
          </p:nvSpPr>
          <p:spPr bwMode="auto">
            <a:xfrm>
              <a:off x="8313738" y="2973241"/>
              <a:ext cx="203200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6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1" name="Rectangle 99"/>
            <p:cNvSpPr>
              <a:spLocks noChangeArrowheads="1"/>
            </p:cNvSpPr>
            <p:nvPr/>
          </p:nvSpPr>
          <p:spPr bwMode="auto">
            <a:xfrm>
              <a:off x="8432800" y="2973241"/>
              <a:ext cx="203200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2" name="Rectangle 100"/>
            <p:cNvSpPr>
              <a:spLocks noChangeArrowheads="1"/>
            </p:cNvSpPr>
            <p:nvPr/>
          </p:nvSpPr>
          <p:spPr bwMode="auto">
            <a:xfrm>
              <a:off x="8558213" y="2973241"/>
              <a:ext cx="244475" cy="20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64" name="Line 132"/>
            <p:cNvSpPr>
              <a:spLocks noChangeShapeType="1"/>
            </p:cNvSpPr>
            <p:nvPr/>
          </p:nvSpPr>
          <p:spPr bwMode="auto">
            <a:xfrm flipH="1" flipV="1">
              <a:off x="7543800" y="3157218"/>
              <a:ext cx="1139825" cy="40125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5" name="Freeform 133"/>
            <p:cNvSpPr>
              <a:spLocks/>
            </p:cNvSpPr>
            <p:nvPr/>
          </p:nvSpPr>
          <p:spPr bwMode="auto">
            <a:xfrm>
              <a:off x="7467600" y="3130255"/>
              <a:ext cx="93663" cy="57096"/>
            </a:xfrm>
            <a:custGeom>
              <a:avLst/>
              <a:gdLst>
                <a:gd name="T0" fmla="*/ 46 w 59"/>
                <a:gd name="T1" fmla="*/ 36 h 36"/>
                <a:gd name="T2" fmla="*/ 0 w 59"/>
                <a:gd name="T3" fmla="*/ 0 h 36"/>
                <a:gd name="T4" fmla="*/ 59 w 59"/>
                <a:gd name="T5" fmla="*/ 1 h 36"/>
                <a:gd name="T6" fmla="*/ 46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6" y="36"/>
                  </a:moveTo>
                  <a:lnTo>
                    <a:pt x="0" y="0"/>
                  </a:lnTo>
                  <a:lnTo>
                    <a:pt x="59" y="1"/>
                  </a:lnTo>
                  <a:lnTo>
                    <a:pt x="46" y="3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5650" name="Curved Connector 328"/>
            <p:cNvCxnSpPr>
              <a:cxnSpLocks noChangeShapeType="1"/>
            </p:cNvCxnSpPr>
            <p:nvPr/>
          </p:nvCxnSpPr>
          <p:spPr bwMode="auto">
            <a:xfrm rot="16200000" flipV="1">
              <a:off x="6446829" y="2951243"/>
              <a:ext cx="592153" cy="173036"/>
            </a:xfrm>
            <a:prstGeom prst="curvedConnector3">
              <a:avLst>
                <a:gd name="adj1" fmla="val 101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58" name="Group 13357"/>
          <p:cNvGrpSpPr>
            <a:grpSpLocks/>
          </p:cNvGrpSpPr>
          <p:nvPr/>
        </p:nvGrpSpPr>
        <p:grpSpPr bwMode="auto">
          <a:xfrm>
            <a:off x="6497638" y="2127250"/>
            <a:ext cx="2359025" cy="844550"/>
            <a:chOff x="6496899" y="2127306"/>
            <a:chExt cx="2359764" cy="843796"/>
          </a:xfrm>
        </p:grpSpPr>
        <p:sp>
          <p:nvSpPr>
            <p:cNvPr id="233" name="Rectangle 101"/>
            <p:cNvSpPr>
              <a:spLocks noChangeArrowheads="1"/>
            </p:cNvSpPr>
            <p:nvPr/>
          </p:nvSpPr>
          <p:spPr bwMode="auto">
            <a:xfrm>
              <a:off x="6893898" y="2401699"/>
              <a:ext cx="525627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 dirty="0">
                  <a:solidFill>
                    <a:srgbClr val="0000FF"/>
                  </a:solidFill>
                  <a:latin typeface="Arial" panose="020B0604020202020204" pitchFamily="34" charset="0"/>
                </a:rPr>
                <a:t>return </a:t>
              </a:r>
              <a:endParaRPr lang="en-US" altLang="en-US" kern="0" dirty="0">
                <a:solidFill>
                  <a:srgbClr val="40458C"/>
                </a:solidFill>
              </a:endParaRPr>
            </a:p>
          </p:txBody>
        </p:sp>
        <p:sp>
          <p:nvSpPr>
            <p:cNvPr id="234" name="Rectangle 102"/>
            <p:cNvSpPr>
              <a:spLocks noChangeArrowheads="1"/>
            </p:cNvSpPr>
            <p:nvPr/>
          </p:nvSpPr>
          <p:spPr bwMode="auto">
            <a:xfrm>
              <a:off x="7305189" y="2401699"/>
              <a:ext cx="285840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13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5" name="Rectangle 103"/>
            <p:cNvSpPr>
              <a:spLocks noChangeArrowheads="1"/>
            </p:cNvSpPr>
            <p:nvPr/>
          </p:nvSpPr>
          <p:spPr bwMode="auto">
            <a:xfrm>
              <a:off x="7502101" y="2401699"/>
              <a:ext cx="203264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6" name="Rectangle 104"/>
            <p:cNvSpPr>
              <a:spLocks noChangeArrowheads="1"/>
            </p:cNvSpPr>
            <p:nvPr/>
          </p:nvSpPr>
          <p:spPr bwMode="auto">
            <a:xfrm>
              <a:off x="7627553" y="2401699"/>
              <a:ext cx="173091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7" name="Rectangle 105"/>
            <p:cNvSpPr>
              <a:spLocks noChangeArrowheads="1"/>
            </p:cNvSpPr>
            <p:nvPr/>
          </p:nvSpPr>
          <p:spPr bwMode="auto">
            <a:xfrm>
              <a:off x="7722833" y="2401699"/>
              <a:ext cx="112747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[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8" name="Rectangle 106"/>
            <p:cNvSpPr>
              <a:spLocks noChangeArrowheads="1"/>
            </p:cNvSpPr>
            <p:nvPr/>
          </p:nvSpPr>
          <p:spPr bwMode="auto">
            <a:xfrm>
              <a:off x="7764121" y="2401699"/>
              <a:ext cx="160387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39" name="Rectangle 107"/>
            <p:cNvSpPr>
              <a:spLocks noChangeArrowheads="1"/>
            </p:cNvSpPr>
            <p:nvPr/>
          </p:nvSpPr>
          <p:spPr bwMode="auto">
            <a:xfrm>
              <a:off x="7841932" y="2401699"/>
              <a:ext cx="292192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] 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40" name="Rectangle 108"/>
            <p:cNvSpPr>
              <a:spLocks noChangeArrowheads="1"/>
            </p:cNvSpPr>
            <p:nvPr/>
          </p:nvSpPr>
          <p:spPr bwMode="auto">
            <a:xfrm>
              <a:off x="8045196" y="2401699"/>
              <a:ext cx="285840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13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41" name="Rectangle 109"/>
            <p:cNvSpPr>
              <a:spLocks noChangeArrowheads="1"/>
            </p:cNvSpPr>
            <p:nvPr/>
          </p:nvSpPr>
          <p:spPr bwMode="auto">
            <a:xfrm>
              <a:off x="8242108" y="2401699"/>
              <a:ext cx="203264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42" name="Rectangle 110"/>
            <p:cNvSpPr>
              <a:spLocks noChangeArrowheads="1"/>
            </p:cNvSpPr>
            <p:nvPr/>
          </p:nvSpPr>
          <p:spPr bwMode="auto">
            <a:xfrm>
              <a:off x="8367560" y="2401699"/>
              <a:ext cx="203264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43" name="Rectangle 111"/>
            <p:cNvSpPr>
              <a:spLocks noChangeArrowheads="1"/>
            </p:cNvSpPr>
            <p:nvPr/>
          </p:nvSpPr>
          <p:spPr bwMode="auto">
            <a:xfrm>
              <a:off x="8486659" y="2401699"/>
              <a:ext cx="203264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= 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44" name="Rectangle 112"/>
            <p:cNvSpPr>
              <a:spLocks noChangeArrowheads="1"/>
            </p:cNvSpPr>
            <p:nvPr/>
          </p:nvSpPr>
          <p:spPr bwMode="auto">
            <a:xfrm>
              <a:off x="8612111" y="2401699"/>
              <a:ext cx="244552" cy="2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100" kern="0">
                  <a:solidFill>
                    <a:srgbClr val="000000"/>
                  </a:solidFill>
                  <a:latin typeface="Arial" panose="020B0604020202020204" pitchFamily="34" charset="0"/>
                </a:rPr>
                <a:t>15</a:t>
              </a:r>
              <a:endParaRPr lang="en-US" altLang="en-US" kern="0">
                <a:solidFill>
                  <a:srgbClr val="40458C"/>
                </a:solidFill>
              </a:endParaRPr>
            </a:p>
          </p:txBody>
        </p:sp>
        <p:sp>
          <p:nvSpPr>
            <p:cNvPr id="266" name="Line 134"/>
            <p:cNvSpPr>
              <a:spLocks noChangeShapeType="1"/>
            </p:cNvSpPr>
            <p:nvPr/>
          </p:nvSpPr>
          <p:spPr bwMode="auto">
            <a:xfrm flipH="1" flipV="1">
              <a:off x="7543389" y="2584098"/>
              <a:ext cx="1092542" cy="38700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" name="Freeform 135"/>
            <p:cNvSpPr>
              <a:spLocks/>
            </p:cNvSpPr>
            <p:nvPr/>
          </p:nvSpPr>
          <p:spPr bwMode="auto">
            <a:xfrm>
              <a:off x="7467165" y="2557135"/>
              <a:ext cx="93692" cy="58685"/>
            </a:xfrm>
            <a:custGeom>
              <a:avLst/>
              <a:gdLst>
                <a:gd name="T0" fmla="*/ 46 w 59"/>
                <a:gd name="T1" fmla="*/ 37 h 37"/>
                <a:gd name="T2" fmla="*/ 0 w 59"/>
                <a:gd name="T3" fmla="*/ 0 h 37"/>
                <a:gd name="T4" fmla="*/ 59 w 59"/>
                <a:gd name="T5" fmla="*/ 2 h 37"/>
                <a:gd name="T6" fmla="*/ 46 w 59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7"/>
                <a:gd name="T14" fmla="*/ 59 w 59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7">
                  <a:moveTo>
                    <a:pt x="46" y="37"/>
                  </a:moveTo>
                  <a:lnTo>
                    <a:pt x="0" y="0"/>
                  </a:lnTo>
                  <a:lnTo>
                    <a:pt x="59" y="2"/>
                  </a:lnTo>
                  <a:lnTo>
                    <a:pt x="46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5635" name="Curved Connector 329"/>
            <p:cNvCxnSpPr>
              <a:cxnSpLocks noChangeShapeType="1"/>
            </p:cNvCxnSpPr>
            <p:nvPr/>
          </p:nvCxnSpPr>
          <p:spPr bwMode="auto">
            <a:xfrm rot="16200000" flipV="1">
              <a:off x="6287340" y="2336865"/>
              <a:ext cx="592153" cy="173036"/>
            </a:xfrm>
            <a:prstGeom prst="curvedConnector3">
              <a:avLst>
                <a:gd name="adj1" fmla="val 101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40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Recursion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8" y="685800"/>
            <a:ext cx="9110662" cy="5562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technique in which you describe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loops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programming technique in which you describe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that calls itself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problem using recursion depends on solving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occurrences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problem.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methods that call themselves to solve problems recursively is called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different way of thinking of problem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equally powerful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(loops)</a:t>
            </a:r>
          </a:p>
          <a:p>
            <a:pPr lvl="3" eaLnBrk="1" hangingPunct="1">
              <a:spcBef>
                <a:spcPts val="60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solve some kinds of problems better than iteration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elegant, simplistic,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code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used well)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programming languages (such as Haskell) use recursion exclusively  (no loops)</a:t>
            </a:r>
          </a:p>
        </p:txBody>
      </p:sp>
    </p:spTree>
    <p:extLst>
      <p:ext uri="{BB962C8B-B14F-4D97-AF65-F5344CB8AC3E}">
        <p14:creationId xmlns:p14="http://schemas.microsoft.com/office/powerpoint/2010/main" val="25126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940"/>
            <a:ext cx="7772400" cy="58966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Recursive tracing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recursive method: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mystery(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(n &lt; 10)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a = n / 10;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b = n % 10;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</a:t>
            </a:r>
            <a:r>
              <a:rPr lang="en-US" altLang="en-US" sz="2000" b="1" dirty="0">
                <a:latin typeface="Courier New" panose="02070309020205020404" pitchFamily="49" charset="0"/>
              </a:rPr>
              <a:t>mystery(a + b)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result of the following call?</a:t>
            </a:r>
          </a:p>
          <a:p>
            <a:pPr lvl="2" eaLnBrk="1" hangingPunct="1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mystery(648)</a:t>
            </a:r>
          </a:p>
        </p:txBody>
      </p:sp>
    </p:spTree>
    <p:extLst>
      <p:ext uri="{BB962C8B-B14F-4D97-AF65-F5344CB8AC3E}">
        <p14:creationId xmlns:p14="http://schemas.microsoft.com/office/powerpoint/2010/main" val="17938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6669"/>
            <a:ext cx="7772400" cy="778669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 recursive trace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2390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mystery(648):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Courier New" panose="02070309020205020404" pitchFamily="49" charset="0"/>
              </a:rPr>
              <a:t>int a = 648 / 10;      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64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Courier New" panose="02070309020205020404" pitchFamily="49" charset="0"/>
              </a:rPr>
              <a:t>int b = 648 % 10;      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 8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Courier New" panose="02070309020205020404" pitchFamily="49" charset="0"/>
              </a:rPr>
              <a:t>return mystery(a + b); 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mystery(72)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700" b="1" u="sng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u="sng">
                <a:latin typeface="Courier New" panose="02070309020205020404" pitchFamily="49" charset="0"/>
              </a:rPr>
              <a:t>mystery(72):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ourier New" panose="02070309020205020404" pitchFamily="49" charset="0"/>
              </a:rPr>
              <a:t>int a = 72 / 10;    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7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ourier New" panose="02070309020205020404" pitchFamily="49" charset="0"/>
              </a:rPr>
              <a:t>int b = 72 % 10;    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2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>
                <a:latin typeface="Courier New" panose="02070309020205020404" pitchFamily="49" charset="0"/>
              </a:rPr>
              <a:t>return mystery(a + b);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mystery(9)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endParaRPr lang="en-US" altLang="en-US" sz="18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600" u="sng">
                <a:latin typeface="Courier New" panose="02070309020205020404" pitchFamily="49" charset="0"/>
              </a:rPr>
              <a:t>mystery(9):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US" altLang="en-US" sz="1600">
                <a:latin typeface="Courier New" panose="02070309020205020404" pitchFamily="49" charset="0"/>
              </a:rPr>
              <a:t>return 9;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87313" y="1289050"/>
            <a:ext cx="6923087" cy="412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9673" name="Rectangle 9"/>
          <p:cNvSpPr>
            <a:spLocks noChangeArrowheads="1"/>
          </p:cNvSpPr>
          <p:nvPr/>
        </p:nvSpPr>
        <p:spPr bwMode="auto">
          <a:xfrm>
            <a:off x="762000" y="2951163"/>
            <a:ext cx="5867400" cy="2306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1066800" y="4579938"/>
            <a:ext cx="2133600" cy="60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097713" y="4349750"/>
            <a:ext cx="1919287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mystery(72)</a:t>
            </a: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097713" y="3995738"/>
            <a:ext cx="1919287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mystery(9)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089775" y="3657600"/>
            <a:ext cx="1919288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return 9</a:t>
            </a:r>
          </a:p>
        </p:txBody>
      </p:sp>
    </p:spTree>
    <p:extLst>
      <p:ext uri="{BB962C8B-B14F-4D97-AF65-F5344CB8AC3E}">
        <p14:creationId xmlns:p14="http://schemas.microsoft.com/office/powerpoint/2010/main" val="39612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2" grpId="0" animBg="1"/>
      <p:bldP spid="369673" grpId="0" animBg="1"/>
      <p:bldP spid="36967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940"/>
            <a:ext cx="7772400" cy="513460"/>
          </a:xfrm>
        </p:spPr>
        <p:txBody>
          <a:bodyPr/>
          <a:lstStyle/>
          <a:p>
            <a:pPr eaLnBrk="1" hangingPunct="1"/>
            <a:r>
              <a:rPr lang="en-US" altLang="en-US" sz="3200" b="1"/>
              <a:t>Exercise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91440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cs typeface="Traditional Arabic" panose="02020603050405020304" pitchFamily="18" charset="-78"/>
              </a:rPr>
              <a:t>Write a recursive method </a:t>
            </a:r>
            <a:r>
              <a:rPr lang="en-US" altLang="en-US" sz="2400" dirty="0">
                <a:solidFill>
                  <a:srgbClr val="FF0000"/>
                </a:solidFill>
              </a:rPr>
              <a:t>pow </a:t>
            </a:r>
            <a:r>
              <a:rPr lang="en-US" altLang="en-US" sz="2400" dirty="0">
                <a:cs typeface="Traditional Arabic" panose="02020603050405020304" pitchFamily="18" charset="-78"/>
              </a:rPr>
              <a:t>accepts an integer </a:t>
            </a:r>
            <a:r>
              <a:rPr lang="en-US" altLang="en-US" sz="2400" dirty="0">
                <a:solidFill>
                  <a:srgbClr val="FF0000"/>
                </a:solidFill>
                <a:cs typeface="Traditional Arabic" panose="02020603050405020304" pitchFamily="18" charset="-78"/>
              </a:rPr>
              <a:t>base</a:t>
            </a:r>
            <a:r>
              <a:rPr lang="en-US" altLang="en-US" sz="2400" dirty="0">
                <a:cs typeface="Traditional Arabic" panose="02020603050405020304" pitchFamily="18" charset="-78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cs typeface="Traditional Arabic" panose="02020603050405020304" pitchFamily="18" charset="-78"/>
              </a:rPr>
              <a:t>exponent</a:t>
            </a:r>
            <a:r>
              <a:rPr lang="en-US" altLang="en-US" sz="2400" dirty="0">
                <a:cs typeface="Traditional Arabic" panose="02020603050405020304" pitchFamily="18" charset="-78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cs typeface="Traditional Arabic" panose="02020603050405020304" pitchFamily="18" charset="-78"/>
              </a:rPr>
              <a:t>returns the base raised to that exponent</a:t>
            </a:r>
            <a:r>
              <a:rPr lang="en-US" altLang="en-US" sz="2400" dirty="0">
                <a:cs typeface="Traditional Arabic" panose="02020603050405020304" pitchFamily="18" charset="-78"/>
              </a:rPr>
              <a:t>.</a:t>
            </a:r>
          </a:p>
          <a:p>
            <a:pPr lvl="1" eaLnBrk="1" hangingPunct="1"/>
            <a:r>
              <a:rPr lang="en-US" altLang="en-US" sz="2000" dirty="0">
                <a:cs typeface="Traditional Arabic" panose="02020603050405020304" pitchFamily="18" charset="-78"/>
              </a:rPr>
              <a:t>Example: </a:t>
            </a:r>
            <a:r>
              <a:rPr lang="en-US" altLang="en-US" sz="2000" dirty="0"/>
              <a:t>pow(3, 4) </a:t>
            </a:r>
            <a:r>
              <a:rPr lang="en-US" altLang="en-US" sz="2000" dirty="0">
                <a:cs typeface="Traditional Arabic" panose="02020603050405020304" pitchFamily="18" charset="-78"/>
              </a:rPr>
              <a:t>returns 81</a:t>
            </a:r>
          </a:p>
          <a:p>
            <a:pPr lvl="1" eaLnBrk="1" hangingPunct="1"/>
            <a:r>
              <a:rPr lang="en-US" altLang="en-US" sz="2000" dirty="0">
                <a:cs typeface="Times New Roman" panose="02020603050405020304" pitchFamily="18" charset="0"/>
              </a:rPr>
              <a:t>The power function, p(</a:t>
            </a:r>
            <a:r>
              <a:rPr lang="en-US" altLang="en-US" sz="2000" dirty="0" err="1">
                <a:cs typeface="Times New Roman" panose="02020603050405020304" pitchFamily="18" charset="0"/>
              </a:rPr>
              <a:t>x,n</a:t>
            </a:r>
            <a:r>
              <a:rPr lang="en-US" altLang="en-US" sz="2000" dirty="0">
                <a:cs typeface="Times New Roman" panose="02020603050405020304" pitchFamily="18" charset="0"/>
              </a:rPr>
              <a:t>)=</a:t>
            </a:r>
            <a:r>
              <a:rPr lang="en-US" altLang="en-US" sz="2000" dirty="0" err="1"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 err="1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, can be defined recursively:</a:t>
            </a: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an power function that runs in O(n) time (for we make n recursive calls).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do better than this, however.</a:t>
            </a:r>
          </a:p>
          <a:p>
            <a:pPr lvl="1" eaLnBrk="1" hangingPunct="1"/>
            <a:endParaRPr lang="en-US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286000" y="28956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57200" progId="Equation.3">
                  <p:embed/>
                </p:oleObj>
              </mc:Choice>
              <mc:Fallback>
                <p:oleObj name="Equation" r:id="rId2" imgW="2032000" imgH="4572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381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7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Courier New" panose="02070309020205020404" pitchFamily="49" charset="0"/>
              </a:rPr>
              <a:t>pow</a:t>
            </a:r>
            <a:r>
              <a:rPr lang="en-US" altLang="en-US" sz="3200" b="1" dirty="0"/>
              <a:t> 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1148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Returns base ^ exponent.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Precondition: exponent &gt;=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pow(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base,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exponent) </a:t>
            </a: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if (exponent ==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// base case; any number to 0th power is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 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x^y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= x * x^(y-1)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return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base</a:t>
            </a:r>
            <a:r>
              <a:rPr lang="en-US" altLang="en-US" sz="2000" b="1" dirty="0">
                <a:latin typeface="Courier New" panose="02070309020205020404" pitchFamily="49" charset="0"/>
              </a:rPr>
              <a:t> *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pow(base, exponent - 1);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2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5400"/>
            <a:ext cx="7772400" cy="8429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Courier New" panose="02070309020205020404" pitchFamily="49" charset="0"/>
              </a:rPr>
              <a:t>pow</a:t>
            </a:r>
            <a:r>
              <a:rPr lang="en-US" altLang="en-US" sz="3200" b="1" dirty="0"/>
              <a:t> solution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991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2000" b="1" u="sng" dirty="0" err="1">
                <a:solidFill>
                  <a:srgbClr val="0000FF"/>
                </a:solidFill>
                <a:latin typeface="Courier New" pitchFamily="49" charset="0"/>
              </a:rPr>
              <a:t>pow</a:t>
            </a:r>
            <a:r>
              <a:rPr lang="en-US" sz="2000" b="1" u="sng" dirty="0">
                <a:solidFill>
                  <a:srgbClr val="0000FF"/>
                </a:solidFill>
                <a:latin typeface="Courier New" pitchFamily="49" charset="0"/>
              </a:rPr>
              <a:t>(3, 4)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return 3 * </a:t>
            </a:r>
            <a:r>
              <a:rPr lang="en-US" sz="2000" b="1" u="sng" dirty="0" err="1">
                <a:solidFill>
                  <a:srgbClr val="FF0000"/>
                </a:solidFill>
                <a:latin typeface="Courier New" pitchFamily="49" charset="0"/>
              </a:rPr>
              <a:t>pow</a:t>
            </a:r>
            <a:r>
              <a:rPr lang="en-US" sz="2000" b="1" u="sng" dirty="0">
                <a:solidFill>
                  <a:srgbClr val="FF0000"/>
                </a:solidFill>
                <a:latin typeface="Courier New" pitchFamily="49" charset="0"/>
              </a:rPr>
              <a:t>(3, 3)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	     return 3 * </a:t>
            </a:r>
            <a:r>
              <a:rPr lang="en-US" sz="2000" b="1" u="sng" dirty="0" err="1">
                <a:solidFill>
                  <a:srgbClr val="0000FF"/>
                </a:solidFill>
                <a:latin typeface="Courier New" pitchFamily="49" charset="0"/>
              </a:rPr>
              <a:t>pow</a:t>
            </a:r>
            <a:r>
              <a:rPr lang="en-US" sz="2000" b="1" u="sng" dirty="0">
                <a:solidFill>
                  <a:srgbClr val="0000FF"/>
                </a:solidFill>
                <a:latin typeface="Courier New" pitchFamily="49" charset="0"/>
              </a:rPr>
              <a:t>(3, 2)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3205162" lvl="8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 return 3* </a:t>
            </a:r>
            <a:r>
              <a:rPr lang="en-US" sz="2000" b="1" u="sng" dirty="0" err="1">
                <a:solidFill>
                  <a:srgbClr val="C00000"/>
                </a:solidFill>
                <a:latin typeface="Courier New" pitchFamily="49" charset="0"/>
              </a:rPr>
              <a:t>pow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</a:rPr>
              <a:t>(3, 1)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pPr lvl="8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return 3* </a:t>
            </a:r>
            <a:r>
              <a:rPr lang="en-US" sz="2000" b="1" u="sng" dirty="0" err="1">
                <a:solidFill>
                  <a:srgbClr val="0000FF"/>
                </a:solidFill>
                <a:latin typeface="Courier New" pitchFamily="49" charset="0"/>
              </a:rPr>
              <a:t>pow</a:t>
            </a:r>
            <a:r>
              <a:rPr lang="en-US" sz="2000" b="1" u="sng" dirty="0">
                <a:solidFill>
                  <a:srgbClr val="0000FF"/>
                </a:solidFill>
                <a:latin typeface="Courier New" pitchFamily="49" charset="0"/>
              </a:rPr>
              <a:t>(3, 0)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lvl="8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           return 1;</a:t>
            </a:r>
          </a:p>
          <a:p>
            <a:pPr lvl="8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 return 3*1;</a:t>
            </a:r>
            <a:endParaRPr lang="en-US" sz="2000" b="1" u="sng" dirty="0">
              <a:solidFill>
                <a:srgbClr val="008000"/>
              </a:solidFill>
              <a:latin typeface="Courier New" pitchFamily="49" charset="0"/>
            </a:endParaRPr>
          </a:p>
          <a:p>
            <a:pPr lvl="8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 return 3*3;</a:t>
            </a:r>
            <a:endParaRPr lang="en-US" sz="2000" b="1" u="sng" dirty="0">
              <a:solidFill>
                <a:srgbClr val="008000"/>
              </a:solidFill>
              <a:latin typeface="Courier New" pitchFamily="49" charset="0"/>
            </a:endParaRPr>
          </a:p>
          <a:p>
            <a:pPr lvl="4"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return 3*9;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return 3*27;</a:t>
            </a:r>
            <a:endParaRPr lang="en-US" sz="2000" b="1" u="sng" dirty="0">
              <a:solidFill>
                <a:srgbClr val="008000"/>
              </a:solidFill>
              <a:latin typeface="Courier New" pitchFamily="49" charset="0"/>
            </a:endParaRPr>
          </a:p>
          <a:p>
            <a:pPr lvl="4">
              <a:buFontTx/>
              <a:buNone/>
              <a:defRPr/>
            </a:pPr>
            <a:endParaRPr lang="en-US" sz="2000" b="1" u="sng" dirty="0">
              <a:solidFill>
                <a:srgbClr val="008000"/>
              </a:solidFill>
              <a:latin typeface="Courier New" pitchFamily="49" charset="0"/>
            </a:endParaRPr>
          </a:p>
          <a:p>
            <a:pPr lvl="8">
              <a:buFontTx/>
              <a:buNone/>
              <a:defRPr/>
            </a:pPr>
            <a:endParaRPr lang="en-US" sz="2000" b="1" u="sng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2138" y="1685925"/>
            <a:ext cx="7086600" cy="294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6538" y="2770188"/>
            <a:ext cx="1719262" cy="735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94288" y="2436813"/>
            <a:ext cx="3592512" cy="147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78213" y="2028825"/>
            <a:ext cx="5360987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4450" y="1289050"/>
            <a:ext cx="9056688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5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178" y="37032"/>
            <a:ext cx="7772400" cy="49636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Pow optimization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derive a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linearly recursive algorithm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squaring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assume y =x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(i.e.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then 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y*y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x* 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x(x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x(x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assume y =x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(i.e.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(n-1)/2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then x</a:t>
            </a:r>
            <a:r>
              <a:rPr lang="en-US" alt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x*y*y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676400" y="2209800"/>
          <a:ext cx="5334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711000" progId="Equation.3">
                  <p:embed/>
                </p:oleObj>
              </mc:Choice>
              <mc:Fallback>
                <p:oleObj name="Equation" r:id="rId2" imgW="2819160" imgH="7110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53340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4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22"/>
            <a:ext cx="7772400" cy="68107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pow solution 2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1447800"/>
            <a:ext cx="662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kern="0" dirty="0"/>
              <a:t>Algorithm </a:t>
            </a:r>
            <a:r>
              <a:rPr lang="en-US" altLang="en-US" kern="0" dirty="0">
                <a:solidFill>
                  <a:schemeClr val="tx2"/>
                </a:solidFill>
              </a:rPr>
              <a:t>Power</a:t>
            </a:r>
            <a:r>
              <a:rPr lang="en-US" altLang="en-US" kern="0" dirty="0"/>
              <a:t>(</a:t>
            </a:r>
            <a:r>
              <a:rPr lang="en-US" altLang="en-US" i="1" kern="0" dirty="0"/>
              <a:t>x, n</a:t>
            </a:r>
            <a:r>
              <a:rPr lang="en-US" altLang="en-US" kern="0" dirty="0"/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i="1" kern="0" dirty="0"/>
              <a:t>      Input: </a:t>
            </a:r>
            <a:r>
              <a:rPr lang="en-US" altLang="en-US" kern="0" dirty="0"/>
              <a:t>A number </a:t>
            </a:r>
            <a:r>
              <a:rPr lang="en-US" altLang="en-US" i="1" kern="0" dirty="0"/>
              <a:t>x </a:t>
            </a:r>
            <a:r>
              <a:rPr lang="en-US" altLang="en-US" kern="0" dirty="0"/>
              <a:t>and integer </a:t>
            </a:r>
            <a:r>
              <a:rPr lang="en-US" altLang="en-US" i="1" kern="0" dirty="0"/>
              <a:t>n = </a:t>
            </a:r>
            <a:r>
              <a:rPr lang="en-US" altLang="en-US" kern="0" dirty="0"/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i="1" kern="0" dirty="0"/>
              <a:t>      Output: </a:t>
            </a:r>
            <a:r>
              <a:rPr lang="en-US" altLang="en-US" kern="0" dirty="0"/>
              <a:t>The value </a:t>
            </a:r>
            <a:r>
              <a:rPr lang="en-US" altLang="en-US" i="1" kern="0" dirty="0" err="1"/>
              <a:t>x</a:t>
            </a:r>
            <a:r>
              <a:rPr lang="en-US" altLang="en-US" i="1" kern="0" baseline="30000" dirty="0" err="1"/>
              <a:t>n</a:t>
            </a:r>
            <a:endParaRPr lang="en-US" altLang="en-US" i="1" kern="0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kern="0" dirty="0"/>
              <a:t>     if </a:t>
            </a:r>
            <a:r>
              <a:rPr lang="en-US" altLang="en-US" i="1" kern="0" dirty="0"/>
              <a:t>n </a:t>
            </a:r>
            <a:r>
              <a:rPr lang="en-US" altLang="en-US" kern="0" dirty="0"/>
              <a:t>= 0	</a:t>
            </a:r>
            <a:r>
              <a:rPr lang="en-US" altLang="en-US" b="1" kern="0" dirty="0"/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kern="0" dirty="0"/>
              <a:t>		return </a:t>
            </a:r>
            <a:r>
              <a:rPr lang="en-US" altLang="en-US" kern="0" dirty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kern="0" dirty="0"/>
              <a:t>     if </a:t>
            </a:r>
            <a:r>
              <a:rPr lang="en-US" altLang="en-US" i="1" kern="0" dirty="0"/>
              <a:t>n </a:t>
            </a:r>
            <a:r>
              <a:rPr lang="en-US" altLang="en-US" kern="0" dirty="0"/>
              <a:t>is odd </a:t>
            </a:r>
            <a:r>
              <a:rPr lang="en-US" altLang="en-US" b="1" kern="0" dirty="0"/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i="1" kern="0" dirty="0"/>
              <a:t>		y  = </a:t>
            </a:r>
            <a:r>
              <a:rPr lang="en-US" altLang="en-US" kern="0" dirty="0">
                <a:solidFill>
                  <a:schemeClr val="tx2"/>
                </a:solidFill>
              </a:rPr>
              <a:t>Power</a:t>
            </a:r>
            <a:r>
              <a:rPr lang="en-US" altLang="en-US" kern="0" dirty="0"/>
              <a:t>(</a:t>
            </a:r>
            <a:r>
              <a:rPr lang="en-US" altLang="en-US" i="1" kern="0" dirty="0"/>
              <a:t>x, </a:t>
            </a:r>
            <a:r>
              <a:rPr lang="en-US" altLang="en-US" kern="0" dirty="0"/>
              <a:t>(</a:t>
            </a:r>
            <a:r>
              <a:rPr lang="en-US" altLang="en-US" i="1" kern="0" dirty="0"/>
              <a:t>n - </a:t>
            </a:r>
            <a:r>
              <a:rPr lang="en-US" altLang="en-US" kern="0" dirty="0"/>
              <a:t>1)</a:t>
            </a:r>
            <a:r>
              <a:rPr lang="en-US" altLang="en-US" i="1" kern="0" dirty="0"/>
              <a:t>/ </a:t>
            </a:r>
            <a:r>
              <a:rPr lang="en-US" altLang="en-US" kern="0" dirty="0"/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kern="0" dirty="0"/>
              <a:t>		return </a:t>
            </a:r>
            <a:r>
              <a:rPr lang="en-US" altLang="en-US" i="1" kern="0" dirty="0"/>
              <a:t>x </a:t>
            </a:r>
            <a:r>
              <a:rPr lang="en-US" altLang="en-US" kern="0" dirty="0"/>
              <a:t>· </a:t>
            </a:r>
            <a:r>
              <a:rPr lang="en-US" altLang="en-US" b="1" i="1" kern="0" dirty="0">
                <a:solidFill>
                  <a:srgbClr val="C00000"/>
                </a:solidFill>
              </a:rPr>
              <a:t>y </a:t>
            </a:r>
            <a:r>
              <a:rPr lang="en-US" altLang="en-US" b="1" kern="0" dirty="0">
                <a:solidFill>
                  <a:srgbClr val="C00000"/>
                </a:solidFill>
              </a:rPr>
              <a:t>·</a:t>
            </a:r>
            <a:r>
              <a:rPr lang="en-US" altLang="en-US" b="1" i="1" kern="0" dirty="0">
                <a:solidFill>
                  <a:srgbClr val="C0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kern="0" dirty="0"/>
              <a:t> 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i="1" kern="0" dirty="0"/>
              <a:t>		y = </a:t>
            </a:r>
            <a:r>
              <a:rPr lang="en-US" altLang="en-US" kern="0" dirty="0">
                <a:solidFill>
                  <a:schemeClr val="tx2"/>
                </a:solidFill>
              </a:rPr>
              <a:t>Power</a:t>
            </a:r>
            <a:r>
              <a:rPr lang="en-US" altLang="en-US" kern="0" dirty="0"/>
              <a:t>(</a:t>
            </a:r>
            <a:r>
              <a:rPr lang="en-US" altLang="en-US" i="1" kern="0" dirty="0"/>
              <a:t>x, n/ </a:t>
            </a:r>
            <a:r>
              <a:rPr lang="en-US" altLang="en-US" kern="0" dirty="0"/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kern="0" dirty="0"/>
              <a:t>		return </a:t>
            </a:r>
            <a:r>
              <a:rPr lang="en-US" altLang="en-US" b="1" i="1" kern="0" dirty="0">
                <a:solidFill>
                  <a:srgbClr val="0000FF"/>
                </a:solidFill>
              </a:rPr>
              <a:t>y </a:t>
            </a:r>
            <a:r>
              <a:rPr lang="en-US" altLang="en-US" b="1" kern="0" dirty="0">
                <a:solidFill>
                  <a:srgbClr val="0000FF"/>
                </a:solidFill>
              </a:rPr>
              <a:t>·</a:t>
            </a:r>
            <a:r>
              <a:rPr lang="en-US" altLang="en-US" b="1" i="1" kern="0" dirty="0">
                <a:solidFill>
                  <a:srgbClr val="0000FF"/>
                </a:solidFill>
              </a:rPr>
              <a:t> y</a:t>
            </a:r>
            <a:endParaRPr lang="en-US" altLang="en-US" b="1" kern="0" dirty="0">
              <a:solidFill>
                <a:srgbClr val="0000FF"/>
              </a:solidFill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429000" y="4495800"/>
            <a:ext cx="2514600" cy="879475"/>
          </a:xfrm>
          <a:prstGeom prst="line">
            <a:avLst/>
          </a:prstGeom>
          <a:noFill/>
          <a:ln w="38100">
            <a:solidFill>
              <a:srgbClr val="B7C1EB">
                <a:lumMod val="75000"/>
              </a:srgb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B7C1EB">
                  <a:lumMod val="75000"/>
                </a:srgbClr>
              </a:solidFill>
              <a:latin typeface="Tahoma" panose="020B0604030504040204" pitchFamily="34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943600" y="4689475"/>
            <a:ext cx="3063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657BD4"/>
                </a:solidFill>
                <a:latin typeface="Comic Sans MS" panose="030F0702030302020204" pitchFamily="66" charset="0"/>
              </a:rPr>
              <a:t>It is important that we use a variable twice here rather than calling the method twice.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5943600" y="2174875"/>
            <a:ext cx="304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Comic Sans MS" panose="030F0702030302020204" pitchFamily="66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3124200" y="5375275"/>
            <a:ext cx="2819400" cy="304800"/>
          </a:xfrm>
          <a:prstGeom prst="line">
            <a:avLst/>
          </a:prstGeom>
          <a:noFill/>
          <a:ln w="38100">
            <a:solidFill>
              <a:srgbClr val="B7C1EB">
                <a:lumMod val="75000"/>
              </a:srgb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B7C1EB">
                  <a:lumMod val="75000"/>
                </a:srgbClr>
              </a:solidFill>
              <a:latin typeface="Tahoma" panose="020B0604030504040204" pitchFamily="34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3352800" y="3089275"/>
            <a:ext cx="2514600" cy="796925"/>
          </a:xfrm>
          <a:prstGeom prst="line">
            <a:avLst/>
          </a:prstGeom>
          <a:noFill/>
          <a:ln w="38100">
            <a:solidFill>
              <a:srgbClr val="BE2D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3505200" y="3089275"/>
            <a:ext cx="2362200" cy="1939925"/>
          </a:xfrm>
          <a:prstGeom prst="line">
            <a:avLst/>
          </a:prstGeom>
          <a:noFill/>
          <a:ln w="38100">
            <a:solidFill>
              <a:srgbClr val="BE2D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2229" grpId="0"/>
      <p:bldP spid="52230" grpId="0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178" y="37032"/>
            <a:ext cx="7772400" cy="49636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Recursive  example-Pow optimization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676400" y="685800"/>
          <a:ext cx="5334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711000" progId="Equation.3">
                  <p:embed/>
                </p:oleObj>
              </mc:Choice>
              <mc:Fallback>
                <p:oleObj name="Equation" r:id="rId2" imgW="2819160" imgH="7110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85800"/>
                        <a:ext cx="53340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2152559"/>
            <a:ext cx="4419600" cy="37557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/>
              <a:t>Algorithm </a:t>
            </a:r>
            <a:r>
              <a:rPr lang="en-US" altLang="en-US" sz="2000" kern="0" dirty="0">
                <a:solidFill>
                  <a:srgbClr val="0000FF"/>
                </a:solidFill>
              </a:rPr>
              <a:t>Power(</a:t>
            </a:r>
            <a:r>
              <a:rPr lang="en-US" altLang="en-US" sz="2000" i="1" kern="0" dirty="0">
                <a:solidFill>
                  <a:srgbClr val="0000FF"/>
                </a:solidFill>
              </a:rPr>
              <a:t>x, n</a:t>
            </a:r>
            <a:r>
              <a:rPr lang="en-US" altLang="en-US" sz="2000" kern="0" dirty="0">
                <a:solidFill>
                  <a:srgbClr val="0000FF"/>
                </a:solidFill>
              </a:rPr>
              <a:t>)</a:t>
            </a:r>
            <a:r>
              <a:rPr lang="en-US" altLang="en-US" sz="2000" kern="0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i="1" kern="0" dirty="0"/>
              <a:t>      Input: </a:t>
            </a:r>
            <a:r>
              <a:rPr lang="en-US" altLang="en-US" sz="2000" kern="0" dirty="0"/>
              <a:t>A number </a:t>
            </a:r>
            <a:r>
              <a:rPr lang="en-US" altLang="en-US" sz="2000" i="1" kern="0" dirty="0"/>
              <a:t>x </a:t>
            </a:r>
            <a:r>
              <a:rPr lang="en-US" altLang="en-US" sz="2000" kern="0" dirty="0"/>
              <a:t>and integer </a:t>
            </a:r>
            <a:r>
              <a:rPr lang="en-US" altLang="en-US" sz="2000" i="1" kern="0" dirty="0"/>
              <a:t>n &gt;= </a:t>
            </a:r>
            <a:r>
              <a:rPr lang="en-US" altLang="en-US" sz="2000" kern="0" dirty="0"/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i="1" kern="0" dirty="0"/>
              <a:t>      Output: </a:t>
            </a:r>
            <a:r>
              <a:rPr lang="en-US" altLang="en-US" sz="2000" kern="0" dirty="0"/>
              <a:t>The value </a:t>
            </a:r>
            <a:r>
              <a:rPr lang="en-US" altLang="en-US" sz="2000" i="1" kern="0" dirty="0" err="1"/>
              <a:t>x</a:t>
            </a:r>
            <a:r>
              <a:rPr lang="en-US" altLang="en-US" sz="2000" i="1" kern="0" baseline="30000" dirty="0" err="1"/>
              <a:t>n</a:t>
            </a:r>
            <a:endParaRPr lang="en-US" altLang="en-US" sz="2000" i="1" kern="0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/>
              <a:t>     if </a:t>
            </a:r>
            <a:r>
              <a:rPr lang="en-US" altLang="en-US" sz="2000" i="1" kern="0" dirty="0"/>
              <a:t>n </a:t>
            </a:r>
            <a:r>
              <a:rPr lang="en-US" altLang="en-US" sz="2000" kern="0" dirty="0"/>
              <a:t>= 0	</a:t>
            </a:r>
            <a:r>
              <a:rPr lang="en-US" altLang="en-US" sz="2000" b="1" kern="0" dirty="0"/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/>
              <a:t>		return </a:t>
            </a:r>
            <a:r>
              <a:rPr lang="en-US" altLang="en-US" sz="2000" kern="0" dirty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/>
              <a:t>     if </a:t>
            </a:r>
            <a:r>
              <a:rPr lang="en-US" altLang="en-US" sz="2000" i="1" kern="0" dirty="0"/>
              <a:t>n </a:t>
            </a:r>
            <a:r>
              <a:rPr lang="en-US" altLang="en-US" sz="2000" kern="0" dirty="0"/>
              <a:t>is odd </a:t>
            </a:r>
            <a:r>
              <a:rPr lang="en-US" altLang="en-US" sz="2000" b="1" kern="0" dirty="0"/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i="1" kern="0" dirty="0"/>
              <a:t>		</a:t>
            </a:r>
            <a:r>
              <a:rPr lang="en-US" altLang="en-US" sz="2000" i="1" kern="0" dirty="0">
                <a:solidFill>
                  <a:srgbClr val="C00000"/>
                </a:solidFill>
              </a:rPr>
              <a:t>y  </a:t>
            </a:r>
            <a:r>
              <a:rPr lang="en-US" altLang="en-US" sz="2000" i="1" kern="0" dirty="0"/>
              <a:t>= </a:t>
            </a:r>
            <a:r>
              <a:rPr lang="en-US" altLang="en-US" sz="2000" kern="0" dirty="0">
                <a:solidFill>
                  <a:srgbClr val="0000FF"/>
                </a:solidFill>
              </a:rPr>
              <a:t>Power(</a:t>
            </a:r>
            <a:r>
              <a:rPr lang="en-US" altLang="en-US" sz="2000" i="1" kern="0" dirty="0">
                <a:solidFill>
                  <a:srgbClr val="0000FF"/>
                </a:solidFill>
              </a:rPr>
              <a:t>x, </a:t>
            </a:r>
            <a:r>
              <a:rPr lang="en-US" altLang="en-US" sz="2000" kern="0" dirty="0">
                <a:solidFill>
                  <a:srgbClr val="0000FF"/>
                </a:solidFill>
              </a:rPr>
              <a:t>(</a:t>
            </a:r>
            <a:r>
              <a:rPr lang="en-US" altLang="en-US" sz="2000" i="1" kern="0" dirty="0">
                <a:solidFill>
                  <a:srgbClr val="0000FF"/>
                </a:solidFill>
              </a:rPr>
              <a:t>n - </a:t>
            </a:r>
            <a:r>
              <a:rPr lang="en-US" altLang="en-US" sz="2000" kern="0" dirty="0">
                <a:solidFill>
                  <a:srgbClr val="0000FF"/>
                </a:solidFill>
              </a:rPr>
              <a:t>1)</a:t>
            </a:r>
            <a:r>
              <a:rPr lang="en-US" altLang="en-US" sz="2000" i="1" kern="0" dirty="0">
                <a:solidFill>
                  <a:srgbClr val="0000FF"/>
                </a:solidFill>
              </a:rPr>
              <a:t>/ </a:t>
            </a:r>
            <a:r>
              <a:rPr lang="en-US" altLang="en-US" sz="2000" kern="0" dirty="0">
                <a:solidFill>
                  <a:srgbClr val="0000FF"/>
                </a:solidFill>
              </a:rPr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/>
              <a:t>		</a:t>
            </a:r>
            <a:r>
              <a:rPr lang="en-US" altLang="en-US" sz="2000" b="1" kern="0" dirty="0">
                <a:solidFill>
                  <a:srgbClr val="0000FF"/>
                </a:solidFill>
              </a:rPr>
              <a:t>return</a:t>
            </a:r>
            <a:r>
              <a:rPr lang="en-US" altLang="en-US" sz="2000" b="1" kern="0" dirty="0"/>
              <a:t> </a:t>
            </a:r>
            <a:r>
              <a:rPr lang="en-US" altLang="en-US" sz="2000" i="1" kern="0" dirty="0"/>
              <a:t>x </a:t>
            </a:r>
            <a:r>
              <a:rPr lang="en-US" altLang="en-US" sz="2000" kern="0" dirty="0"/>
              <a:t>· </a:t>
            </a:r>
            <a:r>
              <a:rPr lang="en-US" altLang="en-US" sz="2000" b="1" i="1" kern="0" dirty="0">
                <a:solidFill>
                  <a:srgbClr val="C00000"/>
                </a:solidFill>
              </a:rPr>
              <a:t>y </a:t>
            </a:r>
            <a:r>
              <a:rPr lang="en-US" altLang="en-US" sz="2000" b="1" kern="0" dirty="0">
                <a:solidFill>
                  <a:srgbClr val="C00000"/>
                </a:solidFill>
              </a:rPr>
              <a:t>·</a:t>
            </a:r>
            <a:r>
              <a:rPr lang="en-US" altLang="en-US" sz="2000" b="1" i="1" kern="0" dirty="0">
                <a:solidFill>
                  <a:srgbClr val="C0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/>
              <a:t> 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i="1" kern="0" dirty="0"/>
              <a:t>		</a:t>
            </a:r>
            <a:r>
              <a:rPr lang="en-US" altLang="en-US" sz="2000" i="1" kern="0" dirty="0">
                <a:solidFill>
                  <a:srgbClr val="C00000"/>
                </a:solidFill>
              </a:rPr>
              <a:t>y</a:t>
            </a:r>
            <a:r>
              <a:rPr lang="en-US" altLang="en-US" sz="2000" i="1" kern="0" dirty="0"/>
              <a:t> = </a:t>
            </a:r>
            <a:r>
              <a:rPr lang="en-US" altLang="en-US" sz="2000" kern="0" dirty="0">
                <a:solidFill>
                  <a:srgbClr val="0000FF"/>
                </a:solidFill>
              </a:rPr>
              <a:t>Power(</a:t>
            </a:r>
            <a:r>
              <a:rPr lang="en-US" altLang="en-US" sz="2000" i="1" kern="0" dirty="0">
                <a:solidFill>
                  <a:srgbClr val="0000FF"/>
                </a:solidFill>
              </a:rPr>
              <a:t>x, n/ </a:t>
            </a:r>
            <a:r>
              <a:rPr lang="en-US" altLang="en-US" sz="2000" kern="0" dirty="0">
                <a:solidFill>
                  <a:srgbClr val="0000FF"/>
                </a:solidFill>
              </a:rPr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kern="0" dirty="0"/>
              <a:t>		</a:t>
            </a:r>
            <a:r>
              <a:rPr lang="en-US" altLang="en-US" sz="2000" b="1" kern="0" dirty="0">
                <a:solidFill>
                  <a:srgbClr val="0000FF"/>
                </a:solidFill>
              </a:rPr>
              <a:t>return</a:t>
            </a:r>
            <a:r>
              <a:rPr lang="en-US" altLang="en-US" sz="2000" b="1" kern="0" dirty="0"/>
              <a:t> </a:t>
            </a:r>
            <a:r>
              <a:rPr lang="en-US" altLang="en-US" sz="2000" b="1" i="1" kern="0" dirty="0">
                <a:solidFill>
                  <a:srgbClr val="C00000"/>
                </a:solidFill>
              </a:rPr>
              <a:t>y </a:t>
            </a:r>
            <a:r>
              <a:rPr lang="en-US" altLang="en-US" sz="2000" b="1" kern="0" dirty="0">
                <a:solidFill>
                  <a:srgbClr val="C00000"/>
                </a:solidFill>
              </a:rPr>
              <a:t>·</a:t>
            </a:r>
            <a:r>
              <a:rPr lang="en-US" altLang="en-US" sz="2000" b="1" i="1" kern="0" dirty="0">
                <a:solidFill>
                  <a:srgbClr val="C00000"/>
                </a:solidFill>
              </a:rPr>
              <a:t> y</a:t>
            </a:r>
            <a:endParaRPr lang="en-US" altLang="en-US" sz="2000" b="1" kern="0" dirty="0">
              <a:solidFill>
                <a:srgbClr val="C0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72200" y="2256877"/>
            <a:ext cx="2667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Y=p(2,0) (i.e., y=2</a:t>
            </a:r>
            <a:r>
              <a:rPr lang="en-US" altLang="en-US" sz="2000" baseline="30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Y=p(2,1) (i.e., y=2</a:t>
            </a:r>
            <a:r>
              <a:rPr lang="en-US" altLang="en-US" sz="2000" baseline="30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y*y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Y=p(2,2) (i.e., y=2</a:t>
            </a:r>
            <a:r>
              <a:rPr lang="en-US" altLang="en-US" sz="2000" baseline="30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y*y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Y=p(2,4) (i.e., y=2</a:t>
            </a:r>
            <a:r>
              <a:rPr lang="en-US" altLang="en-US" sz="2000" baseline="30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y*y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Y=p(2,8) (i.e., y=2</a:t>
            </a:r>
            <a:r>
              <a:rPr lang="en-US" altLang="en-US" sz="2000" baseline="30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y*y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Y=p(2,16) (i.e., y=2</a:t>
            </a:r>
            <a:r>
              <a:rPr lang="en-US" altLang="en-US" sz="2000" baseline="30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y*y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Y=p(2,32) (i.e., y=2</a:t>
            </a:r>
            <a:r>
              <a:rPr lang="en-US" altLang="en-US" sz="2000" baseline="30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y*y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23473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make log n recursive calls. That is, this method runs in O(log n) time.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9200" y="2138445"/>
            <a:ext cx="80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300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4494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842"/>
            <a:ext cx="7772400" cy="452478"/>
          </a:xfrm>
        </p:spPr>
        <p:txBody>
          <a:bodyPr/>
          <a:lstStyle/>
          <a:p>
            <a:pPr algn="l" eaLnBrk="1" hangingPunct="1"/>
            <a:r>
              <a:rPr lang="en-US" altLang="en-US" sz="3200" b="1" dirty="0"/>
              <a:t>Binary Search</a:t>
            </a: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685800"/>
            <a:ext cx="8839200" cy="359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/>
              <a:t>Search for an integer in an ordered list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We compare the target value to the median element</a:t>
            </a:r>
          </a:p>
          <a:p>
            <a:pPr marL="0" indent="0" algn="ctr" eaLnBrk="1" hangingPunct="1"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⌊(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low+high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)/2⌋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Where initially low=0 and high = n-1</a:t>
            </a:r>
          </a:p>
          <a:p>
            <a:r>
              <a:rPr lang="en-US" sz="2400" dirty="0"/>
              <a:t>We consider three cases:</a:t>
            </a:r>
          </a:p>
          <a:p>
            <a:pPr lvl="1"/>
            <a:r>
              <a:rPr lang="en-US" sz="2000" dirty="0"/>
              <a:t>If the </a:t>
            </a:r>
            <a:r>
              <a:rPr lang="en-US" sz="2000" dirty="0">
                <a:solidFill>
                  <a:srgbClr val="FF0000"/>
                </a:solidFill>
              </a:rPr>
              <a:t>target equals data[mid]</a:t>
            </a:r>
            <a:r>
              <a:rPr lang="en-US" sz="2000" dirty="0"/>
              <a:t>, then we have </a:t>
            </a:r>
            <a:r>
              <a:rPr lang="en-US" sz="2000" dirty="0">
                <a:solidFill>
                  <a:srgbClr val="0000FF"/>
                </a:solidFill>
              </a:rPr>
              <a:t>found</a:t>
            </a:r>
            <a:r>
              <a:rPr lang="en-US" sz="2000" dirty="0"/>
              <a:t> the target.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>
                <a:solidFill>
                  <a:srgbClr val="FF0000"/>
                </a:solidFill>
              </a:rPr>
              <a:t>target &lt; data[mid]</a:t>
            </a:r>
            <a:r>
              <a:rPr lang="en-US" sz="2000" dirty="0"/>
              <a:t>, then we recur on the </a:t>
            </a:r>
            <a:r>
              <a:rPr lang="en-US" sz="2000" dirty="0">
                <a:solidFill>
                  <a:srgbClr val="0000FF"/>
                </a:solidFill>
              </a:rPr>
              <a:t>first half </a:t>
            </a:r>
            <a:r>
              <a:rPr lang="en-US" sz="2000" dirty="0"/>
              <a:t>of the sequence.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>
                <a:solidFill>
                  <a:srgbClr val="FF0000"/>
                </a:solidFill>
              </a:rPr>
              <a:t>target &gt; data[mid]</a:t>
            </a:r>
            <a:r>
              <a:rPr lang="en-US" sz="2000" dirty="0"/>
              <a:t>, then we recur on the </a:t>
            </a:r>
            <a:r>
              <a:rPr lang="en-US" sz="2000" dirty="0">
                <a:solidFill>
                  <a:srgbClr val="0000FF"/>
                </a:solidFill>
              </a:rPr>
              <a:t>second half </a:t>
            </a:r>
            <a:r>
              <a:rPr lang="en-US" sz="2000" dirty="0"/>
              <a:t>of the sequence.</a:t>
            </a:r>
          </a:p>
          <a:p>
            <a:pPr eaLnBrk="1" hangingPunct="1">
              <a:spcBef>
                <a:spcPts val="1200"/>
              </a:spcBef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8238"/>
            <a:ext cx="4800600" cy="6607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80411"/>
            <a:ext cx="4267199" cy="281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5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86416"/>
            <a:ext cx="7315200" cy="3967210"/>
          </a:xfrm>
          <a:prstGeom prst="rect">
            <a:avLst/>
          </a:prstGeom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842"/>
            <a:ext cx="7772400" cy="45247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Binary Search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43272"/>
            <a:ext cx="4267199" cy="281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8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 Non Programming Idea and Example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813" y="2028825"/>
            <a:ext cx="4291013" cy="4419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what place you are in a long line of people.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cannot see the front of the line, you could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the person in front of you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answer your question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person asks the person in front of him/her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front person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place in line (first), this information is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handed back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person at a time, until it reaches you.</a:t>
            </a:r>
          </a:p>
          <a:p>
            <a:pPr lvl="1"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t="8691" r="12698" b="8737"/>
          <a:stretch>
            <a:fillRect/>
          </a:stretch>
        </p:blipFill>
        <p:spPr bwMode="auto">
          <a:xfrm>
            <a:off x="4125913" y="1524000"/>
            <a:ext cx="45672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7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630738"/>
            <a:ext cx="42497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0282" y="914400"/>
            <a:ext cx="914400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is all about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breaking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big problem into smaller occurrences of that same problem.</a:t>
            </a:r>
          </a:p>
        </p:txBody>
      </p:sp>
    </p:spTree>
    <p:extLst>
      <p:ext uri="{BB962C8B-B14F-4D97-AF65-F5344CB8AC3E}">
        <p14:creationId xmlns:p14="http://schemas.microsoft.com/office/powerpoint/2010/main" val="88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22"/>
            <a:ext cx="7772400" cy="681078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+mn-lt"/>
              </a:rPr>
              <a:t>Analyzing Binary Search</a:t>
            </a:r>
            <a:endParaRPr lang="en-US" altLang="en-US" sz="3200" b="1" dirty="0">
              <a:latin typeface="+mn-lt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kern="0" dirty="0"/>
              <a:t>Runs in O(log n) time.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kern="0" dirty="0"/>
              <a:t>The remaining portion of the list is of size 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high – low + 1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kern="0" dirty="0"/>
              <a:t>After one comparison, this becomes one of the following:</a:t>
            </a:r>
          </a:p>
          <a:p>
            <a:pPr eaLnBrk="1" hangingPunct="1">
              <a:spcBef>
                <a:spcPts val="1200"/>
              </a:spcBef>
            </a:pPr>
            <a:endParaRPr lang="en-US" altLang="en-US" sz="2400" kern="0" dirty="0"/>
          </a:p>
          <a:p>
            <a:pPr eaLnBrk="1" hangingPunct="1">
              <a:spcBef>
                <a:spcPts val="1200"/>
              </a:spcBef>
            </a:pPr>
            <a:endParaRPr lang="en-US" altLang="en-US" sz="2400" kern="0" dirty="0"/>
          </a:p>
          <a:p>
            <a:pPr eaLnBrk="1" hangingPunct="1">
              <a:spcBef>
                <a:spcPts val="1200"/>
              </a:spcBef>
            </a:pPr>
            <a:endParaRPr lang="en-US" altLang="en-US" sz="2400" kern="0" dirty="0"/>
          </a:p>
          <a:p>
            <a:pPr eaLnBrk="1" hangingPunct="1">
              <a:spcBef>
                <a:spcPts val="1200"/>
              </a:spcBef>
            </a:pPr>
            <a:endParaRPr lang="en-US" altLang="en-US" sz="2400" kern="0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kern="0" dirty="0"/>
              <a:t>Thus, </a:t>
            </a:r>
            <a:r>
              <a:rPr lang="en-US" altLang="en-US" sz="2000" kern="0" dirty="0">
                <a:solidFill>
                  <a:srgbClr val="0000FF"/>
                </a:solidFill>
              </a:rPr>
              <a:t>each recursive call divides the search region in half; </a:t>
            </a:r>
            <a:r>
              <a:rPr lang="en-US" altLang="en-US" sz="2000" kern="0" dirty="0"/>
              <a:t>hence, there can be at most </a:t>
            </a:r>
            <a:r>
              <a:rPr lang="en-US" altLang="en-US" sz="20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n </a:t>
            </a:r>
            <a:r>
              <a:rPr lang="en-US" altLang="en-US" sz="2000" kern="0" dirty="0"/>
              <a:t>levels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91" y="2813843"/>
            <a:ext cx="654761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1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22"/>
            <a:ext cx="7772400" cy="68107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Defining Arguments for Recursion</a:t>
            </a: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914400"/>
            <a:ext cx="8839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kern="0" dirty="0"/>
              <a:t>In creating recursive methods, it is important to </a:t>
            </a:r>
            <a:r>
              <a:rPr lang="en-US" altLang="en-US" sz="2400" kern="0" dirty="0">
                <a:solidFill>
                  <a:srgbClr val="0000FF"/>
                </a:solidFill>
              </a:rPr>
              <a:t>define</a:t>
            </a:r>
            <a:r>
              <a:rPr lang="en-US" altLang="en-US" sz="2400" kern="0" dirty="0"/>
              <a:t> the </a:t>
            </a:r>
            <a:r>
              <a:rPr lang="en-US" altLang="en-US" sz="2400" kern="0" dirty="0">
                <a:solidFill>
                  <a:srgbClr val="0000FF"/>
                </a:solidFill>
              </a:rPr>
              <a:t>methods</a:t>
            </a:r>
            <a:r>
              <a:rPr lang="en-US" altLang="en-US" sz="2400" kern="0" dirty="0"/>
              <a:t> in ways that </a:t>
            </a:r>
            <a:r>
              <a:rPr lang="en-US" altLang="en-US" sz="2400" kern="0" dirty="0">
                <a:solidFill>
                  <a:srgbClr val="0000FF"/>
                </a:solidFill>
              </a:rPr>
              <a:t>facilitate recursion</a:t>
            </a:r>
            <a:r>
              <a:rPr lang="en-US" altLang="en-US" sz="2400" kern="0" dirty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kern="0" dirty="0"/>
              <a:t>This sometimes requires we define </a:t>
            </a:r>
            <a:r>
              <a:rPr lang="en-US" altLang="en-US" sz="2400" kern="0" dirty="0">
                <a:solidFill>
                  <a:srgbClr val="C00000"/>
                </a:solidFill>
              </a:rPr>
              <a:t>additional parameters </a:t>
            </a:r>
            <a:r>
              <a:rPr lang="en-US" altLang="en-US" sz="2400" kern="0" dirty="0"/>
              <a:t>that are passed to the method.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kern="0" dirty="0"/>
              <a:t>For example, we define below the array reversal method as </a:t>
            </a:r>
            <a:r>
              <a:rPr lang="en-US" altLang="en-US" sz="20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altLang="en-US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20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i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j</a:t>
            </a:r>
            <a:r>
              <a:rPr lang="en-US" altLang="en-US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kern="0" dirty="0"/>
              <a:t>, not </a:t>
            </a:r>
            <a:r>
              <a:rPr lang="en-US" alt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en-US" alt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kern="0" dirty="0"/>
              <a:t>.</a:t>
            </a:r>
          </a:p>
        </p:txBody>
      </p:sp>
      <p:sp>
        <p:nvSpPr>
          <p:cNvPr id="1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1000" y="3886200"/>
            <a:ext cx="8534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kern="0" dirty="0"/>
              <a:t>Algorithm </a:t>
            </a:r>
            <a:r>
              <a:rPr lang="en-US" altLang="en-US" sz="2000" kern="0" dirty="0" err="1">
                <a:solidFill>
                  <a:srgbClr val="C00000"/>
                </a:solidFill>
              </a:rPr>
              <a:t>ReverseArray</a:t>
            </a:r>
            <a:r>
              <a:rPr lang="en-US" altLang="en-US" sz="2000" kern="0" dirty="0">
                <a:solidFill>
                  <a:srgbClr val="C00000"/>
                </a:solidFill>
              </a:rPr>
              <a:t>(</a:t>
            </a:r>
            <a:r>
              <a:rPr lang="en-US" altLang="en-US" sz="2000" i="1" kern="0" dirty="0">
                <a:solidFill>
                  <a:srgbClr val="C00000"/>
                </a:solidFill>
              </a:rPr>
              <a:t>A, </a:t>
            </a:r>
            <a:r>
              <a:rPr lang="en-US" altLang="en-US" sz="2000" i="1" kern="0" dirty="0" err="1">
                <a:solidFill>
                  <a:srgbClr val="C00000"/>
                </a:solidFill>
              </a:rPr>
              <a:t>i</a:t>
            </a:r>
            <a:r>
              <a:rPr lang="en-US" altLang="en-US" sz="2000" i="1" kern="0" dirty="0">
                <a:solidFill>
                  <a:srgbClr val="C00000"/>
                </a:solidFill>
              </a:rPr>
              <a:t>,  j</a:t>
            </a:r>
            <a:r>
              <a:rPr lang="en-US" altLang="en-US" sz="2000" kern="0" dirty="0">
                <a:solidFill>
                  <a:srgbClr val="C00000"/>
                </a:solidFill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kern="0" dirty="0"/>
              <a:t>      Input: </a:t>
            </a:r>
            <a:r>
              <a:rPr lang="en-US" altLang="en-US" sz="2000" kern="0" dirty="0"/>
              <a:t>An array </a:t>
            </a:r>
            <a:r>
              <a:rPr lang="en-US" altLang="en-US" sz="2000" i="1" kern="0" dirty="0"/>
              <a:t>A </a:t>
            </a:r>
            <a:r>
              <a:rPr lang="en-US" altLang="en-US" sz="2000" kern="0" dirty="0"/>
              <a:t>and nonnegative integer indices </a:t>
            </a:r>
            <a:r>
              <a:rPr lang="en-US" altLang="en-US" sz="2000" i="1" kern="0" dirty="0" err="1"/>
              <a:t>i</a:t>
            </a:r>
            <a:r>
              <a:rPr lang="en-US" altLang="en-US" sz="2000" i="1" kern="0" dirty="0"/>
              <a:t> </a:t>
            </a:r>
            <a:r>
              <a:rPr lang="en-US" altLang="en-US" sz="2000" kern="0" dirty="0"/>
              <a:t>and  </a:t>
            </a:r>
            <a:r>
              <a:rPr lang="en-US" altLang="en-US" sz="2000" i="1" kern="0" dirty="0"/>
              <a:t>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kern="0" dirty="0"/>
              <a:t>      Output: </a:t>
            </a:r>
            <a:r>
              <a:rPr lang="en-US" altLang="en-US" sz="2000" kern="0" dirty="0"/>
              <a:t>The reversal of the elements in </a:t>
            </a:r>
            <a:r>
              <a:rPr lang="en-US" altLang="en-US" sz="2000" i="1" kern="0" dirty="0"/>
              <a:t>A </a:t>
            </a:r>
            <a:r>
              <a:rPr lang="en-US" altLang="en-US" sz="2000" kern="0" dirty="0"/>
              <a:t>starting at index </a:t>
            </a:r>
            <a:r>
              <a:rPr lang="en-US" altLang="en-US" sz="2000" i="1" kern="0" dirty="0" err="1"/>
              <a:t>i</a:t>
            </a:r>
            <a:r>
              <a:rPr lang="en-US" altLang="en-US" sz="2000" i="1" kern="0" dirty="0"/>
              <a:t> </a:t>
            </a:r>
            <a:r>
              <a:rPr lang="en-US" altLang="en-US" sz="2000" kern="0" dirty="0"/>
              <a:t>and ending at  </a:t>
            </a:r>
            <a:r>
              <a:rPr lang="en-US" altLang="en-US" sz="2000" i="1" kern="0" dirty="0"/>
              <a:t>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kern="0" dirty="0"/>
              <a:t>     if </a:t>
            </a:r>
            <a:r>
              <a:rPr lang="en-US" altLang="en-US" sz="2000" i="1" kern="0" dirty="0" err="1"/>
              <a:t>i</a:t>
            </a:r>
            <a:r>
              <a:rPr lang="en-US" altLang="en-US" sz="2000" i="1" kern="0" dirty="0"/>
              <a:t> &lt;  j </a:t>
            </a:r>
            <a:r>
              <a:rPr lang="en-US" altLang="en-US" sz="2000" b="1" kern="0" dirty="0"/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kern="0" dirty="0"/>
              <a:t>		Swap </a:t>
            </a:r>
            <a:r>
              <a:rPr lang="en-US" altLang="en-US" sz="2000" i="1" kern="0" dirty="0"/>
              <a:t>A</a:t>
            </a:r>
            <a:r>
              <a:rPr lang="en-US" altLang="en-US" sz="2000" kern="0" dirty="0"/>
              <a:t>[</a:t>
            </a:r>
            <a:r>
              <a:rPr lang="en-US" altLang="en-US" sz="2000" i="1" kern="0" dirty="0" err="1"/>
              <a:t>i</a:t>
            </a:r>
            <a:r>
              <a:rPr lang="en-US" altLang="en-US" sz="2000" kern="0" dirty="0"/>
              <a:t>] and </a:t>
            </a:r>
            <a:r>
              <a:rPr lang="en-US" altLang="en-US" sz="2000" i="1" kern="0" dirty="0"/>
              <a:t>A</a:t>
            </a:r>
            <a:r>
              <a:rPr lang="en-US" altLang="en-US" sz="2000" kern="0" dirty="0"/>
              <a:t>[ </a:t>
            </a:r>
            <a:r>
              <a:rPr lang="en-US" altLang="en-US" sz="2000" i="1" kern="0" dirty="0"/>
              <a:t>j</a:t>
            </a:r>
            <a:r>
              <a:rPr lang="en-US" altLang="en-US" sz="2000" kern="0" dirty="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kern="0" dirty="0"/>
              <a:t>		</a:t>
            </a:r>
            <a:r>
              <a:rPr lang="en-US" altLang="en-US" sz="2000" kern="0" dirty="0" err="1">
                <a:solidFill>
                  <a:srgbClr val="C00000"/>
                </a:solidFill>
              </a:rPr>
              <a:t>ReverseArray</a:t>
            </a:r>
            <a:r>
              <a:rPr lang="en-US" altLang="en-US" sz="2000" kern="0" dirty="0">
                <a:solidFill>
                  <a:srgbClr val="C00000"/>
                </a:solidFill>
              </a:rPr>
              <a:t>(</a:t>
            </a:r>
            <a:r>
              <a:rPr lang="en-US" altLang="en-US" sz="2000" i="1" kern="0" dirty="0">
                <a:solidFill>
                  <a:srgbClr val="C00000"/>
                </a:solidFill>
              </a:rPr>
              <a:t>A, </a:t>
            </a:r>
            <a:r>
              <a:rPr lang="en-US" altLang="en-US" sz="2000" i="1" kern="0" dirty="0" err="1">
                <a:solidFill>
                  <a:srgbClr val="C00000"/>
                </a:solidFill>
              </a:rPr>
              <a:t>i</a:t>
            </a:r>
            <a:r>
              <a:rPr lang="en-US" altLang="en-US" sz="2000" i="1" kern="0" dirty="0">
                <a:solidFill>
                  <a:srgbClr val="C00000"/>
                </a:solidFill>
              </a:rPr>
              <a:t> </a:t>
            </a:r>
            <a:r>
              <a:rPr lang="en-US" altLang="en-US" sz="2000" kern="0" dirty="0">
                <a:solidFill>
                  <a:srgbClr val="C00000"/>
                </a:solidFill>
              </a:rPr>
              <a:t>+ 1</a:t>
            </a:r>
            <a:r>
              <a:rPr lang="en-US" altLang="en-US" sz="2000" i="1" kern="0" dirty="0">
                <a:solidFill>
                  <a:srgbClr val="C00000"/>
                </a:solidFill>
              </a:rPr>
              <a:t>,  j - </a:t>
            </a:r>
            <a:r>
              <a:rPr lang="en-US" altLang="en-US" sz="2000" kern="0" dirty="0">
                <a:solidFill>
                  <a:srgbClr val="C00000"/>
                </a:solidFill>
              </a:rPr>
              <a:t>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kern="0" dirty="0"/>
              <a:t>     return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986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22"/>
            <a:ext cx="7772400" cy="68107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 </a:t>
            </a:r>
            <a:r>
              <a:rPr lang="en-US" sz="3200" b="1" dirty="0">
                <a:latin typeface="+mn-lt"/>
              </a:rPr>
              <a:t>Coding &amp; Visualizing </a:t>
            </a:r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endParaRPr lang="en-US" alt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3810000"/>
            <a:ext cx="2781057" cy="2618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13" r="1291"/>
          <a:stretch/>
        </p:blipFill>
        <p:spPr>
          <a:xfrm>
            <a:off x="76200" y="914400"/>
            <a:ext cx="895001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413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recursion</a:t>
            </a:r>
            <a:endParaRPr lang="en-US" altLang="en-US" sz="3200" b="1" dirty="0"/>
          </a:p>
        </p:txBody>
      </p:sp>
      <p:sp>
        <p:nvSpPr>
          <p:cNvPr id="33795" name="Content Placeholder 1"/>
          <p:cNvSpPr>
            <a:spLocks noGrp="1"/>
          </p:cNvSpPr>
          <p:nvPr>
            <p:ph idx="1"/>
          </p:nvPr>
        </p:nvSpPr>
        <p:spPr>
          <a:xfrm>
            <a:off x="-29198" y="685800"/>
            <a:ext cx="9173198" cy="2209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recursion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whenever there are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recursive calls for each non-base case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summing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an integer array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elements in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half of </a:t>
            </a:r>
            <a:r>
              <a:rPr lang="en-US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elements in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half of </a:t>
            </a:r>
            <a:r>
              <a:rPr lang="en-US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two values together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3276600"/>
            <a:ext cx="7772400" cy="1849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BinarySum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Input: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integers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Output: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in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at index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8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return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altLang="en-US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BinarySum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n/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+ </a:t>
            </a:r>
            <a:r>
              <a:rPr lang="en-US" altLang="en-US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BinarySum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alt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n/ </a:t>
            </a:r>
            <a:r>
              <a:rPr lang="en-US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b="1" kern="0" dirty="0"/>
          </a:p>
        </p:txBody>
      </p:sp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3202" y="5334000"/>
            <a:ext cx="8839200" cy="1133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1)   return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    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522288"/>
          </a:xfrm>
        </p:spPr>
        <p:txBody>
          <a:bodyPr/>
          <a:lstStyle/>
          <a:p>
            <a:pPr eaLnBrk="1" hangingPunct="1"/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BinarySum</a:t>
            </a:r>
            <a:r>
              <a:rPr lang="en-US" altLang="en-US" sz="3200" b="1" dirty="0"/>
              <a:t> tracing (1)</a:t>
            </a:r>
          </a:p>
        </p:txBody>
      </p:sp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800" y="1073079"/>
            <a:ext cx="9093200" cy="1133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1)   return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    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820" name="Group 10"/>
          <p:cNvGrpSpPr>
            <a:grpSpLocks noChangeAspect="1"/>
          </p:cNvGrpSpPr>
          <p:nvPr/>
        </p:nvGrpSpPr>
        <p:grpSpPr bwMode="auto">
          <a:xfrm>
            <a:off x="1173163" y="2249488"/>
            <a:ext cx="6854825" cy="1981200"/>
            <a:chOff x="817" y="2544"/>
            <a:chExt cx="4318" cy="1248"/>
          </a:xfrm>
        </p:grpSpPr>
        <p:sp>
          <p:nvSpPr>
            <p:cNvPr id="34836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40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41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42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45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46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47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50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51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52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63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64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65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68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69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70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1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73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74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75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78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79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8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80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83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84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85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96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97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898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01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02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03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06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07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08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15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16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17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20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21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22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25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26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27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38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4939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</p:grpSp>
      <p:sp>
        <p:nvSpPr>
          <p:cNvPr id="113" name="Text Box 25"/>
          <p:cNvSpPr txBox="1">
            <a:spLocks noChangeArrowheads="1"/>
          </p:cNvSpPr>
          <p:nvPr/>
        </p:nvSpPr>
        <p:spPr bwMode="auto">
          <a:xfrm>
            <a:off x="1723232" y="6094756"/>
            <a:ext cx="60547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0675" y="603250"/>
            <a:ext cx="350996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A </a:t>
            </a:r>
            <a:r>
              <a:rPr lang="en-US" dirty="0"/>
              <a:t>= {4,3,6,2,5, 1, 7, 9} and </a:t>
            </a:r>
            <a:r>
              <a:rPr lang="en-US" i="1" dirty="0"/>
              <a:t>n </a:t>
            </a:r>
            <a:r>
              <a:rPr lang="en-US" dirty="0"/>
              <a:t>= 8.</a:t>
            </a:r>
            <a:endParaRPr lang="en-US" altLang="en-US" kern="0" dirty="0">
              <a:solidFill>
                <a:srgbClr val="BE2D00"/>
              </a:solidFill>
            </a:endParaRP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1713707" y="5797894"/>
            <a:ext cx="606901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9" name="Text Box 25"/>
          <p:cNvSpPr txBox="1">
            <a:spLocks noChangeArrowheads="1"/>
          </p:cNvSpPr>
          <p:nvPr/>
        </p:nvSpPr>
        <p:spPr bwMode="auto">
          <a:xfrm>
            <a:off x="1713707" y="5523256"/>
            <a:ext cx="6069012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0" name="Text Box 25"/>
          <p:cNvSpPr txBox="1">
            <a:spLocks noChangeArrowheads="1"/>
          </p:cNvSpPr>
          <p:nvPr/>
        </p:nvSpPr>
        <p:spPr bwMode="auto">
          <a:xfrm>
            <a:off x="1713707" y="5227981"/>
            <a:ext cx="60690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1713707" y="4934294"/>
            <a:ext cx="6069012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1713707" y="4648544"/>
            <a:ext cx="6069012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 rot="-2846139">
            <a:off x="329407" y="3852069"/>
            <a:ext cx="1322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A[0] = 4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1482725" y="3582988"/>
            <a:ext cx="1560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A[1] = 3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457200" y="3025775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A[0] +A[1] = 7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28" name="Text Box 25"/>
          <p:cNvSpPr txBox="1">
            <a:spLocks noChangeArrowheads="1"/>
          </p:cNvSpPr>
          <p:nvPr/>
        </p:nvSpPr>
        <p:spPr bwMode="auto">
          <a:xfrm>
            <a:off x="1723232" y="6393206"/>
            <a:ext cx="60547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9" name="Text Box 25"/>
          <p:cNvSpPr txBox="1">
            <a:spLocks noChangeArrowheads="1"/>
          </p:cNvSpPr>
          <p:nvPr/>
        </p:nvSpPr>
        <p:spPr bwMode="auto">
          <a:xfrm>
            <a:off x="1721644" y="5786781"/>
            <a:ext cx="6054725" cy="290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0" name="Text Box 25"/>
          <p:cNvSpPr txBox="1">
            <a:spLocks noChangeArrowheads="1"/>
          </p:cNvSpPr>
          <p:nvPr/>
        </p:nvSpPr>
        <p:spPr bwMode="auto">
          <a:xfrm>
            <a:off x="1721644" y="5229569"/>
            <a:ext cx="60547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1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0" grpId="2" animBg="1"/>
      <p:bldP spid="121" grpId="0" animBg="1"/>
      <p:bldP spid="121" grpId="1" animBg="1"/>
      <p:bldP spid="122" grpId="0" animBg="1"/>
      <p:bldP spid="122" grpId="1" animBg="1"/>
      <p:bldP spid="123" grpId="0"/>
      <p:bldP spid="126" grpId="0"/>
      <p:bldP spid="127" grpId="0"/>
      <p:bldP spid="128" grpId="0" animBg="1"/>
      <p:bldP spid="129" grpId="0" animBg="1"/>
      <p:bldP spid="130" grpId="0" animBg="1"/>
      <p:bldP spid="13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12763"/>
          </a:xfrm>
        </p:spPr>
        <p:txBody>
          <a:bodyPr/>
          <a:lstStyle/>
          <a:p>
            <a:pPr eaLnBrk="1" hangingPunct="1"/>
            <a:r>
              <a:rPr lang="en-US" altLang="en-US" sz="3200" b="1" dirty="0" err="1">
                <a:latin typeface="+mn-lt"/>
                <a:cs typeface="Times New Roman" panose="02020603050405020304" pitchFamily="18" charset="0"/>
              </a:rPr>
              <a:t>BinarySum</a:t>
            </a:r>
            <a:r>
              <a:rPr lang="en-US" altLang="en-US" sz="3200" b="1" dirty="0">
                <a:latin typeface="+mn-lt"/>
              </a:rPr>
              <a:t> tracing </a:t>
            </a:r>
            <a:r>
              <a:rPr lang="en-US" altLang="en-US" sz="3200" b="1" dirty="0"/>
              <a:t>(2)</a:t>
            </a:r>
            <a:endParaRPr lang="en-US" altLang="en-US" sz="3200" b="1" dirty="0">
              <a:latin typeface="+mn-lt"/>
            </a:endParaRPr>
          </a:p>
        </p:txBody>
      </p:sp>
      <p:grpSp>
        <p:nvGrpSpPr>
          <p:cNvPr id="35844" name="Group 10"/>
          <p:cNvGrpSpPr>
            <a:grpSpLocks noChangeAspect="1"/>
          </p:cNvGrpSpPr>
          <p:nvPr/>
        </p:nvGrpSpPr>
        <p:grpSpPr bwMode="auto">
          <a:xfrm>
            <a:off x="949325" y="2176463"/>
            <a:ext cx="6854825" cy="1981200"/>
            <a:chOff x="817" y="2544"/>
            <a:chExt cx="4318" cy="1248"/>
          </a:xfrm>
        </p:grpSpPr>
        <p:sp>
          <p:nvSpPr>
            <p:cNvPr id="35861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65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66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67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70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71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72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75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76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77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88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89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90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93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94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95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98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899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00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03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04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8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05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08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09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10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21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22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23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26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27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28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31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32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33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40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41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42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3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45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46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47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50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51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52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61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63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5964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043238" y="558800"/>
            <a:ext cx="35099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A </a:t>
            </a:r>
            <a:r>
              <a:rPr lang="en-US" dirty="0"/>
              <a:t>= {4,3,6,2,5, 1, 7, 9} and </a:t>
            </a:r>
            <a:r>
              <a:rPr lang="en-US" i="1" dirty="0"/>
              <a:t>n </a:t>
            </a:r>
            <a:r>
              <a:rPr lang="en-US" dirty="0"/>
              <a:t>= 8.</a:t>
            </a:r>
            <a:endParaRPr lang="en-US" altLang="en-US" kern="0" dirty="0">
              <a:solidFill>
                <a:srgbClr val="BE2D00"/>
              </a:solidFill>
            </a:endParaRPr>
          </a:p>
        </p:txBody>
      </p:sp>
      <p:sp>
        <p:nvSpPr>
          <p:cNvPr id="35846" name="Rectangle 122"/>
          <p:cNvSpPr>
            <a:spLocks noChangeArrowheads="1"/>
          </p:cNvSpPr>
          <p:nvPr/>
        </p:nvSpPr>
        <p:spPr bwMode="auto">
          <a:xfrm rot="-2846139">
            <a:off x="108744" y="3801269"/>
            <a:ext cx="1322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A[0] = 4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5849" name="Rectangle 125"/>
          <p:cNvSpPr>
            <a:spLocks noChangeArrowheads="1"/>
          </p:cNvSpPr>
          <p:nvPr/>
        </p:nvSpPr>
        <p:spPr bwMode="auto">
          <a:xfrm>
            <a:off x="1590675" y="3557588"/>
            <a:ext cx="1560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A[1] = 3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5850" name="Rectangle 126"/>
          <p:cNvSpPr>
            <a:spLocks noChangeArrowheads="1"/>
          </p:cNvSpPr>
          <p:nvPr/>
        </p:nvSpPr>
        <p:spPr bwMode="auto">
          <a:xfrm>
            <a:off x="236538" y="2974975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A[0] +A[1] = 7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28" name="Text Box 25"/>
          <p:cNvSpPr txBox="1">
            <a:spLocks noChangeArrowheads="1"/>
          </p:cNvSpPr>
          <p:nvPr/>
        </p:nvSpPr>
        <p:spPr bwMode="auto">
          <a:xfrm>
            <a:off x="1720056" y="5059435"/>
            <a:ext cx="60658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9" name="Text Box 25"/>
          <p:cNvSpPr txBox="1">
            <a:spLocks noChangeArrowheads="1"/>
          </p:cNvSpPr>
          <p:nvPr/>
        </p:nvSpPr>
        <p:spPr bwMode="auto">
          <a:xfrm>
            <a:off x="1720056" y="4775272"/>
            <a:ext cx="60658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65375" y="4114800"/>
            <a:ext cx="1354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A[2] = 6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3328988" y="3498850"/>
            <a:ext cx="1355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A[3] = 2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747963" y="2947988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A[2] +A[3] = 8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546225" y="2425700"/>
            <a:ext cx="2012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7+8=15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34" name="Text Box 25"/>
          <p:cNvSpPr txBox="1">
            <a:spLocks noChangeArrowheads="1"/>
          </p:cNvSpPr>
          <p:nvPr/>
        </p:nvSpPr>
        <p:spPr bwMode="auto">
          <a:xfrm>
            <a:off x="1739106" y="5953197"/>
            <a:ext cx="60547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6" name="Text Box 25"/>
          <p:cNvSpPr txBox="1">
            <a:spLocks noChangeArrowheads="1"/>
          </p:cNvSpPr>
          <p:nvPr/>
        </p:nvSpPr>
        <p:spPr bwMode="auto">
          <a:xfrm>
            <a:off x="1739106" y="6251647"/>
            <a:ext cx="60547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742281" y="5654747"/>
            <a:ext cx="60547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8" name="Text Box 25"/>
          <p:cNvSpPr txBox="1">
            <a:spLocks noChangeArrowheads="1"/>
          </p:cNvSpPr>
          <p:nvPr/>
        </p:nvSpPr>
        <p:spPr bwMode="auto">
          <a:xfrm>
            <a:off x="1731168" y="5343597"/>
            <a:ext cx="6054725" cy="290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5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800" y="1073079"/>
            <a:ext cx="9093200" cy="1133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1)   return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    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9" grpId="0" animBg="1"/>
      <p:bldP spid="129" grpId="1" animBg="1"/>
      <p:bldP spid="130" grpId="0"/>
      <p:bldP spid="131" grpId="0"/>
      <p:bldP spid="132" grpId="0"/>
      <p:bldP spid="133" grpId="0"/>
      <p:bldP spid="134" grpId="0" animBg="1"/>
      <p:bldP spid="137" grpId="0" animBg="1"/>
      <p:bldP spid="138" grpId="0" animBg="1"/>
      <p:bldP spid="13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50875"/>
          </a:xfrm>
        </p:spPr>
        <p:txBody>
          <a:bodyPr/>
          <a:lstStyle/>
          <a:p>
            <a:pPr eaLnBrk="1" hangingPunct="1"/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BinarySum</a:t>
            </a:r>
            <a:r>
              <a:rPr lang="en-US" altLang="en-US" sz="3200" b="1" dirty="0"/>
              <a:t> tracing (3)</a:t>
            </a:r>
          </a:p>
        </p:txBody>
      </p:sp>
      <p:grpSp>
        <p:nvGrpSpPr>
          <p:cNvPr id="36868" name="Group 10"/>
          <p:cNvGrpSpPr>
            <a:grpSpLocks noChangeAspect="1"/>
          </p:cNvGrpSpPr>
          <p:nvPr/>
        </p:nvGrpSpPr>
        <p:grpSpPr bwMode="auto">
          <a:xfrm>
            <a:off x="949325" y="2176463"/>
            <a:ext cx="6854825" cy="1981200"/>
            <a:chOff x="817" y="2544"/>
            <a:chExt cx="4318" cy="1248"/>
          </a:xfrm>
        </p:grpSpPr>
        <p:sp>
          <p:nvSpPr>
            <p:cNvPr id="3688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893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894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895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898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899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00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03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04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05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16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17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18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21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22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23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26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27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28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31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32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8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33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36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37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38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49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50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51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54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55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56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59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60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61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68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69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70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73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74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75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78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79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80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91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6992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825750" y="652463"/>
            <a:ext cx="35115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A </a:t>
            </a:r>
            <a:r>
              <a:rPr lang="en-US" dirty="0"/>
              <a:t>= {4,3,6,2,5, 1, 7, 9} and </a:t>
            </a:r>
            <a:r>
              <a:rPr lang="en-US" i="1" dirty="0"/>
              <a:t>n </a:t>
            </a:r>
            <a:r>
              <a:rPr lang="en-US" dirty="0"/>
              <a:t>= 8.</a:t>
            </a:r>
            <a:endParaRPr lang="en-US" altLang="en-US" kern="0" dirty="0">
              <a:solidFill>
                <a:srgbClr val="BE2D00"/>
              </a:solidFill>
            </a:endParaRPr>
          </a:p>
        </p:txBody>
      </p:sp>
      <p:sp>
        <p:nvSpPr>
          <p:cNvPr id="36870" name="Rectangle 122"/>
          <p:cNvSpPr>
            <a:spLocks noChangeArrowheads="1"/>
          </p:cNvSpPr>
          <p:nvPr/>
        </p:nvSpPr>
        <p:spPr bwMode="auto">
          <a:xfrm rot="-2846139">
            <a:off x="108744" y="3801269"/>
            <a:ext cx="1322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A[0] = 4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6873" name="Rectangle 125"/>
          <p:cNvSpPr>
            <a:spLocks noChangeArrowheads="1"/>
          </p:cNvSpPr>
          <p:nvPr/>
        </p:nvSpPr>
        <p:spPr bwMode="auto">
          <a:xfrm>
            <a:off x="1590675" y="3557588"/>
            <a:ext cx="1560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A[1] = 3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6874" name="Rectangle 126"/>
          <p:cNvSpPr>
            <a:spLocks noChangeArrowheads="1"/>
          </p:cNvSpPr>
          <p:nvPr/>
        </p:nvSpPr>
        <p:spPr bwMode="auto">
          <a:xfrm>
            <a:off x="236538" y="2974975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A[0] +A[1] = 7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6875" name="Rectangle 129"/>
          <p:cNvSpPr>
            <a:spLocks noChangeArrowheads="1"/>
          </p:cNvSpPr>
          <p:nvPr/>
        </p:nvSpPr>
        <p:spPr bwMode="auto">
          <a:xfrm>
            <a:off x="2365375" y="4114800"/>
            <a:ext cx="1354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A[2] = 6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6876" name="Rectangle 130"/>
          <p:cNvSpPr>
            <a:spLocks noChangeArrowheads="1"/>
          </p:cNvSpPr>
          <p:nvPr/>
        </p:nvSpPr>
        <p:spPr bwMode="auto">
          <a:xfrm>
            <a:off x="3328988" y="3498850"/>
            <a:ext cx="1355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A[3] = 2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6877" name="Rectangle 131"/>
          <p:cNvSpPr>
            <a:spLocks noChangeArrowheads="1"/>
          </p:cNvSpPr>
          <p:nvPr/>
        </p:nvSpPr>
        <p:spPr bwMode="auto">
          <a:xfrm>
            <a:off x="2747963" y="2947988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A[2] +A[3] = 8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6878" name="Rectangle 132"/>
          <p:cNvSpPr>
            <a:spLocks noChangeArrowheads="1"/>
          </p:cNvSpPr>
          <p:nvPr/>
        </p:nvSpPr>
        <p:spPr bwMode="auto">
          <a:xfrm>
            <a:off x="1546225" y="2425700"/>
            <a:ext cx="2012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7+8=15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34" name="Text Box 25"/>
          <p:cNvSpPr txBox="1">
            <a:spLocks noChangeArrowheads="1"/>
          </p:cNvSpPr>
          <p:nvPr/>
        </p:nvSpPr>
        <p:spPr bwMode="auto">
          <a:xfrm>
            <a:off x="1417637" y="5819849"/>
            <a:ext cx="6059488" cy="29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5" name="Text Box 25"/>
          <p:cNvSpPr txBox="1">
            <a:spLocks noChangeArrowheads="1"/>
          </p:cNvSpPr>
          <p:nvPr/>
        </p:nvSpPr>
        <p:spPr bwMode="auto">
          <a:xfrm>
            <a:off x="1408112" y="5522986"/>
            <a:ext cx="6073775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6" name="Text Box 25"/>
          <p:cNvSpPr txBox="1">
            <a:spLocks noChangeArrowheads="1"/>
          </p:cNvSpPr>
          <p:nvPr/>
        </p:nvSpPr>
        <p:spPr bwMode="auto">
          <a:xfrm>
            <a:off x="1408112" y="5249936"/>
            <a:ext cx="60737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5, 1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408112" y="4953074"/>
            <a:ext cx="6073775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167188" y="4111625"/>
            <a:ext cx="1354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A[4] = 5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5070475" y="3532188"/>
            <a:ext cx="1354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A[5] = 1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 rot="-1456665">
            <a:off x="4303713" y="2879725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5+1= 8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44" name="Text Box 25"/>
          <p:cNvSpPr txBox="1">
            <a:spLocks noChangeArrowheads="1"/>
          </p:cNvSpPr>
          <p:nvPr/>
        </p:nvSpPr>
        <p:spPr bwMode="auto">
          <a:xfrm>
            <a:off x="1427162" y="6411986"/>
            <a:ext cx="60547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5" name="Text Box 25"/>
          <p:cNvSpPr txBox="1">
            <a:spLocks noChangeArrowheads="1"/>
          </p:cNvSpPr>
          <p:nvPr/>
        </p:nvSpPr>
        <p:spPr bwMode="auto">
          <a:xfrm>
            <a:off x="1423987" y="6115124"/>
            <a:ext cx="6054725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6" name="Text Box 25"/>
          <p:cNvSpPr txBox="1">
            <a:spLocks noChangeArrowheads="1"/>
          </p:cNvSpPr>
          <p:nvPr/>
        </p:nvSpPr>
        <p:spPr bwMode="auto">
          <a:xfrm>
            <a:off x="1398587" y="5516636"/>
            <a:ext cx="60547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5, 1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9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800" y="1073079"/>
            <a:ext cx="9093200" cy="1133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1)   return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    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5" grpId="0" animBg="1"/>
      <p:bldP spid="135" grpId="1" animBg="1"/>
      <p:bldP spid="135" grpId="2" animBg="1"/>
      <p:bldP spid="136" grpId="0" animBg="1"/>
      <p:bldP spid="136" grpId="1" animBg="1"/>
      <p:bldP spid="137" grpId="0" animBg="1"/>
      <p:bldP spid="137" grpId="1" animBg="1"/>
      <p:bldP spid="140" grpId="0"/>
      <p:bldP spid="141" grpId="0"/>
      <p:bldP spid="142" grpId="0"/>
      <p:bldP spid="146" grpId="0" animBg="1"/>
      <p:bldP spid="14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pPr eaLnBrk="1" hangingPunct="1"/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BinarySum</a:t>
            </a:r>
            <a:r>
              <a:rPr lang="en-US" altLang="en-US" sz="3200" b="1" dirty="0"/>
              <a:t> tracing (4)</a:t>
            </a:r>
          </a:p>
        </p:txBody>
      </p:sp>
      <p:grpSp>
        <p:nvGrpSpPr>
          <p:cNvPr id="37892" name="Group 10"/>
          <p:cNvGrpSpPr>
            <a:grpSpLocks noChangeAspect="1"/>
          </p:cNvGrpSpPr>
          <p:nvPr/>
        </p:nvGrpSpPr>
        <p:grpSpPr bwMode="auto">
          <a:xfrm>
            <a:off x="1021248" y="2384292"/>
            <a:ext cx="6854825" cy="1981200"/>
            <a:chOff x="817" y="2544"/>
            <a:chExt cx="4318" cy="1248"/>
          </a:xfrm>
        </p:grpSpPr>
        <p:sp>
          <p:nvSpPr>
            <p:cNvPr id="37916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20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21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22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25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26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27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30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31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32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43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44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45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48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49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50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53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54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55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58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59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8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60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63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64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65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9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0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1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2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3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76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77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78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9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81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82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83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4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86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87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88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9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1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4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95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96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7997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8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00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01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02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3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4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05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06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07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8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9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0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1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2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3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4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5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6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7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18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38019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solidFill>
                  <a:srgbClr val="40458C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812257" y="574676"/>
            <a:ext cx="350996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A </a:t>
            </a:r>
            <a:r>
              <a:rPr lang="en-US" dirty="0"/>
              <a:t>= {4,3,6,2,5, 1, 7, 9} and </a:t>
            </a:r>
            <a:r>
              <a:rPr lang="en-US" i="1" dirty="0"/>
              <a:t>n </a:t>
            </a:r>
            <a:r>
              <a:rPr lang="en-US" dirty="0"/>
              <a:t>= 8.</a:t>
            </a:r>
            <a:endParaRPr lang="en-US" altLang="en-US" kern="0" dirty="0">
              <a:solidFill>
                <a:srgbClr val="BE2D00"/>
              </a:solidFill>
            </a:endParaRPr>
          </a:p>
        </p:txBody>
      </p:sp>
      <p:sp>
        <p:nvSpPr>
          <p:cNvPr id="37894" name="Rectangle 122"/>
          <p:cNvSpPr>
            <a:spLocks noChangeArrowheads="1"/>
          </p:cNvSpPr>
          <p:nvPr/>
        </p:nvSpPr>
        <p:spPr bwMode="auto">
          <a:xfrm rot="18753861">
            <a:off x="180667" y="4009098"/>
            <a:ext cx="1322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A[0] = 4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897" name="Rectangle 125"/>
          <p:cNvSpPr>
            <a:spLocks noChangeArrowheads="1"/>
          </p:cNvSpPr>
          <p:nvPr/>
        </p:nvSpPr>
        <p:spPr bwMode="auto">
          <a:xfrm>
            <a:off x="1662598" y="3765417"/>
            <a:ext cx="1560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A[1] = 3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898" name="Rectangle 126"/>
          <p:cNvSpPr>
            <a:spLocks noChangeArrowheads="1"/>
          </p:cNvSpPr>
          <p:nvPr/>
        </p:nvSpPr>
        <p:spPr bwMode="auto">
          <a:xfrm>
            <a:off x="308461" y="3182804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A[0] +A[1] = 7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899" name="Rectangle 129"/>
          <p:cNvSpPr>
            <a:spLocks noChangeArrowheads="1"/>
          </p:cNvSpPr>
          <p:nvPr/>
        </p:nvSpPr>
        <p:spPr bwMode="auto">
          <a:xfrm>
            <a:off x="2437298" y="4322629"/>
            <a:ext cx="1354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A[2] = 6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900" name="Rectangle 130"/>
          <p:cNvSpPr>
            <a:spLocks noChangeArrowheads="1"/>
          </p:cNvSpPr>
          <p:nvPr/>
        </p:nvSpPr>
        <p:spPr bwMode="auto">
          <a:xfrm>
            <a:off x="3400911" y="3706679"/>
            <a:ext cx="1355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A[3] = 2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901" name="Rectangle 131"/>
          <p:cNvSpPr>
            <a:spLocks noChangeArrowheads="1"/>
          </p:cNvSpPr>
          <p:nvPr/>
        </p:nvSpPr>
        <p:spPr bwMode="auto">
          <a:xfrm>
            <a:off x="2819886" y="3155817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A[2] +A[3] = 8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902" name="Rectangle 132"/>
          <p:cNvSpPr>
            <a:spLocks noChangeArrowheads="1"/>
          </p:cNvSpPr>
          <p:nvPr/>
        </p:nvSpPr>
        <p:spPr bwMode="auto">
          <a:xfrm>
            <a:off x="1618148" y="2633529"/>
            <a:ext cx="2012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7+8=15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34" name="Text Box 25"/>
          <p:cNvSpPr txBox="1">
            <a:spLocks noChangeArrowheads="1"/>
          </p:cNvSpPr>
          <p:nvPr/>
        </p:nvSpPr>
        <p:spPr bwMode="auto">
          <a:xfrm>
            <a:off x="1616561" y="5483824"/>
            <a:ext cx="59801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7, 1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7904" name="Rectangle 139"/>
          <p:cNvSpPr>
            <a:spLocks noChangeArrowheads="1"/>
          </p:cNvSpPr>
          <p:nvPr/>
        </p:nvSpPr>
        <p:spPr bwMode="auto">
          <a:xfrm>
            <a:off x="4239111" y="4319454"/>
            <a:ext cx="1354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A[4] = 5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905" name="Rectangle 140"/>
          <p:cNvSpPr>
            <a:spLocks noChangeArrowheads="1"/>
          </p:cNvSpPr>
          <p:nvPr/>
        </p:nvSpPr>
        <p:spPr bwMode="auto">
          <a:xfrm>
            <a:off x="5142398" y="3740017"/>
            <a:ext cx="1354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A[5] = 1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37906" name="Rectangle 141"/>
          <p:cNvSpPr>
            <a:spLocks noChangeArrowheads="1"/>
          </p:cNvSpPr>
          <p:nvPr/>
        </p:nvSpPr>
        <p:spPr bwMode="auto">
          <a:xfrm rot="20143335">
            <a:off x="4375636" y="3087554"/>
            <a:ext cx="201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 5+1= 6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28" name="Text Box 25"/>
          <p:cNvSpPr txBox="1">
            <a:spLocks noChangeArrowheads="1"/>
          </p:cNvSpPr>
          <p:nvPr/>
        </p:nvSpPr>
        <p:spPr bwMode="auto">
          <a:xfrm>
            <a:off x="1618148" y="5188549"/>
            <a:ext cx="5967413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3" name="Text Box 25"/>
          <p:cNvSpPr txBox="1">
            <a:spLocks noChangeArrowheads="1"/>
          </p:cNvSpPr>
          <p:nvPr/>
        </p:nvSpPr>
        <p:spPr bwMode="auto">
          <a:xfrm>
            <a:off x="1611798" y="5763224"/>
            <a:ext cx="5984875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7, 1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898048" y="4398829"/>
            <a:ext cx="1354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A[6] = 7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7275998" y="4371842"/>
            <a:ext cx="1354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A[7] = 9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7044223" y="3174867"/>
            <a:ext cx="18145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7+ 9 =16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48" name="Text Box 25"/>
          <p:cNvSpPr txBox="1">
            <a:spLocks noChangeArrowheads="1"/>
          </p:cNvSpPr>
          <p:nvPr/>
        </p:nvSpPr>
        <p:spPr bwMode="auto">
          <a:xfrm>
            <a:off x="1611798" y="6353774"/>
            <a:ext cx="5984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4, 4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9" name="Text Box 25"/>
          <p:cNvSpPr txBox="1">
            <a:spLocks noChangeArrowheads="1"/>
          </p:cNvSpPr>
          <p:nvPr/>
        </p:nvSpPr>
        <p:spPr bwMode="auto">
          <a:xfrm>
            <a:off x="1608623" y="6053736"/>
            <a:ext cx="5988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6179036" y="2624004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6+ 16 = 22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4737586" y="2219192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15+ 22 = 37</a:t>
            </a:r>
            <a:endParaRPr lang="en-US" altLang="en-US" sz="1400">
              <a:solidFill>
                <a:srgbClr val="C00000"/>
              </a:solidFill>
            </a:endParaRPr>
          </a:p>
        </p:txBody>
      </p:sp>
      <p:sp>
        <p:nvSpPr>
          <p:cNvPr id="132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800" y="1073079"/>
            <a:ext cx="9093200" cy="1133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1)   return 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    return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BinarySum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600" b="1" i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i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n/ </a:t>
            </a:r>
            <a:r>
              <a:rPr lang="en-US" alt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28" grpId="0" animBg="1"/>
      <p:bldP spid="128" grpId="1" animBg="1"/>
      <p:bldP spid="143" grpId="0" animBg="1"/>
      <p:bldP spid="143" grpId="1" animBg="1"/>
      <p:bldP spid="145" grpId="0"/>
      <p:bldP spid="146" grpId="0"/>
      <p:bldP spid="147" grpId="0"/>
      <p:bldP spid="148" grpId="0" animBg="1"/>
      <p:bldP spid="149" grpId="0" animBg="1"/>
      <p:bldP spid="150" grpId="0"/>
      <p:bldP spid="1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52400"/>
            <a:ext cx="7772400" cy="74771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kern="0" dirty="0"/>
              <a:t>Computing Fibonacci Numbers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100" y="685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00FF"/>
                </a:solidFill>
              </a:rPr>
              <a:t>Fibonacci numbers:</a:t>
            </a:r>
            <a:r>
              <a:rPr lang="en-US" altLang="en-US" sz="2400" dirty="0">
                <a:solidFill>
                  <a:srgbClr val="0000FF"/>
                </a:solidFill>
              </a:rPr>
              <a:t>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0, 1, 1, 2, 3, 5, 8, 13, 21, 34, ...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/>
              <a:t>where each number is the sum of the preceding two.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Clr>
                <a:srgbClr val="40458C"/>
              </a:buClr>
              <a:defRPr/>
            </a:pPr>
            <a:r>
              <a:rPr lang="en-US" altLang="en-US" sz="2400" dirty="0"/>
              <a:t>Recursive definition: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F(0) = 0;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F(1) = 1;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F(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) = F(i-1)+ F(i-2); </a:t>
            </a:r>
            <a:r>
              <a:rPr lang="en-US" altLang="en-US" sz="2000" kern="0" dirty="0">
                <a:solidFill>
                  <a:srgbClr val="000000"/>
                </a:solidFill>
                <a:latin typeface="Times" panose="02020603050405020304" pitchFamily="18" charset="0"/>
              </a:rPr>
              <a:t>for </a:t>
            </a:r>
            <a:r>
              <a:rPr lang="en-US" altLang="en-US" sz="2000" i="1" kern="0" dirty="0" err="1">
                <a:solidFill>
                  <a:srgbClr val="000000"/>
                </a:solidFill>
                <a:latin typeface="Times" panose="02020603050405020304" pitchFamily="18" charset="0"/>
              </a:rPr>
              <a:t>i</a:t>
            </a:r>
            <a:r>
              <a:rPr lang="en-US" altLang="en-US" sz="2000" i="1" kern="0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000" i="1" kern="0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altLang="en-US" sz="2000" kern="0" dirty="0">
                <a:solidFill>
                  <a:srgbClr val="000000"/>
                </a:solidFill>
                <a:latin typeface="Times" panose="02020603050405020304" pitchFamily="18" charset="0"/>
              </a:rPr>
              <a:t>1.</a:t>
            </a:r>
          </a:p>
          <a:p>
            <a:pPr eaLnBrk="1" hangingPunct="1">
              <a:lnSpc>
                <a:spcPct val="90000"/>
              </a:lnSpc>
              <a:buClr>
                <a:srgbClr val="40458C"/>
              </a:buClr>
              <a:defRPr/>
            </a:pPr>
            <a:endParaRPr lang="en-US" altLang="en-US" sz="2400" kern="0" dirty="0">
              <a:solidFill>
                <a:srgbClr val="40458C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40458C"/>
              </a:buClr>
              <a:defRPr/>
            </a:pPr>
            <a:r>
              <a:rPr lang="en-US" altLang="en-US" sz="2400" kern="0" dirty="0">
                <a:solidFill>
                  <a:srgbClr val="40458C"/>
                </a:solidFill>
              </a:rPr>
              <a:t>Recursive algorithm :</a:t>
            </a:r>
          </a:p>
          <a:p>
            <a:pPr lvl="3" eaLnBrk="1" hangingPunct="1">
              <a:lnSpc>
                <a:spcPct val="9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" panose="02020603050405020304" pitchFamily="18" charset="0"/>
              </a:rPr>
              <a:t>Algorithm </a:t>
            </a:r>
            <a:r>
              <a:rPr lang="en-US" altLang="en-US" kern="0" dirty="0" err="1">
                <a:solidFill>
                  <a:srgbClr val="BE2D00"/>
                </a:solidFill>
                <a:latin typeface="CMSS10" charset="0"/>
              </a:rPr>
              <a:t>BinaryFib</a:t>
            </a:r>
            <a:r>
              <a:rPr lang="en-US" altLang="en-US" kern="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i="1" kern="0" dirty="0">
                <a:solidFill>
                  <a:srgbClr val="000000"/>
                </a:solidFill>
                <a:latin typeface="Times" panose="02020603050405020304" pitchFamily="18" charset="0"/>
              </a:rPr>
              <a:t>k</a:t>
            </a:r>
            <a:r>
              <a:rPr lang="en-US" altLang="en-US" kern="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kern="0" dirty="0">
                <a:solidFill>
                  <a:srgbClr val="000000"/>
                </a:solidFill>
                <a:latin typeface="Times" panose="02020603050405020304" pitchFamily="18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i="1" kern="0" dirty="0">
                <a:solidFill>
                  <a:srgbClr val="000000"/>
                </a:solidFill>
                <a:latin typeface="Times" panose="02020603050405020304" pitchFamily="18" charset="0"/>
              </a:rPr>
              <a:t>      Input: </a:t>
            </a:r>
            <a:r>
              <a:rPr lang="en-US" altLang="en-US" kern="0" dirty="0">
                <a:solidFill>
                  <a:srgbClr val="000000"/>
                </a:solidFill>
                <a:latin typeface="Times" panose="02020603050405020304" pitchFamily="18" charset="0"/>
              </a:rPr>
              <a:t>Nonnegative integer </a:t>
            </a:r>
            <a:r>
              <a:rPr lang="en-US" altLang="en-US" i="1" kern="0" dirty="0">
                <a:solidFill>
                  <a:srgbClr val="000000"/>
                </a:solidFill>
                <a:latin typeface="Times" panose="02020603050405020304" pitchFamily="18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i="1" kern="0" dirty="0">
                <a:solidFill>
                  <a:srgbClr val="000000"/>
                </a:solidFill>
                <a:latin typeface="Times" panose="02020603050405020304" pitchFamily="18" charset="0"/>
              </a:rPr>
              <a:t>      Output: </a:t>
            </a:r>
            <a:r>
              <a:rPr lang="en-US" altLang="en-US" kern="0" dirty="0">
                <a:solidFill>
                  <a:srgbClr val="000000"/>
                </a:solidFill>
                <a:latin typeface="Times" panose="02020603050405020304" pitchFamily="18" charset="0"/>
              </a:rPr>
              <a:t>The </a:t>
            </a:r>
            <a:r>
              <a:rPr lang="en-US" altLang="en-US" i="1" kern="0" dirty="0">
                <a:solidFill>
                  <a:srgbClr val="000000"/>
                </a:solidFill>
                <a:latin typeface="Times" panose="02020603050405020304" pitchFamily="18" charset="0"/>
              </a:rPr>
              <a:t>k</a:t>
            </a:r>
            <a:r>
              <a:rPr lang="en-US" altLang="en-US" kern="0" dirty="0">
                <a:solidFill>
                  <a:srgbClr val="000000"/>
                </a:solidFill>
                <a:latin typeface="Times" panose="02020603050405020304" pitchFamily="18" charset="0"/>
              </a:rPr>
              <a:t>th Fibonacci number </a:t>
            </a:r>
            <a:r>
              <a:rPr lang="en-US" altLang="en-US" i="1" kern="0" dirty="0" err="1">
                <a:solidFill>
                  <a:srgbClr val="000000"/>
                </a:solidFill>
                <a:latin typeface="Times" panose="02020603050405020304" pitchFamily="18" charset="0"/>
              </a:rPr>
              <a:t>F</a:t>
            </a:r>
            <a:r>
              <a:rPr lang="en-US" altLang="en-US" i="1" kern="0" baseline="-25000" dirty="0" err="1">
                <a:solidFill>
                  <a:srgbClr val="000000"/>
                </a:solidFill>
                <a:latin typeface="Times" panose="02020603050405020304" pitchFamily="18" charset="0"/>
              </a:rPr>
              <a:t>k</a:t>
            </a:r>
            <a:endParaRPr lang="en-US" altLang="en-US" i="1" kern="0" baseline="-25000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" panose="02020603050405020304" pitchFamily="18" charset="0"/>
              </a:rPr>
              <a:t>     if </a:t>
            </a:r>
            <a:r>
              <a:rPr lang="en-US" altLang="en-US" i="1" kern="0" dirty="0">
                <a:solidFill>
                  <a:srgbClr val="000000"/>
                </a:solidFill>
                <a:latin typeface="Times" panose="02020603050405020304" pitchFamily="18" charset="0"/>
              </a:rPr>
              <a:t>k </a:t>
            </a:r>
            <a:r>
              <a:rPr lang="en-US" altLang="en-US" i="1" kern="0" dirty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altLang="en-US" kern="0" dirty="0">
                <a:solidFill>
                  <a:srgbClr val="000000"/>
                </a:solidFill>
                <a:latin typeface="Times" panose="02020603050405020304" pitchFamily="18" charset="0"/>
              </a:rPr>
              <a:t>1 </a:t>
            </a:r>
            <a:r>
              <a:rPr lang="en-US" altLang="en-US" b="1" kern="0" dirty="0">
                <a:solidFill>
                  <a:srgbClr val="000000"/>
                </a:solidFill>
                <a:latin typeface="Times" panose="02020603050405020304" pitchFamily="18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" panose="02020603050405020304" pitchFamily="18" charset="0"/>
              </a:rPr>
              <a:t>		return </a:t>
            </a:r>
            <a:r>
              <a:rPr lang="en-US" altLang="en-US" i="1" kern="0" dirty="0">
                <a:solidFill>
                  <a:srgbClr val="000000"/>
                </a:solidFill>
                <a:latin typeface="Times" panose="02020603050405020304" pitchFamily="18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" panose="02020603050405020304" pitchFamily="18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Clr>
                <a:srgbClr val="40458C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" panose="02020603050405020304" pitchFamily="18" charset="0"/>
              </a:rPr>
              <a:t>		return </a:t>
            </a:r>
            <a:r>
              <a:rPr lang="en-US" altLang="en-US" kern="0" dirty="0" err="1">
                <a:solidFill>
                  <a:srgbClr val="BE2D00"/>
                </a:solidFill>
                <a:latin typeface="CMSS10" charset="0"/>
              </a:rPr>
              <a:t>BinaryFib</a:t>
            </a:r>
            <a:r>
              <a:rPr lang="en-US" altLang="en-US" kern="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i="1" kern="0" dirty="0">
                <a:solidFill>
                  <a:srgbClr val="000000"/>
                </a:solidFill>
                <a:latin typeface="Times" panose="02020603050405020304" pitchFamily="18" charset="0"/>
              </a:rPr>
              <a:t>k </a:t>
            </a:r>
            <a:r>
              <a:rPr lang="en-US" altLang="en-US" i="1" kern="0" dirty="0">
                <a:solidFill>
                  <a:srgbClr val="000000"/>
                </a:solidFill>
                <a:latin typeface="CMSY10" charset="0"/>
              </a:rPr>
              <a:t>- </a:t>
            </a:r>
            <a:r>
              <a:rPr lang="en-US" altLang="en-US" kern="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altLang="en-US" kern="0" dirty="0" err="1">
                <a:solidFill>
                  <a:srgbClr val="BE2D00"/>
                </a:solidFill>
                <a:latin typeface="CMSS10" charset="0"/>
              </a:rPr>
              <a:t>BinaryFib</a:t>
            </a:r>
            <a:r>
              <a:rPr lang="en-US" altLang="en-US" kern="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i="1" kern="0" dirty="0">
                <a:solidFill>
                  <a:srgbClr val="000000"/>
                </a:solidFill>
                <a:latin typeface="Times" panose="02020603050405020304" pitchFamily="18" charset="0"/>
              </a:rPr>
              <a:t>k </a:t>
            </a:r>
            <a:r>
              <a:rPr lang="en-US" altLang="en-US" i="1" kern="0" dirty="0">
                <a:solidFill>
                  <a:srgbClr val="000000"/>
                </a:solidFill>
                <a:latin typeface="CMSY10" charset="0"/>
              </a:rPr>
              <a:t>- </a:t>
            </a:r>
            <a:r>
              <a:rPr lang="en-US" altLang="en-US" kern="0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altLang="en-US" kern="0" dirty="0">
              <a:solidFill>
                <a:srgbClr val="40458C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altLang="en-US" sz="3200" b="1" kern="0" dirty="0"/>
              <a:t>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1946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120"/>
            <a:ext cx="7772400" cy="725487"/>
          </a:xfrm>
        </p:spPr>
        <p:txBody>
          <a:bodyPr/>
          <a:lstStyle/>
          <a:p>
            <a:pPr algn="l"/>
            <a:r>
              <a:rPr lang="en-US" altLang="en-US" sz="3200" b="1" dirty="0"/>
              <a:t>Trace a Fibonacci Number 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Assume the input number is 4, that is, </a:t>
            </a:r>
            <a:r>
              <a:rPr lang="en-US" altLang="en-US" sz="2400" dirty="0" err="1"/>
              <a:t>num</a:t>
            </a:r>
            <a:r>
              <a:rPr lang="en-US" altLang="en-US" sz="2400" dirty="0"/>
              <a:t>=4: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fib(4):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4 == 0 ? No;   4 == 1?	No.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fib(4) = fib(3) + fib(2)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fib(3):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3 == 0 ? No; 3 == 1? No.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fib(3) = fib(2) + fib(1)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fib(2):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2 == 0? No; 2==1? No.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fib(2)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 fib(1)+fib(0)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fib(1):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1== 0 ? No; 1 == 1? Yes.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	fib(1) = 1;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A2C1FE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fib(1)</a:t>
            </a:r>
            <a:r>
              <a:rPr lang="en-US" altLang="en-US" sz="1200" b="1" dirty="0">
                <a:latin typeface="Courier New" panose="02070309020205020404" pitchFamily="49" charset="0"/>
              </a:rPr>
              <a:t>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latin typeface="Courier" pitchFamily="49" charset="0"/>
              </a:rPr>
              <a:t>    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" pitchFamily="49" charset="0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029200" y="196503"/>
            <a:ext cx="4055268" cy="14219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A2C1FE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en-US" sz="16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fib(</a:t>
            </a:r>
            <a:r>
              <a:rPr lang="en-US" altLang="en-US" sz="1600" b="1" dirty="0" err="1">
                <a:solidFill>
                  <a:srgbClr val="A2C1FE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1600" b="1" dirty="0"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A2C1FE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600" b="1" dirty="0">
                <a:latin typeface="Courier New" panose="02070309020205020404" pitchFamily="49" charset="0"/>
              </a:rPr>
              <a:t>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1600" b="1" dirty="0">
                <a:latin typeface="Courier New" panose="02070309020205020404" pitchFamily="49" charset="0"/>
              </a:rPr>
              <a:t> == 0) </a:t>
            </a:r>
            <a:r>
              <a:rPr lang="en-US" altLang="en-US" sz="16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6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A2C1FE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600" b="1" dirty="0">
                <a:latin typeface="Courier New" panose="02070309020205020404" pitchFamily="49" charset="0"/>
              </a:rPr>
              <a:t>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1600" b="1" dirty="0">
                <a:latin typeface="Courier New" panose="02070309020205020404" pitchFamily="49" charset="0"/>
              </a:rPr>
              <a:t> == 1) </a:t>
            </a:r>
            <a:r>
              <a:rPr lang="en-US" altLang="en-US" sz="16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600" b="1" dirty="0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(fib(num-1)+fib(num-2));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7" t="3551" r="3629" b="13213"/>
          <a:stretch>
            <a:fillRect/>
          </a:stretch>
        </p:blipFill>
        <p:spPr bwMode="auto">
          <a:xfrm>
            <a:off x="6003130" y="2395191"/>
            <a:ext cx="30813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1944" name="Line 8"/>
          <p:cNvSpPr>
            <a:spLocks noChangeShapeType="1"/>
          </p:cNvSpPr>
          <p:nvPr/>
        </p:nvSpPr>
        <p:spPr bwMode="auto">
          <a:xfrm flipH="1">
            <a:off x="7146130" y="2623791"/>
            <a:ext cx="609600" cy="762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45" name="Line 9"/>
          <p:cNvSpPr>
            <a:spLocks noChangeShapeType="1"/>
          </p:cNvSpPr>
          <p:nvPr/>
        </p:nvSpPr>
        <p:spPr bwMode="auto">
          <a:xfrm flipH="1">
            <a:off x="6765130" y="3766791"/>
            <a:ext cx="304800" cy="762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46" name="Line 10"/>
          <p:cNvSpPr>
            <a:spLocks noChangeShapeType="1"/>
          </p:cNvSpPr>
          <p:nvPr/>
        </p:nvSpPr>
        <p:spPr bwMode="auto">
          <a:xfrm flipH="1">
            <a:off x="6384130" y="4909791"/>
            <a:ext cx="304800" cy="762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6" name="Group 21"/>
          <p:cNvGrpSpPr>
            <a:grpSpLocks/>
          </p:cNvGrpSpPr>
          <p:nvPr/>
        </p:nvGrpSpPr>
        <p:grpSpPr bwMode="auto">
          <a:xfrm>
            <a:off x="152400" y="2100263"/>
            <a:ext cx="5410200" cy="4452937"/>
            <a:chOff x="48" y="1227"/>
            <a:chExt cx="3408" cy="2805"/>
          </a:xfrm>
        </p:grpSpPr>
        <p:sp>
          <p:nvSpPr>
            <p:cNvPr id="45078" name="Line 11"/>
            <p:cNvSpPr>
              <a:spLocks noChangeShapeType="1"/>
            </p:cNvSpPr>
            <p:nvPr/>
          </p:nvSpPr>
          <p:spPr bwMode="auto">
            <a:xfrm>
              <a:off x="48" y="1248"/>
              <a:ext cx="0" cy="2784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12"/>
            <p:cNvSpPr>
              <a:spLocks noChangeShapeType="1"/>
            </p:cNvSpPr>
            <p:nvPr/>
          </p:nvSpPr>
          <p:spPr bwMode="auto">
            <a:xfrm>
              <a:off x="48" y="1227"/>
              <a:ext cx="3408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13"/>
            <p:cNvSpPr>
              <a:spLocks noChangeShapeType="1"/>
            </p:cNvSpPr>
            <p:nvPr/>
          </p:nvSpPr>
          <p:spPr bwMode="auto">
            <a:xfrm>
              <a:off x="3456" y="1248"/>
              <a:ext cx="0" cy="2784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1966" name="Group 30"/>
          <p:cNvGrpSpPr>
            <a:grpSpLocks/>
          </p:cNvGrpSpPr>
          <p:nvPr/>
        </p:nvGrpSpPr>
        <p:grpSpPr bwMode="auto">
          <a:xfrm>
            <a:off x="533400" y="2971800"/>
            <a:ext cx="4876800" cy="3505200"/>
            <a:chOff x="288" y="1776"/>
            <a:chExt cx="3072" cy="2208"/>
          </a:xfrm>
        </p:grpSpPr>
        <p:sp>
          <p:nvSpPr>
            <p:cNvPr id="45075" name="Line 23"/>
            <p:cNvSpPr>
              <a:spLocks noChangeShapeType="1"/>
            </p:cNvSpPr>
            <p:nvPr/>
          </p:nvSpPr>
          <p:spPr bwMode="auto">
            <a:xfrm>
              <a:off x="288" y="1776"/>
              <a:ext cx="307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24"/>
            <p:cNvSpPr>
              <a:spLocks noChangeShapeType="1"/>
            </p:cNvSpPr>
            <p:nvPr/>
          </p:nvSpPr>
          <p:spPr bwMode="auto">
            <a:xfrm>
              <a:off x="288" y="1776"/>
              <a:ext cx="0" cy="220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25"/>
            <p:cNvSpPr>
              <a:spLocks noChangeShapeType="1"/>
            </p:cNvSpPr>
            <p:nvPr/>
          </p:nvSpPr>
          <p:spPr bwMode="auto">
            <a:xfrm>
              <a:off x="3360" y="1776"/>
              <a:ext cx="0" cy="220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1972" name="Group 36"/>
          <p:cNvGrpSpPr>
            <a:grpSpLocks/>
          </p:cNvGrpSpPr>
          <p:nvPr/>
        </p:nvGrpSpPr>
        <p:grpSpPr bwMode="auto">
          <a:xfrm>
            <a:off x="914400" y="3886200"/>
            <a:ext cx="4343400" cy="2667000"/>
            <a:chOff x="528" y="2352"/>
            <a:chExt cx="2736" cy="1680"/>
          </a:xfrm>
        </p:grpSpPr>
        <p:sp>
          <p:nvSpPr>
            <p:cNvPr id="45072" name="Line 32"/>
            <p:cNvSpPr>
              <a:spLocks noChangeShapeType="1"/>
            </p:cNvSpPr>
            <p:nvPr/>
          </p:nvSpPr>
          <p:spPr bwMode="auto">
            <a:xfrm>
              <a:off x="528" y="2352"/>
              <a:ext cx="2736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33"/>
            <p:cNvSpPr>
              <a:spLocks noChangeShapeType="1"/>
            </p:cNvSpPr>
            <p:nvPr/>
          </p:nvSpPr>
          <p:spPr bwMode="auto">
            <a:xfrm>
              <a:off x="528" y="2352"/>
              <a:ext cx="0" cy="168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34"/>
            <p:cNvSpPr>
              <a:spLocks noChangeShapeType="1"/>
            </p:cNvSpPr>
            <p:nvPr/>
          </p:nvSpPr>
          <p:spPr bwMode="auto">
            <a:xfrm>
              <a:off x="3264" y="2352"/>
              <a:ext cx="0" cy="168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73" name="Rectangle 37"/>
          <p:cNvSpPr>
            <a:spLocks noChangeArrowheads="1"/>
          </p:cNvSpPr>
          <p:nvPr/>
        </p:nvSpPr>
        <p:spPr bwMode="auto">
          <a:xfrm>
            <a:off x="1371600" y="4800600"/>
            <a:ext cx="3810000" cy="1219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1974" name="Line 38"/>
          <p:cNvSpPr>
            <a:spLocks noChangeShapeType="1"/>
          </p:cNvSpPr>
          <p:nvPr/>
        </p:nvSpPr>
        <p:spPr bwMode="auto">
          <a:xfrm flipH="1" flipV="1">
            <a:off x="3200400" y="4648200"/>
            <a:ext cx="3048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76" name="Line 40"/>
          <p:cNvSpPr>
            <a:spLocks noChangeShapeType="1"/>
          </p:cNvSpPr>
          <p:nvPr/>
        </p:nvSpPr>
        <p:spPr bwMode="auto">
          <a:xfrm flipH="1">
            <a:off x="6307930" y="4909791"/>
            <a:ext cx="3048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486"/>
            <a:ext cx="7772400" cy="504914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Recursion and cases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9" y="838200"/>
            <a:ext cx="8991600" cy="5181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recursive algorithm involves at least 2 cases: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occurrence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answered directly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normally begins by testing for a set of base cases (there should be at least one).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occurrence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problem that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directly answered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can instead be described in terms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smaller occurrences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problem.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each possible recursive call so that it makes progress towards a base case.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recursive algorithms have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or recursive case, but all have at least one of each.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 part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recursive programming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cases.</a:t>
            </a:r>
          </a:p>
        </p:txBody>
      </p:sp>
    </p:spTree>
    <p:extLst>
      <p:ext uri="{BB962C8B-B14F-4D97-AF65-F5344CB8AC3E}">
        <p14:creationId xmlns:p14="http://schemas.microsoft.com/office/powerpoint/2010/main" val="8915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295"/>
            <a:ext cx="7772400" cy="770806"/>
          </a:xfrm>
        </p:spPr>
        <p:txBody>
          <a:bodyPr/>
          <a:lstStyle/>
          <a:p>
            <a:r>
              <a:rPr lang="en-US" altLang="en-US" sz="3200" b="1" dirty="0"/>
              <a:t>Trace a Fibonacci Number 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-301251" y="13335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en-US" sz="2800" dirty="0">
                <a:latin typeface="Courier" pitchFamily="49" charset="0"/>
              </a:rPr>
              <a:t>  </a:t>
            </a:r>
            <a:r>
              <a:rPr lang="en-US" altLang="en-US" sz="2800" dirty="0">
                <a:latin typeface="Courier New" panose="02070309020205020404" pitchFamily="49" charset="0"/>
              </a:rPr>
              <a:t>	      </a:t>
            </a:r>
            <a:r>
              <a:rPr lang="en-US" altLang="en-US" sz="1800" b="1" dirty="0">
                <a:latin typeface="Courier New" panose="02070309020205020404" pitchFamily="49" charset="0"/>
              </a:rPr>
              <a:t>fib(0):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	0 == 0 ?  Yes.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	   	fib(0) = 0; 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A2C1FE"/>
                </a:solidFill>
                <a:latin typeface="Courier New" panose="02070309020205020404" pitchFamily="49" charset="0"/>
              </a:rPr>
              <a:t>	  	   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fib(0);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</a:rPr>
              <a:t>fib(2) = 1 + 0 = 1;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fib(2);</a:t>
            </a:r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fib(3) = 1 + fib(1)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     </a:t>
            </a:r>
            <a:r>
              <a:rPr lang="en-US" altLang="en-US" sz="2000" b="1" dirty="0">
                <a:latin typeface="Courier New" panose="02070309020205020404" pitchFamily="49" charset="0"/>
              </a:rPr>
              <a:t>fib(1):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1 == 0 ? No; 1 == 1? Yes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fib</a:t>
            </a:r>
            <a:r>
              <a:rPr lang="en-US" altLang="en-US" sz="1600" b="1" dirty="0">
                <a:latin typeface="Courier New" panose="02070309020205020404" pitchFamily="49" charset="0"/>
              </a:rPr>
              <a:t>(1)</a:t>
            </a:r>
            <a:r>
              <a:rPr lang="en-US" altLang="en-US" b="1" dirty="0">
                <a:latin typeface="Courier New" panose="02070309020205020404" pitchFamily="49" charset="0"/>
              </a:rPr>
              <a:t> = 1;</a:t>
            </a:r>
          </a:p>
          <a:p>
            <a:pPr lvl="2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A2C1FE"/>
                </a:solidFill>
                <a:latin typeface="Courier New" panose="02070309020205020404" pitchFamily="49" charset="0"/>
              </a:rPr>
              <a:t>	    return</a:t>
            </a:r>
            <a:r>
              <a:rPr lang="en-US" altLang="en-US" b="1" dirty="0">
                <a:latin typeface="Courier New" panose="02070309020205020404" pitchFamily="49" charset="0"/>
              </a:rPr>
              <a:t> fib</a:t>
            </a:r>
            <a:r>
              <a:rPr lang="en-US" altLang="en-US" sz="1800" b="1" dirty="0">
                <a:latin typeface="Courier New" panose="02070309020205020404" pitchFamily="49" charset="0"/>
              </a:rPr>
              <a:t>(1)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 fib(3) = 1 + 1 = 2;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fib(3)</a:t>
            </a:r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7" t="3551" r="3629" b="13213"/>
          <a:stretch>
            <a:fillRect/>
          </a:stretch>
        </p:blipFill>
        <p:spPr bwMode="auto">
          <a:xfrm>
            <a:off x="5638800" y="1905000"/>
            <a:ext cx="33178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67" name="Line 7"/>
          <p:cNvSpPr>
            <a:spLocks noChangeShapeType="1"/>
          </p:cNvSpPr>
          <p:nvPr/>
        </p:nvSpPr>
        <p:spPr bwMode="auto">
          <a:xfrm>
            <a:off x="6400800" y="4648200"/>
            <a:ext cx="3048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8" name="Line 8"/>
          <p:cNvSpPr>
            <a:spLocks noChangeShapeType="1"/>
          </p:cNvSpPr>
          <p:nvPr/>
        </p:nvSpPr>
        <p:spPr bwMode="auto">
          <a:xfrm>
            <a:off x="6781800" y="3352800"/>
            <a:ext cx="3048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2975" name="Group 15"/>
          <p:cNvGrpSpPr>
            <a:grpSpLocks/>
          </p:cNvGrpSpPr>
          <p:nvPr/>
        </p:nvGrpSpPr>
        <p:grpSpPr bwMode="auto">
          <a:xfrm>
            <a:off x="613149" y="1104900"/>
            <a:ext cx="4724400" cy="4953000"/>
            <a:chOff x="480" y="1008"/>
            <a:chExt cx="2976" cy="2880"/>
          </a:xfrm>
        </p:grpSpPr>
        <p:sp>
          <p:nvSpPr>
            <p:cNvPr id="46103" name="Line 12"/>
            <p:cNvSpPr>
              <a:spLocks noChangeShapeType="1"/>
            </p:cNvSpPr>
            <p:nvPr/>
          </p:nvSpPr>
          <p:spPr bwMode="auto">
            <a:xfrm>
              <a:off x="480" y="3888"/>
              <a:ext cx="2976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Line 13"/>
            <p:cNvSpPr>
              <a:spLocks noChangeShapeType="1"/>
            </p:cNvSpPr>
            <p:nvPr/>
          </p:nvSpPr>
          <p:spPr bwMode="auto">
            <a:xfrm>
              <a:off x="480" y="1008"/>
              <a:ext cx="0" cy="288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Line 14"/>
            <p:cNvSpPr>
              <a:spLocks noChangeShapeType="1"/>
            </p:cNvSpPr>
            <p:nvPr/>
          </p:nvSpPr>
          <p:spPr bwMode="auto">
            <a:xfrm>
              <a:off x="3456" y="1008"/>
              <a:ext cx="0" cy="288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2977" name="Rectangle 17"/>
          <p:cNvSpPr>
            <a:spLocks noChangeArrowheads="1"/>
          </p:cNvSpPr>
          <p:nvPr/>
        </p:nvSpPr>
        <p:spPr bwMode="auto">
          <a:xfrm>
            <a:off x="1219574" y="3848100"/>
            <a:ext cx="4038600" cy="1447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52981" name="Group 21"/>
          <p:cNvGrpSpPr>
            <a:grpSpLocks/>
          </p:cNvGrpSpPr>
          <p:nvPr/>
        </p:nvGrpSpPr>
        <p:grpSpPr bwMode="auto">
          <a:xfrm>
            <a:off x="1090987" y="1295400"/>
            <a:ext cx="4038600" cy="2209800"/>
            <a:chOff x="816" y="1008"/>
            <a:chExt cx="2544" cy="1392"/>
          </a:xfrm>
        </p:grpSpPr>
        <p:sp>
          <p:nvSpPr>
            <p:cNvPr id="46100" name="Line 18"/>
            <p:cNvSpPr>
              <a:spLocks noChangeShapeType="1"/>
            </p:cNvSpPr>
            <p:nvPr/>
          </p:nvSpPr>
          <p:spPr bwMode="auto">
            <a:xfrm>
              <a:off x="816" y="2400"/>
              <a:ext cx="2544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19"/>
            <p:cNvSpPr>
              <a:spLocks noChangeShapeType="1"/>
            </p:cNvSpPr>
            <p:nvPr/>
          </p:nvSpPr>
          <p:spPr bwMode="auto">
            <a:xfrm>
              <a:off x="816" y="1008"/>
              <a:ext cx="0" cy="13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20"/>
            <p:cNvSpPr>
              <a:spLocks noChangeShapeType="1"/>
            </p:cNvSpPr>
            <p:nvPr/>
          </p:nvSpPr>
          <p:spPr bwMode="auto">
            <a:xfrm>
              <a:off x="3360" y="1008"/>
              <a:ext cx="0" cy="13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2982" name="Rectangle 22"/>
          <p:cNvSpPr>
            <a:spLocks noChangeArrowheads="1"/>
          </p:cNvSpPr>
          <p:nvPr/>
        </p:nvSpPr>
        <p:spPr bwMode="auto">
          <a:xfrm>
            <a:off x="1832349" y="1447800"/>
            <a:ext cx="3124200" cy="1371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2983" name="Line 23"/>
          <p:cNvSpPr>
            <a:spLocks noChangeShapeType="1"/>
          </p:cNvSpPr>
          <p:nvPr/>
        </p:nvSpPr>
        <p:spPr bwMode="auto">
          <a:xfrm>
            <a:off x="6477000" y="4572000"/>
            <a:ext cx="3048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4" name="Line 24"/>
          <p:cNvSpPr>
            <a:spLocks noChangeShapeType="1"/>
          </p:cNvSpPr>
          <p:nvPr/>
        </p:nvSpPr>
        <p:spPr bwMode="auto">
          <a:xfrm flipH="1">
            <a:off x="6324600" y="3352800"/>
            <a:ext cx="3810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5" name="Line 25"/>
          <p:cNvSpPr>
            <a:spLocks noChangeShapeType="1"/>
          </p:cNvSpPr>
          <p:nvPr/>
        </p:nvSpPr>
        <p:spPr bwMode="auto">
          <a:xfrm>
            <a:off x="6934200" y="3352800"/>
            <a:ext cx="3048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6" name="Line 26"/>
          <p:cNvSpPr>
            <a:spLocks noChangeShapeType="1"/>
          </p:cNvSpPr>
          <p:nvPr/>
        </p:nvSpPr>
        <p:spPr bwMode="auto">
          <a:xfrm flipH="1">
            <a:off x="6781800" y="2209800"/>
            <a:ext cx="6096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27"/>
          <p:cNvSpPr>
            <a:spLocks noChangeShapeType="1"/>
          </p:cNvSpPr>
          <p:nvPr/>
        </p:nvSpPr>
        <p:spPr bwMode="auto">
          <a:xfrm flipH="1">
            <a:off x="6934200" y="2209800"/>
            <a:ext cx="60960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28"/>
          <p:cNvSpPr>
            <a:spLocks noChangeShapeType="1"/>
          </p:cNvSpPr>
          <p:nvPr/>
        </p:nvSpPr>
        <p:spPr bwMode="auto">
          <a:xfrm flipH="1">
            <a:off x="6477000" y="3352800"/>
            <a:ext cx="3048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29"/>
          <p:cNvSpPr>
            <a:spLocks noChangeShapeType="1"/>
          </p:cNvSpPr>
          <p:nvPr/>
        </p:nvSpPr>
        <p:spPr bwMode="auto">
          <a:xfrm flipH="1">
            <a:off x="6019800" y="4648200"/>
            <a:ext cx="3048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30"/>
          <p:cNvSpPr>
            <a:spLocks noChangeShapeType="1"/>
          </p:cNvSpPr>
          <p:nvPr/>
        </p:nvSpPr>
        <p:spPr bwMode="auto">
          <a:xfrm flipV="1">
            <a:off x="5943600" y="47244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31"/>
          <p:cNvSpPr>
            <a:spLocks noChangeShapeType="1"/>
          </p:cNvSpPr>
          <p:nvPr/>
        </p:nvSpPr>
        <p:spPr bwMode="auto">
          <a:xfrm flipV="1">
            <a:off x="5867400" y="4724400"/>
            <a:ext cx="3048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2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2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5464" y="38100"/>
            <a:ext cx="7772400" cy="1143000"/>
          </a:xfrm>
        </p:spPr>
        <p:txBody>
          <a:bodyPr/>
          <a:lstStyle/>
          <a:p>
            <a:r>
              <a:rPr lang="en-US" altLang="en-US" sz="3200" b="1" dirty="0"/>
              <a:t>Trace a Fibonacci Number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fib(2):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2 == 0 ? No; 2 == 1?	No.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fib(2) = fib(1) + fib(0)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fib(1):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1== 0 ? No; 1 == 1?  Yes.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	fib(1) = 1;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A2C1FE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fib(1);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fib(0):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0 == 0 ?   Yes.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	fib(0) = 0;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A2C1FE"/>
                </a:solidFill>
                <a:latin typeface="Courier New" panose="02070309020205020404" pitchFamily="49" charset="0"/>
              </a:rPr>
              <a:t>	  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fib(0);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fib(2) = 1 + 0 = 1;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fib(2);  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fib(4) = fib(3) + fib(2)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 = 2 + 1 = 3;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A2C1FE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fib(4);</a:t>
            </a:r>
          </a:p>
        </p:txBody>
      </p:sp>
      <p:pic>
        <p:nvPicPr>
          <p:cNvPr id="47108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7" t="3551" r="3629" b="13213"/>
          <a:stretch>
            <a:fillRect/>
          </a:stretch>
        </p:blipFill>
        <p:spPr bwMode="auto">
          <a:xfrm>
            <a:off x="5826125" y="1752600"/>
            <a:ext cx="33178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Line 1031"/>
          <p:cNvSpPr>
            <a:spLocks noChangeShapeType="1"/>
          </p:cNvSpPr>
          <p:nvPr/>
        </p:nvSpPr>
        <p:spPr bwMode="auto">
          <a:xfrm>
            <a:off x="8493125" y="3200400"/>
            <a:ext cx="3048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1032"/>
          <p:cNvSpPr>
            <a:spLocks noChangeShapeType="1"/>
          </p:cNvSpPr>
          <p:nvPr/>
        </p:nvSpPr>
        <p:spPr bwMode="auto">
          <a:xfrm flipH="1">
            <a:off x="8035925" y="3200400"/>
            <a:ext cx="381000" cy="914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1033"/>
          <p:cNvSpPr>
            <a:spLocks noChangeArrowheads="1"/>
          </p:cNvSpPr>
          <p:nvPr/>
        </p:nvSpPr>
        <p:spPr bwMode="auto">
          <a:xfrm>
            <a:off x="941388" y="1600200"/>
            <a:ext cx="4419600" cy="39624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2" name="Rectangle 1038"/>
          <p:cNvSpPr>
            <a:spLocks noChangeArrowheads="1"/>
          </p:cNvSpPr>
          <p:nvPr/>
        </p:nvSpPr>
        <p:spPr bwMode="auto">
          <a:xfrm>
            <a:off x="1219200" y="2514600"/>
            <a:ext cx="3886200" cy="1219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3" name="Rectangle 1039"/>
          <p:cNvSpPr>
            <a:spLocks noChangeArrowheads="1"/>
          </p:cNvSpPr>
          <p:nvPr/>
        </p:nvSpPr>
        <p:spPr bwMode="auto">
          <a:xfrm>
            <a:off x="1219200" y="3733800"/>
            <a:ext cx="3886200" cy="1219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4" name="Line 1040"/>
          <p:cNvSpPr>
            <a:spLocks noChangeShapeType="1"/>
          </p:cNvSpPr>
          <p:nvPr/>
        </p:nvSpPr>
        <p:spPr bwMode="auto">
          <a:xfrm>
            <a:off x="762000" y="6477000"/>
            <a:ext cx="48006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41"/>
          <p:cNvSpPr>
            <a:spLocks noChangeShapeType="1"/>
          </p:cNvSpPr>
          <p:nvPr/>
        </p:nvSpPr>
        <p:spPr bwMode="auto">
          <a:xfrm>
            <a:off x="5562600" y="1371600"/>
            <a:ext cx="0" cy="5105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042"/>
          <p:cNvSpPr>
            <a:spLocks noChangeShapeType="1"/>
          </p:cNvSpPr>
          <p:nvPr/>
        </p:nvSpPr>
        <p:spPr bwMode="auto">
          <a:xfrm>
            <a:off x="762000" y="1371600"/>
            <a:ext cx="0" cy="5105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043"/>
          <p:cNvSpPr>
            <a:spLocks noChangeShapeType="1"/>
          </p:cNvSpPr>
          <p:nvPr/>
        </p:nvSpPr>
        <p:spPr bwMode="auto">
          <a:xfrm>
            <a:off x="7696200" y="1981200"/>
            <a:ext cx="6858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Recursive tracing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recursive method: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mystery(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if (n &lt; 10)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(10 * n) + 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a = </a:t>
            </a:r>
            <a:r>
              <a:rPr lang="en-US" altLang="en-US" sz="2000" b="1" dirty="0">
                <a:latin typeface="Courier New" panose="02070309020205020404" pitchFamily="49" charset="0"/>
              </a:rPr>
              <a:t>mystery(n / 10)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b = </a:t>
            </a:r>
            <a:r>
              <a:rPr lang="en-US" altLang="en-US" sz="2000" b="1" dirty="0">
                <a:latin typeface="Courier New" panose="02070309020205020404" pitchFamily="49" charset="0"/>
              </a:rPr>
              <a:t>mystery(n % 10)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return (100 * a) +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result of the following call?</a:t>
            </a:r>
          </a:p>
          <a:p>
            <a:pPr lvl="2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mystery(348)</a:t>
            </a:r>
          </a:p>
        </p:txBody>
      </p:sp>
    </p:spTree>
    <p:extLst>
      <p:ext uri="{BB962C8B-B14F-4D97-AF65-F5344CB8AC3E}">
        <p14:creationId xmlns:p14="http://schemas.microsoft.com/office/powerpoint/2010/main" val="23944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3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 recursive trace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3687" y="107315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u="sng" kern="0">
                <a:latin typeface="Courier New" panose="02070309020205020404" pitchFamily="49" charset="0"/>
              </a:rPr>
              <a:t>mystery(348)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kern="0">
                <a:latin typeface="Courier New" panose="02070309020205020404" pitchFamily="49" charset="0"/>
              </a:rPr>
              <a:t>int a = mystery(34);</a:t>
            </a:r>
          </a:p>
          <a:p>
            <a:pPr lvl="2" eaLnBrk="1" hangingPunct="1"/>
            <a:r>
              <a:rPr lang="en-US" altLang="en-US" kern="0">
                <a:latin typeface="Courier New" panose="02070309020205020404" pitchFamily="49" charset="0"/>
              </a:rPr>
              <a:t>int a = mystery(3);</a:t>
            </a:r>
          </a:p>
          <a:p>
            <a:pPr lvl="3" eaLnBrk="1" hangingPunct="1">
              <a:buFontTx/>
              <a:buNone/>
            </a:pPr>
            <a:r>
              <a:rPr lang="en-US" altLang="en-US" kern="0">
                <a:latin typeface="Courier New" panose="02070309020205020404" pitchFamily="49" charset="0"/>
              </a:rPr>
              <a:t>return (10 * 3) + 3;   </a:t>
            </a:r>
            <a:r>
              <a:rPr lang="en-US" altLang="en-US" b="1" kern="0">
                <a:solidFill>
                  <a:srgbClr val="008000"/>
                </a:solidFill>
                <a:latin typeface="Courier New" panose="02070309020205020404" pitchFamily="49" charset="0"/>
              </a:rPr>
              <a:t>// 33</a:t>
            </a:r>
          </a:p>
          <a:p>
            <a:pPr lvl="2" eaLnBrk="1" hangingPunct="1"/>
            <a:r>
              <a:rPr lang="en-US" altLang="en-US" kern="0">
                <a:latin typeface="Courier New" panose="02070309020205020404" pitchFamily="49" charset="0"/>
              </a:rPr>
              <a:t>int b = mystery(4);</a:t>
            </a:r>
          </a:p>
          <a:p>
            <a:pPr lvl="3" eaLnBrk="1" hangingPunct="1">
              <a:buFontTx/>
              <a:buNone/>
            </a:pPr>
            <a:r>
              <a:rPr lang="en-US" altLang="en-US" kern="0">
                <a:latin typeface="Courier New" panose="02070309020205020404" pitchFamily="49" charset="0"/>
              </a:rPr>
              <a:t>return (10 * 4) + 4;   </a:t>
            </a:r>
            <a:r>
              <a:rPr lang="en-US" altLang="en-US" b="1" kern="0">
                <a:solidFill>
                  <a:srgbClr val="008000"/>
                </a:solidFill>
                <a:latin typeface="Courier New" panose="02070309020205020404" pitchFamily="49" charset="0"/>
              </a:rPr>
              <a:t>// 44</a:t>
            </a:r>
          </a:p>
          <a:p>
            <a:pPr lvl="2" eaLnBrk="1" hangingPunct="1"/>
            <a:r>
              <a:rPr lang="en-US" altLang="en-US" kern="0">
                <a:latin typeface="Courier New" panose="02070309020205020404" pitchFamily="49" charset="0"/>
              </a:rPr>
              <a:t>return (100 * 33) + 44;   </a:t>
            </a:r>
            <a:r>
              <a:rPr lang="en-US" altLang="en-US" b="1" kern="0">
                <a:solidFill>
                  <a:srgbClr val="008000"/>
                </a:solidFill>
                <a:latin typeface="Courier New" panose="02070309020205020404" pitchFamily="49" charset="0"/>
              </a:rPr>
              <a:t>// 3344</a:t>
            </a:r>
          </a:p>
          <a:p>
            <a:pPr lvl="2" eaLnBrk="1" hangingPunct="1">
              <a:buFontTx/>
              <a:buNone/>
            </a:pPr>
            <a:endParaRPr lang="en-US" altLang="en-US" ker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kern="0">
                <a:latin typeface="Courier New" panose="02070309020205020404" pitchFamily="49" charset="0"/>
              </a:rPr>
              <a:t>int b = mystery(8);</a:t>
            </a:r>
          </a:p>
          <a:p>
            <a:pPr lvl="2" eaLnBrk="1" hangingPunct="1">
              <a:buFontTx/>
              <a:buNone/>
            </a:pPr>
            <a:r>
              <a:rPr lang="en-US" altLang="en-US" kern="0">
                <a:latin typeface="Courier New" panose="02070309020205020404" pitchFamily="49" charset="0"/>
              </a:rPr>
              <a:t>return (10 * 8) + 8;       </a:t>
            </a:r>
            <a:r>
              <a:rPr lang="en-US" altLang="en-US" b="1" kern="0">
                <a:solidFill>
                  <a:srgbClr val="008000"/>
                </a:solidFill>
                <a:latin typeface="Courier New" panose="02070309020205020404" pitchFamily="49" charset="0"/>
              </a:rPr>
              <a:t>// 88</a:t>
            </a:r>
          </a:p>
          <a:p>
            <a:pPr lvl="2" eaLnBrk="1" hangingPunct="1">
              <a:buFontTx/>
              <a:buNone/>
            </a:pPr>
            <a:endParaRPr lang="en-US" altLang="en-US" ker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kern="0">
                <a:latin typeface="Courier New" panose="02070309020205020404" pitchFamily="49" charset="0"/>
              </a:rPr>
              <a:t>return (100 * 3344) + 88;   </a:t>
            </a:r>
            <a:r>
              <a:rPr lang="en-US" altLang="en-US" b="1" ker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u="sng" kern="0">
                <a:solidFill>
                  <a:srgbClr val="008000"/>
                </a:solidFill>
                <a:latin typeface="Courier New" panose="02070309020205020404" pitchFamily="49" charset="0"/>
              </a:rPr>
              <a:t>334488</a:t>
            </a:r>
          </a:p>
          <a:p>
            <a:pPr lvl="1" eaLnBrk="1" hangingPunct="1"/>
            <a:endParaRPr lang="en-US" altLang="en-US" b="1" u="sng" ker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method really doing?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55687" y="1905000"/>
            <a:ext cx="5410200" cy="180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55687" y="4440238"/>
            <a:ext cx="5410200" cy="354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71600" y="2244725"/>
            <a:ext cx="4006850" cy="35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70012" y="2959100"/>
            <a:ext cx="4006850" cy="35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28600" y="1066800"/>
            <a:ext cx="7151687" cy="4578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Exercise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089775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Write a recursive method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isPalindrome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accepts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returns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it reads the same forwards as backwards.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("madam")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("racecar")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("step on no pets")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("able was I ere I saw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elba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("Java")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rotater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byebye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625475" marR="0" lvl="1" indent="-279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089775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isPalindrome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("notion")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3543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Helper method</a:t>
            </a:r>
            <a:endParaRPr lang="en-US" altLang="en-US" sz="32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763000" cy="1752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isPalindrome</a:t>
            </a:r>
            <a:r>
              <a:rPr lang="en-US" altLang="en-US" sz="1600" b="1" dirty="0">
                <a:latin typeface="Courier New" panose="02070309020205020404" pitchFamily="49" charset="0"/>
              </a:rPr>
              <a:t>(String 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s.length</a:t>
            </a:r>
            <a:r>
              <a:rPr lang="en-US" altLang="en-US" sz="1600" b="1" dirty="0">
                <a:latin typeface="Courier New" panose="02070309020205020404" pitchFamily="49" charset="0"/>
              </a:rPr>
              <a:t>() &lt; 2)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true;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else 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s.charAt</a:t>
            </a:r>
            <a:r>
              <a:rPr lang="en-US" altLang="en-US" sz="1600" b="1" dirty="0">
                <a:latin typeface="Courier New" panose="02070309020205020404" pitchFamily="49" charset="0"/>
              </a:rPr>
              <a:t>(0) !=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s.charAt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s.length</a:t>
            </a:r>
            <a:r>
              <a:rPr lang="en-US" altLang="en-US" sz="1600" b="1" dirty="0">
                <a:latin typeface="Courier New" panose="02070309020205020404" pitchFamily="49" charset="0"/>
              </a:rPr>
              <a:t>() - 1))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return false;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else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isPalindrome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600" b="1" dirty="0">
                <a:latin typeface="Courier New" panose="02070309020205020404" pitchFamily="49" charset="0"/>
              </a:rPr>
              <a:t>(1,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s.length</a:t>
            </a:r>
            <a:r>
              <a:rPr lang="en-US" altLang="en-US" sz="1600" b="1" dirty="0">
                <a:latin typeface="Courier New" panose="02070309020205020404" pitchFamily="49" charset="0"/>
              </a:rPr>
              <a:t>() - 1);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82602" y="2707453"/>
            <a:ext cx="89154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The preceding recursive </a:t>
            </a:r>
            <a:r>
              <a:rPr lang="en-US" altLang="en-US" sz="2400" u="sng" dirty="0" err="1">
                <a:latin typeface="Times New Roman" panose="02020603050405020304" pitchFamily="18" charset="0"/>
              </a:rPr>
              <a:t>isPalindrome</a:t>
            </a:r>
            <a:r>
              <a:rPr lang="en-US" altLang="en-US" sz="2400" dirty="0">
                <a:latin typeface="Times New Roman" panose="02020603050405020304" pitchFamily="18" charset="0"/>
              </a:rPr>
              <a:t> method is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not efficient</a:t>
            </a:r>
            <a:r>
              <a:rPr lang="en-US" altLang="en-US" sz="2400" dirty="0">
                <a:latin typeface="Times New Roman" panose="02020603050405020304" pitchFamily="18" charset="0"/>
              </a:rPr>
              <a:t>, because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it creates a new string for every recursive call</a:t>
            </a:r>
            <a:r>
              <a:rPr lang="en-US" altLang="en-US" sz="2400" dirty="0">
                <a:latin typeface="Times New Roman" panose="02020603050405020304" pitchFamily="18" charset="0"/>
              </a:rPr>
              <a:t>. To avoid creating new strings, use a </a:t>
            </a:r>
            <a:r>
              <a:rPr lang="en-US" altLang="en-US" sz="2400" b="1" dirty="0">
                <a:latin typeface="Times New Roman" panose="02020603050405020304" pitchFamily="18" charset="0"/>
              </a:rPr>
              <a:t>helper method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7169" y="3989835"/>
            <a:ext cx="8750833" cy="27919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lIns="92075" tIns="46038" rIns="92075" bIns="46038"/>
          <a:lstStyle>
            <a:lvl1pPr algn="l"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private static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isPalindrome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high)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(high &lt;= low)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s.charAt</a:t>
            </a:r>
            <a:r>
              <a:rPr lang="en-US" altLang="en-US" sz="1600" b="1" dirty="0">
                <a:latin typeface="Courier New" panose="02070309020205020404" pitchFamily="49" charset="0"/>
              </a:rPr>
              <a:t>(low)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s.charAt</a:t>
            </a:r>
            <a:r>
              <a:rPr lang="en-US" altLang="en-US" sz="1600" b="1" dirty="0">
                <a:latin typeface="Courier New" panose="02070309020205020404" pitchFamily="49" charset="0"/>
              </a:rPr>
              <a:t>(high)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isPalindrome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low + 1, high - 1)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isPalindrome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(final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isPalindrome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0,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5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</a:rPr>
              <a:t>helper methods for recursive linked list functions</a:t>
            </a:r>
            <a:endParaRPr lang="en-US" altLang="en-US" sz="32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" y="762000"/>
            <a:ext cx="8915400" cy="5715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lIns="92075" tIns="46038" rIns="92075" bIns="46038"/>
          <a:lstStyle>
            <a:lvl1pPr algn="l"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= head;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size(v);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//private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(v==null) return 0;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size(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v.next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addEnd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(head==null)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head = 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head;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addEnd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(current, value);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addEnd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current,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==null)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addEnd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Final Thoughts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dirty="0"/>
              <a:t> We have to pay a price for recursion: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/>
              <a:t>calling a function consumes more time and memory than adjusting a loop counter. 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/>
              <a:t>high performance applications (graphic action games, simulations of nuclear explosions) hardly ever use recursion.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endParaRPr lang="en-US" altLang="en-US" dirty="0"/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dirty="0"/>
              <a:t>	In less demanding applications recursion is an attractive alternative for iteration (for the right problems!)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362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394"/>
            <a:ext cx="7772400" cy="522006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Linear Recursion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12800" y="2140743"/>
            <a:ext cx="7543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(argument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 condition is satisfied)  //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Solution(n);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pre-processing(n);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(n); // recursive-calls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post-processing(n);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2700" y="762000"/>
            <a:ext cx="91440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at most one recursive call each time it is invoked.</a:t>
            </a:r>
          </a:p>
          <a:p>
            <a:pPr marL="231775" lvl="2" indent="-231775" eaLnBrk="1" hangingPunct="1">
              <a:lnSpc>
                <a:spcPct val="90000"/>
              </a:lnSpc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may have several possible recursive calls to make, but it should ultimately make just one of these calls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6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Text Box 37"/>
          <p:cNvSpPr txBox="1">
            <a:spLocks noChangeArrowheads="1"/>
          </p:cNvSpPr>
          <p:nvPr/>
        </p:nvSpPr>
        <p:spPr bwMode="auto">
          <a:xfrm>
            <a:off x="79375" y="5410200"/>
            <a:ext cx="9064625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method is called, 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arguments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 code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return value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pushed on a stack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the method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 case is reached), these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are popped from the stack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9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Simple example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method to print a line of * characters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Prints a line containing the given number of stars.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Precondition: n &gt;=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for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 = 0;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 &lt; n;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	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();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end the line of output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recursive version of this method (that calls itself).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using any loops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Your solution should print just one star at a time.</a:t>
            </a:r>
          </a:p>
        </p:txBody>
      </p:sp>
    </p:spTree>
    <p:extLst>
      <p:ext uri="{BB962C8B-B14F-4D97-AF65-F5344CB8AC3E}">
        <p14:creationId xmlns:p14="http://schemas.microsoft.com/office/powerpoint/2010/main" val="31996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637"/>
            <a:ext cx="7772400" cy="583963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Handling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438400"/>
            <a:ext cx="6400800" cy="4343400"/>
          </a:xfrm>
          <a:solidFill>
            <a:srgbClr val="FFFFCC"/>
          </a:solidFill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(n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else if (n == 2)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else if (n == 3)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} else if (n == 4)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  <a:endParaRPr lang="en-US" altLang="en-US" sz="16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762000"/>
            <a:ext cx="913189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cases to consider?</a:t>
            </a:r>
          </a:p>
          <a:p>
            <a:pPr lvl="1" eaLnBrk="1" hangingPunct="1"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very easy </a:t>
            </a:r>
            <a:r>
              <a:rPr lang="en-US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stars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print 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loop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no loops (in a bad way assuming n=4 at max):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800" kern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8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Handling cases with some recursion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6400800" cy="3657600"/>
          </a:xfrm>
          <a:solidFill>
            <a:srgbClr val="FFFFCC"/>
          </a:solidFill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(n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  <a:endParaRPr lang="en-US" altLang="en-US" sz="16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else if (n == 2)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dirty="0">
                <a:latin typeface="Courier New" panose="02070309020205020404" pitchFamily="49" charset="0"/>
              </a:rPr>
              <a:t>(1);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prints "*“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else if (n == 3)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dirty="0">
                <a:latin typeface="Courier New" panose="02070309020205020404" pitchFamily="49" charset="0"/>
              </a:rPr>
              <a:t>(2);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prints "**“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} else if (n == 4)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dirty="0">
                <a:latin typeface="Courier New" panose="02070309020205020404" pitchFamily="49" charset="0"/>
              </a:rPr>
              <a:t>(3);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prints "***“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advantage of the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(somewhat better):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800" kern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"/>
            <a:ext cx="7772400" cy="7239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Using recursion properly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7620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Condensing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cases into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case: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600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14388" y="1295400"/>
            <a:ext cx="7620000" cy="22177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void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   if (n == 1){ 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("*")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;    } 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		} else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print one more star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(n - 1);</a:t>
            </a:r>
            <a:endParaRPr lang="en-US" altLang="en-US" sz="1600" b="1" kern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495800"/>
            <a:ext cx="7620000" cy="21748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public static void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(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   if (n == 0)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;    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		}else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print one more star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		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("*")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kern="0" dirty="0" err="1">
                <a:latin typeface="Courier New" panose="02070309020205020404" pitchFamily="49" charset="0"/>
              </a:rPr>
              <a:t>printStars</a:t>
            </a:r>
            <a:r>
              <a:rPr lang="en-US" altLang="en-US" sz="1600" b="1" kern="0" dirty="0">
                <a:latin typeface="Courier New" panose="02070309020205020404" pitchFamily="49" charset="0"/>
              </a:rPr>
              <a:t>(n - 1);</a:t>
            </a:r>
            <a:endParaRPr lang="en-US" altLang="en-US" sz="1600" b="1" kern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600" b="1" kern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52400" y="3578225"/>
            <a:ext cx="899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Zen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art of properly identifying the </a:t>
            </a:r>
            <a:r>
              <a:rPr lang="en-US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set of cases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recursive algorithm and expressing them elegantly.</a:t>
            </a:r>
          </a:p>
        </p:txBody>
      </p:sp>
    </p:spTree>
    <p:extLst>
      <p:ext uri="{BB962C8B-B14F-4D97-AF65-F5344CB8AC3E}">
        <p14:creationId xmlns:p14="http://schemas.microsoft.com/office/powerpoint/2010/main" val="32269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6497</Words>
  <Application>Microsoft Office PowerPoint</Application>
  <PresentationFormat>On-screen Show (4:3)</PresentationFormat>
  <Paragraphs>1059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Arial</vt:lpstr>
      <vt:lpstr>Calibri</vt:lpstr>
      <vt:lpstr>CMMI10</vt:lpstr>
      <vt:lpstr>CMR10</vt:lpstr>
      <vt:lpstr>CMSS10</vt:lpstr>
      <vt:lpstr>CMSY10</vt:lpstr>
      <vt:lpstr>Comic Sans MS</vt:lpstr>
      <vt:lpstr>Courier</vt:lpstr>
      <vt:lpstr>Courier New</vt:lpstr>
      <vt:lpstr>Monotype Sorts</vt:lpstr>
      <vt:lpstr>Tahoma</vt:lpstr>
      <vt:lpstr>Times</vt:lpstr>
      <vt:lpstr>Times New Roman</vt:lpstr>
      <vt:lpstr>Traditional Arabic</vt:lpstr>
      <vt:lpstr>Wingdings</vt:lpstr>
      <vt:lpstr>Office Theme</vt:lpstr>
      <vt:lpstr>Default Design</vt:lpstr>
      <vt:lpstr>Equation</vt:lpstr>
      <vt:lpstr> Recursion </vt:lpstr>
      <vt:lpstr>Recursion</vt:lpstr>
      <vt:lpstr>A Non Programming Idea and Example</vt:lpstr>
      <vt:lpstr>Recursion and cases</vt:lpstr>
      <vt:lpstr>Linear Recursion</vt:lpstr>
      <vt:lpstr>Simple example</vt:lpstr>
      <vt:lpstr>Handling cases</vt:lpstr>
      <vt:lpstr>Handling cases with some recursion</vt:lpstr>
      <vt:lpstr>Using recursion properly</vt:lpstr>
      <vt:lpstr>Factorial example (1)</vt:lpstr>
      <vt:lpstr>Factorial example (2)</vt:lpstr>
      <vt:lpstr>Factorial example (3)</vt:lpstr>
      <vt:lpstr>Factorial example (4)</vt:lpstr>
      <vt:lpstr>Factorial example (5)</vt:lpstr>
      <vt:lpstr>Factorial example (6)</vt:lpstr>
      <vt:lpstr>Factorial example (7)</vt:lpstr>
      <vt:lpstr>Factorial example (8)</vt:lpstr>
      <vt:lpstr>Factorial example (9)</vt:lpstr>
      <vt:lpstr>Sum of array elements</vt:lpstr>
      <vt:lpstr>Recursive tracing</vt:lpstr>
      <vt:lpstr>A recursive trace</vt:lpstr>
      <vt:lpstr>Exercise</vt:lpstr>
      <vt:lpstr>pow solution</vt:lpstr>
      <vt:lpstr>pow solution</vt:lpstr>
      <vt:lpstr>Pow optimization</vt:lpstr>
      <vt:lpstr>pow solution 2</vt:lpstr>
      <vt:lpstr>Recursive  example-Pow optimization</vt:lpstr>
      <vt:lpstr>Binary Search</vt:lpstr>
      <vt:lpstr>Binary Search</vt:lpstr>
      <vt:lpstr>Analyzing Binary Search</vt:lpstr>
      <vt:lpstr>Defining Arguments for Recursion</vt:lpstr>
      <vt:lpstr> Coding &amp; Visualizing ReverseArray</vt:lpstr>
      <vt:lpstr>Binary recursion</vt:lpstr>
      <vt:lpstr>BinarySum tracing (1)</vt:lpstr>
      <vt:lpstr>BinarySum tracing (2)</vt:lpstr>
      <vt:lpstr>BinarySum tracing (3)</vt:lpstr>
      <vt:lpstr>BinarySum tracing (4)</vt:lpstr>
      <vt:lpstr>PowerPoint Presentation</vt:lpstr>
      <vt:lpstr>Trace a Fibonacci Number </vt:lpstr>
      <vt:lpstr>Trace a Fibonacci Number </vt:lpstr>
      <vt:lpstr>Trace a Fibonacci Number</vt:lpstr>
      <vt:lpstr>Recursive tracing </vt:lpstr>
      <vt:lpstr>A recursive trace 2</vt:lpstr>
      <vt:lpstr>Exercise</vt:lpstr>
      <vt:lpstr>Helper method</vt:lpstr>
      <vt:lpstr>helper methods for recursive linked list functions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Saeed Raheel</cp:lastModifiedBy>
  <cp:revision>166</cp:revision>
  <dcterms:created xsi:type="dcterms:W3CDTF">2006-08-16T00:00:00Z</dcterms:created>
  <dcterms:modified xsi:type="dcterms:W3CDTF">2021-07-05T07:11:21Z</dcterms:modified>
</cp:coreProperties>
</file>