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1" r:id="rId3"/>
    <p:sldId id="321" r:id="rId4"/>
    <p:sldId id="327" r:id="rId5"/>
    <p:sldId id="328" r:id="rId6"/>
    <p:sldId id="298" r:id="rId7"/>
    <p:sldId id="344" r:id="rId8"/>
    <p:sldId id="345" r:id="rId9"/>
    <p:sldId id="323" r:id="rId10"/>
    <p:sldId id="347" r:id="rId11"/>
    <p:sldId id="333" r:id="rId12"/>
    <p:sldId id="353" r:id="rId13"/>
    <p:sldId id="354" r:id="rId14"/>
    <p:sldId id="352" r:id="rId15"/>
    <p:sldId id="284" r:id="rId16"/>
    <p:sldId id="258" r:id="rId17"/>
    <p:sldId id="349" r:id="rId18"/>
    <p:sldId id="350" r:id="rId19"/>
    <p:sldId id="299" r:id="rId20"/>
    <p:sldId id="348" r:id="rId21"/>
    <p:sldId id="305" r:id="rId22"/>
    <p:sldId id="300" r:id="rId23"/>
    <p:sldId id="308" r:id="rId24"/>
    <p:sldId id="309" r:id="rId25"/>
    <p:sldId id="310" r:id="rId26"/>
    <p:sldId id="311" r:id="rId27"/>
    <p:sldId id="312" r:id="rId28"/>
    <p:sldId id="331" r:id="rId29"/>
    <p:sldId id="336" r:id="rId30"/>
    <p:sldId id="334" r:id="rId31"/>
    <p:sldId id="355" r:id="rId32"/>
    <p:sldId id="314" r:id="rId33"/>
    <p:sldId id="315" r:id="rId34"/>
    <p:sldId id="319" r:id="rId35"/>
    <p:sldId id="357" r:id="rId36"/>
    <p:sldId id="356" r:id="rId37"/>
    <p:sldId id="337" r:id="rId38"/>
    <p:sldId id="358" r:id="rId3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155" autoAdjust="0"/>
  </p:normalViewPr>
  <p:slideViewPr>
    <p:cSldViewPr>
      <p:cViewPr varScale="1">
        <p:scale>
          <a:sx n="101" d="100"/>
          <a:sy n="101" d="100"/>
        </p:scale>
        <p:origin x="183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18" Type="http://schemas.openxmlformats.org/officeDocument/2006/relationships/slide" Target="slides/slide32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31.xml"/><Relationship Id="rId2" Type="http://schemas.openxmlformats.org/officeDocument/2006/relationships/slide" Target="slides/slide3.xml"/><Relationship Id="rId16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26.xml"/><Relationship Id="rId10" Type="http://schemas.openxmlformats.org/officeDocument/2006/relationships/slide" Target="slides/slide11.xml"/><Relationship Id="rId19" Type="http://schemas.openxmlformats.org/officeDocument/2006/relationships/slide" Target="slides/slide3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97AC417-6897-4AF0-9EF4-66EB16DAE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6013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14E4CC1-A6BE-47D4-9F74-EF4E427DF1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E4CC1-A6BE-47D4-9F74-EF4E427DF13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8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Garbage Collection in Java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We wish to draw attention to one interesting aspect involving the implementation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pop method in Code Fragment 6.2. We set a local variable, answer, to reference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element that is being popped, and then we intentionally reset data[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 to null 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 22, before decrementing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The assignment to null was not technically required,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 our stack would still operate correctly without it.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Our reason for returning the cell to a null reference is to assist Java’s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garbage</a:t>
            </a:r>
          </a:p>
          <a:p>
            <a:r>
              <a:rPr lang="en-US" sz="1200" b="1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collection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mechanism, which searches memory for objects that are no longer actively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referenced and reclaims their space for future use. (For more details, see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Section 15.1.3.) If we continued to store a reference to the popped element in our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array, the stack class would ignore it (eventually overwriting the reference if more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elements get added to the stack). But, if there were no other active references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element in the user’s application, that spurious reference in the stack’s array would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stop Java’s garbage collector from reclaiming the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E4CC1-A6BE-47D4-9F74-EF4E427DF13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63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EA880B-D3D9-48DC-9BD2-5DAF548A5E16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80DC78-4CAE-42B8-B29F-D55B8ED8B58E}" type="slidenum">
              <a:rPr lang="en-US" altLang="en-US" sz="1300"/>
              <a:pPr eaLnBrk="1" hangingPunct="1"/>
              <a:t>24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86AA96-8D5E-41DF-85F4-9A5F243419CF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300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5A85C77-F6FE-4ABF-91FD-A863AA28B945}" type="datetime8">
              <a:rPr lang="en-US" altLang="en-US" sz="1300"/>
              <a:pPr eaLnBrk="1" hangingPunct="1"/>
              <a:t>06-Jul-21 9:03 AM</a:t>
            </a:fld>
            <a:endParaRPr lang="en-US" alt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10975E-20E5-4CAA-8B82-1B901742A2B5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23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34C4-18F8-41AF-AB4B-0C70687CD5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17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24572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85033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A99E9-305A-4D95-A1B9-F8384F7C5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6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18D20-41C9-4870-AE12-6B72BE4DF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16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AB0-A343-455C-908D-ACEE23C89A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6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5129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385D-9023-41D7-B2E0-0C1D2369CB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78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0072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6BB0-8722-477A-9CB0-382514F920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7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2160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2192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63955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5E8F-44A1-4C20-BAB6-7CFE4A0BA8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4241" y="990600"/>
            <a:ext cx="7772400" cy="2386193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/>
              <a:t>Stacks, Queues, </a:t>
            </a:r>
            <a:r>
              <a:rPr lang="en-US" altLang="en-US" sz="4400" b="1" dirty="0" err="1"/>
              <a:t>Deques</a:t>
            </a:r>
            <a:r>
              <a:rPr lang="en-US" altLang="en-US" sz="4400" b="1" dirty="0"/>
              <a:t> ADT</a:t>
            </a:r>
            <a:br>
              <a:rPr lang="en-US" altLang="en-US" sz="4400" b="1" dirty="0"/>
            </a:br>
            <a:r>
              <a:rPr lang="en-US" sz="3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Reading: Chapter 6</a:t>
            </a:r>
            <a:br>
              <a:rPr lang="en-US" sz="3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</a:t>
            </a:r>
            <a:br>
              <a:rPr lang="en-US" sz="3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 JAVA</a:t>
            </a:r>
            <a:br>
              <a:rPr lang="en-US" sz="3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5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4230AD-F197-47CD-84CD-FB8620F61084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grpSp>
        <p:nvGrpSpPr>
          <p:cNvPr id="7171" name="Group 167"/>
          <p:cNvGrpSpPr>
            <a:grpSpLocks/>
          </p:cNvGrpSpPr>
          <p:nvPr/>
        </p:nvGrpSpPr>
        <p:grpSpPr bwMode="auto">
          <a:xfrm>
            <a:off x="2362200" y="4114800"/>
            <a:ext cx="742950" cy="612602"/>
            <a:chOff x="1440" y="2448"/>
            <a:chExt cx="816" cy="672"/>
          </a:xfrm>
        </p:grpSpPr>
        <p:sp>
          <p:nvSpPr>
            <p:cNvPr id="7185" name="AutoShape 15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6" name="AutoShape 16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7" name="AutoShape 16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8" name="AutoShape 16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172" name="Group 168"/>
          <p:cNvGrpSpPr>
            <a:grpSpLocks/>
          </p:cNvGrpSpPr>
          <p:nvPr/>
        </p:nvGrpSpPr>
        <p:grpSpPr bwMode="auto">
          <a:xfrm flipH="1">
            <a:off x="4038600" y="4114800"/>
            <a:ext cx="742950" cy="612602"/>
            <a:chOff x="1440" y="2448"/>
            <a:chExt cx="816" cy="672"/>
          </a:xfrm>
        </p:grpSpPr>
        <p:sp>
          <p:nvSpPr>
            <p:cNvPr id="7181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2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3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4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173" name="Group 173"/>
          <p:cNvGrpSpPr>
            <a:grpSpLocks/>
          </p:cNvGrpSpPr>
          <p:nvPr/>
        </p:nvGrpSpPr>
        <p:grpSpPr bwMode="auto">
          <a:xfrm>
            <a:off x="5715000" y="4114800"/>
            <a:ext cx="742950" cy="612602"/>
            <a:chOff x="1440" y="2448"/>
            <a:chExt cx="816" cy="672"/>
          </a:xfrm>
        </p:grpSpPr>
        <p:sp>
          <p:nvSpPr>
            <p:cNvPr id="7177" name="AutoShape 17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8" name="AutoShape 17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AutoShape 17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0" name="AutoShape 17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" name="Group 235"/>
          <p:cNvGrpSpPr>
            <a:grpSpLocks/>
          </p:cNvGrpSpPr>
          <p:nvPr/>
        </p:nvGrpSpPr>
        <p:grpSpPr bwMode="auto">
          <a:xfrm>
            <a:off x="2038350" y="6160730"/>
            <a:ext cx="1048871" cy="521441"/>
            <a:chOff x="1248" y="2736"/>
            <a:chExt cx="1152" cy="572"/>
          </a:xfrm>
        </p:grpSpPr>
        <p:sp>
          <p:nvSpPr>
            <p:cNvPr id="22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236"/>
          <p:cNvGrpSpPr>
            <a:grpSpLocks/>
          </p:cNvGrpSpPr>
          <p:nvPr/>
        </p:nvGrpSpPr>
        <p:grpSpPr bwMode="auto">
          <a:xfrm>
            <a:off x="3943350" y="5779730"/>
            <a:ext cx="1048871" cy="521441"/>
            <a:chOff x="2448" y="2496"/>
            <a:chExt cx="1152" cy="572"/>
          </a:xfrm>
        </p:grpSpPr>
        <p:sp>
          <p:nvSpPr>
            <p:cNvPr id="40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37"/>
          <p:cNvGrpSpPr>
            <a:grpSpLocks/>
          </p:cNvGrpSpPr>
          <p:nvPr/>
        </p:nvGrpSpPr>
        <p:grpSpPr bwMode="auto">
          <a:xfrm>
            <a:off x="5848350" y="5398730"/>
            <a:ext cx="1048871" cy="521441"/>
            <a:chOff x="3648" y="2256"/>
            <a:chExt cx="1152" cy="572"/>
          </a:xfrm>
        </p:grpSpPr>
        <p:sp>
          <p:nvSpPr>
            <p:cNvPr id="58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"/>
            <a:ext cx="7886700" cy="457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97534"/>
            <a:ext cx="4863734" cy="54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924" y="212725"/>
            <a:ext cx="78867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vs. Returning Null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19743" y="914400"/>
            <a:ext cx="8839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 the </a:t>
            </a:r>
            <a:r>
              <a:rPr 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ADT </a:t>
            </a:r>
            <a:r>
              <a:rPr 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sometimes </a:t>
            </a:r>
            <a:r>
              <a:rPr 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general abstraction for errors, called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said to be </a:t>
            </a:r>
            <a:r>
              <a:rPr lang="ja-JP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ja-JP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 operation that cannot be properly executed</a:t>
            </a:r>
          </a:p>
        </p:txBody>
      </p:sp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80415" y="3763962"/>
            <a:ext cx="8774046" cy="27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Stack ADT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do not use exceptions</a:t>
            </a:r>
          </a:p>
          <a:p>
            <a:pPr marL="342900" marR="0" lvl="0" indent="-342900" algn="l" defTabSz="914400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Instead, we allow operations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 performed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the stack is empty</a:t>
            </a:r>
          </a:p>
          <a:p>
            <a:pPr marL="342900" marR="0" lvl="0" indent="-342900" algn="l" defTabSz="914400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an empty stack, pop and top simply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return null</a:t>
            </a:r>
          </a:p>
        </p:txBody>
      </p:sp>
    </p:spTree>
    <p:extLst>
      <p:ext uri="{BB962C8B-B14F-4D97-AF65-F5344CB8AC3E}">
        <p14:creationId xmlns:p14="http://schemas.microsoft.com/office/powerpoint/2010/main" val="39454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983"/>
            <a:ext cx="8763000" cy="78502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implementation of stack of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eusing our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76400" y="787003"/>
            <a:ext cx="5219700" cy="55892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stack;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stack = new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value){</a:t>
            </a:r>
            <a:endParaRPr lang="en-US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US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1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7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 for </a:t>
            </a: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endParaRPr kumimoji="0" lang="en-US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126331" y="963355"/>
            <a:ext cx="7323137" cy="41798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StackApp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 (String[]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1" fontAlgn="auto" hangingPunct="1">
              <a:spcAft>
                <a:spcPts val="0"/>
              </a:spcAft>
              <a:buNone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altLang="en-US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myStack.push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myStack.push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(40);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myStack.push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(60);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while (!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myStack.isEmpty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myStack.pop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(“ “);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3" name="Group 26"/>
          <p:cNvGraphicFramePr>
            <a:graphicFrameLocks noGrp="1"/>
          </p:cNvGraphicFramePr>
          <p:nvPr/>
        </p:nvGraphicFramePr>
        <p:xfrm>
          <a:off x="2922180" y="5246559"/>
          <a:ext cx="1346200" cy="823913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7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1093380" y="5510084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25" name="Group 4"/>
          <p:cNvGraphicFramePr>
            <a:graphicFrameLocks noGrp="1"/>
          </p:cNvGraphicFramePr>
          <p:nvPr/>
        </p:nvGraphicFramePr>
        <p:xfrm>
          <a:off x="1860028" y="5592237"/>
          <a:ext cx="496887" cy="335879"/>
        </p:xfrm>
        <a:graphic>
          <a:graphicData uri="http://schemas.openxmlformats.org/drawingml/2006/table">
            <a:tbl>
              <a:tblPr/>
              <a:tblGrid>
                <a:gridCol w="49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87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02" marB="45702" vert="vert" anchor="b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49"/>
          <p:cNvSpPr>
            <a:spLocks noChangeShapeType="1"/>
          </p:cNvSpPr>
          <p:nvPr/>
        </p:nvSpPr>
        <p:spPr bwMode="auto">
          <a:xfrm flipV="1">
            <a:off x="2071280" y="5757734"/>
            <a:ext cx="852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TextBox 73"/>
          <p:cNvSpPr txBox="1">
            <a:spLocks noChangeArrowheads="1"/>
          </p:cNvSpPr>
          <p:nvPr/>
        </p:nvSpPr>
        <p:spPr bwMode="auto">
          <a:xfrm>
            <a:off x="3060293" y="5657722"/>
            <a:ext cx="458787" cy="369887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graphicFrame>
        <p:nvGraphicFramePr>
          <p:cNvPr id="28" name="Group 26"/>
          <p:cNvGraphicFramePr>
            <a:graphicFrameLocks noGrp="1"/>
          </p:cNvGraphicFramePr>
          <p:nvPr/>
        </p:nvGraphicFramePr>
        <p:xfrm>
          <a:off x="4750980" y="5205284"/>
          <a:ext cx="1346200" cy="82245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5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593" marB="455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593" marB="455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7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593" marB="455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593" marB="455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5512980" y="5625972"/>
            <a:ext cx="4572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TextBox 76"/>
          <p:cNvSpPr txBox="1">
            <a:spLocks noChangeArrowheads="1"/>
          </p:cNvSpPr>
          <p:nvPr/>
        </p:nvSpPr>
        <p:spPr bwMode="auto">
          <a:xfrm>
            <a:off x="4827180" y="5624384"/>
            <a:ext cx="458788" cy="369888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31" name="Line 49"/>
          <p:cNvSpPr>
            <a:spLocks noChangeShapeType="1"/>
          </p:cNvSpPr>
          <p:nvPr/>
        </p:nvSpPr>
        <p:spPr bwMode="auto">
          <a:xfrm flipV="1">
            <a:off x="3884205" y="5810122"/>
            <a:ext cx="852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32" name="Group 26"/>
          <p:cNvGraphicFramePr>
            <a:graphicFrameLocks noGrp="1"/>
          </p:cNvGraphicFramePr>
          <p:nvPr/>
        </p:nvGraphicFramePr>
        <p:xfrm>
          <a:off x="6597243" y="5198934"/>
          <a:ext cx="1346200" cy="823913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7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3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Line 51"/>
          <p:cNvSpPr>
            <a:spLocks noChangeShapeType="1"/>
          </p:cNvSpPr>
          <p:nvPr/>
        </p:nvSpPr>
        <p:spPr bwMode="auto">
          <a:xfrm flipH="1">
            <a:off x="7359243" y="5621209"/>
            <a:ext cx="4572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TextBox 80"/>
          <p:cNvSpPr txBox="1">
            <a:spLocks noChangeArrowheads="1"/>
          </p:cNvSpPr>
          <p:nvPr/>
        </p:nvSpPr>
        <p:spPr bwMode="auto">
          <a:xfrm>
            <a:off x="6763930" y="5611684"/>
            <a:ext cx="458788" cy="369888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V="1">
            <a:off x="5730468" y="5803772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Line 51"/>
          <p:cNvSpPr>
            <a:spLocks noChangeShapeType="1"/>
          </p:cNvSpPr>
          <p:nvPr/>
        </p:nvSpPr>
        <p:spPr bwMode="auto">
          <a:xfrm flipH="1">
            <a:off x="5509805" y="5627559"/>
            <a:ext cx="457200" cy="342900"/>
          </a:xfrm>
          <a:prstGeom prst="line">
            <a:avLst/>
          </a:prstGeom>
          <a:noFill/>
          <a:ln w="41275">
            <a:solidFill>
              <a:srgbClr val="BBE0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0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983"/>
            <a:ext cx="8763000" cy="60761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Stack using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80202" y="517803"/>
            <a:ext cx="8773298" cy="57708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LinkedStack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 );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 empty list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{ }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new stack relies on the initially empty 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{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{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ist.isEmpty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push(E element)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top( 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list.first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pop( 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list.removeFirst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89" y="1676400"/>
            <a:ext cx="4460411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191000"/>
            <a:ext cx="295745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41" y="22911"/>
            <a:ext cx="7886700" cy="58669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Array-based Stack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12841" y="845029"/>
            <a:ext cx="4954648" cy="400997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way of implementing the Stack ADT uses an array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elements from left to right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the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element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storing the stack elements may become full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push operation will then throw a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FullStackException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lvl="2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intrinsic to the Stack ADT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en-US" sz="20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F68358-1305-404D-AFB2-6FE8BF0BE52F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3384" name="Text Box 78"/>
          <p:cNvSpPr txBox="1">
            <a:spLocks noChangeArrowheads="1"/>
          </p:cNvSpPr>
          <p:nvPr/>
        </p:nvSpPr>
        <p:spPr bwMode="auto">
          <a:xfrm>
            <a:off x="5369719" y="707405"/>
            <a:ext cx="3505200" cy="28623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endParaRPr lang="en-US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empty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null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34023"/>
            <a:ext cx="4762057" cy="774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3" y="6145984"/>
            <a:ext cx="4785915" cy="743999"/>
          </a:xfrm>
          <a:prstGeom prst="rect">
            <a:avLst/>
          </a:prstGeom>
        </p:spPr>
      </p:pic>
      <p:sp>
        <p:nvSpPr>
          <p:cNvPr id="145" name="Text Box 74"/>
          <p:cNvSpPr txBox="1">
            <a:spLocks noChangeArrowheads="1"/>
          </p:cNvSpPr>
          <p:nvPr/>
        </p:nvSpPr>
        <p:spPr bwMode="auto">
          <a:xfrm>
            <a:off x="5369718" y="3635401"/>
            <a:ext cx="3774281" cy="193899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S.size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IllegalStateException</a:t>
            </a:r>
            <a:endParaRPr lang="en-US" sz="2000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4" grpId="0" animBg="1"/>
      <p:bldP spid="1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795" y="0"/>
            <a:ext cx="80772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Limitations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305800" cy="42672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number of elements in the stack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is 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runs in time 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size of the stack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a priori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cannot be changed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push a new element into a full stack causes an implementation-specific exception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3D50CC-D3AF-4204-AE54-9B3831274A71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stack of Integers using array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050" y="514311"/>
            <a:ext cx="9124950" cy="8588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implementation: The stack consists of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elements, an integer variable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top element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array A.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914400" y="1382443"/>
            <a:ext cx="7162800" cy="871537"/>
            <a:chOff x="762000" y="2133600"/>
            <a:chExt cx="7162800" cy="871954"/>
          </a:xfrm>
        </p:grpSpPr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762000" y="21336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1371600" y="2209800"/>
              <a:ext cx="3048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18288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23622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28194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3429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38862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4419600" y="2438400"/>
              <a:ext cx="381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724400" y="2209800"/>
              <a:ext cx="990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51816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5715000" y="2209800"/>
              <a:ext cx="1219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6096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65532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6629400" y="2667000"/>
              <a:ext cx="1295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maxSize-1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5181600" y="2590800"/>
              <a:ext cx="685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1371600" y="25908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1828800" y="25908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 Box 54"/>
            <p:cNvSpPr txBox="1">
              <a:spLocks noChangeArrowheads="1"/>
            </p:cNvSpPr>
            <p:nvPr/>
          </p:nvSpPr>
          <p:spPr bwMode="auto">
            <a:xfrm>
              <a:off x="2362200" y="25908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Text Box 55"/>
            <p:cNvSpPr txBox="1">
              <a:spLocks noChangeArrowheads="1"/>
            </p:cNvSpPr>
            <p:nvPr/>
          </p:nvSpPr>
          <p:spPr bwMode="auto">
            <a:xfrm>
              <a:off x="4495800" y="2590800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top-1</a:t>
              </a:r>
            </a:p>
          </p:txBody>
        </p:sp>
      </p:grp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36298" y="2438400"/>
            <a:ext cx="5072062" cy="42529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A;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alt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StackInt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this.maxSize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 =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 = -1;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A[++t]=o;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A[t--];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119687" y="2610140"/>
            <a:ext cx="3933825" cy="29225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A[top];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(t==-1);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(t+1);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85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stack of Integers using array  </a:t>
            </a: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833438" y="5084462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1443038" y="5160662"/>
            <a:ext cx="304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1900238" y="51606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2433638" y="51606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2890838" y="51606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3500438" y="51606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3957638" y="51606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4495800" y="5160662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46"/>
          <p:cNvSpPr>
            <a:spLocks noChangeShapeType="1"/>
          </p:cNvSpPr>
          <p:nvPr/>
        </p:nvSpPr>
        <p:spPr bwMode="auto">
          <a:xfrm>
            <a:off x="4953000" y="51606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5486400" y="5160662"/>
            <a:ext cx="9017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5937250" y="51606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5976938" y="5541662"/>
            <a:ext cx="411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2547938" y="5744862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1443038" y="5541662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1900238" y="5541662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2433638" y="5541662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780750" y="627105"/>
            <a:ext cx="7323137" cy="417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StackApp{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 (String[] args){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StackInt myStack = new StackInt(10);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myStack.push(20);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myStack.push(40);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myStack.push(60);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while (!myStack.isEmpty()) {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int value = myStack.pop();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System.out.print(value);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System.out.print(“ “);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System.out.println(“”);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1489075" y="5174950"/>
            <a:ext cx="411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1962150" y="5179712"/>
            <a:ext cx="411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2451100" y="5181300"/>
            <a:ext cx="411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01286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49"/>
            <a:ext cx="7886700" cy="44830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Array-based Stack in JAVA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786FA4E-B325-407F-87FD-DB592953EC38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52400" y="469378"/>
            <a:ext cx="9144000" cy="60939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public class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ArrayStack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&lt;E&gt;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implements 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Stack&lt;E&gt;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 static final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CAPACITY=1000;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 default array capacity</a:t>
            </a:r>
          </a:p>
          <a:p>
            <a:pPr lvl="0" defTabSz="914400" eaLnBrk="1" hangingPunct="1">
              <a:spcBef>
                <a:spcPts val="300"/>
              </a:spcBef>
            </a:pPr>
            <a:r>
              <a:rPr lang="en-US" sz="1800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private 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E[] S;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holds the stack elements </a:t>
            </a:r>
            <a:endParaRPr lang="en-US" sz="1800" b="1" dirty="0">
              <a:solidFill>
                <a:srgbClr val="40458C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lvl="0"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t = -1;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index to top element</a:t>
            </a:r>
          </a:p>
          <a:p>
            <a:pPr lvl="0" defTabSz="914400" eaLnBrk="1" hangingPunct="1">
              <a:spcBef>
                <a:spcPts val="1200"/>
              </a:spcBef>
            </a:pP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ArrayStack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capacity)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    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constructor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	 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 = (E[]) new Object[capacity]);</a:t>
            </a:r>
            <a:b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 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 this(CAPACITY); }</a:t>
            </a: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  stack with default capacity</a:t>
            </a:r>
          </a:p>
          <a:p>
            <a:pPr lvl="0" defTabSz="914400" eaLnBrk="1" hangingPunct="1">
              <a:spcBef>
                <a:spcPts val="12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 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size()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 </a:t>
            </a:r>
            <a:r>
              <a:rPr lang="en-US" sz="1800" b="1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//Returns the number of elements in the stack.</a:t>
            </a:r>
          </a:p>
          <a:p>
            <a:pPr lvl="0"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	return (t + 1); </a:t>
            </a:r>
          </a:p>
          <a:p>
            <a:pPr lvl="0"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 defTabSz="914400" eaLnBrk="1" hangingPunct="1">
              <a:spcBef>
                <a:spcPts val="120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 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800" b="1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//Tests whether the stack is empty</a:t>
            </a:r>
          </a:p>
          <a:p>
            <a:pPr lvl="0"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 (t == -1); </a:t>
            </a:r>
          </a:p>
          <a:p>
            <a:pPr lvl="0"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300"/>
              </a:spcBef>
            </a:pPr>
            <a:r>
              <a:rPr lang="en-US" dirty="0"/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public 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 top()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>
              <a:spcBef>
                <a:spcPts val="3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				if 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 return null;</a:t>
            </a:r>
          </a:p>
          <a:p>
            <a:pPr>
              <a:spcBef>
                <a:spcPts val="3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				return S[t];</a:t>
            </a:r>
          </a:p>
          <a:p>
            <a:pPr>
              <a:spcBef>
                <a:spcPts val="3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				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85" y="5984351"/>
            <a:ext cx="4785915" cy="743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-14415"/>
            <a:ext cx="7886700" cy="5478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Types (ADTs)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59883D-047D-4145-A5E8-9D90F09F00A0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991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of a data structure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ADT </a:t>
            </a:r>
            <a:r>
              <a:rPr kumimoji="0" lang="en-US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specification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a collection of data and 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operations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that can be performed on it.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collection does,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does it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ADT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stored</a:t>
            </a: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data</a:t>
            </a: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conditions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operations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don't know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exactly how a stack or queue is implemented, and we don't need to.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just need to understand the idea of the collection and what operations it can perform.</a:t>
            </a:r>
          </a:p>
          <a:p>
            <a:pPr marL="625475" marR="0" lvl="1" indent="-27940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49"/>
            <a:ext cx="7886700" cy="44830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Array-based Stack in JAVA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786FA4E-B325-407F-87FD-DB592953EC38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52400" y="609600"/>
            <a:ext cx="8915400" cy="510909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pop()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//Removes and returns the top element from the stack</a:t>
            </a:r>
          </a:p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temp = S[t];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S[t] =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facilitate garbage collection (see below notes) 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t--;</a:t>
            </a:r>
            <a:b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  <a:b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1" hangingPunct="1">
              <a:spcBef>
                <a:spcPts val="300"/>
              </a:spcBef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lvl="0" defTabSz="914400" eaLnBrk="1" hangingPunct="1">
              <a:spcBef>
                <a:spcPts val="300"/>
              </a:spcBef>
            </a:pPr>
            <a:r>
              <a:rPr lang="en-US" sz="1800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holds the stack elements </a:t>
            </a:r>
            <a:b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push(E e) throws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if (size() ==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 new 						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is full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S[++t] = e;  </a:t>
            </a: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increment t before storing new item</a:t>
            </a:r>
          </a:p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 defTabSz="914400" eaLnBrk="1" hangingPunct="1">
              <a:spcBef>
                <a:spcPts val="300"/>
              </a:spcBef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1" hangingPunct="1">
              <a:spcBef>
                <a:spcPts val="3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28" y="5273287"/>
            <a:ext cx="4762057" cy="774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6099832"/>
            <a:ext cx="4785915" cy="7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"/>
            <a:ext cx="7886700" cy="47545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30500A-F3B9-4589-8695-9E37D4867190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52400" y="541639"/>
            <a:ext cx="8991600" cy="58323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 =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 ); 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 														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(5)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 														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(5, 3)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(5, 3) outputs 2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(5) outputs 3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(5) outputs false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() outputs 5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() outputs true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() outputs null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(7); 											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(9); 											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9) outputs 9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(4); 											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9, 4)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9, 4) outputs 3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9) outputs 4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(6); 											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9, 6)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(8); 											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9, 6, 8)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)); 			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(7, 9, 6) outputs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6700" cy="4571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 Matching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" y="457199"/>
            <a:ext cx="9220200" cy="16160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“(”, “{”, or “[” must be paired with a matching “)”, “}”, or “[”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)(( )){([( )])}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 )(( )){([( )])}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 )){([( )])}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incorrect: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({[ ]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45BD8D-687F-4DB2-9F44-0257081DB5D3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92327" y="2073277"/>
            <a:ext cx="8587946" cy="4648199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ParenMatch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X,n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is either a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symbol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a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all the grouping symbols in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an 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stack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to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an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grouping symbol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.push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if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a closing grouping symbol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.empty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{nothing to match with} 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match the type of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{wrong type} 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.empty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true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{every symbol matched} </a:t>
            </a: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return false 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{some symbols were never matched}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548"/>
            <a:ext cx="7886700" cy="6693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Arithmetic Expressions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8E1E96-3295-4818-9B1F-05C7A98500AA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304800" y="771137"/>
            <a:ext cx="360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14 – 3 * 2 + 7 = (14 – (3 * 2) ) + 7 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304800" y="1280362"/>
            <a:ext cx="8534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* has precedence over +/–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operators of the same precedence group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evaluated from left to right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– y) + z rather than x – (y + z)</a:t>
            </a: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304800" y="3727124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each operator on the stack, but first pop and perform higher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operations.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1" y="1"/>
            <a:ext cx="7886700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 Evaluating Expressions</a:t>
            </a:r>
          </a:p>
        </p:txBody>
      </p:sp>
      <p:sp>
        <p:nvSpPr>
          <p:cNvPr id="215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Stacks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493E77-9899-4F2E-B471-85669C7021F7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152400" y="424545"/>
            <a:ext cx="8686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doOp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valSt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k.push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y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)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repeatOps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refOp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&gt; 1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≤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doOp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EvalExp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stream of tokens representing an arithmetic expression (with numbers)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value of the expression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while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another token z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isNumber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.push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repeatOps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.push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repeatOps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($);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valStk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461556"/>
            <a:ext cx="35814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opStk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holds operators</a:t>
            </a:r>
          </a:p>
          <a:p>
            <a:pPr>
              <a:lnSpc>
                <a:spcPct val="120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valStk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$ as special  “end of input” token with lowest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16715"/>
            <a:ext cx="7886700" cy="669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on an Example Expression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Stacks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285BAF-5307-4554-8A3C-565941135E70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14  ≤ 4  –  3  *  2  +  7 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2622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23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626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627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628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29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2612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*</a:t>
              </a:r>
            </a:p>
          </p:txBody>
        </p:sp>
        <p:sp>
          <p:nvSpPr>
            <p:cNvPr id="22613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22614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15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16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7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618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619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620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21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2601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22602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*</a:t>
              </a:r>
            </a:p>
          </p:txBody>
        </p:sp>
        <p:sp>
          <p:nvSpPr>
            <p:cNvPr id="22603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22604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05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06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608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609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610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11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2589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91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22592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*</a:t>
              </a:r>
            </a:p>
          </p:txBody>
        </p:sp>
        <p:sp>
          <p:nvSpPr>
            <p:cNvPr id="22593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22594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95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96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597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98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99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00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2579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80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81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82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6</a:t>
              </a:r>
            </a:p>
          </p:txBody>
        </p:sp>
        <p:sp>
          <p:nvSpPr>
            <p:cNvPr id="22583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84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585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86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87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588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2571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72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73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74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75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76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77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-2</a:t>
              </a:r>
            </a:p>
          </p:txBody>
        </p:sp>
        <p:sp>
          <p:nvSpPr>
            <p:cNvPr id="22578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2561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62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63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$</a:t>
              </a:r>
            </a:p>
          </p:txBody>
        </p:sp>
        <p:sp>
          <p:nvSpPr>
            <p:cNvPr id="22564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7</a:t>
              </a:r>
            </a:p>
          </p:txBody>
        </p:sp>
        <p:sp>
          <p:nvSpPr>
            <p:cNvPr id="22565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66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67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68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69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-2</a:t>
              </a:r>
            </a:p>
          </p:txBody>
        </p:sp>
        <p:sp>
          <p:nvSpPr>
            <p:cNvPr id="22570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2555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56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57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$</a:t>
              </a:r>
            </a:p>
          </p:txBody>
        </p:sp>
        <p:sp>
          <p:nvSpPr>
            <p:cNvPr id="22558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59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F</a:t>
              </a:r>
            </a:p>
          </p:txBody>
        </p:sp>
        <p:sp>
          <p:nvSpPr>
            <p:cNvPr id="22560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2546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2548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22549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22550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$</a:t>
                </a:r>
              </a:p>
            </p:txBody>
          </p:sp>
          <p:sp>
            <p:nvSpPr>
              <p:cNvPr id="22551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22552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≤</a:t>
                </a:r>
              </a:p>
            </p:txBody>
          </p:sp>
          <p:sp>
            <p:nvSpPr>
              <p:cNvPr id="22553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14</a:t>
                </a:r>
              </a:p>
            </p:txBody>
          </p:sp>
          <p:sp>
            <p:nvSpPr>
              <p:cNvPr id="22554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5</a:t>
                </a:r>
              </a:p>
            </p:txBody>
          </p:sp>
        </p:grpSp>
        <p:sp>
          <p:nvSpPr>
            <p:cNvPr id="22547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512629"/>
            <a:ext cx="30861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Queues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4412B6-18F4-4D79-A5E7-77CF7CE57982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2059"/>
            <a:ext cx="9067800" cy="68374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Queue ADT</a:t>
            </a:r>
          </a:p>
        </p:txBody>
      </p:sp>
      <p:sp>
        <p:nvSpPr>
          <p:cNvPr id="41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743200"/>
            <a:ext cx="8991600" cy="3650222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queue operations: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inserts an element at the end of the queue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element at the front of the queue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queue operations: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first():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element at the front without removing 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size():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elements stored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no elements are stored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cases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 the execution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first on an empty queue returns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1676400"/>
            <a:ext cx="2209800" cy="2395393"/>
            <a:chOff x="6078538" y="1954213"/>
            <a:chExt cx="2209800" cy="2340141"/>
          </a:xfrm>
        </p:grpSpPr>
        <p:pic>
          <p:nvPicPr>
            <p:cNvPr id="7" name="Picture 15" descr="bd0001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338" y="2335213"/>
              <a:ext cx="457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" descr="bd0001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738" y="2487613"/>
              <a:ext cx="457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7" descr="bd0001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138" y="2640013"/>
              <a:ext cx="457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8" descr="bd0001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0538" y="2792413"/>
              <a:ext cx="457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9" descr="bd0001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2938" y="2944813"/>
              <a:ext cx="457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0" descr="bd0001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338" y="3075154"/>
              <a:ext cx="457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6078538" y="1954213"/>
              <a:ext cx="838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7678738" y="2792413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6307138" y="2182813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7602538" y="3021013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0" y="560876"/>
            <a:ext cx="7679551" cy="1877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ADT stores arbitrary objects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 and deletions follow 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first-in first-out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scheme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 are at the rear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queue and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removals are at the front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queue</a:t>
            </a:r>
          </a:p>
        </p:txBody>
      </p:sp>
    </p:spTree>
    <p:extLst>
      <p:ext uri="{BB962C8B-B14F-4D97-AF65-F5344CB8AC3E}">
        <p14:creationId xmlns:p14="http://schemas.microsoft.com/office/powerpoint/2010/main" val="406778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D65F96-093B-48B4-AC60-CCC766681183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78867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" panose="02020603050405020304" pitchFamily="18" charset="0"/>
              </a:rPr>
              <a:t>Operation		Output	</a:t>
            </a:r>
            <a:r>
              <a:rPr lang="en-US" altLang="en-US" sz="1800" i="1" dirty="0">
                <a:solidFill>
                  <a:srgbClr val="000000"/>
                </a:solidFill>
                <a:latin typeface="Times" panose="02020603050405020304" pitchFamily="18" charset="0"/>
              </a:rPr>
              <a:t>Q </a:t>
            </a:r>
            <a:r>
              <a:rPr lang="en-US" alt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alt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first()	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size()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2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	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3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D65F96-093B-48B4-AC60-CCC766681183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7886700" cy="381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/>
              <a:t>java.util.Queue</a:t>
            </a:r>
            <a:r>
              <a:rPr lang="en-US" sz="3200" b="1" dirty="0"/>
              <a:t> Interface in Java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69670"/>
              </p:ext>
            </p:extLst>
          </p:nvPr>
        </p:nvGraphicFramePr>
        <p:xfrm>
          <a:off x="609600" y="457200"/>
          <a:ext cx="8321675" cy="2407489"/>
        </p:xfrm>
        <a:graphic>
          <a:graphicData uri="http://schemas.openxmlformats.org/drawingml/2006/table">
            <a:tbl>
              <a:tblPr/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add(value)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places given value at back of queue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value from front of queue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throws a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NoSuchElementException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queue is empty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peek()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front value from queue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null if queue is empty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number of elements in queue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true if queue has no elements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3140076"/>
            <a:ext cx="8991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Queue&lt;Integer&gt; q = new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sz="2000" b="1" dirty="0">
                <a:latin typeface="Courier New" panose="02070309020205020404" pitchFamily="49" charset="0"/>
              </a:rPr>
              <a:t>&lt;Integer&gt;();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q.add</a:t>
            </a:r>
            <a:r>
              <a:rPr lang="en-US" altLang="en-US" sz="2000" b="1" dirty="0">
                <a:latin typeface="Courier New" panose="02070309020205020404" pitchFamily="49" charset="0"/>
              </a:rPr>
              <a:t>(42);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q.add</a:t>
            </a:r>
            <a:r>
              <a:rPr lang="en-US" altLang="en-US" sz="2000" b="1" dirty="0">
                <a:latin typeface="Courier New" panose="02070309020205020404" pitchFamily="49" charset="0"/>
              </a:rPr>
              <a:t>(-3);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q.add</a:t>
            </a:r>
            <a:r>
              <a:rPr lang="en-US" altLang="en-US" sz="2000" b="1" dirty="0">
                <a:latin typeface="Courier New" panose="02070309020205020404" pitchFamily="49" charset="0"/>
              </a:rPr>
              <a:t>(17);  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front [42, -3, 17] back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q.remove</a:t>
            </a:r>
            <a:r>
              <a:rPr lang="en-US" altLang="en-US" sz="2000" b="1" dirty="0">
                <a:latin typeface="Courier New" panose="02070309020205020404" pitchFamily="49" charset="0"/>
              </a:rPr>
              <a:t>());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42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constructing a queue you must use a new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instead of a new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5105400" y="3429000"/>
            <a:ext cx="914400" cy="381000"/>
            <a:chOff x="2736" y="2640"/>
            <a:chExt cx="576" cy="240"/>
          </a:xfrm>
        </p:grpSpPr>
        <p:sp>
          <p:nvSpPr>
            <p:cNvPr id="11" name="Line 111"/>
            <p:cNvSpPr>
              <a:spLocks noChangeShapeType="1"/>
            </p:cNvSpPr>
            <p:nvPr/>
          </p:nvSpPr>
          <p:spPr bwMode="auto">
            <a:xfrm flipV="1">
              <a:off x="2736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2"/>
            <p:cNvSpPr>
              <a:spLocks noChangeShapeType="1"/>
            </p:cNvSpPr>
            <p:nvPr/>
          </p:nvSpPr>
          <p:spPr bwMode="auto">
            <a:xfrm flipV="1">
              <a:off x="302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3"/>
            <p:cNvSpPr>
              <a:spLocks noChangeShapeType="1"/>
            </p:cNvSpPr>
            <p:nvPr/>
          </p:nvSpPr>
          <p:spPr bwMode="auto">
            <a:xfrm flipH="1" flipV="1">
              <a:off x="3168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2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E8F-44A1-4C20-BAB6-7CFE4A0BA849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1450" y="38099"/>
            <a:ext cx="7886700" cy="7921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dirty="0"/>
              <a:t>Queue Interface in Java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762000"/>
            <a:ext cx="8159578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interface corresponding to our Queue ADT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</a:t>
            </a:r>
            <a:r>
              <a:rPr lang="en-US" sz="24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null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queue is empty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6123" y="1610510"/>
            <a:ext cx="3881077" cy="27238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public interface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Queue&lt;E&gt;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 lvl="0">
              <a:spcBef>
                <a:spcPct val="50000"/>
              </a:spcBef>
            </a:pP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size()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ct val="50000"/>
              </a:spcBef>
            </a:pP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isEmpty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ct val="50000"/>
              </a:spcBef>
            </a:pP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E 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first()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ct val="50000"/>
              </a:spcBef>
            </a:pP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enqueue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(E e)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ct val="50000"/>
              </a:spcBef>
            </a:pP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E </a:t>
            </a:r>
            <a:r>
              <a:rPr lang="en-US" sz="1800" b="1" dirty="0" err="1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dequeue</a:t>
            </a:r>
            <a:r>
              <a:rPr lang="en-US" sz="1800" b="1" dirty="0">
                <a:solidFill>
                  <a:srgbClr val="BE2D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  <a:br>
              <a:rPr lang="en-US" sz="1800" b="1" dirty="0">
                <a:solidFill>
                  <a:srgbClr val="40458C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81200"/>
            <a:ext cx="4633778" cy="18441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413152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30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java.util.Queue</a:t>
            </a:r>
            <a:r>
              <a:rPr lang="en-US" dirty="0">
                <a:solidFill>
                  <a:srgbClr val="00030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two styles for most operations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queue is empty, the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methods throw a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 the corresponding methods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return null.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full,  the add method will throw an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 the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ignores the new element and returns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signal that </a:t>
            </a:r>
            <a:r>
              <a:rPr lang="en-US" sz="2000" dirty="0" err="1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theelement</a:t>
            </a:r>
            <a:r>
              <a:rPr lang="en-US" sz="2000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not accepted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4416"/>
            <a:ext cx="7886700" cy="54781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ADT Example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59883D-047D-4145-A5E8-9D90F09F00A0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ADT modeling a simple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trading system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stored are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buy/sell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supported are</a:t>
            </a:r>
          </a:p>
          <a:p>
            <a:pPr lvl="2">
              <a:spcBef>
                <a:spcPts val="1200"/>
              </a:spcBef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(stock, shares, price)</a:t>
            </a:r>
          </a:p>
          <a:p>
            <a:pPr lvl="2">
              <a:spcBef>
                <a:spcPts val="1200"/>
              </a:spcBef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(stock, shares, price)</a:t>
            </a:r>
          </a:p>
          <a:p>
            <a:pPr lvl="2">
              <a:spcBef>
                <a:spcPts val="1200"/>
              </a:spcBef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(order)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conditions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Buy/sell a nonexistent stock</a:t>
            </a:r>
          </a:p>
          <a:p>
            <a:pPr lvl="2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a nonexistent order</a:t>
            </a:r>
          </a:p>
          <a:p>
            <a:pPr marL="625475" marR="0" lvl="1" indent="-279400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marL="625475" marR="0" lvl="1" indent="-27940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594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984"/>
            <a:ext cx="8763000" cy="51582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our Generic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0500" y="517803"/>
            <a:ext cx="8763000" cy="63401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 class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 implements Queue&lt;E&gt; {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 The primary storage for elements of the queue 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private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list = new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 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// an empty  list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 Constructs an initially empty queue. 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public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LinkedQueue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}       // new queue relies on the initially empty list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  Returns the number of elements in the queue.  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public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 size()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return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}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 Tests whether the queue is empty.   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public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return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list.isEmpty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}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 Inserts an element at the rear of the queue.   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enqueue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(E element)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(element); }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 Returns, but does not remove, the first element of the queue. 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E first()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return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}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 Removes and returns the first element of the queue.   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E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dequeue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return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}</a:t>
            </a:r>
          </a:p>
          <a:p>
            <a:b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  /** Produces a string representation  of the queue.(from front to back).*/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String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return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984"/>
            <a:ext cx="8763000" cy="51582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our Generic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44472" y="838200"/>
            <a:ext cx="8799527" cy="277614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QueueIntApp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Queue&lt;Integer&gt; q = new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LinkedQueue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 );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contents: ()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(40);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934741"/>
            <a:ext cx="3312342" cy="23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0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C60784-2481-4C15-BDFB-6AB12496D7AE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38099"/>
            <a:ext cx="8972550" cy="792163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Array-based Queue: 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 the Modulo Operator to Implement a Circular Array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930274"/>
            <a:ext cx="8763000" cy="353873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array of size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fashion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variables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track of the front and rear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Times New Roman" panose="02020603050405020304" pitchFamily="18" charset="0"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index of the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element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queue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queue has fewer than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elements, array location 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the first empty slot past the rear of the queue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4" name="Group 128"/>
          <p:cNvGrpSpPr>
            <a:grpSpLocks/>
          </p:cNvGrpSpPr>
          <p:nvPr/>
        </p:nvGrpSpPr>
        <p:grpSpPr bwMode="auto">
          <a:xfrm>
            <a:off x="1926578" y="4624586"/>
            <a:ext cx="5638800" cy="758824"/>
            <a:chOff x="960" y="2597"/>
            <a:chExt cx="3552" cy="478"/>
          </a:xfrm>
        </p:grpSpPr>
        <p:sp>
          <p:nvSpPr>
            <p:cNvPr id="7202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3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04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05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06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7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8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9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0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1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2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3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4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5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6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7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8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9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20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21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22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23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24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75" name="Text Box 99"/>
          <p:cNvSpPr txBox="1">
            <a:spLocks noChangeArrowheads="1"/>
          </p:cNvSpPr>
          <p:nvPr/>
        </p:nvSpPr>
        <p:spPr bwMode="auto">
          <a:xfrm>
            <a:off x="3352800" y="4167389"/>
            <a:ext cx="2787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normal configuration</a:t>
            </a:r>
          </a:p>
        </p:txBody>
      </p:sp>
      <p:grpSp>
        <p:nvGrpSpPr>
          <p:cNvPr id="7176" name="Group 126"/>
          <p:cNvGrpSpPr>
            <a:grpSpLocks/>
          </p:cNvGrpSpPr>
          <p:nvPr/>
        </p:nvGrpSpPr>
        <p:grpSpPr bwMode="auto">
          <a:xfrm>
            <a:off x="2002778" y="5996187"/>
            <a:ext cx="5638800" cy="758824"/>
            <a:chOff x="960" y="3360"/>
            <a:chExt cx="3552" cy="478"/>
          </a:xfrm>
        </p:grpSpPr>
        <p:sp>
          <p:nvSpPr>
            <p:cNvPr id="7179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0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81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82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83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5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9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0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1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2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3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4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5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6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7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8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9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0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1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77" name="Text Box 125"/>
          <p:cNvSpPr txBox="1">
            <a:spLocks noChangeArrowheads="1"/>
          </p:cNvSpPr>
          <p:nvPr/>
        </p:nvSpPr>
        <p:spPr bwMode="auto">
          <a:xfrm>
            <a:off x="2855927" y="5538990"/>
            <a:ext cx="3934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wrapped-around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249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E1B016-6446-44C2-A8BE-238DF4C9CB6D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9561"/>
            <a:ext cx="7886700" cy="7324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Operations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2522" y="760515"/>
            <a:ext cx="4716678" cy="335428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size and emptiness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an exception if the array is full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null if the queue is empty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sz="2400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endParaRPr lang="en-US" altLang="en-US" sz="2400" dirty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4648201" y="167825"/>
            <a:ext cx="4495800" cy="686341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sz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sz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== 0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IllegalStateException</a:t>
            </a:r>
            <a:endParaRPr lang="en-US" altLang="en-US" sz="2000" b="1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sz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  <a:p>
            <a:pPr eaLnBrk="1" hangingPunct="1"/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sz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sz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</a:p>
          <a:p>
            <a:pPr eaLnBrk="1" hangingPunct="1"/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isEmpty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return null</a:t>
            </a:r>
            <a:endParaRPr lang="en-US" altLang="en-US" sz="2000" b="1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</a:t>
            </a:r>
          </a:p>
          <a:p>
            <a:pPr eaLnBrk="1" hangingPunct="1"/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o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</a:p>
          <a:p>
            <a:pPr eaLnBrk="1" hangingPunct="1"/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sz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sz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1</a:t>
            </a:r>
            <a:endParaRPr lang="en-US" altLang="en-US" sz="2000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27347"/>
            <a:ext cx="4452696" cy="15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9F1044-ACCA-4588-9398-049102BFD088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381000" y="-31376"/>
            <a:ext cx="7886700" cy="53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Array-Based Implementation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90500" y="517803"/>
            <a:ext cx="8763000" cy="59093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</a:rPr>
              <a:t>public class </a:t>
            </a:r>
            <a:r>
              <a:rPr lang="en-US" sz="1400" dirty="0" err="1">
                <a:latin typeface="Consolas" panose="020B0609020204030204" pitchFamily="49" charset="0"/>
              </a:rPr>
              <a:t>ArrayQueue</a:t>
            </a:r>
            <a:r>
              <a:rPr lang="en-US" sz="1400" dirty="0">
                <a:latin typeface="Consolas" panose="020B0609020204030204" pitchFamily="49" charset="0"/>
              </a:rPr>
              <a:t>&lt;E&gt; implements Queue&lt;E&gt; 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/** Default array capacity. */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static final 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CAPACITY = 1000;   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default array capacity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private E[] data;                          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generic array used for storage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private 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f = 0;                         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index of the front element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private 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 = 0;                        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current number of elements</a:t>
            </a:r>
          </a:p>
          <a:p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// constructors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ArrayQueue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 {this(CAPACITY);}    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constructs queue with default capacity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ArrayQueue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capacity) {          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constructs queue with given capacity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data = (E[]) new Object[capacity];       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safe cast; compiler may give warning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methods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/** Returns the number of elements in the queue. */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 size()</a:t>
            </a:r>
            <a:r>
              <a:rPr lang="en-US" sz="1400" dirty="0">
                <a:latin typeface="Consolas" panose="020B0609020204030204" pitchFamily="49" charset="0"/>
              </a:rPr>
              <a:t> { return 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; }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/** Tests whether the queue is empty. */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 { return (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 == 0); }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/**Inserts an element at the rear of the queue   */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enqueue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(E e)</a:t>
            </a:r>
            <a:r>
              <a:rPr lang="en-US" sz="1400" dirty="0">
                <a:latin typeface="Consolas" panose="020B0609020204030204" pitchFamily="49" charset="0"/>
              </a:rPr>
              <a:t> throws </a:t>
            </a:r>
            <a:r>
              <a:rPr lang="en-US" sz="1400" dirty="0" err="1">
                <a:latin typeface="Consolas" panose="020B0609020204030204" pitchFamily="49" charset="0"/>
              </a:rPr>
              <a:t>IllegalStateException</a:t>
            </a:r>
            <a:r>
              <a:rPr lang="en-US" sz="14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if (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 == </a:t>
            </a:r>
            <a:r>
              <a:rPr lang="en-US" sz="1400" dirty="0" err="1">
                <a:latin typeface="Consolas" panose="020B0609020204030204" pitchFamily="49" charset="0"/>
              </a:rPr>
              <a:t>data.length</a:t>
            </a:r>
            <a:r>
              <a:rPr lang="en-US" sz="1400" dirty="0"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 new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("Queue is full");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avail = (f + 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) % </a:t>
            </a:r>
            <a:r>
              <a:rPr lang="en-US" sz="1400" dirty="0" err="1">
                <a:latin typeface="Consolas" panose="020B0609020204030204" pitchFamily="49" charset="0"/>
              </a:rPr>
              <a:t>data.length</a:t>
            </a:r>
            <a:r>
              <a:rPr lang="en-US" sz="1400" dirty="0">
                <a:latin typeface="Consolas" panose="020B0609020204030204" pitchFamily="49" charset="0"/>
              </a:rPr>
              <a:t>;  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use modular arithmetic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data[avail] = 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4995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28600" y="120854"/>
            <a:ext cx="8763000" cy="67710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/** Returns, but does not remove, the first element of the queue.*/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E first()</a:t>
            </a:r>
            <a:r>
              <a:rPr lang="en-US" sz="14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if (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()) return null;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return data[f];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/** Removes and returns the first element of the queue.   */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E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dequeue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if (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()) return null;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E answer = data[f];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data[f] = null;                     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 dereference to help garbage collection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f = (f + 1) % </a:t>
            </a:r>
            <a:r>
              <a:rPr lang="en-US" sz="1400" dirty="0" err="1">
                <a:latin typeface="Consolas" panose="020B0609020204030204" pitchFamily="49" charset="0"/>
              </a:rPr>
              <a:t>data.length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return answer;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/** Returns a string representation of the queue as a list of elements.  */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public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String 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</a:rPr>
              <a:t>StringBuilder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</a:rPr>
              <a:t> = new </a:t>
            </a:r>
            <a:r>
              <a:rPr lang="en-US" sz="1400" dirty="0" err="1">
                <a:latin typeface="Consolas" panose="020B0609020204030204" pitchFamily="49" charset="0"/>
              </a:rPr>
              <a:t>StringBuilder</a:t>
            </a:r>
            <a:r>
              <a:rPr lang="en-US" sz="1400" dirty="0">
                <a:latin typeface="Consolas" panose="020B0609020204030204" pitchFamily="49" charset="0"/>
              </a:rPr>
              <a:t>("(");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k = f;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for 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j=0; j &lt; </a:t>
            </a:r>
            <a:r>
              <a:rPr lang="en-US" sz="1400" dirty="0" err="1">
                <a:latin typeface="Consolas" panose="020B0609020204030204" pitchFamily="49" charset="0"/>
              </a:rPr>
              <a:t>sz</a:t>
            </a:r>
            <a:r>
              <a:rPr lang="en-US" sz="1400" dirty="0">
                <a:latin typeface="Consolas" panose="020B0609020204030204" pitchFamily="49" charset="0"/>
              </a:rPr>
              <a:t>; </a:t>
            </a:r>
            <a:r>
              <a:rPr lang="en-US" sz="1400" dirty="0" err="1">
                <a:latin typeface="Consolas" panose="020B0609020204030204" pitchFamily="49" charset="0"/>
              </a:rPr>
              <a:t>j++</a:t>
            </a:r>
            <a:r>
              <a:rPr lang="en-US" sz="14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  if (j &gt; 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latin typeface="Consolas" panose="020B0609020204030204" pitchFamily="49" charset="0"/>
              </a:rPr>
              <a:t>sb.append</a:t>
            </a:r>
            <a:r>
              <a:rPr lang="en-US" sz="1400" dirty="0">
                <a:latin typeface="Consolas" panose="020B0609020204030204" pitchFamily="49" charset="0"/>
              </a:rPr>
              <a:t>(", 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</a:rPr>
              <a:t>sb.append</a:t>
            </a:r>
            <a:r>
              <a:rPr lang="en-US" sz="1400" dirty="0">
                <a:latin typeface="Consolas" panose="020B0609020204030204" pitchFamily="49" charset="0"/>
              </a:rPr>
              <a:t>(data[k]);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  k = (k + 1) % </a:t>
            </a:r>
            <a:r>
              <a:rPr lang="en-US" sz="1400" dirty="0" err="1">
                <a:latin typeface="Consolas" panose="020B0609020204030204" pitchFamily="49" charset="0"/>
              </a:rPr>
              <a:t>data.length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</a:rPr>
              <a:t>sb.append</a:t>
            </a:r>
            <a:r>
              <a:rPr lang="en-US" sz="1400" dirty="0">
                <a:latin typeface="Consolas" panose="020B0609020204030204" pitchFamily="49" charset="0"/>
              </a:rPr>
              <a:t>(")");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return </a:t>
            </a:r>
            <a:r>
              <a:rPr lang="en-US" sz="1400" dirty="0" err="1">
                <a:latin typeface="Consolas" panose="020B0609020204030204" pitchFamily="49" charset="0"/>
              </a:rPr>
              <a:t>sb.toString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9F1044-ACCA-4588-9398-049102BFD088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6388634" y="533400"/>
            <a:ext cx="2590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Array-Based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36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9F1044-ACCA-4588-9398-049102BFD088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65350" y="4668838"/>
            <a:ext cx="4525963" cy="639762"/>
          </a:xfrm>
          <a:custGeom>
            <a:avLst/>
            <a:gdLst>
              <a:gd name="T0" fmla="*/ 9408 w 9600"/>
              <a:gd name="T1" fmla="*/ 1536 h 1536"/>
              <a:gd name="T2" fmla="*/ 9600 w 9600"/>
              <a:gd name="T3" fmla="*/ 1344 h 1536"/>
              <a:gd name="T4" fmla="*/ 9600 w 9600"/>
              <a:gd name="T5" fmla="*/ 1344 h 1536"/>
              <a:gd name="T6" fmla="*/ 9600 w 9600"/>
              <a:gd name="T7" fmla="*/ 192 h 1536"/>
              <a:gd name="T8" fmla="*/ 9408 w 9600"/>
              <a:gd name="T9" fmla="*/ 0 h 1536"/>
              <a:gd name="T10" fmla="*/ 9408 w 9600"/>
              <a:gd name="T11" fmla="*/ 0 h 1536"/>
              <a:gd name="T12" fmla="*/ 192 w 9600"/>
              <a:gd name="T13" fmla="*/ 0 h 1536"/>
              <a:gd name="T14" fmla="*/ 0 w 9600"/>
              <a:gd name="T15" fmla="*/ 192 h 1536"/>
              <a:gd name="T16" fmla="*/ 0 w 9600"/>
              <a:gd name="T17" fmla="*/ 192 h 1536"/>
              <a:gd name="T18" fmla="*/ 0 w 9600"/>
              <a:gd name="T19" fmla="*/ 1344 h 1536"/>
              <a:gd name="T20" fmla="*/ 192 w 9600"/>
              <a:gd name="T21" fmla="*/ 1536 h 1536"/>
              <a:gd name="T22" fmla="*/ 192 w 9600"/>
              <a:gd name="T23" fmla="*/ 1536 h 1536"/>
              <a:gd name="T24" fmla="*/ 9408 w 9600"/>
              <a:gd name="T25" fmla="*/ 153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/>
          </a:p>
        </p:txBody>
      </p:sp>
      <p:sp>
        <p:nvSpPr>
          <p:cNvPr id="12295" name="Freeform 9"/>
          <p:cNvSpPr>
            <a:spLocks/>
          </p:cNvSpPr>
          <p:nvPr/>
        </p:nvSpPr>
        <p:spPr bwMode="auto">
          <a:xfrm>
            <a:off x="2165350" y="4668838"/>
            <a:ext cx="4525963" cy="639762"/>
          </a:xfrm>
          <a:custGeom>
            <a:avLst/>
            <a:gdLst>
              <a:gd name="T0" fmla="*/ 2091110033 w 9600"/>
              <a:gd name="T1" fmla="*/ 266468806 h 1536"/>
              <a:gd name="T2" fmla="*/ 2133784189 w 9600"/>
              <a:gd name="T3" fmla="*/ 233160375 h 1536"/>
              <a:gd name="T4" fmla="*/ 2133784189 w 9600"/>
              <a:gd name="T5" fmla="*/ 233160375 h 1536"/>
              <a:gd name="T6" fmla="*/ 2133784189 w 9600"/>
              <a:gd name="T7" fmla="*/ 33308445 h 1536"/>
              <a:gd name="T8" fmla="*/ 2091110033 w 9600"/>
              <a:gd name="T9" fmla="*/ 0 h 1536"/>
              <a:gd name="T10" fmla="*/ 2091110033 w 9600"/>
              <a:gd name="T11" fmla="*/ 0 h 1536"/>
              <a:gd name="T12" fmla="*/ 42675585 w 9600"/>
              <a:gd name="T13" fmla="*/ 0 h 1536"/>
              <a:gd name="T14" fmla="*/ 0 w 9600"/>
              <a:gd name="T15" fmla="*/ 33308445 h 1536"/>
              <a:gd name="T16" fmla="*/ 0 w 9600"/>
              <a:gd name="T17" fmla="*/ 33308445 h 1536"/>
              <a:gd name="T18" fmla="*/ 0 w 9600"/>
              <a:gd name="T19" fmla="*/ 233160375 h 1536"/>
              <a:gd name="T20" fmla="*/ 42675585 w 9600"/>
              <a:gd name="T21" fmla="*/ 266468806 h 1536"/>
              <a:gd name="T22" fmla="*/ 42675585 w 9600"/>
              <a:gd name="T23" fmla="*/ 266468806 h 1536"/>
              <a:gd name="T24" fmla="*/ 2091110033 w 9600"/>
              <a:gd name="T25" fmla="*/ 26646880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346325" y="48291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2346325" y="48291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67413" y="48291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5967413" y="48291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243513" y="48291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5243513" y="48291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518025" y="4829175"/>
            <a:ext cx="544513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4518025" y="48291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94125" y="48291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3794125" y="48291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70225" y="48291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3070225" y="48291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" name="Freeform 24"/>
          <p:cNvSpPr>
            <a:spLocks/>
          </p:cNvSpPr>
          <p:nvPr/>
        </p:nvSpPr>
        <p:spPr bwMode="auto">
          <a:xfrm>
            <a:off x="1866900" y="4987925"/>
            <a:ext cx="1995488" cy="1220788"/>
          </a:xfrm>
          <a:custGeom>
            <a:avLst/>
            <a:gdLst>
              <a:gd name="T0" fmla="*/ 473789508 w 1257"/>
              <a:gd name="T1" fmla="*/ 0 h 769"/>
              <a:gd name="T2" fmla="*/ 52924093 w 1257"/>
              <a:gd name="T3" fmla="*/ 322580129 h 769"/>
              <a:gd name="T4" fmla="*/ 133569106 w 1257"/>
              <a:gd name="T5" fmla="*/ 922377669 h 769"/>
              <a:gd name="T6" fmla="*/ 1227317115 w 1257"/>
              <a:gd name="T7" fmla="*/ 1801913472 h 769"/>
              <a:gd name="T8" fmla="*/ 2147483647 w 1257"/>
              <a:gd name="T9" fmla="*/ 1882558480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Freeform 25"/>
          <p:cNvSpPr>
            <a:spLocks/>
          </p:cNvSpPr>
          <p:nvPr/>
        </p:nvSpPr>
        <p:spPr bwMode="auto">
          <a:xfrm>
            <a:off x="3851275" y="6142038"/>
            <a:ext cx="114300" cy="65087"/>
          </a:xfrm>
          <a:custGeom>
            <a:avLst/>
            <a:gdLst>
              <a:gd name="T0" fmla="*/ 0 w 72"/>
              <a:gd name="T1" fmla="*/ 0 h 41"/>
              <a:gd name="T2" fmla="*/ 181451223 w 72"/>
              <a:gd name="T3" fmla="*/ 45362460 h 41"/>
              <a:gd name="T4" fmla="*/ 5040312 w 72"/>
              <a:gd name="T5" fmla="*/ 103326393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Freeform 26"/>
          <p:cNvSpPr>
            <a:spLocks/>
          </p:cNvSpPr>
          <p:nvPr/>
        </p:nvSpPr>
        <p:spPr bwMode="auto">
          <a:xfrm>
            <a:off x="4800600" y="5029200"/>
            <a:ext cx="2395538" cy="1163638"/>
          </a:xfrm>
          <a:custGeom>
            <a:avLst/>
            <a:gdLst>
              <a:gd name="T0" fmla="*/ 0 w 1509"/>
              <a:gd name="T1" fmla="*/ 1751089886 h 759"/>
              <a:gd name="T2" fmla="*/ 332660686 w 1509"/>
              <a:gd name="T3" fmla="*/ 1774595672 h 759"/>
              <a:gd name="T4" fmla="*/ 1620461473 w 1509"/>
              <a:gd name="T5" fmla="*/ 1715834272 h 759"/>
              <a:gd name="T6" fmla="*/ 2147483647 w 1509"/>
              <a:gd name="T7" fmla="*/ 1541899960 h 759"/>
              <a:gd name="T8" fmla="*/ 2147483647 w 1509"/>
              <a:gd name="T9" fmla="*/ 1161125226 h 759"/>
              <a:gd name="T10" fmla="*/ 2147483647 w 1509"/>
              <a:gd name="T11" fmla="*/ 848514515 h 759"/>
              <a:gd name="T12" fmla="*/ 2147483647 w 1509"/>
              <a:gd name="T13" fmla="*/ 110472033 h 759"/>
              <a:gd name="T14" fmla="*/ 2147483647 w 1509"/>
              <a:gd name="T15" fmla="*/ 18803715 h 759"/>
              <a:gd name="T16" fmla="*/ 2147483647 w 1509"/>
              <a:gd name="T17" fmla="*/ 235027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Freeform 27"/>
          <p:cNvSpPr>
            <a:spLocks/>
          </p:cNvSpPr>
          <p:nvPr/>
        </p:nvSpPr>
        <p:spPr bwMode="auto">
          <a:xfrm>
            <a:off x="6691313" y="4956175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lowchart: Document 44"/>
          <p:cNvSpPr/>
          <p:nvPr/>
        </p:nvSpPr>
        <p:spPr bwMode="auto">
          <a:xfrm>
            <a:off x="3790950" y="5791200"/>
            <a:ext cx="1066800" cy="762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Shared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314" name="TextBox 45"/>
          <p:cNvSpPr txBox="1">
            <a:spLocks noChangeArrowheads="1"/>
          </p:cNvSpPr>
          <p:nvPr/>
        </p:nvSpPr>
        <p:spPr bwMode="auto">
          <a:xfrm>
            <a:off x="5619750" y="41148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2315" name="TextBox 46"/>
          <p:cNvSpPr txBox="1">
            <a:spLocks noChangeArrowheads="1"/>
          </p:cNvSpPr>
          <p:nvPr/>
        </p:nvSpPr>
        <p:spPr bwMode="auto">
          <a:xfrm>
            <a:off x="7143750" y="48117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Enqueue</a:t>
            </a:r>
          </a:p>
        </p:txBody>
      </p:sp>
      <p:sp>
        <p:nvSpPr>
          <p:cNvPr id="12316" name="TextBox 49"/>
          <p:cNvSpPr txBox="1">
            <a:spLocks noChangeArrowheads="1"/>
          </p:cNvSpPr>
          <p:nvPr/>
        </p:nvSpPr>
        <p:spPr bwMode="auto">
          <a:xfrm>
            <a:off x="209550" y="48117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80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200150" y="52578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96150" y="52578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19" name="Freeform 27"/>
          <p:cNvSpPr>
            <a:spLocks/>
          </p:cNvSpPr>
          <p:nvPr/>
        </p:nvSpPr>
        <p:spPr bwMode="auto">
          <a:xfrm flipH="1">
            <a:off x="3633788" y="6115050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57200" y="76201"/>
            <a:ext cx="78867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Queues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35826" y="6651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lists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bureaucracy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shared resources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printer)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 Schedulers</a:t>
            </a:r>
          </a:p>
          <a:p>
            <a:pPr marL="952500" lvl="1" indent="-609600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a round robin scheduler using a queue Q by repeatedly performing the following steps:</a:t>
            </a:r>
          </a:p>
          <a:p>
            <a:pPr marL="1676400" lvl="3" indent="-533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=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676400" lvl="3" indent="-533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element e</a:t>
            </a:r>
          </a:p>
          <a:p>
            <a:pPr marL="1676400" lvl="3" indent="-533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1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/>
      <p:bldP spid="12295" grpId="0" animBg="1"/>
      <p:bldP spid="12298" grpId="0" animBg="1"/>
      <p:bldP spid="12297" grpId="0" animBg="1"/>
      <p:bldP spid="12300" grpId="0" animBg="1"/>
      <p:bldP spid="12299" grpId="0" animBg="1"/>
      <p:bldP spid="12302" grpId="0" animBg="1"/>
      <p:bldP spid="12301" grpId="0" animBg="1"/>
      <p:bldP spid="12304" grpId="0" animBg="1"/>
      <p:bldP spid="12303" grpId="0" animBg="1"/>
      <p:bldP spid="12306" grpId="0" animBg="1"/>
      <p:bldP spid="12305" grpId="0" animBg="1"/>
      <p:bldP spid="12308" grpId="0" animBg="1"/>
      <p:bldP spid="12307" grpId="0" animBg="1"/>
      <p:bldP spid="2" grpId="0" animBg="1"/>
      <p:bldP spid="12309" grpId="0" animBg="1"/>
      <p:bldP spid="12310" grpId="0" animBg="1"/>
      <p:bldP spid="12311" grpId="0" animBg="1"/>
      <p:bldP spid="45" grpId="0" animBg="1"/>
      <p:bldP spid="12314" grpId="0"/>
      <p:bldP spid="12315" grpId="0"/>
      <p:bldP spid="12316" grpId="0"/>
      <p:bldP spid="51" grpId="0" animBg="1"/>
      <p:bldP spid="52" grpId="0" animBg="1"/>
      <p:bldP spid="123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57200" y="76201"/>
            <a:ext cx="78867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Double-Ended Queues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35826" y="665162"/>
            <a:ext cx="88129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5826" y="539535"/>
            <a:ext cx="8782050" cy="189886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Queue-like data structure that supports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 at both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queue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pronounced “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operations are in the constant order of complexity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ADT consists of the following methods: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4" y="2734350"/>
            <a:ext cx="6400800" cy="2144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941473"/>
            <a:ext cx="5878744" cy="18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4002" y="0"/>
            <a:ext cx="86868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Double-Ended Queues: operations and comparison to Java native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35826" y="665162"/>
            <a:ext cx="88129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14174"/>
            <a:ext cx="5161745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75073"/>
            <a:ext cx="3505200" cy="338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395789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easily implemented using array or </a:t>
            </a:r>
            <a:r>
              <a:rPr lang="en-US" dirty="0">
                <a:solidFill>
                  <a:srgbClr val="C00000"/>
                </a:solidFill>
              </a:rPr>
              <a:t>doubly linked list </a:t>
            </a:r>
            <a:r>
              <a:rPr lang="en-US" dirty="0">
                <a:solidFill>
                  <a:srgbClr val="0000FF"/>
                </a:solidFill>
              </a:rPr>
              <a:t>with o(1) for all operations</a:t>
            </a:r>
          </a:p>
        </p:txBody>
      </p:sp>
    </p:spTree>
    <p:extLst>
      <p:ext uri="{BB962C8B-B14F-4D97-AF65-F5344CB8AC3E}">
        <p14:creationId xmlns:p14="http://schemas.microsoft.com/office/powerpoint/2010/main" val="20116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-30100"/>
            <a:ext cx="8869170" cy="54820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0" y="518109"/>
            <a:ext cx="9144000" cy="441638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ADT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arbitrary objects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 and deletions follow 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last-in first-out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a spring-loaded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 dispenser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stack operations: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push(object)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inserts an element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removes the last inserted element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top()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last inserted element without removing it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29970" y="4308575"/>
            <a:ext cx="8839200" cy="1369604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stack operations: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size()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number of elements stored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empty()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whether no elements are stored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</a:pPr>
            <a:fld id="{A79582C2-4625-477F-B1EE-CD61EB6FA545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ts val="600"/>
                </a:spcBef>
                <a:spcAft>
                  <a:spcPts val="0"/>
                </a:spcAft>
              </a:pPr>
              <a:t>4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296685"/>
              </p:ext>
            </p:extLst>
          </p:nvPr>
        </p:nvGraphicFramePr>
        <p:xfrm>
          <a:off x="8013571" y="49297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980952" imgH="3610479" progId="MSPhotoEd.3">
                  <p:embed/>
                </p:oleObj>
              </mc:Choice>
              <mc:Fallback>
                <p:oleObj name="Photo Editor Photo" r:id="rId2" imgW="1980952" imgH="3610479" progId="MSPhotoEd.3">
                  <p:embed/>
                  <p:pic>
                    <p:nvPicPr>
                      <p:cNvPr id="102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571" y="49297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905000"/>
            <a:ext cx="1542126" cy="15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8535"/>
            <a:ext cx="7886700" cy="51486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666643"/>
            <a:ext cx="4745510" cy="192415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applications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Page-visited history in a Web browser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sequence in a text editor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method calls in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</a:t>
            </a:r>
            <a:endParaRPr lang="en-US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137"/>
          <p:cNvGrpSpPr>
            <a:grpSpLocks/>
          </p:cNvGrpSpPr>
          <p:nvPr/>
        </p:nvGrpSpPr>
        <p:grpSpPr bwMode="auto">
          <a:xfrm>
            <a:off x="7468119" y="2141225"/>
            <a:ext cx="1447800" cy="4572000"/>
            <a:chOff x="4512" y="864"/>
            <a:chExt cx="912" cy="3024"/>
          </a:xfrm>
        </p:grpSpPr>
        <p:sp>
          <p:nvSpPr>
            <p:cNvPr id="9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12"/>
          <p:cNvSpPr>
            <a:spLocks noChangeArrowheads="1"/>
          </p:cNvSpPr>
          <p:nvPr/>
        </p:nvSpPr>
        <p:spPr bwMode="auto">
          <a:xfrm>
            <a:off x="8525394" y="4106550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18"/>
          <p:cNvSpPr>
            <a:spLocks/>
          </p:cNvSpPr>
          <p:nvPr/>
        </p:nvSpPr>
        <p:spPr bwMode="auto">
          <a:xfrm>
            <a:off x="8582544" y="4892363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26"/>
          <p:cNvSpPr>
            <a:spLocks noChangeArrowheads="1"/>
          </p:cNvSpPr>
          <p:nvPr/>
        </p:nvSpPr>
        <p:spPr bwMode="auto">
          <a:xfrm>
            <a:off x="8525394" y="2166625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27"/>
          <p:cNvSpPr>
            <a:spLocks noChangeArrowheads="1"/>
          </p:cNvSpPr>
          <p:nvPr/>
        </p:nvSpPr>
        <p:spPr bwMode="auto">
          <a:xfrm>
            <a:off x="8525394" y="2822263"/>
            <a:ext cx="7938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29"/>
          <p:cNvSpPr txBox="1">
            <a:spLocks noChangeArrowheads="1"/>
          </p:cNvSpPr>
          <p:nvPr/>
        </p:nvSpPr>
        <p:spPr bwMode="auto">
          <a:xfrm>
            <a:off x="5560540" y="2654808"/>
            <a:ext cx="190757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main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{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5;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foo(</a:t>
            </a:r>
            <a:r>
              <a:rPr lang="en-US" alt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foo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j) {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k;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k = j+1;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bar(k);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bar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m) {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…</a:t>
            </a:r>
            <a:b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18" name="Rectangle 130"/>
          <p:cNvSpPr>
            <a:spLocks noChangeArrowheads="1"/>
          </p:cNvSpPr>
          <p:nvPr/>
        </p:nvSpPr>
        <p:spPr bwMode="auto">
          <a:xfrm>
            <a:off x="7620519" y="2598425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PC = 1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 = 6</a:t>
            </a:r>
          </a:p>
        </p:txBody>
      </p:sp>
      <p:sp>
        <p:nvSpPr>
          <p:cNvPr id="19" name="Rectangle 131"/>
          <p:cNvSpPr>
            <a:spLocks noChangeArrowheads="1"/>
          </p:cNvSpPr>
          <p:nvPr/>
        </p:nvSpPr>
        <p:spPr bwMode="auto">
          <a:xfrm>
            <a:off x="7620519" y="3855725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PC = 3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j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k = 6</a:t>
            </a:r>
          </a:p>
        </p:txBody>
      </p:sp>
      <p:sp>
        <p:nvSpPr>
          <p:cNvPr id="20" name="Rectangle 132"/>
          <p:cNvSpPr>
            <a:spLocks noChangeArrowheads="1"/>
          </p:cNvSpPr>
          <p:nvPr/>
        </p:nvSpPr>
        <p:spPr bwMode="auto">
          <a:xfrm>
            <a:off x="7620519" y="5494025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PC = 2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i = 5</a:t>
            </a:r>
          </a:p>
        </p:txBody>
      </p:sp>
      <p:sp>
        <p:nvSpPr>
          <p:cNvPr id="2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93193" y="2666999"/>
            <a:ext cx="5469407" cy="44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Stack in the JVM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Virtual Machine (JVM)</a:t>
            </a:r>
            <a:r>
              <a:rPr lang="en-US" sz="2000" dirty="0">
                <a:latin typeface="Tahoma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the chain of active functions with a stack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is called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pushes on the stack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 containing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and return value</a:t>
            </a:r>
          </a:p>
          <a:p>
            <a:pPr lvl="2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counter, keeping track of the statement being executed 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function ends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is popped from the stack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is passed to the function on top of the stack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sp>
        <p:nvSpPr>
          <p:cNvPr id="2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76801" y="687886"/>
            <a:ext cx="4267199" cy="140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applications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data structure for algorithms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3983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53181"/>
            <a:ext cx="7886700" cy="6627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290637" y="3886200"/>
            <a:ext cx="7086600" cy="21390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 = new Stack&lt;Integer&gt;();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(-3);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(17);      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bottom [42, -3, 17] top</a:t>
            </a:r>
          </a:p>
          <a:p>
            <a:pPr eaLnBrk="1" hangingPunct="1">
              <a:spcBef>
                <a:spcPts val="600"/>
              </a:spcBef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17</a:t>
            </a:r>
          </a:p>
        </p:txBody>
      </p:sp>
      <p:graphicFrame>
        <p:nvGraphicFramePr>
          <p:cNvPr id="8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48817"/>
              </p:ext>
            </p:extLst>
          </p:nvPr>
        </p:nvGraphicFramePr>
        <p:xfrm>
          <a:off x="685800" y="792957"/>
          <a:ext cx="7691437" cy="2554734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Stack&lt;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&gt;()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constructs a new stack with elements of type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push(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places given value on top of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pop()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top value from stack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throws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EmptyStackException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stack is empty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peek()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top value from stack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throws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EmptyStackException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stack is empty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number of elements in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isEmpty()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stack has no elements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53181"/>
            <a:ext cx="78867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47650" y="2006175"/>
            <a:ext cx="8556539" cy="267765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Precondition: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s.size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() &gt; 0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max(Stack&lt;Integer&gt; s) {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s.pop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endParaRPr lang="en-US" altLang="en-US" sz="6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while 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s.isEmpty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next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s.pop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Math.max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latin typeface="Courier New" panose="02070309020205020404" pitchFamily="49" charset="0"/>
              </a:rPr>
              <a:t>, next);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11844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we're asked to write a method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accepts a Stack of integers and returns the largest integer in the 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470" y="5105400"/>
            <a:ext cx="815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correct, but what is wrong with the code?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stack in figuring out its answer.</a:t>
            </a:r>
          </a:p>
        </p:txBody>
      </p:sp>
    </p:spTree>
    <p:extLst>
      <p:ext uri="{BB962C8B-B14F-4D97-AF65-F5344CB8AC3E}">
        <p14:creationId xmlns:p14="http://schemas.microsoft.com/office/powerpoint/2010/main" val="32607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53181"/>
            <a:ext cx="78867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457200" y="1438335"/>
            <a:ext cx="7718339" cy="530914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max(Stack&lt;Integer&gt; s)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Stack&lt;Integer&gt; backup = new Stack&lt;Integer&gt;();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s.pop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backup.push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endParaRPr lang="en-US" altLang="en-US" sz="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while 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s.isEmpty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next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s.pop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backup.push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(next);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Math.max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latin typeface="Courier New" panose="02070309020205020404" pitchFamily="49" charset="0"/>
              </a:rPr>
              <a:t>, next);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600"/>
              </a:spcBef>
            </a:pPr>
            <a:endParaRPr lang="en-US" altLang="en-US" sz="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 (!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backup.isEmpty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s.push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backup.pop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maxValue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650" y="829668"/>
            <a:ext cx="8743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and restore the stack's contents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1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"/>
            <a:ext cx="7886700" cy="457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ADT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800600" y="3110504"/>
            <a:ext cx="4419600" cy="903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our stack ADT and corresponding methods of the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differences highlighted.</a:t>
            </a:r>
            <a:endParaRPr lang="en-US" alt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89C31D-EC9A-47B7-A647-DF7EBB186C32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94" y="838201"/>
            <a:ext cx="4495654" cy="1981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377" y="4114800"/>
            <a:ext cx="8458200" cy="249299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 interface Stack&lt;E&gt; {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size(); </a:t>
            </a:r>
            <a:r>
              <a:rPr lang="en-US" sz="18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// Returns the number of elements in the stack.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+mn-lt"/>
              </a:rPr>
              <a:t>//Tests whether the stack is empty.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 push(E e)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solidFill>
                  <a:schemeClr val="accent6"/>
                </a:solidFill>
                <a:latin typeface="+mn-lt"/>
              </a:rPr>
              <a:t>//Inserts an element at the top of the stack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 top(); </a:t>
            </a:r>
            <a:r>
              <a:rPr lang="en-US" sz="18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//Returns, but does not remove, the element at the top of the stack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 pop(); </a:t>
            </a:r>
            <a:r>
              <a:rPr lang="en-US" sz="1800" dirty="0">
                <a:solidFill>
                  <a:schemeClr val="accent6"/>
                </a:solidFill>
                <a:latin typeface="+mn-lt"/>
              </a:rPr>
              <a:t>//Removes and returns the top element from the stack.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614" y="693008"/>
            <a:ext cx="4601862" cy="318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Java interface corresponding to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Stack ADT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Assumes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returned from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top()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pop()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 stack is empty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the built-in Java class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</TotalTime>
  <Words>5257</Words>
  <Application>Microsoft Office PowerPoint</Application>
  <PresentationFormat>On-screen Show (4:3)</PresentationFormat>
  <Paragraphs>716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Calibri</vt:lpstr>
      <vt:lpstr>Calibri Light</vt:lpstr>
      <vt:lpstr>CMSSI10</vt:lpstr>
      <vt:lpstr>CMSY10</vt:lpstr>
      <vt:lpstr>Consolas</vt:lpstr>
      <vt:lpstr>Courier New</vt:lpstr>
      <vt:lpstr>Tahoma</vt:lpstr>
      <vt:lpstr>Times</vt:lpstr>
      <vt:lpstr>Times New Roman</vt:lpstr>
      <vt:lpstr>Verdana</vt:lpstr>
      <vt:lpstr>Wingdings</vt:lpstr>
      <vt:lpstr>Office Theme</vt:lpstr>
      <vt:lpstr>Photo Editor Photo</vt:lpstr>
      <vt:lpstr>Stacks, Queues, Deques ADT Reading: Chapter 6 Data Structures and Algorithms in JAVA </vt:lpstr>
      <vt:lpstr>Abstract Data Types (ADTs)</vt:lpstr>
      <vt:lpstr>ADT Example</vt:lpstr>
      <vt:lpstr>The Stack ADT</vt:lpstr>
      <vt:lpstr>Applications of Stacks</vt:lpstr>
      <vt:lpstr>Class java.util.Stack</vt:lpstr>
      <vt:lpstr>Class java.util.Stack</vt:lpstr>
      <vt:lpstr>Class java.util.Stack</vt:lpstr>
      <vt:lpstr>Our Stack ADT in JAVA</vt:lpstr>
      <vt:lpstr>Example</vt:lpstr>
      <vt:lpstr>Exceptions vs. Returning Null</vt:lpstr>
      <vt:lpstr>Simple implementation of stack of int reusing our IntLinkedList</vt:lpstr>
      <vt:lpstr>PowerPoint Presentation</vt:lpstr>
      <vt:lpstr>Generic Stack using LinkedList&lt;E&gt;</vt:lpstr>
      <vt:lpstr>Array-based Stack</vt:lpstr>
      <vt:lpstr>Performance and Limitations</vt:lpstr>
      <vt:lpstr>PowerPoint Presentation</vt:lpstr>
      <vt:lpstr>PowerPoint Presentation</vt:lpstr>
      <vt:lpstr>Generic Array-based Stack in JAVA</vt:lpstr>
      <vt:lpstr>Array-based Stack in JAVA</vt:lpstr>
      <vt:lpstr>Example</vt:lpstr>
      <vt:lpstr>Parentheses Matching</vt:lpstr>
      <vt:lpstr>Evaluating Arithmetic Expressions</vt:lpstr>
      <vt:lpstr>Algorithm for  Evaluating Expressions</vt:lpstr>
      <vt:lpstr>Algorithm on an Example Expression</vt:lpstr>
      <vt:lpstr>The Queue ADT</vt:lpstr>
      <vt:lpstr>Example</vt:lpstr>
      <vt:lpstr>java.util.Queue Interface in Java</vt:lpstr>
      <vt:lpstr>PowerPoint Presentation</vt:lpstr>
      <vt:lpstr>Reusing our Generic LinkedList</vt:lpstr>
      <vt:lpstr>Reusing our Generic LinkedList</vt:lpstr>
      <vt:lpstr>Array-based Queue: using the Modulo Operator to Implement a Circular Array</vt:lpstr>
      <vt:lpstr>Queue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Saeed Raheel</cp:lastModifiedBy>
  <cp:revision>352</cp:revision>
  <dcterms:created xsi:type="dcterms:W3CDTF">2002-01-21T02:22:10Z</dcterms:created>
  <dcterms:modified xsi:type="dcterms:W3CDTF">2021-07-06T06:45:53Z</dcterms:modified>
</cp:coreProperties>
</file>