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353" r:id="rId2"/>
    <p:sldId id="395" r:id="rId3"/>
    <p:sldId id="458" r:id="rId4"/>
    <p:sldId id="418" r:id="rId5"/>
    <p:sldId id="463" r:id="rId6"/>
    <p:sldId id="465" r:id="rId7"/>
    <p:sldId id="466" r:id="rId8"/>
    <p:sldId id="459" r:id="rId9"/>
    <p:sldId id="460" r:id="rId10"/>
    <p:sldId id="461" r:id="rId11"/>
    <p:sldId id="462" r:id="rId12"/>
    <p:sldId id="467" r:id="rId13"/>
    <p:sldId id="471" r:id="rId14"/>
    <p:sldId id="473" r:id="rId15"/>
    <p:sldId id="46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20" autoAdjust="0"/>
  </p:normalViewPr>
  <p:slideViewPr>
    <p:cSldViewPr>
      <p:cViewPr varScale="1">
        <p:scale>
          <a:sx n="56" d="100"/>
          <a:sy n="56" d="100"/>
        </p:scale>
        <p:origin x="33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D4CF80-12E5-47EC-B0D2-E4614116AC08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AAFF47-4DA1-455D-B9DB-A17B92110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9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AAFF47-4DA1-455D-B9DB-A17B92110EA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7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AAFF47-4DA1-455D-B9DB-A17B92110EA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83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AAFF47-4DA1-455D-B9DB-A17B92110EA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9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DC844-A92E-4B49-B430-F29FC3FCF771}" type="datetime1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AD643429-1D5B-4033-8D5C-1EDE8E283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5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DD37D-BCE0-4EAB-8F6A-08F3CE41B033}" type="datetime1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4BA269D6-5A2D-4CCC-85DC-987BBA083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5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1FDB5-C156-4A75-B01B-73B4C2D450C3}" type="datetime1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64F6DDB-ADD8-48BB-A2EF-3AFD57DB6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EF7574-65A5-4114-916E-D318FBC9C7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53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CCBAC-6822-4AC0-A191-BF844DC2AA8C}" type="datetime1">
              <a:rPr lang="en-US"/>
              <a:pPr>
                <a:defRPr/>
              </a:pPr>
              <a:t>4/2/2021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000AC4E-5B1E-440E-A331-A184AA4F5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769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F67A4-2541-491B-AFD2-3D78DEFA82ED}" type="datetime1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07479B5-B8F8-4AB7-970F-03D4AF757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2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29179-9E7A-411E-8E2F-A8472B89141A}" type="datetime1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B5236EA1-F153-44F7-B8FF-E091D4A11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2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217A1-B66F-4E32-A676-A642B9BB61D9}" type="datetime1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D0CA7FCE-62D4-435A-A2CF-DD86D63E5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6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40AFA-1AE8-41BB-BC87-809812291B0A}" type="datetime1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AF2C1664-EA65-44EF-8775-96E788FFE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5DF62-BF06-4B3C-91B5-9989956A021E}" type="datetime1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7CBE8274-BB28-4736-A6F2-47EFBB348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0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CE00C-1268-4EEB-B575-156E8232475A}" type="datetime1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3F8E9633-7E45-4CB3-8352-954C01038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5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86209-1096-4C77-91D3-BA1D3B2D8DE2}" type="datetime1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412B97AB-5DE8-45C2-B49F-7E886F2B3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EA55585-17A0-4013-BB53-B4463C122318}" type="datetime1">
              <a:rPr lang="en-US"/>
              <a:pPr>
                <a:defRPr/>
              </a:pPr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8B47C1F0-8F08-44DE-B4FE-8C18C140A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List and Iterators</a:t>
            </a:r>
          </a:p>
        </p:txBody>
      </p:sp>
      <p:sp>
        <p:nvSpPr>
          <p:cNvPr id="22540" name="Slide Number Placeholder 136"/>
          <p:cNvSpPr>
            <a:spLocks noGrp="1"/>
          </p:cNvSpPr>
          <p:nvPr>
            <p:ph type="sldNum" sz="quarter" idx="11"/>
          </p:nvPr>
        </p:nvSpPr>
        <p:spPr>
          <a:xfrm>
            <a:off x="457200" y="6553200"/>
            <a:ext cx="11430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fld id="{6A8F4B48-52CF-4652-B46E-21E199C1AD4D}" type="slidenum">
              <a:rPr lang="en-US" altLang="en-US" sz="1400"/>
              <a:pPr algn="l" eaLnBrk="1" hangingPunct="1"/>
              <a:t>1</a:t>
            </a:fld>
            <a:endParaRPr lang="en-US" altLang="en-US" sz="1400"/>
          </a:p>
        </p:txBody>
      </p:sp>
      <p:sp>
        <p:nvSpPr>
          <p:cNvPr id="138" name="Subtitle 3"/>
          <p:cNvSpPr>
            <a:spLocks noGrp="1"/>
          </p:cNvSpPr>
          <p:nvPr>
            <p:ph type="subTitle" idx="1"/>
          </p:nvPr>
        </p:nvSpPr>
        <p:spPr>
          <a:xfrm>
            <a:off x="609600" y="2971800"/>
            <a:ext cx="8382000" cy="1752600"/>
          </a:xfrm>
        </p:spPr>
        <p:txBody>
          <a:bodyPr/>
          <a:lstStyle/>
          <a:p>
            <a:r>
              <a:rPr lang="en-US" dirty="0" smtClean="0"/>
              <a:t>Reading: Chapter 7</a:t>
            </a:r>
          </a:p>
          <a:p>
            <a:r>
              <a:rPr lang="en-US" dirty="0" smtClean="0"/>
              <a:t>Data </a:t>
            </a:r>
            <a:r>
              <a:rPr lang="en-US" dirty="0"/>
              <a:t>Structures </a:t>
            </a:r>
            <a:r>
              <a:rPr lang="en-US" dirty="0" smtClean="0"/>
              <a:t>and Algorithms </a:t>
            </a:r>
            <a:r>
              <a:rPr lang="en-US" dirty="0"/>
              <a:t>in </a:t>
            </a:r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3555" y="685800"/>
            <a:ext cx="8915400" cy="501675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 value)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n-NO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i = 0; i &lt; size; i++) 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elementData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].equals(value)){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-1;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found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contains(E value)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return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 &gt;= 0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checkResize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(size ==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elementData.length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elementData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Arrays.copyOf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elementData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 * size);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checkIndex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index,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max)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(index &lt; 0 || index &gt; max)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throw new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76200"/>
            <a:ext cx="3388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smtClean="0"/>
              <a:t>Our Generic </a:t>
            </a:r>
            <a:r>
              <a:rPr lang="en-US" altLang="en-US" sz="2400" b="1" dirty="0" err="1" smtClean="0"/>
              <a:t>ArrayList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86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762000"/>
            <a:ext cx="8915400" cy="280076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(size &gt; 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String result = "[" +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elementData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n-NO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(int i = 1; i &lt; size; i++)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result = result + ", " +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elementData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"]";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result;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"[]";  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empty list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76200"/>
            <a:ext cx="3388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smtClean="0"/>
              <a:t>Our Generic </a:t>
            </a:r>
            <a:r>
              <a:rPr lang="en-US" altLang="en-US" sz="2400" b="1" dirty="0" err="1" smtClean="0"/>
              <a:t>ArrayList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350" y="3786902"/>
            <a:ext cx="2858311" cy="198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3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16-</a:t>
            </a:r>
            <a:fld id="{7CBE8274-BB28-4736-A6F2-47EFBB348DA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j-cs"/>
              </a:rPr>
              <a:t>Iterator</a:t>
            </a:r>
            <a:endParaRPr kumimoji="0" lang="en-US" altLang="en-US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4922" y="1430929"/>
            <a:ext cx="8999078" cy="298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31775" marR="0" lvl="0" indent="-231775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Iterator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MS PGothic" panose="020B0600070205080204" pitchFamily="34" charset="-128"/>
              </a:rPr>
              <a:t> 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interface in </a:t>
            </a:r>
            <a:r>
              <a:rPr kumimoji="0" lang="en-US" altLang="en-US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java.util</a:t>
            </a:r>
            <a:endParaRPr kumimoji="0" lang="en-US" alt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MS PGothic" panose="020B0600070205080204" pitchFamily="34" charset="-128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defines a parameterized interface, named </a:t>
            </a:r>
            <a:r>
              <a:rPr lang="en-US" sz="2400" dirty="0" err="1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includes the following single method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spcBef>
                <a:spcPts val="1200"/>
              </a:spcBef>
              <a:defRPr/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iterator( 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Returns an iterator of the elements in the collection.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collection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such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they produce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iterator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as the return value of the </a:t>
            </a:r>
            <a:r>
              <a:rPr lang="en-US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method.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49907" y="500654"/>
            <a:ext cx="88392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software design pattern that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abstracts the process of scanning through a sequence of elements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one element at a 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ahoma"/>
              <a:ea typeface="MS PGothic" panose="020B0600070205080204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219200" y="4724400"/>
            <a:ext cx="6705600" cy="1447800"/>
          </a:xfrm>
          <a:prstGeom prst="rect">
            <a:avLst/>
          </a:prstGeom>
          <a:solidFill>
            <a:srgbClr val="FFFFC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279400">
              <a:buFontTx/>
              <a:buNone/>
              <a:defRPr/>
            </a:pPr>
            <a:endParaRPr kumimoji="0" lang="en-US" altLang="en-US" sz="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ahoma"/>
              <a:ea typeface="MS PGothic" panose="020B0600070205080204" pitchFamily="34" charset="-128"/>
            </a:endParaRPr>
          </a:p>
          <a:p>
            <a:pPr indent="-279400">
              <a:lnSpc>
                <a:spcPct val="80000"/>
              </a:lnSpc>
              <a:buFontTx/>
              <a:buNone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</a:rPr>
              <a:t>List&lt;String&gt; 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</a:rPr>
              <a:t>list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</a:rPr>
              <a:t> = new </a:t>
            </a:r>
            <a:r>
              <a:rPr kumimoji="0" lang="en-US" altLang="en-US" sz="18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</a:rPr>
              <a:t>ArrayList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</a:rPr>
              <a:t>&lt;String&gt;();</a:t>
            </a:r>
          </a:p>
          <a:p>
            <a:pPr indent="-279400">
              <a:lnSpc>
                <a:spcPct val="50000"/>
              </a:lnSpc>
              <a:buFontTx/>
              <a:buNone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</a:rPr>
              <a:t>...</a:t>
            </a:r>
          </a:p>
          <a:p>
            <a:pPr indent="-279400">
              <a:lnSpc>
                <a:spcPct val="80000"/>
              </a:lnSpc>
              <a:buFontTx/>
              <a:buNone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</a:rPr>
              <a:t>Iterator&lt;String&gt; </a:t>
            </a:r>
            <a:r>
              <a:rPr kumimoji="0" lang="en-US" altLang="en-US" sz="18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</a:rPr>
              <a:t>itr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</a:rPr>
              <a:t> = </a:t>
            </a:r>
            <a:r>
              <a:rPr lang="en-US" alt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list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</a:rPr>
              <a:t>.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</a:rPr>
              <a:t>iterator()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</a:rPr>
              <a:t>;</a:t>
            </a:r>
          </a:p>
          <a:p>
            <a:pPr indent="-279400">
              <a:lnSpc>
                <a:spcPct val="80000"/>
              </a:lnSpc>
              <a:buFontTx/>
              <a:buNone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</a:rPr>
              <a:t>...</a:t>
            </a:r>
            <a:endParaRPr kumimoji="0" lang="en-US" altLang="en-US" sz="1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3135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16-</a:t>
            </a:r>
            <a:fld id="{7CBE8274-BB28-4736-A6F2-47EFBB348DA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924800" cy="457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200" b="1" kern="0" dirty="0">
                <a:latin typeface="Courier New" panose="02070309020205020404" pitchFamily="49" charset="0"/>
                <a:ea typeface="MS PGothic" panose="020B0600070205080204" pitchFamily="34" charset="-128"/>
              </a:rPr>
              <a:t>Iterator</a:t>
            </a:r>
            <a:endParaRPr lang="en-US" sz="32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533400"/>
            <a:ext cx="8915400" cy="990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to </a:t>
            </a:r>
            <a:r>
              <a:rPr lang="en-US" sz="2400" dirty="0" smtClean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 returns a new iterator instance, thereby allowing multiple (even simultaneous) traversals of a collection.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12964"/>
              </p:ext>
            </p:extLst>
          </p:nvPr>
        </p:nvGraphicFramePr>
        <p:xfrm>
          <a:off x="381000" y="1524000"/>
          <a:ext cx="8534400" cy="1646010"/>
        </p:xfrm>
        <a:graphic>
          <a:graphicData uri="http://schemas.openxmlformats.org/drawingml/2006/table">
            <a:tbl>
              <a:tblPr/>
              <a:tblGrid>
                <a:gridCol w="148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3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hasNext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()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there are more elements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examine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8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next()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the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element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from the collection (throws a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NoSuchElementException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there are none left to examine)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8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remove()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removes the last value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returned by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next()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  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(throws an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IllegalStateException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you haven't called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next()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yet)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3276600"/>
            <a:ext cx="8610600" cy="32004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6254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ahom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altLang="en-US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numbers = new </a:t>
            </a:r>
            <a:r>
              <a:rPr lang="en-US" altLang="en-US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lang="en-US" altLang="en-US" sz="18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(12</a:t>
            </a:r>
            <a:r>
              <a:rPr lang="en-US" altLang="en-US" sz="1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8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lang="en-US" altLang="en-US" sz="18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1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lang="en-US" altLang="en-US" sz="18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(2); </a:t>
            </a:r>
            <a:r>
              <a:rPr lang="en-US" altLang="en-US" sz="18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lang="en-US" altLang="en-US" sz="18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(23</a:t>
            </a:r>
            <a:r>
              <a:rPr lang="en-US" alt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Iterator&lt;Integer&gt; </a:t>
            </a:r>
            <a:r>
              <a:rPr lang="en-US" alt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it =</a:t>
            </a:r>
            <a:r>
              <a:rPr lang="en-US" altLang="en-US" sz="18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altLang="en-US" sz="1800" b="1" kern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.iterator</a:t>
            </a:r>
            <a:r>
              <a:rPr lang="en-US" altLang="en-US" sz="18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altLang="en-US" sz="1800" b="1" kern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en-US" alt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Integer </a:t>
            </a:r>
            <a:r>
              <a:rPr lang="en-US" altLang="en-US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kern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alt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en-US" sz="18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10) </a:t>
            </a:r>
            <a:r>
              <a:rPr lang="en-US" alt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kern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it.remove</a:t>
            </a:r>
            <a:r>
              <a:rPr lang="en-US" altLang="en-US" sz="18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(numbers</a:t>
            </a:r>
            <a:r>
              <a:rPr lang="en-US" altLang="en-US" sz="1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94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1000" y="27916"/>
            <a:ext cx="8229600" cy="64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"for each" loop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2376947"/>
            <a:ext cx="8575350" cy="127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31775" marR="0" lvl="0" indent="-231775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Provides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clean syntax for looping over the elements of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a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Set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MS PGothic" panose="020B0600070205080204" pitchFamily="34" charset="-128"/>
              </a:rPr>
              <a:t>,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</a:rPr>
              <a:t>List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MS PGothic" panose="020B0600070205080204" pitchFamily="34" charset="-128"/>
              </a:rPr>
              <a:t>,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array, or other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collection</a:t>
            </a:r>
          </a:p>
          <a:p>
            <a:pPr lvl="1" indent="-231775" eaLnBrk="1" hangingPunct="1">
              <a:spcBef>
                <a:spcPts val="1200"/>
              </a:spcBef>
              <a:buFontTx/>
              <a:buChar char="•"/>
              <a:defRPr/>
            </a:pP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because </a:t>
            </a:r>
            <a:r>
              <a:rPr lang="en-US" altLang="en-US" sz="18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collections like </a:t>
            </a:r>
            <a:r>
              <a:rPr lang="en-US" altLang="en-US" sz="18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en-US" altLang="en-US" sz="18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no indexes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can't</a:t>
            </a:r>
            <a:r>
              <a:rPr lang="en-US" altLang="en-US" sz="1800" kern="0" dirty="0">
                <a:latin typeface="Tahoma"/>
              </a:rPr>
              <a:t>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en-US" sz="1800" kern="0" dirty="0">
                <a:latin typeface="Tahoma"/>
              </a:rPr>
              <a:t>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altLang="en-US" sz="1800" kern="0" dirty="0">
                <a:latin typeface="Tahoma"/>
              </a:rPr>
              <a:t> </a:t>
            </a:r>
            <a:r>
              <a:rPr lang="en-US" altLang="en-US" sz="1800" kern="0" dirty="0" err="1" smtClean="0">
                <a:latin typeface="Courier New" panose="02070309020205020404" pitchFamily="49" charset="0"/>
              </a:rPr>
              <a:t>i</a:t>
            </a:r>
            <a:endParaRPr lang="en-US" altLang="en-US" sz="1600" kern="0" dirty="0">
              <a:latin typeface="Courier New" panose="02070309020205020404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14800" y="956001"/>
            <a:ext cx="4718346" cy="821316"/>
          </a:xfrm>
          <a:prstGeom prst="rect">
            <a:avLst/>
          </a:prstGeom>
          <a:solidFill>
            <a:srgbClr val="FFFFC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31775" marR="0" lvl="0" indent="-2317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</a:rPr>
              <a:t>	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type name 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collection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31775" marR="0" lvl="0" indent="-2317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statements;</a:t>
            </a:r>
          </a:p>
          <a:p>
            <a:pPr marL="231775" marR="0" lvl="0" indent="-2317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72975" y="3654632"/>
            <a:ext cx="7391400" cy="1460738"/>
          </a:xfrm>
          <a:prstGeom prst="rect">
            <a:avLst/>
          </a:prstGeom>
          <a:solidFill>
            <a:srgbClr val="FFFFC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27940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kern="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List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</a:rPr>
              <a:t>&lt;Double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</a:rPr>
              <a:t>&gt; grades = new </a:t>
            </a:r>
            <a:r>
              <a:rPr kumimoji="0" lang="en-US" alt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</a:rPr>
              <a:t>ArrayLisy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</a:rPr>
              <a:t>&lt;Double&gt;();</a:t>
            </a:r>
          </a:p>
          <a:p>
            <a:pPr indent="-279400" eaLnBrk="1" hangingPunct="1">
              <a:lnSpc>
                <a:spcPct val="50000"/>
              </a:lnSpc>
              <a:buFontTx/>
              <a:buNone/>
              <a:defRPr/>
            </a:pPr>
            <a:r>
              <a:rPr lang="en-US" altLang="en-US" sz="1800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//adding some elements</a:t>
            </a:r>
            <a:endParaRPr kumimoji="0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79400" eaLnBrk="1" hangingPunct="1">
              <a:lnSpc>
                <a:spcPct val="80000"/>
              </a:lnSpc>
              <a:buFontTx/>
              <a:buNone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</a:rPr>
              <a:t>for 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</a:rPr>
              <a:t>(double 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</a:rPr>
              <a:t>grade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</a:rPr>
              <a:t> : grades) {</a:t>
            </a:r>
          </a:p>
          <a:p>
            <a:pPr indent="-279400" eaLnBrk="1" hangingPunct="1">
              <a:lnSpc>
                <a:spcPct val="80000"/>
              </a:lnSpc>
              <a:buFontTx/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</a:rPr>
              <a:t>System.out.println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</a:rPr>
              <a:t>("Student's grade: " +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</a:rPr>
              <a:t>grade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</a:rPr>
              <a:t>);</a:t>
            </a:r>
          </a:p>
          <a:p>
            <a:pPr indent="-279400" eaLnBrk="1" hangingPunct="1">
              <a:lnSpc>
                <a:spcPct val="80000"/>
              </a:lnSpc>
              <a:buFontTx/>
              <a:buNone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</a:rPr>
              <a:t>}</a:t>
            </a:r>
          </a:p>
          <a:p>
            <a:pPr marL="625475" marR="0" lvl="1" indent="-279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MS PGothic" panose="020B0600070205080204" pitchFamily="34" charset="-128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52400" y="673973"/>
            <a:ext cx="3810000" cy="153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q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Java’s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class also plays a fundamental role in support of the “for-each” loop syntax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05" y="5257800"/>
            <a:ext cx="6664418" cy="16001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6750" y="5715000"/>
            <a:ext cx="1818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57150" eaLnBrk="0" hangingPunct="0"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equivalent to:</a:t>
            </a:r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7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246063" y="62782"/>
            <a:ext cx="8229600" cy="41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  <a:ea typeface="MS PGothic" panose="020B0600070205080204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Iterators and linked lists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401724" y="590384"/>
            <a:ext cx="6742276" cy="1583999"/>
          </a:xfrm>
          <a:prstGeom prst="rect">
            <a:avLst/>
          </a:prstGeom>
          <a:solidFill>
            <a:srgbClr val="FFFFC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200"/>
              </a:spcBef>
              <a:buFontTx/>
              <a:buNone/>
            </a:pPr>
            <a:r>
              <a:rPr lang="en-US" altLang="en-US" sz="1800" b="1" kern="0" dirty="0" smtClean="0">
                <a:latin typeface="Courier New" panose="02070309020205020404" pitchFamily="49" charset="0"/>
              </a:rPr>
              <a:t>List&lt;Integer</a:t>
            </a:r>
            <a:r>
              <a:rPr lang="en-US" altLang="en-US" sz="1800" b="1" kern="0" dirty="0" smtClean="0">
                <a:latin typeface="Courier New" panose="02070309020205020404" pitchFamily="49" charset="0"/>
              </a:rPr>
              <a:t>&gt; list = new </a:t>
            </a:r>
            <a:r>
              <a:rPr lang="en-US" altLang="en-US" sz="1800" b="1" kern="0" dirty="0" err="1" smtClean="0">
                <a:latin typeface="Courier New" panose="02070309020205020404" pitchFamily="49" charset="0"/>
              </a:rPr>
              <a:t>LinkedList</a:t>
            </a:r>
            <a:r>
              <a:rPr lang="en-US" altLang="en-US" sz="1800" b="1" kern="0" dirty="0" smtClean="0">
                <a:latin typeface="Courier New" panose="02070309020205020404" pitchFamily="49" charset="0"/>
              </a:rPr>
              <a:t>&lt;Integer&gt;();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kern="0" dirty="0" smtClean="0">
                <a:solidFill>
                  <a:schemeClr val="accent3"/>
                </a:solidFill>
                <a:latin typeface="Courier New" panose="02070309020205020404" pitchFamily="49" charset="0"/>
              </a:rPr>
              <a:t>// add some elements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kern="0" dirty="0" smtClean="0">
                <a:latin typeface="Courier New" panose="02070309020205020404" pitchFamily="49" charset="0"/>
              </a:rPr>
              <a:t>for (</a:t>
            </a:r>
            <a:r>
              <a:rPr lang="en-US" altLang="en-US" sz="1800" b="1" kern="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b="1" kern="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b="1" kern="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b="1" kern="0" dirty="0" smtClean="0">
                <a:latin typeface="Courier New" panose="02070309020205020404" pitchFamily="49" charset="0"/>
              </a:rPr>
              <a:t> = 0; </a:t>
            </a:r>
            <a:r>
              <a:rPr lang="en-US" altLang="en-US" sz="1800" b="1" kern="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b="1" kern="0" dirty="0" smtClean="0">
                <a:latin typeface="Courier New" panose="02070309020205020404" pitchFamily="49" charset="0"/>
              </a:rPr>
              <a:t> &lt; </a:t>
            </a:r>
            <a:r>
              <a:rPr lang="en-US" altLang="en-US" sz="1800" b="1" kern="0" dirty="0" err="1" smtClean="0">
                <a:latin typeface="Courier New" panose="02070309020205020404" pitchFamily="49" charset="0"/>
              </a:rPr>
              <a:t>list.size</a:t>
            </a:r>
            <a:r>
              <a:rPr lang="en-US" altLang="en-US" sz="1800" b="1" kern="0" dirty="0" smtClean="0">
                <a:latin typeface="Courier New" panose="02070309020205020404" pitchFamily="49" charset="0"/>
              </a:rPr>
              <a:t>(); </a:t>
            </a:r>
            <a:r>
              <a:rPr lang="en-US" altLang="en-US" sz="1800" b="1" kern="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b="1" kern="0" dirty="0" smtClean="0">
                <a:latin typeface="Courier New" panose="02070309020205020404" pitchFamily="49" charset="0"/>
              </a:rPr>
              <a:t>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kern="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800" b="1" kern="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1800" b="1" kern="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b="1" kern="0" dirty="0" err="1" smtClean="0">
                <a:latin typeface="Courier New" panose="02070309020205020404" pitchFamily="49" charset="0"/>
              </a:rPr>
              <a:t>list.get</a:t>
            </a:r>
            <a:r>
              <a:rPr lang="en-US" altLang="en-US" sz="1800" b="1" kern="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b="1" kern="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b="1" kern="0" dirty="0" smtClean="0"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kern="0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00024" y="4562475"/>
            <a:ext cx="1511300" cy="771525"/>
          </a:xfrm>
          <a:prstGeom prst="rect">
            <a:avLst/>
          </a:prstGeom>
          <a:solidFill>
            <a:srgbClr val="E6E6E6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650" algn="l"/>
              </a:tabLst>
              <a:defRPr/>
            </a:pPr>
            <a:endParaRPr kumimoji="0" lang="en-US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650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front	=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650" algn="l"/>
              </a:tabLst>
              <a:defRPr/>
            </a:pPr>
            <a:endParaRPr kumimoji="0" lang="en-US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2490624" y="4800600"/>
            <a:ext cx="457200" cy="3048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2643024" y="4914900"/>
            <a:ext cx="1054100" cy="46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28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447712"/>
              </p:ext>
            </p:extLst>
          </p:nvPr>
        </p:nvGraphicFramePr>
        <p:xfrm>
          <a:off x="3849524" y="4486275"/>
          <a:ext cx="1346200" cy="73183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22"/>
          <p:cNvSpPr>
            <a:spLocks noChangeShapeType="1"/>
          </p:cNvSpPr>
          <p:nvPr/>
        </p:nvSpPr>
        <p:spPr bwMode="auto">
          <a:xfrm flipV="1">
            <a:off x="5043324" y="5105400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30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38317"/>
              </p:ext>
            </p:extLst>
          </p:nvPr>
        </p:nvGraphicFramePr>
        <p:xfrm>
          <a:off x="5843424" y="4495800"/>
          <a:ext cx="1346200" cy="76525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668" marB="4566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668" marB="456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</a:p>
                  </a:txBody>
                  <a:tcPr marT="45668" marB="4566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68" marB="456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Line 34"/>
          <p:cNvSpPr>
            <a:spLocks noChangeShapeType="1"/>
          </p:cNvSpPr>
          <p:nvPr/>
        </p:nvSpPr>
        <p:spPr bwMode="auto">
          <a:xfrm flipV="1">
            <a:off x="7037224" y="5114925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32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85481"/>
              </p:ext>
            </p:extLst>
          </p:nvPr>
        </p:nvGraphicFramePr>
        <p:xfrm>
          <a:off x="7837324" y="4514850"/>
          <a:ext cx="1346200" cy="76525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668" marB="4566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668" marB="456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T="45668" marB="4566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68" marB="456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Line 46"/>
          <p:cNvSpPr>
            <a:spLocks noChangeShapeType="1"/>
          </p:cNvSpPr>
          <p:nvPr/>
        </p:nvSpPr>
        <p:spPr bwMode="auto">
          <a:xfrm flipH="1">
            <a:off x="8497724" y="4924425"/>
            <a:ext cx="68580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4" name="Text Box 47"/>
          <p:cNvSpPr txBox="1">
            <a:spLocks noChangeArrowheads="1"/>
          </p:cNvSpPr>
          <p:nvPr/>
        </p:nvSpPr>
        <p:spPr bwMode="auto">
          <a:xfrm>
            <a:off x="4014624" y="5181600"/>
            <a:ext cx="990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smtClean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0</a:t>
            </a:r>
          </a:p>
        </p:txBody>
      </p:sp>
      <p:sp>
        <p:nvSpPr>
          <p:cNvPr id="35" name="Text Box 48"/>
          <p:cNvSpPr txBox="1">
            <a:spLocks noChangeArrowheads="1"/>
          </p:cNvSpPr>
          <p:nvPr/>
        </p:nvSpPr>
        <p:spPr bwMode="auto">
          <a:xfrm>
            <a:off x="5919624" y="5257800"/>
            <a:ext cx="990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smtClean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1</a:t>
            </a:r>
          </a:p>
        </p:txBody>
      </p:sp>
      <p:sp>
        <p:nvSpPr>
          <p:cNvPr id="36" name="Text Box 49"/>
          <p:cNvSpPr txBox="1">
            <a:spLocks noChangeArrowheads="1"/>
          </p:cNvSpPr>
          <p:nvPr/>
        </p:nvSpPr>
        <p:spPr bwMode="auto">
          <a:xfrm>
            <a:off x="7900824" y="5257800"/>
            <a:ext cx="990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smtClean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2</a:t>
            </a: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246062" y="2269230"/>
            <a:ext cx="87455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This code </a:t>
            </a: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is </a:t>
            </a:r>
            <a:r>
              <a:rPr lang="en-US" sz="2400" b="1" kern="0" dirty="0">
                <a:solidFill>
                  <a:srgbClr val="C00000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O(N</a:t>
            </a:r>
            <a:r>
              <a:rPr lang="en-US" sz="2400" b="1" kern="0" baseline="30000" dirty="0">
                <a:solidFill>
                  <a:srgbClr val="C00000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2</a:t>
            </a:r>
            <a:r>
              <a:rPr lang="en-US" sz="2400" b="1" kern="0" dirty="0">
                <a:solidFill>
                  <a:srgbClr val="C00000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)</a:t>
            </a:r>
            <a:r>
              <a:rPr lang="en-US" sz="2400" kern="0" dirty="0">
                <a:solidFill>
                  <a:srgbClr val="C00000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because </a:t>
            </a:r>
            <a:r>
              <a:rPr lang="en-US" sz="2400" kern="0" dirty="0">
                <a:solidFill>
                  <a:srgbClr val="0000FF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each call on </a:t>
            </a:r>
            <a:r>
              <a:rPr lang="en-US" sz="2400" kern="0" dirty="0">
                <a:solidFill>
                  <a:srgbClr val="0000FF"/>
                </a:solidFill>
                <a:latin typeface="Courier New" pitchFamily="49" charset="0"/>
                <a:ea typeface="MS PGothic" panose="020B0600070205080204" pitchFamily="34" charset="-128"/>
              </a:rPr>
              <a:t>get</a:t>
            </a:r>
            <a:r>
              <a:rPr lang="en-US" sz="2400" kern="0" dirty="0">
                <a:solidFill>
                  <a:srgbClr val="0000FF"/>
                </a:solidFill>
                <a:latin typeface="Tahoma"/>
                <a:ea typeface="MS PGothic" panose="020B0600070205080204" pitchFamily="34" charset="-128"/>
              </a:rPr>
              <a:t> </a:t>
            </a:r>
            <a:r>
              <a:rPr lang="en-US" sz="2400" kern="0" dirty="0">
                <a:solidFill>
                  <a:srgbClr val="0000FF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must start from the beginning of the list</a:t>
            </a: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 and walk to index</a:t>
            </a:r>
            <a:r>
              <a:rPr lang="en-US" sz="2400" kern="0" dirty="0">
                <a:solidFill>
                  <a:srgbClr val="000000"/>
                </a:solidFill>
                <a:latin typeface="Tahoma"/>
                <a:ea typeface="MS PGothic" panose="020B0600070205080204" pitchFamily="34" charset="-128"/>
              </a:rPr>
              <a:t> </a:t>
            </a:r>
            <a:r>
              <a:rPr lang="en-US" sz="2400" b="1" kern="0" dirty="0" err="1">
                <a:solidFill>
                  <a:srgbClr val="0000FF"/>
                </a:solidFill>
                <a:latin typeface="Courier New" pitchFamily="49" charset="0"/>
                <a:ea typeface="MS PGothic" panose="020B0600070205080204" pitchFamily="34" charset="-128"/>
              </a:rPr>
              <a:t>i</a:t>
            </a:r>
            <a:r>
              <a:rPr lang="en-US" sz="2400" kern="0" dirty="0">
                <a:solidFill>
                  <a:srgbClr val="000000"/>
                </a:solidFill>
                <a:latin typeface="Tahoma"/>
                <a:ea typeface="MS PGothic" panose="020B0600070205080204" pitchFamily="34" charset="-128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Using an </a:t>
            </a:r>
            <a:r>
              <a:rPr lang="en-US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iterator</a:t>
            </a: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, the same code is </a:t>
            </a:r>
            <a:r>
              <a:rPr lang="en-US" sz="2400" b="1" kern="0" dirty="0">
                <a:solidFill>
                  <a:srgbClr val="000000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O(N)</a:t>
            </a: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.  The </a:t>
            </a:r>
            <a:r>
              <a:rPr lang="en-US" sz="2400" kern="0" dirty="0" err="1">
                <a:solidFill>
                  <a:srgbClr val="0000FF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iterator</a:t>
            </a:r>
            <a:r>
              <a:rPr lang="en-US" sz="2400" kern="0" dirty="0">
                <a:solidFill>
                  <a:srgbClr val="0000FF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 remembers its position </a:t>
            </a:r>
            <a:r>
              <a:rPr lang="en-US" sz="2400" kern="0" dirty="0"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and doesn't start over each time</a:t>
            </a: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rPr>
              <a:t>.</a:t>
            </a:r>
          </a:p>
        </p:txBody>
      </p:sp>
      <p:grpSp>
        <p:nvGrpSpPr>
          <p:cNvPr id="38" name="Group 112"/>
          <p:cNvGrpSpPr>
            <a:grpSpLocks/>
          </p:cNvGrpSpPr>
          <p:nvPr/>
        </p:nvGrpSpPr>
        <p:grpSpPr bwMode="auto">
          <a:xfrm>
            <a:off x="5479888" y="5287964"/>
            <a:ext cx="2366963" cy="1449388"/>
            <a:chOff x="3021" y="3408"/>
            <a:chExt cx="1491" cy="913"/>
          </a:xfrm>
        </p:grpSpPr>
        <p:sp>
          <p:nvSpPr>
            <p:cNvPr id="39" name="Rectangle 56"/>
            <p:cNvSpPr>
              <a:spLocks noChangeArrowheads="1"/>
            </p:cNvSpPr>
            <p:nvPr/>
          </p:nvSpPr>
          <p:spPr bwMode="auto">
            <a:xfrm>
              <a:off x="3021" y="3648"/>
              <a:ext cx="1491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current element:	-3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current index:	 1</a:t>
              </a:r>
            </a:p>
          </p:txBody>
        </p:sp>
        <p:sp>
          <p:nvSpPr>
            <p:cNvPr id="40" name="Line 57"/>
            <p:cNvSpPr>
              <a:spLocks noChangeShapeType="1"/>
            </p:cNvSpPr>
            <p:nvPr/>
          </p:nvSpPr>
          <p:spPr bwMode="auto">
            <a:xfrm flipV="1">
              <a:off x="3741" y="3408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" name="Text Box 58"/>
            <p:cNvSpPr txBox="1">
              <a:spLocks noChangeArrowheads="1"/>
            </p:cNvSpPr>
            <p:nvPr/>
          </p:nvSpPr>
          <p:spPr bwMode="auto">
            <a:xfrm>
              <a:off x="3406" y="4088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iterator</a:t>
              </a:r>
            </a:p>
          </p:txBody>
        </p:sp>
      </p:grp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204298" y="5595937"/>
            <a:ext cx="5053502" cy="116689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Iterator&lt;Integer&gt; </a:t>
            </a:r>
            <a:r>
              <a:rPr lang="en-US" sz="1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list.iterator</a:t>
            </a:r>
            <a:r>
              <a:rPr lang="en-US" sz="1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altLang="en-US" sz="16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 </a:t>
            </a:r>
            <a:r>
              <a:rPr lang="en-US" altLang="en-US" sz="16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246062" y="821389"/>
            <a:ext cx="22445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What's bad about this code?</a:t>
            </a:r>
          </a:p>
        </p:txBody>
      </p:sp>
    </p:spTree>
    <p:extLst>
      <p:ext uri="{BB962C8B-B14F-4D97-AF65-F5344CB8AC3E}">
        <p14:creationId xmlns:p14="http://schemas.microsoft.com/office/powerpoint/2010/main" val="94376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4" grpId="0"/>
      <p:bldP spid="35" grpId="0"/>
      <p:bldP spid="36" grpId="0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F3F5F3D-B6E5-4D5C-B3CD-0CA6CF1E74F0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4477" y="14243"/>
            <a:ext cx="8229600" cy="44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200" b="1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3200" b="1" dirty="0" smtClean="0"/>
              <a:t> </a:t>
            </a:r>
            <a:r>
              <a:rPr lang="en-US" altLang="en-US" sz="3200" b="1" dirty="0" smtClean="0"/>
              <a:t>methods (review)</a:t>
            </a:r>
            <a:endParaRPr lang="en-US" altLang="en-US" sz="3200" b="1" dirty="0" smtClean="0"/>
          </a:p>
        </p:txBody>
      </p:sp>
      <p:graphicFrame>
        <p:nvGraphicFramePr>
          <p:cNvPr id="7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867651"/>
              </p:ext>
            </p:extLst>
          </p:nvPr>
        </p:nvGraphicFramePr>
        <p:xfrm>
          <a:off x="304799" y="593385"/>
          <a:ext cx="8686801" cy="5372499"/>
        </p:xfrm>
        <a:graphic>
          <a:graphicData uri="http://schemas.openxmlformats.org/drawingml/2006/table">
            <a:tbl>
              <a:tblPr/>
              <a:tblGrid>
                <a:gridCol w="3022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appends value at end of list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inserts given value just before the given index, shifting subsequent values to the right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clear()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removes all elements of the list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indexOf(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first index where given value is found in list (-1 if not found)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get(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the value at given index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remove(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removes/returns value at given index, shifting subsequent values to the left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set(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replaces value at given index with given value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size()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the number of elements in list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2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toString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a string representation of the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such as "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[3, 42, -7, 15]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contains(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true if given value is found somewhere in this list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lastIndexOf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last index value is found in list (-1 if not found)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6225150"/>
            <a:ext cx="8991600" cy="451875"/>
          </a:xfrm>
          <a:prstGeom prst="rect">
            <a:avLst/>
          </a:prstGeom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spcBef>
                <a:spcPts val="600"/>
              </a:spcBef>
              <a:buFontTx/>
              <a:buNone/>
              <a:defRPr/>
            </a:pPr>
            <a:r>
              <a:rPr lang="en-US" sz="2000" dirty="0" err="1" smtClean="0">
                <a:latin typeface="Courier New" pitchFamily="49" charset="0"/>
              </a:rPr>
              <a:t>ArrayList</a:t>
            </a:r>
            <a:r>
              <a:rPr lang="en-US" sz="2000" b="1" dirty="0" smtClean="0">
                <a:latin typeface="Courier New" pitchFamily="49" charset="0"/>
              </a:rPr>
              <a:t>&lt;String</a:t>
            </a:r>
            <a:r>
              <a:rPr lang="en-US" sz="2000" b="1" dirty="0">
                <a:latin typeface="Courier New" pitchFamily="49" charset="0"/>
              </a:rPr>
              <a:t>&gt;</a:t>
            </a:r>
            <a:r>
              <a:rPr lang="en-US" sz="2000" dirty="0">
                <a:latin typeface="Courier New" pitchFamily="49" charset="0"/>
              </a:rPr>
              <a:t> names = new </a:t>
            </a:r>
            <a:r>
              <a:rPr lang="en-US" sz="2000" dirty="0" err="1">
                <a:latin typeface="Courier New" pitchFamily="49" charset="0"/>
              </a:rPr>
              <a:t>ArrayList</a:t>
            </a:r>
            <a:r>
              <a:rPr lang="en-US" sz="2000" b="1" dirty="0">
                <a:latin typeface="Courier New" pitchFamily="49" charset="0"/>
              </a:rPr>
              <a:t>&lt;String</a:t>
            </a:r>
            <a:r>
              <a:rPr lang="en-US" sz="2000" b="1" dirty="0" smtClean="0">
                <a:latin typeface="Courier New" pitchFamily="49" charset="0"/>
              </a:rPr>
              <a:t>&gt;</a:t>
            </a:r>
            <a:r>
              <a:rPr lang="en-US" sz="2000" dirty="0" smtClean="0">
                <a:latin typeface="Courier New" pitchFamily="49" charset="0"/>
              </a:rPr>
              <a:t>();</a:t>
            </a: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09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F3F5F3D-B6E5-4D5C-B3CD-0CA6CF1E74F0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4477" y="14243"/>
            <a:ext cx="8229600" cy="44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200" b="1" dirty="0" err="1" smtClean="0">
                <a:latin typeface="Courier New" panose="02070309020205020404" pitchFamily="49" charset="0"/>
              </a:rPr>
              <a:t>LinkedList</a:t>
            </a:r>
            <a:r>
              <a:rPr lang="en-US" altLang="en-US" sz="3200" b="1" dirty="0" smtClean="0"/>
              <a:t> </a:t>
            </a:r>
            <a:r>
              <a:rPr lang="en-US" altLang="en-US" sz="3200" b="1" dirty="0" smtClean="0"/>
              <a:t>methods (review)</a:t>
            </a:r>
            <a:endParaRPr lang="en-US" altLang="en-US" sz="3200" b="1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01538" y="488450"/>
            <a:ext cx="8969523" cy="130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0563" indent="-2333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LinkedList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much like an </a:t>
            </a:r>
            <a:r>
              <a:rPr lang="en-US" altLang="en-US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dirty="0" smtClean="0">
                <a:latin typeface="Tahoma" panose="020B0604030504040204" pitchFamily="34" charset="0"/>
              </a:rPr>
              <a:t> (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interface). </a:t>
            </a:r>
          </a:p>
          <a:p>
            <a:pPr lvl="1" eaLnBrk="1" hangingPunct="1"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items and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list in the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way 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851154"/>
              </p:ext>
            </p:extLst>
          </p:nvPr>
        </p:nvGraphicFramePr>
        <p:xfrm>
          <a:off x="990600" y="4102326"/>
          <a:ext cx="7166361" cy="2597785"/>
        </p:xfrm>
        <a:graphic>
          <a:graphicData uri="http://schemas.openxmlformats.org/drawingml/2006/table">
            <a:tbl>
              <a:tblPr/>
              <a:tblGrid>
                <a:gridCol w="2254134">
                  <a:extLst>
                    <a:ext uri="{9D8B030D-6E8A-4147-A177-3AD203B41FA5}">
                      <a16:colId xmlns:a16="http://schemas.microsoft.com/office/drawing/2014/main" val="2635280300"/>
                    </a:ext>
                  </a:extLst>
                </a:gridCol>
                <a:gridCol w="4912227">
                  <a:extLst>
                    <a:ext uri="{9D8B030D-6E8A-4147-A177-3AD203B41FA5}">
                      <a16:colId xmlns:a16="http://schemas.microsoft.com/office/drawing/2014/main" val="2727660103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addFirst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an item to the beginning of the list.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968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addLast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an item to the end of the list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55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removeFirst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 an item from the beginning of the list.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797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removeLast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 an item from the end of the list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57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getFirst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the item at the beginning of the list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42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getLast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the item at the end of the list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832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addFirst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an item to the beginning of the list.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297721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600" y="3518037"/>
            <a:ext cx="891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several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methods 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710008"/>
            <a:ext cx="8099277" cy="1746717"/>
          </a:xfrm>
          <a:prstGeom prst="rect">
            <a:avLst/>
          </a:prstGeom>
          <a:solidFill>
            <a:srgbClr val="FFFFCC"/>
          </a:solidFill>
          <a:ln>
            <a:noFill/>
          </a:ln>
          <a:extLst/>
        </p:spPr>
        <p:txBody>
          <a:bodyPr/>
          <a:lstStyle>
            <a:lvl1pPr marL="233363" indent="-2333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0563" indent="-2333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lvl="0" indent="0" eaLnBrk="1" hangingPunct="1">
              <a:spcBef>
                <a:spcPct val="20000"/>
              </a:spcBef>
              <a:buClr>
                <a:srgbClr val="808080"/>
              </a:buClr>
              <a:buSzPct val="60000"/>
            </a:pPr>
            <a:r>
              <a:rPr lang="en-US" altLang="en-US" sz="1800" b="1" dirty="0" err="1" smtClean="0">
                <a:latin typeface="Courier New" panose="02070309020205020404" pitchFamily="49" charset="0"/>
              </a:rPr>
              <a:t>LinkedList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&lt;String&gt; words = new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LinkedList</a:t>
            </a:r>
            <a:r>
              <a:rPr lang="en-US" altLang="en-US" sz="1800" b="1" dirty="0">
                <a:latin typeface="Courier New" panose="02070309020205020404" pitchFamily="49" charset="0"/>
              </a:rPr>
              <a:t>&lt;String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&gt;();</a:t>
            </a:r>
          </a:p>
          <a:p>
            <a:pPr marL="0" lvl="0" indent="0" eaLnBrk="1" hangingPunct="1">
              <a:spcBef>
                <a:spcPct val="20000"/>
              </a:spcBef>
              <a:buClr>
                <a:srgbClr val="808080"/>
              </a:buClr>
              <a:buSzPct val="60000"/>
            </a:pPr>
            <a:r>
              <a:rPr lang="en-US" altLang="en-US" sz="1800" b="1" dirty="0" err="1" smtClean="0">
                <a:latin typeface="Courier New" panose="02070309020205020404" pitchFamily="49" charset="0"/>
              </a:rPr>
              <a:t>words.add</a:t>
            </a:r>
            <a:r>
              <a:rPr lang="en-US" altLang="en-US" sz="1800" b="1" dirty="0">
                <a:latin typeface="Courier New" panose="02070309020205020404" pitchFamily="49" charset="0"/>
              </a:rPr>
              <a:t>("hello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");</a:t>
            </a:r>
          </a:p>
          <a:p>
            <a:pPr marL="0" lvl="0" indent="0" eaLnBrk="1" hangingPunct="1">
              <a:spcBef>
                <a:spcPct val="20000"/>
              </a:spcBef>
              <a:buClr>
                <a:srgbClr val="808080"/>
              </a:buClr>
              <a:buSzPct val="60000"/>
            </a:pPr>
            <a:r>
              <a:rPr lang="en-US" altLang="en-US" sz="1800" b="1" dirty="0" err="1" smtClean="0">
                <a:latin typeface="Courier New" panose="02070309020205020404" pitchFamily="49" charset="0"/>
              </a:rPr>
              <a:t>words.add</a:t>
            </a:r>
            <a:r>
              <a:rPr lang="en-US" altLang="en-US" sz="1800" b="1" dirty="0">
                <a:latin typeface="Courier New" panose="02070309020205020404" pitchFamily="49" charset="0"/>
              </a:rPr>
              <a:t>("goodbye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");</a:t>
            </a:r>
          </a:p>
          <a:p>
            <a:pPr marL="0" lvl="0" indent="0" eaLnBrk="1" hangingPunct="1">
              <a:spcBef>
                <a:spcPct val="20000"/>
              </a:spcBef>
              <a:buClr>
                <a:srgbClr val="808080"/>
              </a:buClr>
              <a:buSzPct val="60000"/>
            </a:pPr>
            <a:r>
              <a:rPr lang="en-US" altLang="en-US" sz="1800" b="1" dirty="0" err="1" smtClean="0">
                <a:latin typeface="Courier New" panose="02070309020205020404" pitchFamily="49" charset="0"/>
              </a:rPr>
              <a:t>words.add</a:t>
            </a:r>
            <a:r>
              <a:rPr lang="en-US" altLang="en-US" sz="1800" b="1" dirty="0">
                <a:latin typeface="Courier New" panose="02070309020205020404" pitchFamily="49" charset="0"/>
              </a:rPr>
              <a:t>("this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");</a:t>
            </a:r>
          </a:p>
          <a:p>
            <a:pPr marL="0" lvl="0" indent="0" eaLnBrk="1" hangingPunct="1">
              <a:spcBef>
                <a:spcPct val="20000"/>
              </a:spcBef>
              <a:buClr>
                <a:srgbClr val="808080"/>
              </a:buClr>
              <a:buSzPct val="60000"/>
            </a:pPr>
            <a:r>
              <a:rPr lang="en-US" altLang="en-US" sz="1800" b="1" dirty="0" err="1" smtClean="0">
                <a:latin typeface="Courier New" panose="02070309020205020404" pitchFamily="49" charset="0"/>
              </a:rPr>
              <a:t>words.add</a:t>
            </a:r>
            <a:r>
              <a:rPr lang="en-US" altLang="en-US" sz="1800" b="1" dirty="0">
                <a:latin typeface="Courier New" panose="02070309020205020404" pitchFamily="49" charset="0"/>
              </a:rPr>
              <a:t>("that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");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6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F3F5F3D-B6E5-4D5C-B3CD-0CA6CF1E74F0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25450"/>
          </a:xfrm>
        </p:spPr>
        <p:txBody>
          <a:bodyPr/>
          <a:lstStyle/>
          <a:p>
            <a:pPr eaLnBrk="1" hangingPunct="1"/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US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325" y="748065"/>
            <a:ext cx="8991600" cy="453736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ncludes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index-based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(and more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63467"/>
            <a:ext cx="804149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9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98989"/>
            <a:ext cx="7924800" cy="51061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800" b="1" dirty="0" smtClean="0">
                <a:latin typeface="Tahoma" charset="0"/>
              </a:rPr>
              <a:t>Insertion</a:t>
            </a:r>
            <a:endParaRPr lang="en-US" sz="2800" b="1" dirty="0">
              <a:latin typeface="Tahoma" charset="0"/>
            </a:endParaRPr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6868" y="598309"/>
            <a:ext cx="9000932" cy="1524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an operation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need to 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room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new element by 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shifting forward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…,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3429000" y="1374656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3962400" y="1763594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ectangle 57"/>
          <p:cNvSpPr>
            <a:spLocks noChangeArrowheads="1"/>
          </p:cNvSpPr>
          <p:nvPr/>
        </p:nvSpPr>
        <p:spPr bwMode="auto">
          <a:xfrm>
            <a:off x="4267200" y="1763594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58"/>
          <p:cNvSpPr>
            <a:spLocks noChangeArrowheads="1"/>
          </p:cNvSpPr>
          <p:nvPr/>
        </p:nvSpPr>
        <p:spPr bwMode="auto">
          <a:xfrm>
            <a:off x="4572000" y="1763594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59"/>
          <p:cNvSpPr>
            <a:spLocks noChangeArrowheads="1"/>
          </p:cNvSpPr>
          <p:nvPr/>
        </p:nvSpPr>
        <p:spPr bwMode="auto">
          <a:xfrm>
            <a:off x="7239000" y="1763594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1" name="Rectangle 60"/>
          <p:cNvSpPr>
            <a:spLocks noChangeArrowheads="1"/>
          </p:cNvSpPr>
          <p:nvPr/>
        </p:nvSpPr>
        <p:spPr bwMode="auto">
          <a:xfrm>
            <a:off x="3886200" y="1450856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" name="Rectangle 61"/>
          <p:cNvSpPr>
            <a:spLocks noChangeArrowheads="1"/>
          </p:cNvSpPr>
          <p:nvPr/>
        </p:nvSpPr>
        <p:spPr bwMode="auto">
          <a:xfrm>
            <a:off x="4191000" y="1450856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2"/>
          <p:cNvSpPr>
            <a:spLocks noChangeArrowheads="1"/>
          </p:cNvSpPr>
          <p:nvPr/>
        </p:nvSpPr>
        <p:spPr bwMode="auto">
          <a:xfrm>
            <a:off x="4495800" y="1450856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auto">
          <a:xfrm>
            <a:off x="4800600" y="1450856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64"/>
          <p:cNvSpPr>
            <a:spLocks noChangeArrowheads="1"/>
          </p:cNvSpPr>
          <p:nvPr/>
        </p:nvSpPr>
        <p:spPr bwMode="auto">
          <a:xfrm>
            <a:off x="5105400" y="1450856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5410200" y="1450856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66"/>
          <p:cNvSpPr>
            <a:spLocks noChangeArrowheads="1"/>
          </p:cNvSpPr>
          <p:nvPr/>
        </p:nvSpPr>
        <p:spPr bwMode="auto">
          <a:xfrm>
            <a:off x="5715000" y="1450856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" name="Rectangle 67"/>
          <p:cNvSpPr>
            <a:spLocks noChangeArrowheads="1"/>
          </p:cNvSpPr>
          <p:nvPr/>
        </p:nvSpPr>
        <p:spPr bwMode="auto">
          <a:xfrm>
            <a:off x="6019800" y="1450856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68"/>
          <p:cNvSpPr>
            <a:spLocks noChangeArrowheads="1"/>
          </p:cNvSpPr>
          <p:nvPr/>
        </p:nvSpPr>
        <p:spPr bwMode="auto">
          <a:xfrm>
            <a:off x="6324600" y="1450856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69"/>
          <p:cNvSpPr>
            <a:spLocks noChangeArrowheads="1"/>
          </p:cNvSpPr>
          <p:nvPr/>
        </p:nvSpPr>
        <p:spPr bwMode="auto">
          <a:xfrm>
            <a:off x="6629400" y="1450856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70"/>
          <p:cNvSpPr>
            <a:spLocks noChangeArrowheads="1"/>
          </p:cNvSpPr>
          <p:nvPr/>
        </p:nvSpPr>
        <p:spPr bwMode="auto">
          <a:xfrm>
            <a:off x="6934200" y="1450856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71"/>
          <p:cNvSpPr>
            <a:spLocks noChangeArrowheads="1"/>
          </p:cNvSpPr>
          <p:nvPr/>
        </p:nvSpPr>
        <p:spPr bwMode="auto">
          <a:xfrm>
            <a:off x="7239000" y="1450856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72"/>
          <p:cNvSpPr>
            <a:spLocks noChangeArrowheads="1"/>
          </p:cNvSpPr>
          <p:nvPr/>
        </p:nvSpPr>
        <p:spPr bwMode="auto">
          <a:xfrm>
            <a:off x="7543800" y="1450856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73"/>
          <p:cNvSpPr>
            <a:spLocks noChangeArrowheads="1"/>
          </p:cNvSpPr>
          <p:nvPr/>
        </p:nvSpPr>
        <p:spPr bwMode="auto">
          <a:xfrm>
            <a:off x="7848600" y="1450856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74"/>
          <p:cNvSpPr>
            <a:spLocks noChangeArrowheads="1"/>
          </p:cNvSpPr>
          <p:nvPr/>
        </p:nvSpPr>
        <p:spPr bwMode="auto">
          <a:xfrm>
            <a:off x="8153400" y="1450856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75"/>
          <p:cNvSpPr>
            <a:spLocks noChangeArrowheads="1"/>
          </p:cNvSpPr>
          <p:nvPr/>
        </p:nvSpPr>
        <p:spPr bwMode="auto">
          <a:xfrm>
            <a:off x="8458200" y="1450856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76"/>
          <p:cNvSpPr>
            <a:spLocks noChangeArrowheads="1"/>
          </p:cNvSpPr>
          <p:nvPr/>
        </p:nvSpPr>
        <p:spPr bwMode="auto">
          <a:xfrm>
            <a:off x="8763000" y="1450856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77"/>
          <p:cNvSpPr>
            <a:spLocks noChangeArrowheads="1"/>
          </p:cNvSpPr>
          <p:nvPr/>
        </p:nvSpPr>
        <p:spPr bwMode="auto">
          <a:xfrm>
            <a:off x="5715000" y="1771531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9" name="Rectangle 78"/>
          <p:cNvSpPr>
            <a:spLocks noChangeArrowheads="1"/>
          </p:cNvSpPr>
          <p:nvPr/>
        </p:nvSpPr>
        <p:spPr bwMode="auto">
          <a:xfrm>
            <a:off x="3429000" y="2289056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30" name="Rectangle 79"/>
          <p:cNvSpPr>
            <a:spLocks noChangeArrowheads="1"/>
          </p:cNvSpPr>
          <p:nvPr/>
        </p:nvSpPr>
        <p:spPr bwMode="auto">
          <a:xfrm>
            <a:off x="3962400" y="2677994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Rectangle 80"/>
          <p:cNvSpPr>
            <a:spLocks noChangeArrowheads="1"/>
          </p:cNvSpPr>
          <p:nvPr/>
        </p:nvSpPr>
        <p:spPr bwMode="auto">
          <a:xfrm>
            <a:off x="4267200" y="2677994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2" name="Rectangle 81"/>
          <p:cNvSpPr>
            <a:spLocks noChangeArrowheads="1"/>
          </p:cNvSpPr>
          <p:nvPr/>
        </p:nvSpPr>
        <p:spPr bwMode="auto">
          <a:xfrm>
            <a:off x="4572000" y="2677994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82"/>
          <p:cNvSpPr>
            <a:spLocks noChangeArrowheads="1"/>
          </p:cNvSpPr>
          <p:nvPr/>
        </p:nvSpPr>
        <p:spPr bwMode="auto">
          <a:xfrm>
            <a:off x="7239000" y="2677994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34" name="Rectangle 83"/>
          <p:cNvSpPr>
            <a:spLocks noChangeArrowheads="1"/>
          </p:cNvSpPr>
          <p:nvPr/>
        </p:nvSpPr>
        <p:spPr bwMode="auto">
          <a:xfrm>
            <a:off x="3886200" y="2365256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Rectangle 84"/>
          <p:cNvSpPr>
            <a:spLocks noChangeArrowheads="1"/>
          </p:cNvSpPr>
          <p:nvPr/>
        </p:nvSpPr>
        <p:spPr bwMode="auto">
          <a:xfrm>
            <a:off x="4191000" y="2365256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85"/>
          <p:cNvSpPr>
            <a:spLocks noChangeArrowheads="1"/>
          </p:cNvSpPr>
          <p:nvPr/>
        </p:nvSpPr>
        <p:spPr bwMode="auto">
          <a:xfrm>
            <a:off x="4495800" y="2365256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86"/>
          <p:cNvSpPr>
            <a:spLocks noChangeArrowheads="1"/>
          </p:cNvSpPr>
          <p:nvPr/>
        </p:nvSpPr>
        <p:spPr bwMode="auto">
          <a:xfrm>
            <a:off x="4800600" y="2365256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87"/>
          <p:cNvSpPr>
            <a:spLocks noChangeArrowheads="1"/>
          </p:cNvSpPr>
          <p:nvPr/>
        </p:nvSpPr>
        <p:spPr bwMode="auto">
          <a:xfrm>
            <a:off x="5105400" y="2365256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88"/>
          <p:cNvSpPr>
            <a:spLocks noChangeArrowheads="1"/>
          </p:cNvSpPr>
          <p:nvPr/>
        </p:nvSpPr>
        <p:spPr bwMode="auto">
          <a:xfrm>
            <a:off x="5410200" y="2365256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89"/>
          <p:cNvSpPr>
            <a:spLocks noChangeArrowheads="1"/>
          </p:cNvSpPr>
          <p:nvPr/>
        </p:nvSpPr>
        <p:spPr bwMode="auto">
          <a:xfrm>
            <a:off x="5715000" y="2365256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" name="Rectangle 90"/>
          <p:cNvSpPr>
            <a:spLocks noChangeArrowheads="1"/>
          </p:cNvSpPr>
          <p:nvPr/>
        </p:nvSpPr>
        <p:spPr bwMode="auto">
          <a:xfrm>
            <a:off x="6019800" y="2365256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91"/>
          <p:cNvSpPr>
            <a:spLocks noChangeArrowheads="1"/>
          </p:cNvSpPr>
          <p:nvPr/>
        </p:nvSpPr>
        <p:spPr bwMode="auto">
          <a:xfrm>
            <a:off x="6324600" y="2365256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92"/>
          <p:cNvSpPr>
            <a:spLocks noChangeArrowheads="1"/>
          </p:cNvSpPr>
          <p:nvPr/>
        </p:nvSpPr>
        <p:spPr bwMode="auto">
          <a:xfrm>
            <a:off x="6629400" y="2365256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93"/>
          <p:cNvSpPr>
            <a:spLocks noChangeArrowheads="1"/>
          </p:cNvSpPr>
          <p:nvPr/>
        </p:nvSpPr>
        <p:spPr bwMode="auto">
          <a:xfrm>
            <a:off x="6934200" y="2365256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94"/>
          <p:cNvSpPr>
            <a:spLocks noChangeArrowheads="1"/>
          </p:cNvSpPr>
          <p:nvPr/>
        </p:nvSpPr>
        <p:spPr bwMode="auto">
          <a:xfrm>
            <a:off x="7239000" y="2365256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95"/>
          <p:cNvSpPr>
            <a:spLocks noChangeArrowheads="1"/>
          </p:cNvSpPr>
          <p:nvPr/>
        </p:nvSpPr>
        <p:spPr bwMode="auto">
          <a:xfrm>
            <a:off x="7543800" y="2365256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96"/>
          <p:cNvSpPr>
            <a:spLocks noChangeArrowheads="1"/>
          </p:cNvSpPr>
          <p:nvPr/>
        </p:nvSpPr>
        <p:spPr bwMode="auto">
          <a:xfrm>
            <a:off x="7848600" y="2365256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97"/>
          <p:cNvSpPr>
            <a:spLocks noChangeArrowheads="1"/>
          </p:cNvSpPr>
          <p:nvPr/>
        </p:nvSpPr>
        <p:spPr bwMode="auto">
          <a:xfrm>
            <a:off x="8153400" y="2365256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98"/>
          <p:cNvSpPr>
            <a:spLocks noChangeArrowheads="1"/>
          </p:cNvSpPr>
          <p:nvPr/>
        </p:nvSpPr>
        <p:spPr bwMode="auto">
          <a:xfrm>
            <a:off x="8458200" y="2365256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99"/>
          <p:cNvSpPr>
            <a:spLocks noChangeArrowheads="1"/>
          </p:cNvSpPr>
          <p:nvPr/>
        </p:nvSpPr>
        <p:spPr bwMode="auto">
          <a:xfrm>
            <a:off x="8763000" y="2365256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00"/>
          <p:cNvSpPr>
            <a:spLocks noChangeArrowheads="1"/>
          </p:cNvSpPr>
          <p:nvPr/>
        </p:nvSpPr>
        <p:spPr bwMode="auto">
          <a:xfrm>
            <a:off x="5715000" y="2685931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52" name="Rectangle 101"/>
          <p:cNvSpPr>
            <a:spLocks noChangeArrowheads="1"/>
          </p:cNvSpPr>
          <p:nvPr/>
        </p:nvSpPr>
        <p:spPr bwMode="auto">
          <a:xfrm>
            <a:off x="3429000" y="3203456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53" name="Rectangle 102"/>
          <p:cNvSpPr>
            <a:spLocks noChangeArrowheads="1"/>
          </p:cNvSpPr>
          <p:nvPr/>
        </p:nvSpPr>
        <p:spPr bwMode="auto">
          <a:xfrm>
            <a:off x="3962400" y="3592394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4" name="Rectangle 103"/>
          <p:cNvSpPr>
            <a:spLocks noChangeArrowheads="1"/>
          </p:cNvSpPr>
          <p:nvPr/>
        </p:nvSpPr>
        <p:spPr bwMode="auto">
          <a:xfrm>
            <a:off x="4267200" y="3592394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auto">
          <a:xfrm>
            <a:off x="4572000" y="3592394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6" name="Rectangle 105"/>
          <p:cNvSpPr>
            <a:spLocks noChangeArrowheads="1"/>
          </p:cNvSpPr>
          <p:nvPr/>
        </p:nvSpPr>
        <p:spPr bwMode="auto">
          <a:xfrm>
            <a:off x="7569200" y="3592394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57" name="Rectangle 106"/>
          <p:cNvSpPr>
            <a:spLocks noChangeArrowheads="1"/>
          </p:cNvSpPr>
          <p:nvPr/>
        </p:nvSpPr>
        <p:spPr bwMode="auto">
          <a:xfrm>
            <a:off x="3886200" y="3279656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" name="Rectangle 107"/>
          <p:cNvSpPr>
            <a:spLocks noChangeArrowheads="1"/>
          </p:cNvSpPr>
          <p:nvPr/>
        </p:nvSpPr>
        <p:spPr bwMode="auto">
          <a:xfrm>
            <a:off x="4191000" y="3279656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108"/>
          <p:cNvSpPr>
            <a:spLocks noChangeArrowheads="1"/>
          </p:cNvSpPr>
          <p:nvPr/>
        </p:nvSpPr>
        <p:spPr bwMode="auto">
          <a:xfrm>
            <a:off x="4495800" y="3279656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109"/>
          <p:cNvSpPr>
            <a:spLocks noChangeArrowheads="1"/>
          </p:cNvSpPr>
          <p:nvPr/>
        </p:nvSpPr>
        <p:spPr bwMode="auto">
          <a:xfrm>
            <a:off x="4800600" y="3279656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10"/>
          <p:cNvSpPr>
            <a:spLocks noChangeArrowheads="1"/>
          </p:cNvSpPr>
          <p:nvPr/>
        </p:nvSpPr>
        <p:spPr bwMode="auto">
          <a:xfrm>
            <a:off x="5105400" y="3279656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111"/>
          <p:cNvSpPr>
            <a:spLocks noChangeArrowheads="1"/>
          </p:cNvSpPr>
          <p:nvPr/>
        </p:nvSpPr>
        <p:spPr bwMode="auto">
          <a:xfrm>
            <a:off x="5410200" y="3279656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112"/>
          <p:cNvSpPr>
            <a:spLocks noChangeArrowheads="1"/>
          </p:cNvSpPr>
          <p:nvPr/>
        </p:nvSpPr>
        <p:spPr bwMode="auto">
          <a:xfrm>
            <a:off x="5715000" y="3279656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>
                <a:latin typeface="Times New Roman" charset="0"/>
              </a:rPr>
              <a:t>o</a:t>
            </a:r>
          </a:p>
        </p:txBody>
      </p:sp>
      <p:sp>
        <p:nvSpPr>
          <p:cNvPr id="64" name="Rectangle 113"/>
          <p:cNvSpPr>
            <a:spLocks noChangeArrowheads="1"/>
          </p:cNvSpPr>
          <p:nvPr/>
        </p:nvSpPr>
        <p:spPr bwMode="auto">
          <a:xfrm>
            <a:off x="6019800" y="3279656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14"/>
          <p:cNvSpPr>
            <a:spLocks noChangeArrowheads="1"/>
          </p:cNvSpPr>
          <p:nvPr/>
        </p:nvSpPr>
        <p:spPr bwMode="auto">
          <a:xfrm>
            <a:off x="6324600" y="3279656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115"/>
          <p:cNvSpPr>
            <a:spLocks noChangeArrowheads="1"/>
          </p:cNvSpPr>
          <p:nvPr/>
        </p:nvSpPr>
        <p:spPr bwMode="auto">
          <a:xfrm>
            <a:off x="6629400" y="3279656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116"/>
          <p:cNvSpPr>
            <a:spLocks noChangeArrowheads="1"/>
          </p:cNvSpPr>
          <p:nvPr/>
        </p:nvSpPr>
        <p:spPr bwMode="auto">
          <a:xfrm>
            <a:off x="6934200" y="3279656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117"/>
          <p:cNvSpPr>
            <a:spLocks noChangeArrowheads="1"/>
          </p:cNvSpPr>
          <p:nvPr/>
        </p:nvSpPr>
        <p:spPr bwMode="auto">
          <a:xfrm>
            <a:off x="7239000" y="3279656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118"/>
          <p:cNvSpPr>
            <a:spLocks noChangeArrowheads="1"/>
          </p:cNvSpPr>
          <p:nvPr/>
        </p:nvSpPr>
        <p:spPr bwMode="auto">
          <a:xfrm>
            <a:off x="7543800" y="3279656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119"/>
          <p:cNvSpPr>
            <a:spLocks noChangeArrowheads="1"/>
          </p:cNvSpPr>
          <p:nvPr/>
        </p:nvSpPr>
        <p:spPr bwMode="auto">
          <a:xfrm>
            <a:off x="7848600" y="3279656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120"/>
          <p:cNvSpPr>
            <a:spLocks noChangeArrowheads="1"/>
          </p:cNvSpPr>
          <p:nvPr/>
        </p:nvSpPr>
        <p:spPr bwMode="auto">
          <a:xfrm>
            <a:off x="8153400" y="3279656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121"/>
          <p:cNvSpPr>
            <a:spLocks noChangeArrowheads="1"/>
          </p:cNvSpPr>
          <p:nvPr/>
        </p:nvSpPr>
        <p:spPr bwMode="auto">
          <a:xfrm>
            <a:off x="8458200" y="3279656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122"/>
          <p:cNvSpPr>
            <a:spLocks noChangeArrowheads="1"/>
          </p:cNvSpPr>
          <p:nvPr/>
        </p:nvSpPr>
        <p:spPr bwMode="auto">
          <a:xfrm>
            <a:off x="8763000" y="3279656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123"/>
          <p:cNvSpPr>
            <a:spLocks noChangeArrowheads="1"/>
          </p:cNvSpPr>
          <p:nvPr/>
        </p:nvSpPr>
        <p:spPr bwMode="auto">
          <a:xfrm>
            <a:off x="5682873" y="3627437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cxnSp>
        <p:nvCxnSpPr>
          <p:cNvPr id="75" name="AutoShape 124"/>
          <p:cNvCxnSpPr>
            <a:cxnSpLocks noChangeShapeType="1"/>
            <a:stCxn id="40" idx="0"/>
            <a:endCxn id="41" idx="0"/>
          </p:cNvCxnSpPr>
          <p:nvPr/>
        </p:nvCxnSpPr>
        <p:spPr bwMode="auto">
          <a:xfrm rot="5400000" flipV="1">
            <a:off x="6019006" y="2194600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126"/>
          <p:cNvCxnSpPr>
            <a:cxnSpLocks noChangeShapeType="1"/>
          </p:cNvCxnSpPr>
          <p:nvPr/>
        </p:nvCxnSpPr>
        <p:spPr bwMode="auto">
          <a:xfrm rot="5400000" flipV="1">
            <a:off x="6323806" y="2213650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127"/>
          <p:cNvCxnSpPr>
            <a:cxnSpLocks noChangeShapeType="1"/>
          </p:cNvCxnSpPr>
          <p:nvPr/>
        </p:nvCxnSpPr>
        <p:spPr bwMode="auto">
          <a:xfrm rot="5400000" flipV="1">
            <a:off x="6628606" y="2213650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128"/>
          <p:cNvCxnSpPr>
            <a:cxnSpLocks noChangeShapeType="1"/>
          </p:cNvCxnSpPr>
          <p:nvPr/>
        </p:nvCxnSpPr>
        <p:spPr bwMode="auto">
          <a:xfrm rot="5400000" flipV="1">
            <a:off x="6933406" y="2213650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129"/>
          <p:cNvCxnSpPr>
            <a:cxnSpLocks noChangeShapeType="1"/>
          </p:cNvCxnSpPr>
          <p:nvPr/>
        </p:nvCxnSpPr>
        <p:spPr bwMode="auto">
          <a:xfrm rot="5400000" flipV="1">
            <a:off x="7238206" y="2213650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41288" y="1739781"/>
            <a:ext cx="2754312" cy="1524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worst case (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0), this takes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is full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the array with a larger one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00600"/>
            <a:ext cx="2500806" cy="13716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42" y="4724400"/>
            <a:ext cx="2261716" cy="121462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233" y="4359831"/>
            <a:ext cx="2019037" cy="1221151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334534" y="6248400"/>
            <a:ext cx="226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302"/>
                </a:solidFill>
                <a:latin typeface="Times-Roman"/>
              </a:rPr>
              <a:t>create new array 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B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;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446837" y="6186547"/>
            <a:ext cx="2897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302"/>
                </a:solidFill>
                <a:latin typeface="Times-Roman"/>
              </a:rPr>
              <a:t> store elements of 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A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in 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B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;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671233" y="5670835"/>
            <a:ext cx="213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302"/>
                </a:solidFill>
                <a:latin typeface="Times-Roman"/>
              </a:rPr>
              <a:t>reassign reference 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A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to the new array.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5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16-</a:t>
            </a:r>
            <a:fld id="{7CBE8274-BB28-4736-A6F2-47EFBB348DA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(review)</a:t>
            </a:r>
            <a:endParaRPr lang="en-US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757727"/>
            <a:ext cx="8534400" cy="533827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400" dirty="0" smtClean="0"/>
              <a:t>Class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Arrays</a:t>
            </a:r>
            <a:r>
              <a:rPr lang="en-US" altLang="en-US" sz="2400" dirty="0" smtClean="0"/>
              <a:t> in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java.util</a:t>
            </a:r>
            <a:r>
              <a:rPr lang="en-US" altLang="en-US" sz="2400" dirty="0" smtClean="0"/>
              <a:t> has many useful array methods: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/>
            <a:r>
              <a:rPr lang="en-US" altLang="en-US" sz="2400" dirty="0" smtClean="0"/>
              <a:t>Syntax:	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Arrays.</a:t>
            </a:r>
            <a:r>
              <a:rPr lang="en-US" altLang="en-US" sz="2400" b="1" dirty="0" err="1" smtClean="0"/>
              <a:t>methodName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</a:t>
            </a:r>
            <a:r>
              <a:rPr lang="en-US" altLang="en-US" sz="2400" b="1" dirty="0" smtClean="0"/>
              <a:t>parameters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</a:t>
            </a:r>
            <a:endParaRPr lang="en-US" altLang="en-US" sz="2400" dirty="0" smtClean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9781"/>
              </p:ext>
            </p:extLst>
          </p:nvPr>
        </p:nvGraphicFramePr>
        <p:xfrm>
          <a:off x="304800" y="1221797"/>
          <a:ext cx="8534400" cy="4328707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Method name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binarySearch(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array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the index of the given value in a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sorted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array (or &lt; 0 if not found)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binarySearch(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array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minIndex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maxIndex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index of given value in a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sorted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array between indexes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min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/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max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- 1 (&lt; 0 if not found)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copyOf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array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length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a new resized copy of an array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equals(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array1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array2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if the two arrays contain same elements in the same order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fill(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array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sets every element to the given value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sort(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array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arranges the elements into sorted order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toString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array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a string representing the array, such as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"[10, 30, -25, 17]"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0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02778" y="0"/>
            <a:ext cx="7924800" cy="533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 Removal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04007" y="685800"/>
            <a:ext cx="8229600" cy="160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an operation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need to 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the hole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by the removed element by 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shifting backward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elements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1], …,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worst case (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0), this takes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time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80"/>
          <p:cNvGrpSpPr>
            <a:grpSpLocks/>
          </p:cNvGrpSpPr>
          <p:nvPr/>
        </p:nvGrpSpPr>
        <p:grpSpPr bwMode="auto">
          <a:xfrm>
            <a:off x="1447800" y="4800600"/>
            <a:ext cx="5638800" cy="673100"/>
            <a:chOff x="1248" y="2256"/>
            <a:chExt cx="3552" cy="424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248" y="2256"/>
              <a:ext cx="1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584" y="250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776" y="250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968" y="250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648" y="2501"/>
              <a:ext cx="1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53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920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304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49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88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7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456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64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840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4032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224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416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60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2688" y="2506"/>
              <a:ext cx="1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78"/>
          <p:cNvGrpSpPr>
            <a:grpSpLocks/>
          </p:cNvGrpSpPr>
          <p:nvPr/>
        </p:nvGrpSpPr>
        <p:grpSpPr bwMode="auto">
          <a:xfrm>
            <a:off x="1447800" y="2971800"/>
            <a:ext cx="5638800" cy="673100"/>
            <a:chOff x="1248" y="3408"/>
            <a:chExt cx="3552" cy="424"/>
          </a:xfrm>
        </p:grpSpPr>
        <p:sp>
          <p:nvSpPr>
            <p:cNvPr id="31" name="Rectangle 50"/>
            <p:cNvSpPr>
              <a:spLocks noChangeArrowheads="1"/>
            </p:cNvSpPr>
            <p:nvPr/>
          </p:nvSpPr>
          <p:spPr bwMode="auto">
            <a:xfrm>
              <a:off x="1248" y="3408"/>
              <a:ext cx="1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51"/>
            <p:cNvSpPr>
              <a:spLocks noChangeArrowheads="1"/>
            </p:cNvSpPr>
            <p:nvPr/>
          </p:nvSpPr>
          <p:spPr bwMode="auto">
            <a:xfrm>
              <a:off x="1584" y="365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3" name="Rectangle 52"/>
            <p:cNvSpPr>
              <a:spLocks noChangeArrowheads="1"/>
            </p:cNvSpPr>
            <p:nvPr/>
          </p:nvSpPr>
          <p:spPr bwMode="auto">
            <a:xfrm>
              <a:off x="1776" y="365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4" name="Rectangle 53"/>
            <p:cNvSpPr>
              <a:spLocks noChangeArrowheads="1"/>
            </p:cNvSpPr>
            <p:nvPr/>
          </p:nvSpPr>
          <p:spPr bwMode="auto">
            <a:xfrm>
              <a:off x="1968" y="365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5" name="Rectangle 54"/>
            <p:cNvSpPr>
              <a:spLocks noChangeArrowheads="1"/>
            </p:cNvSpPr>
            <p:nvPr/>
          </p:nvSpPr>
          <p:spPr bwMode="auto">
            <a:xfrm>
              <a:off x="3856" y="3653"/>
              <a:ext cx="1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55"/>
            <p:cNvSpPr>
              <a:spLocks noChangeArrowheads="1"/>
            </p:cNvSpPr>
            <p:nvPr/>
          </p:nvSpPr>
          <p:spPr bwMode="auto">
            <a:xfrm>
              <a:off x="153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56"/>
            <p:cNvSpPr>
              <a:spLocks noChangeArrowheads="1"/>
            </p:cNvSpPr>
            <p:nvPr/>
          </p:nvSpPr>
          <p:spPr bwMode="auto">
            <a:xfrm>
              <a:off x="1728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57"/>
            <p:cNvSpPr>
              <a:spLocks noChangeArrowheads="1"/>
            </p:cNvSpPr>
            <p:nvPr/>
          </p:nvSpPr>
          <p:spPr bwMode="auto">
            <a:xfrm>
              <a:off x="1920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58"/>
            <p:cNvSpPr>
              <a:spLocks noChangeArrowheads="1"/>
            </p:cNvSpPr>
            <p:nvPr/>
          </p:nvSpPr>
          <p:spPr bwMode="auto">
            <a:xfrm>
              <a:off x="2112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59"/>
            <p:cNvSpPr>
              <a:spLocks noChangeArrowheads="1"/>
            </p:cNvSpPr>
            <p:nvPr/>
          </p:nvSpPr>
          <p:spPr bwMode="auto">
            <a:xfrm>
              <a:off x="2304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60"/>
            <p:cNvSpPr>
              <a:spLocks noChangeArrowheads="1"/>
            </p:cNvSpPr>
            <p:nvPr/>
          </p:nvSpPr>
          <p:spPr bwMode="auto">
            <a:xfrm>
              <a:off x="249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61"/>
            <p:cNvSpPr>
              <a:spLocks noChangeArrowheads="1"/>
            </p:cNvSpPr>
            <p:nvPr/>
          </p:nvSpPr>
          <p:spPr bwMode="auto">
            <a:xfrm>
              <a:off x="2688" y="3456"/>
              <a:ext cx="192" cy="19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43" name="Rectangle 62"/>
            <p:cNvSpPr>
              <a:spLocks noChangeArrowheads="1"/>
            </p:cNvSpPr>
            <p:nvPr/>
          </p:nvSpPr>
          <p:spPr bwMode="auto">
            <a:xfrm>
              <a:off x="2880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63"/>
            <p:cNvSpPr>
              <a:spLocks noChangeArrowheads="1"/>
            </p:cNvSpPr>
            <p:nvPr/>
          </p:nvSpPr>
          <p:spPr bwMode="auto">
            <a:xfrm>
              <a:off x="3072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64"/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65"/>
            <p:cNvSpPr>
              <a:spLocks noChangeArrowheads="1"/>
            </p:cNvSpPr>
            <p:nvPr/>
          </p:nvSpPr>
          <p:spPr bwMode="auto">
            <a:xfrm>
              <a:off x="3456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66"/>
            <p:cNvSpPr>
              <a:spLocks noChangeArrowheads="1"/>
            </p:cNvSpPr>
            <p:nvPr/>
          </p:nvSpPr>
          <p:spPr bwMode="auto">
            <a:xfrm>
              <a:off x="3648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67"/>
            <p:cNvSpPr>
              <a:spLocks noChangeArrowheads="1"/>
            </p:cNvSpPr>
            <p:nvPr/>
          </p:nvSpPr>
          <p:spPr bwMode="auto">
            <a:xfrm>
              <a:off x="3840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68"/>
            <p:cNvSpPr>
              <a:spLocks noChangeArrowheads="1"/>
            </p:cNvSpPr>
            <p:nvPr/>
          </p:nvSpPr>
          <p:spPr bwMode="auto">
            <a:xfrm>
              <a:off x="4032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69"/>
            <p:cNvSpPr>
              <a:spLocks noChangeArrowheads="1"/>
            </p:cNvSpPr>
            <p:nvPr/>
          </p:nvSpPr>
          <p:spPr bwMode="auto">
            <a:xfrm>
              <a:off x="4224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70"/>
            <p:cNvSpPr>
              <a:spLocks noChangeArrowheads="1"/>
            </p:cNvSpPr>
            <p:nvPr/>
          </p:nvSpPr>
          <p:spPr bwMode="auto">
            <a:xfrm>
              <a:off x="4416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71"/>
            <p:cNvSpPr>
              <a:spLocks noChangeArrowheads="1"/>
            </p:cNvSpPr>
            <p:nvPr/>
          </p:nvSpPr>
          <p:spPr bwMode="auto">
            <a:xfrm>
              <a:off x="4608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72"/>
            <p:cNvSpPr>
              <a:spLocks noChangeArrowheads="1"/>
            </p:cNvSpPr>
            <p:nvPr/>
          </p:nvSpPr>
          <p:spPr bwMode="auto">
            <a:xfrm>
              <a:off x="2688" y="3658"/>
              <a:ext cx="1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Group 79"/>
          <p:cNvGrpSpPr>
            <a:grpSpLocks/>
          </p:cNvGrpSpPr>
          <p:nvPr/>
        </p:nvGrpSpPr>
        <p:grpSpPr bwMode="auto">
          <a:xfrm>
            <a:off x="1447800" y="3886200"/>
            <a:ext cx="5638800" cy="673100"/>
            <a:chOff x="1248" y="2832"/>
            <a:chExt cx="3552" cy="424"/>
          </a:xfrm>
        </p:grpSpPr>
        <p:sp>
          <p:nvSpPr>
            <p:cNvPr id="55" name="Rectangle 27"/>
            <p:cNvSpPr>
              <a:spLocks noChangeArrowheads="1"/>
            </p:cNvSpPr>
            <p:nvPr/>
          </p:nvSpPr>
          <p:spPr bwMode="auto">
            <a:xfrm>
              <a:off x="1248" y="2832"/>
              <a:ext cx="1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28"/>
            <p:cNvSpPr>
              <a:spLocks noChangeArrowheads="1"/>
            </p:cNvSpPr>
            <p:nvPr/>
          </p:nvSpPr>
          <p:spPr bwMode="auto">
            <a:xfrm>
              <a:off x="1584" y="3077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7" name="Rectangle 29"/>
            <p:cNvSpPr>
              <a:spLocks noChangeArrowheads="1"/>
            </p:cNvSpPr>
            <p:nvPr/>
          </p:nvSpPr>
          <p:spPr bwMode="auto">
            <a:xfrm>
              <a:off x="1776" y="3077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8" name="Rectangle 30"/>
            <p:cNvSpPr>
              <a:spLocks noChangeArrowheads="1"/>
            </p:cNvSpPr>
            <p:nvPr/>
          </p:nvSpPr>
          <p:spPr bwMode="auto">
            <a:xfrm>
              <a:off x="1968" y="3077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9" name="Rectangle 31"/>
            <p:cNvSpPr>
              <a:spLocks noChangeArrowheads="1"/>
            </p:cNvSpPr>
            <p:nvPr/>
          </p:nvSpPr>
          <p:spPr bwMode="auto">
            <a:xfrm>
              <a:off x="3846" y="3077"/>
              <a:ext cx="1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32"/>
            <p:cNvSpPr>
              <a:spLocks noChangeArrowheads="1"/>
            </p:cNvSpPr>
            <p:nvPr/>
          </p:nvSpPr>
          <p:spPr bwMode="auto">
            <a:xfrm>
              <a:off x="153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1728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34"/>
            <p:cNvSpPr>
              <a:spLocks noChangeArrowheads="1"/>
            </p:cNvSpPr>
            <p:nvPr/>
          </p:nvSpPr>
          <p:spPr bwMode="auto">
            <a:xfrm>
              <a:off x="1920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35"/>
            <p:cNvSpPr>
              <a:spLocks noChangeArrowheads="1"/>
            </p:cNvSpPr>
            <p:nvPr/>
          </p:nvSpPr>
          <p:spPr bwMode="auto">
            <a:xfrm>
              <a:off x="2112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36"/>
            <p:cNvSpPr>
              <a:spLocks noChangeArrowheads="1"/>
            </p:cNvSpPr>
            <p:nvPr/>
          </p:nvSpPr>
          <p:spPr bwMode="auto">
            <a:xfrm>
              <a:off x="2304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37"/>
            <p:cNvSpPr>
              <a:spLocks noChangeArrowheads="1"/>
            </p:cNvSpPr>
            <p:nvPr/>
          </p:nvSpPr>
          <p:spPr bwMode="auto">
            <a:xfrm>
              <a:off x="249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38"/>
            <p:cNvSpPr>
              <a:spLocks noChangeArrowheads="1"/>
            </p:cNvSpPr>
            <p:nvPr/>
          </p:nvSpPr>
          <p:spPr bwMode="auto">
            <a:xfrm>
              <a:off x="268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39"/>
            <p:cNvSpPr>
              <a:spLocks noChangeArrowheads="1"/>
            </p:cNvSpPr>
            <p:nvPr/>
          </p:nvSpPr>
          <p:spPr bwMode="auto">
            <a:xfrm>
              <a:off x="288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40"/>
            <p:cNvSpPr>
              <a:spLocks noChangeArrowheads="1"/>
            </p:cNvSpPr>
            <p:nvPr/>
          </p:nvSpPr>
          <p:spPr bwMode="auto">
            <a:xfrm>
              <a:off x="307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41"/>
            <p:cNvSpPr>
              <a:spLocks noChangeArrowheads="1"/>
            </p:cNvSpPr>
            <p:nvPr/>
          </p:nvSpPr>
          <p:spPr bwMode="auto">
            <a:xfrm>
              <a:off x="326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42"/>
            <p:cNvSpPr>
              <a:spLocks noChangeArrowheads="1"/>
            </p:cNvSpPr>
            <p:nvPr/>
          </p:nvSpPr>
          <p:spPr bwMode="auto">
            <a:xfrm>
              <a:off x="3456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43"/>
            <p:cNvSpPr>
              <a:spLocks noChangeArrowheads="1"/>
            </p:cNvSpPr>
            <p:nvPr/>
          </p:nvSpPr>
          <p:spPr bwMode="auto">
            <a:xfrm>
              <a:off x="3648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44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45"/>
            <p:cNvSpPr>
              <a:spLocks noChangeArrowheads="1"/>
            </p:cNvSpPr>
            <p:nvPr/>
          </p:nvSpPr>
          <p:spPr bwMode="auto">
            <a:xfrm>
              <a:off x="4032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46"/>
            <p:cNvSpPr>
              <a:spLocks noChangeArrowheads="1"/>
            </p:cNvSpPr>
            <p:nvPr/>
          </p:nvSpPr>
          <p:spPr bwMode="auto">
            <a:xfrm>
              <a:off x="4224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47"/>
            <p:cNvSpPr>
              <a:spLocks noChangeArrowheads="1"/>
            </p:cNvSpPr>
            <p:nvPr/>
          </p:nvSpPr>
          <p:spPr bwMode="auto">
            <a:xfrm>
              <a:off x="4416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48"/>
            <p:cNvSpPr>
              <a:spLocks noChangeArrowheads="1"/>
            </p:cNvSpPr>
            <p:nvPr/>
          </p:nvSpPr>
          <p:spPr bwMode="auto">
            <a:xfrm>
              <a:off x="460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49"/>
            <p:cNvSpPr>
              <a:spLocks noChangeArrowheads="1"/>
            </p:cNvSpPr>
            <p:nvPr/>
          </p:nvSpPr>
          <p:spPr bwMode="auto">
            <a:xfrm>
              <a:off x="2688" y="3082"/>
              <a:ext cx="1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AutoShape 73"/>
            <p:cNvCxnSpPr>
              <a:cxnSpLocks noChangeShapeType="1"/>
              <a:stCxn id="66" idx="0"/>
              <a:endCxn id="67" idx="0"/>
            </p:cNvCxnSpPr>
            <p:nvPr/>
          </p:nvCxnSpPr>
          <p:spPr bwMode="auto">
            <a:xfrm rot="5400000" flipV="1">
              <a:off x="2879" y="2773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AutoShape 74"/>
            <p:cNvCxnSpPr>
              <a:cxnSpLocks noChangeShapeType="1"/>
            </p:cNvCxnSpPr>
            <p:nvPr/>
          </p:nvCxnSpPr>
          <p:spPr bwMode="auto">
            <a:xfrm rot="5400000" flipV="1">
              <a:off x="3071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75"/>
            <p:cNvCxnSpPr>
              <a:cxnSpLocks noChangeShapeType="1"/>
            </p:cNvCxnSpPr>
            <p:nvPr/>
          </p:nvCxnSpPr>
          <p:spPr bwMode="auto">
            <a:xfrm rot="5400000" flipV="1">
              <a:off x="3263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AutoShape 76"/>
            <p:cNvCxnSpPr>
              <a:cxnSpLocks noChangeShapeType="1"/>
            </p:cNvCxnSpPr>
            <p:nvPr/>
          </p:nvCxnSpPr>
          <p:spPr bwMode="auto">
            <a:xfrm rot="5400000" flipV="1">
              <a:off x="3455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77"/>
            <p:cNvCxnSpPr>
              <a:cxnSpLocks noChangeShapeType="1"/>
            </p:cNvCxnSpPr>
            <p:nvPr/>
          </p:nvCxnSpPr>
          <p:spPr bwMode="auto">
            <a:xfrm rot="5400000" flipV="1">
              <a:off x="3647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754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16-</a:t>
            </a:r>
            <a:fld id="{7CBE8274-BB28-4736-A6F2-47EFBB348DA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9372" y="610136"/>
            <a:ext cx="8915400" cy="624786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&lt;E&gt;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static final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INITIAL_CAPACITY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E[]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elementData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{this(INITIAL_CAPACITY);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capacity)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(capacity &lt;= 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throw new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("capacity must be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positive: " + capacity);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alt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elementData</a:t>
            </a:r>
            <a:r>
              <a:rPr lang="en-US" alt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(E[ ]) new Object[capacity];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get(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checkIndex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(index, size - 1);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elementData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[index];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set(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index, E </a:t>
            </a:r>
            <a:r>
              <a:rPr lang="en-US" alt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checkIndex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(index, size - 1);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elementData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[index] =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50755"/>
            <a:ext cx="44526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 smtClean="0"/>
              <a:t>Our Generic </a:t>
            </a:r>
            <a:r>
              <a:rPr lang="en-US" altLang="en-US" sz="3200" b="1" dirty="0" err="1" smtClean="0"/>
              <a:t>ArrayList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1417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16-</a:t>
            </a:r>
            <a:fld id="{7CBE8274-BB28-4736-A6F2-47EFBB348DA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3023" y="559346"/>
            <a:ext cx="8915400" cy="600164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add(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index, E </a:t>
            </a:r>
            <a:r>
              <a:rPr lang="en-US" alt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checkIndex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(index, size);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checkResize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size;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index;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elementData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elementData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elementData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[index] =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size++;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add(E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add(size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remove(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checkIndex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(index,  size - 1);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index;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size - 1;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elementData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elementData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alt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elementData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[size -1] = null;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size--;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size()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size; 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size == 0; }    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675" y="-19676"/>
            <a:ext cx="44526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 smtClean="0"/>
              <a:t>Our Generic </a:t>
            </a:r>
            <a:r>
              <a:rPr lang="en-US" altLang="en-US" sz="3200" b="1" dirty="0" err="1" smtClean="0"/>
              <a:t>ArrayList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1262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1386</Words>
  <Application>Microsoft Office PowerPoint</Application>
  <PresentationFormat>On-screen Show (4:3)</PresentationFormat>
  <Paragraphs>304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MS PGothic</vt:lpstr>
      <vt:lpstr>MS PGothic</vt:lpstr>
      <vt:lpstr>Arial</vt:lpstr>
      <vt:lpstr>Calibri</vt:lpstr>
      <vt:lpstr>Courier New</vt:lpstr>
      <vt:lpstr>Tahoma</vt:lpstr>
      <vt:lpstr>Times New Roman</vt:lpstr>
      <vt:lpstr>Times-Italic</vt:lpstr>
      <vt:lpstr>Times-Roman</vt:lpstr>
      <vt:lpstr>Verdana</vt:lpstr>
      <vt:lpstr>Wingdings</vt:lpstr>
      <vt:lpstr>Office Theme</vt:lpstr>
      <vt:lpstr>List and Iterators</vt:lpstr>
      <vt:lpstr>PowerPoint Presentation</vt:lpstr>
      <vt:lpstr>PowerPoint Presentation</vt:lpstr>
      <vt:lpstr>java.util.List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Haidar Safa</cp:lastModifiedBy>
  <cp:revision>317</cp:revision>
  <dcterms:created xsi:type="dcterms:W3CDTF">2006-08-16T00:00:00Z</dcterms:created>
  <dcterms:modified xsi:type="dcterms:W3CDTF">2021-04-02T06:10:30Z</dcterms:modified>
</cp:coreProperties>
</file>