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57" r:id="rId3"/>
    <p:sldId id="358" r:id="rId4"/>
    <p:sldId id="359" r:id="rId5"/>
    <p:sldId id="283" r:id="rId6"/>
    <p:sldId id="284" r:id="rId7"/>
    <p:sldId id="285" r:id="rId8"/>
    <p:sldId id="333" r:id="rId9"/>
    <p:sldId id="316" r:id="rId10"/>
    <p:sldId id="360" r:id="rId11"/>
    <p:sldId id="323" r:id="rId12"/>
    <p:sldId id="287" r:id="rId13"/>
    <p:sldId id="298" r:id="rId14"/>
    <p:sldId id="292" r:id="rId15"/>
    <p:sldId id="293" r:id="rId16"/>
    <p:sldId id="320" r:id="rId17"/>
    <p:sldId id="370" r:id="rId18"/>
    <p:sldId id="286" r:id="rId19"/>
    <p:sldId id="299" r:id="rId20"/>
    <p:sldId id="301" r:id="rId21"/>
    <p:sldId id="362" r:id="rId22"/>
    <p:sldId id="303" r:id="rId23"/>
    <p:sldId id="304" r:id="rId24"/>
    <p:sldId id="305" r:id="rId25"/>
    <p:sldId id="326" r:id="rId26"/>
    <p:sldId id="36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64" r:id="rId50"/>
    <p:sldId id="365" r:id="rId51"/>
    <p:sldId id="366" r:id="rId52"/>
    <p:sldId id="367" r:id="rId53"/>
    <p:sldId id="368" r:id="rId54"/>
    <p:sldId id="369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C0"/>
    <a:srgbClr val="FCD4D4"/>
    <a:srgbClr val="E1F2F3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91003" autoAdjust="0"/>
  </p:normalViewPr>
  <p:slideViewPr>
    <p:cSldViewPr>
      <p:cViewPr varScale="1">
        <p:scale>
          <a:sx n="72" d="100"/>
          <a:sy n="72" d="100"/>
        </p:scale>
        <p:origin x="3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9C9C97-9807-4C47-95C2-0F91AE7EE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2AB4DB-635A-4BCA-A3A9-5A987155A7F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18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7CD5D-9F22-486B-B16D-58954477DA5C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4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5E6D7-7891-4054-B0D3-432786208B90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673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2C33CF-0786-4D92-9169-BC718C9B698C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94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C61F9-7A62-4600-9D9A-7018DE573001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104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665121-7EAE-4FE1-953A-8B8B46A5C8E3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5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CC2943-D204-4672-A214-2A2B464FEB67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72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6C09D-F725-4E2F-BD6A-F81D23FA66AB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47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3479FE-BC12-4A70-B8F6-8CF4D1EEBA11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13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D1630-13A2-4396-B070-58F034F48D8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321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6887BA-D848-4B88-9144-9050D7FA59A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56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C620FA-D063-433D-BB79-28C5624F0174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20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1948B6-07B8-455D-8E19-08A163BBACA2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343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049BE0-9D18-4AA9-BF06-6F0C53FBFB4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0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13970-691F-4EF5-AB92-CD727A3DCA0B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9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DAFBE-7CD2-4155-A09A-4D9BE26DB862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89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7E701E-777C-40B4-BFA9-9DFBED141DEC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35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DD3EC9-3B3D-47B2-817E-62A06D5BD570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62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94780E-2F9E-4D68-8269-07B56AC8B788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pPr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97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B6C090-0D2A-4153-9D36-42328CDCD820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6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B3826-FC62-4CCC-92FC-8C5C5AC296D2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7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4B3826-FC62-4CCC-92FC-8C5C5AC296D2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361" tIns="45181" rIns="90361" bIns="45181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E49A1D-27ED-48EC-AF46-3DB53ADD2205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72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A3F6F2-F2CD-48DC-A15E-25C434B2A61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4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3C335-71C1-42AD-BA99-5D6C61A222A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3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CA06E6-E848-4644-AFB2-0AD440AD521C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58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49613-01B5-412C-B7E5-30CDE5995F0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47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550578-BD3A-4643-90BA-035CA7BAC484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14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2B7C9-47FF-4D04-9FC2-7CBCBF13E3D5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41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0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5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5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E3C53C-9AEB-41AA-93D2-DF3DEA966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66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84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03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87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6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92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0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4091813E-2B3C-4CEE-9D01-651B0E5BA495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9550"/>
          </a:xfrm>
        </p:spPr>
        <p:txBody>
          <a:bodyPr/>
          <a:lstStyle/>
          <a:p>
            <a:pPr eaLnBrk="1" hangingPunct="1"/>
            <a:r>
              <a:rPr lang="en-US" altLang="en-US" dirty="0"/>
              <a:t>Binary Search Trees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12" y="2664812"/>
            <a:ext cx="791845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11</a:t>
            </a:r>
          </a:p>
          <a:p>
            <a:r>
              <a:rPr lang="en-US" dirty="0"/>
              <a:t>Presentation for use with the textbook </a:t>
            </a:r>
            <a:r>
              <a:rPr lang="en-US" dirty="0">
                <a:solidFill>
                  <a:schemeClr val="tx2"/>
                </a:solidFill>
              </a:rPr>
              <a:t>Data Structures and Algorithms in Java, 6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edition</a:t>
            </a:r>
            <a:r>
              <a:rPr lang="en-US" dirty="0"/>
              <a:t>, by M. T. Goodrich, R. </a:t>
            </a:r>
            <a:r>
              <a:rPr lang="en-US" dirty="0" err="1"/>
              <a:t>Tamassia</a:t>
            </a:r>
            <a:r>
              <a:rPr lang="en-US" dirty="0"/>
              <a:t>, and M. H. </a:t>
            </a:r>
            <a:r>
              <a:rPr lang="en-US" dirty="0" err="1"/>
              <a:t>Goldwasser</a:t>
            </a:r>
            <a:r>
              <a:rPr lang="en-US" dirty="0"/>
              <a:t>, Wiley, 2014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endParaRPr lang="en-US" altLang="en-US" sz="1400" dirty="0"/>
          </a:p>
        </p:txBody>
      </p:sp>
      <p:sp>
        <p:nvSpPr>
          <p:cNvPr id="32" name="Oval 355"/>
          <p:cNvSpPr>
            <a:spLocks noChangeArrowheads="1"/>
          </p:cNvSpPr>
          <p:nvPr/>
        </p:nvSpPr>
        <p:spPr bwMode="auto">
          <a:xfrm>
            <a:off x="6661150" y="4879975"/>
            <a:ext cx="320675" cy="319088"/>
          </a:xfrm>
          <a:prstGeom prst="ellipse">
            <a:avLst/>
          </a:prstGeom>
          <a:solidFill>
            <a:srgbClr val="ECD882"/>
          </a:solidFill>
          <a:ln w="57150">
            <a:solidFill>
              <a:srgbClr val="BE2D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6</a:t>
            </a:r>
          </a:p>
        </p:txBody>
      </p:sp>
      <p:sp>
        <p:nvSpPr>
          <p:cNvPr id="33" name="Oval 356"/>
          <p:cNvSpPr>
            <a:spLocks noChangeArrowheads="1"/>
          </p:cNvSpPr>
          <p:nvPr/>
        </p:nvSpPr>
        <p:spPr bwMode="auto">
          <a:xfrm>
            <a:off x="8072438" y="5391150"/>
            <a:ext cx="319087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9</a:t>
            </a:r>
          </a:p>
        </p:txBody>
      </p:sp>
      <p:sp>
        <p:nvSpPr>
          <p:cNvPr id="34" name="Oval 357"/>
          <p:cNvSpPr>
            <a:spLocks noChangeArrowheads="1"/>
          </p:cNvSpPr>
          <p:nvPr/>
        </p:nvSpPr>
        <p:spPr bwMode="auto">
          <a:xfrm>
            <a:off x="5708650" y="5391150"/>
            <a:ext cx="319088" cy="320675"/>
          </a:xfrm>
          <a:prstGeom prst="ellipse">
            <a:avLst/>
          </a:prstGeom>
          <a:solidFill>
            <a:srgbClr val="ECD882"/>
          </a:solidFill>
          <a:ln w="57150">
            <a:solidFill>
              <a:srgbClr val="BE2D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2</a:t>
            </a:r>
          </a:p>
        </p:txBody>
      </p:sp>
      <p:sp>
        <p:nvSpPr>
          <p:cNvPr id="35" name="Oval 358"/>
          <p:cNvSpPr>
            <a:spLocks noChangeArrowheads="1"/>
          </p:cNvSpPr>
          <p:nvPr/>
        </p:nvSpPr>
        <p:spPr bwMode="auto">
          <a:xfrm>
            <a:off x="6296025" y="5886450"/>
            <a:ext cx="320675" cy="320675"/>
          </a:xfrm>
          <a:prstGeom prst="ellipse">
            <a:avLst/>
          </a:prstGeom>
          <a:solidFill>
            <a:srgbClr val="ECD882"/>
          </a:solidFill>
          <a:ln w="57150">
            <a:solidFill>
              <a:srgbClr val="BE2D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4</a:t>
            </a:r>
          </a:p>
        </p:txBody>
      </p:sp>
      <p:sp>
        <p:nvSpPr>
          <p:cNvPr id="36" name="Rectangle 359"/>
          <p:cNvSpPr>
            <a:spLocks noChangeAspect="1" noChangeArrowheads="1"/>
          </p:cNvSpPr>
          <p:nvPr/>
        </p:nvSpPr>
        <p:spPr bwMode="auto">
          <a:xfrm>
            <a:off x="6048375" y="6462713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7" name="Rectangle 360"/>
          <p:cNvSpPr>
            <a:spLocks noChangeAspect="1" noChangeArrowheads="1"/>
          </p:cNvSpPr>
          <p:nvPr/>
        </p:nvSpPr>
        <p:spPr bwMode="auto">
          <a:xfrm>
            <a:off x="6634163" y="6462713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8" name="Rectangle 361"/>
          <p:cNvSpPr>
            <a:spLocks noChangeAspect="1" noChangeArrowheads="1"/>
          </p:cNvSpPr>
          <p:nvPr/>
        </p:nvSpPr>
        <p:spPr bwMode="auto">
          <a:xfrm>
            <a:off x="8604250" y="5930900"/>
            <a:ext cx="230188" cy="231775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cxnSp>
        <p:nvCxnSpPr>
          <p:cNvPr id="39" name="AutoShape 362"/>
          <p:cNvCxnSpPr>
            <a:cxnSpLocks noChangeShapeType="1"/>
            <a:stCxn id="32" idx="3"/>
            <a:endCxn id="34" idx="7"/>
          </p:cNvCxnSpPr>
          <p:nvPr/>
        </p:nvCxnSpPr>
        <p:spPr bwMode="auto">
          <a:xfrm flipH="1">
            <a:off x="5981700" y="5181600"/>
            <a:ext cx="727075" cy="228600"/>
          </a:xfrm>
          <a:prstGeom prst="straightConnector1">
            <a:avLst/>
          </a:prstGeom>
          <a:noFill/>
          <a:ln w="57150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63"/>
          <p:cNvCxnSpPr>
            <a:cxnSpLocks noChangeShapeType="1"/>
            <a:stCxn id="33" idx="1"/>
            <a:endCxn id="32" idx="5"/>
          </p:cNvCxnSpPr>
          <p:nvPr/>
        </p:nvCxnSpPr>
        <p:spPr bwMode="auto">
          <a:xfrm flipH="1" flipV="1">
            <a:off x="6934200" y="5181600"/>
            <a:ext cx="1184275" cy="2476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364"/>
          <p:cNvCxnSpPr>
            <a:cxnSpLocks noChangeShapeType="1"/>
            <a:stCxn id="38" idx="0"/>
            <a:endCxn id="33" idx="5"/>
          </p:cNvCxnSpPr>
          <p:nvPr/>
        </p:nvCxnSpPr>
        <p:spPr bwMode="auto">
          <a:xfrm flipH="1" flipV="1">
            <a:off x="8345488" y="5673725"/>
            <a:ext cx="374650" cy="2476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365"/>
          <p:cNvCxnSpPr>
            <a:cxnSpLocks noChangeShapeType="1"/>
            <a:stCxn id="52" idx="7"/>
            <a:endCxn id="33" idx="3"/>
          </p:cNvCxnSpPr>
          <p:nvPr/>
        </p:nvCxnSpPr>
        <p:spPr bwMode="auto">
          <a:xfrm flipV="1">
            <a:off x="7888288" y="5673725"/>
            <a:ext cx="230187" cy="234950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366"/>
          <p:cNvCxnSpPr>
            <a:cxnSpLocks noChangeShapeType="1"/>
            <a:stCxn id="37" idx="0"/>
            <a:endCxn id="35" idx="5"/>
          </p:cNvCxnSpPr>
          <p:nvPr/>
        </p:nvCxnSpPr>
        <p:spPr bwMode="auto">
          <a:xfrm flipH="1" flipV="1">
            <a:off x="6569075" y="6188075"/>
            <a:ext cx="180975" cy="265113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367"/>
          <p:cNvCxnSpPr>
            <a:cxnSpLocks noChangeShapeType="1"/>
            <a:stCxn id="36" idx="0"/>
            <a:endCxn id="35" idx="3"/>
          </p:cNvCxnSpPr>
          <p:nvPr/>
        </p:nvCxnSpPr>
        <p:spPr bwMode="auto">
          <a:xfrm flipV="1">
            <a:off x="6164263" y="6188075"/>
            <a:ext cx="179387" cy="265113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368"/>
          <p:cNvCxnSpPr>
            <a:cxnSpLocks noChangeShapeType="1"/>
            <a:stCxn id="47" idx="7"/>
            <a:endCxn id="34" idx="3"/>
          </p:cNvCxnSpPr>
          <p:nvPr/>
        </p:nvCxnSpPr>
        <p:spPr bwMode="auto">
          <a:xfrm flipV="1">
            <a:off x="5394325" y="5692775"/>
            <a:ext cx="360363" cy="231775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369"/>
          <p:cNvCxnSpPr>
            <a:cxnSpLocks noChangeShapeType="1"/>
            <a:stCxn id="35" idx="1"/>
            <a:endCxn id="34" idx="5"/>
          </p:cNvCxnSpPr>
          <p:nvPr/>
        </p:nvCxnSpPr>
        <p:spPr bwMode="auto">
          <a:xfrm flipH="1" flipV="1">
            <a:off x="5981700" y="5692775"/>
            <a:ext cx="361950" cy="212725"/>
          </a:xfrm>
          <a:prstGeom prst="straightConnector1">
            <a:avLst/>
          </a:prstGeom>
          <a:noFill/>
          <a:ln w="57150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Oval 370"/>
          <p:cNvSpPr>
            <a:spLocks noChangeArrowheads="1"/>
          </p:cNvSpPr>
          <p:nvPr/>
        </p:nvSpPr>
        <p:spPr bwMode="auto">
          <a:xfrm>
            <a:off x="5121275" y="5886450"/>
            <a:ext cx="319088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" name="Rectangle 371"/>
          <p:cNvSpPr>
            <a:spLocks noChangeAspect="1" noChangeArrowheads="1"/>
          </p:cNvSpPr>
          <p:nvPr/>
        </p:nvSpPr>
        <p:spPr bwMode="auto">
          <a:xfrm>
            <a:off x="4872038" y="6462713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372"/>
          <p:cNvSpPr>
            <a:spLocks noChangeAspect="1" noChangeArrowheads="1"/>
          </p:cNvSpPr>
          <p:nvPr/>
        </p:nvSpPr>
        <p:spPr bwMode="auto">
          <a:xfrm>
            <a:off x="5459413" y="6462713"/>
            <a:ext cx="230187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cxnSp>
        <p:nvCxnSpPr>
          <p:cNvPr id="50" name="AutoShape 373"/>
          <p:cNvCxnSpPr>
            <a:cxnSpLocks noChangeShapeType="1"/>
            <a:stCxn id="49" idx="0"/>
            <a:endCxn id="47" idx="5"/>
          </p:cNvCxnSpPr>
          <p:nvPr/>
        </p:nvCxnSpPr>
        <p:spPr bwMode="auto">
          <a:xfrm flipH="1" flipV="1">
            <a:off x="5394325" y="6169025"/>
            <a:ext cx="180975" cy="284163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374"/>
          <p:cNvCxnSpPr>
            <a:cxnSpLocks noChangeShapeType="1"/>
            <a:stCxn id="48" idx="0"/>
            <a:endCxn id="47" idx="3"/>
          </p:cNvCxnSpPr>
          <p:nvPr/>
        </p:nvCxnSpPr>
        <p:spPr bwMode="auto">
          <a:xfrm flipV="1">
            <a:off x="4987925" y="6169025"/>
            <a:ext cx="179388" cy="284163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Oval 375"/>
          <p:cNvSpPr>
            <a:spLocks noChangeArrowheads="1"/>
          </p:cNvSpPr>
          <p:nvPr/>
        </p:nvSpPr>
        <p:spPr bwMode="auto">
          <a:xfrm>
            <a:off x="7615238" y="5870575"/>
            <a:ext cx="320675" cy="320675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charset="0"/>
                <a:ea typeface="ＭＳ Ｐゴシック" charset="0"/>
                <a:sym typeface="Symbol" charset="0"/>
              </a:rPr>
              <a:t>8</a:t>
            </a:r>
          </a:p>
        </p:txBody>
      </p:sp>
      <p:sp>
        <p:nvSpPr>
          <p:cNvPr id="53" name="Rectangle 376"/>
          <p:cNvSpPr>
            <a:spLocks noChangeAspect="1" noChangeArrowheads="1"/>
          </p:cNvSpPr>
          <p:nvPr/>
        </p:nvSpPr>
        <p:spPr bwMode="auto">
          <a:xfrm>
            <a:off x="7331075" y="6462713"/>
            <a:ext cx="230188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54" name="Rectangle 377"/>
          <p:cNvSpPr>
            <a:spLocks noChangeAspect="1" noChangeArrowheads="1"/>
          </p:cNvSpPr>
          <p:nvPr/>
        </p:nvSpPr>
        <p:spPr bwMode="auto">
          <a:xfrm>
            <a:off x="7916863" y="6462713"/>
            <a:ext cx="231775" cy="230187"/>
          </a:xfrm>
          <a:prstGeom prst="rect">
            <a:avLst/>
          </a:prstGeom>
          <a:solidFill>
            <a:srgbClr val="CFDBFD"/>
          </a:solidFill>
          <a:ln w="1905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cxnSp>
        <p:nvCxnSpPr>
          <p:cNvPr id="55" name="AutoShape 378"/>
          <p:cNvCxnSpPr>
            <a:cxnSpLocks noChangeShapeType="1"/>
            <a:stCxn id="54" idx="0"/>
            <a:endCxn id="52" idx="5"/>
          </p:cNvCxnSpPr>
          <p:nvPr/>
        </p:nvCxnSpPr>
        <p:spPr bwMode="auto">
          <a:xfrm flipH="1" flipV="1">
            <a:off x="7888288" y="6153150"/>
            <a:ext cx="144462" cy="30003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79"/>
          <p:cNvCxnSpPr>
            <a:cxnSpLocks noChangeShapeType="1"/>
            <a:stCxn id="53" idx="0"/>
            <a:endCxn id="52" idx="3"/>
          </p:cNvCxnSpPr>
          <p:nvPr/>
        </p:nvCxnSpPr>
        <p:spPr bwMode="auto">
          <a:xfrm flipV="1">
            <a:off x="7446963" y="6153150"/>
            <a:ext cx="215900" cy="300038"/>
          </a:xfrm>
          <a:prstGeom prst="straightConnector1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380"/>
          <p:cNvSpPr txBox="1">
            <a:spLocks noChangeArrowheads="1"/>
          </p:cNvSpPr>
          <p:nvPr/>
        </p:nvSpPr>
        <p:spPr bwMode="auto">
          <a:xfrm>
            <a:off x="6110288" y="49117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BE2D00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58" name="Text Box 381"/>
          <p:cNvSpPr txBox="1">
            <a:spLocks noChangeArrowheads="1"/>
          </p:cNvSpPr>
          <p:nvPr/>
        </p:nvSpPr>
        <p:spPr bwMode="auto">
          <a:xfrm>
            <a:off x="6110288" y="54451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BE2D00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59" name="Text Box 382"/>
          <p:cNvSpPr txBox="1">
            <a:spLocks noChangeArrowheads="1"/>
          </p:cNvSpPr>
          <p:nvPr/>
        </p:nvSpPr>
        <p:spPr bwMode="auto">
          <a:xfrm>
            <a:off x="6624638" y="58388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BE2D00"/>
                </a:solidFill>
                <a:latin typeface="Symbol" charset="0"/>
                <a:sym typeface="Symbol" charset="0"/>
              </a:rPr>
              <a:t>=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Inorder Traversal of BST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315200" y="4267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997700" y="5029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cxnSp>
        <p:nvCxnSpPr>
          <p:cNvPr id="22" name="AutoShape 8"/>
          <p:cNvCxnSpPr>
            <a:cxnSpLocks noChangeShapeType="1"/>
            <a:stCxn id="20" idx="3"/>
            <a:endCxn id="21" idx="0"/>
          </p:cNvCxnSpPr>
          <p:nvPr/>
        </p:nvCxnSpPr>
        <p:spPr bwMode="auto">
          <a:xfrm flipH="1">
            <a:off x="7219950" y="4622800"/>
            <a:ext cx="160337" cy="392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9"/>
          <p:cNvCxnSpPr>
            <a:cxnSpLocks noChangeShapeType="1"/>
            <a:stCxn id="20" idx="5"/>
          </p:cNvCxnSpPr>
          <p:nvPr/>
        </p:nvCxnSpPr>
        <p:spPr bwMode="auto">
          <a:xfrm>
            <a:off x="7694612" y="4622800"/>
            <a:ext cx="382588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7935912" y="50990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7696200" y="60198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 flipH="1">
            <a:off x="7924800" y="5486400"/>
            <a:ext cx="157162" cy="582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7226300" y="59436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28" name="AutoShape 20"/>
          <p:cNvCxnSpPr>
            <a:cxnSpLocks noChangeShapeType="1"/>
            <a:endCxn id="27" idx="0"/>
          </p:cNvCxnSpPr>
          <p:nvPr/>
        </p:nvCxnSpPr>
        <p:spPr bwMode="auto">
          <a:xfrm>
            <a:off x="7215187" y="5410200"/>
            <a:ext cx="233363" cy="519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1"/>
          <p:cNvCxnSpPr>
            <a:cxnSpLocks noChangeShapeType="1"/>
            <a:stCxn id="21" idx="3"/>
            <a:endCxn id="30" idx="0"/>
          </p:cNvCxnSpPr>
          <p:nvPr/>
        </p:nvCxnSpPr>
        <p:spPr bwMode="auto">
          <a:xfrm flipH="1">
            <a:off x="6786562" y="5384800"/>
            <a:ext cx="276225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6564312" y="59372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735138" y="571449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190750" y="571449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627313" y="571449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82925" y="571449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81400" y="567163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060825" y="568274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8CF295C-9814-4ED2-A7E4-C54AF244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76" y="1176020"/>
            <a:ext cx="8169636" cy="40233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a list of n numbers or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the keys into a BST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 the BST using in-order traversal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time?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BST O(n * h)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 the BST using in-order traversal O(n)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time? In the worst-case still O(n^2)</a:t>
            </a:r>
          </a:p>
          <a:p>
            <a:pPr>
              <a:spcBef>
                <a:spcPts val="1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839200" cy="984250"/>
          </a:xfrm>
        </p:spPr>
        <p:txBody>
          <a:bodyPr/>
          <a:lstStyle/>
          <a:p>
            <a:r>
              <a:rPr lang="en-US" altLang="en-US" sz="3200" dirty="0"/>
              <a:t>Preorder Traversal &amp; </a:t>
            </a:r>
            <a:r>
              <a:rPr lang="en-US" altLang="en-US" sz="3200" dirty="0" err="1"/>
              <a:t>Postorder</a:t>
            </a:r>
            <a:r>
              <a:rPr lang="en-US" altLang="en-US" sz="3200" dirty="0"/>
              <a:t> Traversal</a:t>
            </a: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0" y="1149350"/>
            <a:ext cx="5943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b="1" u="sng" dirty="0"/>
              <a:t>Preorder</a:t>
            </a:r>
            <a:endParaRPr lang="en-US" alt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print)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sub-tree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sub-tree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you process the nodes in the order you visit them, from left sub-trees to right sub-trees</a:t>
            </a:r>
          </a:p>
        </p:txBody>
      </p:sp>
      <p:sp>
        <p:nvSpPr>
          <p:cNvPr id="15366" name="AutoShape 14"/>
          <p:cNvSpPr>
            <a:spLocks noChangeArrowheads="1"/>
          </p:cNvSpPr>
          <p:nvPr/>
        </p:nvSpPr>
        <p:spPr bwMode="auto">
          <a:xfrm>
            <a:off x="6999288" y="11493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15367" name="AutoShape 15"/>
          <p:cNvSpPr>
            <a:spLocks noChangeArrowheads="1"/>
          </p:cNvSpPr>
          <p:nvPr/>
        </p:nvSpPr>
        <p:spPr bwMode="auto">
          <a:xfrm>
            <a:off x="6681788" y="19113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13</a:t>
            </a:r>
          </a:p>
        </p:txBody>
      </p:sp>
      <p:cxnSp>
        <p:nvCxnSpPr>
          <p:cNvPr id="15368" name="AutoShape 16"/>
          <p:cNvCxnSpPr>
            <a:cxnSpLocks noChangeShapeType="1"/>
            <a:stCxn id="15366" idx="3"/>
            <a:endCxn id="15367" idx="0"/>
          </p:cNvCxnSpPr>
          <p:nvPr/>
        </p:nvCxnSpPr>
        <p:spPr bwMode="auto">
          <a:xfrm flipH="1">
            <a:off x="6904038" y="1504950"/>
            <a:ext cx="160337" cy="392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17"/>
          <p:cNvCxnSpPr>
            <a:cxnSpLocks noChangeShapeType="1"/>
            <a:stCxn id="15366" idx="5"/>
          </p:cNvCxnSpPr>
          <p:nvPr/>
        </p:nvCxnSpPr>
        <p:spPr bwMode="auto">
          <a:xfrm>
            <a:off x="7378700" y="1504950"/>
            <a:ext cx="382588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0" name="AutoShape 18"/>
          <p:cNvSpPr>
            <a:spLocks noChangeArrowheads="1"/>
          </p:cNvSpPr>
          <p:nvPr/>
        </p:nvSpPr>
        <p:spPr bwMode="auto">
          <a:xfrm>
            <a:off x="7620000" y="1981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</a:p>
        </p:txBody>
      </p:sp>
      <p:sp>
        <p:nvSpPr>
          <p:cNvPr id="15371" name="AutoShape 19"/>
          <p:cNvSpPr>
            <a:spLocks noChangeArrowheads="1"/>
          </p:cNvSpPr>
          <p:nvPr/>
        </p:nvSpPr>
        <p:spPr bwMode="auto">
          <a:xfrm>
            <a:off x="7380288" y="29019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33</a:t>
            </a:r>
          </a:p>
        </p:txBody>
      </p:sp>
      <p:cxnSp>
        <p:nvCxnSpPr>
          <p:cNvPr id="15372" name="AutoShape 20"/>
          <p:cNvCxnSpPr>
            <a:cxnSpLocks noChangeShapeType="1"/>
          </p:cNvCxnSpPr>
          <p:nvPr/>
        </p:nvCxnSpPr>
        <p:spPr bwMode="auto">
          <a:xfrm flipH="1">
            <a:off x="7608888" y="2368550"/>
            <a:ext cx="157162" cy="582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21"/>
          <p:cNvSpPr>
            <a:spLocks noChangeArrowheads="1"/>
          </p:cNvSpPr>
          <p:nvPr/>
        </p:nvSpPr>
        <p:spPr bwMode="auto">
          <a:xfrm>
            <a:off x="6910388" y="28257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26</a:t>
            </a:r>
          </a:p>
        </p:txBody>
      </p:sp>
      <p:cxnSp>
        <p:nvCxnSpPr>
          <p:cNvPr id="15374" name="AutoShape 22"/>
          <p:cNvCxnSpPr>
            <a:cxnSpLocks noChangeShapeType="1"/>
            <a:endCxn id="15373" idx="0"/>
          </p:cNvCxnSpPr>
          <p:nvPr/>
        </p:nvCxnSpPr>
        <p:spPr bwMode="auto">
          <a:xfrm>
            <a:off x="6899275" y="2292350"/>
            <a:ext cx="233363" cy="519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23"/>
          <p:cNvCxnSpPr>
            <a:cxnSpLocks noChangeShapeType="1"/>
            <a:stCxn id="15367" idx="3"/>
            <a:endCxn id="15376" idx="0"/>
          </p:cNvCxnSpPr>
          <p:nvPr/>
        </p:nvCxnSpPr>
        <p:spPr bwMode="auto">
          <a:xfrm flipH="1">
            <a:off x="6470650" y="2266950"/>
            <a:ext cx="276225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AutoShape 24"/>
          <p:cNvSpPr>
            <a:spLocks noChangeArrowheads="1"/>
          </p:cNvSpPr>
          <p:nvPr/>
        </p:nvSpPr>
        <p:spPr bwMode="auto">
          <a:xfrm>
            <a:off x="6248400" y="28194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1038" y="3594153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81138" y="357192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74913" y="357192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50925" y="358621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29000" y="358304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95613" y="358304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" y="3951340"/>
            <a:ext cx="5943600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b="1" u="sng" dirty="0" err="1"/>
              <a:t>Postorder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node after visiting the sub-trees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node: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left sub-tree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right sub-tree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node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043613" y="51133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027863" y="51133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532563" y="511333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294688" y="512762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496175" y="51133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878763" y="512762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a BST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value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BST below.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should the new node be added?</a:t>
            </a:r>
          </a:p>
          <a:p>
            <a:pPr lvl="1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would we add the value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would we add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tree is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where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should a new value be added?</a:t>
            </a:r>
          </a:p>
          <a:p>
            <a:pPr lvl="1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general algorithm?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257800" y="2362200"/>
            <a:ext cx="3581400" cy="4033838"/>
            <a:chOff x="3408" y="1152"/>
            <a:chExt cx="2256" cy="2541"/>
          </a:xfrm>
        </p:grpSpPr>
        <p:sp>
          <p:nvSpPr>
            <p:cNvPr id="17413" name="Oval 5"/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7414" name="Oval 6"/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15" name="Oval 7"/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7416" name="Oval 8"/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17" name="Oval 9"/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17418" name="AutoShape 10"/>
            <p:cNvCxnSpPr>
              <a:cxnSpLocks noChangeShapeType="1"/>
              <a:stCxn id="17417" idx="3"/>
              <a:endCxn id="17416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AutoShape 11"/>
            <p:cNvCxnSpPr>
              <a:cxnSpLocks noChangeShapeType="1"/>
              <a:stCxn id="17417" idx="5"/>
              <a:endCxn id="17415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2"/>
            <p:cNvCxnSpPr>
              <a:cxnSpLocks noChangeShapeType="1"/>
              <a:stCxn id="17415" idx="3"/>
              <a:endCxn id="17414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AutoShape 13"/>
            <p:cNvCxnSpPr>
              <a:cxnSpLocks noChangeShapeType="1"/>
              <a:stCxn id="17415" idx="5"/>
              <a:endCxn id="17413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2" name="Oval 14"/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23" name="Oval 15"/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7424" name="AutoShape 16"/>
            <p:cNvCxnSpPr>
              <a:cxnSpLocks noChangeShapeType="1"/>
              <a:stCxn id="17416" idx="3"/>
              <a:endCxn id="17423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AutoShape 17"/>
            <p:cNvCxnSpPr>
              <a:cxnSpLocks noChangeShapeType="1"/>
              <a:stCxn id="17423" idx="5"/>
              <a:endCxn id="17422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Oval 18"/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17427" name="AutoShape 19"/>
            <p:cNvCxnSpPr>
              <a:cxnSpLocks noChangeShapeType="1"/>
              <a:stCxn id="17416" idx="5"/>
              <a:endCxn id="17426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8" name="Oval 20"/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cxnSp>
          <p:nvCxnSpPr>
            <p:cNvPr id="17429" name="AutoShape 21"/>
            <p:cNvCxnSpPr>
              <a:cxnSpLocks noChangeShapeType="1"/>
              <a:stCxn id="17413" idx="5"/>
              <a:endCxn id="17428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0" name="Oval 22"/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17431" name="AutoShape 23"/>
            <p:cNvCxnSpPr>
              <a:cxnSpLocks noChangeShapeType="1"/>
              <a:stCxn id="17428" idx="3"/>
              <a:endCxn id="17430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Adding exercise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what a binary search tree would look like if the following values were added to an initially empty tree in this order: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4305300" y="2362200"/>
            <a:ext cx="51117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122613" y="2832100"/>
            <a:ext cx="1257300" cy="906463"/>
            <a:chOff x="1967" y="1784"/>
            <a:chExt cx="792" cy="571"/>
          </a:xfrm>
        </p:grpSpPr>
        <p:sp>
          <p:nvSpPr>
            <p:cNvPr id="18465" name="Oval 8"/>
            <p:cNvSpPr>
              <a:spLocks noChangeAspect="1" noChangeArrowheads="1"/>
            </p:cNvSpPr>
            <p:nvPr/>
          </p:nvSpPr>
          <p:spPr bwMode="auto">
            <a:xfrm>
              <a:off x="1967" y="20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cxnSp>
          <p:nvCxnSpPr>
            <p:cNvPr id="18466" name="AutoShape 10"/>
            <p:cNvCxnSpPr>
              <a:cxnSpLocks noChangeShapeType="1"/>
              <a:stCxn id="381961" idx="3"/>
              <a:endCxn id="18465" idx="0"/>
            </p:cNvCxnSpPr>
            <p:nvPr/>
          </p:nvCxnSpPr>
          <p:spPr bwMode="auto">
            <a:xfrm flipH="1">
              <a:off x="2129" y="1784"/>
              <a:ext cx="63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741863" y="2832100"/>
            <a:ext cx="1125537" cy="906463"/>
            <a:chOff x="2987" y="1784"/>
            <a:chExt cx="709" cy="571"/>
          </a:xfrm>
        </p:grpSpPr>
        <p:sp>
          <p:nvSpPr>
            <p:cNvPr id="18463" name="Oval 7"/>
            <p:cNvSpPr>
              <a:spLocks noChangeAspect="1" noChangeArrowheads="1"/>
            </p:cNvSpPr>
            <p:nvPr/>
          </p:nvSpPr>
          <p:spPr bwMode="auto">
            <a:xfrm>
              <a:off x="3373" y="202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cxnSp>
          <p:nvCxnSpPr>
            <p:cNvPr id="18464" name="AutoShape 11"/>
            <p:cNvCxnSpPr>
              <a:cxnSpLocks noChangeShapeType="1"/>
              <a:stCxn id="381961" idx="5"/>
              <a:endCxn id="18463" idx="0"/>
            </p:cNvCxnSpPr>
            <p:nvPr/>
          </p:nvCxnSpPr>
          <p:spPr bwMode="auto">
            <a:xfrm>
              <a:off x="2987" y="1784"/>
              <a:ext cx="54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964238" y="4633913"/>
            <a:ext cx="533400" cy="923925"/>
            <a:chOff x="3757" y="2919"/>
            <a:chExt cx="336" cy="582"/>
          </a:xfrm>
        </p:grpSpPr>
        <p:sp>
          <p:nvSpPr>
            <p:cNvPr id="18461" name="Oval 6"/>
            <p:cNvSpPr>
              <a:spLocks noChangeAspect="1" noChangeArrowheads="1"/>
            </p:cNvSpPr>
            <p:nvPr/>
          </p:nvSpPr>
          <p:spPr bwMode="auto">
            <a:xfrm>
              <a:off x="3757" y="316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cxnSp>
          <p:nvCxnSpPr>
            <p:cNvPr id="18462" name="AutoShape 12"/>
            <p:cNvCxnSpPr>
              <a:cxnSpLocks noChangeShapeType="1"/>
              <a:stCxn id="18459" idx="3"/>
              <a:endCxn id="18461" idx="0"/>
            </p:cNvCxnSpPr>
            <p:nvPr/>
          </p:nvCxnSpPr>
          <p:spPr bwMode="auto">
            <a:xfrm flipH="1">
              <a:off x="3919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792788" y="3679825"/>
            <a:ext cx="1141412" cy="1012825"/>
            <a:chOff x="3649" y="2318"/>
            <a:chExt cx="719" cy="638"/>
          </a:xfrm>
        </p:grpSpPr>
        <p:sp>
          <p:nvSpPr>
            <p:cNvPr id="18459" name="Oval 5"/>
            <p:cNvSpPr>
              <a:spLocks noChangeAspect="1" noChangeArrowheads="1"/>
            </p:cNvSpPr>
            <p:nvPr/>
          </p:nvSpPr>
          <p:spPr bwMode="auto">
            <a:xfrm>
              <a:off x="4046" y="2623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</a:p>
          </p:txBody>
        </p:sp>
        <p:cxnSp>
          <p:nvCxnSpPr>
            <p:cNvPr id="18460" name="AutoShape 13"/>
            <p:cNvCxnSpPr>
              <a:cxnSpLocks noChangeShapeType="1"/>
              <a:stCxn id="18463" idx="5"/>
              <a:endCxn id="18459" idx="0"/>
            </p:cNvCxnSpPr>
            <p:nvPr/>
          </p:nvCxnSpPr>
          <p:spPr bwMode="auto">
            <a:xfrm>
              <a:off x="3649" y="2318"/>
              <a:ext cx="55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90800" y="3679825"/>
            <a:ext cx="606425" cy="1012825"/>
            <a:chOff x="1632" y="2318"/>
            <a:chExt cx="382" cy="638"/>
          </a:xfrm>
        </p:grpSpPr>
        <p:sp>
          <p:nvSpPr>
            <p:cNvPr id="18457" name="Oval 15"/>
            <p:cNvSpPr>
              <a:spLocks noChangeAspect="1" noChangeArrowheads="1"/>
            </p:cNvSpPr>
            <p:nvPr/>
          </p:nvSpPr>
          <p:spPr bwMode="auto">
            <a:xfrm>
              <a:off x="1632" y="26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18458" name="AutoShape 16"/>
            <p:cNvCxnSpPr>
              <a:cxnSpLocks noChangeShapeType="1"/>
              <a:stCxn id="18465" idx="3"/>
              <a:endCxn id="18457" idx="0"/>
            </p:cNvCxnSpPr>
            <p:nvPr/>
          </p:nvCxnSpPr>
          <p:spPr bwMode="auto">
            <a:xfrm flipH="1">
              <a:off x="1794" y="2318"/>
              <a:ext cx="220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017963" y="4660900"/>
            <a:ext cx="514350" cy="896938"/>
            <a:chOff x="2531" y="2936"/>
            <a:chExt cx="324" cy="565"/>
          </a:xfrm>
        </p:grpSpPr>
        <p:sp>
          <p:nvSpPr>
            <p:cNvPr id="18455" name="Oval 14"/>
            <p:cNvSpPr>
              <a:spLocks noChangeAspect="1" noChangeArrowheads="1"/>
            </p:cNvSpPr>
            <p:nvPr/>
          </p:nvSpPr>
          <p:spPr bwMode="auto">
            <a:xfrm>
              <a:off x="2531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</a:p>
          </p:txBody>
        </p:sp>
        <p:cxnSp>
          <p:nvCxnSpPr>
            <p:cNvPr id="18456" name="AutoShape 17"/>
            <p:cNvCxnSpPr>
              <a:cxnSpLocks noChangeShapeType="1"/>
              <a:stCxn id="18453" idx="5"/>
              <a:endCxn id="18455" idx="0"/>
            </p:cNvCxnSpPr>
            <p:nvPr/>
          </p:nvCxnSpPr>
          <p:spPr bwMode="auto">
            <a:xfrm>
              <a:off x="2580" y="2936"/>
              <a:ext cx="11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562350" y="3679825"/>
            <a:ext cx="608013" cy="1039813"/>
            <a:chOff x="2244" y="2318"/>
            <a:chExt cx="383" cy="655"/>
          </a:xfrm>
        </p:grpSpPr>
        <p:sp>
          <p:nvSpPr>
            <p:cNvPr id="18453" name="Oval 18"/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  <p:cxnSp>
          <p:nvCxnSpPr>
            <p:cNvPr id="18454" name="AutoShape 19"/>
            <p:cNvCxnSpPr>
              <a:cxnSpLocks noChangeShapeType="1"/>
              <a:stCxn id="18465" idx="5"/>
              <a:endCxn id="18453" idx="0"/>
            </p:cNvCxnSpPr>
            <p:nvPr/>
          </p:nvCxnSpPr>
          <p:spPr bwMode="auto">
            <a:xfrm>
              <a:off x="2244" y="2318"/>
              <a:ext cx="22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804025" y="4633913"/>
            <a:ext cx="663575" cy="923925"/>
            <a:chOff x="4286" y="2919"/>
            <a:chExt cx="418" cy="582"/>
          </a:xfrm>
        </p:grpSpPr>
        <p:sp>
          <p:nvSpPr>
            <p:cNvPr id="18451" name="Oval 20"/>
            <p:cNvSpPr>
              <a:spLocks noChangeAspect="1" noChangeArrowheads="1"/>
            </p:cNvSpPr>
            <p:nvPr/>
          </p:nvSpPr>
          <p:spPr bwMode="auto">
            <a:xfrm>
              <a:off x="4286" y="3168"/>
              <a:ext cx="41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</a:p>
          </p:txBody>
        </p:sp>
        <p:cxnSp>
          <p:nvCxnSpPr>
            <p:cNvPr id="18452" name="AutoShape 21"/>
            <p:cNvCxnSpPr>
              <a:cxnSpLocks noChangeShapeType="1"/>
              <a:stCxn id="18459" idx="5"/>
              <a:endCxn id="18451" idx="0"/>
            </p:cNvCxnSpPr>
            <p:nvPr/>
          </p:nvCxnSpPr>
          <p:spPr bwMode="auto">
            <a:xfrm>
              <a:off x="4321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332163" y="4660900"/>
            <a:ext cx="514350" cy="896938"/>
            <a:chOff x="2099" y="2936"/>
            <a:chExt cx="324" cy="565"/>
          </a:xfrm>
        </p:grpSpPr>
        <p:sp>
          <p:nvSpPr>
            <p:cNvPr id="18449" name="Oval 24"/>
            <p:cNvSpPr>
              <a:spLocks noChangeAspect="1" noChangeArrowheads="1"/>
            </p:cNvSpPr>
            <p:nvPr/>
          </p:nvSpPr>
          <p:spPr bwMode="auto">
            <a:xfrm>
              <a:off x="2099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  <p:cxnSp>
          <p:nvCxnSpPr>
            <p:cNvPr id="18450" name="AutoShape 25"/>
            <p:cNvCxnSpPr>
              <a:cxnSpLocks noChangeShapeType="1"/>
              <a:stCxn id="18453" idx="3"/>
              <a:endCxn id="18449" idx="0"/>
            </p:cNvCxnSpPr>
            <p:nvPr/>
          </p:nvCxnSpPr>
          <p:spPr bwMode="auto">
            <a:xfrm flipH="1">
              <a:off x="2261" y="2936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562600" y="5499100"/>
            <a:ext cx="512763" cy="901700"/>
            <a:chOff x="3504" y="3464"/>
            <a:chExt cx="323" cy="568"/>
          </a:xfrm>
        </p:grpSpPr>
        <p:sp>
          <p:nvSpPr>
            <p:cNvPr id="18447" name="Oval 26"/>
            <p:cNvSpPr>
              <a:spLocks noChangeAspect="1" noChangeArrowheads="1"/>
            </p:cNvSpPr>
            <p:nvPr/>
          </p:nvSpPr>
          <p:spPr bwMode="auto">
            <a:xfrm>
              <a:off x="3504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</a:p>
          </p:txBody>
        </p:sp>
        <p:cxnSp>
          <p:nvCxnSpPr>
            <p:cNvPr id="18448" name="AutoShape 27"/>
            <p:cNvCxnSpPr>
              <a:cxnSpLocks noChangeShapeType="1"/>
              <a:stCxn id="18461" idx="3"/>
              <a:endCxn id="18447" idx="0"/>
            </p:cNvCxnSpPr>
            <p:nvPr/>
          </p:nvCxnSpPr>
          <p:spPr bwMode="auto">
            <a:xfrm flipH="1">
              <a:off x="3666" y="3464"/>
              <a:ext cx="138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97" y="1166532"/>
            <a:ext cx="8991600" cy="5181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method </a:t>
            </a:r>
            <a:r>
              <a:rPr lang="en-US" altLang="en-US" dirty="0">
                <a:latin typeface="Courier New" panose="02070309020205020404" pitchFamily="49" charset="0"/>
              </a:rPr>
              <a:t>add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BinarySearchTree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that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a given integer value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tree.  Assume that the elements of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BinarySearchTree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tree, and add the new value in the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place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ordering.</a:t>
            </a:r>
          </a:p>
          <a:p>
            <a:pPr lvl="1" eaLnBrk="1" hangingPunct="1"/>
            <a:endParaRPr lang="en-US" altLang="en-US" sz="9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tree.add</a:t>
            </a:r>
            <a:r>
              <a:rPr lang="en-US" altLang="en-US" dirty="0">
                <a:latin typeface="Courier New" panose="02070309020205020404" pitchFamily="49" charset="0"/>
              </a:rPr>
              <a:t>(49)</a:t>
            </a:r>
            <a:r>
              <a:rPr lang="en-US" altLang="en-US" dirty="0"/>
              <a:t>;</a:t>
            </a:r>
            <a:endParaRPr lang="en-US" altLang="en-US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19460" name="Group 23"/>
          <p:cNvGrpSpPr>
            <a:grpSpLocks/>
          </p:cNvGrpSpPr>
          <p:nvPr/>
        </p:nvGrpSpPr>
        <p:grpSpPr bwMode="auto">
          <a:xfrm>
            <a:off x="2971800" y="3108325"/>
            <a:ext cx="3200400" cy="2759075"/>
            <a:chOff x="1872" y="1958"/>
            <a:chExt cx="2016" cy="1738"/>
          </a:xfrm>
        </p:grpSpPr>
        <p:sp>
          <p:nvSpPr>
            <p:cNvPr id="19464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9465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9466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19467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19468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19469" name="AutoShape 10"/>
            <p:cNvCxnSpPr>
              <a:cxnSpLocks noChangeShapeType="1"/>
              <a:stCxn id="19468" idx="3"/>
              <a:endCxn id="19467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1"/>
            <p:cNvCxnSpPr>
              <a:cxnSpLocks noChangeShapeType="1"/>
              <a:stCxn id="19468" idx="5"/>
              <a:endCxn id="19466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12"/>
            <p:cNvCxnSpPr>
              <a:cxnSpLocks noChangeShapeType="1"/>
              <a:stCxn id="19466" idx="3"/>
              <a:endCxn id="19465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3"/>
            <p:cNvCxnSpPr>
              <a:cxnSpLocks noChangeShapeType="1"/>
              <a:stCxn id="19466" idx="5"/>
              <a:endCxn id="19464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3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9474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19475" name="AutoShape 16"/>
            <p:cNvCxnSpPr>
              <a:cxnSpLocks noChangeShapeType="1"/>
              <a:stCxn id="19467" idx="3"/>
              <a:endCxn id="19474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17"/>
            <p:cNvCxnSpPr>
              <a:cxnSpLocks noChangeShapeType="1"/>
              <a:stCxn id="19467" idx="5"/>
              <a:endCxn id="19473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7" name="Text Box 18"/>
            <p:cNvSpPr txBox="1">
              <a:spLocks noChangeArrowheads="1"/>
            </p:cNvSpPr>
            <p:nvPr/>
          </p:nvSpPr>
          <p:spPr bwMode="auto">
            <a:xfrm>
              <a:off x="2637" y="1958"/>
              <a:ext cx="4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root</a:t>
              </a:r>
            </a:p>
          </p:txBody>
        </p:sp>
        <p:cxnSp>
          <p:nvCxnSpPr>
            <p:cNvPr id="19478" name="AutoShape 19"/>
            <p:cNvCxnSpPr>
              <a:cxnSpLocks noChangeShapeType="1"/>
              <a:stCxn id="19477" idx="2"/>
              <a:endCxn id="19468" idx="0"/>
            </p:cNvCxnSpPr>
            <p:nvPr/>
          </p:nvCxnSpPr>
          <p:spPr bwMode="auto">
            <a:xfrm>
              <a:off x="2845" y="2210"/>
              <a:ext cx="28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14800" y="5815013"/>
            <a:ext cx="512763" cy="846137"/>
            <a:chOff x="2592" y="3663"/>
            <a:chExt cx="323" cy="533"/>
          </a:xfrm>
        </p:grpSpPr>
        <p:sp>
          <p:nvSpPr>
            <p:cNvPr id="19462" name="Oval 20"/>
            <p:cNvSpPr>
              <a:spLocks noChangeAspect="1" noChangeArrowheads="1"/>
            </p:cNvSpPr>
            <p:nvPr/>
          </p:nvSpPr>
          <p:spPr bwMode="auto">
            <a:xfrm>
              <a:off x="2592" y="3888"/>
              <a:ext cx="323" cy="308"/>
            </a:xfrm>
            <a:prstGeom prst="ellipse">
              <a:avLst/>
            </a:prstGeom>
            <a:solidFill>
              <a:srgbClr val="FCD4D4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49</a:t>
              </a:r>
            </a:p>
          </p:txBody>
        </p:sp>
        <p:cxnSp>
          <p:nvCxnSpPr>
            <p:cNvPr id="19463" name="AutoShape 21"/>
            <p:cNvCxnSpPr>
              <a:cxnSpLocks noChangeShapeType="1"/>
              <a:stCxn id="19473" idx="5"/>
              <a:endCxn id="19462" idx="0"/>
            </p:cNvCxnSpPr>
            <p:nvPr/>
          </p:nvCxnSpPr>
          <p:spPr bwMode="auto">
            <a:xfrm>
              <a:off x="2682" y="3663"/>
              <a:ext cx="72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value)-iterative</a:t>
            </a:r>
          </a:p>
        </p:txBody>
      </p:sp>
      <p:sp>
        <p:nvSpPr>
          <p:cNvPr id="20483" name="Rectangle 4"/>
          <p:cNvSpPr txBox="1">
            <a:spLocks noChangeArrowheads="1"/>
          </p:cNvSpPr>
          <p:nvPr/>
        </p:nvSpPr>
        <p:spPr bwMode="auto">
          <a:xfrm>
            <a:off x="228600" y="1295400"/>
            <a:ext cx="83851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node 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tree is empty 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insertion point then link the node to the tree </a:t>
            </a:r>
          </a:p>
          <a:p>
            <a:pPr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Adding node with value=12 and tree is empty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new 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 Node(value);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//tree is empty?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if(root==null) 	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root=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occupied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Node current = root;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5" name="AutoShape 31"/>
          <p:cNvSpPr>
            <a:spLocks noChangeArrowheads="1"/>
          </p:cNvSpPr>
          <p:nvPr/>
        </p:nvSpPr>
        <p:spPr bwMode="auto">
          <a:xfrm>
            <a:off x="8256588" y="4889500"/>
            <a:ext cx="444500" cy="444500"/>
          </a:xfrm>
          <a:prstGeom prst="flowChartConnector">
            <a:avLst/>
          </a:prstGeom>
          <a:solidFill>
            <a:srgbClr val="00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6528680" y="3619293"/>
            <a:ext cx="258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sp>
        <p:nvSpPr>
          <p:cNvPr id="20487" name="Text Box 33"/>
          <p:cNvSpPr txBox="1">
            <a:spLocks noChangeArrowheads="1"/>
          </p:cNvSpPr>
          <p:nvPr/>
        </p:nvSpPr>
        <p:spPr bwMode="auto">
          <a:xfrm>
            <a:off x="6654800" y="4643438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newNode</a:t>
            </a:r>
          </a:p>
        </p:txBody>
      </p:sp>
      <p:cxnSp>
        <p:nvCxnSpPr>
          <p:cNvPr id="20488" name="AutoShape 34"/>
          <p:cNvCxnSpPr>
            <a:cxnSpLocks noChangeShapeType="1"/>
          </p:cNvCxnSpPr>
          <p:nvPr/>
        </p:nvCxnSpPr>
        <p:spPr bwMode="auto">
          <a:xfrm>
            <a:off x="7848600" y="3151188"/>
            <a:ext cx="466725" cy="11271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35"/>
          <p:cNvCxnSpPr>
            <a:cxnSpLocks noChangeShapeType="1"/>
          </p:cNvCxnSpPr>
          <p:nvPr/>
        </p:nvCxnSpPr>
        <p:spPr bwMode="auto">
          <a:xfrm>
            <a:off x="8229600" y="4522788"/>
            <a:ext cx="307975" cy="401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AutoShape 36"/>
          <p:cNvSpPr>
            <a:spLocks noChangeArrowheads="1"/>
          </p:cNvSpPr>
          <p:nvPr/>
        </p:nvSpPr>
        <p:spPr bwMode="auto">
          <a:xfrm>
            <a:off x="8305800" y="2998788"/>
            <a:ext cx="444500" cy="444500"/>
          </a:xfrm>
          <a:prstGeom prst="flowChartConnector">
            <a:avLst/>
          </a:prstGeom>
          <a:solidFill>
            <a:srgbClr val="00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0491" name="Text Box 37"/>
          <p:cNvSpPr txBox="1">
            <a:spLocks noChangeArrowheads="1"/>
          </p:cNvSpPr>
          <p:nvPr/>
        </p:nvSpPr>
        <p:spPr bwMode="auto">
          <a:xfrm>
            <a:off x="6705600" y="2998788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newNode</a:t>
            </a:r>
          </a:p>
        </p:txBody>
      </p:sp>
      <p:cxnSp>
        <p:nvCxnSpPr>
          <p:cNvPr id="20492" name="AutoShape 38"/>
          <p:cNvCxnSpPr>
            <a:cxnSpLocks noChangeShapeType="1"/>
          </p:cNvCxnSpPr>
          <p:nvPr/>
        </p:nvCxnSpPr>
        <p:spPr bwMode="auto">
          <a:xfrm>
            <a:off x="7854950" y="4827588"/>
            <a:ext cx="466725" cy="11271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Text Box 39"/>
          <p:cNvSpPr txBox="1">
            <a:spLocks noChangeArrowheads="1"/>
          </p:cNvSpPr>
          <p:nvPr/>
        </p:nvSpPr>
        <p:spPr bwMode="auto">
          <a:xfrm>
            <a:off x="6858000" y="3924300"/>
            <a:ext cx="2203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" grpId="0"/>
      <p:bldP spid="20487" grpId="0"/>
      <p:bldP spid="20490" grpId="0" animBg="1"/>
      <p:bldP spid="20491" grpId="0"/>
      <p:bldP spid="204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value)-iterative</a:t>
            </a:r>
            <a:endParaRPr lang="en-US" altLang="en-US" dirty="0"/>
          </a:p>
        </p:txBody>
      </p:sp>
      <p:sp>
        <p:nvSpPr>
          <p:cNvPr id="21507" name="Rectangle 38"/>
          <p:cNvSpPr txBox="1">
            <a:spLocks noChangeArrowheads="1"/>
          </p:cNvSpPr>
          <p:nvPr/>
        </p:nvSpPr>
        <p:spPr bwMode="auto">
          <a:xfrm>
            <a:off x="22225" y="1066800"/>
            <a:ext cx="8907463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while(true)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if(value &lt;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	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left?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if(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null) { 	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end of the line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setLeft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   return;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current =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}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if go left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else {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go right?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end of the right 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if(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getRight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null) 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	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setRight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	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current =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getRight</a:t>
            </a:r>
            <a:r>
              <a:rPr lang="en-US" alt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    }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else go right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}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while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8" name="AutoShape 6"/>
          <p:cNvSpPr>
            <a:spLocks noChangeArrowheads="1"/>
          </p:cNvSpPr>
          <p:nvPr/>
        </p:nvSpPr>
        <p:spPr bwMode="auto">
          <a:xfrm>
            <a:off x="7031038" y="3759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21509" name="AutoShape 10"/>
          <p:cNvSpPr>
            <a:spLocks noChangeArrowheads="1"/>
          </p:cNvSpPr>
          <p:nvPr/>
        </p:nvSpPr>
        <p:spPr bwMode="auto">
          <a:xfrm>
            <a:off x="6345238" y="4521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13</a:t>
            </a:r>
          </a:p>
        </p:txBody>
      </p:sp>
      <p:cxnSp>
        <p:nvCxnSpPr>
          <p:cNvPr id="21510" name="AutoShape 11"/>
          <p:cNvCxnSpPr>
            <a:cxnSpLocks noChangeShapeType="1"/>
            <a:stCxn id="21508" idx="3"/>
          </p:cNvCxnSpPr>
          <p:nvPr/>
        </p:nvCxnSpPr>
        <p:spPr bwMode="auto">
          <a:xfrm flipH="1">
            <a:off x="6650038" y="4114800"/>
            <a:ext cx="446087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12"/>
          <p:cNvCxnSpPr>
            <a:cxnSpLocks noChangeShapeType="1"/>
            <a:stCxn id="21508" idx="5"/>
          </p:cNvCxnSpPr>
          <p:nvPr/>
        </p:nvCxnSpPr>
        <p:spPr bwMode="auto">
          <a:xfrm>
            <a:off x="7410450" y="4114800"/>
            <a:ext cx="382588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AutoShape 13"/>
          <p:cNvSpPr>
            <a:spLocks noChangeArrowheads="1"/>
          </p:cNvSpPr>
          <p:nvPr/>
        </p:nvSpPr>
        <p:spPr bwMode="auto">
          <a:xfrm>
            <a:off x="7651750" y="45910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51</a:t>
            </a:r>
          </a:p>
        </p:txBody>
      </p:sp>
      <p:sp>
        <p:nvSpPr>
          <p:cNvPr id="21513" name="AutoShape 14"/>
          <p:cNvSpPr>
            <a:spLocks noChangeArrowheads="1"/>
          </p:cNvSpPr>
          <p:nvPr/>
        </p:nvSpPr>
        <p:spPr bwMode="auto">
          <a:xfrm>
            <a:off x="7412038" y="55118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33</a:t>
            </a:r>
          </a:p>
        </p:txBody>
      </p:sp>
      <p:cxnSp>
        <p:nvCxnSpPr>
          <p:cNvPr id="21514" name="AutoShape 15"/>
          <p:cNvCxnSpPr>
            <a:cxnSpLocks noChangeShapeType="1"/>
          </p:cNvCxnSpPr>
          <p:nvPr/>
        </p:nvCxnSpPr>
        <p:spPr bwMode="auto">
          <a:xfrm flipH="1">
            <a:off x="7640638" y="4978400"/>
            <a:ext cx="157162" cy="582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6"/>
          <p:cNvSpPr>
            <a:spLocks noChangeArrowheads="1"/>
          </p:cNvSpPr>
          <p:nvPr/>
        </p:nvSpPr>
        <p:spPr bwMode="auto">
          <a:xfrm>
            <a:off x="8174038" y="55118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58</a:t>
            </a:r>
          </a:p>
        </p:txBody>
      </p:sp>
      <p:cxnSp>
        <p:nvCxnSpPr>
          <p:cNvPr id="21516" name="AutoShape 17"/>
          <p:cNvCxnSpPr>
            <a:cxnSpLocks noChangeShapeType="1"/>
            <a:stCxn id="21512" idx="5"/>
          </p:cNvCxnSpPr>
          <p:nvPr/>
        </p:nvCxnSpPr>
        <p:spPr bwMode="auto">
          <a:xfrm>
            <a:off x="8031163" y="4946650"/>
            <a:ext cx="295275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20"/>
          <p:cNvSpPr>
            <a:spLocks noChangeArrowheads="1"/>
          </p:cNvSpPr>
          <p:nvPr/>
        </p:nvSpPr>
        <p:spPr bwMode="auto">
          <a:xfrm>
            <a:off x="6573838" y="54356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26</a:t>
            </a:r>
          </a:p>
        </p:txBody>
      </p:sp>
      <p:sp>
        <p:nvSpPr>
          <p:cNvPr id="21518" name="AutoShape 25"/>
          <p:cNvSpPr>
            <a:spLocks noChangeArrowheads="1"/>
          </p:cNvSpPr>
          <p:nvPr/>
        </p:nvSpPr>
        <p:spPr bwMode="auto">
          <a:xfrm>
            <a:off x="7945438" y="6426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57</a:t>
            </a:r>
          </a:p>
        </p:txBody>
      </p:sp>
      <p:cxnSp>
        <p:nvCxnSpPr>
          <p:cNvPr id="21519" name="AutoShape 26"/>
          <p:cNvCxnSpPr>
            <a:cxnSpLocks noChangeShapeType="1"/>
          </p:cNvCxnSpPr>
          <p:nvPr/>
        </p:nvCxnSpPr>
        <p:spPr bwMode="auto">
          <a:xfrm flipH="1">
            <a:off x="8174038" y="5892800"/>
            <a:ext cx="157162" cy="582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AutoShape 27"/>
          <p:cNvSpPr>
            <a:spLocks noChangeArrowheads="1"/>
          </p:cNvSpPr>
          <p:nvPr/>
        </p:nvSpPr>
        <p:spPr bwMode="auto">
          <a:xfrm>
            <a:off x="8707438" y="6426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60</a:t>
            </a:r>
          </a:p>
        </p:txBody>
      </p:sp>
      <p:cxnSp>
        <p:nvCxnSpPr>
          <p:cNvPr id="21521" name="AutoShape 28"/>
          <p:cNvCxnSpPr>
            <a:cxnSpLocks noChangeShapeType="1"/>
          </p:cNvCxnSpPr>
          <p:nvPr/>
        </p:nvCxnSpPr>
        <p:spPr bwMode="auto">
          <a:xfrm>
            <a:off x="8564563" y="5861050"/>
            <a:ext cx="295275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9"/>
          <p:cNvCxnSpPr>
            <a:cxnSpLocks noChangeShapeType="1"/>
            <a:endCxn id="21517" idx="0"/>
          </p:cNvCxnSpPr>
          <p:nvPr/>
        </p:nvCxnSpPr>
        <p:spPr bwMode="auto">
          <a:xfrm>
            <a:off x="6562725" y="4902200"/>
            <a:ext cx="233363" cy="519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32"/>
          <p:cNvCxnSpPr>
            <a:cxnSpLocks noChangeShapeType="1"/>
            <a:endCxn id="21524" idx="2"/>
          </p:cNvCxnSpPr>
          <p:nvPr/>
        </p:nvCxnSpPr>
        <p:spPr bwMode="auto">
          <a:xfrm>
            <a:off x="6334125" y="6572250"/>
            <a:ext cx="455613" cy="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AutoShape 33"/>
          <p:cNvSpPr>
            <a:spLocks noChangeArrowheads="1"/>
          </p:cNvSpPr>
          <p:nvPr/>
        </p:nvSpPr>
        <p:spPr bwMode="auto">
          <a:xfrm>
            <a:off x="6789738" y="6350000"/>
            <a:ext cx="444500" cy="444500"/>
          </a:xfrm>
          <a:prstGeom prst="flowChartConnector">
            <a:avLst/>
          </a:prstGeom>
          <a:solidFill>
            <a:srgbClr val="0099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1525" name="Text Box 34"/>
          <p:cNvSpPr txBox="1">
            <a:spLocks noChangeArrowheads="1"/>
          </p:cNvSpPr>
          <p:nvPr/>
        </p:nvSpPr>
        <p:spPr bwMode="auto">
          <a:xfrm>
            <a:off x="5270500" y="64262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newNode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43613" y="2819400"/>
            <a:ext cx="29702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 O(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value)-Recursive</a:t>
            </a:r>
            <a:endParaRPr lang="en-US" altLang="en-US" dirty="0"/>
          </a:p>
        </p:txBody>
      </p:sp>
      <p:sp>
        <p:nvSpPr>
          <p:cNvPr id="21507" name="Rectangle 38"/>
          <p:cNvSpPr txBox="1">
            <a:spLocks noChangeArrowheads="1"/>
          </p:cNvSpPr>
          <p:nvPr/>
        </p:nvSpPr>
        <p:spPr bwMode="auto">
          <a:xfrm>
            <a:off x="22225" y="1066800"/>
            <a:ext cx="919797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value is added to overall tree so as to preserve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     binary search tree property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root =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add(root, value)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value is added to given tree so as to preserve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      binary search tree property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Node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add(Node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Node(value);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(value &lt;=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rt.getElement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rt.setLeft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rt.getLeft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value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rt.setRight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value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5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BSTs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4780"/>
            <a:ext cx="8991600" cy="9771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BSTs below contain the same elements.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orders are "better" for searching?</a:t>
            </a:r>
          </a:p>
        </p:txBody>
      </p:sp>
      <p:grpSp>
        <p:nvGrpSpPr>
          <p:cNvPr id="24580" name="Group 85"/>
          <p:cNvGrpSpPr>
            <a:grpSpLocks/>
          </p:cNvGrpSpPr>
          <p:nvPr/>
        </p:nvGrpSpPr>
        <p:grpSpPr bwMode="auto">
          <a:xfrm>
            <a:off x="3646488" y="1961780"/>
            <a:ext cx="2359025" cy="4414838"/>
            <a:chOff x="3842" y="1248"/>
            <a:chExt cx="1486" cy="2925"/>
          </a:xfrm>
        </p:grpSpPr>
        <p:sp>
          <p:nvSpPr>
            <p:cNvPr id="24613" name="Oval 37"/>
            <p:cNvSpPr>
              <a:spLocks noChangeAspect="1" noChangeArrowheads="1"/>
            </p:cNvSpPr>
            <p:nvPr/>
          </p:nvSpPr>
          <p:spPr bwMode="auto">
            <a:xfrm>
              <a:off x="3842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14" name="Oval 38"/>
            <p:cNvSpPr>
              <a:spLocks noChangeAspect="1" noChangeArrowheads="1"/>
            </p:cNvSpPr>
            <p:nvPr/>
          </p:nvSpPr>
          <p:spPr bwMode="auto">
            <a:xfrm>
              <a:off x="4440" y="164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4615" name="AutoShape 39"/>
            <p:cNvCxnSpPr>
              <a:cxnSpLocks noChangeShapeType="1"/>
              <a:stCxn id="24614" idx="3"/>
              <a:endCxn id="24613" idx="0"/>
            </p:cNvCxnSpPr>
            <p:nvPr/>
          </p:nvCxnSpPr>
          <p:spPr bwMode="auto">
            <a:xfrm flipH="1">
              <a:off x="4004" y="1938"/>
              <a:ext cx="483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AutoShape 40"/>
            <p:cNvCxnSpPr>
              <a:cxnSpLocks noChangeShapeType="1"/>
              <a:stCxn id="24614" idx="5"/>
              <a:endCxn id="24623" idx="0"/>
            </p:cNvCxnSpPr>
            <p:nvPr/>
          </p:nvCxnSpPr>
          <p:spPr bwMode="auto">
            <a:xfrm>
              <a:off x="4715" y="1938"/>
              <a:ext cx="45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7" name="Oval 41"/>
            <p:cNvSpPr>
              <a:spLocks noChangeAspect="1" noChangeArrowheads="1"/>
            </p:cNvSpPr>
            <p:nvPr/>
          </p:nvSpPr>
          <p:spPr bwMode="auto">
            <a:xfrm>
              <a:off x="4800" y="3840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4618" name="Oval 42"/>
            <p:cNvSpPr>
              <a:spLocks noChangeAspect="1" noChangeArrowheads="1"/>
            </p:cNvSpPr>
            <p:nvPr/>
          </p:nvSpPr>
          <p:spPr bwMode="auto">
            <a:xfrm>
              <a:off x="4093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24619" name="AutoShape 43"/>
            <p:cNvCxnSpPr>
              <a:cxnSpLocks noChangeShapeType="1"/>
              <a:stCxn id="24613" idx="5"/>
              <a:endCxn id="24618" idx="0"/>
            </p:cNvCxnSpPr>
            <p:nvPr/>
          </p:nvCxnSpPr>
          <p:spPr bwMode="auto">
            <a:xfrm>
              <a:off x="4119" y="2514"/>
              <a:ext cx="1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AutoShape 44"/>
            <p:cNvCxnSpPr>
              <a:cxnSpLocks noChangeShapeType="1"/>
              <a:stCxn id="24626" idx="5"/>
              <a:endCxn id="24617" idx="0"/>
            </p:cNvCxnSpPr>
            <p:nvPr/>
          </p:nvCxnSpPr>
          <p:spPr bwMode="auto">
            <a:xfrm>
              <a:off x="4849" y="3618"/>
              <a:ext cx="11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1" name="Text Box 47"/>
            <p:cNvSpPr txBox="1">
              <a:spLocks noChangeArrowheads="1"/>
            </p:cNvSpPr>
            <p:nvPr/>
          </p:nvSpPr>
          <p:spPr bwMode="auto">
            <a:xfrm>
              <a:off x="4142" y="1248"/>
              <a:ext cx="91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24622" name="AutoShape 48"/>
            <p:cNvCxnSpPr>
              <a:cxnSpLocks noChangeShapeType="1"/>
              <a:stCxn id="24621" idx="2"/>
              <a:endCxn id="24614" idx="0"/>
            </p:cNvCxnSpPr>
            <p:nvPr/>
          </p:nvCxnSpPr>
          <p:spPr bwMode="auto">
            <a:xfrm flipH="1">
              <a:off x="4601" y="1498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Oval 55"/>
            <p:cNvSpPr>
              <a:spLocks noChangeAspect="1" noChangeArrowheads="1"/>
            </p:cNvSpPr>
            <p:nvPr/>
          </p:nvSpPr>
          <p:spPr bwMode="auto">
            <a:xfrm>
              <a:off x="5004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4624" name="Oval 57"/>
            <p:cNvSpPr>
              <a:spLocks noChangeAspect="1" noChangeArrowheads="1"/>
            </p:cNvSpPr>
            <p:nvPr/>
          </p:nvSpPr>
          <p:spPr bwMode="auto">
            <a:xfrm>
              <a:off x="4800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cxnSp>
          <p:nvCxnSpPr>
            <p:cNvPr id="24625" name="AutoShape 58"/>
            <p:cNvCxnSpPr>
              <a:cxnSpLocks noChangeShapeType="1"/>
              <a:stCxn id="24623" idx="3"/>
              <a:endCxn id="24624" idx="0"/>
            </p:cNvCxnSpPr>
            <p:nvPr/>
          </p:nvCxnSpPr>
          <p:spPr bwMode="auto">
            <a:xfrm flipH="1">
              <a:off x="4962" y="2514"/>
              <a:ext cx="89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6" name="Oval 62"/>
            <p:cNvSpPr>
              <a:spLocks noChangeAspect="1" noChangeArrowheads="1"/>
            </p:cNvSpPr>
            <p:nvPr/>
          </p:nvSpPr>
          <p:spPr bwMode="auto">
            <a:xfrm>
              <a:off x="4572" y="33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cxnSp>
          <p:nvCxnSpPr>
            <p:cNvPr id="24627" name="AutoShape 63"/>
            <p:cNvCxnSpPr>
              <a:cxnSpLocks noChangeShapeType="1"/>
              <a:stCxn id="24624" idx="3"/>
              <a:endCxn id="24626" idx="0"/>
            </p:cNvCxnSpPr>
            <p:nvPr/>
          </p:nvCxnSpPr>
          <p:spPr bwMode="auto">
            <a:xfrm flipH="1">
              <a:off x="4734" y="3073"/>
              <a:ext cx="113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 69"/>
          <p:cNvGrpSpPr>
            <a:grpSpLocks/>
          </p:cNvGrpSpPr>
          <p:nvPr/>
        </p:nvGrpSpPr>
        <p:grpSpPr bwMode="auto">
          <a:xfrm>
            <a:off x="93663" y="2434856"/>
            <a:ext cx="3200400" cy="2987675"/>
            <a:chOff x="3408" y="2256"/>
            <a:chExt cx="2016" cy="1882"/>
          </a:xfrm>
        </p:grpSpPr>
        <p:sp>
          <p:nvSpPr>
            <p:cNvPr id="24598" name="Oval 70"/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4599" name="Oval 71"/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4600" name="Oval 72"/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4601" name="Oval 73"/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602" name="Oval 74"/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cxnSp>
          <p:nvCxnSpPr>
            <p:cNvPr id="24603" name="AutoShape 75"/>
            <p:cNvCxnSpPr>
              <a:cxnSpLocks noChangeShapeType="1"/>
              <a:stCxn id="24602" idx="3"/>
              <a:endCxn id="24601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AutoShape 76"/>
            <p:cNvCxnSpPr>
              <a:cxnSpLocks noChangeShapeType="1"/>
              <a:stCxn id="24602" idx="5"/>
              <a:endCxn id="24600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77"/>
            <p:cNvCxnSpPr>
              <a:cxnSpLocks noChangeShapeType="1"/>
              <a:stCxn id="24600" idx="3"/>
              <a:endCxn id="24599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78"/>
            <p:cNvCxnSpPr>
              <a:cxnSpLocks noChangeShapeType="1"/>
              <a:stCxn id="24600" idx="5"/>
              <a:endCxn id="24598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7" name="Oval 79"/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608" name="Oval 80"/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4609" name="AutoShape 81"/>
            <p:cNvCxnSpPr>
              <a:cxnSpLocks noChangeShapeType="1"/>
              <a:stCxn id="24601" idx="3"/>
              <a:endCxn id="24608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82"/>
            <p:cNvCxnSpPr>
              <a:cxnSpLocks noChangeShapeType="1"/>
              <a:stCxn id="24601" idx="5"/>
              <a:endCxn id="24607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1" name="Text Box 83"/>
            <p:cNvSpPr txBox="1">
              <a:spLocks noChangeArrowheads="1"/>
            </p:cNvSpPr>
            <p:nvPr/>
          </p:nvSpPr>
          <p:spPr bwMode="auto">
            <a:xfrm>
              <a:off x="4222" y="2256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24612" name="AutoShape 84"/>
            <p:cNvCxnSpPr>
              <a:cxnSpLocks noChangeShapeType="1"/>
              <a:stCxn id="24611" idx="2"/>
              <a:endCxn id="24602" idx="0"/>
            </p:cNvCxnSpPr>
            <p:nvPr/>
          </p:nvCxnSpPr>
          <p:spPr bwMode="auto">
            <a:xfrm flipH="1">
              <a:off x="4409" y="2508"/>
              <a:ext cx="1" cy="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2" name="Group 102"/>
          <p:cNvGrpSpPr>
            <a:grpSpLocks/>
          </p:cNvGrpSpPr>
          <p:nvPr/>
        </p:nvGrpSpPr>
        <p:grpSpPr bwMode="auto">
          <a:xfrm>
            <a:off x="6408738" y="1107706"/>
            <a:ext cx="2370138" cy="5268912"/>
            <a:chOff x="3948" y="902"/>
            <a:chExt cx="1493" cy="3319"/>
          </a:xfrm>
        </p:grpSpPr>
        <p:sp>
          <p:nvSpPr>
            <p:cNvPr id="24583" name="Oval 87"/>
            <p:cNvSpPr>
              <a:spLocks noChangeAspect="1" noChangeArrowheads="1"/>
            </p:cNvSpPr>
            <p:nvPr/>
          </p:nvSpPr>
          <p:spPr bwMode="auto">
            <a:xfrm>
              <a:off x="4896" y="173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4584" name="Oval 88"/>
            <p:cNvSpPr>
              <a:spLocks noChangeAspect="1" noChangeArrowheads="1"/>
            </p:cNvSpPr>
            <p:nvPr/>
          </p:nvSpPr>
          <p:spPr bwMode="auto">
            <a:xfrm>
              <a:off x="5088" y="1296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  <p:cxnSp>
          <p:nvCxnSpPr>
            <p:cNvPr id="24585" name="AutoShape 89"/>
            <p:cNvCxnSpPr>
              <a:cxnSpLocks noChangeShapeType="1"/>
              <a:stCxn id="24584" idx="3"/>
              <a:endCxn id="24583" idx="0"/>
            </p:cNvCxnSpPr>
            <p:nvPr/>
          </p:nvCxnSpPr>
          <p:spPr bwMode="auto">
            <a:xfrm flipH="1">
              <a:off x="5058" y="1592"/>
              <a:ext cx="77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AutoShape 90"/>
            <p:cNvCxnSpPr>
              <a:cxnSpLocks noChangeShapeType="1"/>
              <a:stCxn id="24588" idx="3"/>
              <a:endCxn id="24593" idx="0"/>
            </p:cNvCxnSpPr>
            <p:nvPr/>
          </p:nvCxnSpPr>
          <p:spPr bwMode="auto">
            <a:xfrm flipH="1">
              <a:off x="4674" y="2459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7" name="Oval 91"/>
            <p:cNvSpPr>
              <a:spLocks noChangeAspect="1" noChangeArrowheads="1"/>
            </p:cNvSpPr>
            <p:nvPr/>
          </p:nvSpPr>
          <p:spPr bwMode="auto">
            <a:xfrm>
              <a:off x="3948" y="388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588" name="Oval 92"/>
            <p:cNvSpPr>
              <a:spLocks noChangeAspect="1" noChangeArrowheads="1"/>
            </p:cNvSpPr>
            <p:nvPr/>
          </p:nvSpPr>
          <p:spPr bwMode="auto">
            <a:xfrm>
              <a:off x="4704" y="216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24589" name="AutoShape 93"/>
            <p:cNvCxnSpPr>
              <a:cxnSpLocks noChangeShapeType="1"/>
              <a:stCxn id="24583" idx="3"/>
              <a:endCxn id="24588" idx="0"/>
            </p:cNvCxnSpPr>
            <p:nvPr/>
          </p:nvCxnSpPr>
          <p:spPr bwMode="auto">
            <a:xfrm flipH="1">
              <a:off x="4866" y="2027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0" name="AutoShape 94"/>
            <p:cNvCxnSpPr>
              <a:cxnSpLocks noChangeShapeType="1"/>
              <a:stCxn id="24596" idx="3"/>
              <a:endCxn id="24587" idx="0"/>
            </p:cNvCxnSpPr>
            <p:nvPr/>
          </p:nvCxnSpPr>
          <p:spPr bwMode="auto">
            <a:xfrm flipH="1">
              <a:off x="4110" y="3755"/>
              <a:ext cx="7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1" name="Text Box 95"/>
            <p:cNvSpPr txBox="1">
              <a:spLocks noChangeArrowheads="1"/>
            </p:cNvSpPr>
            <p:nvPr/>
          </p:nvSpPr>
          <p:spPr bwMode="auto">
            <a:xfrm>
              <a:off x="5065" y="902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24592" name="AutoShape 96"/>
            <p:cNvCxnSpPr>
              <a:cxnSpLocks noChangeShapeType="1"/>
              <a:stCxn id="24591" idx="2"/>
              <a:endCxn id="24584" idx="0"/>
            </p:cNvCxnSpPr>
            <p:nvPr/>
          </p:nvCxnSpPr>
          <p:spPr bwMode="auto">
            <a:xfrm flipH="1">
              <a:off x="5249" y="1154"/>
              <a:ext cx="4" cy="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3" name="Oval 97"/>
            <p:cNvSpPr>
              <a:spLocks noChangeAspect="1" noChangeArrowheads="1"/>
            </p:cNvSpPr>
            <p:nvPr/>
          </p:nvSpPr>
          <p:spPr bwMode="auto">
            <a:xfrm>
              <a:off x="4512" y="259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594" name="Oval 98"/>
            <p:cNvSpPr>
              <a:spLocks noChangeAspect="1" noChangeArrowheads="1"/>
            </p:cNvSpPr>
            <p:nvPr/>
          </p:nvSpPr>
          <p:spPr bwMode="auto">
            <a:xfrm>
              <a:off x="4320" y="302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24595" name="AutoShape 99"/>
            <p:cNvCxnSpPr>
              <a:cxnSpLocks noChangeShapeType="1"/>
              <a:stCxn id="24593" idx="3"/>
              <a:endCxn id="24594" idx="0"/>
            </p:cNvCxnSpPr>
            <p:nvPr/>
          </p:nvCxnSpPr>
          <p:spPr bwMode="auto">
            <a:xfrm flipH="1">
              <a:off x="4482" y="2891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Oval 100"/>
            <p:cNvSpPr>
              <a:spLocks noChangeAspect="1" noChangeArrowheads="1"/>
            </p:cNvSpPr>
            <p:nvPr/>
          </p:nvSpPr>
          <p:spPr bwMode="auto">
            <a:xfrm>
              <a:off x="4140" y="345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24597" name="AutoShape 101"/>
            <p:cNvCxnSpPr>
              <a:cxnSpLocks noChangeShapeType="1"/>
              <a:stCxn id="24594" idx="3"/>
              <a:endCxn id="24596" idx="0"/>
            </p:cNvCxnSpPr>
            <p:nvPr/>
          </p:nvCxnSpPr>
          <p:spPr bwMode="auto">
            <a:xfrm flipH="1">
              <a:off x="4302" y="3323"/>
              <a:ext cx="65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Rectangle 3"/>
          <p:cNvSpPr/>
          <p:nvPr/>
        </p:nvSpPr>
        <p:spPr>
          <a:xfrm>
            <a:off x="11507" y="6146368"/>
            <a:ext cx="534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What is the worst-case height of the tree?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be O(n)!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 and balance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whose subtrees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most 1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themselves balanced.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 of N nodes has 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log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unbalanced tree can have a height close to N.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of adding to / searching a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 is closely related to height.</a:t>
            </a:r>
          </a:p>
          <a:p>
            <a:pPr lvl="1" eaLnBrk="1" hangingPunct="1"/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604" name="Group 22"/>
          <p:cNvGrpSpPr>
            <a:grpSpLocks/>
          </p:cNvGrpSpPr>
          <p:nvPr/>
        </p:nvGrpSpPr>
        <p:grpSpPr bwMode="auto">
          <a:xfrm>
            <a:off x="6629400" y="3635375"/>
            <a:ext cx="2209800" cy="2689225"/>
            <a:chOff x="2352" y="1724"/>
            <a:chExt cx="2064" cy="2401"/>
          </a:xfrm>
        </p:grpSpPr>
        <p:sp>
          <p:nvSpPr>
            <p:cNvPr id="25607" name="Oval 5"/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5608" name="Oval 6"/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09" name="Oval 7"/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610" name="Oval 8"/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11" name="Oval 9"/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cxnSp>
          <p:nvCxnSpPr>
            <p:cNvPr id="25612" name="AutoShape 10"/>
            <p:cNvCxnSpPr>
              <a:cxnSpLocks noChangeShapeType="1"/>
              <a:stCxn id="25611" idx="3"/>
              <a:endCxn id="25610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AutoShape 11"/>
            <p:cNvCxnSpPr>
              <a:cxnSpLocks noChangeShapeType="1"/>
              <a:stCxn id="25611" idx="5"/>
              <a:endCxn id="25609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AutoShape 12"/>
            <p:cNvCxnSpPr>
              <a:cxnSpLocks noChangeShapeType="1"/>
              <a:stCxn id="25616" idx="3"/>
              <a:endCxn id="25608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3"/>
            <p:cNvCxnSpPr>
              <a:cxnSpLocks noChangeShapeType="1"/>
              <a:stCxn id="25609" idx="5"/>
              <a:endCxn id="25607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Oval 14"/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5617" name="Oval 15"/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25618" name="AutoShape 16"/>
            <p:cNvCxnSpPr>
              <a:cxnSpLocks noChangeShapeType="1"/>
              <a:stCxn id="25610" idx="3"/>
              <a:endCxn id="25617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17"/>
            <p:cNvCxnSpPr>
              <a:cxnSpLocks noChangeShapeType="1"/>
              <a:stCxn id="25610" idx="5"/>
              <a:endCxn id="25616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2816" y="1724"/>
              <a:ext cx="11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25621" name="AutoShape 19"/>
            <p:cNvCxnSpPr>
              <a:cxnSpLocks noChangeShapeType="1"/>
              <a:stCxn id="25620" idx="2"/>
              <a:endCxn id="25611" idx="0"/>
            </p:cNvCxnSpPr>
            <p:nvPr/>
          </p:nvCxnSpPr>
          <p:spPr bwMode="auto">
            <a:xfrm flipH="1">
              <a:off x="3401" y="2054"/>
              <a:ext cx="2" cy="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Line 20"/>
          <p:cNvSpPr>
            <a:spLocks noChangeShapeType="1"/>
          </p:cNvSpPr>
          <p:nvPr/>
        </p:nvSpPr>
        <p:spPr bwMode="auto">
          <a:xfrm>
            <a:off x="63246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21"/>
          <p:cNvSpPr txBox="1">
            <a:spLocks noChangeArrowheads="1"/>
          </p:cNvSpPr>
          <p:nvPr/>
        </p:nvSpPr>
        <p:spPr bwMode="auto">
          <a:xfrm>
            <a:off x="4953000" y="6019800"/>
            <a:ext cx="1158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height =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(balanced)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search</a:t>
            </a:r>
            <a:endParaRPr lang="en-US" altLang="en-US" sz="280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3505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search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Locates a target value in an array/list by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each element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start to finish.</a:t>
            </a:r>
          </a:p>
          <a:p>
            <a:pPr lvl="1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elements will it need to examine?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Searching the array below for the value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array is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Could we take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304800" y="2743200"/>
          <a:ext cx="8701088" cy="79224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68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3505200"/>
            <a:ext cx="619125" cy="833438"/>
            <a:chOff x="618" y="2880"/>
            <a:chExt cx="390" cy="525"/>
          </a:xfrm>
        </p:grpSpPr>
        <p:sp>
          <p:nvSpPr>
            <p:cNvPr id="4161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0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55887E-8 L 0.49166 -8.55887E-8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method </a:t>
            </a:r>
            <a:r>
              <a:rPr lang="en-US" altLang="en-US" dirty="0" err="1">
                <a:latin typeface="Courier New" panose="02070309020205020404" pitchFamily="49" charset="0"/>
              </a:rPr>
              <a:t>getMin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class that returns the node with minimum integer value from the tree.  Assume that the elements constitute a legal binary search tree.  </a:t>
            </a:r>
          </a:p>
          <a:p>
            <a:pPr lvl="1" eaLnBrk="1" hangingPunct="1"/>
            <a:endParaRPr lang="en-US" altLang="en-US" sz="900" dirty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Node min = </a:t>
            </a:r>
            <a:r>
              <a:rPr lang="en-US" altLang="en-US" dirty="0" err="1">
                <a:latin typeface="Courier New" panose="02070309020205020404" pitchFamily="49" charset="0"/>
              </a:rPr>
              <a:t>tree.getMin</a:t>
            </a:r>
            <a:r>
              <a:rPr lang="en-US" altLang="en-US" dirty="0">
                <a:latin typeface="Courier New" panose="02070309020205020404" pitchFamily="49" charset="0"/>
              </a:rPr>
              <a:t>(); 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// -3</a:t>
            </a:r>
          </a:p>
          <a:p>
            <a:pPr lvl="2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going to the left till you hit a leaf O(h)</a:t>
            </a:r>
          </a:p>
          <a:p>
            <a:pPr lvl="2" eaLnBrk="1" hangingPunct="1"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en-US" alt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maximum: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going to the right till you hit a leaf O(h)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the next larger after a given 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k then get right child O(h)</a:t>
            </a:r>
          </a:p>
          <a:p>
            <a:pPr eaLnBrk="1" hangingPunct="1"/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791200" y="3505200"/>
            <a:ext cx="3200400" cy="2759075"/>
            <a:chOff x="1872" y="1958"/>
            <a:chExt cx="2016" cy="1738"/>
          </a:xfrm>
        </p:grpSpPr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3" idx="3"/>
              <a:endCxn id="26632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3" idx="5"/>
              <a:endCxn id="26631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1" idx="3"/>
              <a:endCxn id="26630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ShapeType="1"/>
              <a:stCxn id="26631" idx="5"/>
              <a:endCxn id="26629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8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26640" name="AutoShape 16"/>
            <p:cNvCxnSpPr>
              <a:cxnSpLocks noChangeShapeType="1"/>
              <a:stCxn id="26632" idx="3"/>
              <a:endCxn id="26639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ShapeType="1"/>
              <a:stCxn id="26632" idx="5"/>
              <a:endCxn id="26638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2686" y="1958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26643" name="AutoShape 19"/>
            <p:cNvCxnSpPr>
              <a:cxnSpLocks noChangeShapeType="1"/>
              <a:stCxn id="26642" idx="2"/>
              <a:endCxn id="26633" idx="0"/>
            </p:cNvCxnSpPr>
            <p:nvPr/>
          </p:nvCxnSpPr>
          <p:spPr bwMode="auto">
            <a:xfrm flipH="1">
              <a:off x="2873" y="2210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Solution </a:t>
            </a:r>
            <a:r>
              <a:rPr lang="en-US" altLang="en-US" dirty="0" err="1"/>
              <a:t>getMin</a:t>
            </a:r>
            <a:r>
              <a:rPr lang="en-US" altLang="en-US" dirty="0"/>
              <a:t>()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791200" y="3505200"/>
            <a:ext cx="3200400" cy="2759075"/>
            <a:chOff x="1872" y="1958"/>
            <a:chExt cx="2016" cy="1738"/>
          </a:xfrm>
        </p:grpSpPr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3" idx="3"/>
              <a:endCxn id="26632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3" idx="5"/>
              <a:endCxn id="26631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1" idx="3"/>
              <a:endCxn id="26630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3"/>
            <p:cNvCxnSpPr>
              <a:cxnSpLocks noChangeShapeType="1"/>
              <a:stCxn id="26631" idx="5"/>
              <a:endCxn id="26629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8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26640" name="AutoShape 16"/>
            <p:cNvCxnSpPr>
              <a:cxnSpLocks noChangeShapeType="1"/>
              <a:stCxn id="26632" idx="3"/>
              <a:endCxn id="26639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7"/>
            <p:cNvCxnSpPr>
              <a:cxnSpLocks noChangeShapeType="1"/>
              <a:stCxn id="26632" idx="5"/>
              <a:endCxn id="26638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2686" y="1958"/>
              <a:ext cx="3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26643" name="AutoShape 19"/>
            <p:cNvCxnSpPr>
              <a:cxnSpLocks noChangeShapeType="1"/>
              <a:stCxn id="26642" idx="2"/>
              <a:endCxn id="26633" idx="0"/>
            </p:cNvCxnSpPr>
            <p:nvPr/>
          </p:nvCxnSpPr>
          <p:spPr bwMode="auto">
            <a:xfrm flipH="1">
              <a:off x="2873" y="2210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1447800"/>
            <a:ext cx="83820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Returns the node with  minimum value from this BST.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 Throws a </a:t>
            </a:r>
            <a:r>
              <a:rPr lang="en-US" altLang="en-US" sz="1800" b="1" kern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 if the tree is empty.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public Node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getMin</a:t>
            </a:r>
            <a:r>
              <a:rPr lang="en-US" altLang="en-US" sz="1800" kern="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if (root == null)  throw new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NoSuchElementException</a:t>
            </a:r>
            <a:r>
              <a:rPr lang="en-US" altLang="en-US" sz="1800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return </a:t>
            </a:r>
            <a:r>
              <a:rPr lang="en-US" altLang="en-US" sz="1800" b="1" kern="0" dirty="0" err="1">
                <a:latin typeface="Courier New" panose="02070309020205020404" pitchFamily="49" charset="0"/>
              </a:rPr>
              <a:t>getMin</a:t>
            </a:r>
            <a:r>
              <a:rPr lang="en-US" altLang="en-US" sz="1800" b="1" kern="0" dirty="0">
                <a:latin typeface="Courier New" panose="02070309020205020404" pitchFamily="49" charset="0"/>
              </a:rPr>
              <a:t>(root);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//recursive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private Node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getMin</a:t>
            </a:r>
            <a:r>
              <a:rPr lang="en-US" altLang="en-US" sz="1800" kern="0" dirty="0">
                <a:latin typeface="Courier New" panose="02070309020205020404" pitchFamily="49" charset="0"/>
              </a:rPr>
              <a:t>(Node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rt</a:t>
            </a:r>
            <a:r>
              <a:rPr lang="en-US" altLang="en-US" sz="1800" kern="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if (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rt.getLeft</a:t>
            </a:r>
            <a:r>
              <a:rPr lang="en-US" altLang="en-US" sz="1800" kern="0" dirty="0">
                <a:latin typeface="Courier New" panose="02070309020205020404" pitchFamily="49" charset="0"/>
              </a:rPr>
              <a:t>() == null)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		return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rt</a:t>
            </a:r>
            <a:r>
              <a:rPr lang="en-US" altLang="en-US" sz="1800" kern="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else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		return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getMin</a:t>
            </a:r>
            <a:r>
              <a:rPr lang="en-US" altLang="en-US" sz="1800" kern="0" dirty="0">
                <a:latin typeface="Courier New" panose="02070309020205020404" pitchFamily="49" charset="0"/>
              </a:rPr>
              <a:t>(</a:t>
            </a:r>
            <a:r>
              <a:rPr lang="en-US" altLang="en-US" sz="1800" kern="0">
                <a:latin typeface="Courier New" panose="02070309020205020404" pitchFamily="49" charset="0"/>
              </a:rPr>
              <a:t>rt.getLeft</a:t>
            </a:r>
            <a:r>
              <a:rPr lang="en-US" altLang="en-US" sz="1800" kern="0" dirty="0">
                <a:latin typeface="Courier New" panose="02070309020205020404" pitchFamily="49" charset="0"/>
              </a:rPr>
              <a:t>());</a:t>
            </a:r>
            <a:endParaRPr lang="en-US" altLang="en-US" sz="1800" b="1" kern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b="1" kern="0" dirty="0">
                <a:solidFill>
                  <a:srgbClr val="008000"/>
                </a:solidFill>
                <a:latin typeface="Courier New" panose="02070309020205020404" pitchFamily="49" charset="0"/>
              </a:rPr>
              <a:t>//iterative version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public Node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getMinimumNode</a:t>
            </a:r>
            <a:r>
              <a:rPr lang="en-US" altLang="en-US" sz="1800" kern="0" dirty="0">
                <a:latin typeface="Courier New" panose="02070309020205020404" pitchFamily="49" charset="0"/>
              </a:rPr>
              <a:t>(Node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kern="0" dirty="0"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while (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curr.getLeft</a:t>
            </a:r>
            <a:r>
              <a:rPr lang="en-US" altLang="en-US" sz="1800" kern="0" dirty="0">
                <a:latin typeface="Courier New" panose="02070309020205020404" pitchFamily="49" charset="0"/>
              </a:rPr>
              <a:t>() != null)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   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kern="0" dirty="0">
                <a:latin typeface="Courier New" panose="02070309020205020404" pitchFamily="49" charset="0"/>
              </a:rPr>
              <a:t> =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curr.getLeft</a:t>
            </a:r>
            <a:r>
              <a:rPr lang="en-US" altLang="en-US" sz="1800" kern="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    return </a:t>
            </a:r>
            <a:r>
              <a:rPr lang="en-US" altLang="en-US" sz="1800" kern="0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kern="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1800" kern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4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Node removal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method </a:t>
            </a:r>
            <a:r>
              <a:rPr lang="en-US" altLang="en-US" dirty="0">
                <a:latin typeface="Courier New" panose="02070309020205020404" pitchFamily="49" charset="0"/>
              </a:rPr>
              <a:t>remove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a given integer value from the 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present.  Assume that the elements of 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tree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a legal binary search tree, and remove the value in such a way as to maintain ordering.</a:t>
            </a:r>
          </a:p>
          <a:p>
            <a:pPr lvl="1" eaLnBrk="1" hangingPunct="1"/>
            <a:endParaRPr lang="en-US" altLang="en-US" sz="900" dirty="0"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(73);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(29);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(87);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tree.remove</a:t>
            </a:r>
            <a:r>
              <a:rPr lang="en-US" altLang="en-US" dirty="0">
                <a:latin typeface="Courier New" panose="02070309020205020404" pitchFamily="49" charset="0"/>
              </a:rPr>
              <a:t>(55);</a:t>
            </a:r>
            <a:endParaRPr lang="en-US" altLang="en-US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286375" y="3048000"/>
            <a:ext cx="2790825" cy="3581400"/>
            <a:chOff x="3330" y="1920"/>
            <a:chExt cx="1758" cy="2256"/>
          </a:xfrm>
        </p:grpSpPr>
        <p:sp>
          <p:nvSpPr>
            <p:cNvPr id="29701" name="Oval 5"/>
            <p:cNvSpPr>
              <a:spLocks noChangeAspect="1" noChangeArrowheads="1"/>
            </p:cNvSpPr>
            <p:nvPr/>
          </p:nvSpPr>
          <p:spPr bwMode="auto">
            <a:xfrm>
              <a:off x="4766" y="335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91</a:t>
              </a:r>
            </a:p>
          </p:txBody>
        </p:sp>
        <p:sp>
          <p:nvSpPr>
            <p:cNvPr id="29702" name="Oval 6"/>
            <p:cNvSpPr>
              <a:spLocks noChangeAspect="1" noChangeArrowheads="1"/>
            </p:cNvSpPr>
            <p:nvPr/>
          </p:nvSpPr>
          <p:spPr bwMode="auto">
            <a:xfrm>
              <a:off x="4231" y="3350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60</a:t>
              </a:r>
            </a:p>
          </p:txBody>
        </p:sp>
        <p:sp>
          <p:nvSpPr>
            <p:cNvPr id="29703" name="Oval 7"/>
            <p:cNvSpPr>
              <a:spLocks noChangeAspect="1" noChangeArrowheads="1"/>
            </p:cNvSpPr>
            <p:nvPr/>
          </p:nvSpPr>
          <p:spPr bwMode="auto">
            <a:xfrm>
              <a:off x="4493" y="2795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87</a:t>
              </a:r>
            </a:p>
          </p:txBody>
        </p:sp>
        <p:sp>
          <p:nvSpPr>
            <p:cNvPr id="29704" name="Oval 8"/>
            <p:cNvSpPr>
              <a:spLocks noChangeAspect="1" noChangeArrowheads="1"/>
            </p:cNvSpPr>
            <p:nvPr/>
          </p:nvSpPr>
          <p:spPr bwMode="auto">
            <a:xfrm>
              <a:off x="3330" y="2795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29</a:t>
              </a:r>
            </a:p>
          </p:txBody>
        </p:sp>
        <p:sp>
          <p:nvSpPr>
            <p:cNvPr id="29705" name="Oval 9"/>
            <p:cNvSpPr>
              <a:spLocks noChangeAspect="1" noChangeArrowheads="1"/>
            </p:cNvSpPr>
            <p:nvPr/>
          </p:nvSpPr>
          <p:spPr bwMode="auto">
            <a:xfrm>
              <a:off x="3912" y="2302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55</a:t>
              </a:r>
            </a:p>
          </p:txBody>
        </p:sp>
        <p:cxnSp>
          <p:nvCxnSpPr>
            <p:cNvPr id="29706" name="AutoShape 10"/>
            <p:cNvCxnSpPr>
              <a:cxnSpLocks noChangeShapeType="1"/>
              <a:stCxn id="29705" idx="3"/>
              <a:endCxn id="29704" idx="0"/>
            </p:cNvCxnSpPr>
            <p:nvPr/>
          </p:nvCxnSpPr>
          <p:spPr bwMode="auto">
            <a:xfrm flipH="1">
              <a:off x="3492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AutoShape 11"/>
            <p:cNvCxnSpPr>
              <a:cxnSpLocks noChangeShapeType="1"/>
              <a:stCxn id="29705" idx="5"/>
              <a:endCxn id="29703" idx="0"/>
            </p:cNvCxnSpPr>
            <p:nvPr/>
          </p:nvCxnSpPr>
          <p:spPr bwMode="auto">
            <a:xfrm>
              <a:off x="4187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2"/>
            <p:cNvCxnSpPr>
              <a:cxnSpLocks noChangeShapeType="1"/>
              <a:stCxn id="29703" idx="3"/>
              <a:endCxn id="29702" idx="0"/>
            </p:cNvCxnSpPr>
            <p:nvPr/>
          </p:nvCxnSpPr>
          <p:spPr bwMode="auto">
            <a:xfrm flipH="1">
              <a:off x="4393" y="3070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AutoShape 13"/>
            <p:cNvCxnSpPr>
              <a:cxnSpLocks noChangeShapeType="1"/>
              <a:stCxn id="29703" idx="5"/>
              <a:endCxn id="29701" idx="0"/>
            </p:cNvCxnSpPr>
            <p:nvPr/>
          </p:nvCxnSpPr>
          <p:spPr bwMode="auto">
            <a:xfrm>
              <a:off x="4769" y="3070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0" name="Oval 14"/>
            <p:cNvSpPr>
              <a:spLocks noChangeAspect="1" noChangeArrowheads="1"/>
            </p:cNvSpPr>
            <p:nvPr/>
          </p:nvSpPr>
          <p:spPr bwMode="auto">
            <a:xfrm>
              <a:off x="3660" y="3350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42</a:t>
              </a:r>
            </a:p>
          </p:txBody>
        </p:sp>
        <p:sp>
          <p:nvSpPr>
            <p:cNvPr id="29711" name="Oval 15"/>
            <p:cNvSpPr>
              <a:spLocks noChangeAspect="1" noChangeArrowheads="1"/>
            </p:cNvSpPr>
            <p:nvPr/>
          </p:nvSpPr>
          <p:spPr bwMode="auto">
            <a:xfrm>
              <a:off x="3421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36</a:t>
              </a:r>
            </a:p>
          </p:txBody>
        </p:sp>
        <p:cxnSp>
          <p:nvCxnSpPr>
            <p:cNvPr id="29712" name="AutoShape 16"/>
            <p:cNvCxnSpPr>
              <a:cxnSpLocks noChangeShapeType="1"/>
              <a:stCxn id="29710" idx="3"/>
              <a:endCxn id="29711" idx="0"/>
            </p:cNvCxnSpPr>
            <p:nvPr/>
          </p:nvCxnSpPr>
          <p:spPr bwMode="auto">
            <a:xfrm flipH="1">
              <a:off x="3583" y="3625"/>
              <a:ext cx="12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AutoShape 17"/>
            <p:cNvCxnSpPr>
              <a:cxnSpLocks noChangeShapeType="1"/>
              <a:stCxn id="29704" idx="5"/>
              <a:endCxn id="29710" idx="0"/>
            </p:cNvCxnSpPr>
            <p:nvPr/>
          </p:nvCxnSpPr>
          <p:spPr bwMode="auto">
            <a:xfrm>
              <a:off x="3607" y="3070"/>
              <a:ext cx="215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614" y="1920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overall root</a:t>
              </a:r>
            </a:p>
          </p:txBody>
        </p:sp>
        <p:cxnSp>
          <p:nvCxnSpPr>
            <p:cNvPr id="29715" name="AutoShape 19"/>
            <p:cNvCxnSpPr>
              <a:cxnSpLocks noChangeShapeType="1"/>
              <a:stCxn id="29714" idx="2"/>
              <a:endCxn id="29705" idx="0"/>
            </p:cNvCxnSpPr>
            <p:nvPr/>
          </p:nvCxnSpPr>
          <p:spPr bwMode="auto">
            <a:xfrm>
              <a:off x="4072" y="2151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6" name="Oval 20"/>
            <p:cNvSpPr>
              <a:spLocks noChangeAspect="1" noChangeArrowheads="1"/>
            </p:cNvSpPr>
            <p:nvPr/>
          </p:nvSpPr>
          <p:spPr bwMode="auto">
            <a:xfrm>
              <a:off x="4429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/>
                <a:t>73</a:t>
              </a:r>
            </a:p>
          </p:txBody>
        </p:sp>
        <p:cxnSp>
          <p:nvCxnSpPr>
            <p:cNvPr id="29717" name="AutoShape 21"/>
            <p:cNvCxnSpPr>
              <a:cxnSpLocks noChangeShapeType="1"/>
              <a:stCxn id="29702" idx="5"/>
              <a:endCxn id="29716" idx="0"/>
            </p:cNvCxnSpPr>
            <p:nvPr/>
          </p:nvCxnSpPr>
          <p:spPr bwMode="auto">
            <a:xfrm>
              <a:off x="4507" y="3625"/>
              <a:ext cx="8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Cases for removal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/>
              <a:t>1.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a leaf:	replace with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</a:p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/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	a node with a left child only:	replace with left child</a:t>
            </a:r>
          </a:p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	a node with a right child only:	replace with right child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52400" y="3244850"/>
            <a:ext cx="2276475" cy="2759075"/>
            <a:chOff x="96" y="2294"/>
            <a:chExt cx="1434" cy="1738"/>
          </a:xfrm>
        </p:grpSpPr>
        <p:sp>
          <p:nvSpPr>
            <p:cNvPr id="30746" name="Oval 5"/>
            <p:cNvSpPr>
              <a:spLocks noChangeAspect="1" noChangeArrowheads="1"/>
            </p:cNvSpPr>
            <p:nvPr/>
          </p:nvSpPr>
          <p:spPr bwMode="auto">
            <a:xfrm>
              <a:off x="354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30747" name="Oval 6"/>
            <p:cNvSpPr>
              <a:spLocks noChangeAspect="1" noChangeArrowheads="1"/>
            </p:cNvSpPr>
            <p:nvPr/>
          </p:nvSpPr>
          <p:spPr bwMode="auto">
            <a:xfrm>
              <a:off x="936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30748" name="AutoShape 7"/>
            <p:cNvCxnSpPr>
              <a:cxnSpLocks noChangeShapeType="1"/>
              <a:stCxn id="30747" idx="3"/>
              <a:endCxn id="30746" idx="0"/>
            </p:cNvCxnSpPr>
            <p:nvPr/>
          </p:nvCxnSpPr>
          <p:spPr bwMode="auto">
            <a:xfrm flipH="1">
              <a:off x="516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9" name="Oval 8"/>
            <p:cNvSpPr>
              <a:spLocks noChangeAspect="1" noChangeArrowheads="1"/>
            </p:cNvSpPr>
            <p:nvPr/>
          </p:nvSpPr>
          <p:spPr bwMode="auto">
            <a:xfrm>
              <a:off x="629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30750" name="Oval 9"/>
            <p:cNvSpPr>
              <a:spLocks noChangeAspect="1" noChangeArrowheads="1"/>
            </p:cNvSpPr>
            <p:nvPr/>
          </p:nvSpPr>
          <p:spPr bwMode="auto">
            <a:xfrm>
              <a:off x="96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30751" name="AutoShape 10"/>
            <p:cNvCxnSpPr>
              <a:cxnSpLocks noChangeShapeType="1"/>
              <a:stCxn id="30746" idx="3"/>
              <a:endCxn id="30750" idx="0"/>
            </p:cNvCxnSpPr>
            <p:nvPr/>
          </p:nvCxnSpPr>
          <p:spPr bwMode="auto">
            <a:xfrm flipH="1">
              <a:off x="258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2" name="AutoShape 11"/>
            <p:cNvCxnSpPr>
              <a:cxnSpLocks noChangeShapeType="1"/>
              <a:stCxn id="30746" idx="5"/>
              <a:endCxn id="30749" idx="0"/>
            </p:cNvCxnSpPr>
            <p:nvPr/>
          </p:nvCxnSpPr>
          <p:spPr bwMode="auto">
            <a:xfrm>
              <a:off x="630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3" name="Text Box 12"/>
            <p:cNvSpPr txBox="1">
              <a:spLocks noChangeArrowheads="1"/>
            </p:cNvSpPr>
            <p:nvPr/>
          </p:nvSpPr>
          <p:spPr bwMode="auto">
            <a:xfrm>
              <a:off x="666" y="229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0754" name="AutoShape 13"/>
            <p:cNvCxnSpPr>
              <a:cxnSpLocks noChangeShapeType="1"/>
              <a:stCxn id="30753" idx="2"/>
              <a:endCxn id="30747" idx="0"/>
            </p:cNvCxnSpPr>
            <p:nvPr/>
          </p:nvCxnSpPr>
          <p:spPr bwMode="auto">
            <a:xfrm flipH="1">
              <a:off x="1097" y="254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298450" y="6262688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tree.remove(-3);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200400" y="3260725"/>
            <a:ext cx="1866900" cy="2759075"/>
            <a:chOff x="2637" y="2304"/>
            <a:chExt cx="1176" cy="1738"/>
          </a:xfrm>
        </p:grpSpPr>
        <p:sp>
          <p:nvSpPr>
            <p:cNvPr id="30739" name="Oval 16"/>
            <p:cNvSpPr>
              <a:spLocks noChangeAspect="1" noChangeArrowheads="1"/>
            </p:cNvSpPr>
            <p:nvPr/>
          </p:nvSpPr>
          <p:spPr bwMode="auto">
            <a:xfrm>
              <a:off x="2637" y="317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30740" name="Oval 17"/>
            <p:cNvSpPr>
              <a:spLocks noChangeAspect="1" noChangeArrowheads="1"/>
            </p:cNvSpPr>
            <p:nvPr/>
          </p:nvSpPr>
          <p:spPr bwMode="auto">
            <a:xfrm>
              <a:off x="3219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30741" name="AutoShape 18"/>
            <p:cNvCxnSpPr>
              <a:cxnSpLocks noChangeShapeType="1"/>
              <a:stCxn id="30740" idx="3"/>
              <a:endCxn id="30739" idx="0"/>
            </p:cNvCxnSpPr>
            <p:nvPr/>
          </p:nvCxnSpPr>
          <p:spPr bwMode="auto">
            <a:xfrm flipH="1">
              <a:off x="2799" y="296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2" name="Oval 19"/>
            <p:cNvSpPr>
              <a:spLocks noChangeAspect="1" noChangeArrowheads="1"/>
            </p:cNvSpPr>
            <p:nvPr/>
          </p:nvSpPr>
          <p:spPr bwMode="auto">
            <a:xfrm>
              <a:off x="2912" y="373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cxnSp>
          <p:nvCxnSpPr>
            <p:cNvPr id="30743" name="AutoShape 20"/>
            <p:cNvCxnSpPr>
              <a:cxnSpLocks noChangeShapeType="1"/>
              <a:stCxn id="30739" idx="5"/>
              <a:endCxn id="30742" idx="0"/>
            </p:cNvCxnSpPr>
            <p:nvPr/>
          </p:nvCxnSpPr>
          <p:spPr bwMode="auto">
            <a:xfrm>
              <a:off x="2913" y="345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2949" y="230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0745" name="AutoShape 22"/>
            <p:cNvCxnSpPr>
              <a:cxnSpLocks noChangeShapeType="1"/>
              <a:stCxn id="30744" idx="2"/>
              <a:endCxn id="30740" idx="0"/>
            </p:cNvCxnSpPr>
            <p:nvPr/>
          </p:nvCxnSpPr>
          <p:spPr bwMode="auto">
            <a:xfrm flipH="1">
              <a:off x="3380" y="255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621338" y="3260725"/>
            <a:ext cx="1471612" cy="1860550"/>
            <a:chOff x="4005" y="2304"/>
            <a:chExt cx="927" cy="1172"/>
          </a:xfrm>
        </p:grpSpPr>
        <p:sp>
          <p:nvSpPr>
            <p:cNvPr id="30734" name="Oval 24"/>
            <p:cNvSpPr>
              <a:spLocks noChangeAspect="1" noChangeArrowheads="1"/>
            </p:cNvSpPr>
            <p:nvPr/>
          </p:nvSpPr>
          <p:spPr bwMode="auto">
            <a:xfrm>
              <a:off x="4275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30735" name="Oval 25"/>
            <p:cNvSpPr>
              <a:spLocks noChangeAspect="1" noChangeArrowheads="1"/>
            </p:cNvSpPr>
            <p:nvPr/>
          </p:nvSpPr>
          <p:spPr bwMode="auto">
            <a:xfrm>
              <a:off x="4608" y="316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cxnSp>
          <p:nvCxnSpPr>
            <p:cNvPr id="30736" name="AutoShape 26"/>
            <p:cNvCxnSpPr>
              <a:cxnSpLocks noChangeShapeType="1"/>
            </p:cNvCxnSpPr>
            <p:nvPr/>
          </p:nvCxnSpPr>
          <p:spPr bwMode="auto">
            <a:xfrm>
              <a:off x="4560" y="292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7" name="Text Box 27"/>
            <p:cNvSpPr txBox="1">
              <a:spLocks noChangeArrowheads="1"/>
            </p:cNvSpPr>
            <p:nvPr/>
          </p:nvSpPr>
          <p:spPr bwMode="auto">
            <a:xfrm>
              <a:off x="4005" y="230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0738" name="AutoShape 28"/>
            <p:cNvCxnSpPr>
              <a:cxnSpLocks noChangeShapeType="1"/>
              <a:stCxn id="30737" idx="2"/>
              <a:endCxn id="30734" idx="0"/>
            </p:cNvCxnSpPr>
            <p:nvPr/>
          </p:nvCxnSpPr>
          <p:spPr bwMode="auto">
            <a:xfrm flipH="1">
              <a:off x="4436" y="255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729538" y="3260725"/>
            <a:ext cx="1371600" cy="1095375"/>
            <a:chOff x="4737" y="2304"/>
            <a:chExt cx="864" cy="690"/>
          </a:xfrm>
        </p:grpSpPr>
        <p:sp>
          <p:nvSpPr>
            <p:cNvPr id="30731" name="Oval 30"/>
            <p:cNvSpPr>
              <a:spLocks noChangeAspect="1" noChangeArrowheads="1"/>
            </p:cNvSpPr>
            <p:nvPr/>
          </p:nvSpPr>
          <p:spPr bwMode="auto">
            <a:xfrm>
              <a:off x="5007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30732" name="Text Box 31"/>
            <p:cNvSpPr txBox="1">
              <a:spLocks noChangeArrowheads="1"/>
            </p:cNvSpPr>
            <p:nvPr/>
          </p:nvSpPr>
          <p:spPr bwMode="auto">
            <a:xfrm>
              <a:off x="4737" y="230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0733" name="AutoShape 32"/>
            <p:cNvCxnSpPr>
              <a:cxnSpLocks noChangeShapeType="1"/>
              <a:stCxn id="30732" idx="2"/>
              <a:endCxn id="30731" idx="0"/>
            </p:cNvCxnSpPr>
            <p:nvPr/>
          </p:nvCxnSpPr>
          <p:spPr bwMode="auto">
            <a:xfrm flipH="1">
              <a:off x="5168" y="255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2895600" y="6262688"/>
            <a:ext cx="236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tree.remove(55);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5486400" y="533400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tree.remove(29);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4" grpId="0"/>
      <p:bldP spid="394273" grpId="0"/>
      <p:bldP spid="3942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Cases for removal 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2150" lvl="1" indent="-346075" eaLnBrk="1" hangingPunct="1">
              <a:buFontTx/>
              <a:buNone/>
              <a:tabLst>
                <a:tab pos="4349750" algn="l"/>
              </a:tabLs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	a node with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children:	replace with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min from right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09600" y="3260725"/>
            <a:ext cx="3200400" cy="2759075"/>
            <a:chOff x="384" y="2294"/>
            <a:chExt cx="2016" cy="1738"/>
          </a:xfrm>
        </p:grpSpPr>
        <p:sp>
          <p:nvSpPr>
            <p:cNvPr id="31764" name="Oval 5"/>
            <p:cNvSpPr>
              <a:spLocks noChangeAspect="1" noChangeArrowheads="1"/>
            </p:cNvSpPr>
            <p:nvPr/>
          </p:nvSpPr>
          <p:spPr bwMode="auto">
            <a:xfrm>
              <a:off x="2078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31765" name="Oval 6"/>
            <p:cNvSpPr>
              <a:spLocks noChangeAspect="1" noChangeArrowheads="1"/>
            </p:cNvSpPr>
            <p:nvPr/>
          </p:nvSpPr>
          <p:spPr bwMode="auto">
            <a:xfrm>
              <a:off x="1543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31766" name="Oval 7"/>
            <p:cNvSpPr>
              <a:spLocks noChangeAspect="1" noChangeArrowheads="1"/>
            </p:cNvSpPr>
            <p:nvPr/>
          </p:nvSpPr>
          <p:spPr bwMode="auto">
            <a:xfrm>
              <a:off x="1805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31767" name="Oval 8"/>
            <p:cNvSpPr>
              <a:spLocks noChangeAspect="1" noChangeArrowheads="1"/>
            </p:cNvSpPr>
            <p:nvPr/>
          </p:nvSpPr>
          <p:spPr bwMode="auto">
            <a:xfrm>
              <a:off x="642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31768" name="Oval 9"/>
            <p:cNvSpPr>
              <a:spLocks noChangeAspect="1" noChangeArrowheads="1"/>
            </p:cNvSpPr>
            <p:nvPr/>
          </p:nvSpPr>
          <p:spPr bwMode="auto">
            <a:xfrm>
              <a:off x="1224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cxnSp>
          <p:nvCxnSpPr>
            <p:cNvPr id="31769" name="AutoShape 10"/>
            <p:cNvCxnSpPr>
              <a:cxnSpLocks noChangeShapeType="1"/>
              <a:stCxn id="31768" idx="3"/>
              <a:endCxn id="31767" idx="0"/>
            </p:cNvCxnSpPr>
            <p:nvPr/>
          </p:nvCxnSpPr>
          <p:spPr bwMode="auto">
            <a:xfrm flipH="1">
              <a:off x="804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0" name="AutoShape 11"/>
            <p:cNvCxnSpPr>
              <a:cxnSpLocks noChangeShapeType="1"/>
              <a:stCxn id="31768" idx="5"/>
              <a:endCxn id="31766" idx="0"/>
            </p:cNvCxnSpPr>
            <p:nvPr/>
          </p:nvCxnSpPr>
          <p:spPr bwMode="auto">
            <a:xfrm>
              <a:off x="1499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1" name="AutoShape 12"/>
            <p:cNvCxnSpPr>
              <a:cxnSpLocks noChangeShapeType="1"/>
              <a:stCxn id="31766" idx="3"/>
              <a:endCxn id="31765" idx="0"/>
            </p:cNvCxnSpPr>
            <p:nvPr/>
          </p:nvCxnSpPr>
          <p:spPr bwMode="auto">
            <a:xfrm flipH="1">
              <a:off x="1705" y="3444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AutoShape 13"/>
            <p:cNvCxnSpPr>
              <a:cxnSpLocks noChangeShapeType="1"/>
              <a:stCxn id="31766" idx="5"/>
              <a:endCxn id="31764" idx="0"/>
            </p:cNvCxnSpPr>
            <p:nvPr/>
          </p:nvCxnSpPr>
          <p:spPr bwMode="auto">
            <a:xfrm>
              <a:off x="2081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3" name="Oval 14"/>
            <p:cNvSpPr>
              <a:spLocks noChangeAspect="1" noChangeArrowheads="1"/>
            </p:cNvSpPr>
            <p:nvPr/>
          </p:nvSpPr>
          <p:spPr bwMode="auto">
            <a:xfrm>
              <a:off x="917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31774" name="Oval 15"/>
            <p:cNvSpPr>
              <a:spLocks noChangeAspect="1" noChangeArrowheads="1"/>
            </p:cNvSpPr>
            <p:nvPr/>
          </p:nvSpPr>
          <p:spPr bwMode="auto">
            <a:xfrm>
              <a:off x="384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31775" name="AutoShape 16"/>
            <p:cNvCxnSpPr>
              <a:cxnSpLocks noChangeShapeType="1"/>
              <a:stCxn id="31767" idx="3"/>
              <a:endCxn id="31774" idx="0"/>
            </p:cNvCxnSpPr>
            <p:nvPr/>
          </p:nvCxnSpPr>
          <p:spPr bwMode="auto">
            <a:xfrm flipH="1">
              <a:off x="546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AutoShape 17"/>
            <p:cNvCxnSpPr>
              <a:cxnSpLocks noChangeShapeType="1"/>
              <a:stCxn id="31767" idx="5"/>
              <a:endCxn id="31773" idx="0"/>
            </p:cNvCxnSpPr>
            <p:nvPr/>
          </p:nvCxnSpPr>
          <p:spPr bwMode="auto">
            <a:xfrm>
              <a:off x="918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7" name="Text Box 18"/>
            <p:cNvSpPr txBox="1">
              <a:spLocks noChangeArrowheads="1"/>
            </p:cNvSpPr>
            <p:nvPr/>
          </p:nvSpPr>
          <p:spPr bwMode="auto">
            <a:xfrm>
              <a:off x="954" y="229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1778" name="AutoShape 19"/>
            <p:cNvCxnSpPr>
              <a:cxnSpLocks noChangeShapeType="1"/>
              <a:stCxn id="31777" idx="2"/>
              <a:endCxn id="31768" idx="0"/>
            </p:cNvCxnSpPr>
            <p:nvPr/>
          </p:nvCxnSpPr>
          <p:spPr bwMode="auto">
            <a:xfrm flipH="1">
              <a:off x="1385" y="254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410200" y="3260725"/>
            <a:ext cx="3200400" cy="2759075"/>
            <a:chOff x="3408" y="2294"/>
            <a:chExt cx="2016" cy="1738"/>
          </a:xfrm>
        </p:grpSpPr>
        <p:sp>
          <p:nvSpPr>
            <p:cNvPr id="31751" name="Oval 21"/>
            <p:cNvSpPr>
              <a:spLocks noChangeAspect="1" noChangeArrowheads="1"/>
            </p:cNvSpPr>
            <p:nvPr/>
          </p:nvSpPr>
          <p:spPr bwMode="auto">
            <a:xfrm>
              <a:off x="5102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31752" name="Oval 22"/>
            <p:cNvSpPr>
              <a:spLocks noChangeAspect="1" noChangeArrowheads="1"/>
            </p:cNvSpPr>
            <p:nvPr/>
          </p:nvSpPr>
          <p:spPr bwMode="auto">
            <a:xfrm>
              <a:off x="4829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</a:p>
          </p:txBody>
        </p:sp>
        <p:sp>
          <p:nvSpPr>
            <p:cNvPr id="31753" name="Oval 23"/>
            <p:cNvSpPr>
              <a:spLocks noChangeAspect="1" noChangeArrowheads="1"/>
            </p:cNvSpPr>
            <p:nvPr/>
          </p:nvSpPr>
          <p:spPr bwMode="auto">
            <a:xfrm>
              <a:off x="3666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31754" name="Oval 24"/>
            <p:cNvSpPr>
              <a:spLocks noChangeAspect="1" noChangeArrowheads="1"/>
            </p:cNvSpPr>
            <p:nvPr/>
          </p:nvSpPr>
          <p:spPr bwMode="auto">
            <a:xfrm>
              <a:off x="4248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8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cxnSp>
          <p:nvCxnSpPr>
            <p:cNvPr id="31755" name="AutoShape 25"/>
            <p:cNvCxnSpPr>
              <a:cxnSpLocks noChangeShapeType="1"/>
              <a:stCxn id="31754" idx="3"/>
              <a:endCxn id="31753" idx="0"/>
            </p:cNvCxnSpPr>
            <p:nvPr/>
          </p:nvCxnSpPr>
          <p:spPr bwMode="auto">
            <a:xfrm flipH="1">
              <a:off x="3828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AutoShape 26"/>
            <p:cNvCxnSpPr>
              <a:cxnSpLocks noChangeShapeType="1"/>
              <a:stCxn id="31754" idx="5"/>
              <a:endCxn id="31752" idx="0"/>
            </p:cNvCxnSpPr>
            <p:nvPr/>
          </p:nvCxnSpPr>
          <p:spPr bwMode="auto">
            <a:xfrm>
              <a:off x="4523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AutoShape 27"/>
            <p:cNvCxnSpPr>
              <a:cxnSpLocks noChangeShapeType="1"/>
              <a:stCxn id="31752" idx="5"/>
              <a:endCxn id="31751" idx="0"/>
            </p:cNvCxnSpPr>
            <p:nvPr/>
          </p:nvCxnSpPr>
          <p:spPr bwMode="auto">
            <a:xfrm>
              <a:off x="5105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Oval 28"/>
            <p:cNvSpPr>
              <a:spLocks noChangeAspect="1" noChangeArrowheads="1"/>
            </p:cNvSpPr>
            <p:nvPr/>
          </p:nvSpPr>
          <p:spPr bwMode="auto">
            <a:xfrm>
              <a:off x="3941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31759" name="Oval 29"/>
            <p:cNvSpPr>
              <a:spLocks noChangeAspect="1" noChangeArrowheads="1"/>
            </p:cNvSpPr>
            <p:nvPr/>
          </p:nvSpPr>
          <p:spPr bwMode="auto">
            <a:xfrm>
              <a:off x="3408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cxnSp>
          <p:nvCxnSpPr>
            <p:cNvPr id="31760" name="AutoShape 30"/>
            <p:cNvCxnSpPr>
              <a:cxnSpLocks noChangeShapeType="1"/>
              <a:stCxn id="31753" idx="3"/>
              <a:endCxn id="31759" idx="0"/>
            </p:cNvCxnSpPr>
            <p:nvPr/>
          </p:nvCxnSpPr>
          <p:spPr bwMode="auto">
            <a:xfrm flipH="1">
              <a:off x="3570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31"/>
            <p:cNvCxnSpPr>
              <a:cxnSpLocks noChangeShapeType="1"/>
              <a:stCxn id="31753" idx="5"/>
              <a:endCxn id="31758" idx="0"/>
            </p:cNvCxnSpPr>
            <p:nvPr/>
          </p:nvCxnSpPr>
          <p:spPr bwMode="auto">
            <a:xfrm>
              <a:off x="3942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Text Box 32"/>
            <p:cNvSpPr txBox="1">
              <a:spLocks noChangeArrowheads="1"/>
            </p:cNvSpPr>
            <p:nvPr/>
          </p:nvSpPr>
          <p:spPr bwMode="auto">
            <a:xfrm>
              <a:off x="3978" y="229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root</a:t>
              </a:r>
            </a:p>
          </p:txBody>
        </p:sp>
        <p:cxnSp>
          <p:nvCxnSpPr>
            <p:cNvPr id="31763" name="AutoShape 33"/>
            <p:cNvCxnSpPr>
              <a:cxnSpLocks noChangeShapeType="1"/>
              <a:stCxn id="31762" idx="2"/>
              <a:endCxn id="31754" idx="0"/>
            </p:cNvCxnSpPr>
            <p:nvPr/>
          </p:nvCxnSpPr>
          <p:spPr bwMode="auto">
            <a:xfrm flipH="1">
              <a:off x="4409" y="2546"/>
              <a:ext cx="1" cy="1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750" name="Text Box 34"/>
          <p:cNvSpPr txBox="1">
            <a:spLocks noChangeArrowheads="1"/>
          </p:cNvSpPr>
          <p:nvPr/>
        </p:nvSpPr>
        <p:spPr bwMode="auto">
          <a:xfrm>
            <a:off x="3498850" y="411480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tree.remove(55);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04800"/>
            <a:ext cx="7772400" cy="685800"/>
          </a:xfrm>
        </p:spPr>
        <p:txBody>
          <a:bodyPr/>
          <a:lstStyle/>
          <a:p>
            <a:r>
              <a:rPr lang="en-US" altLang="en-US" sz="3200" dirty="0"/>
              <a:t>Deleting Nodes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95388"/>
            <a:ext cx="6405561" cy="297180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delete a node (without destroying the order in the tree):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leaf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(no children):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disconnect 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t. 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 with one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hild: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bypass the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directly connect its parent to the child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node with two children: 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smallest node in its right subtree (or the largest node in its left subtree),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use it to replace the node to be deleted, 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then delete the smallest (or largest) node itself. </a:t>
            </a:r>
          </a:p>
          <a:p>
            <a:pPr>
              <a:spcBef>
                <a:spcPts val="1200"/>
              </a:spcBef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472363" y="1195388"/>
            <a:ext cx="444500" cy="4572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6775450" y="17494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32775" name="AutoShape 6"/>
          <p:cNvCxnSpPr>
            <a:cxnSpLocks noChangeShapeType="1"/>
            <a:stCxn id="32773" idx="3"/>
            <a:endCxn id="32774" idx="7"/>
          </p:cNvCxnSpPr>
          <p:nvPr/>
        </p:nvCxnSpPr>
        <p:spPr bwMode="auto">
          <a:xfrm flipH="1">
            <a:off x="7154863" y="1600200"/>
            <a:ext cx="382587" cy="201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8223250" y="18256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32777" name="AutoShape 8"/>
          <p:cNvCxnSpPr>
            <a:cxnSpLocks noChangeShapeType="1"/>
            <a:stCxn id="32773" idx="5"/>
            <a:endCxn id="32776" idx="1"/>
          </p:cNvCxnSpPr>
          <p:nvPr/>
        </p:nvCxnSpPr>
        <p:spPr bwMode="auto">
          <a:xfrm>
            <a:off x="7851775" y="1600200"/>
            <a:ext cx="436563" cy="277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6242050" y="27400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32779" name="AutoShape 10"/>
          <p:cNvCxnSpPr>
            <a:cxnSpLocks noChangeShapeType="1"/>
            <a:stCxn id="32774" idx="3"/>
            <a:endCxn id="32778" idx="7"/>
          </p:cNvCxnSpPr>
          <p:nvPr/>
        </p:nvCxnSpPr>
        <p:spPr bwMode="auto">
          <a:xfrm flipH="1">
            <a:off x="6621463" y="2154238"/>
            <a:ext cx="219075" cy="638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0" name="AutoShape 11"/>
          <p:cNvSpPr>
            <a:spLocks noChangeArrowheads="1"/>
          </p:cNvSpPr>
          <p:nvPr/>
        </p:nvSpPr>
        <p:spPr bwMode="auto">
          <a:xfrm>
            <a:off x="72326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32781" name="AutoShape 12"/>
          <p:cNvCxnSpPr>
            <a:cxnSpLocks noChangeShapeType="1"/>
            <a:stCxn id="32774" idx="5"/>
            <a:endCxn id="32780" idx="1"/>
          </p:cNvCxnSpPr>
          <p:nvPr/>
        </p:nvCxnSpPr>
        <p:spPr bwMode="auto">
          <a:xfrm>
            <a:off x="7154863" y="2154238"/>
            <a:ext cx="142875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7613650" y="37306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32783" name="AutoShape 15"/>
          <p:cNvCxnSpPr>
            <a:cxnSpLocks noChangeShapeType="1"/>
            <a:endCxn id="32782" idx="1"/>
          </p:cNvCxnSpPr>
          <p:nvPr/>
        </p:nvCxnSpPr>
        <p:spPr bwMode="auto">
          <a:xfrm>
            <a:off x="7461250" y="3273425"/>
            <a:ext cx="217488" cy="509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9946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86804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8</a:t>
            </a:r>
          </a:p>
        </p:txBody>
      </p:sp>
      <p:cxnSp>
        <p:nvCxnSpPr>
          <p:cNvPr id="32786" name="AutoShape 18"/>
          <p:cNvCxnSpPr>
            <a:cxnSpLocks noChangeShapeType="1"/>
            <a:stCxn id="32776" idx="4"/>
            <a:endCxn id="32784" idx="0"/>
          </p:cNvCxnSpPr>
          <p:nvPr/>
        </p:nvCxnSpPr>
        <p:spPr bwMode="auto">
          <a:xfrm flipH="1">
            <a:off x="8216900" y="2297113"/>
            <a:ext cx="228600" cy="50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/>
          <p:cNvCxnSpPr>
            <a:cxnSpLocks noChangeShapeType="1"/>
            <a:stCxn id="32776" idx="5"/>
            <a:endCxn id="32785" idx="0"/>
          </p:cNvCxnSpPr>
          <p:nvPr/>
        </p:nvCxnSpPr>
        <p:spPr bwMode="auto">
          <a:xfrm>
            <a:off x="8602663" y="2230438"/>
            <a:ext cx="300037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04800"/>
            <a:ext cx="7772400" cy="685800"/>
          </a:xfrm>
        </p:spPr>
        <p:txBody>
          <a:bodyPr/>
          <a:lstStyle/>
          <a:p>
            <a:r>
              <a:rPr lang="en-US" altLang="en-US" sz="3200" dirty="0"/>
              <a:t>Deleting Nodes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1195388"/>
            <a:ext cx="6405561" cy="297180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delete a node (without destroying the order in the tree):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leaf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(no children):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disconnect 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t. 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 with one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hild: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bypass the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directly connect its parent to the child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spcBef>
                <a:spcPts val="18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 node with two children: 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smallest node in its right subtree (or the largest node in its left subtree),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use it to replace the node to be deleted, </a:t>
            </a:r>
          </a:p>
          <a:p>
            <a:pPr lvl="2">
              <a:spcBef>
                <a:spcPts val="120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then delete the smallest (or largest) node itself. </a:t>
            </a:r>
          </a:p>
          <a:p>
            <a:pPr>
              <a:spcBef>
                <a:spcPts val="1200"/>
              </a:spcBef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472363" y="1195388"/>
            <a:ext cx="444500" cy="4572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6775450" y="17494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32775" name="AutoShape 6"/>
          <p:cNvCxnSpPr>
            <a:cxnSpLocks noChangeShapeType="1"/>
            <a:stCxn id="32773" idx="3"/>
            <a:endCxn id="32774" idx="7"/>
          </p:cNvCxnSpPr>
          <p:nvPr/>
        </p:nvCxnSpPr>
        <p:spPr bwMode="auto">
          <a:xfrm flipH="1">
            <a:off x="7154863" y="1600200"/>
            <a:ext cx="382587" cy="201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6" name="AutoShape 7"/>
          <p:cNvSpPr>
            <a:spLocks noChangeArrowheads="1"/>
          </p:cNvSpPr>
          <p:nvPr/>
        </p:nvSpPr>
        <p:spPr bwMode="auto">
          <a:xfrm>
            <a:off x="8223250" y="18256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32777" name="AutoShape 8"/>
          <p:cNvCxnSpPr>
            <a:cxnSpLocks noChangeShapeType="1"/>
            <a:stCxn id="32773" idx="5"/>
            <a:endCxn id="32776" idx="1"/>
          </p:cNvCxnSpPr>
          <p:nvPr/>
        </p:nvCxnSpPr>
        <p:spPr bwMode="auto">
          <a:xfrm>
            <a:off x="7851775" y="1600200"/>
            <a:ext cx="436563" cy="277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8" name="AutoShape 9"/>
          <p:cNvSpPr>
            <a:spLocks noChangeArrowheads="1"/>
          </p:cNvSpPr>
          <p:nvPr/>
        </p:nvSpPr>
        <p:spPr bwMode="auto">
          <a:xfrm>
            <a:off x="6242050" y="27400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32779" name="AutoShape 10"/>
          <p:cNvCxnSpPr>
            <a:cxnSpLocks noChangeShapeType="1"/>
            <a:stCxn id="32774" idx="3"/>
            <a:endCxn id="32778" idx="7"/>
          </p:cNvCxnSpPr>
          <p:nvPr/>
        </p:nvCxnSpPr>
        <p:spPr bwMode="auto">
          <a:xfrm flipH="1">
            <a:off x="6621463" y="2154238"/>
            <a:ext cx="219075" cy="6381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0" name="AutoShape 11"/>
          <p:cNvSpPr>
            <a:spLocks noChangeArrowheads="1"/>
          </p:cNvSpPr>
          <p:nvPr/>
        </p:nvSpPr>
        <p:spPr bwMode="auto">
          <a:xfrm>
            <a:off x="72326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32781" name="AutoShape 12"/>
          <p:cNvCxnSpPr>
            <a:cxnSpLocks noChangeShapeType="1"/>
            <a:stCxn id="32774" idx="5"/>
            <a:endCxn id="32780" idx="1"/>
          </p:cNvCxnSpPr>
          <p:nvPr/>
        </p:nvCxnSpPr>
        <p:spPr bwMode="auto">
          <a:xfrm>
            <a:off x="7154863" y="2154238"/>
            <a:ext cx="142875" cy="7143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7613650" y="37306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32783" name="AutoShape 15"/>
          <p:cNvCxnSpPr>
            <a:cxnSpLocks noChangeShapeType="1"/>
            <a:endCxn id="32782" idx="1"/>
          </p:cNvCxnSpPr>
          <p:nvPr/>
        </p:nvCxnSpPr>
        <p:spPr bwMode="auto">
          <a:xfrm>
            <a:off x="7461250" y="3273425"/>
            <a:ext cx="217488" cy="509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79946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8680450" y="2816225"/>
            <a:ext cx="444500" cy="4572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8</a:t>
            </a:r>
          </a:p>
        </p:txBody>
      </p:sp>
      <p:cxnSp>
        <p:nvCxnSpPr>
          <p:cNvPr id="32786" name="AutoShape 18"/>
          <p:cNvCxnSpPr>
            <a:cxnSpLocks noChangeShapeType="1"/>
            <a:stCxn id="32776" idx="4"/>
            <a:endCxn id="32784" idx="0"/>
          </p:cNvCxnSpPr>
          <p:nvPr/>
        </p:nvCxnSpPr>
        <p:spPr bwMode="auto">
          <a:xfrm flipH="1">
            <a:off x="8216900" y="2297113"/>
            <a:ext cx="228600" cy="50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7" name="AutoShape 19"/>
          <p:cNvCxnSpPr>
            <a:cxnSpLocks noChangeShapeType="1"/>
            <a:stCxn id="32776" idx="5"/>
            <a:endCxn id="32785" idx="0"/>
          </p:cNvCxnSpPr>
          <p:nvPr/>
        </p:nvCxnSpPr>
        <p:spPr bwMode="auto">
          <a:xfrm>
            <a:off x="8602663" y="2230438"/>
            <a:ext cx="300037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3580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leaf node simply must be removed and the appropriate member variable of the parent is set to </a:t>
            </a:r>
            <a:r>
              <a:rPr lang="en-US" altLang="en-US" dirty="0">
                <a:latin typeface="Consolas" pitchFamily="49" charset="0"/>
                <a:cs typeface="Arial" charset="0"/>
              </a:rPr>
              <a:t>NULL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removing 75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43012" name="Picture 6" descr="C:\Users\dwharder\Desktop\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1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node is deleted and </a:t>
            </a:r>
            <a:r>
              <a:rPr lang="en-US" altLang="en-US" dirty="0">
                <a:latin typeface="Consolas" pitchFamily="49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of 81 is set to </a:t>
            </a:r>
            <a:r>
              <a:rPr lang="en-US" altLang="en-US" dirty="0">
                <a:latin typeface="Consolas" pitchFamily="49" charset="0"/>
                <a:cs typeface="Arial" charset="0"/>
              </a:rPr>
              <a:t>NULL</a:t>
            </a:r>
          </a:p>
        </p:txBody>
      </p:sp>
      <p:pic>
        <p:nvPicPr>
          <p:cNvPr id="44036" name="Picture 2" descr="C:\Users\dwharder\Desktop\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132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	Erasing the node containing 40 is similar</a:t>
            </a:r>
            <a:endParaRPr lang="en-US" altLang="en-US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</p:txBody>
      </p:sp>
      <p:pic>
        <p:nvPicPr>
          <p:cNvPr id="45060" name="Picture 7" descr="C:\Users\dwharder\Desktop\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9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  <a:endParaRPr lang="en-US" altLang="en-US" sz="2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16764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Locates a target value in 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sorted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array/list by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successively eliminating half of the array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consideration.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many elements will it need to examine?</a:t>
            </a:r>
          </a:p>
          <a:p>
            <a:pPr lvl="1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Searching the array below for the value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/>
        </p:nvGraphicFramePr>
        <p:xfrm>
          <a:off x="223838" y="2955925"/>
          <a:ext cx="8701088" cy="79224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662" marB="456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-4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56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68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85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103</a:t>
                      </a:r>
                    </a:p>
                  </a:txBody>
                  <a:tcPr marT="45662" marB="45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76313" y="3746500"/>
            <a:ext cx="619125" cy="833438"/>
            <a:chOff x="618" y="2880"/>
            <a:chExt cx="390" cy="525"/>
          </a:xfrm>
        </p:grpSpPr>
        <p:sp>
          <p:nvSpPr>
            <p:cNvPr id="5190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min</a:t>
              </a:r>
            </a:p>
          </p:txBody>
        </p:sp>
        <p:sp>
          <p:nvSpPr>
            <p:cNvPr id="5191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57713" y="3746500"/>
            <a:ext cx="619125" cy="833438"/>
            <a:chOff x="618" y="2880"/>
            <a:chExt cx="390" cy="525"/>
          </a:xfrm>
        </p:grpSpPr>
        <p:sp>
          <p:nvSpPr>
            <p:cNvPr id="5188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mid</a:t>
              </a:r>
            </a:p>
          </p:txBody>
        </p:sp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1038" y="3746500"/>
            <a:ext cx="619125" cy="833438"/>
            <a:chOff x="618" y="2880"/>
            <a:chExt cx="390" cy="525"/>
          </a:xfrm>
        </p:grpSpPr>
        <p:sp>
          <p:nvSpPr>
            <p:cNvPr id="5186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max</a:t>
              </a:r>
            </a:p>
          </p:txBody>
        </p:sp>
        <p:sp>
          <p:nvSpPr>
            <p:cNvPr id="5187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" y="4800600"/>
            <a:ext cx="88439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9144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15970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0542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5114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29686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425825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sz="1800" kern="0" dirty="0">
                <a:latin typeface="Tahoma" charset="0"/>
              </a:rPr>
              <a:t>Searches take </a:t>
            </a:r>
            <a:r>
              <a:rPr lang="en-US" sz="1800" b="1" i="1" kern="0" dirty="0">
                <a:latin typeface="Times New Roman" charset="0"/>
              </a:rPr>
              <a:t>O</a:t>
            </a:r>
            <a:r>
              <a:rPr lang="en-US" sz="1800" kern="0" dirty="0">
                <a:latin typeface="Times New Roman" charset="0"/>
              </a:rPr>
              <a:t>(log </a:t>
            </a:r>
            <a:r>
              <a:rPr lang="en-US" sz="1800" b="1" i="1" kern="0" dirty="0">
                <a:latin typeface="Times New Roman" charset="0"/>
              </a:rPr>
              <a:t>n</a:t>
            </a:r>
            <a:r>
              <a:rPr lang="en-US" sz="1800" kern="0" dirty="0">
                <a:latin typeface="Times New Roman" charset="0"/>
              </a:rPr>
              <a:t>)</a:t>
            </a:r>
            <a:r>
              <a:rPr lang="en-US" sz="1800" kern="0" dirty="0">
                <a:latin typeface="Tahoma" charset="0"/>
              </a:rPr>
              <a:t> time, using binary search</a:t>
            </a:r>
          </a:p>
          <a:p>
            <a:pPr lvl="1" eaLnBrk="1" hangingPunct="1"/>
            <a:r>
              <a:rPr lang="en-US" sz="1800" kern="0" dirty="0">
                <a:latin typeface="Tahoma" charset="0"/>
              </a:rPr>
              <a:t>Inserting a new item takes </a:t>
            </a:r>
            <a:r>
              <a:rPr lang="en-US" sz="1800" b="1" i="1" kern="0" dirty="0">
                <a:latin typeface="Times New Roman" charset="0"/>
              </a:rPr>
              <a:t>O</a:t>
            </a:r>
            <a:r>
              <a:rPr lang="en-US" sz="1800" kern="0" dirty="0">
                <a:latin typeface="Times New Roman" charset="0"/>
              </a:rPr>
              <a:t>(</a:t>
            </a:r>
            <a:r>
              <a:rPr lang="en-US" sz="1800" b="1" i="1" kern="0" dirty="0">
                <a:latin typeface="Times New Roman" charset="0"/>
              </a:rPr>
              <a:t>n</a:t>
            </a:r>
            <a:r>
              <a:rPr lang="en-US" sz="1800" kern="0" dirty="0">
                <a:latin typeface="Times New Roman" charset="0"/>
              </a:rPr>
              <a:t>)</a:t>
            </a:r>
            <a:r>
              <a:rPr lang="en-US" sz="1800" kern="0" dirty="0">
                <a:latin typeface="Tahoma" charset="0"/>
              </a:rPr>
              <a:t> time, since in the worst case we have to shift </a:t>
            </a:r>
            <a:r>
              <a:rPr lang="en-US" sz="1800" b="1" i="1" kern="0" dirty="0">
                <a:latin typeface="Times New Roman" charset="0"/>
              </a:rPr>
              <a:t>n</a:t>
            </a:r>
            <a:r>
              <a:rPr lang="en-US" sz="1800" kern="0" dirty="0">
                <a:latin typeface="Symbol" charset="0"/>
              </a:rPr>
              <a:t>/</a:t>
            </a:r>
            <a:r>
              <a:rPr lang="en-US" sz="1800" kern="0" dirty="0">
                <a:latin typeface="Times New Roman" charset="0"/>
              </a:rPr>
              <a:t>2</a:t>
            </a:r>
            <a:r>
              <a:rPr lang="en-US" sz="1800" kern="0" dirty="0">
                <a:latin typeface="Tahoma" charset="0"/>
              </a:rPr>
              <a:t> items to make room for the new item</a:t>
            </a:r>
            <a:endParaRPr lang="en-US" sz="2000" kern="0" dirty="0">
              <a:latin typeface="Tahoma" charset="0"/>
            </a:endParaRPr>
          </a:p>
          <a:p>
            <a:pPr lvl="1" eaLnBrk="1" hangingPunct="1"/>
            <a:r>
              <a:rPr lang="en-US" sz="1800" kern="0" dirty="0">
                <a:latin typeface="Tahoma" charset="0"/>
              </a:rPr>
              <a:t>Removing an item takes </a:t>
            </a:r>
            <a:r>
              <a:rPr lang="en-US" sz="1800" b="1" i="1" kern="0" dirty="0">
                <a:latin typeface="Times New Roman" charset="0"/>
              </a:rPr>
              <a:t>O</a:t>
            </a:r>
            <a:r>
              <a:rPr lang="en-US" sz="1800" kern="0" dirty="0">
                <a:latin typeface="Times New Roman" charset="0"/>
              </a:rPr>
              <a:t>(</a:t>
            </a:r>
            <a:r>
              <a:rPr lang="en-US" sz="1800" b="1" i="1" kern="0" dirty="0">
                <a:latin typeface="Times New Roman" charset="0"/>
              </a:rPr>
              <a:t>n</a:t>
            </a:r>
            <a:r>
              <a:rPr lang="en-US" sz="1800" kern="0" dirty="0">
                <a:latin typeface="Times New Roman" charset="0"/>
              </a:rPr>
              <a:t>)</a:t>
            </a:r>
            <a:r>
              <a:rPr lang="en-US" sz="1800" kern="0" dirty="0">
                <a:latin typeface="Tahoma" charset="0"/>
              </a:rPr>
              <a:t> time, since in the worst case we have to shift </a:t>
            </a:r>
            <a:r>
              <a:rPr lang="en-US" sz="1800" b="1" i="1" kern="0" dirty="0">
                <a:latin typeface="Times New Roman" charset="0"/>
              </a:rPr>
              <a:t>n</a:t>
            </a:r>
            <a:r>
              <a:rPr lang="en-US" sz="1800" kern="0" dirty="0">
                <a:latin typeface="Symbol" charset="0"/>
              </a:rPr>
              <a:t>/</a:t>
            </a:r>
            <a:r>
              <a:rPr lang="en-US" sz="1800" kern="0" dirty="0">
                <a:latin typeface="Times New Roman" charset="0"/>
              </a:rPr>
              <a:t>2</a:t>
            </a:r>
            <a:r>
              <a:rPr lang="en-US" sz="1800" kern="0" dirty="0">
                <a:latin typeface="Tahoma" charset="0"/>
              </a:rPr>
              <a:t> items to compact the items after the removal</a:t>
            </a:r>
          </a:p>
        </p:txBody>
      </p:sp>
    </p:spTree>
    <p:extLst>
      <p:ext uri="{BB962C8B-B14F-4D97-AF65-F5344CB8AC3E}">
        <p14:creationId xmlns:p14="http://schemas.microsoft.com/office/powerpoint/2010/main" val="23652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node is deleted and </a:t>
            </a:r>
            <a:r>
              <a:rPr lang="en-US" altLang="en-US" dirty="0">
                <a:latin typeface="Consolas" pitchFamily="49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of 39 is set </a:t>
            </a:r>
            <a:r>
              <a:rPr lang="en-US" altLang="en-US">
                <a:latin typeface="Arial" charset="0"/>
                <a:cs typeface="Arial" charset="0"/>
              </a:rPr>
              <a:t>to </a:t>
            </a:r>
            <a:r>
              <a:rPr lang="en-US" altLang="en-US">
                <a:latin typeface="Consolas" pitchFamily="49" charset="0"/>
                <a:cs typeface="Arial" charset="0"/>
              </a:rPr>
              <a:t>NULL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46084" name="Picture 2" descr="C:\Users\dwharder\Desktop\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98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a node has only one child, we can simply promote the sub-tree associated with the child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Consider removing 8 which has one left child</a:t>
            </a:r>
          </a:p>
        </p:txBody>
      </p:sp>
      <p:pic>
        <p:nvPicPr>
          <p:cNvPr id="47108" name="Picture 6" descr="C:\Users\dwharder\Desktop\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7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914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node 8 is deleted and the </a:t>
            </a:r>
            <a:r>
              <a:rPr lang="en-US" altLang="en-US" dirty="0">
                <a:latin typeface="Consolas" pitchFamily="49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11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is updated to point to 3</a:t>
            </a:r>
          </a:p>
        </p:txBody>
      </p:sp>
      <p:pic>
        <p:nvPicPr>
          <p:cNvPr id="48132" name="Picture 3" descr="C:\Users\dwharder\Desktop\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0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1143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no difference in promoting a single node or a sub-tree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 remove 39, it has a single child 11</a:t>
            </a:r>
          </a:p>
        </p:txBody>
      </p:sp>
      <p:pic>
        <p:nvPicPr>
          <p:cNvPr id="49156" name="Picture 2" descr="C:\Users\dwharder\Desktop\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29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1524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node containing 39 is deleted and </a:t>
            </a:r>
            <a:r>
              <a:rPr lang="en-US" altLang="en-US" dirty="0">
                <a:latin typeface="Consolas" pitchFamily="49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of 42 is updated to point to 11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Notice that order is still maintained</a:t>
            </a:r>
          </a:p>
        </p:txBody>
      </p:sp>
      <p:pic>
        <p:nvPicPr>
          <p:cNvPr id="50180" name="Picture 3" descr="C:\Users\dwharder\Desktop\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220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erasing the node containing 99</a:t>
            </a:r>
          </a:p>
        </p:txBody>
      </p:sp>
      <p:pic>
        <p:nvPicPr>
          <p:cNvPr id="51204" name="Picture 6" descr="C:\Users\dwharder\Desktop\e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178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node is deleted and the left sub-tree is promoted: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member variable </a:t>
            </a:r>
            <a:r>
              <a:rPr lang="en-US" altLang="en-US" dirty="0">
                <a:latin typeface="Consolas" pitchFamily="49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of 70 is set to point to 92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Again, the order of the tree is maintained</a:t>
            </a:r>
          </a:p>
        </p:txBody>
      </p:sp>
      <p:pic>
        <p:nvPicPr>
          <p:cNvPr id="52228" name="Picture 7" descr="C:\Users\dwharder\Desktop\e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1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Finally, we will consider the problem of erasing a full node, 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42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perform two operations: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Replace 42 with the minimum object in the right sub-tree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Erase that object from the right sub-tree</a:t>
            </a:r>
          </a:p>
          <a:p>
            <a:pPr lvl="1"/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53252" name="Picture 2" descr="C:\Users\dwharder\Desktop\e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439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case, we replace 42 with 47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temporarily have two copies of 47 in the tree</a:t>
            </a:r>
          </a:p>
          <a:p>
            <a:pPr lvl="1"/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54276" name="Picture 2" descr="C:\Users\dwharder\Desktop\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8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now recursively erase 47 from the right sub-tree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note that 47 is a leaf node in the right sub-tree</a:t>
            </a:r>
          </a:p>
        </p:txBody>
      </p:sp>
      <p:pic>
        <p:nvPicPr>
          <p:cNvPr id="55300" name="Picture 2" descr="C:\Users\dwharder\Desktop\e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29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5560" r="26582" b="4369"/>
          <a:stretch>
            <a:fillRect/>
          </a:stretch>
        </p:blipFill>
        <p:spPr bwMode="auto">
          <a:xfrm>
            <a:off x="3581400" y="1143000"/>
            <a:ext cx="5410200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bg1"/>
                </a:solidFill>
                <a:latin typeface="Tahoma" panose="020B0604030504040204" pitchFamily="34" charset="0"/>
              </a:rPr>
              <a:t>Binary search-Guessing Game</a:t>
            </a:r>
            <a:endParaRPr lang="en-US" altLang="en-US" sz="28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0" y="1066800"/>
            <a:ext cx="3581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 computer program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between 1 and 100 and the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tries to guess 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every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guess, the program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a hint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guess is too high or too low.</a:t>
            </a:r>
          </a:p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to guess 1, 2, 3, and so on.</a:t>
            </a:r>
          </a:p>
          <a:p>
            <a:pPr algn="l" eaLnBrk="1" hangingPunct="1">
              <a:spcBef>
                <a:spcPts val="12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to guess the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number and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range in half each time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Leaf nodes are simply removed and </a:t>
            </a:r>
            <a:r>
              <a:rPr lang="en-US" altLang="en-US" dirty="0">
                <a:latin typeface="Consolas" pitchFamily="49" charset="0"/>
                <a:cs typeface="Arial" charset="0"/>
              </a:rPr>
              <a:t>left of 51 </a:t>
            </a:r>
            <a:r>
              <a:rPr lang="en-US" altLang="en-US" dirty="0">
                <a:latin typeface="Arial" charset="0"/>
                <a:cs typeface="Arial" charset="0"/>
              </a:rPr>
              <a:t> is set to </a:t>
            </a:r>
            <a:r>
              <a:rPr lang="en-US" altLang="en-US" dirty="0">
                <a:latin typeface="Consolas" pitchFamily="49" charset="0"/>
                <a:cs typeface="Arial" charset="0"/>
              </a:rPr>
              <a:t>NULL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defRPr/>
            </a:pPr>
            <a:r>
              <a:rPr lang="en-US" altLang="en-US" dirty="0">
                <a:latin typeface="Arial" charset="0"/>
                <a:cs typeface="Arial" charset="0"/>
              </a:rPr>
              <a:t>Notice that the tree is still sorted: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	47 was the least object in the right sub-tree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56324" name="Picture 2" descr="C:\Users\dwharder\Desktop\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43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erase the root 47 again: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must copy the minimum of the right sub-tree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We could promote the maximum object in the left sub-tree and achieve similar results</a:t>
            </a:r>
            <a:endParaRPr lang="en-US" altLang="en-US">
              <a:latin typeface="Consolas" pitchFamily="49" charset="0"/>
              <a:cs typeface="Arial" charset="0"/>
            </a:endParaRPr>
          </a:p>
        </p:txBody>
      </p:sp>
      <p:pic>
        <p:nvPicPr>
          <p:cNvPr id="57348" name="Picture 2" descr="C:\Users\dwharder\Desktop\e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839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copy 51 from the right sub-tree</a:t>
            </a:r>
          </a:p>
        </p:txBody>
      </p:sp>
      <p:pic>
        <p:nvPicPr>
          <p:cNvPr id="58372" name="Picture 2" descr="C:\Users\dwharder\Desktop\e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44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must proceed by delete 51 from the right sub-tree</a:t>
            </a:r>
          </a:p>
        </p:txBody>
      </p:sp>
      <p:pic>
        <p:nvPicPr>
          <p:cNvPr id="59396" name="Picture 2" descr="C:\Users\dwharder\Desktop\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84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case, the node storing 51 has just a single child</a:t>
            </a:r>
          </a:p>
        </p:txBody>
      </p:sp>
      <p:pic>
        <p:nvPicPr>
          <p:cNvPr id="60420" name="Picture 2" descr="C:\Users\dwharder\Desktop\e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618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delete the node containing 51 and assign the member variable </a:t>
            </a:r>
            <a:r>
              <a:rPr lang="en-US" altLang="en-US" dirty="0">
                <a:latin typeface="Consolas" pitchFamily="49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of 70 to point to 59</a:t>
            </a:r>
          </a:p>
        </p:txBody>
      </p:sp>
      <p:pic>
        <p:nvPicPr>
          <p:cNvPr id="61444" name="Picture 2" descr="C:\Users\dwharder\Desktop\e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612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Note that after seven removals, the remaining tree is still correctly sorted</a:t>
            </a:r>
          </a:p>
        </p:txBody>
      </p:sp>
      <p:pic>
        <p:nvPicPr>
          <p:cNvPr id="62468" name="Picture 3" descr="C:\Users\dwharder\Desktop\e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98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C:\Users\dwharder\Desktop\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213100"/>
            <a:ext cx="571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2" descr="C:\Users\dwharder\Desktop\e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518025"/>
            <a:ext cx="571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the two examples of removing a full node, we promoted: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node with no children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node with right child</a:t>
            </a: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Is it possible, in removing a full node, to promote a child with two children? </a:t>
            </a:r>
          </a:p>
        </p:txBody>
      </p:sp>
    </p:spTree>
    <p:extLst>
      <p:ext uri="{BB962C8B-B14F-4D97-AF65-F5344CB8AC3E}">
        <p14:creationId xmlns:p14="http://schemas.microsoft.com/office/powerpoint/2010/main" val="691072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 removal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we promoted the minimum value in the right sub-tree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that node had a left sub-tree, that sub-tree would contain a smaller value</a:t>
            </a:r>
          </a:p>
        </p:txBody>
      </p:sp>
      <p:pic>
        <p:nvPicPr>
          <p:cNvPr id="64516" name="Picture 2" descr="C:\Users\dwharder\Desktop\e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213100"/>
            <a:ext cx="571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2" descr="C:\Users\dwharder\Desktop\e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518025"/>
            <a:ext cx="571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01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525F6F-817A-4C93-9E08-060F1203DE3D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2" y="152400"/>
            <a:ext cx="8377237" cy="609600"/>
          </a:xfrm>
        </p:spPr>
        <p:txBody>
          <a:bodyPr/>
          <a:lstStyle/>
          <a:p>
            <a:r>
              <a:rPr lang="en-US" altLang="en-US" sz="3200" dirty="0"/>
              <a:t>Delete Nodes – find the node -Iterative</a:t>
            </a:r>
          </a:p>
        </p:txBody>
      </p:sp>
      <p:sp>
        <p:nvSpPr>
          <p:cNvPr id="11164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-17289" y="1116012"/>
            <a:ext cx="8918575" cy="5894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remove(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key) { 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delete node with given key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current = root;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parent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while(current != null &amp;&amp;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current.getElement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key)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for node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parent = current;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if(key 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current.getElement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left?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current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else{	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 go right?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current =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if(current == null) 		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the line,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	 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didn't find it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end while, found node to delete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3013" name="AutoShape 33"/>
          <p:cNvSpPr>
            <a:spLocks noChangeArrowheads="1"/>
          </p:cNvSpPr>
          <p:nvPr/>
        </p:nvSpPr>
        <p:spPr bwMode="auto">
          <a:xfrm>
            <a:off x="8039100" y="2420938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43014" name="AutoShape 34"/>
          <p:cNvSpPr>
            <a:spLocks noChangeArrowheads="1"/>
          </p:cNvSpPr>
          <p:nvPr/>
        </p:nvSpPr>
        <p:spPr bwMode="auto">
          <a:xfrm>
            <a:off x="7265988" y="3432175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cxnSp>
        <p:nvCxnSpPr>
          <p:cNvPr id="43015" name="AutoShape 35"/>
          <p:cNvCxnSpPr>
            <a:cxnSpLocks noChangeShapeType="1"/>
            <a:stCxn id="43013" idx="3"/>
            <a:endCxn id="43014" idx="7"/>
          </p:cNvCxnSpPr>
          <p:nvPr/>
        </p:nvCxnSpPr>
        <p:spPr bwMode="auto">
          <a:xfrm flipH="1">
            <a:off x="7645400" y="2814638"/>
            <a:ext cx="458788" cy="668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6" name="AutoShape 36"/>
          <p:cNvSpPr>
            <a:spLocks noChangeArrowheads="1"/>
          </p:cNvSpPr>
          <p:nvPr/>
        </p:nvSpPr>
        <p:spPr bwMode="auto">
          <a:xfrm>
            <a:off x="8699500" y="34353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43017" name="AutoShape 37"/>
          <p:cNvCxnSpPr>
            <a:cxnSpLocks noChangeShapeType="1"/>
            <a:stCxn id="43013" idx="5"/>
            <a:endCxn id="43016" idx="1"/>
          </p:cNvCxnSpPr>
          <p:nvPr/>
        </p:nvCxnSpPr>
        <p:spPr bwMode="auto">
          <a:xfrm>
            <a:off x="8418513" y="2814638"/>
            <a:ext cx="346075" cy="671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8" name="AutoShape 38"/>
          <p:cNvSpPr>
            <a:spLocks noChangeArrowheads="1"/>
          </p:cNvSpPr>
          <p:nvPr/>
        </p:nvSpPr>
        <p:spPr bwMode="auto">
          <a:xfrm>
            <a:off x="6503988" y="4462463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cxnSp>
        <p:nvCxnSpPr>
          <p:cNvPr id="43019" name="AutoShape 39"/>
          <p:cNvCxnSpPr>
            <a:cxnSpLocks noChangeShapeType="1"/>
            <a:stCxn id="43014" idx="3"/>
            <a:endCxn id="43018" idx="7"/>
          </p:cNvCxnSpPr>
          <p:nvPr/>
        </p:nvCxnSpPr>
        <p:spPr bwMode="auto">
          <a:xfrm flipH="1">
            <a:off x="6883400" y="3825875"/>
            <a:ext cx="447675" cy="6873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0" name="AutoShape 40"/>
          <p:cNvSpPr>
            <a:spLocks noChangeArrowheads="1"/>
          </p:cNvSpPr>
          <p:nvPr/>
        </p:nvSpPr>
        <p:spPr bwMode="auto">
          <a:xfrm>
            <a:off x="7937500" y="446563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cxnSp>
        <p:nvCxnSpPr>
          <p:cNvPr id="43021" name="AutoShape 41"/>
          <p:cNvCxnSpPr>
            <a:cxnSpLocks noChangeShapeType="1"/>
            <a:stCxn id="43014" idx="5"/>
            <a:endCxn id="43020" idx="1"/>
          </p:cNvCxnSpPr>
          <p:nvPr/>
        </p:nvCxnSpPr>
        <p:spPr bwMode="auto">
          <a:xfrm>
            <a:off x="7645400" y="3825875"/>
            <a:ext cx="357188" cy="690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2" name="Text Box 42"/>
          <p:cNvSpPr txBox="1">
            <a:spLocks noChangeArrowheads="1"/>
          </p:cNvSpPr>
          <p:nvPr/>
        </p:nvSpPr>
        <p:spPr bwMode="auto">
          <a:xfrm>
            <a:off x="5915025" y="3744913"/>
            <a:ext cx="9683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>
                <a:latin typeface="Verdana" panose="020B0604030504040204" pitchFamily="34" charset="0"/>
              </a:rPr>
              <a:t>current</a:t>
            </a:r>
          </a:p>
        </p:txBody>
      </p:sp>
      <p:sp>
        <p:nvSpPr>
          <p:cNvPr id="43023" name="Text Box 43"/>
          <p:cNvSpPr txBox="1">
            <a:spLocks noChangeArrowheads="1"/>
          </p:cNvSpPr>
          <p:nvPr/>
        </p:nvSpPr>
        <p:spPr bwMode="auto">
          <a:xfrm>
            <a:off x="6467475" y="2946400"/>
            <a:ext cx="1243013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43024" name="AutoShape 44"/>
          <p:cNvCxnSpPr>
            <a:cxnSpLocks noChangeShapeType="1"/>
            <a:endCxn id="43014" idx="1"/>
          </p:cNvCxnSpPr>
          <p:nvPr/>
        </p:nvCxnSpPr>
        <p:spPr bwMode="auto">
          <a:xfrm>
            <a:off x="7265988" y="3211513"/>
            <a:ext cx="65087" cy="285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AutoShape 45"/>
          <p:cNvCxnSpPr>
            <a:cxnSpLocks noChangeShapeType="1"/>
            <a:endCxn id="43018" idx="1"/>
          </p:cNvCxnSpPr>
          <p:nvPr/>
        </p:nvCxnSpPr>
        <p:spPr bwMode="auto">
          <a:xfrm>
            <a:off x="6467475" y="4008438"/>
            <a:ext cx="101600" cy="519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69794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search trees (BST)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" y="1121035"/>
            <a:ext cx="9037638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BSTs store their elements in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order, which is helpful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searching/sorting tasks.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either: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 the following property:</a:t>
            </a:r>
          </a:p>
          <a:p>
            <a:pPr lvl="2" eaLnBrk="1" hangingPunct="1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three nodes such that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left subtree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the right subtree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have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root node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data is 55: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of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R's left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55, the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R's data,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of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R's right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55, the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R's data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R's left and right subtrees are also binary search trees.</a:t>
            </a:r>
          </a:p>
          <a:p>
            <a:pPr lvl="1" eaLnBrk="1" hangingPunct="1"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73726" y="2014153"/>
            <a:ext cx="2190066" cy="903049"/>
            <a:chOff x="5673726" y="2014153"/>
            <a:chExt cx="2190066" cy="903049"/>
          </a:xfrm>
        </p:grpSpPr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6626226" y="2014153"/>
              <a:ext cx="320675" cy="319088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v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7544704" y="2596527"/>
              <a:ext cx="319088" cy="320675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w</a:t>
              </a:r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5673726" y="2525328"/>
              <a:ext cx="319088" cy="320675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sym typeface="Symbol" charset="0"/>
                </a:rPr>
                <a:t>u</a:t>
              </a:r>
            </a:p>
          </p:txBody>
        </p:sp>
        <p:cxnSp>
          <p:nvCxnSpPr>
            <p:cNvPr id="54" name="AutoShape 13"/>
            <p:cNvCxnSpPr>
              <a:cxnSpLocks noChangeShapeType="1"/>
              <a:stCxn id="47" idx="3"/>
              <a:endCxn id="49" idx="7"/>
            </p:cNvCxnSpPr>
            <p:nvPr/>
          </p:nvCxnSpPr>
          <p:spPr bwMode="auto">
            <a:xfrm flipH="1">
              <a:off x="5946776" y="2295141"/>
              <a:ext cx="727075" cy="26987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14"/>
            <p:cNvCxnSpPr>
              <a:cxnSpLocks noChangeShapeType="1"/>
              <a:stCxn id="48" idx="1"/>
              <a:endCxn id="47" idx="5"/>
            </p:cNvCxnSpPr>
            <p:nvPr/>
          </p:nvCxnSpPr>
          <p:spPr bwMode="auto">
            <a:xfrm flipH="1" flipV="1">
              <a:off x="6899939" y="2286512"/>
              <a:ext cx="691494" cy="356977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61" y="3764524"/>
            <a:ext cx="2590800" cy="191000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altLang="en-US" sz="3200" dirty="0"/>
              <a:t>Delete Nodes – </a:t>
            </a:r>
            <a:r>
              <a:rPr lang="en-US" altLang="en-US" sz="3200" dirty="0" err="1"/>
              <a:t>nochildren</a:t>
            </a:r>
            <a:r>
              <a:rPr lang="en-US" altLang="en-US" sz="3200" dirty="0"/>
              <a:t> 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23813" y="1063625"/>
            <a:ext cx="9144001" cy="4081463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no children, simply delete it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()==null &amp;&amp;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()==null){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if(current == root)	 	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root,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root = null; 	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tree is empty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disconnect from parent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parent.setLeft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 			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parent.setRight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 </a:t>
            </a:r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2506663" y="4937125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4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1733550" y="56515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2</a:t>
            </a:r>
          </a:p>
        </p:txBody>
      </p:sp>
      <p:cxnSp>
        <p:nvCxnSpPr>
          <p:cNvPr id="44038" name="AutoShape 7"/>
          <p:cNvCxnSpPr>
            <a:cxnSpLocks noChangeShapeType="1"/>
            <a:endCxn id="44037" idx="7"/>
          </p:cNvCxnSpPr>
          <p:nvPr/>
        </p:nvCxnSpPr>
        <p:spPr bwMode="auto">
          <a:xfrm flipH="1">
            <a:off x="2112963" y="5368925"/>
            <a:ext cx="522287" cy="349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AutoShape 8"/>
          <p:cNvSpPr>
            <a:spLocks noChangeArrowheads="1"/>
          </p:cNvSpPr>
          <p:nvPr/>
        </p:nvSpPr>
        <p:spPr bwMode="auto">
          <a:xfrm>
            <a:off x="3167063" y="5654675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5</a:t>
            </a:r>
          </a:p>
        </p:txBody>
      </p:sp>
      <p:cxnSp>
        <p:nvCxnSpPr>
          <p:cNvPr id="44040" name="AutoShape 9"/>
          <p:cNvCxnSpPr>
            <a:cxnSpLocks noChangeShapeType="1"/>
            <a:endCxn id="44039" idx="1"/>
          </p:cNvCxnSpPr>
          <p:nvPr/>
        </p:nvCxnSpPr>
        <p:spPr bwMode="auto">
          <a:xfrm>
            <a:off x="2857500" y="5380038"/>
            <a:ext cx="374650" cy="3413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AutoShape 10"/>
          <p:cNvSpPr>
            <a:spLocks noChangeArrowheads="1"/>
          </p:cNvSpPr>
          <p:nvPr/>
        </p:nvSpPr>
        <p:spPr bwMode="auto">
          <a:xfrm>
            <a:off x="979488" y="630078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1</a:t>
            </a:r>
          </a:p>
        </p:txBody>
      </p:sp>
      <p:cxnSp>
        <p:nvCxnSpPr>
          <p:cNvPr id="44042" name="AutoShape 11"/>
          <p:cNvCxnSpPr>
            <a:cxnSpLocks noChangeShapeType="1"/>
            <a:endCxn id="44041" idx="7"/>
          </p:cNvCxnSpPr>
          <p:nvPr/>
        </p:nvCxnSpPr>
        <p:spPr bwMode="auto">
          <a:xfrm flipH="1">
            <a:off x="1358900" y="6067425"/>
            <a:ext cx="447675" cy="300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AutoShape 12"/>
          <p:cNvSpPr>
            <a:spLocks noChangeArrowheads="1"/>
          </p:cNvSpPr>
          <p:nvPr/>
        </p:nvSpPr>
        <p:spPr bwMode="auto">
          <a:xfrm>
            <a:off x="2413000" y="6303963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3</a:t>
            </a:r>
          </a:p>
        </p:txBody>
      </p:sp>
      <p:cxnSp>
        <p:nvCxnSpPr>
          <p:cNvPr id="44044" name="AutoShape 13"/>
          <p:cNvCxnSpPr>
            <a:cxnSpLocks noChangeShapeType="1"/>
            <a:endCxn id="44043" idx="1"/>
          </p:cNvCxnSpPr>
          <p:nvPr/>
        </p:nvCxnSpPr>
        <p:spPr bwMode="auto">
          <a:xfrm>
            <a:off x="2120900" y="6019800"/>
            <a:ext cx="357188" cy="350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5" name="Text Box 14"/>
          <p:cNvSpPr txBox="1">
            <a:spLocks noChangeArrowheads="1"/>
          </p:cNvSpPr>
          <p:nvPr/>
        </p:nvSpPr>
        <p:spPr bwMode="auto">
          <a:xfrm>
            <a:off x="522288" y="5575300"/>
            <a:ext cx="9683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current</a:t>
            </a:r>
          </a:p>
        </p:txBody>
      </p:sp>
      <p:sp>
        <p:nvSpPr>
          <p:cNvPr id="44046" name="Text Box 15"/>
          <p:cNvSpPr txBox="1">
            <a:spLocks noChangeArrowheads="1"/>
          </p:cNvSpPr>
          <p:nvPr/>
        </p:nvSpPr>
        <p:spPr bwMode="auto">
          <a:xfrm>
            <a:off x="895350" y="4965700"/>
            <a:ext cx="12430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44047" name="AutoShape 16"/>
          <p:cNvCxnSpPr>
            <a:cxnSpLocks noChangeShapeType="1"/>
            <a:stCxn id="44046" idx="2"/>
            <a:endCxn id="44037" idx="1"/>
          </p:cNvCxnSpPr>
          <p:nvPr/>
        </p:nvCxnSpPr>
        <p:spPr bwMode="auto">
          <a:xfrm>
            <a:off x="1517650" y="5229225"/>
            <a:ext cx="280988" cy="473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8" name="AutoShape 17"/>
          <p:cNvCxnSpPr>
            <a:cxnSpLocks noChangeShapeType="1"/>
            <a:stCxn id="44045" idx="2"/>
            <a:endCxn id="44041" idx="1"/>
          </p:cNvCxnSpPr>
          <p:nvPr/>
        </p:nvCxnSpPr>
        <p:spPr bwMode="auto">
          <a:xfrm>
            <a:off x="1006475" y="5838825"/>
            <a:ext cx="38100" cy="512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82" name="AutoShape 18"/>
          <p:cNvSpPr>
            <a:spLocks noChangeArrowheads="1"/>
          </p:cNvSpPr>
          <p:nvPr/>
        </p:nvSpPr>
        <p:spPr bwMode="auto">
          <a:xfrm>
            <a:off x="7637463" y="4848225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4</a:t>
            </a:r>
          </a:p>
        </p:txBody>
      </p:sp>
      <p:sp>
        <p:nvSpPr>
          <p:cNvPr id="113683" name="AutoShape 19"/>
          <p:cNvSpPr>
            <a:spLocks noChangeArrowheads="1"/>
          </p:cNvSpPr>
          <p:nvPr/>
        </p:nvSpPr>
        <p:spPr bwMode="auto">
          <a:xfrm>
            <a:off x="6842125" y="5591175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2</a:t>
            </a:r>
          </a:p>
        </p:txBody>
      </p:sp>
      <p:cxnSp>
        <p:nvCxnSpPr>
          <p:cNvPr id="113684" name="AutoShape 20"/>
          <p:cNvCxnSpPr>
            <a:cxnSpLocks noChangeShapeType="1"/>
            <a:endCxn id="113683" idx="7"/>
          </p:cNvCxnSpPr>
          <p:nvPr/>
        </p:nvCxnSpPr>
        <p:spPr bwMode="auto">
          <a:xfrm flipH="1">
            <a:off x="7219950" y="5229225"/>
            <a:ext cx="460375" cy="4270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85" name="AutoShape 21"/>
          <p:cNvSpPr>
            <a:spLocks noChangeArrowheads="1"/>
          </p:cNvSpPr>
          <p:nvPr/>
        </p:nvSpPr>
        <p:spPr bwMode="auto">
          <a:xfrm>
            <a:off x="8275638" y="55943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5</a:t>
            </a:r>
          </a:p>
        </p:txBody>
      </p:sp>
      <p:cxnSp>
        <p:nvCxnSpPr>
          <p:cNvPr id="113686" name="AutoShape 22"/>
          <p:cNvCxnSpPr>
            <a:cxnSpLocks noChangeShapeType="1"/>
            <a:endCxn id="113685" idx="1"/>
          </p:cNvCxnSpPr>
          <p:nvPr/>
        </p:nvCxnSpPr>
        <p:spPr bwMode="auto">
          <a:xfrm>
            <a:off x="7994650" y="5229225"/>
            <a:ext cx="346075" cy="430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5972175" y="63055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1</a:t>
            </a:r>
          </a:p>
        </p:txBody>
      </p:sp>
      <p:sp>
        <p:nvSpPr>
          <p:cNvPr id="113688" name="AutoShape 24"/>
          <p:cNvSpPr>
            <a:spLocks noChangeArrowheads="1"/>
          </p:cNvSpPr>
          <p:nvPr/>
        </p:nvSpPr>
        <p:spPr bwMode="auto">
          <a:xfrm>
            <a:off x="7405688" y="6308725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3</a:t>
            </a:r>
          </a:p>
        </p:txBody>
      </p:sp>
      <p:cxnSp>
        <p:nvCxnSpPr>
          <p:cNvPr id="113689" name="AutoShape 25"/>
          <p:cNvCxnSpPr>
            <a:cxnSpLocks noChangeShapeType="1"/>
            <a:endCxn id="113688" idx="1"/>
          </p:cNvCxnSpPr>
          <p:nvPr/>
        </p:nvCxnSpPr>
        <p:spPr bwMode="auto">
          <a:xfrm>
            <a:off x="7178675" y="6005513"/>
            <a:ext cx="292100" cy="368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5716588" y="5873750"/>
            <a:ext cx="9683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delete</a:t>
            </a:r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6170613" y="4965700"/>
            <a:ext cx="1243012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113692" name="AutoShape 28"/>
          <p:cNvCxnSpPr>
            <a:cxnSpLocks noChangeShapeType="1"/>
            <a:endCxn id="113683" idx="1"/>
          </p:cNvCxnSpPr>
          <p:nvPr/>
        </p:nvCxnSpPr>
        <p:spPr bwMode="auto">
          <a:xfrm>
            <a:off x="6907213" y="5292725"/>
            <a:ext cx="0" cy="3635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693" name="AutoShape 29"/>
          <p:cNvCxnSpPr>
            <a:cxnSpLocks noChangeShapeType="1"/>
            <a:endCxn id="113687" idx="1"/>
          </p:cNvCxnSpPr>
          <p:nvPr/>
        </p:nvCxnSpPr>
        <p:spPr bwMode="auto">
          <a:xfrm flipH="1">
            <a:off x="6037263" y="6005513"/>
            <a:ext cx="133350" cy="365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6597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2" grpId="0" animBg="1"/>
      <p:bldP spid="113683" grpId="0" animBg="1"/>
      <p:bldP spid="113685" grpId="0" animBg="1"/>
      <p:bldP spid="113687" grpId="0" animBg="1"/>
      <p:bldP spid="113688" grpId="0" animBg="1"/>
      <p:bldP spid="113690" grpId="0"/>
      <p:bldP spid="11369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altLang="en-US" sz="3200"/>
              <a:t>Delete Nodes – One child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50" y="1123950"/>
            <a:ext cx="7772400" cy="579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no right child, replace with left subtree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()==null)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if(current == root)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root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parent.setLeft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parent.setRight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current.getLeft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()==null)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if(current == root)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root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isLeftChild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parent.setLeft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parent.setRight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8039100" y="1143000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4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7265988" y="215423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2</a:t>
            </a:r>
          </a:p>
        </p:txBody>
      </p:sp>
      <p:cxnSp>
        <p:nvCxnSpPr>
          <p:cNvPr id="56328" name="AutoShape 8"/>
          <p:cNvCxnSpPr>
            <a:cxnSpLocks noChangeShapeType="1"/>
            <a:stCxn id="56326" idx="3"/>
            <a:endCxn id="56327" idx="7"/>
          </p:cNvCxnSpPr>
          <p:nvPr/>
        </p:nvCxnSpPr>
        <p:spPr bwMode="auto">
          <a:xfrm flipH="1">
            <a:off x="7645400" y="1536700"/>
            <a:ext cx="458788" cy="668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8699500" y="2157413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5</a:t>
            </a:r>
          </a:p>
        </p:txBody>
      </p:sp>
      <p:cxnSp>
        <p:nvCxnSpPr>
          <p:cNvPr id="56330" name="AutoShape 10"/>
          <p:cNvCxnSpPr>
            <a:cxnSpLocks noChangeShapeType="1"/>
            <a:stCxn id="56326" idx="5"/>
            <a:endCxn id="56329" idx="1"/>
          </p:cNvCxnSpPr>
          <p:nvPr/>
        </p:nvCxnSpPr>
        <p:spPr bwMode="auto">
          <a:xfrm>
            <a:off x="8418513" y="1536700"/>
            <a:ext cx="346075" cy="671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7937500" y="31877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3</a:t>
            </a:r>
          </a:p>
        </p:txBody>
      </p:sp>
      <p:cxnSp>
        <p:nvCxnSpPr>
          <p:cNvPr id="56332" name="AutoShape 12"/>
          <p:cNvCxnSpPr>
            <a:cxnSpLocks noChangeShapeType="1"/>
            <a:stCxn id="56327" idx="5"/>
            <a:endCxn id="56331" idx="1"/>
          </p:cNvCxnSpPr>
          <p:nvPr/>
        </p:nvCxnSpPr>
        <p:spPr bwMode="auto">
          <a:xfrm>
            <a:off x="7645400" y="2547938"/>
            <a:ext cx="357188" cy="6905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096000" y="1828800"/>
            <a:ext cx="9683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current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824663" y="1101725"/>
            <a:ext cx="1243012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56335" name="AutoShape 15"/>
          <p:cNvCxnSpPr>
            <a:cxnSpLocks noChangeShapeType="1"/>
            <a:endCxn id="56326" idx="2"/>
          </p:cNvCxnSpPr>
          <p:nvPr/>
        </p:nvCxnSpPr>
        <p:spPr bwMode="auto">
          <a:xfrm>
            <a:off x="7670800" y="1177925"/>
            <a:ext cx="368300" cy="1873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6" name="AutoShape 16"/>
          <p:cNvCxnSpPr>
            <a:cxnSpLocks noChangeShapeType="1"/>
            <a:stCxn id="56333" idx="3"/>
            <a:endCxn id="56327" idx="2"/>
          </p:cNvCxnSpPr>
          <p:nvPr/>
        </p:nvCxnSpPr>
        <p:spPr bwMode="auto">
          <a:xfrm>
            <a:off x="7064375" y="1960563"/>
            <a:ext cx="1873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7" name="AutoShape 17"/>
          <p:cNvSpPr>
            <a:spLocks noChangeArrowheads="1"/>
          </p:cNvSpPr>
          <p:nvPr/>
        </p:nvSpPr>
        <p:spPr bwMode="auto">
          <a:xfrm>
            <a:off x="7772400" y="3962400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4</a:t>
            </a:r>
          </a:p>
        </p:txBody>
      </p:sp>
      <p:sp>
        <p:nvSpPr>
          <p:cNvPr id="56338" name="AutoShape 18"/>
          <p:cNvSpPr>
            <a:spLocks noChangeArrowheads="1"/>
          </p:cNvSpPr>
          <p:nvPr/>
        </p:nvSpPr>
        <p:spPr bwMode="auto">
          <a:xfrm>
            <a:off x="6999288" y="497363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2</a:t>
            </a:r>
          </a:p>
        </p:txBody>
      </p:sp>
      <p:cxnSp>
        <p:nvCxnSpPr>
          <p:cNvPr id="56339" name="AutoShape 19"/>
          <p:cNvCxnSpPr>
            <a:cxnSpLocks noChangeShapeType="1"/>
            <a:stCxn id="56337" idx="3"/>
            <a:endCxn id="56342" idx="0"/>
          </p:cNvCxnSpPr>
          <p:nvPr/>
        </p:nvCxnSpPr>
        <p:spPr bwMode="auto">
          <a:xfrm>
            <a:off x="7837488" y="4356100"/>
            <a:ext cx="55562" cy="1636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0" name="AutoShape 20"/>
          <p:cNvSpPr>
            <a:spLocks noChangeArrowheads="1"/>
          </p:cNvSpPr>
          <p:nvPr/>
        </p:nvSpPr>
        <p:spPr bwMode="auto">
          <a:xfrm>
            <a:off x="8432800" y="4976813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5</a:t>
            </a:r>
          </a:p>
        </p:txBody>
      </p:sp>
      <p:cxnSp>
        <p:nvCxnSpPr>
          <p:cNvPr id="56341" name="AutoShape 21"/>
          <p:cNvCxnSpPr>
            <a:cxnSpLocks noChangeShapeType="1"/>
            <a:stCxn id="56337" idx="5"/>
            <a:endCxn id="56340" idx="1"/>
          </p:cNvCxnSpPr>
          <p:nvPr/>
        </p:nvCxnSpPr>
        <p:spPr bwMode="auto">
          <a:xfrm>
            <a:off x="8151813" y="4356100"/>
            <a:ext cx="346075" cy="6715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2" name="AutoShape 22"/>
          <p:cNvSpPr>
            <a:spLocks noChangeArrowheads="1"/>
          </p:cNvSpPr>
          <p:nvPr/>
        </p:nvSpPr>
        <p:spPr bwMode="auto">
          <a:xfrm>
            <a:off x="7670800" y="60071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3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978525" y="4589463"/>
            <a:ext cx="9683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delete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6324600" y="3657600"/>
            <a:ext cx="12430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56345" name="AutoShape 25"/>
          <p:cNvCxnSpPr>
            <a:cxnSpLocks noChangeShapeType="1"/>
            <a:stCxn id="56344" idx="2"/>
            <a:endCxn id="56337" idx="2"/>
          </p:cNvCxnSpPr>
          <p:nvPr/>
        </p:nvCxnSpPr>
        <p:spPr bwMode="auto">
          <a:xfrm>
            <a:off x="6946900" y="3921125"/>
            <a:ext cx="811213" cy="263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6"/>
          <p:cNvCxnSpPr>
            <a:cxnSpLocks noChangeShapeType="1"/>
            <a:stCxn id="56343" idx="3"/>
            <a:endCxn id="56338" idx="2"/>
          </p:cNvCxnSpPr>
          <p:nvPr/>
        </p:nvCxnSpPr>
        <p:spPr bwMode="auto">
          <a:xfrm>
            <a:off x="6946900" y="4721225"/>
            <a:ext cx="52388" cy="4746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9575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9" grpId="0" animBg="1"/>
      <p:bldP spid="56331" grpId="0" animBg="1"/>
      <p:bldP spid="56333" grpId="0"/>
      <p:bldP spid="56334" grpId="0"/>
      <p:bldP spid="56337" grpId="0" animBg="1"/>
      <p:bldP spid="56338" grpId="0" animBg="1"/>
      <p:bldP spid="56340" grpId="0" animBg="1"/>
      <p:bldP spid="56342" grpId="0" animBg="1"/>
      <p:bldP spid="56343" grpId="0"/>
      <p:bldP spid="563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altLang="en-US" sz="3200"/>
              <a:t>Deleting Nodes – Multiple children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41500"/>
            <a:ext cx="4821238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want to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sort order, deletion is not straight forward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deleted node with a node that preserves the sort order –  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 successor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 for inorder trees</a:t>
            </a:r>
          </a:p>
          <a:p>
            <a:pPr>
              <a:spcAft>
                <a:spcPts val="120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successor node will be in 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subtree, left most node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7092950" y="1420813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319838" y="24320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cxnSp>
        <p:nvCxnSpPr>
          <p:cNvPr id="46086" name="AutoShape 6"/>
          <p:cNvCxnSpPr>
            <a:cxnSpLocks noChangeShapeType="1"/>
            <a:stCxn id="46084" idx="3"/>
            <a:endCxn id="46085" idx="7"/>
          </p:cNvCxnSpPr>
          <p:nvPr/>
        </p:nvCxnSpPr>
        <p:spPr bwMode="auto">
          <a:xfrm flipH="1">
            <a:off x="6699250" y="1814513"/>
            <a:ext cx="458788" cy="668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753350" y="2435225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cxnSp>
        <p:nvCxnSpPr>
          <p:cNvPr id="46088" name="AutoShape 8"/>
          <p:cNvCxnSpPr>
            <a:cxnSpLocks noChangeShapeType="1"/>
            <a:stCxn id="46084" idx="5"/>
            <a:endCxn id="46087" idx="1"/>
          </p:cNvCxnSpPr>
          <p:nvPr/>
        </p:nvCxnSpPr>
        <p:spPr bwMode="auto">
          <a:xfrm>
            <a:off x="7472363" y="1814513"/>
            <a:ext cx="346075" cy="671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5557838" y="346233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cxnSp>
        <p:nvCxnSpPr>
          <p:cNvPr id="46090" name="AutoShape 10"/>
          <p:cNvCxnSpPr>
            <a:cxnSpLocks noChangeShapeType="1"/>
            <a:stCxn id="46085" idx="3"/>
            <a:endCxn id="46089" idx="7"/>
          </p:cNvCxnSpPr>
          <p:nvPr/>
        </p:nvCxnSpPr>
        <p:spPr bwMode="auto">
          <a:xfrm flipH="1">
            <a:off x="5937250" y="2825750"/>
            <a:ext cx="447675" cy="6873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1" name="AutoShape 11"/>
          <p:cNvCxnSpPr>
            <a:cxnSpLocks noChangeShapeType="1"/>
            <a:stCxn id="46085" idx="5"/>
            <a:endCxn id="46094" idx="0"/>
          </p:cNvCxnSpPr>
          <p:nvPr/>
        </p:nvCxnSpPr>
        <p:spPr bwMode="auto">
          <a:xfrm>
            <a:off x="6699250" y="2825750"/>
            <a:ext cx="463550" cy="6524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430713" y="1628775"/>
            <a:ext cx="1717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current</a:t>
            </a:r>
          </a:p>
        </p:txBody>
      </p:sp>
      <p:cxnSp>
        <p:nvCxnSpPr>
          <p:cNvPr id="46093" name="AutoShape 13"/>
          <p:cNvCxnSpPr>
            <a:cxnSpLocks noChangeShapeType="1"/>
            <a:stCxn id="46092" idx="2"/>
            <a:endCxn id="46085" idx="1"/>
          </p:cNvCxnSpPr>
          <p:nvPr/>
        </p:nvCxnSpPr>
        <p:spPr bwMode="auto">
          <a:xfrm>
            <a:off x="5289550" y="1922463"/>
            <a:ext cx="1095375" cy="560387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4" name="AutoShape 14"/>
          <p:cNvSpPr>
            <a:spLocks noChangeArrowheads="1"/>
          </p:cNvSpPr>
          <p:nvPr/>
        </p:nvSpPr>
        <p:spPr bwMode="auto">
          <a:xfrm>
            <a:off x="6940550" y="34925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auto">
          <a:xfrm>
            <a:off x="6178550" y="452278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cxnSp>
        <p:nvCxnSpPr>
          <p:cNvPr id="46096" name="AutoShape 16"/>
          <p:cNvCxnSpPr>
            <a:cxnSpLocks noChangeShapeType="1"/>
            <a:stCxn id="46094" idx="3"/>
            <a:endCxn id="46095" idx="7"/>
          </p:cNvCxnSpPr>
          <p:nvPr/>
        </p:nvCxnSpPr>
        <p:spPr bwMode="auto">
          <a:xfrm flipH="1">
            <a:off x="6557963" y="3886200"/>
            <a:ext cx="447675" cy="6873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7" name="AutoShape 17"/>
          <p:cNvSpPr>
            <a:spLocks noChangeArrowheads="1"/>
          </p:cNvSpPr>
          <p:nvPr/>
        </p:nvSpPr>
        <p:spPr bwMode="auto">
          <a:xfrm>
            <a:off x="7612063" y="4525963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46098" name="AutoShape 18"/>
          <p:cNvCxnSpPr>
            <a:cxnSpLocks noChangeShapeType="1"/>
            <a:stCxn id="46094" idx="5"/>
            <a:endCxn id="46097" idx="1"/>
          </p:cNvCxnSpPr>
          <p:nvPr/>
        </p:nvCxnSpPr>
        <p:spPr bwMode="auto">
          <a:xfrm>
            <a:off x="7319963" y="3886200"/>
            <a:ext cx="357187" cy="690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8407400" y="34544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8</a:t>
            </a:r>
          </a:p>
        </p:txBody>
      </p:sp>
      <p:cxnSp>
        <p:nvCxnSpPr>
          <p:cNvPr id="46100" name="AutoShape 20"/>
          <p:cNvCxnSpPr>
            <a:cxnSpLocks noChangeShapeType="1"/>
            <a:stCxn id="46087" idx="5"/>
            <a:endCxn id="46099" idx="1"/>
          </p:cNvCxnSpPr>
          <p:nvPr/>
        </p:nvCxnSpPr>
        <p:spPr bwMode="auto">
          <a:xfrm>
            <a:off x="8132763" y="2828925"/>
            <a:ext cx="339725" cy="6762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4381500" y="5494338"/>
            <a:ext cx="170021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successor</a:t>
            </a:r>
          </a:p>
        </p:txBody>
      </p:sp>
      <p:cxnSp>
        <p:nvCxnSpPr>
          <p:cNvPr id="46102" name="AutoShape 22"/>
          <p:cNvCxnSpPr>
            <a:cxnSpLocks noChangeShapeType="1"/>
            <a:stCxn id="46101" idx="3"/>
            <a:endCxn id="46095" idx="4"/>
          </p:cNvCxnSpPr>
          <p:nvPr/>
        </p:nvCxnSpPr>
        <p:spPr bwMode="auto">
          <a:xfrm flipV="1">
            <a:off x="6081713" y="4981575"/>
            <a:ext cx="319087" cy="6604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126038" y="1114425"/>
            <a:ext cx="124301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46104" name="AutoShape 24"/>
          <p:cNvCxnSpPr>
            <a:cxnSpLocks noChangeShapeType="1"/>
            <a:stCxn id="46103" idx="3"/>
            <a:endCxn id="46084" idx="1"/>
          </p:cNvCxnSpPr>
          <p:nvPr/>
        </p:nvCxnSpPr>
        <p:spPr bwMode="auto">
          <a:xfrm>
            <a:off x="6369050" y="1262063"/>
            <a:ext cx="788988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636906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altLang="en-US" sz="3200"/>
              <a:t>Deleting Nodes – Multiple children</a:t>
            </a:r>
          </a:p>
        </p:txBody>
      </p:sp>
      <p:sp>
        <p:nvSpPr>
          <p:cNvPr id="47107" name="AutoShape 4"/>
          <p:cNvSpPr>
            <a:spLocks noChangeArrowheads="1"/>
          </p:cNvSpPr>
          <p:nvPr/>
        </p:nvSpPr>
        <p:spPr bwMode="auto">
          <a:xfrm>
            <a:off x="7151688" y="4324350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47108" name="AutoShape 5"/>
          <p:cNvSpPr>
            <a:spLocks noChangeArrowheads="1"/>
          </p:cNvSpPr>
          <p:nvPr/>
        </p:nvSpPr>
        <p:spPr bwMode="auto">
          <a:xfrm>
            <a:off x="6694488" y="50546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cxnSp>
        <p:nvCxnSpPr>
          <p:cNvPr id="47109" name="AutoShape 6"/>
          <p:cNvCxnSpPr>
            <a:cxnSpLocks noChangeShapeType="1"/>
            <a:stCxn id="47107" idx="3"/>
            <a:endCxn id="47108" idx="7"/>
          </p:cNvCxnSpPr>
          <p:nvPr/>
        </p:nvCxnSpPr>
        <p:spPr bwMode="auto">
          <a:xfrm flipH="1">
            <a:off x="7073900" y="4718050"/>
            <a:ext cx="142875" cy="387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0" name="AutoShape 7"/>
          <p:cNvSpPr>
            <a:spLocks noChangeArrowheads="1"/>
          </p:cNvSpPr>
          <p:nvPr/>
        </p:nvSpPr>
        <p:spPr bwMode="auto">
          <a:xfrm>
            <a:off x="7685088" y="51308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cxnSp>
        <p:nvCxnSpPr>
          <p:cNvPr id="47111" name="AutoShape 8"/>
          <p:cNvCxnSpPr>
            <a:cxnSpLocks noChangeShapeType="1"/>
            <a:stCxn id="47107" idx="5"/>
            <a:endCxn id="47110" idx="1"/>
          </p:cNvCxnSpPr>
          <p:nvPr/>
        </p:nvCxnSpPr>
        <p:spPr bwMode="auto">
          <a:xfrm>
            <a:off x="7531100" y="4718050"/>
            <a:ext cx="219075" cy="463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2" name="AutoShape 9"/>
          <p:cNvSpPr>
            <a:spLocks noChangeArrowheads="1"/>
          </p:cNvSpPr>
          <p:nvPr/>
        </p:nvSpPr>
        <p:spPr bwMode="auto">
          <a:xfrm>
            <a:off x="6237288" y="57404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cxnSp>
        <p:nvCxnSpPr>
          <p:cNvPr id="47113" name="AutoShape 10"/>
          <p:cNvCxnSpPr>
            <a:cxnSpLocks noChangeShapeType="1"/>
            <a:stCxn id="47108" idx="3"/>
            <a:endCxn id="47112" idx="7"/>
          </p:cNvCxnSpPr>
          <p:nvPr/>
        </p:nvCxnSpPr>
        <p:spPr bwMode="auto">
          <a:xfrm flipH="1">
            <a:off x="6616700" y="5448300"/>
            <a:ext cx="142875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4" name="AutoShape 11"/>
          <p:cNvCxnSpPr>
            <a:cxnSpLocks noChangeShapeType="1"/>
            <a:stCxn id="47108" idx="5"/>
            <a:endCxn id="47115" idx="0"/>
          </p:cNvCxnSpPr>
          <p:nvPr/>
        </p:nvCxnSpPr>
        <p:spPr bwMode="auto">
          <a:xfrm>
            <a:off x="7073900" y="5448300"/>
            <a:ext cx="223838" cy="354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5" name="AutoShape 14"/>
          <p:cNvSpPr>
            <a:spLocks noChangeArrowheads="1"/>
          </p:cNvSpPr>
          <p:nvPr/>
        </p:nvSpPr>
        <p:spPr bwMode="auto">
          <a:xfrm>
            <a:off x="7075488" y="58166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47116" name="AutoShape 17"/>
          <p:cNvSpPr>
            <a:spLocks noChangeArrowheads="1"/>
          </p:cNvSpPr>
          <p:nvPr/>
        </p:nvSpPr>
        <p:spPr bwMode="auto">
          <a:xfrm>
            <a:off x="7531100" y="6459538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47117" name="AutoShape 18"/>
          <p:cNvCxnSpPr>
            <a:cxnSpLocks noChangeShapeType="1"/>
          </p:cNvCxnSpPr>
          <p:nvPr/>
        </p:nvCxnSpPr>
        <p:spPr bwMode="auto">
          <a:xfrm>
            <a:off x="7488238" y="6161088"/>
            <a:ext cx="142875" cy="342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8" name="AutoShape 19"/>
          <p:cNvSpPr>
            <a:spLocks noChangeArrowheads="1"/>
          </p:cNvSpPr>
          <p:nvPr/>
        </p:nvSpPr>
        <p:spPr bwMode="auto">
          <a:xfrm>
            <a:off x="8218488" y="589280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8</a:t>
            </a:r>
          </a:p>
        </p:txBody>
      </p:sp>
      <p:cxnSp>
        <p:nvCxnSpPr>
          <p:cNvPr id="47119" name="AutoShape 20"/>
          <p:cNvCxnSpPr>
            <a:cxnSpLocks noChangeShapeType="1"/>
            <a:stCxn id="47110" idx="5"/>
            <a:endCxn id="47118" idx="1"/>
          </p:cNvCxnSpPr>
          <p:nvPr/>
        </p:nvCxnSpPr>
        <p:spPr bwMode="auto">
          <a:xfrm>
            <a:off x="8064500" y="5524500"/>
            <a:ext cx="219075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0" name="Text Box 23"/>
          <p:cNvSpPr txBox="1">
            <a:spLocks noChangeArrowheads="1"/>
          </p:cNvSpPr>
          <p:nvPr/>
        </p:nvSpPr>
        <p:spPr bwMode="auto">
          <a:xfrm>
            <a:off x="5997575" y="3868738"/>
            <a:ext cx="1243013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47121" name="AutoShape 24"/>
          <p:cNvCxnSpPr>
            <a:cxnSpLocks noChangeShapeType="1"/>
            <a:endCxn id="47107" idx="1"/>
          </p:cNvCxnSpPr>
          <p:nvPr/>
        </p:nvCxnSpPr>
        <p:spPr bwMode="auto">
          <a:xfrm>
            <a:off x="6694488" y="4140200"/>
            <a:ext cx="522287" cy="234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6349" y="1094968"/>
            <a:ext cx="6688138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(</a:t>
            </a:r>
            <a:endParaRPr lang="en-US" altLang="en-US" sz="14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successor of node to delete (current)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Node successor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successor.getElement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remove(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current.setElement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size++;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else two children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size--;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remove </a:t>
            </a:r>
          </a:p>
        </p:txBody>
      </p:sp>
      <p:sp>
        <p:nvSpPr>
          <p:cNvPr id="47123" name="AutoShape 49"/>
          <p:cNvSpPr>
            <a:spLocks noChangeArrowheads="1"/>
          </p:cNvSpPr>
          <p:nvPr/>
        </p:nvSpPr>
        <p:spPr bwMode="auto">
          <a:xfrm>
            <a:off x="7532688" y="1301750"/>
            <a:ext cx="444500" cy="44450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6</a:t>
            </a:r>
          </a:p>
        </p:txBody>
      </p:sp>
      <p:sp>
        <p:nvSpPr>
          <p:cNvPr id="47124" name="AutoShape 50"/>
          <p:cNvSpPr>
            <a:spLocks noChangeArrowheads="1"/>
          </p:cNvSpPr>
          <p:nvPr/>
        </p:nvSpPr>
        <p:spPr bwMode="auto">
          <a:xfrm>
            <a:off x="6999288" y="20637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2</a:t>
            </a:r>
          </a:p>
        </p:txBody>
      </p:sp>
      <p:cxnSp>
        <p:nvCxnSpPr>
          <p:cNvPr id="47125" name="AutoShape 51"/>
          <p:cNvCxnSpPr>
            <a:cxnSpLocks noChangeShapeType="1"/>
            <a:stCxn id="47123" idx="3"/>
            <a:endCxn id="47124" idx="7"/>
          </p:cNvCxnSpPr>
          <p:nvPr/>
        </p:nvCxnSpPr>
        <p:spPr bwMode="auto">
          <a:xfrm flipH="1">
            <a:off x="7378700" y="1695450"/>
            <a:ext cx="219075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6" name="AutoShape 52"/>
          <p:cNvSpPr>
            <a:spLocks noChangeArrowheads="1"/>
          </p:cNvSpPr>
          <p:nvPr/>
        </p:nvSpPr>
        <p:spPr bwMode="auto">
          <a:xfrm>
            <a:off x="8066088" y="20637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7</a:t>
            </a:r>
          </a:p>
        </p:txBody>
      </p:sp>
      <p:cxnSp>
        <p:nvCxnSpPr>
          <p:cNvPr id="47127" name="AutoShape 53"/>
          <p:cNvCxnSpPr>
            <a:cxnSpLocks noChangeShapeType="1"/>
            <a:stCxn id="47123" idx="5"/>
            <a:endCxn id="47126" idx="1"/>
          </p:cNvCxnSpPr>
          <p:nvPr/>
        </p:nvCxnSpPr>
        <p:spPr bwMode="auto">
          <a:xfrm>
            <a:off x="7912100" y="1695450"/>
            <a:ext cx="219075" cy="419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8" name="AutoShape 54"/>
          <p:cNvSpPr>
            <a:spLocks noChangeArrowheads="1"/>
          </p:cNvSpPr>
          <p:nvPr/>
        </p:nvSpPr>
        <p:spPr bwMode="auto">
          <a:xfrm>
            <a:off x="6389688" y="26733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1</a:t>
            </a:r>
          </a:p>
        </p:txBody>
      </p:sp>
      <p:cxnSp>
        <p:nvCxnSpPr>
          <p:cNvPr id="47129" name="AutoShape 55"/>
          <p:cNvCxnSpPr>
            <a:cxnSpLocks noChangeShapeType="1"/>
            <a:stCxn id="47124" idx="3"/>
            <a:endCxn id="47128" idx="7"/>
          </p:cNvCxnSpPr>
          <p:nvPr/>
        </p:nvCxnSpPr>
        <p:spPr bwMode="auto">
          <a:xfrm flipH="1">
            <a:off x="6769100" y="2457450"/>
            <a:ext cx="2952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0" name="AutoShape 56"/>
          <p:cNvCxnSpPr>
            <a:cxnSpLocks noChangeShapeType="1"/>
            <a:stCxn id="47124" idx="5"/>
            <a:endCxn id="47133" idx="0"/>
          </p:cNvCxnSpPr>
          <p:nvPr/>
        </p:nvCxnSpPr>
        <p:spPr bwMode="auto">
          <a:xfrm>
            <a:off x="7378700" y="2457450"/>
            <a:ext cx="376238" cy="2778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1" name="Text Box 57"/>
          <p:cNvSpPr txBox="1">
            <a:spLocks noChangeArrowheads="1"/>
          </p:cNvSpPr>
          <p:nvPr/>
        </p:nvSpPr>
        <p:spPr bwMode="auto">
          <a:xfrm>
            <a:off x="5399088" y="1301750"/>
            <a:ext cx="17176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current</a:t>
            </a:r>
          </a:p>
        </p:txBody>
      </p:sp>
      <p:cxnSp>
        <p:nvCxnSpPr>
          <p:cNvPr id="47132" name="AutoShape 58"/>
          <p:cNvCxnSpPr>
            <a:cxnSpLocks noChangeShapeType="1"/>
            <a:stCxn id="47131" idx="2"/>
            <a:endCxn id="47124" idx="1"/>
          </p:cNvCxnSpPr>
          <p:nvPr/>
        </p:nvCxnSpPr>
        <p:spPr bwMode="auto">
          <a:xfrm>
            <a:off x="6257925" y="1595438"/>
            <a:ext cx="806450" cy="51911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3" name="AutoShape 59"/>
          <p:cNvSpPr>
            <a:spLocks noChangeArrowheads="1"/>
          </p:cNvSpPr>
          <p:nvPr/>
        </p:nvSpPr>
        <p:spPr bwMode="auto">
          <a:xfrm>
            <a:off x="7532688" y="27495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4</a:t>
            </a:r>
          </a:p>
        </p:txBody>
      </p:sp>
      <p:sp>
        <p:nvSpPr>
          <p:cNvPr id="47134" name="AutoShape 60"/>
          <p:cNvSpPr>
            <a:spLocks noChangeArrowheads="1"/>
          </p:cNvSpPr>
          <p:nvPr/>
        </p:nvSpPr>
        <p:spPr bwMode="auto">
          <a:xfrm>
            <a:off x="7151688" y="35877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3</a:t>
            </a:r>
          </a:p>
        </p:txBody>
      </p:sp>
      <p:cxnSp>
        <p:nvCxnSpPr>
          <p:cNvPr id="47135" name="AutoShape 61"/>
          <p:cNvCxnSpPr>
            <a:cxnSpLocks noChangeShapeType="1"/>
            <a:stCxn id="47133" idx="3"/>
            <a:endCxn id="47134" idx="7"/>
          </p:cNvCxnSpPr>
          <p:nvPr/>
        </p:nvCxnSpPr>
        <p:spPr bwMode="auto">
          <a:xfrm flipH="1">
            <a:off x="7531100" y="3143250"/>
            <a:ext cx="66675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6" name="AutoShape 62"/>
          <p:cNvSpPr>
            <a:spLocks noChangeArrowheads="1"/>
          </p:cNvSpPr>
          <p:nvPr/>
        </p:nvSpPr>
        <p:spPr bwMode="auto">
          <a:xfrm>
            <a:off x="8066088" y="36639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5</a:t>
            </a:r>
          </a:p>
        </p:txBody>
      </p:sp>
      <p:cxnSp>
        <p:nvCxnSpPr>
          <p:cNvPr id="47137" name="AutoShape 63"/>
          <p:cNvCxnSpPr>
            <a:cxnSpLocks noChangeShapeType="1"/>
            <a:stCxn id="47133" idx="5"/>
            <a:endCxn id="47136" idx="1"/>
          </p:cNvCxnSpPr>
          <p:nvPr/>
        </p:nvCxnSpPr>
        <p:spPr bwMode="auto">
          <a:xfrm>
            <a:off x="7912100" y="3143250"/>
            <a:ext cx="219075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8" name="AutoShape 64"/>
          <p:cNvSpPr>
            <a:spLocks noChangeArrowheads="1"/>
          </p:cNvSpPr>
          <p:nvPr/>
        </p:nvSpPr>
        <p:spPr bwMode="auto">
          <a:xfrm>
            <a:off x="8675688" y="2978150"/>
            <a:ext cx="444500" cy="44450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8</a:t>
            </a:r>
          </a:p>
        </p:txBody>
      </p:sp>
      <p:cxnSp>
        <p:nvCxnSpPr>
          <p:cNvPr id="47139" name="AutoShape 65"/>
          <p:cNvCxnSpPr>
            <a:cxnSpLocks noChangeShapeType="1"/>
            <a:stCxn id="47126" idx="5"/>
            <a:endCxn id="47138" idx="1"/>
          </p:cNvCxnSpPr>
          <p:nvPr/>
        </p:nvCxnSpPr>
        <p:spPr bwMode="auto">
          <a:xfrm>
            <a:off x="8445500" y="2457450"/>
            <a:ext cx="295275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0" name="Text Box 66"/>
          <p:cNvSpPr txBox="1">
            <a:spLocks noChangeArrowheads="1"/>
          </p:cNvSpPr>
          <p:nvPr/>
        </p:nvSpPr>
        <p:spPr bwMode="auto">
          <a:xfrm>
            <a:off x="5475288" y="3511550"/>
            <a:ext cx="1371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latin typeface="Verdana" panose="020B0604030504040204" pitchFamily="34" charset="0"/>
              </a:rPr>
              <a:t>successor</a:t>
            </a:r>
          </a:p>
        </p:txBody>
      </p:sp>
      <p:cxnSp>
        <p:nvCxnSpPr>
          <p:cNvPr id="47141" name="AutoShape 67"/>
          <p:cNvCxnSpPr>
            <a:cxnSpLocks noChangeShapeType="1"/>
          </p:cNvCxnSpPr>
          <p:nvPr/>
        </p:nvCxnSpPr>
        <p:spPr bwMode="auto">
          <a:xfrm>
            <a:off x="6618288" y="3663950"/>
            <a:ext cx="555625" cy="7620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2" name="Text Box 68"/>
          <p:cNvSpPr txBox="1">
            <a:spLocks noChangeArrowheads="1"/>
          </p:cNvSpPr>
          <p:nvPr/>
        </p:nvSpPr>
        <p:spPr bwMode="auto">
          <a:xfrm>
            <a:off x="6465888" y="996950"/>
            <a:ext cx="1243012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" tIns="9144" rIns="9144" bIns="91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Verdana" panose="020B0604030504040204" pitchFamily="34" charset="0"/>
              </a:rPr>
              <a:t>parent</a:t>
            </a:r>
          </a:p>
        </p:txBody>
      </p:sp>
      <p:cxnSp>
        <p:nvCxnSpPr>
          <p:cNvPr id="47143" name="AutoShape 69"/>
          <p:cNvCxnSpPr>
            <a:cxnSpLocks noChangeShapeType="1"/>
            <a:endCxn id="47123" idx="2"/>
          </p:cNvCxnSpPr>
          <p:nvPr/>
        </p:nvCxnSpPr>
        <p:spPr bwMode="auto">
          <a:xfrm>
            <a:off x="7239000" y="1225550"/>
            <a:ext cx="279400" cy="298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9179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r>
              <a:rPr lang="en-US" altLang="en-US" sz="3200" dirty="0"/>
              <a:t>Deleting Nodes – Recursive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6348" y="1094968"/>
            <a:ext cx="9366251" cy="573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remove(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root =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remove(root, value)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remove(Node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rt.getElement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value)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rt.setLeft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rt.getLeft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value)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rt.getElement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 value)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rt.setRight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value)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 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root.data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value; remove this node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size--;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 child; replace w/ L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 child; replace w/ R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both children; replace w/ min from R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rt.setElement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size++;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rt.setRight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rt.getRight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rt.getElement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ts val="43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942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trees shown are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binary search trees?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76200" y="1865313"/>
            <a:ext cx="3200400" cy="3163887"/>
            <a:chOff x="48" y="1175"/>
            <a:chExt cx="2016" cy="1993"/>
          </a:xfrm>
        </p:grpSpPr>
        <p:sp>
          <p:nvSpPr>
            <p:cNvPr id="7210" name="Oval 5"/>
            <p:cNvSpPr>
              <a:spLocks noChangeAspect="1" noChangeArrowheads="1"/>
            </p:cNvSpPr>
            <p:nvPr/>
          </p:nvSpPr>
          <p:spPr bwMode="auto">
            <a:xfrm>
              <a:off x="1742" y="231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211" name="Oval 6"/>
            <p:cNvSpPr>
              <a:spLocks noChangeAspect="1" noChangeArrowheads="1"/>
            </p:cNvSpPr>
            <p:nvPr/>
          </p:nvSpPr>
          <p:spPr bwMode="auto">
            <a:xfrm>
              <a:off x="1207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212" name="Oval 7"/>
            <p:cNvSpPr>
              <a:spLocks noChangeAspect="1" noChangeArrowheads="1"/>
            </p:cNvSpPr>
            <p:nvPr/>
          </p:nvSpPr>
          <p:spPr bwMode="auto">
            <a:xfrm>
              <a:off x="1469" y="170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7213" name="Oval 8"/>
            <p:cNvSpPr>
              <a:spLocks noChangeAspect="1" noChangeArrowheads="1"/>
            </p:cNvSpPr>
            <p:nvPr/>
          </p:nvSpPr>
          <p:spPr bwMode="auto">
            <a:xfrm>
              <a:off x="306" y="170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214" name="Oval 9"/>
            <p:cNvSpPr>
              <a:spLocks noChangeAspect="1" noChangeArrowheads="1"/>
            </p:cNvSpPr>
            <p:nvPr/>
          </p:nvSpPr>
          <p:spPr bwMode="auto">
            <a:xfrm>
              <a:off x="888" y="117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cxnSp>
          <p:nvCxnSpPr>
            <p:cNvPr id="7215" name="AutoShape 10"/>
            <p:cNvCxnSpPr>
              <a:cxnSpLocks noChangeShapeType="1"/>
              <a:stCxn id="7214" idx="3"/>
              <a:endCxn id="7213" idx="0"/>
            </p:cNvCxnSpPr>
            <p:nvPr/>
          </p:nvCxnSpPr>
          <p:spPr bwMode="auto">
            <a:xfrm flipH="1">
              <a:off x="468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6" name="AutoShape 11"/>
            <p:cNvCxnSpPr>
              <a:cxnSpLocks noChangeShapeType="1"/>
              <a:stCxn id="7214" idx="5"/>
              <a:endCxn id="7212" idx="0"/>
            </p:cNvCxnSpPr>
            <p:nvPr/>
          </p:nvCxnSpPr>
          <p:spPr bwMode="auto">
            <a:xfrm>
              <a:off x="1163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7" name="AutoShape 12"/>
            <p:cNvCxnSpPr>
              <a:cxnSpLocks noChangeShapeType="1"/>
              <a:stCxn id="7212" idx="3"/>
              <a:endCxn id="7211" idx="0"/>
            </p:cNvCxnSpPr>
            <p:nvPr/>
          </p:nvCxnSpPr>
          <p:spPr bwMode="auto">
            <a:xfrm flipH="1">
              <a:off x="1369" y="2006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8" name="AutoShape 13"/>
            <p:cNvCxnSpPr>
              <a:cxnSpLocks noChangeShapeType="1"/>
              <a:stCxn id="7212" idx="5"/>
              <a:endCxn id="7210" idx="0"/>
            </p:cNvCxnSpPr>
            <p:nvPr/>
          </p:nvCxnSpPr>
          <p:spPr bwMode="auto">
            <a:xfrm>
              <a:off x="1745" y="2006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9" name="Oval 14"/>
            <p:cNvSpPr>
              <a:spLocks noChangeAspect="1" noChangeArrowheads="1"/>
            </p:cNvSpPr>
            <p:nvPr/>
          </p:nvSpPr>
          <p:spPr bwMode="auto">
            <a:xfrm>
              <a:off x="240" y="283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220" name="Oval 15"/>
            <p:cNvSpPr>
              <a:spLocks noChangeAspect="1" noChangeArrowheads="1"/>
            </p:cNvSpPr>
            <p:nvPr/>
          </p:nvSpPr>
          <p:spPr bwMode="auto">
            <a:xfrm>
              <a:off x="48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221" name="AutoShape 16"/>
            <p:cNvCxnSpPr>
              <a:cxnSpLocks noChangeShapeType="1"/>
              <a:stCxn id="7213" idx="3"/>
              <a:endCxn id="7220" idx="0"/>
            </p:cNvCxnSpPr>
            <p:nvPr/>
          </p:nvCxnSpPr>
          <p:spPr bwMode="auto">
            <a:xfrm flipH="1">
              <a:off x="210" y="2010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AutoShape 17"/>
            <p:cNvCxnSpPr>
              <a:cxnSpLocks noChangeShapeType="1"/>
              <a:stCxn id="7220" idx="5"/>
              <a:endCxn id="7219" idx="0"/>
            </p:cNvCxnSpPr>
            <p:nvPr/>
          </p:nvCxnSpPr>
          <p:spPr bwMode="auto">
            <a:xfrm>
              <a:off x="324" y="2606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410200" y="1828800"/>
            <a:ext cx="3581400" cy="4033838"/>
            <a:chOff x="3408" y="1152"/>
            <a:chExt cx="2256" cy="2541"/>
          </a:xfrm>
        </p:grpSpPr>
        <p:sp>
          <p:nvSpPr>
            <p:cNvPr id="7191" name="Oval 20"/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7192" name="Oval 21"/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193" name="Oval 22"/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194" name="Oval 23"/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195" name="Oval 24"/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7196" name="AutoShape 25"/>
            <p:cNvCxnSpPr>
              <a:cxnSpLocks noChangeShapeType="1"/>
              <a:stCxn id="7195" idx="3"/>
              <a:endCxn id="7194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AutoShape 26"/>
            <p:cNvCxnSpPr>
              <a:cxnSpLocks noChangeShapeType="1"/>
              <a:stCxn id="7195" idx="5"/>
              <a:endCxn id="7193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8" name="AutoShape 27"/>
            <p:cNvCxnSpPr>
              <a:cxnSpLocks noChangeShapeType="1"/>
              <a:stCxn id="7193" idx="3"/>
              <a:endCxn id="7192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AutoShape 28"/>
            <p:cNvCxnSpPr>
              <a:cxnSpLocks noChangeShapeType="1"/>
              <a:stCxn id="7193" idx="5"/>
              <a:endCxn id="7191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0" name="Oval 29"/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01" name="Oval 30"/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202" name="AutoShape 31"/>
            <p:cNvCxnSpPr>
              <a:cxnSpLocks noChangeShapeType="1"/>
              <a:stCxn id="7194" idx="3"/>
              <a:endCxn id="7201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AutoShape 32"/>
            <p:cNvCxnSpPr>
              <a:cxnSpLocks noChangeShapeType="1"/>
              <a:stCxn id="7201" idx="5"/>
              <a:endCxn id="7200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4" name="Oval 33"/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7205" name="AutoShape 34"/>
            <p:cNvCxnSpPr>
              <a:cxnSpLocks noChangeShapeType="1"/>
              <a:stCxn id="7194" idx="5"/>
              <a:endCxn id="7204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6" name="Oval 35"/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cxnSp>
          <p:nvCxnSpPr>
            <p:cNvPr id="7207" name="AutoShape 36"/>
            <p:cNvCxnSpPr>
              <a:cxnSpLocks noChangeShapeType="1"/>
              <a:stCxn id="7191" idx="5"/>
              <a:endCxn id="7206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8" name="Oval 37"/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7209" name="AutoShape 38"/>
            <p:cNvCxnSpPr>
              <a:cxnSpLocks noChangeShapeType="1"/>
              <a:stCxn id="7206" idx="3"/>
              <a:endCxn id="7208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6" name="Oval 39"/>
          <p:cNvSpPr>
            <a:spLocks noChangeAspect="1" noChangeArrowheads="1"/>
          </p:cNvSpPr>
          <p:nvPr/>
        </p:nvSpPr>
        <p:spPr bwMode="auto">
          <a:xfrm>
            <a:off x="4213225" y="2290763"/>
            <a:ext cx="51117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71600" y="4994275"/>
            <a:ext cx="1360488" cy="1482725"/>
            <a:chOff x="864" y="3146"/>
            <a:chExt cx="857" cy="934"/>
          </a:xfrm>
        </p:grpSpPr>
        <p:sp>
          <p:nvSpPr>
            <p:cNvPr id="7186" name="Oval 40"/>
            <p:cNvSpPr>
              <a:spLocks noChangeAspect="1" noChangeArrowheads="1"/>
            </p:cNvSpPr>
            <p:nvPr/>
          </p:nvSpPr>
          <p:spPr bwMode="auto">
            <a:xfrm>
              <a:off x="1399" y="374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7187" name="Oval 41"/>
            <p:cNvSpPr>
              <a:spLocks noChangeAspect="1" noChangeArrowheads="1"/>
            </p:cNvSpPr>
            <p:nvPr/>
          </p:nvSpPr>
          <p:spPr bwMode="auto">
            <a:xfrm>
              <a:off x="864" y="374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188" name="Oval 42"/>
            <p:cNvSpPr>
              <a:spLocks noChangeAspect="1" noChangeArrowheads="1"/>
            </p:cNvSpPr>
            <p:nvPr/>
          </p:nvSpPr>
          <p:spPr bwMode="auto">
            <a:xfrm>
              <a:off x="1126" y="314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-5</a:t>
              </a:r>
            </a:p>
          </p:txBody>
        </p:sp>
        <p:cxnSp>
          <p:nvCxnSpPr>
            <p:cNvPr id="7189" name="AutoShape 43"/>
            <p:cNvCxnSpPr>
              <a:cxnSpLocks noChangeShapeType="1"/>
              <a:stCxn id="7188" idx="3"/>
              <a:endCxn id="7187" idx="0"/>
            </p:cNvCxnSpPr>
            <p:nvPr/>
          </p:nvCxnSpPr>
          <p:spPr bwMode="auto">
            <a:xfrm flipH="1">
              <a:off x="1026" y="344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44"/>
            <p:cNvCxnSpPr>
              <a:cxnSpLocks noChangeShapeType="1"/>
              <a:stCxn id="7188" idx="5"/>
              <a:endCxn id="7186" idx="0"/>
            </p:cNvCxnSpPr>
            <p:nvPr/>
          </p:nvCxnSpPr>
          <p:spPr bwMode="auto">
            <a:xfrm>
              <a:off x="1402" y="344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76600" y="4191000"/>
            <a:ext cx="2514600" cy="2330450"/>
            <a:chOff x="2064" y="2640"/>
            <a:chExt cx="1584" cy="1468"/>
          </a:xfrm>
        </p:grpSpPr>
        <p:sp>
          <p:nvSpPr>
            <p:cNvPr id="7177" name="Oval 45"/>
            <p:cNvSpPr>
              <a:spLocks noChangeAspect="1" noChangeArrowheads="1"/>
            </p:cNvSpPr>
            <p:nvPr/>
          </p:nvSpPr>
          <p:spPr bwMode="auto">
            <a:xfrm>
              <a:off x="3190" y="3775"/>
              <a:ext cx="45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21.3</a:t>
              </a:r>
            </a:p>
          </p:txBody>
        </p:sp>
        <p:sp>
          <p:nvSpPr>
            <p:cNvPr id="7178" name="Oval 46"/>
            <p:cNvSpPr>
              <a:spLocks noChangeAspect="1" noChangeArrowheads="1"/>
            </p:cNvSpPr>
            <p:nvPr/>
          </p:nvSpPr>
          <p:spPr bwMode="auto">
            <a:xfrm>
              <a:off x="2604" y="3775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8.1</a:t>
              </a:r>
            </a:p>
          </p:txBody>
        </p:sp>
        <p:sp>
          <p:nvSpPr>
            <p:cNvPr id="7179" name="Oval 47"/>
            <p:cNvSpPr>
              <a:spLocks noChangeAspect="1" noChangeArrowheads="1"/>
            </p:cNvSpPr>
            <p:nvPr/>
          </p:nvSpPr>
          <p:spPr bwMode="auto">
            <a:xfrm>
              <a:off x="2884" y="3174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9.6</a:t>
              </a:r>
            </a:p>
          </p:txBody>
        </p:sp>
        <p:sp>
          <p:nvSpPr>
            <p:cNvPr id="7180" name="Oval 48"/>
            <p:cNvSpPr>
              <a:spLocks noChangeAspect="1" noChangeArrowheads="1"/>
            </p:cNvSpPr>
            <p:nvPr/>
          </p:nvSpPr>
          <p:spPr bwMode="auto">
            <a:xfrm>
              <a:off x="2064" y="3174"/>
              <a:ext cx="36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1.9</a:t>
              </a:r>
            </a:p>
          </p:txBody>
        </p:sp>
        <p:sp>
          <p:nvSpPr>
            <p:cNvPr id="7181" name="Oval 49"/>
            <p:cNvSpPr>
              <a:spLocks noChangeAspect="1" noChangeArrowheads="1"/>
            </p:cNvSpPr>
            <p:nvPr/>
          </p:nvSpPr>
          <p:spPr bwMode="auto">
            <a:xfrm>
              <a:off x="2489" y="2640"/>
              <a:ext cx="361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7.2</a:t>
              </a:r>
            </a:p>
          </p:txBody>
        </p:sp>
        <p:cxnSp>
          <p:nvCxnSpPr>
            <p:cNvPr id="7182" name="AutoShape 50"/>
            <p:cNvCxnSpPr>
              <a:cxnSpLocks noChangeShapeType="1"/>
              <a:stCxn id="7181" idx="3"/>
              <a:endCxn id="7180" idx="0"/>
            </p:cNvCxnSpPr>
            <p:nvPr/>
          </p:nvCxnSpPr>
          <p:spPr bwMode="auto">
            <a:xfrm flipH="1">
              <a:off x="2246" y="2936"/>
              <a:ext cx="295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51"/>
            <p:cNvCxnSpPr>
              <a:cxnSpLocks noChangeShapeType="1"/>
              <a:stCxn id="7181" idx="5"/>
              <a:endCxn id="7179" idx="0"/>
            </p:cNvCxnSpPr>
            <p:nvPr/>
          </p:nvCxnSpPr>
          <p:spPr bwMode="auto">
            <a:xfrm>
              <a:off x="2797" y="2936"/>
              <a:ext cx="269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52"/>
            <p:cNvCxnSpPr>
              <a:cxnSpLocks noChangeShapeType="1"/>
              <a:stCxn id="7179" idx="3"/>
              <a:endCxn id="7178" idx="0"/>
            </p:cNvCxnSpPr>
            <p:nvPr/>
          </p:nvCxnSpPr>
          <p:spPr bwMode="auto">
            <a:xfrm flipH="1">
              <a:off x="2786" y="3470"/>
              <a:ext cx="15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53"/>
            <p:cNvCxnSpPr>
              <a:cxnSpLocks noChangeShapeType="1"/>
              <a:stCxn id="7179" idx="5"/>
              <a:endCxn id="7177" idx="0"/>
            </p:cNvCxnSpPr>
            <p:nvPr/>
          </p:nvCxnSpPr>
          <p:spPr bwMode="auto">
            <a:xfrm>
              <a:off x="3194" y="3470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-10613" y="1517083"/>
            <a:ext cx="5338529" cy="5244420"/>
          </a:xfrm>
          <a:prstGeom prst="rect">
            <a:avLst/>
          </a:prstGeom>
          <a:solidFill>
            <a:srgbClr val="FFFFC0"/>
          </a:solidFill>
          <a:ln>
            <a:noFill/>
          </a:ln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node with given key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//non-empty tree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key){ </a:t>
            </a: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start at root</a:t>
            </a: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Node current = root; </a:t>
            </a: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while no match, </a:t>
            </a: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while(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 key){	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	if(key &lt;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go left? 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current =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else 	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or go right? 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current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current.getRight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// if no child,</a:t>
            </a: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if(current == null) 	</a:t>
            </a:r>
            <a:endParaRPr lang="en-US" altLang="en-US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73063">
              <a:lnSpc>
                <a:spcPct val="90000"/>
              </a:lnSpc>
              <a:buFontTx/>
              <a:buNone/>
              <a:tabLst>
                <a:tab pos="684213" algn="l"/>
              </a:tabLst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return false; 	</a:t>
            </a:r>
            <a:endParaRPr lang="en-US" altLang="en-US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defTabSz="460375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 	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found it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 BST-iterative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80" y="967021"/>
            <a:ext cx="9042519" cy="69032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an algorithm for searching the tree below for the value 57.</a:t>
            </a: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AutoShape 6"/>
          <p:cNvSpPr>
            <a:spLocks noChangeArrowheads="1"/>
          </p:cNvSpPr>
          <p:nvPr/>
        </p:nvSpPr>
        <p:spPr bwMode="auto">
          <a:xfrm>
            <a:off x="6782067" y="2982006"/>
            <a:ext cx="444500" cy="400050"/>
          </a:xfrm>
          <a:prstGeom prst="flowChartConnector">
            <a:avLst/>
          </a:prstGeom>
          <a:solidFill>
            <a:schemeClr val="accent2">
              <a:alpha val="5294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</a:p>
        </p:txBody>
      </p:sp>
      <p:sp>
        <p:nvSpPr>
          <p:cNvPr id="8197" name="AutoShape 7"/>
          <p:cNvSpPr>
            <a:spLocks noChangeArrowheads="1"/>
          </p:cNvSpPr>
          <p:nvPr/>
        </p:nvSpPr>
        <p:spPr bwMode="auto">
          <a:xfrm>
            <a:off x="5791467" y="3758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8198" name="AutoShape 9"/>
          <p:cNvSpPr>
            <a:spLocks noChangeArrowheads="1"/>
          </p:cNvSpPr>
          <p:nvPr/>
        </p:nvSpPr>
        <p:spPr bwMode="auto">
          <a:xfrm>
            <a:off x="8077467" y="3758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cxnSp>
        <p:nvCxnSpPr>
          <p:cNvPr id="8199" name="AutoShape 10"/>
          <p:cNvCxnSpPr>
            <a:cxnSpLocks noChangeShapeType="1"/>
            <a:stCxn id="8196" idx="5"/>
          </p:cNvCxnSpPr>
          <p:nvPr/>
        </p:nvCxnSpPr>
        <p:spPr bwMode="auto">
          <a:xfrm>
            <a:off x="7161480" y="3337606"/>
            <a:ext cx="992187" cy="496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AutoShape 11"/>
          <p:cNvSpPr>
            <a:spLocks noChangeArrowheads="1"/>
          </p:cNvSpPr>
          <p:nvPr/>
        </p:nvSpPr>
        <p:spPr bwMode="auto">
          <a:xfrm>
            <a:off x="5105667" y="4520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cxnSp>
        <p:nvCxnSpPr>
          <p:cNvPr id="8201" name="AutoShape 12"/>
          <p:cNvCxnSpPr>
            <a:cxnSpLocks noChangeShapeType="1"/>
            <a:stCxn id="8197" idx="3"/>
          </p:cNvCxnSpPr>
          <p:nvPr/>
        </p:nvCxnSpPr>
        <p:spPr bwMode="auto">
          <a:xfrm flipH="1">
            <a:off x="5410467" y="4113893"/>
            <a:ext cx="446088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AutoShape 14"/>
          <p:cNvSpPr>
            <a:spLocks noChangeArrowheads="1"/>
          </p:cNvSpPr>
          <p:nvPr/>
        </p:nvSpPr>
        <p:spPr bwMode="auto">
          <a:xfrm>
            <a:off x="6412180" y="459014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8203" name="AutoShape 15"/>
          <p:cNvSpPr>
            <a:spLocks noChangeArrowheads="1"/>
          </p:cNvSpPr>
          <p:nvPr/>
        </p:nvSpPr>
        <p:spPr bwMode="auto">
          <a:xfrm>
            <a:off x="6172467" y="55108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cxnSp>
        <p:nvCxnSpPr>
          <p:cNvPr id="8204" name="AutoShape 16"/>
          <p:cNvCxnSpPr>
            <a:cxnSpLocks noChangeShapeType="1"/>
          </p:cNvCxnSpPr>
          <p:nvPr/>
        </p:nvCxnSpPr>
        <p:spPr bwMode="auto">
          <a:xfrm flipH="1">
            <a:off x="6401067" y="4977493"/>
            <a:ext cx="157163" cy="582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AutoShape 17"/>
          <p:cNvSpPr>
            <a:spLocks noChangeArrowheads="1"/>
          </p:cNvSpPr>
          <p:nvPr/>
        </p:nvSpPr>
        <p:spPr bwMode="auto">
          <a:xfrm>
            <a:off x="6934467" y="55108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  <p:cxnSp>
        <p:nvCxnSpPr>
          <p:cNvPr id="6160" name="AutoShape 18"/>
          <p:cNvCxnSpPr>
            <a:cxnSpLocks noChangeShapeType="1"/>
            <a:stCxn id="8202" idx="5"/>
          </p:cNvCxnSpPr>
          <p:nvPr/>
        </p:nvCxnSpPr>
        <p:spPr bwMode="auto">
          <a:xfrm>
            <a:off x="6791592" y="4945743"/>
            <a:ext cx="295275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AutoShape 19"/>
          <p:cNvSpPr>
            <a:spLocks noChangeArrowheads="1"/>
          </p:cNvSpPr>
          <p:nvPr/>
        </p:nvSpPr>
        <p:spPr bwMode="auto">
          <a:xfrm>
            <a:off x="8731517" y="4472668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</a:p>
        </p:txBody>
      </p:sp>
      <p:cxnSp>
        <p:nvCxnSpPr>
          <p:cNvPr id="8208" name="AutoShape 20"/>
          <p:cNvCxnSpPr>
            <a:cxnSpLocks noChangeShapeType="1"/>
          </p:cNvCxnSpPr>
          <p:nvPr/>
        </p:nvCxnSpPr>
        <p:spPr bwMode="auto">
          <a:xfrm>
            <a:off x="8456880" y="4113893"/>
            <a:ext cx="339725" cy="403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AutoShape 21"/>
          <p:cNvSpPr>
            <a:spLocks noChangeArrowheads="1"/>
          </p:cNvSpPr>
          <p:nvPr/>
        </p:nvSpPr>
        <p:spPr bwMode="auto">
          <a:xfrm>
            <a:off x="5334267" y="54346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8210" name="AutoShape 22"/>
          <p:cNvSpPr>
            <a:spLocks noChangeArrowheads="1"/>
          </p:cNvSpPr>
          <p:nvPr/>
        </p:nvSpPr>
        <p:spPr bwMode="auto">
          <a:xfrm>
            <a:off x="7620267" y="4520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211" name="AutoShape 23"/>
          <p:cNvSpPr>
            <a:spLocks noChangeArrowheads="1"/>
          </p:cNvSpPr>
          <p:nvPr/>
        </p:nvSpPr>
        <p:spPr bwMode="auto">
          <a:xfrm>
            <a:off x="8229867" y="52060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</a:p>
        </p:txBody>
      </p:sp>
      <p:cxnSp>
        <p:nvCxnSpPr>
          <p:cNvPr id="8212" name="AutoShape 25"/>
          <p:cNvCxnSpPr>
            <a:cxnSpLocks noChangeShapeType="1"/>
            <a:stCxn id="8207" idx="3"/>
          </p:cNvCxnSpPr>
          <p:nvPr/>
        </p:nvCxnSpPr>
        <p:spPr bwMode="auto">
          <a:xfrm flipH="1">
            <a:off x="8534667" y="4828268"/>
            <a:ext cx="261938" cy="436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6"/>
          <p:cNvCxnSpPr>
            <a:cxnSpLocks noChangeShapeType="1"/>
            <a:endCxn id="8210" idx="0"/>
          </p:cNvCxnSpPr>
          <p:nvPr/>
        </p:nvCxnSpPr>
        <p:spPr bwMode="auto">
          <a:xfrm flipH="1">
            <a:off x="7842517" y="4139293"/>
            <a:ext cx="387350" cy="366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27"/>
          <p:cNvSpPr>
            <a:spLocks noChangeArrowheads="1"/>
          </p:cNvSpPr>
          <p:nvPr/>
        </p:nvSpPr>
        <p:spPr bwMode="auto">
          <a:xfrm>
            <a:off x="6705867" y="6425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</a:p>
        </p:txBody>
      </p:sp>
      <p:cxnSp>
        <p:nvCxnSpPr>
          <p:cNvPr id="6169" name="AutoShape 28"/>
          <p:cNvCxnSpPr>
            <a:cxnSpLocks noChangeShapeType="1"/>
          </p:cNvCxnSpPr>
          <p:nvPr/>
        </p:nvCxnSpPr>
        <p:spPr bwMode="auto">
          <a:xfrm flipH="1">
            <a:off x="6934467" y="5891893"/>
            <a:ext cx="157163" cy="582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AutoShape 29"/>
          <p:cNvSpPr>
            <a:spLocks noChangeArrowheads="1"/>
          </p:cNvSpPr>
          <p:nvPr/>
        </p:nvSpPr>
        <p:spPr bwMode="auto">
          <a:xfrm>
            <a:off x="7467867" y="6425293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cxnSp>
        <p:nvCxnSpPr>
          <p:cNvPr id="8217" name="AutoShape 30"/>
          <p:cNvCxnSpPr>
            <a:cxnSpLocks noChangeShapeType="1"/>
          </p:cNvCxnSpPr>
          <p:nvPr/>
        </p:nvCxnSpPr>
        <p:spPr bwMode="auto">
          <a:xfrm>
            <a:off x="7324992" y="5860143"/>
            <a:ext cx="295275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31"/>
          <p:cNvCxnSpPr>
            <a:cxnSpLocks noChangeShapeType="1"/>
            <a:endCxn id="8209" idx="0"/>
          </p:cNvCxnSpPr>
          <p:nvPr/>
        </p:nvCxnSpPr>
        <p:spPr bwMode="auto">
          <a:xfrm>
            <a:off x="5323155" y="4901293"/>
            <a:ext cx="233362" cy="519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3" name="Text Box 32"/>
          <p:cNvSpPr txBox="1">
            <a:spLocks noChangeArrowheads="1"/>
          </p:cNvSpPr>
          <p:nvPr/>
        </p:nvSpPr>
        <p:spPr bwMode="auto">
          <a:xfrm>
            <a:off x="6558230" y="2612118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57 &lt;= 63?</a:t>
            </a:r>
          </a:p>
        </p:txBody>
      </p:sp>
      <p:sp>
        <p:nvSpPr>
          <p:cNvPr id="6174" name="Text Box 34"/>
          <p:cNvSpPr txBox="1">
            <a:spLocks noChangeArrowheads="1"/>
          </p:cNvSpPr>
          <p:nvPr/>
        </p:nvSpPr>
        <p:spPr bwMode="auto">
          <a:xfrm>
            <a:off x="5299342" y="3337606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57 &lt;= 27?</a:t>
            </a:r>
          </a:p>
        </p:txBody>
      </p:sp>
      <p:sp>
        <p:nvSpPr>
          <p:cNvPr id="6175" name="Text Box 35"/>
          <p:cNvSpPr txBox="1">
            <a:spLocks noChangeArrowheads="1"/>
          </p:cNvSpPr>
          <p:nvPr/>
        </p:nvSpPr>
        <p:spPr bwMode="auto">
          <a:xfrm>
            <a:off x="6455042" y="4221843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57 &lt;= 51?</a:t>
            </a:r>
          </a:p>
        </p:txBody>
      </p:sp>
      <p:sp>
        <p:nvSpPr>
          <p:cNvPr id="6176" name="Text Box 36"/>
          <p:cNvSpPr txBox="1">
            <a:spLocks noChangeArrowheads="1"/>
          </p:cNvSpPr>
          <p:nvPr/>
        </p:nvSpPr>
        <p:spPr bwMode="auto">
          <a:xfrm>
            <a:off x="7004317" y="5139418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57 &lt;= 58?</a:t>
            </a:r>
          </a:p>
        </p:txBody>
      </p:sp>
      <p:sp>
        <p:nvSpPr>
          <p:cNvPr id="8223" name="Text Box 37"/>
          <p:cNvSpPr txBox="1">
            <a:spLocks noChangeArrowheads="1"/>
          </p:cNvSpPr>
          <p:nvPr/>
        </p:nvSpPr>
        <p:spPr bwMode="auto">
          <a:xfrm>
            <a:off x="5713680" y="6425293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57 = 57</a:t>
            </a:r>
          </a:p>
        </p:txBody>
      </p: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6140717" y="3337606"/>
            <a:ext cx="750888" cy="496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3"/>
          <p:cNvCxnSpPr>
            <a:cxnSpLocks noChangeShapeType="1"/>
          </p:cNvCxnSpPr>
          <p:nvPr/>
        </p:nvCxnSpPr>
        <p:spPr bwMode="auto">
          <a:xfrm>
            <a:off x="6134367" y="4139293"/>
            <a:ext cx="382588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092318" y="1651793"/>
            <a:ext cx="29702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 O(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/>
      <p:bldP spid="6174" grpId="0"/>
      <p:bldP spid="6175" grpId="0"/>
      <p:bldP spid="617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Searching a BST-recursive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640"/>
            <a:ext cx="8991600" cy="5104760"/>
          </a:xfrm>
        </p:spPr>
        <p:txBody>
          <a:bodyPr/>
          <a:lstStyle/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 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node of the tree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//same as in Linked Binary Tree lecture</a:t>
            </a:r>
            <a:endParaRPr lang="en-US" altLang="en-US" sz="15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-47625" eaLnBrk="1" hangingPunct="1">
              <a:buNone/>
            </a:pPr>
            <a:endParaRPr lang="en-US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contains(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k) { 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contains(k, root); 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from virtual root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-47625" eaLnBrk="1" hangingPunct="1">
              <a:buNone/>
            </a:pPr>
            <a:endParaRPr lang="en-US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contains(int k, Node v)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(v==null) </a:t>
            </a:r>
            <a:r>
              <a:rPr lang="en-US" alt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key not found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left subtree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(k 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v.getElement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contains(k, </a:t>
            </a:r>
            <a:r>
              <a:rPr lang="en-U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v.getLeft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search right subtree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(k 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v.getElement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return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contains(k, </a:t>
            </a:r>
            <a:r>
              <a:rPr lang="en-US" altLang="en-US" sz="15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v.getRight</a:t>
            </a:r>
            <a:r>
              <a:rPr lang="en-US" altLang="en-US" sz="15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-47625" eaLnBrk="1" hangingPunct="1">
              <a:buNone/>
            </a:pPr>
            <a:endParaRPr lang="en-US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return true; 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found it here</a:t>
            </a:r>
          </a:p>
          <a:p>
            <a:pPr marL="0" indent="-47625" eaLnBrk="1" hangingPunct="1">
              <a:buNone/>
            </a:pPr>
            <a:r>
              <a:rPr lang="en-US" alt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Inorder Traversal of BST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4288" y="1092200"/>
            <a:ext cx="8915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5475" indent="-279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Visit the nodes in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ascending order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based on key value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create 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a BST if you write the values to an ArrayList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a binary search tree, 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value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be a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left-most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(e.g. print) this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first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you process the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you process the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child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sub-tree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parent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work your way up the left side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tree doing the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thing</a:t>
            </a:r>
          </a:p>
          <a:p>
            <a:pPr lvl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work your way down the right side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the tree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7315200" y="4267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997700" y="50292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cxnSp>
        <p:nvCxnSpPr>
          <p:cNvPr id="22" name="AutoShape 8"/>
          <p:cNvCxnSpPr>
            <a:cxnSpLocks noChangeShapeType="1"/>
            <a:stCxn id="20" idx="3"/>
            <a:endCxn id="21" idx="0"/>
          </p:cNvCxnSpPr>
          <p:nvPr/>
        </p:nvCxnSpPr>
        <p:spPr bwMode="auto">
          <a:xfrm flipH="1">
            <a:off x="7219950" y="4622800"/>
            <a:ext cx="160337" cy="392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9"/>
          <p:cNvCxnSpPr>
            <a:cxnSpLocks noChangeShapeType="1"/>
            <a:stCxn id="20" idx="5"/>
          </p:cNvCxnSpPr>
          <p:nvPr/>
        </p:nvCxnSpPr>
        <p:spPr bwMode="auto">
          <a:xfrm>
            <a:off x="7694612" y="4622800"/>
            <a:ext cx="382588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7935912" y="50990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7696200" y="60198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 flipH="1">
            <a:off x="7924800" y="5486400"/>
            <a:ext cx="157162" cy="582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7226300" y="594360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28" name="AutoShape 20"/>
          <p:cNvCxnSpPr>
            <a:cxnSpLocks noChangeShapeType="1"/>
            <a:endCxn id="27" idx="0"/>
          </p:cNvCxnSpPr>
          <p:nvPr/>
        </p:nvCxnSpPr>
        <p:spPr bwMode="auto">
          <a:xfrm>
            <a:off x="7215187" y="5410200"/>
            <a:ext cx="233363" cy="519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1"/>
          <p:cNvCxnSpPr>
            <a:cxnSpLocks noChangeShapeType="1"/>
            <a:stCxn id="21" idx="3"/>
            <a:endCxn id="30" idx="0"/>
          </p:cNvCxnSpPr>
          <p:nvPr/>
        </p:nvCxnSpPr>
        <p:spPr bwMode="auto">
          <a:xfrm flipH="1">
            <a:off x="6786562" y="5384800"/>
            <a:ext cx="276225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6564312" y="5937250"/>
            <a:ext cx="444500" cy="400050"/>
          </a:xfrm>
          <a:prstGeom prst="flowChartConnector">
            <a:avLst/>
          </a:prstGeom>
          <a:solidFill>
            <a:srgbClr val="009900">
              <a:alpha val="5294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170113" y="5137150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625725" y="5137150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62288" y="5137150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517900" y="5137150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16375" y="5094287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95800" y="5105400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2397</Words>
  <Application>Microsoft Office PowerPoint</Application>
  <PresentationFormat>On-screen Show (4:3)</PresentationFormat>
  <Paragraphs>850</Paragraphs>
  <Slides>54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ＭＳ Ｐゴシック</vt:lpstr>
      <vt:lpstr>Andale Mono</vt:lpstr>
      <vt:lpstr>Arial</vt:lpstr>
      <vt:lpstr>Consolas</vt:lpstr>
      <vt:lpstr>Courier New</vt:lpstr>
      <vt:lpstr>Symbol</vt:lpstr>
      <vt:lpstr>Tahoma</vt:lpstr>
      <vt:lpstr>Times New Roman</vt:lpstr>
      <vt:lpstr>Verdana</vt:lpstr>
      <vt:lpstr>Default Design</vt:lpstr>
      <vt:lpstr>Binary Search Trees</vt:lpstr>
      <vt:lpstr>Sequential search</vt:lpstr>
      <vt:lpstr>Binary search</vt:lpstr>
      <vt:lpstr>PowerPoint Presentation</vt:lpstr>
      <vt:lpstr>Binary search trees (BST)</vt:lpstr>
      <vt:lpstr>Exercise</vt:lpstr>
      <vt:lpstr>Searching a BST-iterative</vt:lpstr>
      <vt:lpstr>Searching a BST-recursive</vt:lpstr>
      <vt:lpstr>Inorder Traversal of BST</vt:lpstr>
      <vt:lpstr>Inorder Traversal of BST</vt:lpstr>
      <vt:lpstr>Preorder Traversal &amp; Postorder Traversal</vt:lpstr>
      <vt:lpstr>Adding to a BST</vt:lpstr>
      <vt:lpstr>Adding exercise</vt:lpstr>
      <vt:lpstr>Exercise</vt:lpstr>
      <vt:lpstr>add(int value)-iterative</vt:lpstr>
      <vt:lpstr>add(int value)-iterative</vt:lpstr>
      <vt:lpstr>add(int value)-Recursive</vt:lpstr>
      <vt:lpstr>Searching BSTs</vt:lpstr>
      <vt:lpstr>Trees and balance</vt:lpstr>
      <vt:lpstr>Exercise</vt:lpstr>
      <vt:lpstr>Solution getMin()</vt:lpstr>
      <vt:lpstr>Node removal</vt:lpstr>
      <vt:lpstr>Cases for removal 1</vt:lpstr>
      <vt:lpstr>Cases for removal 2</vt:lpstr>
      <vt:lpstr>Deleting Nodes</vt:lpstr>
      <vt:lpstr>Deleting Nodes</vt:lpstr>
      <vt:lpstr>Node removal</vt:lpstr>
      <vt:lpstr>Erase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Node removal</vt:lpstr>
      <vt:lpstr>Delete Nodes – find the node -Iterative</vt:lpstr>
      <vt:lpstr>Delete Nodes – nochildren </vt:lpstr>
      <vt:lpstr>Delete Nodes – One child</vt:lpstr>
      <vt:lpstr>Deleting Nodes – Multiple children</vt:lpstr>
      <vt:lpstr>Deleting Nodes – Multiple children</vt:lpstr>
      <vt:lpstr>Deleting Nodes – Recursive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cmps</cp:lastModifiedBy>
  <cp:revision>486</cp:revision>
  <dcterms:created xsi:type="dcterms:W3CDTF">2008-06-28T20:57:21Z</dcterms:created>
  <dcterms:modified xsi:type="dcterms:W3CDTF">2022-03-24T09:18:13Z</dcterms:modified>
</cp:coreProperties>
</file>