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5" r:id="rId3"/>
    <p:sldId id="366" r:id="rId4"/>
    <p:sldId id="368" r:id="rId5"/>
    <p:sldId id="365" r:id="rId6"/>
    <p:sldId id="336" r:id="rId7"/>
    <p:sldId id="374" r:id="rId8"/>
    <p:sldId id="348" r:id="rId9"/>
    <p:sldId id="369" r:id="rId10"/>
    <p:sldId id="371" r:id="rId11"/>
    <p:sldId id="372" r:id="rId12"/>
    <p:sldId id="351" r:id="rId13"/>
    <p:sldId id="352" r:id="rId14"/>
    <p:sldId id="353" r:id="rId15"/>
    <p:sldId id="354" r:id="rId16"/>
    <p:sldId id="373" r:id="rId17"/>
    <p:sldId id="355" r:id="rId18"/>
    <p:sldId id="377" r:id="rId19"/>
    <p:sldId id="376" r:id="rId20"/>
    <p:sldId id="338" r:id="rId21"/>
    <p:sldId id="378" r:id="rId22"/>
    <p:sldId id="380" r:id="rId23"/>
    <p:sldId id="356" r:id="rId24"/>
    <p:sldId id="379" r:id="rId25"/>
    <p:sldId id="357" r:id="rId26"/>
    <p:sldId id="363" r:id="rId27"/>
    <p:sldId id="381" r:id="rId28"/>
    <p:sldId id="339" r:id="rId29"/>
    <p:sldId id="345" r:id="rId30"/>
    <p:sldId id="341" r:id="rId31"/>
    <p:sldId id="346" r:id="rId3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151" d="100"/>
          <a:sy n="151" d="100"/>
        </p:scale>
        <p:origin x="457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0.xml"/><Relationship Id="rId18" Type="http://schemas.openxmlformats.org/officeDocument/2006/relationships/slide" Target="slides/slide25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4.xml"/><Relationship Id="rId2" Type="http://schemas.openxmlformats.org/officeDocument/2006/relationships/slide" Target="slides/slide5.xml"/><Relationship Id="rId16" Type="http://schemas.openxmlformats.org/officeDocument/2006/relationships/slide" Target="slides/slide23.xml"/><Relationship Id="rId20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8.xml"/><Relationship Id="rId15" Type="http://schemas.openxmlformats.org/officeDocument/2006/relationships/slide" Target="slides/slide22.xml"/><Relationship Id="rId10" Type="http://schemas.openxmlformats.org/officeDocument/2006/relationships/slide" Target="slides/slide16.xml"/><Relationship Id="rId19" Type="http://schemas.openxmlformats.org/officeDocument/2006/relationships/slide" Target="slides/slide28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53B5DEB0-6AFA-4218-9106-390922CFB98D}" type="datetime8">
              <a:rPr lang="en-US"/>
              <a:pPr>
                <a:defRPr/>
              </a:pPr>
              <a:t>3/23/2022 1:45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5D7152F-5462-421D-A7A9-3C86C63C0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C8A9F443-13D9-4E2C-ACF2-EE2C5FC9445A}" type="datetime8">
              <a:rPr lang="en-US"/>
              <a:pPr>
                <a:defRPr/>
              </a:pPr>
              <a:t>3/23/2022 1:45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8362FED-4335-4DE2-9ADD-2DBFD34DEE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 smtClean="0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6CD044-A3FE-4707-9491-904187DD8EC9}" type="datetime8">
              <a:rPr lang="en-US" altLang="en-US" sz="1300" smtClean="0"/>
              <a:pPr eaLnBrk="1" hangingPunct="1"/>
              <a:t>3/23/2022 1:45 PM</a:t>
            </a:fld>
            <a:endParaRPr lang="en-US" altLang="en-US" sz="1300" smtClean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DEBF22-AB49-4A27-97CC-8A380CCF9FD6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3/23/2022 1:45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7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ABC291-319A-4FC1-9FB5-0047E4ABEC5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5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3/23/2022 1:45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32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3/23/2022 1:45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76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27B-B9FB-47B0-9294-6D6ADFDF9D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2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6146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629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FA8-5FB2-4E76-AB29-A7AFB5C0C7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9135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A14-D314-44F8-BB5C-BCD3002F95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37849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4040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7791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6089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5855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2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Priority Queues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A86460-096A-42C4-8D57-5B63207B506D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8068" y="3048000"/>
            <a:ext cx="79184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/>
              <a:t>Chapter 9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Presentation for use with the textbook </a:t>
            </a:r>
            <a:r>
              <a:rPr lang="en-US" sz="24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2400" baseline="30000" dirty="0" smtClean="0">
                <a:solidFill>
                  <a:schemeClr val="tx2"/>
                </a:solidFill>
              </a:rPr>
              <a:t>th</a:t>
            </a:r>
            <a:r>
              <a:rPr lang="en-US" sz="2400" dirty="0" smtClean="0">
                <a:solidFill>
                  <a:schemeClr val="tx2"/>
                </a:solidFill>
              </a:rPr>
              <a:t> edition</a:t>
            </a:r>
            <a:r>
              <a:rPr lang="en-US" sz="2400" dirty="0" smtClean="0"/>
              <a:t>, by M. T. Goodrich, R. </a:t>
            </a:r>
            <a:r>
              <a:rPr lang="en-US" sz="2400" dirty="0" err="1" smtClean="0"/>
              <a:t>Tamassia</a:t>
            </a:r>
            <a:r>
              <a:rPr lang="en-US" sz="2400" dirty="0" smtClean="0"/>
              <a:t>, and M. H. </a:t>
            </a:r>
            <a:r>
              <a:rPr lang="en-US" sz="2400" dirty="0" err="1" smtClean="0"/>
              <a:t>Goldwasser</a:t>
            </a:r>
            <a:r>
              <a:rPr lang="en-US" sz="2400" dirty="0" smtClean="0"/>
              <a:t>, Wiley, 2014</a:t>
            </a:r>
          </a:p>
          <a:p>
            <a:pPr fontAlgn="auto">
              <a:spcAft>
                <a:spcPts val="0"/>
              </a:spcAft>
            </a:pPr>
            <a:endParaRPr lang="en-US" altLang="en-US" dirty="0" smtClean="0"/>
          </a:p>
          <a:p>
            <a:pPr fontAlgn="auto">
              <a:spcAft>
                <a:spcPts val="0"/>
              </a:spcAf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20595" y="1348800"/>
            <a:ext cx="9199605" cy="55092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CreatePriorityQueueStringExample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 custom comparator that compares two Strings by their length.</a:t>
            </a:r>
          </a:p>
          <a:p>
            <a:pPr algn="l"/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stringLengthComparator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compare(String s1, String s2) {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s1.length() - s2.length()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a Priority Queue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PriorityQueue&lt;String&gt;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stringLengthComparator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items to a Priority Queue (ENQUEUE)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("Lisa");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("Robert");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("John");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("Chris");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("Angelina");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("Joe");</a:t>
            </a:r>
          </a:p>
          <a:p>
            <a:pPr algn="l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Remove items from the Priority Queue (DEQUEUE)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70033" y="5288340"/>
            <a:ext cx="1524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Joe</a:t>
            </a:r>
          </a:p>
          <a:p>
            <a:r>
              <a:rPr lang="en-US" sz="1600" dirty="0"/>
              <a:t>John</a:t>
            </a:r>
          </a:p>
          <a:p>
            <a:r>
              <a:rPr lang="en-US" sz="1600" dirty="0"/>
              <a:t>Lisa</a:t>
            </a:r>
          </a:p>
          <a:p>
            <a:r>
              <a:rPr lang="en-US" sz="1600" dirty="0"/>
              <a:t>Chris</a:t>
            </a:r>
          </a:p>
          <a:p>
            <a:r>
              <a:rPr lang="en-US" sz="1600" dirty="0"/>
              <a:t>Robert</a:t>
            </a:r>
          </a:p>
          <a:p>
            <a:r>
              <a:rPr lang="en-US" sz="1600" dirty="0"/>
              <a:t>Angelina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81279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of String elements in which the String with the smallest length is processed first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 Priority Queue ADT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6816" y="478271"/>
            <a:ext cx="8977184" cy="42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Main methods of the Priority Queue ADT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63030" y="3657600"/>
            <a:ext cx="396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insertion does not consider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then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will take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each,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but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take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elements  are inserted in  assorted way 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then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will take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take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08906"/>
              </p:ext>
            </p:extLst>
          </p:nvPr>
        </p:nvGraphicFramePr>
        <p:xfrm>
          <a:off x="376881" y="941254"/>
          <a:ext cx="8321675" cy="2383273"/>
        </p:xfrm>
        <a:graphic>
          <a:graphicData uri="http://schemas.openxmlformats.org/drawingml/2006/table">
            <a:tbl>
              <a:tblPr/>
              <a:tblGrid>
                <a:gridCol w="1985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insert(value)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/>
                        <a:t>Adds an item to the queue with respect to the key</a:t>
                      </a:r>
                      <a:r>
                        <a:rPr lang="en-US" sz="2000" baseline="0" dirty="0" smtClean="0"/>
                        <a:t> value.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removeMin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value from front of queue and returns it (</a:t>
                      </a:r>
                      <a:r>
                        <a:rPr lang="en-US" sz="2000" dirty="0" smtClean="0"/>
                        <a:t>that has the lowest key)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front value from queue without removing it;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number of elements in queue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queue has no elements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80" y="3364686"/>
            <a:ext cx="3585519" cy="34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133865" y="24714"/>
            <a:ext cx="8991600" cy="666336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IntPQueue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A;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//will be sorted from max at 0 to min at size - 1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IntPQueue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 {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algn="l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=s;</a:t>
            </a:r>
          </a:p>
          <a:p>
            <a:pPr algn="l"/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A = new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 return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A[--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and 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key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() {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A[nItems-1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 the lowest key element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insert(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item) {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r>
              <a:rPr lang="en-US" sz="1400" b="1" dirty="0"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//Queue is empty then insert the first item at 0 index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 = item;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(j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-){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&gt; A[j]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A[j+1] = A[j];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shift right</a:t>
            </a:r>
          </a:p>
          <a:p>
            <a:pPr algn="l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i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pPr algn="l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A[j+1]=item;</a:t>
            </a:r>
          </a:p>
          <a:p>
            <a:pPr algn="l" eaLnBrk="1" hangingPunct="1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i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 else</a:t>
            </a:r>
          </a:p>
          <a:p>
            <a:pPr algn="l" eaLnBrk="1" hangingPunct="1"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7950" y="304800"/>
            <a:ext cx="2675753" cy="1295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PQ Implementation using Array</a:t>
            </a:r>
          </a:p>
        </p:txBody>
      </p:sp>
    </p:spTree>
    <p:extLst>
      <p:ext uri="{BB962C8B-B14F-4D97-AF65-F5344CB8AC3E}">
        <p14:creationId xmlns:p14="http://schemas.microsoft.com/office/powerpoint/2010/main" val="3751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8D7BA2F-C3A6-48D0-A8A5-E286C554FF85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PQ Implementation using Array</a:t>
            </a:r>
            <a:endParaRPr lang="en-US" altLang="en-US" sz="3200" dirty="0" smtClean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609600"/>
            <a:ext cx="9144000" cy="147732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{ 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A = new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38700" y="2703513"/>
            <a:ext cx="4191000" cy="2743200"/>
            <a:chOff x="4838700" y="2703513"/>
            <a:chExt cx="4191000" cy="2743200"/>
          </a:xfrm>
        </p:grpSpPr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5372100" y="4684713"/>
              <a:ext cx="36576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45    35    20    10     5    2     1 </a:t>
              </a:r>
            </a:p>
          </p:txBody>
        </p:sp>
        <p:sp>
          <p:nvSpPr>
            <p:cNvPr id="17423" name="Line 7"/>
            <p:cNvSpPr>
              <a:spLocks noChangeShapeType="1"/>
            </p:cNvSpPr>
            <p:nvPr/>
          </p:nvSpPr>
          <p:spPr bwMode="auto">
            <a:xfrm>
              <a:off x="5829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4" name="Line 8"/>
            <p:cNvSpPr>
              <a:spLocks noChangeShapeType="1"/>
            </p:cNvSpPr>
            <p:nvPr/>
          </p:nvSpPr>
          <p:spPr bwMode="auto">
            <a:xfrm>
              <a:off x="6591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5" name="Line 9"/>
            <p:cNvSpPr>
              <a:spLocks noChangeShapeType="1"/>
            </p:cNvSpPr>
            <p:nvPr/>
          </p:nvSpPr>
          <p:spPr bwMode="auto">
            <a:xfrm>
              <a:off x="6972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6" name="Line 10"/>
            <p:cNvSpPr>
              <a:spLocks noChangeShapeType="1"/>
            </p:cNvSpPr>
            <p:nvPr/>
          </p:nvSpPr>
          <p:spPr bwMode="auto">
            <a:xfrm>
              <a:off x="7353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7" name="Line 11"/>
            <p:cNvSpPr>
              <a:spLocks noChangeShapeType="1"/>
            </p:cNvSpPr>
            <p:nvPr/>
          </p:nvSpPr>
          <p:spPr bwMode="auto">
            <a:xfrm>
              <a:off x="7734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8" name="Line 12"/>
            <p:cNvSpPr>
              <a:spLocks noChangeShapeType="1"/>
            </p:cNvSpPr>
            <p:nvPr/>
          </p:nvSpPr>
          <p:spPr bwMode="auto">
            <a:xfrm>
              <a:off x="62103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9" name="Text Box 13"/>
            <p:cNvSpPr txBox="1">
              <a:spLocks noChangeArrowheads="1"/>
            </p:cNvSpPr>
            <p:nvPr/>
          </p:nvSpPr>
          <p:spPr bwMode="auto">
            <a:xfrm>
              <a:off x="5372100" y="5065713"/>
              <a:ext cx="3657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0        1      2      3    4      5      6       7      8         </a:t>
              </a:r>
            </a:p>
          </p:txBody>
        </p:sp>
        <p:sp>
          <p:nvSpPr>
            <p:cNvPr id="17430" name="Line 14"/>
            <p:cNvSpPr>
              <a:spLocks noChangeShapeType="1"/>
            </p:cNvSpPr>
            <p:nvPr/>
          </p:nvSpPr>
          <p:spPr bwMode="auto">
            <a:xfrm>
              <a:off x="5295900" y="4456113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31" name="Text Box 15"/>
            <p:cNvSpPr txBox="1">
              <a:spLocks noChangeArrowheads="1"/>
            </p:cNvSpPr>
            <p:nvPr/>
          </p:nvSpPr>
          <p:spPr bwMode="auto">
            <a:xfrm>
              <a:off x="4914900" y="4151313"/>
              <a:ext cx="685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rear</a:t>
              </a:r>
            </a:p>
          </p:txBody>
        </p:sp>
        <p:sp>
          <p:nvSpPr>
            <p:cNvPr id="17432" name="Text Box 16"/>
            <p:cNvSpPr txBox="1">
              <a:spLocks noChangeArrowheads="1"/>
            </p:cNvSpPr>
            <p:nvPr/>
          </p:nvSpPr>
          <p:spPr bwMode="auto">
            <a:xfrm>
              <a:off x="7962900" y="4151313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front</a:t>
              </a:r>
            </a:p>
          </p:txBody>
        </p:sp>
        <p:sp>
          <p:nvSpPr>
            <p:cNvPr id="17433" name="Line 17"/>
            <p:cNvSpPr>
              <a:spLocks noChangeShapeType="1"/>
            </p:cNvSpPr>
            <p:nvPr/>
          </p:nvSpPr>
          <p:spPr bwMode="auto">
            <a:xfrm flipH="1">
              <a:off x="8115300" y="4456113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34" name="Line 18"/>
            <p:cNvSpPr>
              <a:spLocks noChangeShapeType="1"/>
            </p:cNvSpPr>
            <p:nvPr/>
          </p:nvSpPr>
          <p:spPr bwMode="auto">
            <a:xfrm>
              <a:off x="82677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35" name="Line 19"/>
            <p:cNvSpPr>
              <a:spLocks noChangeShapeType="1"/>
            </p:cNvSpPr>
            <p:nvPr/>
          </p:nvSpPr>
          <p:spPr bwMode="auto">
            <a:xfrm>
              <a:off x="8648700" y="46847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36" name="Text Box 20"/>
            <p:cNvSpPr txBox="1">
              <a:spLocks noChangeArrowheads="1"/>
            </p:cNvSpPr>
            <p:nvPr/>
          </p:nvSpPr>
          <p:spPr bwMode="auto">
            <a:xfrm>
              <a:off x="5219700" y="2932113"/>
              <a:ext cx="36576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/>
                <a:t>front</a:t>
              </a:r>
              <a:r>
                <a:rPr lang="en-US" altLang="en-US" sz="2000"/>
                <a:t> and </a:t>
              </a:r>
              <a:r>
                <a:rPr lang="en-US" altLang="en-US" sz="2000" i="1"/>
                <a:t>rear</a:t>
              </a:r>
              <a:r>
                <a:rPr lang="en-US" altLang="en-US" sz="2000"/>
                <a:t> are not necessary to be declared since the </a:t>
              </a:r>
              <a:r>
                <a:rPr lang="en-US" altLang="en-US" sz="2000">
                  <a:solidFill>
                    <a:srgbClr val="0000FF"/>
                  </a:solidFill>
                </a:rPr>
                <a:t>rear is always at 0, and front is always at nItems - 1 </a:t>
              </a:r>
            </a:p>
          </p:txBody>
        </p:sp>
        <p:sp>
          <p:nvSpPr>
            <p:cNvPr id="17437" name="Rectangle 21"/>
            <p:cNvSpPr>
              <a:spLocks noChangeArrowheads="1"/>
            </p:cNvSpPr>
            <p:nvPr/>
          </p:nvSpPr>
          <p:spPr bwMode="auto">
            <a:xfrm>
              <a:off x="4838700" y="2703513"/>
              <a:ext cx="4191000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5194300"/>
            <a:ext cx="8991600" cy="1243013"/>
            <a:chOff x="228600" y="5386388"/>
            <a:chExt cx="8991600" cy="1243012"/>
          </a:xfrm>
        </p:grpSpPr>
        <p:sp>
          <p:nvSpPr>
            <p:cNvPr id="17416" name="Text Box 22"/>
            <p:cNvSpPr txBox="1">
              <a:spLocks noChangeArrowheads="1"/>
            </p:cNvSpPr>
            <p:nvPr/>
          </p:nvSpPr>
          <p:spPr bwMode="auto">
            <a:xfrm>
              <a:off x="2392363" y="62484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endParaRPr lang="en-US" altLang="en-US" sz="1600">
                <a:sym typeface="Webdings" panose="05030102010509060703" pitchFamily="18" charset="2"/>
              </a:endParaRPr>
            </a:p>
          </p:txBody>
        </p:sp>
        <p:sp>
          <p:nvSpPr>
            <p:cNvPr id="17417" name="Line 23"/>
            <p:cNvSpPr>
              <a:spLocks noChangeShapeType="1"/>
            </p:cNvSpPr>
            <p:nvPr/>
          </p:nvSpPr>
          <p:spPr bwMode="auto">
            <a:xfrm>
              <a:off x="2849563" y="6248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>
              <a:off x="3611563" y="6248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19" name="Line 25"/>
            <p:cNvSpPr>
              <a:spLocks noChangeShapeType="1"/>
            </p:cNvSpPr>
            <p:nvPr/>
          </p:nvSpPr>
          <p:spPr bwMode="auto">
            <a:xfrm>
              <a:off x="3992563" y="6248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0" name="Line 26"/>
            <p:cNvSpPr>
              <a:spLocks noChangeShapeType="1"/>
            </p:cNvSpPr>
            <p:nvPr/>
          </p:nvSpPr>
          <p:spPr bwMode="auto">
            <a:xfrm>
              <a:off x="3230563" y="6248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7421" name="Text Box 27"/>
            <p:cNvSpPr txBox="1">
              <a:spLocks noChangeArrowheads="1"/>
            </p:cNvSpPr>
            <p:nvPr/>
          </p:nvSpPr>
          <p:spPr bwMode="auto">
            <a:xfrm>
              <a:off x="228600" y="5386388"/>
              <a:ext cx="8991600" cy="677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 smtClean="0"/>
                <a:t>Example</a:t>
              </a: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PQueue</a:t>
              </a:r>
              <a:r>
                <a:rPr lang="en-US" alt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pq</a:t>
              </a:r>
              <a:r>
                <a: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altLang="en-US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IntPQueue</a:t>
              </a:r>
              <a:r>
                <a:rPr lang="en-US" alt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altLang="en-US" sz="1800" dirty="0" smtClean="0">
                  <a:solidFill>
                    <a:schemeClr val="accent6"/>
                  </a:solidFill>
                </a:rPr>
                <a:t>//will </a:t>
              </a:r>
              <a:r>
                <a:rPr lang="en-US" altLang="en-US" sz="1800" dirty="0">
                  <a:solidFill>
                    <a:schemeClr val="accent6"/>
                  </a:solidFill>
                </a:rPr>
                <a:t>create a stack a maximum size of 5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2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EFF4461-2AC4-432E-928D-ADC0EDBBA240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PQ Implementation using Array</a:t>
            </a:r>
            <a:endParaRPr lang="en-US" altLang="en-US" sz="3200" dirty="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0" y="578238"/>
            <a:ext cx="8839200" cy="378565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 insert(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item) {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0)</a:t>
            </a:r>
            <a:r>
              <a:rPr lang="en-US" sz="1600" b="1" dirty="0" smtClean="0">
                <a:latin typeface="+mn-lt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+mn-lt"/>
                <a:cs typeface="Courier New" pitchFamily="49" charset="0"/>
              </a:rPr>
              <a:t>//</a:t>
            </a:r>
            <a:r>
              <a:rPr lang="en-US" sz="1600" i="1" dirty="0" smtClean="0">
                <a:solidFill>
                  <a:srgbClr val="00B050"/>
                </a:solidFill>
                <a:latin typeface="+mn-lt"/>
                <a:cs typeface="Courier New" pitchFamily="49" charset="0"/>
              </a:rPr>
              <a:t>Queue is empty then insert the first item at 0 index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++] = item;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 (j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– 1; j &gt;=0; j --){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if (item &gt; A[j])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A[j+1] = A[j];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shift right</a:t>
            </a:r>
          </a:p>
          <a:p>
            <a:pPr algn="l" eaLnBrk="1" hangingPunct="1">
              <a:defRPr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i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pPr algn="l" eaLnBrk="1" hangingPunct="1">
              <a:defRPr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A[j+1]=item;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i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 else</a:t>
            </a:r>
          </a:p>
          <a:p>
            <a:pPr algn="l"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20875" y="4621213"/>
            <a:ext cx="2209800" cy="641350"/>
            <a:chOff x="1981200" y="4572000"/>
            <a:chExt cx="2209800" cy="641350"/>
          </a:xfrm>
        </p:grpSpPr>
        <p:sp>
          <p:nvSpPr>
            <p:cNvPr id="19485" name="Text Box 5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30</a:t>
              </a:r>
            </a:p>
          </p:txBody>
        </p:sp>
        <p:sp>
          <p:nvSpPr>
            <p:cNvPr id="19486" name="Line 6"/>
            <p:cNvSpPr>
              <a:spLocks noChangeShapeType="1"/>
            </p:cNvSpPr>
            <p:nvPr/>
          </p:nvSpPr>
          <p:spPr bwMode="auto">
            <a:xfrm>
              <a:off x="25146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7" name="Line 7"/>
            <p:cNvSpPr>
              <a:spLocks noChangeShapeType="1"/>
            </p:cNvSpPr>
            <p:nvPr/>
          </p:nvSpPr>
          <p:spPr bwMode="auto">
            <a:xfrm>
              <a:off x="32766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8" name="Line 8"/>
            <p:cNvSpPr>
              <a:spLocks noChangeShapeType="1"/>
            </p:cNvSpPr>
            <p:nvPr/>
          </p:nvSpPr>
          <p:spPr bwMode="auto">
            <a:xfrm>
              <a:off x="36576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9" name="Line 11"/>
            <p:cNvSpPr>
              <a:spLocks noChangeShapeType="1"/>
            </p:cNvSpPr>
            <p:nvPr/>
          </p:nvSpPr>
          <p:spPr bwMode="auto">
            <a:xfrm>
              <a:off x="28956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90" name="Text Box 1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0        1      2      3      4          </a:t>
              </a:r>
            </a:p>
          </p:txBody>
        </p:sp>
      </p:grpSp>
      <p:sp>
        <p:nvSpPr>
          <p:cNvPr id="14348" name="Text Box 19"/>
          <p:cNvSpPr txBox="1">
            <a:spLocks noChangeArrowheads="1"/>
          </p:cNvSpPr>
          <p:nvPr/>
        </p:nvSpPr>
        <p:spPr bwMode="auto">
          <a:xfrm>
            <a:off x="152400" y="4722813"/>
            <a:ext cx="19208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Example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486400" y="4569214"/>
            <a:ext cx="2133600" cy="641350"/>
            <a:chOff x="4191000" y="4572000"/>
            <a:chExt cx="2133600" cy="641350"/>
          </a:xfrm>
        </p:grpSpPr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4267200" y="4572000"/>
              <a:ext cx="20574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50     30</a:t>
              </a:r>
            </a:p>
          </p:txBody>
        </p:sp>
        <p:sp>
          <p:nvSpPr>
            <p:cNvPr id="19480" name="Line 21"/>
            <p:cNvSpPr>
              <a:spLocks noChangeShapeType="1"/>
            </p:cNvSpPr>
            <p:nvPr/>
          </p:nvSpPr>
          <p:spPr bwMode="auto">
            <a:xfrm>
              <a:off x="47244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2" name="Line 23"/>
            <p:cNvSpPr>
              <a:spLocks noChangeShapeType="1"/>
            </p:cNvSpPr>
            <p:nvPr/>
          </p:nvSpPr>
          <p:spPr bwMode="auto">
            <a:xfrm>
              <a:off x="58674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3" name="Line 26"/>
            <p:cNvSpPr>
              <a:spLocks noChangeShapeType="1"/>
            </p:cNvSpPr>
            <p:nvPr/>
          </p:nvSpPr>
          <p:spPr bwMode="auto">
            <a:xfrm>
              <a:off x="51054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2133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0        1      2      3     4    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38800" y="5410200"/>
            <a:ext cx="1981200" cy="673100"/>
            <a:chOff x="6781800" y="4572000"/>
            <a:chExt cx="1981200" cy="673100"/>
          </a:xfrm>
        </p:grpSpPr>
        <p:sp>
          <p:nvSpPr>
            <p:cNvPr id="19473" name="Text Box 30"/>
            <p:cNvSpPr txBox="1">
              <a:spLocks noChangeArrowheads="1"/>
            </p:cNvSpPr>
            <p:nvPr/>
          </p:nvSpPr>
          <p:spPr bwMode="auto">
            <a:xfrm>
              <a:off x="6781800" y="45720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50     30   10</a:t>
              </a:r>
            </a:p>
          </p:txBody>
        </p:sp>
        <p:sp>
          <p:nvSpPr>
            <p:cNvPr id="19474" name="Line 31"/>
            <p:cNvSpPr>
              <a:spLocks noChangeShapeType="1"/>
            </p:cNvSpPr>
            <p:nvPr/>
          </p:nvSpPr>
          <p:spPr bwMode="auto">
            <a:xfrm>
              <a:off x="72390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>
              <a:off x="80010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6" name="Line 33"/>
            <p:cNvSpPr>
              <a:spLocks noChangeShapeType="1"/>
            </p:cNvSpPr>
            <p:nvPr/>
          </p:nvSpPr>
          <p:spPr bwMode="auto">
            <a:xfrm>
              <a:off x="83820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7" name="Line 36"/>
            <p:cNvSpPr>
              <a:spLocks noChangeShapeType="1"/>
            </p:cNvSpPr>
            <p:nvPr/>
          </p:nvSpPr>
          <p:spPr bwMode="auto">
            <a:xfrm>
              <a:off x="7620000" y="4572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8" name="Text Box 37"/>
            <p:cNvSpPr txBox="1">
              <a:spLocks noChangeArrowheads="1"/>
            </p:cNvSpPr>
            <p:nvPr/>
          </p:nvSpPr>
          <p:spPr bwMode="auto">
            <a:xfrm>
              <a:off x="6781800" y="4908550"/>
              <a:ext cx="1981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0        1      2      3    4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92363" y="5600700"/>
            <a:ext cx="2057400" cy="641350"/>
            <a:chOff x="4114800" y="5410200"/>
            <a:chExt cx="2057400" cy="641350"/>
          </a:xfrm>
        </p:grpSpPr>
        <p:sp>
          <p:nvSpPr>
            <p:cNvPr id="19467" name="Text Box 40"/>
            <p:cNvSpPr txBox="1">
              <a:spLocks noChangeArrowheads="1"/>
            </p:cNvSpPr>
            <p:nvPr/>
          </p:nvSpPr>
          <p:spPr bwMode="auto">
            <a:xfrm>
              <a:off x="4191000" y="54102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50     40    30   10</a:t>
              </a:r>
            </a:p>
          </p:txBody>
        </p:sp>
        <p:sp>
          <p:nvSpPr>
            <p:cNvPr id="19468" name="Line 41"/>
            <p:cNvSpPr>
              <a:spLocks noChangeShapeType="1"/>
            </p:cNvSpPr>
            <p:nvPr/>
          </p:nvSpPr>
          <p:spPr bwMode="auto">
            <a:xfrm>
              <a:off x="4648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69" name="Line 42"/>
            <p:cNvSpPr>
              <a:spLocks noChangeShapeType="1"/>
            </p:cNvSpPr>
            <p:nvPr/>
          </p:nvSpPr>
          <p:spPr bwMode="auto">
            <a:xfrm>
              <a:off x="5410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0" name="Line 43"/>
            <p:cNvSpPr>
              <a:spLocks noChangeShapeType="1"/>
            </p:cNvSpPr>
            <p:nvPr/>
          </p:nvSpPr>
          <p:spPr bwMode="auto">
            <a:xfrm>
              <a:off x="5791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1" name="Line 46"/>
            <p:cNvSpPr>
              <a:spLocks noChangeShapeType="1"/>
            </p:cNvSpPr>
            <p:nvPr/>
          </p:nvSpPr>
          <p:spPr bwMode="auto">
            <a:xfrm>
              <a:off x="5029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9472" name="Text Box 47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0        1      2      3    4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7898633-8111-467B-9254-DAB4C06C40B2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PQ Implementation using Array</a:t>
            </a:r>
            <a:endParaRPr lang="en-US" altLang="en-US" sz="3200" dirty="0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2127" y="705832"/>
            <a:ext cx="8686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A[--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en-US" sz="1600" i="1" dirty="0">
                <a:solidFill>
                  <a:srgbClr val="0000FF"/>
                </a:solidFill>
              </a:rPr>
              <a:t>// </a:t>
            </a:r>
            <a:r>
              <a:rPr lang="en-US" altLang="en-US" sz="1600" i="1" dirty="0" smtClean="0">
                <a:solidFill>
                  <a:srgbClr val="0000FF"/>
                </a:solidFill>
              </a:rPr>
              <a:t>remove </a:t>
            </a:r>
            <a:r>
              <a:rPr lang="en-US" altLang="en-US" sz="1600" i="1" dirty="0">
                <a:solidFill>
                  <a:srgbClr val="0000FF"/>
                </a:solidFill>
              </a:rPr>
              <a:t>the lowest key element</a:t>
            </a:r>
            <a:endParaRPr lang="en-US" altLang="en-US" sz="1600" b="1" dirty="0">
              <a:solidFill>
                <a:srgbClr val="0000FF"/>
              </a:solidFill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b="1" dirty="0" smtClean="0"/>
              <a:t>/</a:t>
            </a:r>
            <a:r>
              <a:rPr lang="en-US" altLang="en-US" sz="1600" dirty="0"/>
              <a:t>	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2933700" y="1565275"/>
            <a:ext cx="2057400" cy="641350"/>
            <a:chOff x="6934200" y="1092200"/>
            <a:chExt cx="2057400" cy="641350"/>
          </a:xfrm>
        </p:grpSpPr>
        <p:sp>
          <p:nvSpPr>
            <p:cNvPr id="20512" name="Text Box 24"/>
            <p:cNvSpPr txBox="1">
              <a:spLocks noChangeArrowheads="1"/>
            </p:cNvSpPr>
            <p:nvPr/>
          </p:nvSpPr>
          <p:spPr bwMode="auto">
            <a:xfrm>
              <a:off x="7010400" y="10922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50    40    30   10</a:t>
              </a:r>
            </a:p>
          </p:txBody>
        </p:sp>
        <p:sp>
          <p:nvSpPr>
            <p:cNvPr id="20513" name="Line 25"/>
            <p:cNvSpPr>
              <a:spLocks noChangeShapeType="1"/>
            </p:cNvSpPr>
            <p:nvPr/>
          </p:nvSpPr>
          <p:spPr bwMode="auto">
            <a:xfrm>
              <a:off x="7467600" y="109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4" name="Line 26"/>
            <p:cNvSpPr>
              <a:spLocks noChangeShapeType="1"/>
            </p:cNvSpPr>
            <p:nvPr/>
          </p:nvSpPr>
          <p:spPr bwMode="auto">
            <a:xfrm>
              <a:off x="8229600" y="109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5" name="Line 27"/>
            <p:cNvSpPr>
              <a:spLocks noChangeShapeType="1"/>
            </p:cNvSpPr>
            <p:nvPr/>
          </p:nvSpPr>
          <p:spPr bwMode="auto">
            <a:xfrm>
              <a:off x="8610600" y="109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>
              <a:off x="7848600" y="109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7" name="Text Box 29"/>
            <p:cNvSpPr txBox="1">
              <a:spLocks noChangeArrowheads="1"/>
            </p:cNvSpPr>
            <p:nvPr/>
          </p:nvSpPr>
          <p:spPr bwMode="auto">
            <a:xfrm>
              <a:off x="6934200" y="1397000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0        1      2      3    4         </a:t>
              </a:r>
            </a:p>
          </p:txBody>
        </p:sp>
      </p:grpSp>
      <p:sp>
        <p:nvSpPr>
          <p:cNvPr id="15385" name="Text Box 30"/>
          <p:cNvSpPr txBox="1">
            <a:spLocks noChangeArrowheads="1"/>
          </p:cNvSpPr>
          <p:nvPr/>
        </p:nvSpPr>
        <p:spPr bwMode="auto">
          <a:xfrm>
            <a:off x="202127" y="3822408"/>
            <a:ext cx="8450263" cy="825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A[nItems-1]; </a:t>
            </a:r>
            <a:r>
              <a:rPr lang="en-US" altLang="en-US" sz="1600" i="1" dirty="0">
                <a:solidFill>
                  <a:srgbClr val="0000FF"/>
                </a:solidFill>
              </a:rPr>
              <a:t>// return the lowest key element</a:t>
            </a:r>
            <a:endParaRPr lang="en-US" altLang="en-US" sz="1600" b="1" dirty="0">
              <a:solidFill>
                <a:srgbClr val="0000FF"/>
              </a:solidFill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16426" y="4730458"/>
            <a:ext cx="5410506" cy="1421950"/>
            <a:chOff x="190500" y="3803332"/>
            <a:chExt cx="4608977" cy="1422263"/>
          </a:xfrm>
        </p:grpSpPr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190500" y="3803332"/>
              <a:ext cx="3048000" cy="1416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Example</a:t>
              </a: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pq.min</a:t>
              </a:r>
              <a:r>
                <a:rPr lang="en-US" alt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pq.min</a:t>
              </a:r>
              <a:r>
                <a:rPr lang="en-US" alt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en-US" altLang="en-US" sz="1600" dirty="0"/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40 is returned in both calls</a:t>
              </a:r>
            </a:p>
          </p:txBody>
        </p:sp>
        <p:sp>
          <p:nvSpPr>
            <p:cNvPr id="20506" name="Text Box 38"/>
            <p:cNvSpPr txBox="1">
              <a:spLocks noChangeArrowheads="1"/>
            </p:cNvSpPr>
            <p:nvPr/>
          </p:nvSpPr>
          <p:spPr bwMode="auto">
            <a:xfrm>
              <a:off x="2743200" y="4606925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sym typeface="Webdings" panose="05030102010509060703" pitchFamily="18" charset="2"/>
                </a:rPr>
                <a:t>50 </a:t>
              </a:r>
              <a:r>
                <a:rPr lang="en-US" altLang="en-US" sz="1600" dirty="0" smtClean="0">
                  <a:sym typeface="Webdings" panose="05030102010509060703" pitchFamily="18" charset="2"/>
                </a:rPr>
                <a:t>     </a:t>
              </a:r>
              <a:r>
                <a:rPr lang="en-US" altLang="en-US" sz="1600" dirty="0">
                  <a:sym typeface="Webdings" panose="05030102010509060703" pitchFamily="18" charset="2"/>
                </a:rPr>
                <a:t>40   </a:t>
              </a:r>
            </a:p>
          </p:txBody>
        </p:sp>
        <p:sp>
          <p:nvSpPr>
            <p:cNvPr id="20507" name="Line 39"/>
            <p:cNvSpPr>
              <a:spLocks noChangeShapeType="1"/>
            </p:cNvSpPr>
            <p:nvPr/>
          </p:nvSpPr>
          <p:spPr bwMode="auto">
            <a:xfrm>
              <a:off x="3200400" y="46069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8" name="Line 40"/>
            <p:cNvSpPr>
              <a:spLocks noChangeShapeType="1"/>
            </p:cNvSpPr>
            <p:nvPr/>
          </p:nvSpPr>
          <p:spPr bwMode="auto">
            <a:xfrm>
              <a:off x="3962400" y="46069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9" name="Line 41"/>
            <p:cNvSpPr>
              <a:spLocks noChangeShapeType="1"/>
            </p:cNvSpPr>
            <p:nvPr/>
          </p:nvSpPr>
          <p:spPr bwMode="auto">
            <a:xfrm>
              <a:off x="4343400" y="46069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0" name="Line 42"/>
            <p:cNvSpPr>
              <a:spLocks noChangeShapeType="1"/>
            </p:cNvSpPr>
            <p:nvPr/>
          </p:nvSpPr>
          <p:spPr bwMode="auto">
            <a:xfrm>
              <a:off x="3581400" y="46069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11" name="Text Box 43"/>
            <p:cNvSpPr txBox="1">
              <a:spLocks noChangeArrowheads="1"/>
            </p:cNvSpPr>
            <p:nvPr/>
          </p:nvSpPr>
          <p:spPr bwMode="auto">
            <a:xfrm>
              <a:off x="2818277" y="4889045"/>
              <a:ext cx="1981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0        1      2      3   </a:t>
              </a:r>
              <a:r>
                <a:rPr lang="en-US" altLang="en-US" sz="1600" dirty="0" smtClean="0"/>
                <a:t>    </a:t>
              </a:r>
              <a:r>
                <a:rPr lang="en-US" altLang="en-US" sz="1600" dirty="0"/>
                <a:t>4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16427" y="1828800"/>
            <a:ext cx="8305800" cy="1795755"/>
            <a:chOff x="392627" y="1752600"/>
            <a:chExt cx="8305800" cy="1795755"/>
          </a:xfrm>
        </p:grpSpPr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457200" y="1752600"/>
              <a:ext cx="1981200" cy="8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Example</a:t>
              </a: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pq.removeMin</a:t>
              </a:r>
              <a:r>
                <a:rPr lang="en-US" alt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pq.removeMin</a:t>
              </a:r>
              <a:r>
                <a:rPr lang="en-US" alt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5181600" y="2209800"/>
              <a:ext cx="20574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50     40</a:t>
              </a: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5638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6400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6781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6019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133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0        1      2      3     4    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590800" y="2209800"/>
              <a:ext cx="19812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ym typeface="Webdings" panose="05030102010509060703" pitchFamily="18" charset="2"/>
                </a:rPr>
                <a:t>50    40   30</a:t>
              </a: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048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3810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4191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3429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1981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0        1      2      3    4</a:t>
              </a:r>
            </a:p>
          </p:txBody>
        </p:sp>
        <p:sp>
          <p:nvSpPr>
            <p:cNvPr id="20504" name="Text Box 44"/>
            <p:cNvSpPr txBox="1">
              <a:spLocks noChangeArrowheads="1"/>
            </p:cNvSpPr>
            <p:nvPr/>
          </p:nvSpPr>
          <p:spPr bwMode="auto">
            <a:xfrm>
              <a:off x="392627" y="2902024"/>
              <a:ext cx="83058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/>
                <a:t>First remove will return 10 and delete it from the queue. Second remove will return and delete 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5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ADT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6816" y="478271"/>
            <a:ext cx="8977184" cy="42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Main methods of the Priority Queue ADT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990600"/>
          <a:ext cx="85344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455989543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381906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insert(k, v)</a:t>
                      </a:r>
                      <a:r>
                        <a:rPr kumimoji="0" lang="en-US" sz="1800" b="1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an entry with key k and value v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0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removeMin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800" b="1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and returns the entry with smallest key, or null if the priority queue is empty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6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returns, but does not remove, an entry with smallest key, or null if the </a:t>
                      </a:r>
                      <a:r>
                        <a:rPr lang="en-US" sz="1800" kern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priority queue is empty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5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size()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the number of entries in the priority queue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6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indicating whether the priority queue is empty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97559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57600"/>
            <a:ext cx="4800600" cy="29456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63030" y="3657600"/>
            <a:ext cx="396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insertion does not consider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then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will take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each,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but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take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elements  are inserted in  assorted way 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then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will take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take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78867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Entry  ADT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228600" y="898986"/>
            <a:ext cx="8804190" cy="5015579"/>
          </a:xfr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 queue a key-value pair.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K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7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7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Entry(K key, V value)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methods of the Entry interface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K </a:t>
            </a:r>
            <a:r>
              <a:rPr lang="en-US" altLang="en-US" sz="17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sz="1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k;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 </a:t>
            </a:r>
            <a:r>
              <a:rPr lang="en-US" altLang="en-US" sz="17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en-US" sz="1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v;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utilities not exposed as part of the Entry interface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en-US" sz="17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setKey</a:t>
            </a:r>
            <a:r>
              <a:rPr lang="en-US" altLang="en-US" sz="1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 key)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k = key;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en-US" sz="17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en-US" sz="1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value)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v = value;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A2389E-8597-4AB3-B5E3-C6B7E33D325D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838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78867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Comparator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304800" y="685801"/>
            <a:ext cx="8534400" cy="4572000"/>
          </a:xfr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Comparator based on the </a:t>
            </a:r>
            <a:r>
              <a:rPr lang="en-US" altLang="en-US" sz="17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of a Comparable element type.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DefaultComparator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implements Comparator&lt;E&gt;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//Compares two elements.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//return a negative integer if a is less than </a:t>
            </a:r>
            <a:r>
              <a:rPr lang="en-US" altLang="en-US" sz="17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if a equals b,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//or a </a:t>
            </a:r>
            <a:r>
              <a:rPr lang="en-US" altLang="en-US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integer if a is greater than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compare(E a, E b) 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((Comparable&lt;E&gt;) a).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A2389E-8597-4AB3-B5E3-C6B7E33D325D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380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0"/>
            <a:ext cx="888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list-based Priority Queue</a:t>
            </a:r>
          </a:p>
        </p:txBody>
      </p:sp>
      <p:sp>
        <p:nvSpPr>
          <p:cNvPr id="2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12954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with an unsorted list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time since we can insert the item at the beginning or end of the sequence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take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time since we have to traverse the entire sequence to find the smallest key </a:t>
            </a:r>
          </a:p>
        </p:txBody>
      </p:sp>
      <p:sp>
        <p:nvSpPr>
          <p:cNvPr id="24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838700" y="1323373"/>
            <a:ext cx="38100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with a sorted list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time since we have to find the place where to insert the item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take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time, since the smallest key is at the beginning</a:t>
            </a:r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762000" y="2133600"/>
            <a:ext cx="2971800" cy="304800"/>
            <a:chOff x="3264" y="2064"/>
            <a:chExt cx="1872" cy="192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5257800" y="2155771"/>
            <a:ext cx="2971800" cy="304800"/>
            <a:chOff x="3264" y="3744"/>
            <a:chExt cx="1872" cy="192"/>
          </a:xfrm>
        </p:grpSpPr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7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758046-0F35-4155-BA7D-9493F6244F7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Custom ordering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892175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Sometimes, the default ordering is not what you want.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The following code sorts the strings in a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 order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so the uppercase letters come first.</a:t>
            </a:r>
          </a:p>
          <a:p>
            <a:pPr marL="914400" marR="0" lvl="2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may have wanted a case-insensitive ordering instead.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String[] strings = {"Foxtrot", "alpha", "echo", "golf",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                "bravo", "hotel", "Charlie", "DELTA"};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Arrays.sort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(strings);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System.out.println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Arrays.toString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(strings));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[Charlie, DELTA, Foxtrot, alpha, bravo, echo, golf, hotel]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 can describe 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 sort ordering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creating a class called a </a:t>
            </a: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comparator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249" y="0"/>
            <a:ext cx="8948351" cy="688650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 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//primary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priority queue entries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&lt;Entry&lt;K,V&gt;&gt;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Comparator&lt;K&gt;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//Creates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empty priority queue based on the natural ordering of its keys.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comp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DefaultComparator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&lt;K&gt;(); }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an empty priority queue using the given comparator to order keys.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(Comparator&lt;K&gt; c)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comp = c;}</a:t>
            </a:r>
          </a:p>
          <a:p>
            <a:pPr algn="l">
              <a:spcBef>
                <a:spcPts val="300"/>
              </a:spcBef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 == 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an entry with minimal key.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min()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list.isEmpty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list.getFirst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and returns an entry with minimal key.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list.isEmpty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list.removeFirst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32951"/>
            <a:ext cx="4495800" cy="8052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Sorted  PQ ADT with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2400" y="18535"/>
            <a:ext cx="8948351" cy="603242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endParaRPr lang="en-US" sz="16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//Method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two entries according to key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compare(Entry&lt;K,V&gt; a, Entry&lt;K,V&gt; b)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comp.compare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a.getKey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b.getKey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300"/>
              </a:spcBef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a key-value pair and returns the entry created.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insert(K key, V 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Entry&lt;K,V&gt; newest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Entry&lt;&gt;(key, 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 forward, looking for larger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//to determine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index/position where </a:t>
            </a:r>
            <a:r>
              <a:rPr lang="en-US" sz="1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entry can be added 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for(Entry&lt;K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V&gt; walk: list){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compare(newest, walk)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0) break;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newest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newest;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32951"/>
            <a:ext cx="4495800" cy="8052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Sorted  PQ ADT with list</a:t>
            </a:r>
          </a:p>
        </p:txBody>
      </p:sp>
    </p:spTree>
    <p:extLst>
      <p:ext uri="{BB962C8B-B14F-4D97-AF65-F5344CB8AC3E}">
        <p14:creationId xmlns:p14="http://schemas.microsoft.com/office/powerpoint/2010/main" val="39676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476" y="838200"/>
            <a:ext cx="8948351" cy="518603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  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  String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(){return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(){return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   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2951"/>
            <a:ext cx="9067800" cy="8052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class to be used as Entry&lt;String, Student&gt;</a:t>
            </a:r>
          </a:p>
        </p:txBody>
      </p:sp>
    </p:spTree>
    <p:extLst>
      <p:ext uri="{BB962C8B-B14F-4D97-AF65-F5344CB8AC3E}">
        <p14:creationId xmlns:p14="http://schemas.microsoft.com/office/powerpoint/2010/main" val="323987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51"/>
            <a:ext cx="8991600" cy="34804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Priority Queue Tester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00751" cy="64786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PQTester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   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spcBef>
                <a:spcPts val="60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 an empty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endParaRPr lang="en-US" sz="1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PQ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Student("Mike", "Smith");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Student("Ali", "Ward");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Student("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"Audi");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Student("Laure",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(s1.getLastName().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s1);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(s2.getLastName().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s2);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(s3.getLastName().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s3);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(s4.getLastName().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s4);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 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PQ.removeMin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()+"; ");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6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3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51"/>
            <a:ext cx="8991600" cy="3480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Priority Queue Tester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08" y="686996"/>
            <a:ext cx="9100751" cy="603242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PQTester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  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stringLengthComparator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Comparator&lt;String&gt; 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compare(String s1, String s2) 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s1.length() - s2.length();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 an empty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Student&gt; PQ1 =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SortedPQ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stringLengthComparator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PQ1.insert(s1.getFirstName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PQ1.insert(s2.getFirstName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s2);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PQ1.insert(s3.getFirstName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s3);</a:t>
            </a:r>
          </a:p>
          <a:p>
            <a:pPr algn="l">
              <a:spcBef>
                <a:spcPts val="3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PQ1.insert(s4.getFirstName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s4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(!PQ1.isEmpty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(PQ1.removeMin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()+";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9938F-4B61-4054-9F36-2C4353E4EB2A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00751" cy="670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a key-value pair and returns the entry created.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insert(K key, V value)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Entry&lt;K,V&gt; newest = new Entry&lt;&gt;(key, value);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(newest);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newest;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entry having minimal key.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called when nonempty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Entry&lt;K,V&gt; small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list.getFirst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(Entry&lt;K,V&gt; walk : list)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(compare(walk, small) &lt;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  small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walk;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an even smaller key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small;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(but does not remove) an entry with minimal key.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min()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list.isEmpty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return null;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//Removes and returns an entry with minimal key.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list.isEmpty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return null;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Entry&lt;K,V&gt; e =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(e)) return e;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  return null;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76200"/>
            <a:ext cx="2838450" cy="1828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Unsorted PQ ADT with list: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only the modified methods</a:t>
            </a:r>
          </a:p>
        </p:txBody>
      </p:sp>
    </p:spTree>
    <p:extLst>
      <p:ext uri="{BB962C8B-B14F-4D97-AF65-F5344CB8AC3E}">
        <p14:creationId xmlns:p14="http://schemas.microsoft.com/office/powerpoint/2010/main" val="619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0"/>
            <a:ext cx="8001000" cy="609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Sorting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" y="609600"/>
            <a:ext cx="9067800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priority queue to sort a set of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 elements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elements one by one with a series of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elements in sorted order with a series of </a:t>
            </a:r>
            <a:r>
              <a:rPr lang="en-US" alt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sorting method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priority queue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9484" y="2317064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rgbClr val="BE2D00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BE2D00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S</a:t>
            </a:r>
            <a:endParaRPr lang="en-US" sz="2000" dirty="0">
              <a:solidFill>
                <a:srgbClr val="57705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sorted  in increasing order according to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C</a:t>
            </a:r>
            <a:endParaRPr lang="en-US" sz="2000" dirty="0">
              <a:solidFill>
                <a:srgbClr val="BE2D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rgbClr val="BE2D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 smtClean="0">
                <a:solidFill>
                  <a:srgbClr val="577052"/>
                </a:solidFill>
                <a:latin typeface="Times New Roman" charset="0"/>
              </a:rPr>
              <a:t>S.remove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 err="1" smtClean="0">
                <a:solidFill>
                  <a:srgbClr val="577052"/>
                </a:solidFill>
                <a:latin typeface="Times New Roman" charset="0"/>
              </a:rPr>
              <a:t>S.first</a:t>
            </a:r>
            <a:r>
              <a:rPr lang="en-US" sz="2000" b="1" i="1" dirty="0" smtClean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))</a:t>
            </a:r>
            <a:endParaRPr lang="en-US" sz="2000" dirty="0">
              <a:solidFill>
                <a:srgbClr val="BE2D00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P.insert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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().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getKey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rgbClr val="BE2D00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5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0"/>
            <a:ext cx="8001000" cy="609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Sorting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" y="609600"/>
            <a:ext cx="9067800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priority queue to sort a set of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 elements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elements one by one with a series of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elements in sorted order with a series of </a:t>
            </a:r>
            <a:r>
              <a:rPr lang="en-US" alt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sorting method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priority queue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3048000"/>
            <a:ext cx="9067800" cy="267765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PQSort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Sorts </a:t>
            </a:r>
            <a:r>
              <a:rPr lang="en-US" sz="10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S, </a:t>
            </a:r>
            <a:r>
              <a:rPr lang="en-US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initially empty priority queue P to produce the order. */  </a:t>
            </a: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&lt;E&gt; void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pqSort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&lt;Entry&lt;K,V&gt;&gt; S,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&lt;K,V&gt;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P) {   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for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n;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Entry&lt;K,V&gt;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S.getFirst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P.insert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elem.getKey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elem.getValue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n;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Entry&lt;K,V&gt;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P.removeMin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//element with the smallest key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P is next placed in 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</a:t>
            </a:r>
          </a:p>
          <a:p>
            <a:pPr lvl="1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lvl="1"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"/>
            <a:ext cx="7886700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66750" y="990600"/>
            <a:ext cx="76200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 is the variation of PQ-sort where the priority queue is implemented with an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unsorted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Selection-sort: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1800"/>
              </a:spcBef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the elements into the priority queue with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takes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1800"/>
              </a:spcBef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elements in sorted order from the priority queue with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takes time proportional to</a:t>
            </a:r>
            <a:b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+ 2 + …+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 runs in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39BCAE-3C9E-4FAD-A3BE-C3ADEDAD5063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                       	</a:t>
            </a:r>
            <a:r>
              <a:rPr lang="en-US" altLang="en-US" sz="1800" b="1" dirty="0" smtClean="0"/>
              <a:t>Sequence S		Priority Queue P</a:t>
            </a:r>
            <a:r>
              <a:rPr lang="en-US" altLang="en-US" sz="1800" b="1" i="1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Input: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(a)		(4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(b)		(8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(g)		()	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(a)		(2)	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(b)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3)	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(c)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4)	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(d)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5)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(e)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7)		(8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(f)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(g)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5915B3-8E15-4407-88F2-21F07ED3A7C9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Comparator Interface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8991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Comparator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interface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java.util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describes a method for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comparing two objects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a given type: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en-US" sz="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en-US" sz="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interface:</a:t>
            </a:r>
            <a:r>
              <a:rPr kumimoji="0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by the appropriate object.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compare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method's job is to decide the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relative ordering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the two given objects and return an appropriate integer:</a:t>
            </a:r>
          </a:p>
          <a:p>
            <a:pPr marL="914400" marR="0" lvl="2" indent="-1746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 0	if o1 comes before o2,</a:t>
            </a:r>
          </a:p>
          <a:p>
            <a:pPr marL="914400" marR="0" lvl="2" indent="-1746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	if o1 and o2 are equivalent,</a:t>
            </a:r>
          </a:p>
          <a:p>
            <a:pPr marL="914400" marR="0" lvl="2" indent="-1746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 0	if o1 comes after o2.</a:t>
            </a:r>
            <a:endParaRPr lang="en-US" altLang="en-US" sz="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Arrays.sort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Collections.sort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Arrays.binarySearch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variations that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 object 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additional parameter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00200" y="1447800"/>
            <a:ext cx="5562600" cy="105019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public interface Comparator&lt;T&gt; {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public 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 compare(T o1, T o2)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}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511"/>
            <a:ext cx="7886700" cy="59909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47650" y="701675"/>
            <a:ext cx="8458200" cy="5654676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 is the variation of PQ-sort where the priority queue is implemented with a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sequence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Insertion-sort: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1800"/>
              </a:spcBef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the elements into the priority queue with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takes time proportional to</a:t>
            </a:r>
          </a:p>
          <a:p>
            <a:pPr marL="990600" lvl="1" indent="-533400" algn="ctr" eaLnBrk="1" hangingPunct="1">
              <a:lnSpc>
                <a:spcPct val="100000"/>
              </a:lnSpc>
              <a:spcBef>
                <a:spcPts val="1800"/>
              </a:spcBef>
              <a:buSzTx/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+ 2 + …+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1800"/>
              </a:spcBef>
              <a:buSzTx/>
              <a:buFont typeface="Tahoma" panose="020B0604030504040204" pitchFamily="34" charset="0"/>
              <a:buAutoNum type="arabicPeriod" startAt="2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elements in sorted order from the priority queue with  a series of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takes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 runs in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86A953-719B-4CE6-8B04-AACDD4F9993A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41" y="76200"/>
            <a:ext cx="7772400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		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Sequence S		Priority queue P</a:t>
            </a:r>
            <a:r>
              <a:rPr lang="en-US" altLang="en-US" sz="1800" dirty="0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Input:		(7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(a)		(4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(b)		(8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(c)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(d)		(5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(e)		(3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(f)		(9)	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(g)		()	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(a)		(2)			(3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(b)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3)			(4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(g)		(2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3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4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5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7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8</a:t>
            </a:r>
            <a:r>
              <a:rPr lang="en-US" altLang="en-US" sz="1800" i="1" dirty="0" smtClean="0"/>
              <a:t>,</a:t>
            </a:r>
            <a:r>
              <a:rPr lang="en-US" altLang="en-US" sz="1800" dirty="0" smtClean="0"/>
              <a:t>9)		()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5D79BE-94E8-4387-8A62-67138D3F0F1F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Comparator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following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Comparator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ignoring case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22654" y="32766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sorting algorithm will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kumimoji="0" lang="en-US" alt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searching and sorting process.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219200"/>
            <a:ext cx="9144000" cy="186055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CaseInsensitiveComparator</a:t>
            </a:r>
            <a:r>
              <a:rPr lang="en-US" altLang="en-US" sz="16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implements Comparator&lt;String&gt; {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public 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compare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(String s1, String s2) {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    return s1.toLowerCase().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compareTo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            s2.toLowerCase());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}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}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500" y="4114800"/>
            <a:ext cx="8763000" cy="1295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String[] strings = {"Foxtrot", "alpha", "echo", "golf",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                    "bravo", "hotel", "Charlie", "DELTA"};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Arrays.sort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(strings, new 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CaseInsensitiveComparator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());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Arrays.toString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(strings));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96" y="5620394"/>
            <a:ext cx="8953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80000"/>
              </a:lnSpc>
              <a:buFontTx/>
              <a:buChar char="–"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[alpha, bravo, Charlie, DELTA, echo, Foxtrot, golf, hotel]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475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"/>
            <a:ext cx="8039100" cy="4571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(PQ)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549276"/>
            <a:ext cx="9144000" cy="5943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 is abstract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for storing a collection 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</a:t>
            </a:r>
            <a:r>
              <a:rPr lang="en-US" sz="2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element insertion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supports </a:t>
            </a:r>
            <a:r>
              <a:rPr 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elements </a:t>
            </a:r>
            <a:r>
              <a:rPr 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</a:t>
            </a:r>
            <a:r>
              <a:rPr 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priority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 element with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priority can be removed at any time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lements are stored according to their priorities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an </a:t>
            </a:r>
            <a:r>
              <a:rPr lang="en-US" altLang="en-US" sz="2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(key, value</a:t>
            </a: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the </a:t>
            </a:r>
            <a:r>
              <a:rPr lang="en-US" altLang="en-US" sz="2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indicates the priority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Priority Queue ADT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insert(e)/add(e)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inserts an entry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()/remove()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removes the entry with smallest key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methods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does not remove, an entry with smallest key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Standby flyers, Auctions, Stock market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758046-0F35-4155-BA7D-9493F6244F70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129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7886700" cy="701674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 Relations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914400"/>
            <a:ext cx="9067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in a priority queue can be arbitrary objects on which an order is defined</a:t>
            </a:r>
          </a:p>
          <a:p>
            <a:pPr eaLnBrk="1" hangingPunct="1"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entries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priority queue can have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key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concept of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 relation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Comparability property: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or 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Antisymmetric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property: 	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property:  	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</a:p>
          <a:p>
            <a:pPr eaLnBrk="1" hangingPunct="1">
              <a:lnSpc>
                <a:spcPct val="100000"/>
              </a:lnSpc>
              <a:spcBef>
                <a:spcPts val="2400"/>
              </a:spcBef>
            </a:pP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7886700" cy="565150"/>
          </a:xfrm>
        </p:spPr>
        <p:txBody>
          <a:bodyPr>
            <a:normAutofit/>
          </a:bodyPr>
          <a:lstStyle/>
          <a:p>
            <a:pPr algn="ctr"/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ADT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746125"/>
            <a:ext cx="8991600" cy="26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comparator encapsulates the action of comparing two objects according to a given total order relation</a:t>
            </a:r>
          </a:p>
          <a:p>
            <a:pPr eaLnBrk="1" hangingPunct="1"/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generic priority queue uses an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comparator</a:t>
            </a:r>
          </a:p>
          <a:p>
            <a:pPr eaLnBrk="1" hangingPunct="1"/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comparator is external to the keys being compared</a:t>
            </a:r>
          </a:p>
          <a:p>
            <a:pPr eaLnBrk="1" hangingPunct="1"/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priority queue needs to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two keys</a:t>
            </a:r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its comparator</a:t>
            </a:r>
            <a:endParaRPr lang="en-US" sz="24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3499149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Primary method of the Comparator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compare(a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b):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returns an integer i such that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&lt; 0 if a &lt; b,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0 if a = b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&gt; 0 if a &gt; b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error occurs if a and b cannot be compared.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163606" y="3527941"/>
            <a:ext cx="7924800" cy="329320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CreatePriorityQueueExample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a Priority Queue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PriorityQueue&lt;Integer&gt;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items to a Priority Queue 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(750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(900);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algn="l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items from the Priority Queue 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248490" y="4343400"/>
            <a:ext cx="87053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smtClean="0"/>
              <a:t>100</a:t>
            </a:r>
          </a:p>
          <a:p>
            <a:r>
              <a:rPr lang="en-US" sz="1800" dirty="0" smtClean="0"/>
              <a:t> 500</a:t>
            </a:r>
          </a:p>
          <a:p>
            <a:r>
              <a:rPr lang="en-US" sz="1800" dirty="0" smtClean="0"/>
              <a:t> 750</a:t>
            </a:r>
          </a:p>
          <a:p>
            <a:r>
              <a:rPr lang="en-US" sz="1800" dirty="0" smtClean="0"/>
              <a:t> 900</a:t>
            </a:r>
            <a:endParaRPr lang="en-US" sz="1800" dirty="0"/>
          </a:p>
        </p:txBody>
      </p:sp>
      <p:graphicFrame>
        <p:nvGraphicFramePr>
          <p:cNvPr id="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0790"/>
              </p:ext>
            </p:extLst>
          </p:nvPr>
        </p:nvGraphicFramePr>
        <p:xfrm>
          <a:off x="163606" y="497902"/>
          <a:ext cx="8953500" cy="2930365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Method/Constructor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PriorityQueue&lt;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-97" charset="-128"/>
                        </a:rPr>
                        <a:t>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&gt;()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constructs new empty queue with initial capacity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add(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-97" charset="-128"/>
                        </a:rPr>
                        <a:t>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 value)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adds value in sorted order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remove()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removes/returns min element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-97" charset="-128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97" charset="-128"/>
                          <a:cs typeface="Times New Roman" panose="02020603050405020304" pitchFamily="18" charset="0"/>
                        </a:rPr>
                        <a:t>Returns true if queue is empty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88553"/>
                  </a:ext>
                </a:extLst>
              </a:tr>
              <a:tr h="404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97" charset="-128"/>
                        </a:rPr>
                        <a:t>PriorityQueue​(Comparator&lt;E&gt; c)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 a PriorityQueue with the default initial capacity and whose elements are ordered according to the specified comparator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97" charset="-128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07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1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76200" y="838200"/>
            <a:ext cx="8991600" cy="378565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CreatePriorityQueueStringExample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a Priority Queue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PriorityQueue&lt;String&gt;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PriorityQueue&lt;&gt;();</a:t>
            </a:r>
          </a:p>
          <a:p>
            <a:pPr algn="l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Add items to a Priority Queue (ENQUEUE)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("Lisa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("Robert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("John");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("Chris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("Angelina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("Joe");</a:t>
            </a:r>
          </a:p>
          <a:p>
            <a:pPr algn="l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Remove items from the Priority Queue (DEQUEUE)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algn="l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3800" y="3886200"/>
            <a:ext cx="1524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smtClean="0"/>
              <a:t>Angelina</a:t>
            </a:r>
          </a:p>
          <a:p>
            <a:r>
              <a:rPr lang="en-US" sz="1800" dirty="0" smtClean="0"/>
              <a:t>Chris</a:t>
            </a:r>
          </a:p>
          <a:p>
            <a:r>
              <a:rPr lang="en-US" sz="1800" dirty="0" smtClean="0"/>
              <a:t>Joe</a:t>
            </a:r>
            <a:endParaRPr lang="en-US" sz="1800" dirty="0"/>
          </a:p>
          <a:p>
            <a:r>
              <a:rPr lang="en-US" sz="1800" dirty="0"/>
              <a:t>John</a:t>
            </a:r>
          </a:p>
          <a:p>
            <a:r>
              <a:rPr lang="en-US" sz="1800" dirty="0"/>
              <a:t>Lisa</a:t>
            </a:r>
          </a:p>
          <a:p>
            <a:r>
              <a:rPr lang="en-US" sz="1800" dirty="0"/>
              <a:t>Robert</a:t>
            </a:r>
          </a:p>
        </p:txBody>
      </p:sp>
    </p:spTree>
    <p:extLst>
      <p:ext uri="{BB962C8B-B14F-4D97-AF65-F5344CB8AC3E}">
        <p14:creationId xmlns:p14="http://schemas.microsoft.com/office/powerpoint/2010/main" val="255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7134</TotalTime>
  <Words>2433</Words>
  <Application>Microsoft Office PowerPoint</Application>
  <PresentationFormat>On-screen Show (4:3)</PresentationFormat>
  <Paragraphs>597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Courier New</vt:lpstr>
      <vt:lpstr>Symbol</vt:lpstr>
      <vt:lpstr>Tahoma</vt:lpstr>
      <vt:lpstr>Times New Roman</vt:lpstr>
      <vt:lpstr>Webdings</vt:lpstr>
      <vt:lpstr>Wingdings</vt:lpstr>
      <vt:lpstr>Office Theme</vt:lpstr>
      <vt:lpstr>Priority Queues</vt:lpstr>
      <vt:lpstr>PowerPoint Presentation</vt:lpstr>
      <vt:lpstr>PowerPoint Presentation</vt:lpstr>
      <vt:lpstr>PowerPoint Presentation</vt:lpstr>
      <vt:lpstr>Priority Queue (PQ)</vt:lpstr>
      <vt:lpstr>Total Order Relations</vt:lpstr>
      <vt:lpstr>Comparator ADT</vt:lpstr>
      <vt:lpstr>java.util.PriorityQueue</vt:lpstr>
      <vt:lpstr>java.util.PriorityQueue</vt:lpstr>
      <vt:lpstr>java.util.PriorityQueue</vt:lpstr>
      <vt:lpstr>Simple Integer Priority Queue ADT</vt:lpstr>
      <vt:lpstr>Simple int PQ Implementation using Array</vt:lpstr>
      <vt:lpstr>Simple int PQ Implementation using Array</vt:lpstr>
      <vt:lpstr>Simple int PQ Implementation using Array</vt:lpstr>
      <vt:lpstr>Simple int PQ Implementation using Array</vt:lpstr>
      <vt:lpstr>Priority Queue ADT</vt:lpstr>
      <vt:lpstr>Generic Entry  ADT</vt:lpstr>
      <vt:lpstr>Default Comparator</vt:lpstr>
      <vt:lpstr>PowerPoint Presentation</vt:lpstr>
      <vt:lpstr>Implementing Sorted  PQ ADT with list</vt:lpstr>
      <vt:lpstr>Implementing Sorted  PQ ADT with list</vt:lpstr>
      <vt:lpstr>A Student class to be used as Entry&lt;String, Student&gt;</vt:lpstr>
      <vt:lpstr>Sorted Priority Queue Tester</vt:lpstr>
      <vt:lpstr>Sorted Priority Queue Tester</vt:lpstr>
      <vt:lpstr>Implementing Unsorted PQ ADT with list: showing only the modified methods</vt:lpstr>
      <vt:lpstr>PowerPoint Presentation</vt:lpstr>
      <vt:lpstr>PowerPoint Presentation</vt:lpstr>
      <vt:lpstr>Selection-Sort</vt:lpstr>
      <vt:lpstr>Selection-Sort Example</vt:lpstr>
      <vt:lpstr>Insertion-Sort</vt:lpstr>
      <vt:lpstr>Insertion-Sort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Haidar Safa</cp:lastModifiedBy>
  <cp:revision>701</cp:revision>
  <dcterms:created xsi:type="dcterms:W3CDTF">2002-01-21T02:22:10Z</dcterms:created>
  <dcterms:modified xsi:type="dcterms:W3CDTF">2022-03-23T12:39:18Z</dcterms:modified>
</cp:coreProperties>
</file>