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handoutMasterIdLst>
    <p:handoutMasterId r:id="rId42"/>
  </p:handoutMasterIdLst>
  <p:sldIdLst>
    <p:sldId id="256" r:id="rId2"/>
    <p:sldId id="335" r:id="rId3"/>
    <p:sldId id="365" r:id="rId4"/>
    <p:sldId id="367" r:id="rId5"/>
    <p:sldId id="368" r:id="rId6"/>
    <p:sldId id="348" r:id="rId7"/>
    <p:sldId id="370" r:id="rId8"/>
    <p:sldId id="372" r:id="rId9"/>
    <p:sldId id="456" r:id="rId10"/>
    <p:sldId id="376" r:id="rId11"/>
    <p:sldId id="377" r:id="rId12"/>
    <p:sldId id="457" r:id="rId13"/>
    <p:sldId id="460" r:id="rId14"/>
    <p:sldId id="382" r:id="rId15"/>
    <p:sldId id="458" r:id="rId16"/>
    <p:sldId id="459" r:id="rId17"/>
    <p:sldId id="461" r:id="rId18"/>
    <p:sldId id="407" r:id="rId19"/>
    <p:sldId id="350" r:id="rId20"/>
    <p:sldId id="462" r:id="rId21"/>
    <p:sldId id="464" r:id="rId22"/>
    <p:sldId id="410" r:id="rId23"/>
    <p:sldId id="466" r:id="rId24"/>
    <p:sldId id="417" r:id="rId25"/>
    <p:sldId id="423" r:id="rId26"/>
    <p:sldId id="426" r:id="rId27"/>
    <p:sldId id="428" r:id="rId28"/>
    <p:sldId id="430" r:id="rId29"/>
    <p:sldId id="433" r:id="rId30"/>
    <p:sldId id="436" r:id="rId31"/>
    <p:sldId id="439" r:id="rId32"/>
    <p:sldId id="465" r:id="rId33"/>
    <p:sldId id="440" r:id="rId34"/>
    <p:sldId id="455" r:id="rId35"/>
    <p:sldId id="444" r:id="rId36"/>
    <p:sldId id="448" r:id="rId37"/>
    <p:sldId id="450" r:id="rId38"/>
    <p:sldId id="452" r:id="rId39"/>
    <p:sldId id="454" r:id="rId40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FFCC"/>
    <a:srgbClr val="2C61F6"/>
    <a:srgbClr val="5674F6"/>
    <a:srgbClr val="6289F8"/>
    <a:srgbClr val="8097F8"/>
    <a:srgbClr val="F8F0D0"/>
    <a:srgbClr val="F2E4AA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76046" autoAdjust="0"/>
  </p:normalViewPr>
  <p:slideViewPr>
    <p:cSldViewPr>
      <p:cViewPr varScale="1">
        <p:scale>
          <a:sx n="46" d="100"/>
          <a:sy n="46" d="100"/>
        </p:scale>
        <p:origin x="180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1.xml"/><Relationship Id="rId3" Type="http://schemas.openxmlformats.org/officeDocument/2006/relationships/slide" Target="slides/slide4.xml"/><Relationship Id="rId7" Type="http://schemas.openxmlformats.org/officeDocument/2006/relationships/slide" Target="slides/slide20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19.xml"/><Relationship Id="rId5" Type="http://schemas.openxmlformats.org/officeDocument/2006/relationships/slide" Target="slides/slide6.xml"/><Relationship Id="rId10" Type="http://schemas.openxmlformats.org/officeDocument/2006/relationships/slide" Target="slides/slide23.xml"/><Relationship Id="rId4" Type="http://schemas.openxmlformats.org/officeDocument/2006/relationships/slide" Target="slides/slide5.xml"/><Relationship Id="rId9" Type="http://schemas.openxmlformats.org/officeDocument/2006/relationships/slide" Target="slides/slide2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/>
            </a:lvl1pPr>
          </a:lstStyle>
          <a:p>
            <a:pPr>
              <a:defRPr/>
            </a:pPr>
            <a:r>
              <a:rPr lang="en-US"/>
              <a:t>Priority Queues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pPr>
              <a:defRPr/>
            </a:pPr>
            <a:fld id="{53B5DEB0-6AFA-4218-9106-390922CFB98D}" type="datetime8">
              <a:rPr lang="en-US"/>
              <a:pPr>
                <a:defRPr/>
              </a:pPr>
              <a:t>4/20/2021 10:21 PM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45D7152F-5462-421D-A7A9-3C86C63C0B6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/>
            </a:lvl1pPr>
          </a:lstStyle>
          <a:p>
            <a:pPr>
              <a:defRPr/>
            </a:pPr>
            <a:r>
              <a:rPr lang="en-US"/>
              <a:t>Priority Queues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pPr>
              <a:defRPr/>
            </a:pPr>
            <a:fld id="{C8A9F443-13D9-4E2C-ACF2-EE2C5FC9445A}" type="datetime8">
              <a:rPr lang="en-US"/>
              <a:pPr>
                <a:defRPr/>
              </a:pPr>
              <a:t>4/20/2021 10:21 PM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E8362FED-4335-4DE2-9ADD-2DBFD34DEE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300" smtClean="0"/>
              <a:t>Priority Queues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D6CD044-A3FE-4707-9491-904187DD8EC9}" type="datetime8">
              <a:rPr lang="en-US" altLang="en-US" sz="1300" smtClean="0"/>
              <a:pPr eaLnBrk="1" hangingPunct="1"/>
              <a:t>4/20/2021 10:21 PM</a:t>
            </a:fld>
            <a:endParaRPr lang="en-US" altLang="en-US" sz="1300" smtClean="0"/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8DEBF22-AB49-4A27-97CC-8A380CCF9FD6}" type="slidenum">
              <a:rPr lang="en-US" altLang="en-US" sz="1300"/>
              <a:pPr eaLnBrk="1" hangingPunct="1"/>
              <a:t>1</a:t>
            </a:fld>
            <a:endParaRPr lang="en-US" altLang="en-US" sz="1300"/>
          </a:p>
        </p:txBody>
      </p:sp>
      <p:sp>
        <p:nvSpPr>
          <p:cNvPr id="15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7E4DE2-5498-4B5B-93BA-DE3912810A07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6073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C8A9F443-13D9-4E2C-ACF2-EE2C5FC9445A}" type="datetime8">
              <a:rPr lang="en-US" smtClean="0"/>
              <a:pPr>
                <a:defRPr/>
              </a:pPr>
              <a:t>4/20/2021 10:21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FED-4335-4DE2-9ADD-2DBFD34DEE74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6542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21F18B-79E9-4A04-9F69-1B9D8A4C440A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4152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353756-2EEB-4B0D-A49B-B625459D3845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631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EA259-7745-4AE4-9A92-453ED977EE69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5314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78549A-2789-49F9-B4C0-CEF731731C76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3401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AE32C0-5D64-4B76-9636-937760019AAE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331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2AD7A7-2F4B-4B2B-BB89-93C905F310AF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0322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EFB73D-414F-4A4E-B1B6-79E514859267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7325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2104E5-61CD-4A0A-AA30-B20252D5CC3F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5093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C8A9F443-13D9-4E2C-ACF2-EE2C5FC9445A}" type="datetime8">
              <a:rPr lang="en-US" smtClean="0"/>
              <a:pPr>
                <a:defRPr/>
              </a:pPr>
              <a:t>4/20/2021 10:21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FED-4335-4DE2-9ADD-2DBFD34DEE74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83669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altLang="en-US" dirty="0" smtClean="0"/>
              <a:t>S=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+ 2(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− 1) + 4(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− 2) + 8(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− 3) + 16(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− 4)+· · ·+2</a:t>
            </a:r>
            <a:r>
              <a:rPr lang="pt-BR" sz="1200" b="0" i="1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</a:t>
            </a:r>
            <a:r>
              <a:rPr lang="pt-BR" sz="1200" b="0" i="0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−2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(2)+2</a:t>
            </a:r>
            <a:r>
              <a:rPr lang="pt-BR" sz="1200" b="0" i="1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</a:t>
            </a:r>
            <a:r>
              <a:rPr lang="pt-BR" sz="1200" b="0" i="0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−1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(1)</a:t>
            </a:r>
          </a:p>
          <a:p>
            <a:r>
              <a:rPr lang="pt-BR" alt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2S=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2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+ 4(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− 1) + 8(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− 2) + 16(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− 3)+· · ·2</a:t>
            </a:r>
            <a:r>
              <a:rPr lang="pt-BR" sz="1200" b="0" i="1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</a:t>
            </a:r>
            <a:r>
              <a:rPr lang="pt-BR" sz="1200" b="0" i="0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−1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(2)+2</a:t>
            </a:r>
            <a:r>
              <a:rPr lang="pt-BR" sz="1200" b="0" i="1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(1)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2S –S we notice that some terms almost cancel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2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− 2(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− 1) = 2, 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4(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− 1) − 4(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− 2) = 4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8(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− 2) - 8(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− 3) =8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2</a:t>
            </a:r>
            <a:r>
              <a:rPr lang="pt-BR" sz="1200" b="0" i="1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</a:t>
            </a:r>
            <a:r>
              <a:rPr lang="pt-BR" sz="1200" b="0" i="0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−1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(2) - 2</a:t>
            </a:r>
            <a:r>
              <a:rPr lang="pt-BR" sz="1200" b="0" i="1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</a:t>
            </a:r>
            <a:r>
              <a:rPr lang="pt-BR" sz="1200" b="0" i="0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−1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=2</a:t>
            </a:r>
            <a:r>
              <a:rPr lang="pt-BR" sz="1200" b="0" i="1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</a:t>
            </a:r>
            <a:r>
              <a:rPr lang="pt-BR" sz="1200" b="0" i="0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−1</a:t>
            </a:r>
            <a:endParaRPr lang="pt-BR" sz="1200" b="0" i="0" u="none" strike="noStrike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pt-BR" alt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And so on</a:t>
            </a:r>
          </a:p>
          <a:p>
            <a:endParaRPr lang="pt-BR" altLang="en-US" sz="1200" b="0" i="0" u="none" strike="noStrike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pt-BR" alt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2</a:t>
            </a:r>
          </a:p>
          <a:p>
            <a:endParaRPr lang="pt-BR" altLang="en-US" sz="1200" b="0" i="0" u="none" strike="noStrike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pt-BR" alt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S=2S-S= -h +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2 + 4 + 8+· · ·+2</a:t>
            </a:r>
            <a:r>
              <a:rPr lang="pt-BR" sz="1200" b="0" i="1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</a:t>
            </a:r>
            <a:r>
              <a:rPr lang="pt-BR" sz="1200" b="0" i="0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−1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+ 2</a:t>
            </a:r>
            <a:r>
              <a:rPr lang="pt-BR" sz="1200" b="0" i="1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= </a:t>
            </a:r>
          </a:p>
          <a:p>
            <a:r>
              <a:rPr lang="pt-BR" alt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=-h -1 +1 +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2 + 4 + 8+· · ·+2</a:t>
            </a:r>
            <a:r>
              <a:rPr lang="pt-BR" sz="1200" b="0" i="1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</a:t>
            </a:r>
            <a:r>
              <a:rPr lang="pt-BR" sz="1200" b="0" i="0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−1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+ 2</a:t>
            </a:r>
            <a:r>
              <a:rPr lang="pt-BR" sz="1200" b="0" i="1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= -(h+1) +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=  (2</a:t>
            </a:r>
            <a:r>
              <a:rPr lang="pt-BR" sz="1200" b="0" i="1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</a:t>
            </a:r>
            <a:r>
              <a:rPr lang="pt-BR" sz="1200" b="0" i="0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+1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− 1) 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=  (2</a:t>
            </a:r>
            <a:r>
              <a:rPr lang="pt-BR" sz="1200" b="0" i="1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</a:t>
            </a:r>
            <a:r>
              <a:rPr lang="pt-BR" sz="1200" b="0" i="0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+1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− 1) − (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+ 1)</a:t>
            </a:r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37718F-D10F-455A-87ED-A9F1944F23C9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84660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altLang="en-US" dirty="0" smtClean="0"/>
              <a:t>S=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+ 2(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− 1) + 4(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− 2) + 8(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− 3) + 16(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− 4)+· · ·+2</a:t>
            </a:r>
            <a:r>
              <a:rPr lang="pt-BR" sz="1200" b="0" i="1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</a:t>
            </a:r>
            <a:r>
              <a:rPr lang="pt-BR" sz="1200" b="0" i="0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−2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(2)+2</a:t>
            </a:r>
            <a:r>
              <a:rPr lang="pt-BR" sz="1200" b="0" i="1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</a:t>
            </a:r>
            <a:r>
              <a:rPr lang="pt-BR" sz="1200" b="0" i="0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−1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(1)</a:t>
            </a:r>
          </a:p>
          <a:p>
            <a:r>
              <a:rPr lang="pt-BR" alt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2S=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2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+ 4(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− 1) + 8(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− 2) + 16(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− 3)+· · ·2</a:t>
            </a:r>
            <a:r>
              <a:rPr lang="pt-BR" sz="1200" b="0" i="1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</a:t>
            </a:r>
            <a:r>
              <a:rPr lang="pt-BR" sz="1200" b="0" i="0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−1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(2)+2</a:t>
            </a:r>
            <a:r>
              <a:rPr lang="pt-BR" sz="1200" b="0" i="1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(1)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2S –S we notice that some terms almost cancel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2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− 2(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− 1) = 2, 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4(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− 1) − 4(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− 2) = 4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8(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− 2) - 8(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− 3) =8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2</a:t>
            </a:r>
            <a:r>
              <a:rPr lang="pt-BR" sz="1200" b="0" i="1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</a:t>
            </a:r>
            <a:r>
              <a:rPr lang="pt-BR" sz="1200" b="0" i="0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−1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(2) - 2</a:t>
            </a:r>
            <a:r>
              <a:rPr lang="pt-BR" sz="1200" b="0" i="1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</a:t>
            </a:r>
            <a:r>
              <a:rPr lang="pt-BR" sz="1200" b="0" i="0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−1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=2</a:t>
            </a:r>
            <a:r>
              <a:rPr lang="pt-BR" sz="1200" b="0" i="1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</a:t>
            </a:r>
            <a:r>
              <a:rPr lang="pt-BR" sz="1200" b="0" i="0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−1</a:t>
            </a:r>
            <a:endParaRPr lang="pt-BR" sz="1200" b="0" i="0" u="none" strike="noStrike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pt-BR" alt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And so on</a:t>
            </a:r>
          </a:p>
          <a:p>
            <a:endParaRPr lang="pt-BR" altLang="en-US" sz="1200" b="0" i="0" u="none" strike="noStrike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pt-BR" altLang="en-US" sz="1200" b="0" i="0" u="none" strike="noStrike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pt-BR" alt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S=2S-S= -h +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2 + 4 + 8+· · ·+2</a:t>
            </a:r>
            <a:r>
              <a:rPr lang="pt-BR" sz="1200" b="0" i="1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</a:t>
            </a:r>
            <a:r>
              <a:rPr lang="pt-BR" sz="1200" b="0" i="0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−1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+ 2</a:t>
            </a:r>
            <a:r>
              <a:rPr lang="pt-BR" sz="1200" b="0" i="1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= </a:t>
            </a:r>
          </a:p>
          <a:p>
            <a:r>
              <a:rPr lang="pt-BR" alt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=-h -1 +1 +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2 + 4 + 8+· · ·+2</a:t>
            </a:r>
            <a:r>
              <a:rPr lang="pt-BR" sz="1200" b="0" i="1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</a:t>
            </a:r>
            <a:r>
              <a:rPr lang="pt-BR" sz="1200" b="0" i="0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−1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+ 2</a:t>
            </a:r>
            <a:r>
              <a:rPr lang="pt-BR" sz="1200" b="0" i="1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= -(h+1) +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=  (2</a:t>
            </a:r>
            <a:r>
              <a:rPr lang="pt-BR" sz="1200" b="0" i="1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</a:t>
            </a:r>
            <a:r>
              <a:rPr lang="pt-BR" sz="1200" b="0" i="0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+1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− 1) 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=  (2</a:t>
            </a:r>
            <a:r>
              <a:rPr lang="pt-BR" sz="1200" b="0" i="1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</a:t>
            </a:r>
            <a:r>
              <a:rPr lang="pt-BR" sz="1200" b="0" i="0" u="none" strike="noStrike" kern="1200" baseline="30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+1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− 1) − (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+ 1)</a:t>
            </a:r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37718F-D10F-455A-87ED-A9F1944F23C9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757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5D96C8-3644-4B23-92CA-D252BE35A3C3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49053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203C8A-F3B5-4970-BC35-8FAF3B2B062C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2500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CAAB57-D158-4BE6-875C-84EA89C6DBF4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02470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ED23E3-9648-4450-B5CB-7DE28EF21CE6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03991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8BBD9D-93D5-4B96-91FB-C69D1E0A4F83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6786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FB5451-84FC-4009-B264-3310911DF778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5942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F79F90-386F-4DCD-8AD5-98CED1B34380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2531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1F9D00-6359-4D0B-AE41-2BCFDB0C4EDE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885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EE56D2-FB29-49B2-98C9-7C7CB367B35D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7407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1F9D00-6359-4D0B-AE41-2BCFDB0C4EDE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6848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017148-C2DD-4C09-96A7-85064F70C24C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5066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C8A9F443-13D9-4E2C-ACF2-EE2C5FC9445A}" type="datetime8">
              <a:rPr lang="en-US" smtClean="0"/>
              <a:pPr>
                <a:defRPr/>
              </a:pPr>
              <a:t>4/20/2021 10:21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FED-4335-4DE2-9ADD-2DBFD34DEE74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564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Goodrich, Tamassia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C27B-B9FB-47B0-9294-6D6ADFDF9DB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102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Goodrich, Tamassia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0F4E-E837-4FD7-8943-8C6FC8172E3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76146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Goodrich, Tamassia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0F4E-E837-4FD7-8943-8C6FC8172E3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162933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Goodrich, Tamassia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8FA8-5FB2-4E76-AB29-A7AFB5C0C7E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502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Goodrich, Tamassia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0F4E-E837-4FD7-8943-8C6FC8172E3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5913518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Goodrich, Tamassia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8A14-D314-44F8-BB5C-BCD3002F950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917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Goodrich, Tamassia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0F4E-E837-4FD7-8943-8C6FC8172E3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37849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Goodrich, Tamassia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0F4E-E837-4FD7-8943-8C6FC8172E3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40408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Goodrich, Tamassia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0F4E-E837-4FD7-8943-8C6FC8172E3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487791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Goodrich, Tamassia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0F4E-E837-4FD7-8943-8C6FC8172E3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616089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Goodrich, Tamassia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0F4E-E837-4FD7-8943-8C6FC8172E3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58550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2010 Goodrich, Tamassia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60F4E-E837-4FD7-8943-8C6FC8172E3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522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Heap and </a:t>
            </a:r>
            <a:r>
              <a:rPr lang="en-US" altLang="en-US" smtClean="0"/>
              <a:t>heap sort</a:t>
            </a:r>
            <a:endParaRPr lang="en-US" altLang="en-US" dirty="0" smtClean="0"/>
          </a:p>
        </p:txBody>
      </p:sp>
      <p:sp>
        <p:nvSpPr>
          <p:cNvPr id="3075" name="Rectangle 7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1A86460-096A-42C4-8D57-5B63207B506D}" type="slidenum">
              <a:rPr lang="en-US" altLang="en-US" sz="1400"/>
              <a:pPr eaLnBrk="1" hangingPunct="1"/>
              <a:t>1</a:t>
            </a:fld>
            <a:endParaRPr lang="en-US" altLang="en-US" sz="140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971800"/>
            <a:ext cx="8382000" cy="2667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Reading: Chapter 9</a:t>
            </a:r>
          </a:p>
          <a:p>
            <a:r>
              <a:rPr lang="en-US" sz="2800" dirty="0" smtClean="0"/>
              <a:t>Data </a:t>
            </a:r>
            <a:r>
              <a:rPr lang="en-US" sz="2800" dirty="0"/>
              <a:t>Structures </a:t>
            </a:r>
            <a:r>
              <a:rPr lang="en-US" sz="2800" dirty="0" smtClean="0"/>
              <a:t>and Algorithms </a:t>
            </a:r>
            <a:r>
              <a:rPr lang="en-US" sz="2800" dirty="0"/>
              <a:t>in </a:t>
            </a:r>
            <a:r>
              <a:rPr lang="en-US" sz="2800" dirty="0" smtClean="0"/>
              <a:t>Java</a:t>
            </a: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"/>
            <a:ext cx="7886700" cy="685800"/>
          </a:xfrm>
        </p:spPr>
        <p:txBody>
          <a:bodyPr>
            <a:normAutofit/>
          </a:bodyPr>
          <a:lstStyle/>
          <a:p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Implementation-Insertion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067800" cy="62483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heap-as-array has </a:t>
            </a:r>
            <a:r>
              <a:rPr lang="en-US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entries, then the </a:t>
            </a: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empty node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corresponding complete tree </a:t>
            </a: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at location </a:t>
            </a:r>
            <a:r>
              <a:rPr lang="en-US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count </a:t>
            </a:r>
            <a:endParaRPr lang="en-US" altLang="en-US" sz="24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node 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 of tree 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location </a:t>
            </a:r>
            <a:r>
              <a:rPr lang="en-US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key of z </a:t>
            </a:r>
            <a:r>
              <a:rPr lang="en-US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key of </a:t>
            </a:r>
            <a:r>
              <a:rPr lang="en-US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parent 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i.e.,  compare the item at location </a:t>
            </a:r>
            <a:r>
              <a:rPr lang="en-US" alt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item at (</a:t>
            </a:r>
            <a:r>
              <a:rPr lang="en-US" alt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n-1)/2)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≥ 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heap-order property is satisfied and the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terminates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restore the heap-order property</a:t>
            </a:r>
            <a:endParaRPr lang="en-US" altLang="en-US" sz="2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spcBef>
                <a:spcPts val="1800"/>
              </a:spcBef>
            </a:pPr>
            <a:r>
              <a:rPr lang="en-US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entries stored at </a:t>
            </a:r>
            <a:r>
              <a:rPr 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set </a:t>
            </a: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= (n-1)/2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(i.e.,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entry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up one level</a:t>
            </a: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spcBef>
                <a:spcPts val="1800"/>
              </a:spcBef>
            </a:pPr>
            <a:r>
              <a:rPr lang="en-US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until root node is </a:t>
            </a:r>
            <a:r>
              <a:rPr lang="en-US" altLang="en-US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reached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heap-order property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not violated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up-heap 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bubbling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upward movement of the newly inserted entry by means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swaps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60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6"/>
          <p:cNvSpPr txBox="1">
            <a:spLocks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514600" indent="-228600" algn="ct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971800" indent="-228600" algn="ct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429000" indent="-228600" algn="ct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886200" indent="-228600" algn="ct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5C7F38-0B90-5C40-89B3-BAC99B5C0B7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7" name="Rectangle 2"/>
          <p:cNvSpPr txBox="1">
            <a:spLocks noChangeArrowheads="1"/>
          </p:cNvSpPr>
          <p:nvPr/>
        </p:nvSpPr>
        <p:spPr bwMode="auto">
          <a:xfrm>
            <a:off x="685800" y="132063"/>
            <a:ext cx="792480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sz="3200" b="1" kern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into a Heap</a:t>
            </a:r>
            <a:endParaRPr lang="en-US" sz="3200" b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208383" y="1104900"/>
            <a:ext cx="424945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q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n"/>
              <a:defRPr sz="18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18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US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priority queue ADT corresponds to the insertion of a key </a:t>
            </a:r>
            <a:r>
              <a:rPr lang="en-US" sz="24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the heap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insertion algorithm consists of three steps</a:t>
            </a:r>
          </a:p>
          <a:p>
            <a:pPr lvl="1" eaLnBrk="1" hangingPunct="1">
              <a:spcBef>
                <a:spcPts val="1800"/>
              </a:spcBef>
            </a:pPr>
            <a:r>
              <a:rPr 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insertion node </a:t>
            </a:r>
            <a:r>
              <a:rPr lang="en-US" sz="20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(the new last node)</a:t>
            </a:r>
          </a:p>
          <a:p>
            <a:pPr lvl="1" eaLnBrk="1" hangingPunct="1">
              <a:spcBef>
                <a:spcPts val="1800"/>
              </a:spcBef>
            </a:pPr>
            <a:r>
              <a:rPr 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</a:t>
            </a:r>
            <a:r>
              <a:rPr lang="en-US" sz="20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sz="20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1800"/>
              </a:spcBef>
            </a:pPr>
            <a:r>
              <a:rPr 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Restore the heap-order property </a:t>
            </a:r>
            <a:endParaRPr lang="en-US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6589713" y="1752600"/>
            <a:ext cx="320675" cy="319088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charset="0"/>
                <a:ea typeface="ＭＳ Ｐゴシック" charset="0"/>
                <a:sym typeface="Symbol" charset="0"/>
              </a:rPr>
              <a:t>2</a:t>
            </a:r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7400925" y="2263775"/>
            <a:ext cx="319088" cy="320675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charset="0"/>
                <a:ea typeface="ＭＳ Ｐゴシック" charset="0"/>
                <a:sym typeface="Symbol" charset="0"/>
              </a:rPr>
              <a:t>6</a:t>
            </a:r>
          </a:p>
        </p:txBody>
      </p:sp>
      <p:sp>
        <p:nvSpPr>
          <p:cNvPr id="51" name="Oval 7"/>
          <p:cNvSpPr>
            <a:spLocks noChangeArrowheads="1"/>
          </p:cNvSpPr>
          <p:nvPr/>
        </p:nvSpPr>
        <p:spPr bwMode="auto">
          <a:xfrm>
            <a:off x="5637213" y="2263775"/>
            <a:ext cx="319087" cy="320675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charset="0"/>
                <a:ea typeface="ＭＳ Ｐゴシック" charset="0"/>
                <a:sym typeface="Symbol" charset="0"/>
              </a:rPr>
              <a:t>5</a:t>
            </a:r>
          </a:p>
        </p:txBody>
      </p:sp>
      <p:sp>
        <p:nvSpPr>
          <p:cNvPr id="52" name="Oval 8"/>
          <p:cNvSpPr>
            <a:spLocks noChangeArrowheads="1"/>
          </p:cNvSpPr>
          <p:nvPr/>
        </p:nvSpPr>
        <p:spPr bwMode="auto">
          <a:xfrm>
            <a:off x="6224588" y="2774950"/>
            <a:ext cx="320675" cy="320675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charset="0"/>
                <a:ea typeface="ＭＳ Ｐゴシック" charset="0"/>
                <a:sym typeface="Symbol" charset="0"/>
              </a:rPr>
              <a:t>7</a:t>
            </a:r>
          </a:p>
        </p:txBody>
      </p:sp>
      <p:sp>
        <p:nvSpPr>
          <p:cNvPr id="53" name="Rectangle 11"/>
          <p:cNvSpPr>
            <a:spLocks noChangeAspect="1" noChangeArrowheads="1"/>
          </p:cNvSpPr>
          <p:nvPr/>
        </p:nvSpPr>
        <p:spPr bwMode="auto">
          <a:xfrm>
            <a:off x="7151688" y="2774950"/>
            <a:ext cx="230187" cy="231775"/>
          </a:xfrm>
          <a:prstGeom prst="rect">
            <a:avLst/>
          </a:prstGeom>
          <a:solidFill>
            <a:srgbClr val="CFDBFD"/>
          </a:solidFill>
          <a:ln w="19050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cxnSp>
        <p:nvCxnSpPr>
          <p:cNvPr id="54" name="AutoShape 13"/>
          <p:cNvCxnSpPr>
            <a:cxnSpLocks noChangeShapeType="1"/>
            <a:stCxn id="49" idx="3"/>
            <a:endCxn id="51" idx="7"/>
          </p:cNvCxnSpPr>
          <p:nvPr/>
        </p:nvCxnSpPr>
        <p:spPr bwMode="auto">
          <a:xfrm flipH="1">
            <a:off x="5910263" y="2033588"/>
            <a:ext cx="727075" cy="269875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14"/>
          <p:cNvCxnSpPr>
            <a:cxnSpLocks noChangeShapeType="1"/>
            <a:stCxn id="50" idx="1"/>
            <a:endCxn id="49" idx="5"/>
          </p:cNvCxnSpPr>
          <p:nvPr/>
        </p:nvCxnSpPr>
        <p:spPr bwMode="auto">
          <a:xfrm flipH="1" flipV="1">
            <a:off x="6862763" y="2033588"/>
            <a:ext cx="584200" cy="269875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16"/>
          <p:cNvCxnSpPr>
            <a:cxnSpLocks noChangeShapeType="1"/>
            <a:stCxn id="53" idx="0"/>
            <a:endCxn id="50" idx="3"/>
          </p:cNvCxnSpPr>
          <p:nvPr/>
        </p:nvCxnSpPr>
        <p:spPr bwMode="auto">
          <a:xfrm flipV="1">
            <a:off x="7267575" y="2544763"/>
            <a:ext cx="179388" cy="222250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19"/>
          <p:cNvCxnSpPr>
            <a:cxnSpLocks noChangeShapeType="1"/>
            <a:stCxn id="59" idx="7"/>
            <a:endCxn id="51" idx="3"/>
          </p:cNvCxnSpPr>
          <p:nvPr/>
        </p:nvCxnSpPr>
        <p:spPr bwMode="auto">
          <a:xfrm flipV="1">
            <a:off x="5322888" y="2544763"/>
            <a:ext cx="360362" cy="269875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20"/>
          <p:cNvCxnSpPr>
            <a:cxnSpLocks noChangeShapeType="1"/>
            <a:stCxn id="52" idx="1"/>
            <a:endCxn id="51" idx="5"/>
          </p:cNvCxnSpPr>
          <p:nvPr/>
        </p:nvCxnSpPr>
        <p:spPr bwMode="auto">
          <a:xfrm flipH="1" flipV="1">
            <a:off x="5910263" y="2544763"/>
            <a:ext cx="361950" cy="269875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9" name="Oval 21"/>
          <p:cNvSpPr>
            <a:spLocks noChangeArrowheads="1"/>
          </p:cNvSpPr>
          <p:nvPr/>
        </p:nvSpPr>
        <p:spPr bwMode="auto">
          <a:xfrm>
            <a:off x="5049838" y="2774950"/>
            <a:ext cx="319087" cy="320675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charset="0"/>
                <a:ea typeface="ＭＳ Ｐゴシック" charset="0"/>
                <a:sym typeface="Symbol" charset="0"/>
              </a:rPr>
              <a:t>9</a:t>
            </a:r>
          </a:p>
        </p:txBody>
      </p:sp>
      <p:sp>
        <p:nvSpPr>
          <p:cNvPr id="60" name="Freeform 26"/>
          <p:cNvSpPr>
            <a:spLocks/>
          </p:cNvSpPr>
          <p:nvPr/>
        </p:nvSpPr>
        <p:spPr bwMode="auto">
          <a:xfrm>
            <a:off x="7277100" y="3048000"/>
            <a:ext cx="600075" cy="457200"/>
          </a:xfrm>
          <a:custGeom>
            <a:avLst/>
            <a:gdLst>
              <a:gd name="T0" fmla="*/ 378 w 378"/>
              <a:gd name="T1" fmla="*/ 288 h 288"/>
              <a:gd name="T2" fmla="*/ 306 w 378"/>
              <a:gd name="T3" fmla="*/ 192 h 288"/>
              <a:gd name="T4" fmla="*/ 96 w 378"/>
              <a:gd name="T5" fmla="*/ 186 h 288"/>
              <a:gd name="T6" fmla="*/ 0 w 378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378"/>
              <a:gd name="T13" fmla="*/ 0 h 288"/>
              <a:gd name="T14" fmla="*/ 378 w 378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8" h="288">
                <a:moveTo>
                  <a:pt x="378" y="288"/>
                </a:moveTo>
                <a:cubicBezTo>
                  <a:pt x="366" y="272"/>
                  <a:pt x="353" y="209"/>
                  <a:pt x="306" y="192"/>
                </a:cubicBezTo>
                <a:cubicBezTo>
                  <a:pt x="259" y="175"/>
                  <a:pt x="147" y="218"/>
                  <a:pt x="96" y="186"/>
                </a:cubicBezTo>
                <a:cubicBezTo>
                  <a:pt x="45" y="154"/>
                  <a:pt x="20" y="39"/>
                  <a:pt x="0" y="0"/>
                </a:cubicBezTo>
              </a:path>
            </a:pathLst>
          </a:custGeom>
          <a:noFill/>
          <a:ln w="19050" cap="flat" cmpd="sng">
            <a:solidFill>
              <a:srgbClr val="40458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sp>
        <p:nvSpPr>
          <p:cNvPr id="61" name="Text Box 27"/>
          <p:cNvSpPr txBox="1">
            <a:spLocks noChangeArrowheads="1"/>
          </p:cNvSpPr>
          <p:nvPr/>
        </p:nvSpPr>
        <p:spPr bwMode="auto">
          <a:xfrm>
            <a:off x="6985000" y="3429000"/>
            <a:ext cx="177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t>insertion node</a:t>
            </a:r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6589713" y="3962400"/>
            <a:ext cx="320675" cy="319088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charset="0"/>
                <a:ea typeface="ＭＳ Ｐゴシック" charset="0"/>
                <a:sym typeface="Symbol" charset="0"/>
              </a:rPr>
              <a:t>2</a:t>
            </a:r>
          </a:p>
        </p:txBody>
      </p:sp>
      <p:sp>
        <p:nvSpPr>
          <p:cNvPr id="63" name="Oval 31"/>
          <p:cNvSpPr>
            <a:spLocks noChangeArrowheads="1"/>
          </p:cNvSpPr>
          <p:nvPr/>
        </p:nvSpPr>
        <p:spPr bwMode="auto">
          <a:xfrm>
            <a:off x="8001000" y="4473575"/>
            <a:ext cx="319088" cy="320675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charset="0"/>
                <a:ea typeface="ＭＳ Ｐゴシック" charset="0"/>
                <a:sym typeface="Symbol" charset="0"/>
              </a:rPr>
              <a:t>6</a:t>
            </a:r>
          </a:p>
        </p:txBody>
      </p:sp>
      <p:sp>
        <p:nvSpPr>
          <p:cNvPr id="64" name="Oval 32"/>
          <p:cNvSpPr>
            <a:spLocks noChangeArrowheads="1"/>
          </p:cNvSpPr>
          <p:nvPr/>
        </p:nvSpPr>
        <p:spPr bwMode="auto">
          <a:xfrm>
            <a:off x="5637213" y="4473575"/>
            <a:ext cx="319087" cy="320675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charset="0"/>
                <a:ea typeface="ＭＳ Ｐゴシック" charset="0"/>
                <a:sym typeface="Symbol" charset="0"/>
              </a:rPr>
              <a:t>5</a:t>
            </a: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6224588" y="4968875"/>
            <a:ext cx="320675" cy="320675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charset="0"/>
                <a:ea typeface="ＭＳ Ｐゴシック" charset="0"/>
                <a:sym typeface="Symbol" charset="0"/>
              </a:rPr>
              <a:t>7</a:t>
            </a:r>
          </a:p>
        </p:txBody>
      </p:sp>
      <p:cxnSp>
        <p:nvCxnSpPr>
          <p:cNvPr id="66" name="AutoShape 38"/>
          <p:cNvCxnSpPr>
            <a:cxnSpLocks noChangeShapeType="1"/>
            <a:stCxn id="62" idx="3"/>
            <a:endCxn id="64" idx="7"/>
          </p:cNvCxnSpPr>
          <p:nvPr/>
        </p:nvCxnSpPr>
        <p:spPr bwMode="auto">
          <a:xfrm flipH="1">
            <a:off x="5910263" y="4243388"/>
            <a:ext cx="727075" cy="269875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7" name="AutoShape 39"/>
          <p:cNvCxnSpPr>
            <a:cxnSpLocks noChangeShapeType="1"/>
            <a:stCxn id="63" idx="1"/>
            <a:endCxn id="62" idx="5"/>
          </p:cNvCxnSpPr>
          <p:nvPr/>
        </p:nvCxnSpPr>
        <p:spPr bwMode="auto">
          <a:xfrm flipH="1" flipV="1">
            <a:off x="6862763" y="4244975"/>
            <a:ext cx="1184275" cy="266700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8" name="AutoShape 41"/>
          <p:cNvCxnSpPr>
            <a:cxnSpLocks noChangeShapeType="1"/>
            <a:stCxn id="72" idx="7"/>
            <a:endCxn id="63" idx="3"/>
          </p:cNvCxnSpPr>
          <p:nvPr/>
        </p:nvCxnSpPr>
        <p:spPr bwMode="auto">
          <a:xfrm flipV="1">
            <a:off x="7780338" y="4756150"/>
            <a:ext cx="266700" cy="241300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9" name="AutoShape 44"/>
          <p:cNvCxnSpPr>
            <a:cxnSpLocks noChangeShapeType="1"/>
            <a:stCxn id="71" idx="7"/>
            <a:endCxn id="64" idx="3"/>
          </p:cNvCxnSpPr>
          <p:nvPr/>
        </p:nvCxnSpPr>
        <p:spPr bwMode="auto">
          <a:xfrm flipV="1">
            <a:off x="5322888" y="4756150"/>
            <a:ext cx="360362" cy="250825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45"/>
          <p:cNvCxnSpPr>
            <a:cxnSpLocks noChangeShapeType="1"/>
            <a:stCxn id="65" idx="1"/>
            <a:endCxn id="64" idx="5"/>
          </p:cNvCxnSpPr>
          <p:nvPr/>
        </p:nvCxnSpPr>
        <p:spPr bwMode="auto">
          <a:xfrm flipH="1" flipV="1">
            <a:off x="5910263" y="4756150"/>
            <a:ext cx="361950" cy="250825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1" name="Oval 46"/>
          <p:cNvSpPr>
            <a:spLocks noChangeArrowheads="1"/>
          </p:cNvSpPr>
          <p:nvPr/>
        </p:nvSpPr>
        <p:spPr bwMode="auto">
          <a:xfrm>
            <a:off x="5049838" y="4968875"/>
            <a:ext cx="319087" cy="320675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charset="0"/>
                <a:ea typeface="ＭＳ Ｐゴシック" charset="0"/>
                <a:sym typeface="Symbol" charset="0"/>
              </a:rPr>
              <a:t>9</a:t>
            </a:r>
          </a:p>
        </p:txBody>
      </p:sp>
      <p:sp>
        <p:nvSpPr>
          <p:cNvPr id="72" name="Oval 51"/>
          <p:cNvSpPr>
            <a:spLocks noChangeArrowheads="1"/>
          </p:cNvSpPr>
          <p:nvPr/>
        </p:nvSpPr>
        <p:spPr bwMode="auto">
          <a:xfrm>
            <a:off x="7507288" y="4968875"/>
            <a:ext cx="320675" cy="320675"/>
          </a:xfrm>
          <a:prstGeom prst="ellipse">
            <a:avLst/>
          </a:prstGeom>
          <a:solidFill>
            <a:srgbClr val="ECD882"/>
          </a:solidFill>
          <a:ln w="38100">
            <a:solidFill>
              <a:srgbClr val="40458C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charset="0"/>
                <a:ea typeface="ＭＳ Ｐゴシック" charset="0"/>
                <a:sym typeface="Symbol" charset="0"/>
              </a:rPr>
              <a:t>1</a:t>
            </a:r>
          </a:p>
        </p:txBody>
      </p:sp>
      <p:sp>
        <p:nvSpPr>
          <p:cNvPr id="73" name="Text Box 57"/>
          <p:cNvSpPr txBox="1">
            <a:spLocks noChangeArrowheads="1"/>
          </p:cNvSpPr>
          <p:nvPr/>
        </p:nvSpPr>
        <p:spPr bwMode="auto">
          <a:xfrm>
            <a:off x="6935788" y="232727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z</a:t>
            </a:r>
          </a:p>
        </p:txBody>
      </p:sp>
      <p:sp>
        <p:nvSpPr>
          <p:cNvPr id="74" name="Text Box 58"/>
          <p:cNvSpPr txBox="1">
            <a:spLocks noChangeArrowheads="1"/>
          </p:cNvSpPr>
          <p:nvPr/>
        </p:nvSpPr>
        <p:spPr bwMode="auto">
          <a:xfrm>
            <a:off x="7240588" y="4724400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20578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0F4E-E837-4FD7-8943-8C6FC8172E35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4938" y="25357"/>
            <a:ext cx="80010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sz="3200" b="1" kern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Upheap</a:t>
            </a:r>
            <a:endParaRPr lang="en-US" sz="3200" b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27095" y="866773"/>
            <a:ext cx="9047161" cy="337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q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charset="0"/>
              <a:buChar char="w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insertion of a new key </a:t>
            </a:r>
            <a:r>
              <a:rPr lang="en-US" sz="24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heap-order property may be violated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upheap</a:t>
            </a: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restores the heap-order property </a:t>
            </a: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kern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swapping </a:t>
            </a:r>
            <a:r>
              <a:rPr lang="en-US" sz="2400" b="1" i="1" kern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kern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along an upward path </a:t>
            </a: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insertion node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Upheap</a:t>
            </a: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terminates</a:t>
            </a: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when the key </a:t>
            </a:r>
            <a:r>
              <a:rPr lang="en-US" sz="24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reaches</a:t>
            </a: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400" kern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a node whose </a:t>
            </a:r>
            <a:r>
              <a:rPr lang="en-US" sz="2400" kern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 has a key smaller </a:t>
            </a: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 or equal to </a:t>
            </a:r>
            <a:r>
              <a:rPr lang="en-US" sz="24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a heap has height </a:t>
            </a:r>
            <a:r>
              <a:rPr lang="en-US" sz="24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(log </a:t>
            </a:r>
            <a:r>
              <a:rPr lang="en-US" sz="24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upheap</a:t>
            </a: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runs in </a:t>
            </a:r>
            <a:r>
              <a:rPr lang="en-US" sz="24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(log </a:t>
            </a:r>
            <a:r>
              <a:rPr lang="en-US" sz="24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time</a:t>
            </a:r>
            <a:endParaRPr 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546350" y="4594225"/>
            <a:ext cx="320675" cy="319088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charset="0"/>
                <a:ea typeface="ＭＳ Ｐゴシック" charset="0"/>
                <a:sym typeface="Symbol" charset="0"/>
              </a:rPr>
              <a:t>2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3957638" y="5105400"/>
            <a:ext cx="319087" cy="320675"/>
          </a:xfrm>
          <a:prstGeom prst="ellipse">
            <a:avLst/>
          </a:prstGeom>
          <a:solidFill>
            <a:srgbClr val="ECD882"/>
          </a:solidFill>
          <a:ln w="38100">
            <a:solidFill>
              <a:srgbClr val="40458C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charset="0"/>
                <a:ea typeface="ＭＳ Ｐゴシック" charset="0"/>
                <a:sym typeface="Symbol" charset="0"/>
              </a:rPr>
              <a:t>1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1593850" y="5105400"/>
            <a:ext cx="319088" cy="320675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charset="0"/>
                <a:ea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2181225" y="5600700"/>
            <a:ext cx="320675" cy="320675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charset="0"/>
                <a:ea typeface="ＭＳ Ｐゴシック" charset="0"/>
                <a:sym typeface="Symbol" charset="0"/>
              </a:rPr>
              <a:t>7</a:t>
            </a:r>
          </a:p>
        </p:txBody>
      </p:sp>
      <p:cxnSp>
        <p:nvCxnSpPr>
          <p:cNvPr id="11" name="AutoShape 11"/>
          <p:cNvCxnSpPr>
            <a:cxnSpLocks noChangeShapeType="1"/>
            <a:stCxn id="7" idx="3"/>
            <a:endCxn id="9" idx="7"/>
          </p:cNvCxnSpPr>
          <p:nvPr/>
        </p:nvCxnSpPr>
        <p:spPr bwMode="auto">
          <a:xfrm flipH="1">
            <a:off x="1866900" y="4875213"/>
            <a:ext cx="727075" cy="269875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2"/>
          <p:cNvCxnSpPr>
            <a:cxnSpLocks noChangeShapeType="1"/>
            <a:stCxn id="8" idx="1"/>
            <a:endCxn id="7" idx="5"/>
          </p:cNvCxnSpPr>
          <p:nvPr/>
        </p:nvCxnSpPr>
        <p:spPr bwMode="auto">
          <a:xfrm flipH="1" flipV="1">
            <a:off x="2819400" y="4876800"/>
            <a:ext cx="1184275" cy="257175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4"/>
          <p:cNvCxnSpPr>
            <a:cxnSpLocks noChangeShapeType="1"/>
            <a:stCxn id="17" idx="7"/>
            <a:endCxn id="8" idx="3"/>
          </p:cNvCxnSpPr>
          <p:nvPr/>
        </p:nvCxnSpPr>
        <p:spPr bwMode="auto">
          <a:xfrm flipV="1">
            <a:off x="3736975" y="5397500"/>
            <a:ext cx="266700" cy="231775"/>
          </a:xfrm>
          <a:prstGeom prst="straightConnector1">
            <a:avLst/>
          </a:prstGeom>
          <a:noFill/>
          <a:ln w="38100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7"/>
          <p:cNvCxnSpPr>
            <a:cxnSpLocks noChangeShapeType="1"/>
            <a:stCxn id="16" idx="7"/>
            <a:endCxn id="9" idx="3"/>
          </p:cNvCxnSpPr>
          <p:nvPr/>
        </p:nvCxnSpPr>
        <p:spPr bwMode="auto">
          <a:xfrm flipV="1">
            <a:off x="1279525" y="5387975"/>
            <a:ext cx="360363" cy="250825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8"/>
          <p:cNvCxnSpPr>
            <a:cxnSpLocks noChangeShapeType="1"/>
            <a:stCxn id="10" idx="1"/>
            <a:endCxn id="9" idx="5"/>
          </p:cNvCxnSpPr>
          <p:nvPr/>
        </p:nvCxnSpPr>
        <p:spPr bwMode="auto">
          <a:xfrm flipH="1" flipV="1">
            <a:off x="1866900" y="5387975"/>
            <a:ext cx="361950" cy="250825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1006475" y="5600700"/>
            <a:ext cx="319088" cy="320675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charset="0"/>
                <a:ea typeface="ＭＳ Ｐゴシック" charset="0"/>
                <a:sym typeface="Symbol" charset="0"/>
              </a:rPr>
              <a:t>9</a:t>
            </a:r>
          </a:p>
        </p:txBody>
      </p:sp>
      <p:sp>
        <p:nvSpPr>
          <p:cNvPr id="17" name="Oval 24"/>
          <p:cNvSpPr>
            <a:spLocks noChangeArrowheads="1"/>
          </p:cNvSpPr>
          <p:nvPr/>
        </p:nvSpPr>
        <p:spPr bwMode="auto">
          <a:xfrm>
            <a:off x="3463925" y="5600700"/>
            <a:ext cx="320675" cy="320675"/>
          </a:xfrm>
          <a:prstGeom prst="ellipse">
            <a:avLst/>
          </a:prstGeom>
          <a:solidFill>
            <a:srgbClr val="ECD882"/>
          </a:solidFill>
          <a:ln w="38100">
            <a:solidFill>
              <a:srgbClr val="40458C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charset="0"/>
                <a:ea typeface="ＭＳ Ｐゴシック" charset="0"/>
                <a:sym typeface="Symbol" charset="0"/>
              </a:rPr>
              <a:t>6</a:t>
            </a:r>
          </a:p>
        </p:txBody>
      </p:sp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3197225" y="5356225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z</a:t>
            </a:r>
          </a:p>
        </p:txBody>
      </p: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6743700" y="4594225"/>
            <a:ext cx="320675" cy="319088"/>
          </a:xfrm>
          <a:prstGeom prst="ellipse">
            <a:avLst/>
          </a:prstGeom>
          <a:solidFill>
            <a:srgbClr val="ECD882"/>
          </a:solidFill>
          <a:ln w="38100">
            <a:solidFill>
              <a:srgbClr val="40458C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charset="0"/>
                <a:ea typeface="ＭＳ Ｐゴシック" charset="0"/>
                <a:sym typeface="Symbol" charset="0"/>
              </a:rPr>
              <a:t>1</a:t>
            </a:r>
          </a:p>
        </p:txBody>
      </p:sp>
      <p:sp>
        <p:nvSpPr>
          <p:cNvPr id="20" name="Oval 31"/>
          <p:cNvSpPr>
            <a:spLocks noChangeArrowheads="1"/>
          </p:cNvSpPr>
          <p:nvPr/>
        </p:nvSpPr>
        <p:spPr bwMode="auto">
          <a:xfrm>
            <a:off x="8154988" y="5105400"/>
            <a:ext cx="319087" cy="320675"/>
          </a:xfrm>
          <a:prstGeom prst="ellipse">
            <a:avLst/>
          </a:prstGeom>
          <a:solidFill>
            <a:srgbClr val="ECD882"/>
          </a:solidFill>
          <a:ln w="38100">
            <a:solidFill>
              <a:srgbClr val="40458C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charset="0"/>
                <a:ea typeface="ＭＳ Ｐゴシック" charset="0"/>
                <a:sym typeface="Symbol" charset="0"/>
              </a:rPr>
              <a:t>2</a:t>
            </a:r>
          </a:p>
        </p:txBody>
      </p:sp>
      <p:sp>
        <p:nvSpPr>
          <p:cNvPr id="21" name="Oval 32"/>
          <p:cNvSpPr>
            <a:spLocks noChangeArrowheads="1"/>
          </p:cNvSpPr>
          <p:nvPr/>
        </p:nvSpPr>
        <p:spPr bwMode="auto">
          <a:xfrm>
            <a:off x="5791200" y="5105400"/>
            <a:ext cx="319088" cy="320675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charset="0"/>
                <a:ea typeface="ＭＳ Ｐゴシック" charset="0"/>
                <a:sym typeface="Symbol" charset="0"/>
              </a:rPr>
              <a:t>5</a:t>
            </a:r>
          </a:p>
        </p:txBody>
      </p:sp>
      <p:sp>
        <p:nvSpPr>
          <p:cNvPr id="22" name="Oval 33"/>
          <p:cNvSpPr>
            <a:spLocks noChangeArrowheads="1"/>
          </p:cNvSpPr>
          <p:nvPr/>
        </p:nvSpPr>
        <p:spPr bwMode="auto">
          <a:xfrm>
            <a:off x="6378575" y="5600700"/>
            <a:ext cx="320675" cy="320675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charset="0"/>
                <a:ea typeface="ＭＳ Ｐゴシック" charset="0"/>
                <a:sym typeface="Symbol" charset="0"/>
              </a:rPr>
              <a:t>7</a:t>
            </a:r>
          </a:p>
        </p:txBody>
      </p:sp>
      <p:cxnSp>
        <p:nvCxnSpPr>
          <p:cNvPr id="23" name="AutoShape 37"/>
          <p:cNvCxnSpPr>
            <a:cxnSpLocks noChangeShapeType="1"/>
            <a:stCxn id="19" idx="3"/>
            <a:endCxn id="21" idx="7"/>
          </p:cNvCxnSpPr>
          <p:nvPr/>
        </p:nvCxnSpPr>
        <p:spPr bwMode="auto">
          <a:xfrm flipH="1">
            <a:off x="6064250" y="4886325"/>
            <a:ext cx="727075" cy="257175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38"/>
          <p:cNvCxnSpPr>
            <a:cxnSpLocks noChangeShapeType="1"/>
            <a:stCxn id="20" idx="1"/>
            <a:endCxn id="19" idx="5"/>
          </p:cNvCxnSpPr>
          <p:nvPr/>
        </p:nvCxnSpPr>
        <p:spPr bwMode="auto">
          <a:xfrm flipH="1" flipV="1">
            <a:off x="7016750" y="4886325"/>
            <a:ext cx="1184275" cy="247650"/>
          </a:xfrm>
          <a:prstGeom prst="straightConnector1">
            <a:avLst/>
          </a:prstGeom>
          <a:noFill/>
          <a:ln w="38100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40"/>
          <p:cNvCxnSpPr>
            <a:cxnSpLocks noChangeShapeType="1"/>
            <a:stCxn id="29" idx="7"/>
            <a:endCxn id="20" idx="3"/>
          </p:cNvCxnSpPr>
          <p:nvPr/>
        </p:nvCxnSpPr>
        <p:spPr bwMode="auto">
          <a:xfrm flipV="1">
            <a:off x="7934325" y="5397500"/>
            <a:ext cx="266700" cy="231775"/>
          </a:xfrm>
          <a:prstGeom prst="straightConnector1">
            <a:avLst/>
          </a:prstGeom>
          <a:noFill/>
          <a:ln w="38100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43"/>
          <p:cNvCxnSpPr>
            <a:cxnSpLocks noChangeShapeType="1"/>
            <a:stCxn id="28" idx="7"/>
            <a:endCxn id="21" idx="3"/>
          </p:cNvCxnSpPr>
          <p:nvPr/>
        </p:nvCxnSpPr>
        <p:spPr bwMode="auto">
          <a:xfrm flipV="1">
            <a:off x="5476875" y="5387975"/>
            <a:ext cx="360363" cy="250825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44"/>
          <p:cNvCxnSpPr>
            <a:cxnSpLocks noChangeShapeType="1"/>
            <a:stCxn id="22" idx="1"/>
            <a:endCxn id="21" idx="5"/>
          </p:cNvCxnSpPr>
          <p:nvPr/>
        </p:nvCxnSpPr>
        <p:spPr bwMode="auto">
          <a:xfrm flipH="1" flipV="1">
            <a:off x="6064250" y="5387975"/>
            <a:ext cx="361950" cy="250825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" name="Oval 45"/>
          <p:cNvSpPr>
            <a:spLocks noChangeArrowheads="1"/>
          </p:cNvSpPr>
          <p:nvPr/>
        </p:nvSpPr>
        <p:spPr bwMode="auto">
          <a:xfrm>
            <a:off x="5203825" y="5600700"/>
            <a:ext cx="319088" cy="320675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charset="0"/>
                <a:ea typeface="ＭＳ Ｐゴシック" charset="0"/>
                <a:sym typeface="Symbol" charset="0"/>
              </a:rPr>
              <a:t>9</a:t>
            </a:r>
          </a:p>
        </p:txBody>
      </p:sp>
      <p:sp>
        <p:nvSpPr>
          <p:cNvPr id="29" name="Oval 50"/>
          <p:cNvSpPr>
            <a:spLocks noChangeArrowheads="1"/>
          </p:cNvSpPr>
          <p:nvPr/>
        </p:nvSpPr>
        <p:spPr bwMode="auto">
          <a:xfrm>
            <a:off x="7661275" y="5600700"/>
            <a:ext cx="320675" cy="320675"/>
          </a:xfrm>
          <a:prstGeom prst="ellipse">
            <a:avLst/>
          </a:prstGeom>
          <a:solidFill>
            <a:srgbClr val="ECD882"/>
          </a:solidFill>
          <a:ln w="38100">
            <a:solidFill>
              <a:srgbClr val="40458C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charset="0"/>
                <a:ea typeface="ＭＳ Ｐゴシック" charset="0"/>
                <a:sym typeface="Symbol" charset="0"/>
              </a:rPr>
              <a:t>6</a:t>
            </a:r>
          </a:p>
        </p:txBody>
      </p:sp>
      <p:sp>
        <p:nvSpPr>
          <p:cNvPr id="30" name="Text Box 55"/>
          <p:cNvSpPr txBox="1">
            <a:spLocks noChangeArrowheads="1"/>
          </p:cNvSpPr>
          <p:nvPr/>
        </p:nvSpPr>
        <p:spPr bwMode="auto">
          <a:xfrm>
            <a:off x="7394575" y="5356225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z</a:t>
            </a:r>
          </a:p>
        </p:txBody>
      </p:sp>
      <p:cxnSp>
        <p:nvCxnSpPr>
          <p:cNvPr id="31" name="AutoShape 58"/>
          <p:cNvCxnSpPr>
            <a:cxnSpLocks noChangeShapeType="1"/>
            <a:stCxn id="20" idx="0"/>
            <a:endCxn id="19" idx="7"/>
          </p:cNvCxnSpPr>
          <p:nvPr/>
        </p:nvCxnSpPr>
        <p:spPr bwMode="auto">
          <a:xfrm rot="5400000" flipH="1">
            <a:off x="7433469" y="4204494"/>
            <a:ext cx="465137" cy="1298575"/>
          </a:xfrm>
          <a:prstGeom prst="curvedConnector3">
            <a:avLst>
              <a:gd name="adj1" fmla="val 125597"/>
            </a:avLst>
          </a:prstGeom>
          <a:noFill/>
          <a:ln w="19050">
            <a:solidFill>
              <a:srgbClr val="BE2D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59"/>
          <p:cNvCxnSpPr>
            <a:cxnSpLocks noChangeShapeType="1"/>
            <a:stCxn id="20" idx="2"/>
            <a:endCxn id="29" idx="1"/>
          </p:cNvCxnSpPr>
          <p:nvPr/>
        </p:nvCxnSpPr>
        <p:spPr bwMode="auto">
          <a:xfrm rot="10800000" flipV="1">
            <a:off x="7708900" y="5265738"/>
            <a:ext cx="427038" cy="363537"/>
          </a:xfrm>
          <a:prstGeom prst="curvedConnector2">
            <a:avLst/>
          </a:prstGeom>
          <a:noFill/>
          <a:ln w="19050">
            <a:solidFill>
              <a:srgbClr val="BE2D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60"/>
          <p:cNvCxnSpPr>
            <a:cxnSpLocks noChangeShapeType="1"/>
            <a:stCxn id="8" idx="2"/>
            <a:endCxn id="17" idx="0"/>
          </p:cNvCxnSpPr>
          <p:nvPr/>
        </p:nvCxnSpPr>
        <p:spPr bwMode="auto">
          <a:xfrm rot="10800000" flipV="1">
            <a:off x="3624263" y="5265738"/>
            <a:ext cx="314325" cy="315912"/>
          </a:xfrm>
          <a:prstGeom prst="curvedConnector2">
            <a:avLst/>
          </a:prstGeom>
          <a:noFill/>
          <a:ln w="19050">
            <a:solidFill>
              <a:srgbClr val="BE2D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5414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Goodrich, Tamassia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0F4E-E837-4FD7-8943-8C6FC8172E35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31084"/>
            <a:ext cx="5881276" cy="67068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081" y="152400"/>
            <a:ext cx="34331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b="1" dirty="0" smtClean="0">
                <a:solidFill>
                  <a:srgbClr val="0003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</a:t>
            </a:r>
            <a:r>
              <a:rPr lang="en-US" sz="3200" b="1" dirty="0">
                <a:solidFill>
                  <a:srgbClr val="0003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 new entry with key 2 into the </a:t>
            </a:r>
            <a:r>
              <a:rPr lang="en-US" sz="3200" b="1" dirty="0" smtClean="0">
                <a:solidFill>
                  <a:srgbClr val="0003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8915" y="1861911"/>
            <a:ext cx="3097685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spcBef>
                <a:spcPts val="1200"/>
              </a:spcBef>
              <a:buAutoNum type="alphaLcParenBoth"/>
            </a:pPr>
            <a:r>
              <a:rPr lang="en-US" dirty="0" smtClean="0">
                <a:solidFill>
                  <a:srgbClr val="0003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heap;</a:t>
            </a:r>
          </a:p>
          <a:p>
            <a:pPr algn="l">
              <a:spcBef>
                <a:spcPts val="1200"/>
              </a:spcBef>
            </a:pPr>
            <a:r>
              <a:rPr lang="en-US" dirty="0" smtClean="0">
                <a:solidFill>
                  <a:srgbClr val="0003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after </a:t>
            </a:r>
            <a:r>
              <a:rPr lang="en-US" dirty="0">
                <a:solidFill>
                  <a:srgbClr val="0003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a new node</a:t>
            </a:r>
            <a:r>
              <a:rPr lang="en-US" dirty="0" smtClean="0">
                <a:solidFill>
                  <a:srgbClr val="0003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spcBef>
                <a:spcPts val="1200"/>
              </a:spcBef>
            </a:pPr>
            <a:r>
              <a:rPr lang="en-US" dirty="0" smtClean="0">
                <a:solidFill>
                  <a:srgbClr val="0003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3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dirty="0" smtClean="0">
                <a:solidFill>
                  <a:srgbClr val="0003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and( </a:t>
            </a:r>
            <a:r>
              <a:rPr lang="en-US" dirty="0">
                <a:solidFill>
                  <a:srgbClr val="0003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swap to locally restore the partial </a:t>
            </a:r>
            <a:r>
              <a:rPr lang="en-US" dirty="0" smtClean="0">
                <a:solidFill>
                  <a:srgbClr val="0003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property</a:t>
            </a:r>
            <a:r>
              <a:rPr lang="en-US" dirty="0">
                <a:solidFill>
                  <a:srgbClr val="0003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dirty="0" smtClean="0">
              <a:solidFill>
                <a:srgbClr val="00030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r>
              <a:rPr lang="en-US" dirty="0" smtClean="0">
                <a:solidFill>
                  <a:srgbClr val="0003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3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and f ) another swap; (g and h) final swap.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00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"/>
            <a:ext cx="8534400" cy="609599"/>
          </a:xfrm>
        </p:spPr>
        <p:txBody>
          <a:bodyPr>
            <a:normAutofit/>
          </a:bodyPr>
          <a:lstStyle/>
          <a:p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Implementation:  </a:t>
            </a:r>
            <a:r>
              <a:rPr lang="en-US" alt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removeMin</a:t>
            </a:r>
            <a:endParaRPr lang="en-US" alt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auto">
          <a:xfrm>
            <a:off x="21021" y="593124"/>
            <a:ext cx="9122979" cy="6463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342900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lement </a:t>
            </a:r>
            <a:r>
              <a:rPr lang="en-US" dirty="0"/>
              <a:t>with </a:t>
            </a:r>
            <a:r>
              <a:rPr lang="en-US" dirty="0" smtClean="0"/>
              <a:t>smallest </a:t>
            </a:r>
            <a:r>
              <a:rPr lang="en-US" dirty="0"/>
              <a:t>key is </a:t>
            </a:r>
            <a:r>
              <a:rPr lang="en-US" dirty="0" smtClean="0"/>
              <a:t>at root </a:t>
            </a:r>
            <a:r>
              <a:rPr lang="en-US" i="1" dirty="0"/>
              <a:t>r </a:t>
            </a:r>
            <a:r>
              <a:rPr lang="en-US" dirty="0"/>
              <a:t>of </a:t>
            </a:r>
            <a:r>
              <a:rPr lang="en-US" i="1" dirty="0" smtClean="0"/>
              <a:t>T: </a:t>
            </a:r>
            <a:r>
              <a:rPr lang="en-US" dirty="0" smtClean="0"/>
              <a:t>we </a:t>
            </a:r>
            <a:r>
              <a:rPr lang="en-US" dirty="0"/>
              <a:t>cannot simply </a:t>
            </a:r>
            <a:r>
              <a:rPr lang="en-US" dirty="0" smtClean="0"/>
              <a:t>delete it </a:t>
            </a:r>
          </a:p>
          <a:p>
            <a:pPr marL="800100" lvl="1" indent="-342900" algn="l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T</a:t>
            </a:r>
            <a:r>
              <a:rPr lang="en-US" sz="2000" dirty="0" smtClean="0"/>
              <a:t>his would disrupt the </a:t>
            </a:r>
            <a:r>
              <a:rPr lang="en-US" sz="2000" dirty="0"/>
              <a:t>binary tree </a:t>
            </a:r>
            <a:r>
              <a:rPr lang="en-US" sz="2000" dirty="0" smtClean="0"/>
              <a:t>structure</a:t>
            </a:r>
          </a:p>
          <a:p>
            <a:pPr marL="342900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FF"/>
                </a:solidFill>
              </a:rPr>
              <a:t>Replace root </a:t>
            </a:r>
            <a:r>
              <a:rPr lang="en-US" altLang="en-US" dirty="0" smtClean="0">
                <a:solidFill>
                  <a:srgbClr val="0000FF"/>
                </a:solidFill>
              </a:rPr>
              <a:t>r with </a:t>
            </a:r>
            <a:r>
              <a:rPr lang="en-US" altLang="en-US" dirty="0">
                <a:solidFill>
                  <a:srgbClr val="0000FF"/>
                </a:solidFill>
              </a:rPr>
              <a:t>last node </a:t>
            </a:r>
            <a:r>
              <a:rPr lang="en-US" altLang="en-US" dirty="0" smtClean="0">
                <a:solidFill>
                  <a:srgbClr val="0000FF"/>
                </a:solidFill>
              </a:rPr>
              <a:t> </a:t>
            </a:r>
            <a:r>
              <a:rPr lang="en-US" i="1" dirty="0" smtClean="0">
                <a:solidFill>
                  <a:srgbClr val="0000FF"/>
                </a:solidFill>
              </a:rPr>
              <a:t>w </a:t>
            </a:r>
            <a:r>
              <a:rPr lang="en-US" dirty="0"/>
              <a:t>of 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 smtClean="0"/>
              <a:t>then </a:t>
            </a:r>
            <a:r>
              <a:rPr lang="en-US" dirty="0"/>
              <a:t>delete the last node </a:t>
            </a:r>
            <a:r>
              <a:rPr lang="en-US" dirty="0" smtClean="0"/>
              <a:t>of the complete </a:t>
            </a:r>
            <a:r>
              <a:rPr lang="en-US" dirty="0"/>
              <a:t>binary tree </a:t>
            </a:r>
            <a:r>
              <a:rPr lang="en-US" dirty="0" smtClean="0"/>
              <a:t>ADT</a:t>
            </a:r>
          </a:p>
          <a:p>
            <a:pPr marL="800100" lvl="1" indent="-342900" algn="l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i="1" dirty="0" smtClean="0"/>
              <a:t>T </a:t>
            </a:r>
            <a:r>
              <a:rPr lang="en-US" sz="2000" dirty="0" smtClean="0"/>
              <a:t>may now </a:t>
            </a:r>
            <a:r>
              <a:rPr lang="en-US" sz="2000" dirty="0">
                <a:solidFill>
                  <a:srgbClr val="FF0000"/>
                </a:solidFill>
              </a:rPr>
              <a:t>violate</a:t>
            </a:r>
            <a:r>
              <a:rPr lang="en-US" sz="2000" dirty="0"/>
              <a:t> the </a:t>
            </a:r>
            <a:r>
              <a:rPr lang="en-US" sz="2000" dirty="0">
                <a:solidFill>
                  <a:srgbClr val="FF0000"/>
                </a:solidFill>
              </a:rPr>
              <a:t>heap-order property</a:t>
            </a:r>
            <a:r>
              <a:rPr lang="en-US" sz="2000" dirty="0"/>
              <a:t>. </a:t>
            </a:r>
            <a:endParaRPr lang="en-US" sz="2000" dirty="0" smtClean="0"/>
          </a:p>
          <a:p>
            <a:pPr marL="800100" lvl="1" indent="-342900" algn="l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dirty="0" smtClean="0"/>
              <a:t>If </a:t>
            </a:r>
            <a:r>
              <a:rPr lang="en-US" sz="2000" i="1" dirty="0"/>
              <a:t>T </a:t>
            </a:r>
            <a:r>
              <a:rPr lang="en-US" sz="2000" dirty="0"/>
              <a:t>has only one node (the root), </a:t>
            </a:r>
            <a:r>
              <a:rPr lang="en-US" sz="2000" dirty="0" smtClean="0"/>
              <a:t>then the </a:t>
            </a:r>
            <a:r>
              <a:rPr lang="en-US" sz="2000" dirty="0"/>
              <a:t>algorithm terminates. </a:t>
            </a:r>
            <a:endParaRPr lang="en-US" sz="2000" dirty="0" smtClean="0"/>
          </a:p>
          <a:p>
            <a:pPr marL="800100" lvl="1" indent="-342900" algn="l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dirty="0" smtClean="0"/>
              <a:t>Otherwise, we </a:t>
            </a:r>
            <a:r>
              <a:rPr lang="en-US" sz="2000" dirty="0"/>
              <a:t>distinguish </a:t>
            </a:r>
            <a:r>
              <a:rPr lang="en-US" sz="2000" dirty="0" smtClean="0"/>
              <a:t>between two cases:</a:t>
            </a:r>
            <a:endParaRPr lang="en-US" sz="2000" dirty="0"/>
          </a:p>
          <a:p>
            <a:pPr marL="1485900" lvl="2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FF"/>
                </a:solidFill>
              </a:rPr>
              <a:t>If </a:t>
            </a:r>
            <a:r>
              <a:rPr lang="en-US" sz="1800" i="1" dirty="0">
                <a:solidFill>
                  <a:srgbClr val="0000FF"/>
                </a:solidFill>
              </a:rPr>
              <a:t>r </a:t>
            </a:r>
            <a:r>
              <a:rPr lang="en-US" sz="1800" dirty="0">
                <a:solidFill>
                  <a:srgbClr val="0000FF"/>
                </a:solidFill>
              </a:rPr>
              <a:t>has no right child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0000"/>
                </a:solidFill>
              </a:rPr>
              <a:t>let </a:t>
            </a:r>
            <a:r>
              <a:rPr lang="en-US" sz="1800" i="1" dirty="0">
                <a:solidFill>
                  <a:srgbClr val="C00000"/>
                </a:solidFill>
              </a:rPr>
              <a:t>s </a:t>
            </a:r>
            <a:r>
              <a:rPr lang="en-US" sz="1800" dirty="0">
                <a:solidFill>
                  <a:srgbClr val="000000"/>
                </a:solidFill>
              </a:rPr>
              <a:t>be the </a:t>
            </a:r>
            <a:r>
              <a:rPr lang="en-US" sz="1800" dirty="0">
                <a:solidFill>
                  <a:srgbClr val="C00000"/>
                </a:solidFill>
              </a:rPr>
              <a:t>left child of </a:t>
            </a:r>
            <a:r>
              <a:rPr lang="en-US" sz="1800" i="1" dirty="0">
                <a:solidFill>
                  <a:srgbClr val="C00000"/>
                </a:solidFill>
              </a:rPr>
              <a:t>r</a:t>
            </a:r>
          </a:p>
          <a:p>
            <a:pPr marL="1485900" lvl="2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Otherwise </a:t>
            </a:r>
            <a:r>
              <a:rPr lang="en-US" sz="1800" dirty="0"/>
              <a:t>(</a:t>
            </a:r>
            <a:r>
              <a:rPr lang="en-US" sz="1800" i="1" dirty="0">
                <a:solidFill>
                  <a:srgbClr val="0000FF"/>
                </a:solidFill>
              </a:rPr>
              <a:t>r </a:t>
            </a:r>
            <a:r>
              <a:rPr lang="en-US" sz="1800" dirty="0">
                <a:solidFill>
                  <a:srgbClr val="0000FF"/>
                </a:solidFill>
              </a:rPr>
              <a:t>has both children</a:t>
            </a:r>
            <a:r>
              <a:rPr lang="en-US" sz="1800" dirty="0"/>
              <a:t>), </a:t>
            </a:r>
            <a:r>
              <a:rPr lang="en-US" sz="1800" dirty="0">
                <a:solidFill>
                  <a:srgbClr val="000000"/>
                </a:solidFill>
              </a:rPr>
              <a:t>let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i="1" dirty="0">
                <a:solidFill>
                  <a:srgbClr val="C00000"/>
                </a:solidFill>
              </a:rPr>
              <a:t>s </a:t>
            </a:r>
            <a:r>
              <a:rPr lang="en-US" sz="1800" dirty="0">
                <a:solidFill>
                  <a:srgbClr val="000000"/>
                </a:solidFill>
              </a:rPr>
              <a:t>be a</a:t>
            </a:r>
            <a:r>
              <a:rPr lang="en-US" sz="1800" dirty="0">
                <a:solidFill>
                  <a:srgbClr val="C00000"/>
                </a:solidFill>
              </a:rPr>
              <a:t> child </a:t>
            </a:r>
            <a:r>
              <a:rPr lang="en-US" sz="1800" dirty="0">
                <a:solidFill>
                  <a:srgbClr val="000000"/>
                </a:solidFill>
              </a:rPr>
              <a:t>of </a:t>
            </a:r>
            <a:r>
              <a:rPr lang="en-US" sz="1800" i="1" dirty="0">
                <a:solidFill>
                  <a:srgbClr val="000000"/>
                </a:solidFill>
              </a:rPr>
              <a:t>r</a:t>
            </a:r>
            <a:r>
              <a:rPr lang="en-US" sz="1800" i="1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rgbClr val="C00000"/>
                </a:solidFill>
              </a:rPr>
              <a:t>with the smaller key</a:t>
            </a:r>
          </a:p>
          <a:p>
            <a:pPr marL="800100" lvl="1" indent="-342900" algn="l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If </a:t>
            </a:r>
            <a:r>
              <a:rPr lang="en-US" sz="2000" i="1" dirty="0">
                <a:solidFill>
                  <a:srgbClr val="C00000"/>
                </a:solidFill>
              </a:rPr>
              <a:t>k</a:t>
            </a: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i="1" dirty="0">
                <a:solidFill>
                  <a:srgbClr val="C00000"/>
                </a:solidFill>
              </a:rPr>
              <a:t>r</a:t>
            </a:r>
            <a:r>
              <a:rPr lang="en-US" sz="2000" dirty="0">
                <a:solidFill>
                  <a:srgbClr val="C00000"/>
                </a:solidFill>
              </a:rPr>
              <a:t>) ≤ </a:t>
            </a:r>
            <a:r>
              <a:rPr lang="en-US" sz="2000" i="1" dirty="0">
                <a:solidFill>
                  <a:srgbClr val="C00000"/>
                </a:solidFill>
              </a:rPr>
              <a:t>k</a:t>
            </a: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i="1" dirty="0">
                <a:solidFill>
                  <a:srgbClr val="C00000"/>
                </a:solidFill>
              </a:rPr>
              <a:t>s</a:t>
            </a:r>
            <a:r>
              <a:rPr lang="en-US" sz="2000" dirty="0">
                <a:solidFill>
                  <a:srgbClr val="C00000"/>
                </a:solidFill>
              </a:rPr>
              <a:t>)</a:t>
            </a:r>
            <a:r>
              <a:rPr lang="en-US" sz="2000" dirty="0"/>
              <a:t>, the heap-order property is satisfied and the </a:t>
            </a:r>
            <a:r>
              <a:rPr lang="en-US" sz="2000" dirty="0">
                <a:solidFill>
                  <a:srgbClr val="0000FF"/>
                </a:solidFill>
              </a:rPr>
              <a:t>algorithm terminates</a:t>
            </a:r>
            <a:r>
              <a:rPr lang="en-US" sz="2000" dirty="0"/>
              <a:t>.</a:t>
            </a:r>
          </a:p>
          <a:p>
            <a:pPr marL="800100" lvl="1" indent="-342900" algn="l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If 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i="1" dirty="0">
                <a:solidFill>
                  <a:srgbClr val="C00000"/>
                </a:solidFill>
              </a:rPr>
              <a:t>k</a:t>
            </a: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i="1" dirty="0">
                <a:solidFill>
                  <a:srgbClr val="C00000"/>
                </a:solidFill>
              </a:rPr>
              <a:t>r</a:t>
            </a:r>
            <a:r>
              <a:rPr lang="en-US" sz="2000" dirty="0">
                <a:solidFill>
                  <a:srgbClr val="C00000"/>
                </a:solidFill>
              </a:rPr>
              <a:t>) &gt; </a:t>
            </a:r>
            <a:r>
              <a:rPr lang="en-US" sz="2000" i="1" dirty="0">
                <a:solidFill>
                  <a:srgbClr val="C00000"/>
                </a:solidFill>
              </a:rPr>
              <a:t>k</a:t>
            </a: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i="1" dirty="0">
                <a:solidFill>
                  <a:srgbClr val="C00000"/>
                </a:solidFill>
              </a:rPr>
              <a:t>s</a:t>
            </a:r>
            <a:r>
              <a:rPr lang="en-US" sz="2000" dirty="0">
                <a:solidFill>
                  <a:srgbClr val="C00000"/>
                </a:solidFill>
              </a:rPr>
              <a:t>)</a:t>
            </a:r>
            <a:r>
              <a:rPr lang="en-US" sz="2000" dirty="0"/>
              <a:t>, then we need to </a:t>
            </a:r>
            <a:r>
              <a:rPr lang="en-US" sz="2000" dirty="0">
                <a:solidFill>
                  <a:srgbClr val="0000FF"/>
                </a:solidFill>
              </a:rPr>
              <a:t>restore the heap-order property</a:t>
            </a:r>
            <a:r>
              <a:rPr lang="en-US" sz="2000" dirty="0"/>
              <a:t>, </a:t>
            </a:r>
            <a:endParaRPr lang="en-US" sz="2000" dirty="0" smtClean="0"/>
          </a:p>
          <a:p>
            <a:pPr marL="1485900" lvl="2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achieved </a:t>
            </a:r>
            <a:r>
              <a:rPr lang="en-US" sz="1800" dirty="0"/>
              <a:t>by </a:t>
            </a:r>
            <a:r>
              <a:rPr lang="en-US" sz="1800" dirty="0">
                <a:solidFill>
                  <a:srgbClr val="C00000"/>
                </a:solidFill>
              </a:rPr>
              <a:t>swapping</a:t>
            </a:r>
            <a:r>
              <a:rPr lang="en-US" sz="1800" dirty="0"/>
              <a:t> the entries stored at </a:t>
            </a:r>
            <a:r>
              <a:rPr lang="en-US" sz="1800" i="1" dirty="0">
                <a:solidFill>
                  <a:srgbClr val="C00000"/>
                </a:solidFill>
              </a:rPr>
              <a:t>r </a:t>
            </a:r>
            <a:r>
              <a:rPr lang="en-US" sz="1800" dirty="0">
                <a:solidFill>
                  <a:srgbClr val="C00000"/>
                </a:solidFill>
              </a:rPr>
              <a:t>and </a:t>
            </a:r>
            <a:r>
              <a:rPr lang="en-US" sz="1800" i="1" dirty="0">
                <a:solidFill>
                  <a:srgbClr val="C00000"/>
                </a:solidFill>
              </a:rPr>
              <a:t>s</a:t>
            </a:r>
            <a:r>
              <a:rPr lang="en-US" sz="1800" dirty="0"/>
              <a:t>. </a:t>
            </a:r>
            <a:endParaRPr lang="en-US" sz="1800" dirty="0" smtClean="0"/>
          </a:p>
          <a:p>
            <a:pPr marL="1485900" lvl="2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1" i="1" dirty="0">
                <a:solidFill>
                  <a:srgbClr val="C00000"/>
                </a:solidFill>
              </a:rPr>
              <a:t>down-heap bubbling</a:t>
            </a:r>
            <a:r>
              <a:rPr lang="en-US" altLang="en-US" sz="1800" b="1" dirty="0">
                <a:solidFill>
                  <a:srgbClr val="C00000"/>
                </a:solidFill>
              </a:rPr>
              <a:t> </a:t>
            </a:r>
            <a:r>
              <a:rPr lang="en-US" altLang="en-US" sz="1800" b="1" dirty="0" smtClean="0"/>
              <a:t>: </a:t>
            </a:r>
            <a:r>
              <a:rPr lang="en-US" sz="1800" dirty="0" smtClean="0"/>
              <a:t>we </a:t>
            </a:r>
            <a:r>
              <a:rPr lang="en-US" sz="1800" dirty="0"/>
              <a:t>may have to </a:t>
            </a:r>
            <a:r>
              <a:rPr lang="en-US" sz="1800" dirty="0">
                <a:solidFill>
                  <a:srgbClr val="0000FF"/>
                </a:solidFill>
              </a:rPr>
              <a:t>continue swapping down </a:t>
            </a:r>
            <a:r>
              <a:rPr lang="en-US" sz="1800" i="1" dirty="0">
                <a:solidFill>
                  <a:srgbClr val="0000FF"/>
                </a:solidFill>
              </a:rPr>
              <a:t>T </a:t>
            </a:r>
            <a:r>
              <a:rPr lang="en-US" sz="1800" dirty="0"/>
              <a:t>until no </a:t>
            </a:r>
            <a:r>
              <a:rPr lang="en-US" sz="1800" dirty="0" smtClean="0"/>
              <a:t>violation of </a:t>
            </a:r>
            <a:r>
              <a:rPr lang="en-US" sz="1800" dirty="0"/>
              <a:t>the heap-order property occurs</a:t>
            </a:r>
            <a:r>
              <a:rPr lang="en-US" dirty="0"/>
              <a:t>. </a:t>
            </a:r>
            <a:endParaRPr lang="en-US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92685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0F4E-E837-4FD7-8943-8C6FC8172E35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9525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 b="1" kern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Removal from a Heap</a:t>
            </a:r>
            <a:endParaRPr lang="en-US" sz="3200" b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153858" y="915194"/>
            <a:ext cx="4902329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q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charset="0"/>
              <a:buChar char="w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US" sz="28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removeMin</a:t>
            </a:r>
            <a:r>
              <a:rPr 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priority queue ADT corresponds to the removal of the root key from the heap</a:t>
            </a:r>
          </a:p>
          <a:p>
            <a:pPr eaLnBrk="1" hangingPunct="1">
              <a:spcBef>
                <a:spcPts val="1800"/>
              </a:spcBef>
            </a:pPr>
            <a:r>
              <a:rPr 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removal algorithm consists of three steps</a:t>
            </a:r>
          </a:p>
          <a:p>
            <a:pPr lvl="1" eaLnBrk="1" hangingPunct="1">
              <a:spcBef>
                <a:spcPts val="1800"/>
              </a:spcBef>
            </a:pP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Replace the root key with the key of the last node </a:t>
            </a:r>
            <a:r>
              <a:rPr lang="en-US" sz="24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1800"/>
              </a:spcBef>
            </a:pP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US" sz="24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spcBef>
                <a:spcPts val="1800"/>
              </a:spcBef>
            </a:pP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Restore the heap-order property (discussed next)</a:t>
            </a:r>
            <a:endParaRPr 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7125001" y="1138216"/>
            <a:ext cx="320675" cy="319088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charset="0"/>
                <a:ea typeface="ＭＳ Ｐゴシック" charset="0"/>
                <a:sym typeface="Symbol" charset="0"/>
              </a:rPr>
              <a:t>2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936213" y="1649391"/>
            <a:ext cx="319088" cy="320675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charset="0"/>
                <a:ea typeface="ＭＳ Ｐゴシック" charset="0"/>
                <a:sym typeface="Symbol" charset="0"/>
              </a:rPr>
              <a:t>6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6172501" y="1649391"/>
            <a:ext cx="319087" cy="320675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charset="0"/>
                <a:ea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6759876" y="2160566"/>
            <a:ext cx="320675" cy="320675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charset="0"/>
                <a:ea typeface="ＭＳ Ｐゴシック" charset="0"/>
                <a:sym typeface="Symbol" charset="0"/>
              </a:rPr>
              <a:t>7</a:t>
            </a:r>
          </a:p>
        </p:txBody>
      </p:sp>
      <p:cxnSp>
        <p:nvCxnSpPr>
          <p:cNvPr id="11" name="AutoShape 13"/>
          <p:cNvCxnSpPr>
            <a:cxnSpLocks noChangeShapeType="1"/>
            <a:stCxn id="7" idx="3"/>
            <a:endCxn id="9" idx="7"/>
          </p:cNvCxnSpPr>
          <p:nvPr/>
        </p:nvCxnSpPr>
        <p:spPr bwMode="auto">
          <a:xfrm flipH="1">
            <a:off x="6445551" y="1419204"/>
            <a:ext cx="727075" cy="269875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4"/>
          <p:cNvCxnSpPr>
            <a:cxnSpLocks noChangeShapeType="1"/>
            <a:stCxn id="8" idx="1"/>
            <a:endCxn id="7" idx="5"/>
          </p:cNvCxnSpPr>
          <p:nvPr/>
        </p:nvCxnSpPr>
        <p:spPr bwMode="auto">
          <a:xfrm flipH="1" flipV="1">
            <a:off x="7398051" y="1419204"/>
            <a:ext cx="584200" cy="269875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9"/>
          <p:cNvCxnSpPr>
            <a:cxnSpLocks noChangeShapeType="1"/>
            <a:stCxn id="15" idx="7"/>
            <a:endCxn id="9" idx="3"/>
          </p:cNvCxnSpPr>
          <p:nvPr/>
        </p:nvCxnSpPr>
        <p:spPr bwMode="auto">
          <a:xfrm flipV="1">
            <a:off x="5858176" y="1930379"/>
            <a:ext cx="360362" cy="269875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0"/>
          <p:cNvCxnSpPr>
            <a:cxnSpLocks noChangeShapeType="1"/>
            <a:stCxn id="10" idx="1"/>
            <a:endCxn id="9" idx="5"/>
          </p:cNvCxnSpPr>
          <p:nvPr/>
        </p:nvCxnSpPr>
        <p:spPr bwMode="auto">
          <a:xfrm flipH="1" flipV="1">
            <a:off x="6445551" y="1930379"/>
            <a:ext cx="361950" cy="269875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" name="Oval 21"/>
          <p:cNvSpPr>
            <a:spLocks noChangeArrowheads="1"/>
          </p:cNvSpPr>
          <p:nvPr/>
        </p:nvSpPr>
        <p:spPr bwMode="auto">
          <a:xfrm>
            <a:off x="5585126" y="2160566"/>
            <a:ext cx="319087" cy="320675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charset="0"/>
                <a:ea typeface="ＭＳ Ｐゴシック" charset="0"/>
                <a:sym typeface="Symbol" charset="0"/>
              </a:rPr>
              <a:t>9</a:t>
            </a:r>
          </a:p>
        </p:txBody>
      </p:sp>
      <p:sp>
        <p:nvSpPr>
          <p:cNvPr id="16" name="Freeform 26"/>
          <p:cNvSpPr>
            <a:spLocks/>
          </p:cNvSpPr>
          <p:nvPr/>
        </p:nvSpPr>
        <p:spPr bwMode="auto">
          <a:xfrm>
            <a:off x="7088488" y="2365354"/>
            <a:ext cx="895350" cy="411162"/>
          </a:xfrm>
          <a:custGeom>
            <a:avLst/>
            <a:gdLst>
              <a:gd name="T0" fmla="*/ 564 w 564"/>
              <a:gd name="T1" fmla="*/ 259 h 259"/>
              <a:gd name="T2" fmla="*/ 324 w 564"/>
              <a:gd name="T3" fmla="*/ 43 h 259"/>
              <a:gd name="T4" fmla="*/ 0 w 564"/>
              <a:gd name="T5" fmla="*/ 1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rgbClr val="40458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sp>
        <p:nvSpPr>
          <p:cNvPr id="17" name="Text Box 27"/>
          <p:cNvSpPr txBox="1">
            <a:spLocks noChangeArrowheads="1"/>
          </p:cNvSpPr>
          <p:nvPr/>
        </p:nvSpPr>
        <p:spPr bwMode="auto">
          <a:xfrm>
            <a:off x="7317088" y="2798741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t>last node</a:t>
            </a:r>
          </a:p>
        </p:txBody>
      </p:sp>
      <p:sp>
        <p:nvSpPr>
          <p:cNvPr id="18" name="Text Box 53"/>
          <p:cNvSpPr txBox="1">
            <a:spLocks noChangeArrowheads="1"/>
          </p:cNvSpPr>
          <p:nvPr/>
        </p:nvSpPr>
        <p:spPr bwMode="auto">
          <a:xfrm>
            <a:off x="6971013" y="1852591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w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7048801" y="3424216"/>
            <a:ext cx="320675" cy="319088"/>
          </a:xfrm>
          <a:prstGeom prst="ellipse">
            <a:avLst/>
          </a:prstGeom>
          <a:solidFill>
            <a:srgbClr val="ECD882"/>
          </a:solidFill>
          <a:ln w="38100">
            <a:solidFill>
              <a:srgbClr val="40458C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charset="0"/>
                <a:ea typeface="ＭＳ Ｐゴシック" charset="0"/>
                <a:sym typeface="Symbol" charset="0"/>
              </a:rPr>
              <a:t>7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7860013" y="3935391"/>
            <a:ext cx="319088" cy="320675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charset="0"/>
                <a:ea typeface="ＭＳ Ｐゴシック" charset="0"/>
                <a:sym typeface="Symbol" charset="0"/>
              </a:rPr>
              <a:t>6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6096301" y="3935391"/>
            <a:ext cx="319087" cy="320675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charset="0"/>
                <a:ea typeface="ＭＳ Ｐゴシック" charset="0"/>
                <a:sym typeface="Symbol" charset="0"/>
              </a:rPr>
              <a:t>5</a:t>
            </a:r>
          </a:p>
        </p:txBody>
      </p:sp>
      <p:cxnSp>
        <p:nvCxnSpPr>
          <p:cNvPr id="22" name="AutoShape 64"/>
          <p:cNvCxnSpPr>
            <a:cxnSpLocks noChangeShapeType="1"/>
            <a:stCxn id="19" idx="3"/>
            <a:endCxn id="21" idx="7"/>
          </p:cNvCxnSpPr>
          <p:nvPr/>
        </p:nvCxnSpPr>
        <p:spPr bwMode="auto">
          <a:xfrm flipH="1">
            <a:off x="6369351" y="3716316"/>
            <a:ext cx="727075" cy="257175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65"/>
          <p:cNvCxnSpPr>
            <a:cxnSpLocks noChangeShapeType="1"/>
            <a:stCxn id="20" idx="1"/>
            <a:endCxn id="19" idx="5"/>
          </p:cNvCxnSpPr>
          <p:nvPr/>
        </p:nvCxnSpPr>
        <p:spPr bwMode="auto">
          <a:xfrm flipH="1" flipV="1">
            <a:off x="7321851" y="3716316"/>
            <a:ext cx="584200" cy="257175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70"/>
          <p:cNvCxnSpPr>
            <a:cxnSpLocks noChangeShapeType="1"/>
            <a:stCxn id="26" idx="7"/>
            <a:endCxn id="21" idx="3"/>
          </p:cNvCxnSpPr>
          <p:nvPr/>
        </p:nvCxnSpPr>
        <p:spPr bwMode="auto">
          <a:xfrm flipV="1">
            <a:off x="5781976" y="4216379"/>
            <a:ext cx="360362" cy="269875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71"/>
          <p:cNvCxnSpPr>
            <a:cxnSpLocks noChangeShapeType="1"/>
            <a:stCxn id="28" idx="0"/>
            <a:endCxn id="21" idx="5"/>
          </p:cNvCxnSpPr>
          <p:nvPr/>
        </p:nvCxnSpPr>
        <p:spPr bwMode="auto">
          <a:xfrm flipH="1" flipV="1">
            <a:off x="6369351" y="4217966"/>
            <a:ext cx="376237" cy="222250"/>
          </a:xfrm>
          <a:prstGeom prst="straightConnector1">
            <a:avLst/>
          </a:prstGeom>
          <a:noFill/>
          <a:ln w="19050">
            <a:solidFill>
              <a:srgbClr val="40458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" name="Oval 72"/>
          <p:cNvSpPr>
            <a:spLocks noChangeArrowheads="1"/>
          </p:cNvSpPr>
          <p:nvPr/>
        </p:nvSpPr>
        <p:spPr bwMode="auto">
          <a:xfrm>
            <a:off x="5508926" y="4446566"/>
            <a:ext cx="319087" cy="320675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charset="0"/>
                <a:ea typeface="ＭＳ Ｐゴシック" charset="0"/>
                <a:sym typeface="Symbol" charset="0"/>
              </a:rPr>
              <a:t>9</a:t>
            </a:r>
          </a:p>
        </p:txBody>
      </p:sp>
      <p:sp>
        <p:nvSpPr>
          <p:cNvPr id="27" name="Text Box 79"/>
          <p:cNvSpPr txBox="1">
            <a:spLocks noChangeArrowheads="1"/>
          </p:cNvSpPr>
          <p:nvPr/>
        </p:nvSpPr>
        <p:spPr bwMode="auto">
          <a:xfrm>
            <a:off x="6707488" y="4052866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w</a:t>
            </a:r>
          </a:p>
        </p:txBody>
      </p:sp>
      <p:sp>
        <p:nvSpPr>
          <p:cNvPr id="28" name="Rectangle 80"/>
          <p:cNvSpPr>
            <a:spLocks noChangeAspect="1" noChangeArrowheads="1"/>
          </p:cNvSpPr>
          <p:nvPr/>
        </p:nvSpPr>
        <p:spPr bwMode="auto">
          <a:xfrm>
            <a:off x="6629701" y="4449741"/>
            <a:ext cx="230187" cy="23177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58C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sp>
        <p:nvSpPr>
          <p:cNvPr id="29" name="Freeform 81"/>
          <p:cNvSpPr>
            <a:spLocks/>
          </p:cNvSpPr>
          <p:nvPr/>
        </p:nvSpPr>
        <p:spPr bwMode="auto">
          <a:xfrm>
            <a:off x="5869288" y="4667229"/>
            <a:ext cx="895350" cy="411162"/>
          </a:xfrm>
          <a:custGeom>
            <a:avLst/>
            <a:gdLst>
              <a:gd name="T0" fmla="*/ 564 w 564"/>
              <a:gd name="T1" fmla="*/ 259 h 259"/>
              <a:gd name="T2" fmla="*/ 324 w 564"/>
              <a:gd name="T3" fmla="*/ 43 h 259"/>
              <a:gd name="T4" fmla="*/ 0 w 564"/>
              <a:gd name="T5" fmla="*/ 1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rgbClr val="40458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sp>
        <p:nvSpPr>
          <p:cNvPr id="30" name="Text Box 82"/>
          <p:cNvSpPr txBox="1">
            <a:spLocks noChangeArrowheads="1"/>
          </p:cNvSpPr>
          <p:nvPr/>
        </p:nvSpPr>
        <p:spPr bwMode="auto">
          <a:xfrm>
            <a:off x="5828013" y="5100616"/>
            <a:ext cx="174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t>new last node</a:t>
            </a:r>
          </a:p>
        </p:txBody>
      </p:sp>
    </p:spTree>
    <p:extLst>
      <p:ext uri="{BB962C8B-B14F-4D97-AF65-F5344CB8AC3E}">
        <p14:creationId xmlns:p14="http://schemas.microsoft.com/office/powerpoint/2010/main" val="334689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0F4E-E837-4FD7-8943-8C6FC8172E35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09600" y="33721"/>
            <a:ext cx="8001000" cy="717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sz="3200" b="1" kern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Downheap</a:t>
            </a:r>
            <a:endParaRPr lang="en-US" sz="3200" b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0" y="936666"/>
            <a:ext cx="9144000" cy="3444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q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charset="0"/>
              <a:buChar char="w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replacing the root key with the key </a:t>
            </a:r>
            <a:r>
              <a:rPr lang="en-US" sz="24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last node, </a:t>
            </a:r>
            <a:r>
              <a:rPr lang="en-US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heap-order property may be violated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downheap</a:t>
            </a: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restores the heap-order property by </a:t>
            </a:r>
            <a:r>
              <a:rPr lang="en-US" sz="2400" kern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swapping key </a:t>
            </a:r>
            <a:r>
              <a:rPr lang="en-US" sz="2400" b="1" i="1" kern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kern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along a downward path from the root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Upheap</a:t>
            </a: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terminates</a:t>
            </a: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when key </a:t>
            </a:r>
            <a:r>
              <a:rPr lang="en-US" sz="24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reaches a leaf </a:t>
            </a: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a node whose </a:t>
            </a:r>
            <a:r>
              <a:rPr lang="en-US" sz="2400" kern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children have keys greater than or equal to </a:t>
            </a:r>
            <a:r>
              <a:rPr lang="en-US" sz="2400" b="1" i="1" kern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kern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a heap has height </a:t>
            </a:r>
            <a:r>
              <a:rPr lang="en-US" sz="24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(log </a:t>
            </a:r>
            <a:r>
              <a:rPr lang="en-US" sz="24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downheap</a:t>
            </a: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runs in </a:t>
            </a:r>
            <a:r>
              <a:rPr lang="en-US" sz="24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(log </a:t>
            </a:r>
            <a:r>
              <a:rPr lang="en-US" sz="24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time</a:t>
            </a:r>
            <a:endParaRPr 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22"/>
          <p:cNvSpPr>
            <a:spLocks noChangeArrowheads="1"/>
          </p:cNvSpPr>
          <p:nvPr/>
        </p:nvSpPr>
        <p:spPr bwMode="auto">
          <a:xfrm>
            <a:off x="2582863" y="4697413"/>
            <a:ext cx="320675" cy="319087"/>
          </a:xfrm>
          <a:prstGeom prst="ellipse">
            <a:avLst/>
          </a:prstGeom>
          <a:solidFill>
            <a:srgbClr val="ECD882"/>
          </a:solidFill>
          <a:ln w="38100">
            <a:solidFill>
              <a:srgbClr val="40458C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charset="0"/>
                <a:ea typeface="ＭＳ Ｐゴシック" charset="0"/>
                <a:sym typeface="Symbol" charset="0"/>
              </a:rPr>
              <a:t>7</a:t>
            </a:r>
          </a:p>
        </p:txBody>
      </p:sp>
      <p:sp>
        <p:nvSpPr>
          <p:cNvPr id="8" name="Oval 23"/>
          <p:cNvSpPr>
            <a:spLocks noChangeArrowheads="1"/>
          </p:cNvSpPr>
          <p:nvPr/>
        </p:nvSpPr>
        <p:spPr bwMode="auto">
          <a:xfrm>
            <a:off x="3394075" y="5208588"/>
            <a:ext cx="319088" cy="320675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charset="0"/>
                <a:ea typeface="ＭＳ Ｐゴシック" charset="0"/>
                <a:sym typeface="Symbol" charset="0"/>
              </a:rPr>
              <a:t>6</a:t>
            </a:r>
          </a:p>
        </p:txBody>
      </p:sp>
      <p:sp>
        <p:nvSpPr>
          <p:cNvPr id="9" name="Oval 24"/>
          <p:cNvSpPr>
            <a:spLocks noChangeArrowheads="1"/>
          </p:cNvSpPr>
          <p:nvPr/>
        </p:nvSpPr>
        <p:spPr bwMode="auto">
          <a:xfrm>
            <a:off x="1630363" y="5208588"/>
            <a:ext cx="319087" cy="320675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charset="0"/>
                <a:ea typeface="ＭＳ Ｐゴシック" charset="0"/>
                <a:sym typeface="Symbol" charset="0"/>
              </a:rPr>
              <a:t>5</a:t>
            </a:r>
          </a:p>
        </p:txBody>
      </p:sp>
      <p:cxnSp>
        <p:nvCxnSpPr>
          <p:cNvPr id="10" name="AutoShape 27"/>
          <p:cNvCxnSpPr>
            <a:cxnSpLocks noChangeShapeType="1"/>
            <a:stCxn id="7" idx="3"/>
            <a:endCxn id="9" idx="7"/>
          </p:cNvCxnSpPr>
          <p:nvPr/>
        </p:nvCxnSpPr>
        <p:spPr bwMode="auto">
          <a:xfrm flipH="1">
            <a:off x="1903413" y="4989513"/>
            <a:ext cx="727075" cy="257175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28"/>
          <p:cNvCxnSpPr>
            <a:cxnSpLocks noChangeShapeType="1"/>
            <a:stCxn id="8" idx="1"/>
            <a:endCxn id="7" idx="5"/>
          </p:cNvCxnSpPr>
          <p:nvPr/>
        </p:nvCxnSpPr>
        <p:spPr bwMode="auto">
          <a:xfrm flipH="1" flipV="1">
            <a:off x="2855913" y="4989513"/>
            <a:ext cx="584200" cy="257175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31"/>
          <p:cNvCxnSpPr>
            <a:cxnSpLocks noChangeShapeType="1"/>
            <a:stCxn id="14" idx="7"/>
            <a:endCxn id="9" idx="3"/>
          </p:cNvCxnSpPr>
          <p:nvPr/>
        </p:nvCxnSpPr>
        <p:spPr bwMode="auto">
          <a:xfrm flipV="1">
            <a:off x="1316038" y="5491163"/>
            <a:ext cx="360362" cy="266700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32"/>
          <p:cNvCxnSpPr>
            <a:cxnSpLocks noChangeShapeType="1"/>
            <a:stCxn id="16" idx="0"/>
            <a:endCxn id="9" idx="5"/>
          </p:cNvCxnSpPr>
          <p:nvPr/>
        </p:nvCxnSpPr>
        <p:spPr bwMode="auto">
          <a:xfrm flipH="1" flipV="1">
            <a:off x="1903413" y="5491163"/>
            <a:ext cx="376237" cy="222250"/>
          </a:xfrm>
          <a:prstGeom prst="straightConnector1">
            <a:avLst/>
          </a:prstGeom>
          <a:noFill/>
          <a:ln w="19050">
            <a:solidFill>
              <a:srgbClr val="40458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" name="Oval 33"/>
          <p:cNvSpPr>
            <a:spLocks noChangeArrowheads="1"/>
          </p:cNvSpPr>
          <p:nvPr/>
        </p:nvSpPr>
        <p:spPr bwMode="auto">
          <a:xfrm>
            <a:off x="1042988" y="5719763"/>
            <a:ext cx="319087" cy="320675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charset="0"/>
                <a:ea typeface="ＭＳ Ｐゴシック" charset="0"/>
                <a:sym typeface="Symbol" charset="0"/>
              </a:rPr>
              <a:t>9</a:t>
            </a:r>
          </a:p>
        </p:txBody>
      </p:sp>
      <p:sp>
        <p:nvSpPr>
          <p:cNvPr id="15" name="Text Box 38"/>
          <p:cNvSpPr txBox="1">
            <a:spLocks noChangeArrowheads="1"/>
          </p:cNvSpPr>
          <p:nvPr/>
        </p:nvSpPr>
        <p:spPr bwMode="auto">
          <a:xfrm>
            <a:off x="2241550" y="53260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w</a:t>
            </a:r>
          </a:p>
        </p:txBody>
      </p:sp>
      <p:sp>
        <p:nvSpPr>
          <p:cNvPr id="16" name="Rectangle 39"/>
          <p:cNvSpPr>
            <a:spLocks noChangeAspect="1" noChangeArrowheads="1"/>
          </p:cNvSpPr>
          <p:nvPr/>
        </p:nvSpPr>
        <p:spPr bwMode="auto">
          <a:xfrm>
            <a:off x="2163763" y="5722938"/>
            <a:ext cx="230187" cy="23177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58C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6697663" y="4697413"/>
            <a:ext cx="320675" cy="319087"/>
          </a:xfrm>
          <a:prstGeom prst="ellipse">
            <a:avLst/>
          </a:prstGeom>
          <a:solidFill>
            <a:srgbClr val="ECD882"/>
          </a:solidFill>
          <a:ln w="38100">
            <a:solidFill>
              <a:srgbClr val="40458C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charset="0"/>
                <a:ea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7508875" y="5208588"/>
            <a:ext cx="319088" cy="320675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charset="0"/>
                <a:ea typeface="ＭＳ Ｐゴシック" charset="0"/>
                <a:sym typeface="Symbol" charset="0"/>
              </a:rPr>
              <a:t>6</a:t>
            </a:r>
          </a:p>
        </p:txBody>
      </p:sp>
      <p:sp>
        <p:nvSpPr>
          <p:cNvPr id="19" name="Oval 6"/>
          <p:cNvSpPr>
            <a:spLocks noChangeArrowheads="1"/>
          </p:cNvSpPr>
          <p:nvPr/>
        </p:nvSpPr>
        <p:spPr bwMode="auto">
          <a:xfrm>
            <a:off x="5745163" y="5208588"/>
            <a:ext cx="319087" cy="320675"/>
          </a:xfrm>
          <a:prstGeom prst="ellipse">
            <a:avLst/>
          </a:prstGeom>
          <a:solidFill>
            <a:srgbClr val="ECD882"/>
          </a:solidFill>
          <a:ln w="38100">
            <a:solidFill>
              <a:srgbClr val="40458C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charset="0"/>
                <a:ea typeface="ＭＳ Ｐゴシック" charset="0"/>
                <a:sym typeface="Symbol" charset="0"/>
              </a:rPr>
              <a:t>7</a:t>
            </a:r>
          </a:p>
        </p:txBody>
      </p:sp>
      <p:cxnSp>
        <p:nvCxnSpPr>
          <p:cNvPr id="20" name="AutoShape 9"/>
          <p:cNvCxnSpPr>
            <a:cxnSpLocks noChangeShapeType="1"/>
            <a:stCxn id="17" idx="3"/>
            <a:endCxn id="19" idx="7"/>
          </p:cNvCxnSpPr>
          <p:nvPr/>
        </p:nvCxnSpPr>
        <p:spPr bwMode="auto">
          <a:xfrm flipH="1">
            <a:off x="6018213" y="4989513"/>
            <a:ext cx="727075" cy="247650"/>
          </a:xfrm>
          <a:prstGeom prst="straightConnector1">
            <a:avLst/>
          </a:prstGeom>
          <a:noFill/>
          <a:ln w="38100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0"/>
          <p:cNvCxnSpPr>
            <a:cxnSpLocks noChangeShapeType="1"/>
            <a:stCxn id="18" idx="1"/>
            <a:endCxn id="17" idx="5"/>
          </p:cNvCxnSpPr>
          <p:nvPr/>
        </p:nvCxnSpPr>
        <p:spPr bwMode="auto">
          <a:xfrm flipH="1" flipV="1">
            <a:off x="6970713" y="4989513"/>
            <a:ext cx="584200" cy="257175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13"/>
          <p:cNvCxnSpPr>
            <a:cxnSpLocks noChangeShapeType="1"/>
            <a:stCxn id="24" idx="7"/>
            <a:endCxn id="19" idx="3"/>
          </p:cNvCxnSpPr>
          <p:nvPr/>
        </p:nvCxnSpPr>
        <p:spPr bwMode="auto">
          <a:xfrm flipV="1">
            <a:off x="5430838" y="5500688"/>
            <a:ext cx="360362" cy="257175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14"/>
          <p:cNvCxnSpPr>
            <a:cxnSpLocks noChangeShapeType="1"/>
            <a:stCxn id="26" idx="0"/>
            <a:endCxn id="19" idx="5"/>
          </p:cNvCxnSpPr>
          <p:nvPr/>
        </p:nvCxnSpPr>
        <p:spPr bwMode="auto">
          <a:xfrm flipH="1" flipV="1">
            <a:off x="6018213" y="5500688"/>
            <a:ext cx="376237" cy="212725"/>
          </a:xfrm>
          <a:prstGeom prst="straightConnector1">
            <a:avLst/>
          </a:prstGeom>
          <a:noFill/>
          <a:ln w="19050">
            <a:solidFill>
              <a:srgbClr val="40458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" name="Oval 15"/>
          <p:cNvSpPr>
            <a:spLocks noChangeArrowheads="1"/>
          </p:cNvSpPr>
          <p:nvPr/>
        </p:nvSpPr>
        <p:spPr bwMode="auto">
          <a:xfrm>
            <a:off x="5157788" y="5719763"/>
            <a:ext cx="319087" cy="320675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charset="0"/>
                <a:ea typeface="ＭＳ Ｐゴシック" charset="0"/>
                <a:sym typeface="Symbol" charset="0"/>
              </a:rPr>
              <a:t>9</a:t>
            </a: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6356350" y="53260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w</a:t>
            </a:r>
          </a:p>
        </p:txBody>
      </p:sp>
      <p:sp>
        <p:nvSpPr>
          <p:cNvPr id="26" name="Rectangle 21"/>
          <p:cNvSpPr>
            <a:spLocks noChangeAspect="1" noChangeArrowheads="1"/>
          </p:cNvSpPr>
          <p:nvPr/>
        </p:nvSpPr>
        <p:spPr bwMode="auto">
          <a:xfrm>
            <a:off x="6278563" y="5722938"/>
            <a:ext cx="230187" cy="23177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58C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cxnSp>
        <p:nvCxnSpPr>
          <p:cNvPr id="27" name="AutoShape 40"/>
          <p:cNvCxnSpPr>
            <a:cxnSpLocks noChangeShapeType="1"/>
            <a:stCxn id="17" idx="1"/>
            <a:endCxn id="19" idx="1"/>
          </p:cNvCxnSpPr>
          <p:nvPr/>
        </p:nvCxnSpPr>
        <p:spPr bwMode="auto">
          <a:xfrm rot="-5400000" flipH="1" flipV="1">
            <a:off x="6011862" y="4503738"/>
            <a:ext cx="512763" cy="954088"/>
          </a:xfrm>
          <a:prstGeom prst="curvedConnector3">
            <a:avLst>
              <a:gd name="adj1" fmla="val -49847"/>
            </a:avLst>
          </a:prstGeom>
          <a:noFill/>
          <a:ln w="19050">
            <a:solidFill>
              <a:srgbClr val="BE2D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9657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0F4E-E837-4FD7-8943-8C6FC8172E35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51015"/>
            <a:ext cx="5772150" cy="67034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0934" y="65431"/>
            <a:ext cx="333426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b="1" dirty="0" smtClean="0">
                <a:solidFill>
                  <a:srgbClr val="0003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Removal </a:t>
            </a:r>
            <a:r>
              <a:rPr lang="en-US" sz="3200" b="1" dirty="0">
                <a:solidFill>
                  <a:srgbClr val="0003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entry with the smallest key from a </a:t>
            </a:r>
            <a:r>
              <a:rPr lang="en-US" sz="3200" b="1" dirty="0" smtClean="0">
                <a:solidFill>
                  <a:srgbClr val="0003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7650" y="2141950"/>
            <a:ext cx="287655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</a:pPr>
            <a:r>
              <a:rPr lang="en-US" dirty="0" smtClean="0">
                <a:solidFill>
                  <a:srgbClr val="0003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3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and b</a:t>
            </a:r>
            <a:r>
              <a:rPr lang="en-US" dirty="0" smtClean="0">
                <a:solidFill>
                  <a:srgbClr val="0003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deletion </a:t>
            </a:r>
            <a:r>
              <a:rPr lang="en-US" dirty="0">
                <a:solidFill>
                  <a:srgbClr val="0003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last node, whose entry gets stored into the root; </a:t>
            </a:r>
            <a:endParaRPr lang="en-US" dirty="0" smtClean="0">
              <a:solidFill>
                <a:srgbClr val="00030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r>
              <a:rPr lang="en-US" dirty="0" smtClean="0">
                <a:solidFill>
                  <a:srgbClr val="0003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3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and d) swap </a:t>
            </a:r>
            <a:r>
              <a:rPr lang="en-US" dirty="0" smtClean="0">
                <a:solidFill>
                  <a:srgbClr val="0003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locally </a:t>
            </a:r>
            <a:r>
              <a:rPr lang="en-US" dirty="0">
                <a:solidFill>
                  <a:srgbClr val="0003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restore the heap-order property; </a:t>
            </a:r>
            <a:endParaRPr lang="en-US" dirty="0" smtClean="0">
              <a:solidFill>
                <a:srgbClr val="00030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r>
              <a:rPr lang="en-US" dirty="0" smtClean="0">
                <a:solidFill>
                  <a:srgbClr val="0003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3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and f ) another swap; </a:t>
            </a:r>
            <a:endParaRPr lang="en-US" dirty="0" smtClean="0">
              <a:solidFill>
                <a:srgbClr val="00030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r>
              <a:rPr lang="en-US" dirty="0" smtClean="0">
                <a:solidFill>
                  <a:srgbClr val="0003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3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and h) final swap.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08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6277"/>
            <a:ext cx="7886700" cy="659524"/>
          </a:xfrm>
        </p:spPr>
        <p:txBody>
          <a:bodyPr>
            <a:normAutofit/>
          </a:bodyPr>
          <a:lstStyle/>
          <a:p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Max Heaps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182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binary </a:t>
            </a: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max-heap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identical to a binary min-heap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 that the </a:t>
            </a: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 is always larger than either of the children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same data as before stored as a max-heap yields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722418"/>
            <a:ext cx="5829433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5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0284E9E-F26B-4526-91C8-E37197A52034}" type="slidenum">
              <a:rPr lang="en-US" altLang="en-US" sz="1400"/>
              <a:pPr eaLnBrk="1" hangingPunct="1"/>
              <a:t>19</a:t>
            </a:fld>
            <a:endParaRPr lang="en-US" altLang="en-US" sz="1400"/>
          </a:p>
        </p:txBody>
      </p:sp>
      <p:sp>
        <p:nvSpPr>
          <p:cNvPr id="2" name="Rectangle 1"/>
          <p:cNvSpPr/>
          <p:nvPr/>
        </p:nvSpPr>
        <p:spPr>
          <a:xfrm>
            <a:off x="4119" y="48491"/>
            <a:ext cx="9139881" cy="6909584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HeapPQ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&lt;K,V&gt; {</a:t>
            </a:r>
          </a:p>
          <a:p>
            <a:pPr algn="l">
              <a:spcBef>
                <a:spcPts val="1200"/>
              </a:spcBef>
            </a:pP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/** primary collection of priority queue entries */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&lt;Entry&lt;K,V&gt;&gt;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Comparator&lt;K&gt; comp;</a:t>
            </a:r>
          </a:p>
          <a:p>
            <a:pPr algn="l">
              <a:spcBef>
                <a:spcPts val="12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 an empty priority queue based on the natural ordering of its keys. 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HeapPQ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comp = new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DefaultComparator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&lt;K&gt;(); }</a:t>
            </a:r>
          </a:p>
          <a:p>
            <a:pPr algn="l">
              <a:spcBef>
                <a:spcPts val="1200"/>
              </a:spcBef>
            </a:pPr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// </a:t>
            </a:r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 an empty priority queue using the given comparator to order keys.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HeapPQ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(Comparator&lt;K&gt; c)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comp = c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algn="l">
              <a:spcBef>
                <a:spcPts val="600"/>
              </a:spcBef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size()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return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heap.size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 algn="l">
              <a:spcBef>
                <a:spcPts val="600"/>
              </a:spcBef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return size() == 0;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parent(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return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(j-1) / 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     </a:t>
            </a:r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truncating </a:t>
            </a:r>
            <a:r>
              <a:rPr lang="en-US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</a:t>
            </a:r>
          </a:p>
          <a:p>
            <a:pPr algn="l"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left(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return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2*j + 1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algn="l"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right(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return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2*j + 2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algn="l"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hasLeft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return left(j) 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heap.size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 algn="l"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hasRight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return right(j) 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heap.size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>
              <a:spcBef>
                <a:spcPts val="1200"/>
              </a:spcBef>
            </a:pPr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//</a:t>
            </a:r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Exchanges the entries at indices </a:t>
            </a:r>
            <a:r>
              <a:rPr lang="en-US" sz="16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j of the array list. */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Entry&lt;K,V&gt; temp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heap.get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heap.set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heap.get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(j));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heap.set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(j, temp);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724400" y="76200"/>
            <a:ext cx="4114800" cy="457200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 Priority Queue</a:t>
            </a:r>
          </a:p>
        </p:txBody>
      </p:sp>
    </p:spTree>
    <p:extLst>
      <p:ext uri="{BB962C8B-B14F-4D97-AF65-F5344CB8AC3E}">
        <p14:creationId xmlns:p14="http://schemas.microsoft.com/office/powerpoint/2010/main" val="400354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"/>
            <a:ext cx="8039100" cy="457199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0" y="549276"/>
            <a:ext cx="9144000" cy="37179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allows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both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removals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logarithmic time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storing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and keys in a binary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tree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stores a collection of elements </a:t>
            </a:r>
            <a:r>
              <a:rPr 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their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associated keys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its nodes and that satisfies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additional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elational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defined in terms of the way keys are stored in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>
              <a:lnSpc>
                <a:spcPct val="100000"/>
              </a:lnSpc>
              <a:spcBef>
                <a:spcPts val="180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heap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every node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than the root,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associated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greater than or equal to the key associated with 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’s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(this is also called a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min-heap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40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F758046-0F35-4155-BA7D-9493F6244F70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759" y="3902076"/>
            <a:ext cx="6095591" cy="2861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0284E9E-F26B-4526-91C8-E37197A52034}" type="slidenum">
              <a:rPr lang="en-US" altLang="en-US" sz="1400"/>
              <a:pPr eaLnBrk="1" hangingPunct="1"/>
              <a:t>20</a:t>
            </a:fld>
            <a:endParaRPr lang="en-US" altLang="en-US" sz="1400"/>
          </a:p>
        </p:txBody>
      </p:sp>
      <p:sp>
        <p:nvSpPr>
          <p:cNvPr id="2" name="Rectangle 1"/>
          <p:cNvSpPr/>
          <p:nvPr/>
        </p:nvSpPr>
        <p:spPr>
          <a:xfrm>
            <a:off x="34636" y="457200"/>
            <a:ext cx="9139881" cy="6494085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//</a:t>
            </a:r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Moves the entry at index j higher, if necessary, to restore the heap property.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upheap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while (j &gt; 0) {        </a:t>
            </a:r>
            <a:r>
              <a:rPr lang="en-US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 until reaching root (or break statement)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parent(j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heap property </a:t>
            </a:r>
            <a:r>
              <a:rPr lang="en-US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verified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compare(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heap.get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(j),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heap.get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 &gt;= 0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swap(j, p);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j = p</a:t>
            </a:r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              // continue from the parent's location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l">
              <a:spcBef>
                <a:spcPts val="0"/>
              </a:spcBef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Moves the entry at index j lower, if necessary, to restore the heap property.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downheap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hasLeft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(j)) {               </a:t>
            </a:r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continue to bottom (or break statement)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leftIndex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left(j);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smallChildIndex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leftIndex</a:t>
            </a: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</a:t>
            </a:r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although right may be smaller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hasRight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(j)) {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rightIndex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right(j);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compare(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heap.get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leftIndex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heap.get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rightIndex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&gt; 0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smallChildIndex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rightIndex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right child is smaller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compare(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heap.get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smallChildIndex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heap.get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(j)) &gt;= 0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                          </a:t>
            </a:r>
            <a:r>
              <a:rPr lang="en-US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 property has been restored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swap(j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smallChildIndex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smallChildIndex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 </a:t>
            </a:r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continue at position of the child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724400" y="76200"/>
            <a:ext cx="4114800" cy="457200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 Priority Queue</a:t>
            </a:r>
          </a:p>
        </p:txBody>
      </p:sp>
    </p:spTree>
    <p:extLst>
      <p:ext uri="{BB962C8B-B14F-4D97-AF65-F5344CB8AC3E}">
        <p14:creationId xmlns:p14="http://schemas.microsoft.com/office/powerpoint/2010/main" val="61949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0284E9E-F26B-4526-91C8-E37197A52034}" type="slidenum">
              <a:rPr lang="en-US" altLang="en-US" sz="1400"/>
              <a:pPr eaLnBrk="1" hangingPunct="1"/>
              <a:t>21</a:t>
            </a:fld>
            <a:endParaRPr lang="en-US" altLang="en-US" sz="1400"/>
          </a:p>
        </p:txBody>
      </p:sp>
      <p:sp>
        <p:nvSpPr>
          <p:cNvPr id="2" name="Rectangle 1"/>
          <p:cNvSpPr/>
          <p:nvPr/>
        </p:nvSpPr>
        <p:spPr>
          <a:xfrm>
            <a:off x="14510" y="187442"/>
            <a:ext cx="9139881" cy="6494085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//Inserts a key-value pair and returns the entry created.</a:t>
            </a:r>
          </a:p>
          <a:p>
            <a:pPr algn="l">
              <a:spcBef>
                <a:spcPts val="0"/>
              </a:spcBef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Entry&lt;K,V&gt; insert(K key, V value)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Entry&lt;K,V&gt; newest = new Entry&lt;&gt;(key, value);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heap.add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(newest);                      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add to the end of the list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upheap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heap.size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- 1);               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upheap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newly added entry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newest;     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l">
              <a:spcBef>
                <a:spcPts val="0"/>
              </a:spcBef>
            </a:pPr>
            <a:r>
              <a:rPr lang="en-US" sz="16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returns an entry with minimal key.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Entry&lt;K,V&gt; min()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heap.isEmpty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return null;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heap.get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Removes and returns an entry with minimal key.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Entry&lt;K,V&gt;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removeMin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heap.isEmpty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return null;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Entry&lt;K,V&gt; answer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heap.get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swap(0,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heap.size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- 1);              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put minimum item at the end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heap.remove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heap.size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- 1);          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and remove it from the list;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downheap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(0);                           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then fix new root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answer;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Method for comparing two entries according to key 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compare(Entry&lt;K,V&gt; a, Entry&lt;K,V&gt; b)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comp.compare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a.getKey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b.getKey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998027" y="-20782"/>
            <a:ext cx="4114800" cy="457200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 Priority Queue</a:t>
            </a:r>
          </a:p>
        </p:txBody>
      </p:sp>
    </p:spTree>
    <p:extLst>
      <p:ext uri="{BB962C8B-B14F-4D97-AF65-F5344CB8AC3E}">
        <p14:creationId xmlns:p14="http://schemas.microsoft.com/office/powerpoint/2010/main" val="340378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0284E9E-F26B-4526-91C8-E37197A52034}" type="slidenum">
              <a:rPr lang="en-US" altLang="en-US" sz="1400"/>
              <a:pPr eaLnBrk="1" hangingPunct="1"/>
              <a:t>22</a:t>
            </a:fld>
            <a:endParaRPr lang="en-US" altLang="en-US" sz="1400"/>
          </a:p>
        </p:txBody>
      </p:sp>
      <p:sp>
        <p:nvSpPr>
          <p:cNvPr id="2" name="Rectangle 1"/>
          <p:cNvSpPr/>
          <p:nvPr/>
        </p:nvSpPr>
        <p:spPr>
          <a:xfrm>
            <a:off x="100445" y="105872"/>
            <a:ext cx="9067800" cy="6601807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Student{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private    String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private   String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private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Student()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Student( String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id;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getFirstName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{return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getLastName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{return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getStudentId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(){return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algn="l">
              <a:spcBef>
                <a:spcPts val="300"/>
              </a:spcBef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setFirstName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setLastName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setStudentId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id){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=id;}</a:t>
            </a:r>
          </a:p>
          <a:p>
            <a:pPr algn="l">
              <a:spcBef>
                <a:spcPts val="300"/>
              </a:spcBef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"" +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"  " +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" " +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0" y="0"/>
            <a:ext cx="4114800" cy="457200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 Priority Queue</a:t>
            </a:r>
          </a:p>
        </p:txBody>
      </p:sp>
    </p:spTree>
    <p:extLst>
      <p:ext uri="{BB962C8B-B14F-4D97-AF65-F5344CB8AC3E}">
        <p14:creationId xmlns:p14="http://schemas.microsoft.com/office/powerpoint/2010/main" val="85441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0284E9E-F26B-4526-91C8-E37197A52034}" type="slidenum">
              <a:rPr lang="en-US" altLang="en-US" sz="1400"/>
              <a:pPr eaLnBrk="1" hangingPunct="1"/>
              <a:t>23</a:t>
            </a:fld>
            <a:endParaRPr lang="en-US" altLang="en-US" sz="1400"/>
          </a:p>
        </p:txBody>
      </p:sp>
      <p:sp>
        <p:nvSpPr>
          <p:cNvPr id="2" name="Rectangle 1"/>
          <p:cNvSpPr/>
          <p:nvPr/>
        </p:nvSpPr>
        <p:spPr>
          <a:xfrm>
            <a:off x="34636" y="838200"/>
            <a:ext cx="9067800" cy="5747727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HeapPQ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Student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HeapPQ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algn="l">
              <a:spcBef>
                <a:spcPts val="300"/>
              </a:spcBef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Student s1 = new Student("Mike", "Smith", 100);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Student s2 = new Student("Ali", "Ward", 90);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Student s3= new Student("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"Audi", 200);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Student s4= new Student("Laure",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Fani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10);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Student s5= new Student("Omar",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BenKhodor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9);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Student s6= new Student("Robert",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Deniro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20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>
              <a:spcBef>
                <a:spcPts val="300"/>
              </a:spcBef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PQ.insert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s1.getStudentId(), s1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PQ.insert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s2.getStudentId(), s2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PQ.insert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s3.getStudentId(), s3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PQ.insert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s4.getStudentId(), s4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PQ.insert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s5.getStudentId(), s5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PQ.insert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s6.getStudentId(), s6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>
              <a:spcBef>
                <a:spcPts val="300"/>
              </a:spcBef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while (!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PQ.isEmpty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()){ 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PQ.removeMin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()+"; ");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algn="l">
              <a:spcBef>
                <a:spcPts val="3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0" y="0"/>
            <a:ext cx="4114800" cy="457200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 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</a:t>
            </a:r>
          </a:p>
        </p:txBody>
      </p:sp>
    </p:spTree>
    <p:extLst>
      <p:ext uri="{BB962C8B-B14F-4D97-AF65-F5344CB8AC3E}">
        <p14:creationId xmlns:p14="http://schemas.microsoft.com/office/powerpoint/2010/main" val="221534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"/>
            <a:ext cx="78867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 Sort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610600" cy="5867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 that </a:t>
            </a: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inserting </a:t>
            </a:r>
            <a:r>
              <a:rPr lang="en-US" altLang="en-US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objects into a min-heap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taking </a:t>
            </a:r>
            <a:r>
              <a:rPr lang="en-US" altLang="en-US" sz="24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objects will result in them coming out in order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given an </a:t>
            </a: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unsorted list 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en-US" sz="2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objects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 them into a heap,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take them out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time Analysis of Heap </a:t>
            </a:r>
            <a:r>
              <a:rPr lang="en-US" alt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23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Taking </a:t>
            </a:r>
            <a:r>
              <a:rPr lang="en-US" altLang="en-US" sz="2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object out of a heap 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items requires </a:t>
            </a:r>
            <a:r>
              <a:rPr lang="en-US" altLang="en-US" sz="2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O(log(</a:t>
            </a:r>
            <a:r>
              <a:rPr lang="en-US" altLang="en-US" sz="23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alt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</a:t>
            </a:r>
            <a:r>
              <a:rPr lang="en-US" altLang="en-US" sz="23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taking </a:t>
            </a:r>
            <a:r>
              <a:rPr lang="en-US" altLang="en-US" sz="23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3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objects out </a:t>
            </a:r>
            <a:r>
              <a:rPr lang="en-US" alt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</a:t>
            </a:r>
            <a:r>
              <a:rPr lang="en-US" altLang="en-US" sz="23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en-US" sz="23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3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log(</a:t>
            </a:r>
            <a:r>
              <a:rPr lang="en-US" altLang="en-US" sz="23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3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requires </a:t>
            </a:r>
            <a:r>
              <a:rPr lang="en-US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memory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in-place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Instead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transferring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out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list and then back in, we simply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rearrange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them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26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4251"/>
            <a:ext cx="7886700" cy="437525"/>
          </a:xfrm>
        </p:spPr>
        <p:txBody>
          <a:bodyPr>
            <a:noAutofit/>
          </a:bodyPr>
          <a:lstStyle/>
          <a:p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In-place Implementation</a:t>
            </a:r>
          </a:p>
        </p:txBody>
      </p:sp>
      <p:pic>
        <p:nvPicPr>
          <p:cNvPr id="14340" name="Picture 5" descr="maxheap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019" y="375601"/>
            <a:ext cx="3268981" cy="2117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8" descr="heapsort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700289"/>
            <a:ext cx="3313113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1" descr="maxhea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23" y="3179184"/>
            <a:ext cx="2735263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2256688"/>
            <a:ext cx="6781799" cy="2848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charset="0"/>
              <a:buNone/>
            </a:pPr>
            <a:r>
              <a:rPr lang="en-US" alt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In-place </a:t>
            </a:r>
            <a:r>
              <a:rPr lang="en-US" altLang="en-US" sz="24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Heapification</a:t>
            </a:r>
            <a:endParaRPr lang="en-US" altLang="en-US" sz="2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Now, consider this 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unsorted array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fontAlgn="auto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array </a:t>
            </a: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represents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following </a:t>
            </a: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tree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fontAlgn="auto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neither a min-heap or max-heap</a:t>
            </a:r>
          </a:p>
          <a:p>
            <a:pPr fontAlgn="auto">
              <a:spcAft>
                <a:spcPts val="0"/>
              </a:spcAft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-43249" y="5018241"/>
            <a:ext cx="9162535" cy="1546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Remember 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 start at 0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formulas are :	</a:t>
            </a:r>
          </a:p>
          <a:p>
            <a:pPr marL="342900" lvl="1" indent="0" fontAlgn="auto">
              <a:spcAft>
                <a:spcPts val="0"/>
              </a:spcAft>
              <a:buNone/>
            </a:pP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2*k + 1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lang="en-US" altLang="en-US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2*k + 2</a:t>
            </a:r>
          </a:p>
          <a:p>
            <a:pPr marL="342900" lvl="1" indent="0" fontAlgn="auto">
              <a:spcAft>
                <a:spcPts val="0"/>
              </a:spcAft>
              <a:buNone/>
            </a:pP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 </a:t>
            </a: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1)/2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26217"/>
            <a:ext cx="6400800" cy="15985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implementing a min-heap, consider a </a:t>
            </a: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max-heap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heap where the 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element is at the top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heap and the next to be popped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41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393" y="1"/>
            <a:ext cx="7886700" cy="45720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Bottom-Up Heap Construction</a:t>
            </a: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93" y="685800"/>
            <a:ext cx="8058807" cy="1905000"/>
          </a:xfrm>
        </p:spPr>
        <p:txBody>
          <a:bodyPr>
            <a:noAutofit/>
          </a:bodyPr>
          <a:lstStyle/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we convert this complete tree into a max heap?</a:t>
            </a:r>
          </a:p>
          <a:p>
            <a:pPr>
              <a:buFont typeface="Arial" charset="0"/>
              <a:buNone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charset="0"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charset="0"/>
              <a:buNone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charset="0"/>
              <a:buNone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charset="0"/>
              <a:buNone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Restriction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The operation must be done in-place</a:t>
            </a:r>
          </a:p>
        </p:txBody>
      </p:sp>
      <p:pic>
        <p:nvPicPr>
          <p:cNvPr id="17412" name="Picture 21" descr="maxhe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792" y="1089024"/>
            <a:ext cx="3217072" cy="2035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0" y="4267200"/>
            <a:ext cx="9141372" cy="144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Bottom-Up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Construction</a:t>
            </a: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C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</a:t>
            </a:r>
            <a:r>
              <a:rPr lang="en-CA" sz="2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leaf nodes are already max heaps</a:t>
            </a:r>
            <a:r>
              <a:rPr lang="en-C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C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then </a:t>
            </a:r>
            <a:r>
              <a:rPr lang="en-CA" sz="21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corrections </a:t>
            </a:r>
            <a:r>
              <a:rPr lang="en-CA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that </a:t>
            </a:r>
            <a:r>
              <a:rPr lang="en-CA" sz="21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nodes also form max heaps</a:t>
            </a:r>
            <a:endParaRPr lang="en-CA" sz="2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3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1"/>
            <a:ext cx="7886700" cy="45720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Bottom-Up Heap Construction</a:t>
            </a: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13594"/>
            <a:ext cx="8991600" cy="634206"/>
          </a:xfrm>
        </p:spPr>
        <p:txBody>
          <a:bodyPr>
            <a:noAutofit/>
          </a:bodyPr>
          <a:lstStyle/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Let’s work </a:t>
            </a: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bottom-up: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leaf node is a max heap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its own</a:t>
            </a:r>
          </a:p>
        </p:txBody>
      </p:sp>
      <p:pic>
        <p:nvPicPr>
          <p:cNvPr id="18436" name="Picture 13" descr="heapify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168" y="1219199"/>
            <a:ext cx="6080794" cy="254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heapify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419600"/>
            <a:ext cx="5688012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8832" y="3963027"/>
            <a:ext cx="9038968" cy="409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Also, 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subtree with 87 as the root is a max-heap</a:t>
            </a:r>
          </a:p>
          <a:p>
            <a:pPr fontAlgn="auto">
              <a:spcAft>
                <a:spcPts val="0"/>
              </a:spcAft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5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heapify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574" y="2438400"/>
            <a:ext cx="5059386" cy="1789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2" name="Picture 14" descr="heapify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403151"/>
            <a:ext cx="4947034" cy="174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8903" y="18393"/>
            <a:ext cx="7886700" cy="591207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Bottom-Up Heap Construction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76" y="768068"/>
            <a:ext cx="4466898" cy="1904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subtree with 23 is not a max-heap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but 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swapping it with 55 creates a max-heap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is termed </a:t>
            </a:r>
            <a:r>
              <a:rPr lang="en-US" sz="2400" b="1" i="1" dirty="0">
                <a:solidFill>
                  <a:srgbClr val="C00000"/>
                </a:solidFill>
              </a:rPr>
              <a:t>down-heap bubbling</a:t>
            </a:r>
            <a:r>
              <a:rPr lang="en-US" altLang="en-US" sz="2400" b="1" dirty="0">
                <a:solidFill>
                  <a:srgbClr val="C00000"/>
                </a:solidFill>
              </a:rPr>
              <a:t> 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3014029"/>
            <a:ext cx="4038600" cy="1239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subtree with 3 as the root is not max-heap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but we can 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 3 and the maximum of its children: 86</a:t>
            </a:r>
          </a:p>
        </p:txBody>
      </p:sp>
      <p:pic>
        <p:nvPicPr>
          <p:cNvPr id="9" name="Picture 5" descr="heapify0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820204"/>
            <a:ext cx="5195714" cy="183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0" y="4800600"/>
            <a:ext cx="4267200" cy="16191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with the next higher level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subtree with root 48 can be turned into a max-heap by 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swapping 48 and 99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13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6" descr="heapify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5688012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393"/>
            <a:ext cx="7886700" cy="51500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Bottom-Up Heap Construction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8805" y="838200"/>
            <a:ext cx="3208995" cy="14509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Similarly, 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swapping 61 and 95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 max-heap of the next subtree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7" descr="heapify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4" y="2697162"/>
            <a:ext cx="5688012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840413" y="3116344"/>
            <a:ext cx="3151187" cy="612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charset="0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does 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swapping 35 and 92</a:t>
            </a:r>
          </a:p>
        </p:txBody>
      </p:sp>
      <p:pic>
        <p:nvPicPr>
          <p:cNvPr id="8" name="Picture 8" descr="heapify0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93" y="4753193"/>
            <a:ext cx="5688012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636180" y="4697493"/>
            <a:ext cx="3486150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charset="0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subtree with root 24 may be converted into a max-heap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first 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swapping 24 and 86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then 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swapping 24 and 28</a:t>
            </a:r>
          </a:p>
          <a:p>
            <a:pPr fontAlgn="auto">
              <a:spcAft>
                <a:spcPts val="0"/>
              </a:spcAft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47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"/>
            <a:ext cx="8039100" cy="457199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0" y="549276"/>
            <a:ext cx="9144000" cy="2041524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defined in terms of the nodes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itself</a:t>
            </a:r>
          </a:p>
          <a:p>
            <a:pPr lvl="2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heap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height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</a:t>
            </a:r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tree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that is,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levels 0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1, 2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.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the maximum number of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(namely,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r>
              <a:rPr lang="en-US" sz="20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2</a:t>
            </a:r>
            <a:r>
              <a:rPr lang="en-US" sz="2000" i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≤ </a:t>
            </a:r>
            <a:r>
              <a:rPr lang="en-US" sz="20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the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level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 this level from left to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F758046-0F35-4155-BA7D-9493F6244F70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774760"/>
            <a:ext cx="6934200" cy="325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5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9" descr="heapify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0100"/>
            <a:ext cx="5688012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4159"/>
            <a:ext cx="7886700" cy="499241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Bottom-Up Heap Construction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62600" y="520864"/>
            <a:ext cx="3581400" cy="879147"/>
          </a:xfrm>
        </p:spPr>
        <p:txBody>
          <a:bodyPr>
            <a:noAutofit/>
          </a:bodyPr>
          <a:lstStyle/>
          <a:p>
            <a:pPr>
              <a:buFont typeface="Arial" charset="0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right-most subtree of the next higher level may be turned into a max-heap by 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swapping 77 and 99</a:t>
            </a:r>
          </a:p>
          <a:p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10" descr="heapify0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8" y="2209800"/>
            <a:ext cx="5688012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2924452"/>
            <a:ext cx="3455988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However, to </a:t>
            </a: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turn the next subtree into a max-heap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that 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 be </a:t>
            </a:r>
            <a:r>
              <a:rPr lang="en-US" sz="2400" b="1" i="1" dirty="0">
                <a:solidFill>
                  <a:srgbClr val="0000FF"/>
                </a:solidFill>
              </a:rPr>
              <a:t>down-heap </a:t>
            </a:r>
            <a:r>
              <a:rPr lang="en-US" sz="2400" b="1" i="1" dirty="0" smtClean="0">
                <a:solidFill>
                  <a:srgbClr val="0000FF"/>
                </a:solidFill>
              </a:rPr>
              <a:t>bubbled 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 leaf node</a:t>
            </a:r>
          </a:p>
        </p:txBody>
      </p:sp>
      <p:pic>
        <p:nvPicPr>
          <p:cNvPr id="8" name="Picture 11" descr="heapify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8" y="4648200"/>
            <a:ext cx="5688012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6200" y="5423693"/>
            <a:ext cx="3276600" cy="1053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charset="0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root need only be </a:t>
            </a: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down-heap 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bubbled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two levels</a:t>
            </a:r>
          </a:p>
          <a:p>
            <a:pPr fontAlgn="auto">
              <a:spcAft>
                <a:spcPts val="0"/>
              </a:spcAft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17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  <p:bldP spid="7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886700" cy="473074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Bottom-Up Heap Construction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700" name="Picture 5" descr="heapify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429" y="1905000"/>
            <a:ext cx="6249183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7886700" cy="533400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final product is a max-heap</a:t>
            </a:r>
          </a:p>
        </p:txBody>
      </p:sp>
    </p:spTree>
    <p:extLst>
      <p:ext uri="{BB962C8B-B14F-4D97-AF65-F5344CB8AC3E}">
        <p14:creationId xmlns:p14="http://schemas.microsoft.com/office/powerpoint/2010/main" val="207515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0F4E-E837-4FD7-8943-8C6FC8172E35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38755" y="152400"/>
            <a:ext cx="8724245" cy="4062651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Creates </a:t>
            </a:r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priority queue initialized with the </a:t>
            </a:r>
            <a:r>
              <a:rPr lang="en-US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respective key-value </a:t>
            </a:r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pairs.  </a:t>
            </a:r>
            <a:endParaRPr lang="en-US" sz="1600" b="1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</a:t>
            </a:r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arrays </a:t>
            </a:r>
            <a:r>
              <a:rPr lang="en-US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paired element-by-element</a:t>
            </a:r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They are presumed to have the </a:t>
            </a:r>
            <a:r>
              <a:rPr lang="en-US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</a:p>
          <a:p>
            <a:pPr algn="l">
              <a:spcBef>
                <a:spcPts val="0"/>
              </a:spcBef>
            </a:pPr>
            <a:r>
              <a:rPr lang="en-US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length</a:t>
            </a:r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(If not, entries will be created only up to the </a:t>
            </a:r>
            <a:r>
              <a:rPr lang="en-US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 of the </a:t>
            </a:r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shorter of the arrays)</a:t>
            </a:r>
          </a:p>
          <a:p>
            <a:pPr algn="l">
              <a:spcBef>
                <a:spcPts val="0"/>
              </a:spcBef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HeapPQ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(K[] keys, V[] values)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comp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DefaultComparator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&lt;K&gt;();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j=0; j 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Math.min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keys.length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values.length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heap.add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Entry&lt;&gt;(keys[j], values[j]));</a:t>
            </a:r>
          </a:p>
          <a:p>
            <a:pPr algn="l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l">
              <a:spcBef>
                <a:spcPts val="0"/>
              </a:spcBef>
            </a:pPr>
            <a:r>
              <a:rPr lang="en-US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Performs a bottom-up construction of the heap in linear time. </a:t>
            </a:r>
          </a:p>
          <a:p>
            <a:pPr algn="l">
              <a:spcBef>
                <a:spcPts val="0"/>
              </a:spcBef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parent(size()-1);    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start at PARENT of last entry</a:t>
            </a:r>
          </a:p>
          <a:p>
            <a:pPr algn="l">
              <a:spcBef>
                <a:spcPts val="0"/>
              </a:spcBef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j=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j &gt;= 0; j--)   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loop until processing the root</a:t>
            </a:r>
          </a:p>
          <a:p>
            <a:pPr algn="l">
              <a:spcBef>
                <a:spcPts val="0"/>
              </a:spcBef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downheap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77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199" y="1"/>
            <a:ext cx="9049407" cy="685800"/>
          </a:xfrm>
        </p:spPr>
        <p:txBody>
          <a:bodyPr>
            <a:noAutofit/>
          </a:bodyPr>
          <a:lstStyle/>
          <a:p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Run-time Analysis of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Bottom-Up Heap Construction</a:t>
            </a:r>
            <a:endParaRPr lang="en-US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41662"/>
            <a:ext cx="5054599" cy="164029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a perfect tree of height </a:t>
            </a:r>
            <a:r>
              <a:rPr lang="en-US" alt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number of swaps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a </a:t>
            </a:r>
            <a:r>
              <a:rPr lang="en-US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second-lowest level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would experience is </a:t>
            </a:r>
            <a:r>
              <a:rPr lang="en-US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higher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level, </a:t>
            </a:r>
            <a:r>
              <a:rPr lang="en-US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so on</a:t>
            </a:r>
          </a:p>
        </p:txBody>
      </p:sp>
      <p:pic>
        <p:nvPicPr>
          <p:cNvPr id="30724" name="Picture 6" descr="Heapif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902" y="741663"/>
            <a:ext cx="4427538" cy="148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-15766" y="2381958"/>
            <a:ext cx="9159766" cy="4323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</a:t>
            </a:r>
            <a:r>
              <a:rPr lang="en-US" altLang="en-US" sz="20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 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i="1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nodes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in the worst case, all of these nodes would have to </a:t>
            </a:r>
            <a:r>
              <a:rPr lang="en-US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bubbled down </a:t>
            </a:r>
            <a:r>
              <a:rPr lang="en-US" alt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levels</a:t>
            </a:r>
          </a:p>
          <a:p>
            <a:pPr lvl="2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worst case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this would requiring a total of </a:t>
            </a:r>
            <a:r>
              <a:rPr lang="en-US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800" i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1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swaps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Writing this 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mathematically, we get: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for a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perfect tree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en-US" altLang="en-US" sz="2000" i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000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1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 = </a:t>
            </a:r>
            <a:r>
              <a:rPr lang="en-US" altLang="en-US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 requires two comparisons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(which child is greatest), so there is a maximum of 2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 </a:t>
            </a:r>
            <a:r>
              <a:rPr lang="en-US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comparisons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176269"/>
              </p:ext>
            </p:extLst>
          </p:nvPr>
        </p:nvGraphicFramePr>
        <p:xfrm>
          <a:off x="5056658" y="3607614"/>
          <a:ext cx="276860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Equation" r:id="rId5" imgW="1904760" imgH="431640" progId="Equation.3">
                  <p:embed/>
                </p:oleObj>
              </mc:Choice>
              <mc:Fallback>
                <p:oleObj name="Equation" r:id="rId5" imgW="1904760" imgH="43164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6658" y="3607614"/>
                        <a:ext cx="2768600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239987"/>
              </p:ext>
            </p:extLst>
          </p:nvPr>
        </p:nvGraphicFramePr>
        <p:xfrm>
          <a:off x="5105400" y="4800600"/>
          <a:ext cx="29083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Equation" r:id="rId7" imgW="1562040" imgH="393480" progId="Equation.DSMT4">
                  <p:embed/>
                </p:oleObj>
              </mc:Choice>
              <mc:Fallback>
                <p:oleObj name="Equation" r:id="rId7" imgW="1562040" imgH="393480" progId="Equation.DSMT4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800600"/>
                        <a:ext cx="29083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040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199" y="1"/>
            <a:ext cx="9049407" cy="685800"/>
          </a:xfrm>
        </p:spPr>
        <p:txBody>
          <a:bodyPr>
            <a:noAutofit/>
          </a:bodyPr>
          <a:lstStyle/>
          <a:p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Run-time Analysis of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Bottom-Up Heap Construction</a:t>
            </a:r>
            <a:endParaRPr lang="en-US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34712" y="1524000"/>
            <a:ext cx="7848600" cy="432364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altLang="en-US" sz="2400" dirty="0"/>
              <a:t>S=</a:t>
            </a:r>
            <a:r>
              <a:rPr lang="pt-BR" sz="2400" dirty="0">
                <a:latin typeface="Times New Roman" pitchFamily="18" charset="0"/>
              </a:rPr>
              <a:t> </a:t>
            </a:r>
            <a:r>
              <a:rPr lang="pt-BR" sz="2400" i="1" dirty="0">
                <a:latin typeface="Times New Roman" pitchFamily="18" charset="0"/>
              </a:rPr>
              <a:t>h </a:t>
            </a:r>
            <a:r>
              <a:rPr lang="pt-BR" sz="2400" dirty="0">
                <a:latin typeface="Times New Roman" pitchFamily="18" charset="0"/>
              </a:rPr>
              <a:t>+ 2(</a:t>
            </a:r>
            <a:r>
              <a:rPr lang="pt-BR" sz="2400" i="1" dirty="0">
                <a:latin typeface="Times New Roman" pitchFamily="18" charset="0"/>
              </a:rPr>
              <a:t>h </a:t>
            </a:r>
            <a:r>
              <a:rPr lang="pt-BR" sz="2400" dirty="0">
                <a:latin typeface="Times New Roman" pitchFamily="18" charset="0"/>
              </a:rPr>
              <a:t>− 1) + 4(</a:t>
            </a:r>
            <a:r>
              <a:rPr lang="pt-BR" sz="2400" i="1" dirty="0">
                <a:latin typeface="Times New Roman" pitchFamily="18" charset="0"/>
              </a:rPr>
              <a:t>h </a:t>
            </a:r>
            <a:r>
              <a:rPr lang="pt-BR" sz="2400" dirty="0">
                <a:latin typeface="Times New Roman" pitchFamily="18" charset="0"/>
              </a:rPr>
              <a:t>− 2) + 8(</a:t>
            </a:r>
            <a:r>
              <a:rPr lang="pt-BR" sz="2400" i="1" dirty="0">
                <a:latin typeface="Times New Roman" pitchFamily="18" charset="0"/>
              </a:rPr>
              <a:t>h </a:t>
            </a:r>
            <a:r>
              <a:rPr lang="pt-BR" sz="2400" dirty="0">
                <a:latin typeface="Times New Roman" pitchFamily="18" charset="0"/>
              </a:rPr>
              <a:t>− 3) + 16(</a:t>
            </a:r>
            <a:r>
              <a:rPr lang="pt-BR" sz="2400" i="1" dirty="0">
                <a:latin typeface="Times New Roman" pitchFamily="18" charset="0"/>
              </a:rPr>
              <a:t>h </a:t>
            </a:r>
            <a:r>
              <a:rPr lang="pt-BR" sz="2400" dirty="0">
                <a:latin typeface="Times New Roman" pitchFamily="18" charset="0"/>
              </a:rPr>
              <a:t>− 4)+· · ·+2</a:t>
            </a:r>
            <a:r>
              <a:rPr lang="pt-BR" sz="2400" i="1" baseline="30000" dirty="0">
                <a:latin typeface="Times New Roman" pitchFamily="18" charset="0"/>
              </a:rPr>
              <a:t>h</a:t>
            </a:r>
            <a:r>
              <a:rPr lang="pt-BR" sz="2400" baseline="30000" dirty="0">
                <a:latin typeface="Times New Roman" pitchFamily="18" charset="0"/>
              </a:rPr>
              <a:t>−2 </a:t>
            </a:r>
            <a:r>
              <a:rPr lang="pt-BR" sz="2400" dirty="0">
                <a:latin typeface="Times New Roman" pitchFamily="18" charset="0"/>
              </a:rPr>
              <a:t>(2)+2</a:t>
            </a:r>
            <a:r>
              <a:rPr lang="pt-BR" sz="2400" i="1" baseline="30000" dirty="0">
                <a:latin typeface="Times New Roman" pitchFamily="18" charset="0"/>
              </a:rPr>
              <a:t>h</a:t>
            </a:r>
            <a:r>
              <a:rPr lang="pt-BR" sz="2400" baseline="30000" dirty="0">
                <a:latin typeface="Times New Roman" pitchFamily="18" charset="0"/>
              </a:rPr>
              <a:t>−1 </a:t>
            </a:r>
            <a:r>
              <a:rPr lang="pt-BR" sz="2400" dirty="0">
                <a:latin typeface="Times New Roman" pitchFamily="18" charset="0"/>
              </a:rPr>
              <a:t>(1)</a:t>
            </a:r>
          </a:p>
          <a:p>
            <a:pPr marL="0" indent="0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altLang="en-US" sz="2400" dirty="0" smtClean="0">
                <a:latin typeface="Times New Roman" pitchFamily="18" charset="0"/>
              </a:rPr>
              <a:t>2S=</a:t>
            </a:r>
            <a:r>
              <a:rPr lang="pt-BR" sz="2400" dirty="0" smtClean="0">
                <a:latin typeface="Times New Roman" pitchFamily="18" charset="0"/>
              </a:rPr>
              <a:t>2</a:t>
            </a:r>
            <a:r>
              <a:rPr lang="pt-BR" sz="2400" i="1" dirty="0" smtClean="0">
                <a:latin typeface="Times New Roman" pitchFamily="18" charset="0"/>
              </a:rPr>
              <a:t>h </a:t>
            </a:r>
            <a:r>
              <a:rPr lang="pt-BR" sz="2400" dirty="0">
                <a:latin typeface="Times New Roman" pitchFamily="18" charset="0"/>
              </a:rPr>
              <a:t>+ 4(</a:t>
            </a:r>
            <a:r>
              <a:rPr lang="pt-BR" sz="2400" i="1" dirty="0">
                <a:latin typeface="Times New Roman" pitchFamily="18" charset="0"/>
              </a:rPr>
              <a:t>h </a:t>
            </a:r>
            <a:r>
              <a:rPr lang="pt-BR" sz="2400" dirty="0">
                <a:latin typeface="Times New Roman" pitchFamily="18" charset="0"/>
              </a:rPr>
              <a:t>− 1) + 8(</a:t>
            </a:r>
            <a:r>
              <a:rPr lang="pt-BR" sz="2400" i="1" dirty="0">
                <a:latin typeface="Times New Roman" pitchFamily="18" charset="0"/>
              </a:rPr>
              <a:t>h </a:t>
            </a:r>
            <a:r>
              <a:rPr lang="pt-BR" sz="2400" dirty="0">
                <a:latin typeface="Times New Roman" pitchFamily="18" charset="0"/>
              </a:rPr>
              <a:t>− 2) + 16(</a:t>
            </a:r>
            <a:r>
              <a:rPr lang="pt-BR" sz="2400" i="1" dirty="0">
                <a:latin typeface="Times New Roman" pitchFamily="18" charset="0"/>
              </a:rPr>
              <a:t>h </a:t>
            </a:r>
            <a:r>
              <a:rPr lang="pt-BR" sz="2400" dirty="0">
                <a:latin typeface="Times New Roman" pitchFamily="18" charset="0"/>
              </a:rPr>
              <a:t>− 3)+· · ·2</a:t>
            </a:r>
            <a:r>
              <a:rPr lang="pt-BR" sz="2400" i="1" baseline="30000" dirty="0">
                <a:latin typeface="Times New Roman" pitchFamily="18" charset="0"/>
              </a:rPr>
              <a:t>h</a:t>
            </a:r>
            <a:r>
              <a:rPr lang="pt-BR" sz="2400" baseline="30000" dirty="0">
                <a:latin typeface="Times New Roman" pitchFamily="18" charset="0"/>
              </a:rPr>
              <a:t>−1 </a:t>
            </a:r>
            <a:r>
              <a:rPr lang="pt-BR" sz="2400" dirty="0">
                <a:latin typeface="Times New Roman" pitchFamily="18" charset="0"/>
              </a:rPr>
              <a:t>(2)+2</a:t>
            </a:r>
            <a:r>
              <a:rPr lang="pt-BR" sz="2400" i="1" baseline="30000" dirty="0">
                <a:latin typeface="Times New Roman" pitchFamily="18" charset="0"/>
              </a:rPr>
              <a:t>h</a:t>
            </a:r>
            <a:r>
              <a:rPr lang="pt-BR" sz="2400" dirty="0">
                <a:latin typeface="Times New Roman" pitchFamily="18" charset="0"/>
              </a:rPr>
              <a:t>(1</a:t>
            </a:r>
            <a:r>
              <a:rPr lang="pt-BR" sz="2400" dirty="0" smtClean="0">
                <a:latin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pt-BR" sz="2400" dirty="0" smtClean="0">
                <a:latin typeface="Times New Roman" pitchFamily="18" charset="0"/>
              </a:rPr>
              <a:t>S= 2S </a:t>
            </a:r>
            <a:r>
              <a:rPr lang="pt-BR" sz="2400" dirty="0">
                <a:latin typeface="Times New Roman" pitchFamily="18" charset="0"/>
              </a:rPr>
              <a:t>–S we notice that some terms almost cancel</a:t>
            </a:r>
          </a:p>
          <a:p>
            <a:pPr marL="0" indent="0">
              <a:buNone/>
            </a:pPr>
            <a:r>
              <a:rPr lang="pt-BR" sz="2400" dirty="0" smtClean="0">
                <a:latin typeface="Times New Roman" pitchFamily="18" charset="0"/>
              </a:rPr>
              <a:t>2</a:t>
            </a:r>
            <a:r>
              <a:rPr lang="pt-BR" sz="2400" i="1" dirty="0" smtClean="0">
                <a:latin typeface="Times New Roman" pitchFamily="18" charset="0"/>
              </a:rPr>
              <a:t>h </a:t>
            </a:r>
            <a:r>
              <a:rPr lang="pt-BR" sz="2400" dirty="0">
                <a:latin typeface="Times New Roman" pitchFamily="18" charset="0"/>
              </a:rPr>
              <a:t>− 2(</a:t>
            </a:r>
            <a:r>
              <a:rPr lang="pt-BR" sz="2400" i="1" dirty="0">
                <a:latin typeface="Times New Roman" pitchFamily="18" charset="0"/>
              </a:rPr>
              <a:t>h </a:t>
            </a:r>
            <a:r>
              <a:rPr lang="pt-BR" sz="2400" dirty="0">
                <a:latin typeface="Times New Roman" pitchFamily="18" charset="0"/>
              </a:rPr>
              <a:t>− 1) = 2, </a:t>
            </a:r>
          </a:p>
          <a:p>
            <a:pPr marL="0" indent="0">
              <a:buNone/>
            </a:pPr>
            <a:r>
              <a:rPr lang="pt-BR" sz="2400" dirty="0">
                <a:latin typeface="Times New Roman" pitchFamily="18" charset="0"/>
              </a:rPr>
              <a:t>4(</a:t>
            </a:r>
            <a:r>
              <a:rPr lang="pt-BR" sz="2400" i="1" dirty="0">
                <a:latin typeface="Times New Roman" pitchFamily="18" charset="0"/>
              </a:rPr>
              <a:t>h </a:t>
            </a:r>
            <a:r>
              <a:rPr lang="pt-BR" sz="2400" dirty="0">
                <a:latin typeface="Times New Roman" pitchFamily="18" charset="0"/>
              </a:rPr>
              <a:t>− 1) − 4(</a:t>
            </a:r>
            <a:r>
              <a:rPr lang="pt-BR" sz="2400" i="1" dirty="0">
                <a:latin typeface="Times New Roman" pitchFamily="18" charset="0"/>
              </a:rPr>
              <a:t>h </a:t>
            </a:r>
            <a:r>
              <a:rPr lang="pt-BR" sz="2400" dirty="0">
                <a:latin typeface="Times New Roman" pitchFamily="18" charset="0"/>
              </a:rPr>
              <a:t>− 2) = 4</a:t>
            </a:r>
          </a:p>
          <a:p>
            <a:pPr marL="0" indent="0">
              <a:buNone/>
            </a:pPr>
            <a:r>
              <a:rPr lang="pt-BR" sz="2400" dirty="0">
                <a:latin typeface="Times New Roman" pitchFamily="18" charset="0"/>
              </a:rPr>
              <a:t>8(</a:t>
            </a:r>
            <a:r>
              <a:rPr lang="pt-BR" sz="2400" i="1" dirty="0">
                <a:latin typeface="Times New Roman" pitchFamily="18" charset="0"/>
              </a:rPr>
              <a:t>h </a:t>
            </a:r>
            <a:r>
              <a:rPr lang="pt-BR" sz="2400" dirty="0">
                <a:latin typeface="Times New Roman" pitchFamily="18" charset="0"/>
              </a:rPr>
              <a:t>− 2) - 8(</a:t>
            </a:r>
            <a:r>
              <a:rPr lang="pt-BR" sz="2400" i="1" dirty="0">
                <a:latin typeface="Times New Roman" pitchFamily="18" charset="0"/>
              </a:rPr>
              <a:t>h </a:t>
            </a:r>
            <a:r>
              <a:rPr lang="pt-BR" sz="2400" dirty="0">
                <a:latin typeface="Times New Roman" pitchFamily="18" charset="0"/>
              </a:rPr>
              <a:t>− 3) =</a:t>
            </a:r>
            <a:r>
              <a:rPr lang="pt-BR" sz="2400" dirty="0" smtClean="0">
                <a:latin typeface="Times New Roman" pitchFamily="18" charset="0"/>
              </a:rPr>
              <a:t>8</a:t>
            </a:r>
          </a:p>
          <a:p>
            <a:pPr marL="0" indent="0">
              <a:buNone/>
            </a:pPr>
            <a:r>
              <a:rPr lang="pt-BR" sz="2400" dirty="0" smtClean="0">
                <a:latin typeface="Times New Roman" pitchFamily="18" charset="0"/>
              </a:rPr>
              <a:t>...</a:t>
            </a:r>
            <a:endParaRPr lang="pt-BR" sz="2400" dirty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pt-BR" sz="2400" dirty="0">
                <a:latin typeface="Times New Roman" pitchFamily="18" charset="0"/>
              </a:rPr>
              <a:t>2</a:t>
            </a:r>
            <a:r>
              <a:rPr lang="pt-BR" sz="2400" i="1" baseline="30000" dirty="0">
                <a:latin typeface="Times New Roman" pitchFamily="18" charset="0"/>
              </a:rPr>
              <a:t>h</a:t>
            </a:r>
            <a:r>
              <a:rPr lang="pt-BR" sz="2400" baseline="30000" dirty="0">
                <a:latin typeface="Times New Roman" pitchFamily="18" charset="0"/>
              </a:rPr>
              <a:t>−1 </a:t>
            </a:r>
            <a:r>
              <a:rPr lang="pt-BR" sz="2400" dirty="0">
                <a:latin typeface="Times New Roman" pitchFamily="18" charset="0"/>
              </a:rPr>
              <a:t>(2) - 2</a:t>
            </a:r>
            <a:r>
              <a:rPr lang="pt-BR" sz="2400" i="1" baseline="30000" dirty="0">
                <a:latin typeface="Times New Roman" pitchFamily="18" charset="0"/>
              </a:rPr>
              <a:t>h</a:t>
            </a:r>
            <a:r>
              <a:rPr lang="pt-BR" sz="2400" baseline="30000" dirty="0">
                <a:latin typeface="Times New Roman" pitchFamily="18" charset="0"/>
              </a:rPr>
              <a:t>−1 </a:t>
            </a:r>
            <a:r>
              <a:rPr lang="pt-BR" sz="2400" dirty="0">
                <a:latin typeface="Times New Roman" pitchFamily="18" charset="0"/>
              </a:rPr>
              <a:t>=2</a:t>
            </a:r>
            <a:r>
              <a:rPr lang="pt-BR" sz="2400" i="1" baseline="30000" dirty="0">
                <a:latin typeface="Times New Roman" pitchFamily="18" charset="0"/>
              </a:rPr>
              <a:t>h</a:t>
            </a:r>
            <a:r>
              <a:rPr lang="pt-BR" sz="2400" baseline="30000" dirty="0">
                <a:latin typeface="Times New Roman" pitchFamily="18" charset="0"/>
              </a:rPr>
              <a:t>−1</a:t>
            </a:r>
            <a:endParaRPr lang="pt-BR" sz="2400" dirty="0">
              <a:latin typeface="Times New Roman" pitchFamily="18" charset="0"/>
            </a:endParaRPr>
          </a:p>
          <a:p>
            <a:pPr marL="0" indent="0">
              <a:buNone/>
            </a:pPr>
            <a:endParaRPr lang="pt-BR" altLang="en-US" sz="2400" dirty="0" smtClean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pt-BR" altLang="en-US" sz="2400" dirty="0" smtClean="0">
                <a:latin typeface="Times New Roman" pitchFamily="18" charset="0"/>
              </a:rPr>
              <a:t>S	=	2S-S	= </a:t>
            </a:r>
            <a:r>
              <a:rPr lang="pt-BR" altLang="en-US" sz="2400" dirty="0">
                <a:latin typeface="Times New Roman" pitchFamily="18" charset="0"/>
              </a:rPr>
              <a:t>-h + </a:t>
            </a:r>
            <a:r>
              <a:rPr lang="pt-BR" sz="2400" dirty="0">
                <a:latin typeface="Times New Roman" pitchFamily="18" charset="0"/>
              </a:rPr>
              <a:t>2 + 4 + 8+· · ·+2</a:t>
            </a:r>
            <a:r>
              <a:rPr lang="pt-BR" sz="2400" i="1" baseline="30000" dirty="0">
                <a:latin typeface="Times New Roman" pitchFamily="18" charset="0"/>
              </a:rPr>
              <a:t>h</a:t>
            </a:r>
            <a:r>
              <a:rPr lang="pt-BR" sz="2400" baseline="30000" dirty="0">
                <a:latin typeface="Times New Roman" pitchFamily="18" charset="0"/>
              </a:rPr>
              <a:t>−1 </a:t>
            </a:r>
            <a:r>
              <a:rPr lang="pt-BR" sz="2400" dirty="0">
                <a:latin typeface="Times New Roman" pitchFamily="18" charset="0"/>
              </a:rPr>
              <a:t>+ 2</a:t>
            </a:r>
            <a:r>
              <a:rPr lang="pt-BR" sz="2400" i="1" baseline="30000" dirty="0">
                <a:latin typeface="Times New Roman" pitchFamily="18" charset="0"/>
              </a:rPr>
              <a:t>h</a:t>
            </a:r>
            <a:r>
              <a:rPr lang="pt-BR" sz="2400" i="1" dirty="0">
                <a:latin typeface="Times New Roman" pitchFamily="18" charset="0"/>
              </a:rPr>
              <a:t> </a:t>
            </a:r>
            <a:r>
              <a:rPr lang="pt-BR" sz="2400" dirty="0" smtClean="0">
                <a:latin typeface="Times New Roman" pitchFamily="18" charset="0"/>
              </a:rPr>
              <a:t> </a:t>
            </a:r>
            <a:endParaRPr lang="pt-BR" sz="2400" dirty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pt-BR" altLang="en-US" sz="2400" dirty="0" smtClean="0">
                <a:latin typeface="Times New Roman" pitchFamily="18" charset="0"/>
              </a:rPr>
              <a:t>	  		=-</a:t>
            </a:r>
            <a:r>
              <a:rPr lang="pt-BR" altLang="en-US" sz="2400" dirty="0">
                <a:latin typeface="Times New Roman" pitchFamily="18" charset="0"/>
              </a:rPr>
              <a:t>h -1 +1 + </a:t>
            </a:r>
            <a:r>
              <a:rPr lang="pt-BR" sz="2400" dirty="0">
                <a:latin typeface="Times New Roman" pitchFamily="18" charset="0"/>
              </a:rPr>
              <a:t>2 + 4 + 8+· · ·+2</a:t>
            </a:r>
            <a:r>
              <a:rPr lang="pt-BR" sz="2400" i="1" baseline="30000" dirty="0">
                <a:latin typeface="Times New Roman" pitchFamily="18" charset="0"/>
              </a:rPr>
              <a:t>h</a:t>
            </a:r>
            <a:r>
              <a:rPr lang="pt-BR" sz="2400" baseline="30000" dirty="0">
                <a:latin typeface="Times New Roman" pitchFamily="18" charset="0"/>
              </a:rPr>
              <a:t>−1 </a:t>
            </a:r>
            <a:r>
              <a:rPr lang="pt-BR" sz="2400" dirty="0">
                <a:latin typeface="Times New Roman" pitchFamily="18" charset="0"/>
              </a:rPr>
              <a:t>+ 2</a:t>
            </a:r>
            <a:r>
              <a:rPr lang="pt-BR" sz="2400" i="1" baseline="30000" dirty="0">
                <a:latin typeface="Times New Roman" pitchFamily="18" charset="0"/>
              </a:rPr>
              <a:t>h</a:t>
            </a:r>
            <a:r>
              <a:rPr lang="pt-BR" sz="2400" i="1" dirty="0">
                <a:latin typeface="Times New Roman" pitchFamily="18" charset="0"/>
              </a:rPr>
              <a:t>  </a:t>
            </a:r>
            <a:endParaRPr lang="pt-BR" sz="2400" i="1" dirty="0" smtClean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pt-BR" sz="2400" i="1" dirty="0">
                <a:latin typeface="Times New Roman" pitchFamily="18" charset="0"/>
              </a:rPr>
              <a:t>	</a:t>
            </a:r>
            <a:r>
              <a:rPr lang="pt-BR" sz="2400" i="1" dirty="0" smtClean="0">
                <a:latin typeface="Times New Roman" pitchFamily="18" charset="0"/>
              </a:rPr>
              <a:t>		= </a:t>
            </a:r>
            <a:r>
              <a:rPr lang="pt-BR" sz="2400" i="1" dirty="0">
                <a:latin typeface="Times New Roman" pitchFamily="18" charset="0"/>
              </a:rPr>
              <a:t>-(h+1) + </a:t>
            </a:r>
            <a:r>
              <a:rPr lang="pt-BR" sz="2400" dirty="0" smtClean="0">
                <a:latin typeface="Times New Roman" pitchFamily="18" charset="0"/>
              </a:rPr>
              <a:t>  </a:t>
            </a:r>
            <a:r>
              <a:rPr lang="pt-BR" sz="2400" dirty="0">
                <a:latin typeface="Times New Roman" pitchFamily="18" charset="0"/>
              </a:rPr>
              <a:t>(2</a:t>
            </a:r>
            <a:r>
              <a:rPr lang="pt-BR" sz="2400" i="1" baseline="30000" dirty="0">
                <a:latin typeface="Times New Roman" pitchFamily="18" charset="0"/>
              </a:rPr>
              <a:t>h</a:t>
            </a:r>
            <a:r>
              <a:rPr lang="pt-BR" sz="2400" baseline="30000" dirty="0">
                <a:latin typeface="Times New Roman" pitchFamily="18" charset="0"/>
              </a:rPr>
              <a:t>+1</a:t>
            </a:r>
            <a:r>
              <a:rPr lang="pt-BR" sz="2400" dirty="0">
                <a:latin typeface="Times New Roman" pitchFamily="18" charset="0"/>
              </a:rPr>
              <a:t> − 1) </a:t>
            </a:r>
          </a:p>
          <a:p>
            <a:pPr marL="0" indent="0">
              <a:buNone/>
            </a:pPr>
            <a:r>
              <a:rPr lang="pt-BR" sz="2400" dirty="0" smtClean="0">
                <a:latin typeface="Times New Roman" pitchFamily="18" charset="0"/>
              </a:rPr>
              <a:t>			=  </a:t>
            </a:r>
            <a:r>
              <a:rPr lang="pt-BR" sz="2400" dirty="0">
                <a:latin typeface="Times New Roman" pitchFamily="18" charset="0"/>
              </a:rPr>
              <a:t>(2</a:t>
            </a:r>
            <a:r>
              <a:rPr lang="pt-BR" sz="2400" i="1" baseline="30000" dirty="0">
                <a:latin typeface="Times New Roman" pitchFamily="18" charset="0"/>
              </a:rPr>
              <a:t>h</a:t>
            </a:r>
            <a:r>
              <a:rPr lang="pt-BR" sz="2400" baseline="30000" dirty="0">
                <a:latin typeface="Times New Roman" pitchFamily="18" charset="0"/>
              </a:rPr>
              <a:t>+1</a:t>
            </a:r>
            <a:r>
              <a:rPr lang="pt-BR" sz="2400" dirty="0">
                <a:latin typeface="Times New Roman" pitchFamily="18" charset="0"/>
              </a:rPr>
              <a:t> − 1) − (</a:t>
            </a:r>
            <a:r>
              <a:rPr lang="pt-BR" sz="2400" i="1" dirty="0">
                <a:latin typeface="Times New Roman" pitchFamily="18" charset="0"/>
              </a:rPr>
              <a:t>h </a:t>
            </a:r>
            <a:r>
              <a:rPr lang="pt-BR" sz="2400" dirty="0">
                <a:latin typeface="Times New Roman" pitchFamily="18" charset="0"/>
              </a:rPr>
              <a:t>+ 1)</a:t>
            </a:r>
            <a:endParaRPr lang="en-CA" altLang="en-US" sz="2400" dirty="0"/>
          </a:p>
          <a:p>
            <a:pPr marL="0" indent="0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pt-BR" sz="2400" dirty="0">
              <a:latin typeface="Times New Roman" pitchFamily="18" charset="0"/>
            </a:endParaRPr>
          </a:p>
          <a:p>
            <a:pPr marL="342900" lvl="1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704405"/>
              </p:ext>
            </p:extLst>
          </p:nvPr>
        </p:nvGraphicFramePr>
        <p:xfrm>
          <a:off x="358775" y="685800"/>
          <a:ext cx="311785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4" imgW="2145960" imgH="431640" progId="Equation.3">
                  <p:embed/>
                </p:oleObj>
              </mc:Choice>
              <mc:Fallback>
                <p:oleObj name="Equation" r:id="rId4" imgW="2145960" imgH="431640" progId="Equation.3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685800"/>
                        <a:ext cx="311785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613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6275"/>
            <a:ext cx="7886700" cy="712076"/>
          </a:xfrm>
        </p:spPr>
        <p:txBody>
          <a:bodyPr>
            <a:normAutofit/>
          </a:bodyPr>
          <a:lstStyle/>
          <a:p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Heap Sort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3" y="818980"/>
            <a:ext cx="5800832" cy="41340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unordered array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en-US" sz="24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</a:t>
            </a: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a max-heap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None of the leaf nodes need to be bubbled down, and the 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non-leaf node is in position </a:t>
            </a:r>
            <a:r>
              <a:rPr lang="en-US" altLang="en-US" sz="24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 we start with position 10/2 = 5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3 with its child and swap </a:t>
            </a: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17 with its two children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swap it with the maximum child (70)</a:t>
            </a:r>
          </a:p>
          <a:p>
            <a:pPr marL="0" indent="0">
              <a:spcBef>
                <a:spcPts val="1200"/>
              </a:spcBef>
              <a:buNone/>
            </a:pPr>
            <a:endParaRPr lang="en-US" altLang="en-US" sz="2400" dirty="0">
              <a:latin typeface="Arial" charset="0"/>
              <a:cs typeface="Arial" charset="0"/>
            </a:endParaRPr>
          </a:p>
        </p:txBody>
      </p:sp>
      <p:pic>
        <p:nvPicPr>
          <p:cNvPr id="31749" name="Picture 5" descr="heapsort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714" y="841634"/>
            <a:ext cx="3313113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heapify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524" y="1828800"/>
            <a:ext cx="3263190" cy="11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heapify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687" y="3352800"/>
            <a:ext cx="3123026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7389" y="5402317"/>
            <a:ext cx="5562600" cy="76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28 with its two children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63 and 34, and </a:t>
            </a: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 it with the largest child</a:t>
            </a:r>
          </a:p>
        </p:txBody>
      </p:sp>
      <p:pic>
        <p:nvPicPr>
          <p:cNvPr id="10" name="Picture 7" descr="heapify2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916" y="5402317"/>
            <a:ext cx="2906712" cy="10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81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58737"/>
            <a:ext cx="7886700" cy="398463"/>
          </a:xfrm>
        </p:spPr>
        <p:txBody>
          <a:bodyPr>
            <a:noAutofit/>
          </a:bodyPr>
          <a:lstStyle/>
          <a:p>
            <a:r>
              <a:rPr lang="en-US" altLang="en-US" sz="3200" b="1" dirty="0" smtClean="0">
                <a:latin typeface="Arial" charset="0"/>
                <a:cs typeface="Arial" charset="0"/>
              </a:rPr>
              <a:t>Example Heap Sort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95" y="762000"/>
            <a:ext cx="5434274" cy="1287955"/>
          </a:xfrm>
        </p:spPr>
        <p:txBody>
          <a:bodyPr>
            <a:normAutofit/>
          </a:bodyPr>
          <a:lstStyle/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compare 52 with its children, swap it with the largest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Recursing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no further swaps are needed</a:t>
            </a:r>
          </a:p>
        </p:txBody>
      </p:sp>
      <p:pic>
        <p:nvPicPr>
          <p:cNvPr id="35844" name="Picture 8" descr="heapify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62455"/>
            <a:ext cx="290671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heapify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667000"/>
            <a:ext cx="2906713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0595" y="2819400"/>
            <a:ext cx="54102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we </a:t>
            </a: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 the root with its largest child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swapping 46 again with 81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again with 70</a:t>
            </a:r>
          </a:p>
        </p:txBody>
      </p:sp>
    </p:spTree>
    <p:extLst>
      <p:ext uri="{BB962C8B-B14F-4D97-AF65-F5344CB8AC3E}">
        <p14:creationId xmlns:p14="http://schemas.microsoft.com/office/powerpoint/2010/main" val="205842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9" y="34159"/>
            <a:ext cx="7886700" cy="651641"/>
          </a:xfrm>
        </p:spPr>
        <p:txBody>
          <a:bodyPr/>
          <a:lstStyle/>
          <a:p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 Sort Example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21531"/>
            <a:ext cx="4953000" cy="778669"/>
          </a:xfrm>
        </p:spPr>
        <p:txBody>
          <a:bodyPr>
            <a:normAutofit/>
          </a:bodyPr>
          <a:lstStyle/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now converted the unsorted array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a max-heap:</a:t>
            </a:r>
          </a:p>
        </p:txBody>
      </p:sp>
      <p:pic>
        <p:nvPicPr>
          <p:cNvPr id="37892" name="Picture 8" descr="heapsort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952343"/>
            <a:ext cx="3482975" cy="2093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9" descr="heapsort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76227"/>
            <a:ext cx="2933700" cy="37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3290750"/>
            <a:ext cx="5715000" cy="1558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 we </a:t>
            </a: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the maximum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 of this heap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leaves a 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 at the back of the array:</a:t>
            </a:r>
          </a:p>
        </p:txBody>
      </p:sp>
      <p:pic>
        <p:nvPicPr>
          <p:cNvPr id="8" name="Picture 6" descr="heapsort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283685"/>
            <a:ext cx="2967038" cy="653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heapsort0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888" y="4070035"/>
            <a:ext cx="3365311" cy="2483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76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" y="32543"/>
            <a:ext cx="7886700" cy="500857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 Sort Example</a:t>
            </a:r>
          </a:p>
        </p:txBody>
      </p:sp>
      <p:sp>
        <p:nvSpPr>
          <p:cNvPr id="3993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199" y="804862"/>
            <a:ext cx="5038725" cy="5367338"/>
          </a:xfrm>
        </p:spPr>
        <p:txBody>
          <a:bodyPr>
            <a:noAutofit/>
          </a:bodyPr>
          <a:lstStyle/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last entry in the array, so </a:t>
            </a: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not fill it with the largest elemen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t?</a:t>
            </a:r>
          </a:p>
          <a:p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 this process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the maximum element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then 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it at the end of the array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</a:t>
            </a:r>
          </a:p>
          <a:p>
            <a:pPr lvl="1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append 70</a:t>
            </a:r>
          </a:p>
          <a:p>
            <a:pPr lvl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append 63</a:t>
            </a:r>
          </a:p>
          <a:p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940" name="Picture 7" descr="heapsort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685800"/>
            <a:ext cx="3495675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8" descr="heapsort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752600"/>
            <a:ext cx="3498850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heapsort0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3459956"/>
            <a:ext cx="349885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heapsort0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5186363"/>
            <a:ext cx="3498850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424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" y="62707"/>
            <a:ext cx="7886700" cy="546894"/>
          </a:xfrm>
        </p:spPr>
        <p:txBody>
          <a:bodyPr/>
          <a:lstStyle/>
          <a:p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 Sort Example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5791200" cy="5943600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We have the 4 largest elements in order</a:t>
            </a:r>
          </a:p>
          <a:p>
            <a:pPr lvl="1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and append 52</a:t>
            </a:r>
          </a:p>
          <a:p>
            <a:pPr lvl="1"/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and append 46</a:t>
            </a:r>
          </a:p>
          <a:p>
            <a:pPr lvl="1"/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append 34</a:t>
            </a:r>
          </a:p>
          <a:p>
            <a:pPr lvl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append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  <a:p>
            <a:pPr lvl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we can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17, insert it into the 2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location, and the resulting array is sorted</a:t>
            </a:r>
          </a:p>
          <a:p>
            <a:pPr lvl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988" name="Picture 7" descr="heapsort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032" y="1460360"/>
            <a:ext cx="2984852" cy="1228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6" descr="heapsort0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146" y="124140"/>
            <a:ext cx="2846148" cy="117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heapsort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377" y="4252354"/>
            <a:ext cx="2907507" cy="1196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heapsort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051" y="2853659"/>
            <a:ext cx="2925763" cy="1204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/>
          <p:cNvSpPr txBox="1">
            <a:spLocks noChangeArrowheads="1"/>
          </p:cNvSpPr>
          <p:nvPr/>
        </p:nvSpPr>
        <p:spPr>
          <a:xfrm>
            <a:off x="381000" y="5189537"/>
            <a:ext cx="3962400" cy="45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</a:p>
        </p:txBody>
      </p:sp>
      <p:pic>
        <p:nvPicPr>
          <p:cNvPr id="10" name="Picture 6" descr="heapsort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621337"/>
            <a:ext cx="2774684" cy="114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482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1"/>
            <a:ext cx="7886700" cy="70167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to  Complete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lang="en-US" alt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-16476" y="914400"/>
            <a:ext cx="9067800" cy="1143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bottom level of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not full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add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inserts a new node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bottom level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immediately after the rightmost node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level;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 height remains the same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0284E9E-F26B-4526-91C8-E37197A52034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03021"/>
            <a:ext cx="2866705" cy="14173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190549"/>
            <a:ext cx="2977847" cy="1394828"/>
          </a:xfrm>
          <a:prstGeom prst="rect">
            <a:avLst/>
          </a:prstGeom>
        </p:spPr>
      </p:pic>
      <p:sp>
        <p:nvSpPr>
          <p:cNvPr id="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76200" y="3766971"/>
            <a:ext cx="9067800" cy="76819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bottom level is full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add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inserts a new node as the left child of the leftmost node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bottom level of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hence,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’s height increases by one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891871"/>
            <a:ext cx="3441559" cy="1474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3777" y="4891871"/>
            <a:ext cx="3828619" cy="190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8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783" y="2667000"/>
            <a:ext cx="3703226" cy="1841384"/>
          </a:xfrm>
          <a:prstGeom prst="rect">
            <a:avLst/>
          </a:prstGeom>
        </p:spPr>
      </p:pic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051324" cy="68835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a Complete Binary Tree</a:t>
            </a:r>
            <a:endParaRPr lang="en-US" alt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0" y="741043"/>
            <a:ext cx="9113108" cy="226348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stored in a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that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element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equal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level number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defined as follows: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child of node 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2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+ 1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child of node 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2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3924" y="6477000"/>
            <a:ext cx="2057400" cy="288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0284E9E-F26B-4526-91C8-E37197A52034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920958"/>
            <a:ext cx="2977847" cy="13948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5832" y="5288597"/>
            <a:ext cx="91131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performed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ar-LB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because they simply involve adding or removing the last element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ar-L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ar-L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ar-L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Array-based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a complete binary tree with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ar-L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685800" y="4539963"/>
            <a:ext cx="563880" cy="431743"/>
          </a:xfrm>
          <a:prstGeom prst="rect">
            <a:avLst/>
          </a:prstGeom>
          <a:solidFill>
            <a:srgbClr val="ECD882"/>
          </a:solidFill>
          <a:ln w="2857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auto">
          <a:xfrm>
            <a:off x="1249680" y="4539963"/>
            <a:ext cx="563880" cy="431743"/>
          </a:xfrm>
          <a:prstGeom prst="rect">
            <a:avLst/>
          </a:prstGeom>
          <a:solidFill>
            <a:srgbClr val="ECD882"/>
          </a:solidFill>
          <a:ln w="2857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27" name="Rectangle 32"/>
          <p:cNvSpPr>
            <a:spLocks noChangeArrowheads="1"/>
          </p:cNvSpPr>
          <p:nvPr/>
        </p:nvSpPr>
        <p:spPr bwMode="auto">
          <a:xfrm>
            <a:off x="1813560" y="4539963"/>
            <a:ext cx="563880" cy="431743"/>
          </a:xfrm>
          <a:prstGeom prst="rect">
            <a:avLst/>
          </a:prstGeom>
          <a:solidFill>
            <a:srgbClr val="ECD882"/>
          </a:solidFill>
          <a:ln w="2857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2377440" y="4539963"/>
            <a:ext cx="563880" cy="431743"/>
          </a:xfrm>
          <a:prstGeom prst="rect">
            <a:avLst/>
          </a:prstGeom>
          <a:solidFill>
            <a:srgbClr val="ECD882"/>
          </a:solidFill>
          <a:ln w="2857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29" name="Rectangle 34"/>
          <p:cNvSpPr>
            <a:spLocks noChangeArrowheads="1"/>
          </p:cNvSpPr>
          <p:nvPr/>
        </p:nvSpPr>
        <p:spPr bwMode="auto">
          <a:xfrm>
            <a:off x="2941320" y="4539963"/>
            <a:ext cx="563880" cy="431743"/>
          </a:xfrm>
          <a:prstGeom prst="rect">
            <a:avLst/>
          </a:prstGeom>
          <a:solidFill>
            <a:srgbClr val="ECD882"/>
          </a:solidFill>
          <a:ln w="2857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30" name="Rectangle 37"/>
          <p:cNvSpPr>
            <a:spLocks noChangeArrowheads="1"/>
          </p:cNvSpPr>
          <p:nvPr/>
        </p:nvSpPr>
        <p:spPr bwMode="auto">
          <a:xfrm>
            <a:off x="826770" y="4971706"/>
            <a:ext cx="271661" cy="27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t>0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sp>
        <p:nvSpPr>
          <p:cNvPr id="31" name="Rectangle 38"/>
          <p:cNvSpPr>
            <a:spLocks noChangeArrowheads="1"/>
          </p:cNvSpPr>
          <p:nvPr/>
        </p:nvSpPr>
        <p:spPr bwMode="auto">
          <a:xfrm>
            <a:off x="1390650" y="4971706"/>
            <a:ext cx="271661" cy="27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t>1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sp>
        <p:nvSpPr>
          <p:cNvPr id="32" name="Rectangle 39"/>
          <p:cNvSpPr>
            <a:spLocks noChangeArrowheads="1"/>
          </p:cNvSpPr>
          <p:nvPr/>
        </p:nvSpPr>
        <p:spPr bwMode="auto">
          <a:xfrm>
            <a:off x="1954530" y="4971706"/>
            <a:ext cx="271661" cy="27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t>2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sp>
        <p:nvSpPr>
          <p:cNvPr id="33" name="Rectangle 40"/>
          <p:cNvSpPr>
            <a:spLocks noChangeArrowheads="1"/>
          </p:cNvSpPr>
          <p:nvPr/>
        </p:nvSpPr>
        <p:spPr bwMode="auto">
          <a:xfrm>
            <a:off x="2518410" y="4971706"/>
            <a:ext cx="271661" cy="27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t>3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sp>
        <p:nvSpPr>
          <p:cNvPr id="34" name="Rectangle 41"/>
          <p:cNvSpPr>
            <a:spLocks noChangeArrowheads="1"/>
          </p:cNvSpPr>
          <p:nvPr/>
        </p:nvSpPr>
        <p:spPr bwMode="auto">
          <a:xfrm>
            <a:off x="3082290" y="4971706"/>
            <a:ext cx="271661" cy="27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t>4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491581" y="4531657"/>
            <a:ext cx="563880" cy="431743"/>
          </a:xfrm>
          <a:prstGeom prst="rect">
            <a:avLst/>
          </a:prstGeom>
          <a:solidFill>
            <a:srgbClr val="ECD882"/>
          </a:solidFill>
          <a:ln w="2857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t>w</a:t>
            </a:r>
          </a:p>
        </p:txBody>
      </p:sp>
      <p:sp>
        <p:nvSpPr>
          <p:cNvPr id="36" name="Rectangle 41"/>
          <p:cNvSpPr>
            <a:spLocks noChangeArrowheads="1"/>
          </p:cNvSpPr>
          <p:nvPr/>
        </p:nvSpPr>
        <p:spPr bwMode="auto">
          <a:xfrm>
            <a:off x="3491582" y="4980013"/>
            <a:ext cx="4249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t>5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4527185" y="4562594"/>
            <a:ext cx="563880" cy="431743"/>
          </a:xfrm>
          <a:prstGeom prst="rect">
            <a:avLst/>
          </a:prstGeom>
          <a:solidFill>
            <a:srgbClr val="ECD882"/>
          </a:solidFill>
          <a:ln w="2857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38" name="Rectangle 31"/>
          <p:cNvSpPr>
            <a:spLocks noChangeArrowheads="1"/>
          </p:cNvSpPr>
          <p:nvPr/>
        </p:nvSpPr>
        <p:spPr bwMode="auto">
          <a:xfrm>
            <a:off x="5091065" y="4562594"/>
            <a:ext cx="563880" cy="431743"/>
          </a:xfrm>
          <a:prstGeom prst="rect">
            <a:avLst/>
          </a:prstGeom>
          <a:solidFill>
            <a:srgbClr val="ECD882"/>
          </a:solidFill>
          <a:ln w="2857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39" name="Rectangle 32"/>
          <p:cNvSpPr>
            <a:spLocks noChangeArrowheads="1"/>
          </p:cNvSpPr>
          <p:nvPr/>
        </p:nvSpPr>
        <p:spPr bwMode="auto">
          <a:xfrm>
            <a:off x="5654945" y="4562594"/>
            <a:ext cx="563880" cy="431743"/>
          </a:xfrm>
          <a:prstGeom prst="rect">
            <a:avLst/>
          </a:prstGeom>
          <a:solidFill>
            <a:srgbClr val="ECD882"/>
          </a:solidFill>
          <a:ln w="2857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40" name="Rectangle 33"/>
          <p:cNvSpPr>
            <a:spLocks noChangeArrowheads="1"/>
          </p:cNvSpPr>
          <p:nvPr/>
        </p:nvSpPr>
        <p:spPr bwMode="auto">
          <a:xfrm>
            <a:off x="6218825" y="4562594"/>
            <a:ext cx="563880" cy="431743"/>
          </a:xfrm>
          <a:prstGeom prst="rect">
            <a:avLst/>
          </a:prstGeom>
          <a:solidFill>
            <a:srgbClr val="ECD882"/>
          </a:solidFill>
          <a:ln w="2857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41" name="Rectangle 34"/>
          <p:cNvSpPr>
            <a:spLocks noChangeArrowheads="1"/>
          </p:cNvSpPr>
          <p:nvPr/>
        </p:nvSpPr>
        <p:spPr bwMode="auto">
          <a:xfrm>
            <a:off x="6782705" y="4562594"/>
            <a:ext cx="563880" cy="431743"/>
          </a:xfrm>
          <a:prstGeom prst="rect">
            <a:avLst/>
          </a:prstGeom>
          <a:solidFill>
            <a:srgbClr val="ECD882"/>
          </a:solidFill>
          <a:ln w="2857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42" name="Rectangle 37"/>
          <p:cNvSpPr>
            <a:spLocks noChangeArrowheads="1"/>
          </p:cNvSpPr>
          <p:nvPr/>
        </p:nvSpPr>
        <p:spPr bwMode="auto">
          <a:xfrm>
            <a:off x="4668155" y="4994337"/>
            <a:ext cx="271661" cy="27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t>0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sp>
        <p:nvSpPr>
          <p:cNvPr id="43" name="Rectangle 38"/>
          <p:cNvSpPr>
            <a:spLocks noChangeArrowheads="1"/>
          </p:cNvSpPr>
          <p:nvPr/>
        </p:nvSpPr>
        <p:spPr bwMode="auto">
          <a:xfrm>
            <a:off x="5232035" y="4994337"/>
            <a:ext cx="271661" cy="27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t>1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5795915" y="4994337"/>
            <a:ext cx="271661" cy="27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t>2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6359795" y="4994337"/>
            <a:ext cx="271661" cy="27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t>3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sp>
        <p:nvSpPr>
          <p:cNvPr id="46" name="Rectangle 41"/>
          <p:cNvSpPr>
            <a:spLocks noChangeArrowheads="1"/>
          </p:cNvSpPr>
          <p:nvPr/>
        </p:nvSpPr>
        <p:spPr bwMode="auto">
          <a:xfrm>
            <a:off x="6923675" y="4994337"/>
            <a:ext cx="271661" cy="27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t>4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8479206" y="4557793"/>
            <a:ext cx="563880" cy="431743"/>
          </a:xfrm>
          <a:prstGeom prst="rect">
            <a:avLst/>
          </a:prstGeom>
          <a:solidFill>
            <a:srgbClr val="ECD882"/>
          </a:solidFill>
          <a:ln w="2857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t>w</a:t>
            </a:r>
          </a:p>
        </p:txBody>
      </p:sp>
      <p:sp>
        <p:nvSpPr>
          <p:cNvPr id="48" name="Rectangle 41"/>
          <p:cNvSpPr>
            <a:spLocks noChangeArrowheads="1"/>
          </p:cNvSpPr>
          <p:nvPr/>
        </p:nvSpPr>
        <p:spPr bwMode="auto">
          <a:xfrm>
            <a:off x="8491564" y="4993792"/>
            <a:ext cx="4249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t>7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sp>
        <p:nvSpPr>
          <p:cNvPr id="49" name="Rectangle 33"/>
          <p:cNvSpPr>
            <a:spLocks noChangeArrowheads="1"/>
          </p:cNvSpPr>
          <p:nvPr/>
        </p:nvSpPr>
        <p:spPr bwMode="auto">
          <a:xfrm>
            <a:off x="7353524" y="4562594"/>
            <a:ext cx="563880" cy="431743"/>
          </a:xfrm>
          <a:prstGeom prst="rect">
            <a:avLst/>
          </a:prstGeom>
          <a:solidFill>
            <a:srgbClr val="ECD882"/>
          </a:solidFill>
          <a:ln w="2857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50" name="Rectangle 34"/>
          <p:cNvSpPr>
            <a:spLocks noChangeArrowheads="1"/>
          </p:cNvSpPr>
          <p:nvPr/>
        </p:nvSpPr>
        <p:spPr bwMode="auto">
          <a:xfrm>
            <a:off x="7917404" y="4562594"/>
            <a:ext cx="563880" cy="431743"/>
          </a:xfrm>
          <a:prstGeom prst="rect">
            <a:avLst/>
          </a:prstGeom>
          <a:solidFill>
            <a:srgbClr val="ECD882"/>
          </a:solidFill>
          <a:ln w="2857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51" name="Rectangle 40"/>
          <p:cNvSpPr>
            <a:spLocks noChangeArrowheads="1"/>
          </p:cNvSpPr>
          <p:nvPr/>
        </p:nvSpPr>
        <p:spPr bwMode="auto">
          <a:xfrm>
            <a:off x="7494494" y="4994337"/>
            <a:ext cx="271661" cy="27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t>5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sp>
        <p:nvSpPr>
          <p:cNvPr id="52" name="Rectangle 41"/>
          <p:cNvSpPr>
            <a:spLocks noChangeArrowheads="1"/>
          </p:cNvSpPr>
          <p:nvPr/>
        </p:nvSpPr>
        <p:spPr bwMode="auto">
          <a:xfrm>
            <a:off x="8058374" y="4994337"/>
            <a:ext cx="271661" cy="27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t>6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46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95" y="18535"/>
            <a:ext cx="7886700" cy="457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Height of a Heap</a:t>
            </a:r>
            <a:endParaRPr lang="en-US" alt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20595" y="473676"/>
            <a:ext cx="9067800" cy="58509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heap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entries has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  </a:t>
            </a:r>
            <a:r>
              <a:rPr lang="en-US" sz="24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⌊log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21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complete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there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100" i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1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level, </a:t>
            </a:r>
            <a:r>
              <a:rPr 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≤ </a:t>
            </a:r>
            <a:r>
              <a:rPr lang="en-US" sz="21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sz="21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r>
              <a:rPr lang="en-US" sz="21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2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at least 1 node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Thus, the </a:t>
            </a:r>
            <a:r>
              <a:rPr lang="en-US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nodes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least</a:t>
            </a:r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(1+2+4+···+2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)+1 = (2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−1)+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2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r>
              <a:rPr lang="en-US" sz="21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2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at most 2</a:t>
            </a:r>
            <a:r>
              <a:rPr lang="en-US" sz="2100" i="1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1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thus the </a:t>
            </a:r>
            <a:r>
              <a:rPr lang="en-US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nodes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most</a:t>
            </a:r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(1+2+4+···+2</a:t>
            </a:r>
            <a:r>
              <a:rPr lang="pt-BR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)+2</a:t>
            </a:r>
            <a:r>
              <a:rPr lang="pt-BR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  <a:r>
              <a:rPr lang="pt-BR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number of nodes is equal to the number </a:t>
            </a:r>
            <a:r>
              <a:rPr 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entries, we obtain</a:t>
            </a:r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2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by taking </a:t>
            </a:r>
            <a:r>
              <a:rPr lang="en-US" sz="2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logarithms of both sides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these two inequalities, we see that</a:t>
            </a:r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log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)−1 ≤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integer, the two inequalities above imply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  </a:t>
            </a:r>
            <a:r>
              <a:rPr lang="en-US" sz="2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⌊log </a:t>
            </a:r>
            <a:r>
              <a:rPr 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⌋.</a:t>
            </a:r>
            <a:endParaRPr lang="en-US" altLang="en-US" sz="21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0284E9E-F26B-4526-91C8-E37197A52034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3114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" descr="heap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09139"/>
            <a:ext cx="3962400" cy="2424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7886700" cy="657923"/>
          </a:xfrm>
        </p:spPr>
        <p:txBody>
          <a:bodyPr/>
          <a:lstStyle/>
          <a:p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 Array Implementation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18419" y="2667000"/>
            <a:ext cx="9013824" cy="3657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starting at 1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with each entry in the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breadth-first traversal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to get: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 at index k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it follows that: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node is a (</a:t>
            </a:r>
            <a:r>
              <a:rPr lang="en-US" altLang="en-US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k-1)</a:t>
            </a:r>
            <a:r>
              <a:rPr lang="en-US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at </a:t>
            </a:r>
            <a:r>
              <a:rPr lang="en-US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354" y="3724275"/>
            <a:ext cx="5988392" cy="771525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783075"/>
              </p:ext>
            </p:extLst>
          </p:nvPr>
        </p:nvGraphicFramePr>
        <p:xfrm>
          <a:off x="1031531" y="3508032"/>
          <a:ext cx="5957500" cy="38305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72343">
                  <a:extLst>
                    <a:ext uri="{9D8B030D-6E8A-4147-A177-3AD203B41FA5}">
                      <a16:colId xmlns:a16="http://schemas.microsoft.com/office/drawing/2014/main" val="3523410515"/>
                    </a:ext>
                  </a:extLst>
                </a:gridCol>
                <a:gridCol w="372345">
                  <a:extLst>
                    <a:ext uri="{9D8B030D-6E8A-4147-A177-3AD203B41FA5}">
                      <a16:colId xmlns:a16="http://schemas.microsoft.com/office/drawing/2014/main" val="3543346544"/>
                    </a:ext>
                  </a:extLst>
                </a:gridCol>
                <a:gridCol w="372343">
                  <a:extLst>
                    <a:ext uri="{9D8B030D-6E8A-4147-A177-3AD203B41FA5}">
                      <a16:colId xmlns:a16="http://schemas.microsoft.com/office/drawing/2014/main" val="3868215593"/>
                    </a:ext>
                  </a:extLst>
                </a:gridCol>
                <a:gridCol w="372343">
                  <a:extLst>
                    <a:ext uri="{9D8B030D-6E8A-4147-A177-3AD203B41FA5}">
                      <a16:colId xmlns:a16="http://schemas.microsoft.com/office/drawing/2014/main" val="488617566"/>
                    </a:ext>
                  </a:extLst>
                </a:gridCol>
                <a:gridCol w="372345">
                  <a:extLst>
                    <a:ext uri="{9D8B030D-6E8A-4147-A177-3AD203B41FA5}">
                      <a16:colId xmlns:a16="http://schemas.microsoft.com/office/drawing/2014/main" val="3919934243"/>
                    </a:ext>
                  </a:extLst>
                </a:gridCol>
                <a:gridCol w="372343">
                  <a:extLst>
                    <a:ext uri="{9D8B030D-6E8A-4147-A177-3AD203B41FA5}">
                      <a16:colId xmlns:a16="http://schemas.microsoft.com/office/drawing/2014/main" val="2526171173"/>
                    </a:ext>
                  </a:extLst>
                </a:gridCol>
                <a:gridCol w="372343">
                  <a:extLst>
                    <a:ext uri="{9D8B030D-6E8A-4147-A177-3AD203B41FA5}">
                      <a16:colId xmlns:a16="http://schemas.microsoft.com/office/drawing/2014/main" val="2416720753"/>
                    </a:ext>
                  </a:extLst>
                </a:gridCol>
                <a:gridCol w="372345">
                  <a:extLst>
                    <a:ext uri="{9D8B030D-6E8A-4147-A177-3AD203B41FA5}">
                      <a16:colId xmlns:a16="http://schemas.microsoft.com/office/drawing/2014/main" val="978080606"/>
                    </a:ext>
                  </a:extLst>
                </a:gridCol>
                <a:gridCol w="372345">
                  <a:extLst>
                    <a:ext uri="{9D8B030D-6E8A-4147-A177-3AD203B41FA5}">
                      <a16:colId xmlns:a16="http://schemas.microsoft.com/office/drawing/2014/main" val="2452796513"/>
                    </a:ext>
                  </a:extLst>
                </a:gridCol>
                <a:gridCol w="372343">
                  <a:extLst>
                    <a:ext uri="{9D8B030D-6E8A-4147-A177-3AD203B41FA5}">
                      <a16:colId xmlns:a16="http://schemas.microsoft.com/office/drawing/2014/main" val="2778117484"/>
                    </a:ext>
                  </a:extLst>
                </a:gridCol>
                <a:gridCol w="372343">
                  <a:extLst>
                    <a:ext uri="{9D8B030D-6E8A-4147-A177-3AD203B41FA5}">
                      <a16:colId xmlns:a16="http://schemas.microsoft.com/office/drawing/2014/main" val="2779986509"/>
                    </a:ext>
                  </a:extLst>
                </a:gridCol>
                <a:gridCol w="372345">
                  <a:extLst>
                    <a:ext uri="{9D8B030D-6E8A-4147-A177-3AD203B41FA5}">
                      <a16:colId xmlns:a16="http://schemas.microsoft.com/office/drawing/2014/main" val="2181009026"/>
                    </a:ext>
                  </a:extLst>
                </a:gridCol>
                <a:gridCol w="372343">
                  <a:extLst>
                    <a:ext uri="{9D8B030D-6E8A-4147-A177-3AD203B41FA5}">
                      <a16:colId xmlns:a16="http://schemas.microsoft.com/office/drawing/2014/main" val="787570606"/>
                    </a:ext>
                  </a:extLst>
                </a:gridCol>
                <a:gridCol w="372343">
                  <a:extLst>
                    <a:ext uri="{9D8B030D-6E8A-4147-A177-3AD203B41FA5}">
                      <a16:colId xmlns:a16="http://schemas.microsoft.com/office/drawing/2014/main" val="432982918"/>
                    </a:ext>
                  </a:extLst>
                </a:gridCol>
                <a:gridCol w="372345">
                  <a:extLst>
                    <a:ext uri="{9D8B030D-6E8A-4147-A177-3AD203B41FA5}">
                      <a16:colId xmlns:a16="http://schemas.microsoft.com/office/drawing/2014/main" val="2150614380"/>
                    </a:ext>
                  </a:extLst>
                </a:gridCol>
                <a:gridCol w="372343">
                  <a:extLst>
                    <a:ext uri="{9D8B030D-6E8A-4147-A177-3AD203B41FA5}">
                      <a16:colId xmlns:a16="http://schemas.microsoft.com/office/drawing/2014/main" val="3422120982"/>
                    </a:ext>
                  </a:extLst>
                </a:gridCol>
              </a:tblGrid>
              <a:tr h="38305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51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23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2" descr="heap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2" y="921002"/>
            <a:ext cx="4171950" cy="245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2357"/>
            <a:ext cx="7886700" cy="45582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Implementation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-45204" y="519910"/>
            <a:ext cx="4471301" cy="5334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children of 15 are 17 and 32: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795534" y="512853"/>
            <a:ext cx="3943350" cy="57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charset="0"/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children of 17 are 25 and 19:</a:t>
            </a:r>
          </a:p>
        </p:txBody>
      </p:sp>
      <p:pic>
        <p:nvPicPr>
          <p:cNvPr id="8" name="Picture 6" descr="hash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506" y="825553"/>
            <a:ext cx="4348466" cy="256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-15766" y="3505200"/>
            <a:ext cx="3962400" cy="368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charset="0"/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children of 32 are 41 and 36:</a:t>
            </a:r>
          </a:p>
        </p:txBody>
      </p:sp>
      <p:pic>
        <p:nvPicPr>
          <p:cNvPr id="11" name="Picture 7" descr="heap4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6" y="3900077"/>
            <a:ext cx="4462462" cy="262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660639" y="3544659"/>
            <a:ext cx="3980383" cy="396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charset="0"/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children of 25 are 33 and 55:</a:t>
            </a:r>
          </a:p>
        </p:txBody>
      </p:sp>
      <p:pic>
        <p:nvPicPr>
          <p:cNvPr id="14" name="Picture 4" descr="heap4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848" y="3897056"/>
            <a:ext cx="4462462" cy="262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933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471487" y="121401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sz="3200" b="1" kern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Heaps and Priority Queues</a:t>
            </a:r>
            <a:endParaRPr lang="en-US" sz="3200" b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288924" y="1020762"/>
            <a:ext cx="87026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q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charset="0"/>
              <a:buChar char="w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a heap to implement a priority queue</a:t>
            </a:r>
          </a:p>
          <a:p>
            <a:pPr eaLnBrk="1" hangingPunct="1"/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store a (key, element) item at each internal node</a:t>
            </a:r>
          </a:p>
          <a:p>
            <a:pPr eaLnBrk="1" hangingPunct="1"/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keep track of the last node</a:t>
            </a:r>
            <a:endParaRPr 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4800600" y="3962400"/>
            <a:ext cx="381000" cy="381000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charset="0"/>
              <a:ea typeface="ＭＳ Ｐゴシック" charset="0"/>
              <a:sym typeface="Symbol" charset="0"/>
            </a:endParaRPr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6330950" y="4572000"/>
            <a:ext cx="381000" cy="381000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charset="0"/>
              <a:ea typeface="ＭＳ Ｐゴシック" charset="0"/>
              <a:sym typeface="Symbol" charset="0"/>
            </a:endParaRPr>
          </a:p>
        </p:txBody>
      </p:sp>
      <p:sp>
        <p:nvSpPr>
          <p:cNvPr id="28" name="Oval 6"/>
          <p:cNvSpPr>
            <a:spLocks noChangeArrowheads="1"/>
          </p:cNvSpPr>
          <p:nvPr/>
        </p:nvSpPr>
        <p:spPr bwMode="auto">
          <a:xfrm>
            <a:off x="3054350" y="4572000"/>
            <a:ext cx="381000" cy="381000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charset="0"/>
              <a:ea typeface="ＭＳ Ｐゴシック" charset="0"/>
              <a:sym typeface="Symbol" charset="0"/>
            </a:endParaRPr>
          </a:p>
        </p:txBody>
      </p:sp>
      <p:sp>
        <p:nvSpPr>
          <p:cNvPr id="29" name="Oval 7"/>
          <p:cNvSpPr>
            <a:spLocks noChangeArrowheads="1"/>
          </p:cNvSpPr>
          <p:nvPr/>
        </p:nvSpPr>
        <p:spPr bwMode="auto">
          <a:xfrm>
            <a:off x="3756025" y="5181600"/>
            <a:ext cx="381000" cy="381000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charset="0"/>
              <a:ea typeface="ＭＳ Ｐゴシック" charset="0"/>
              <a:sym typeface="Symbol" charset="0"/>
            </a:endParaRPr>
          </a:p>
        </p:txBody>
      </p:sp>
      <p:cxnSp>
        <p:nvCxnSpPr>
          <p:cNvPr id="30" name="AutoShape 12"/>
          <p:cNvCxnSpPr>
            <a:cxnSpLocks noChangeShapeType="1"/>
            <a:stCxn id="26" idx="3"/>
            <a:endCxn id="28" idx="7"/>
          </p:cNvCxnSpPr>
          <p:nvPr/>
        </p:nvCxnSpPr>
        <p:spPr bwMode="auto">
          <a:xfrm flipH="1">
            <a:off x="3379788" y="4297363"/>
            <a:ext cx="1476375" cy="320675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13"/>
          <p:cNvCxnSpPr>
            <a:cxnSpLocks noChangeShapeType="1"/>
            <a:stCxn id="27" idx="1"/>
            <a:endCxn id="26" idx="5"/>
          </p:cNvCxnSpPr>
          <p:nvPr/>
        </p:nvCxnSpPr>
        <p:spPr bwMode="auto">
          <a:xfrm flipH="1" flipV="1">
            <a:off x="5126038" y="4297363"/>
            <a:ext cx="1260475" cy="320675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18"/>
          <p:cNvCxnSpPr>
            <a:cxnSpLocks noChangeShapeType="1"/>
            <a:stCxn id="34" idx="7"/>
            <a:endCxn id="28" idx="3"/>
          </p:cNvCxnSpPr>
          <p:nvPr/>
        </p:nvCxnSpPr>
        <p:spPr bwMode="auto">
          <a:xfrm flipV="1">
            <a:off x="2679700" y="4906963"/>
            <a:ext cx="430213" cy="320675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19"/>
          <p:cNvCxnSpPr>
            <a:cxnSpLocks noChangeShapeType="1"/>
            <a:stCxn id="29" idx="1"/>
            <a:endCxn id="28" idx="5"/>
          </p:cNvCxnSpPr>
          <p:nvPr/>
        </p:nvCxnSpPr>
        <p:spPr bwMode="auto">
          <a:xfrm flipH="1" flipV="1">
            <a:off x="3379788" y="4906963"/>
            <a:ext cx="431800" cy="320675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4" name="Oval 20"/>
          <p:cNvSpPr>
            <a:spLocks noChangeArrowheads="1"/>
          </p:cNvSpPr>
          <p:nvPr/>
        </p:nvSpPr>
        <p:spPr bwMode="auto">
          <a:xfrm>
            <a:off x="2354263" y="5181600"/>
            <a:ext cx="381000" cy="381000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charset="0"/>
              <a:ea typeface="ＭＳ Ｐゴシック" charset="0"/>
              <a:sym typeface="Symbol" charset="0"/>
            </a:endParaRPr>
          </a:p>
        </p:txBody>
      </p:sp>
      <p:sp>
        <p:nvSpPr>
          <p:cNvPr id="35" name="AutoShape 26"/>
          <p:cNvSpPr>
            <a:spLocks noChangeArrowheads="1"/>
          </p:cNvSpPr>
          <p:nvPr/>
        </p:nvSpPr>
        <p:spPr bwMode="auto">
          <a:xfrm>
            <a:off x="5457825" y="3505200"/>
            <a:ext cx="1057275" cy="417513"/>
          </a:xfrm>
          <a:prstGeom prst="roundRect">
            <a:avLst>
              <a:gd name="adj" fmla="val 16667"/>
            </a:avLst>
          </a:prstGeom>
          <a:solidFill>
            <a:srgbClr val="353A77">
              <a:lumMod val="20000"/>
              <a:lumOff val="80000"/>
            </a:srgbClr>
          </a:solidFill>
          <a:ln w="19050">
            <a:solidFill>
              <a:srgbClr val="40458C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ea typeface="ＭＳ Ｐゴシック" charset="0"/>
              </a:rPr>
              <a:t>(2, Sue)</a:t>
            </a:r>
          </a:p>
        </p:txBody>
      </p:sp>
      <p:sp>
        <p:nvSpPr>
          <p:cNvPr id="36" name="AutoShape 27"/>
          <p:cNvSpPr>
            <a:spLocks noChangeArrowheads="1"/>
          </p:cNvSpPr>
          <p:nvPr/>
        </p:nvSpPr>
        <p:spPr bwMode="auto">
          <a:xfrm>
            <a:off x="6997700" y="4114800"/>
            <a:ext cx="1176338" cy="417513"/>
          </a:xfrm>
          <a:prstGeom prst="roundRect">
            <a:avLst>
              <a:gd name="adj" fmla="val 16667"/>
            </a:avLst>
          </a:prstGeom>
          <a:solidFill>
            <a:srgbClr val="353A77">
              <a:lumMod val="20000"/>
              <a:lumOff val="80000"/>
            </a:srgbClr>
          </a:solidFill>
          <a:ln w="19050">
            <a:solidFill>
              <a:srgbClr val="40458C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ea typeface="ＭＳ Ｐゴシック" charset="0"/>
              </a:rPr>
              <a:t>(6, Mark)</a:t>
            </a:r>
          </a:p>
        </p:txBody>
      </p:sp>
      <p:sp>
        <p:nvSpPr>
          <p:cNvPr id="37" name="AutoShape 28"/>
          <p:cNvSpPr>
            <a:spLocks noChangeArrowheads="1"/>
          </p:cNvSpPr>
          <p:nvPr/>
        </p:nvSpPr>
        <p:spPr bwMode="auto">
          <a:xfrm>
            <a:off x="1749425" y="4114800"/>
            <a:ext cx="1004888" cy="417513"/>
          </a:xfrm>
          <a:prstGeom prst="roundRect">
            <a:avLst>
              <a:gd name="adj" fmla="val 16667"/>
            </a:avLst>
          </a:prstGeom>
          <a:solidFill>
            <a:srgbClr val="353A77">
              <a:lumMod val="20000"/>
              <a:lumOff val="80000"/>
            </a:srgbClr>
          </a:solidFill>
          <a:ln w="19050">
            <a:solidFill>
              <a:srgbClr val="40458C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ea typeface="ＭＳ Ｐゴシック" charset="0"/>
              </a:rPr>
              <a:t>(5, Pat)</a:t>
            </a:r>
          </a:p>
        </p:txBody>
      </p:sp>
      <p:sp>
        <p:nvSpPr>
          <p:cNvPr id="38" name="AutoShape 29"/>
          <p:cNvSpPr>
            <a:spLocks noChangeArrowheads="1"/>
          </p:cNvSpPr>
          <p:nvPr/>
        </p:nvSpPr>
        <p:spPr bwMode="auto">
          <a:xfrm>
            <a:off x="1012825" y="4724400"/>
            <a:ext cx="1044575" cy="417513"/>
          </a:xfrm>
          <a:prstGeom prst="roundRect">
            <a:avLst>
              <a:gd name="adj" fmla="val 16667"/>
            </a:avLst>
          </a:prstGeom>
          <a:solidFill>
            <a:srgbClr val="353A77">
              <a:lumMod val="20000"/>
              <a:lumOff val="80000"/>
            </a:srgbClr>
          </a:solidFill>
          <a:ln w="19050">
            <a:solidFill>
              <a:srgbClr val="40458C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ea typeface="ＭＳ Ｐゴシック" charset="0"/>
              </a:rPr>
              <a:t>(9, Jeff)</a:t>
            </a:r>
          </a:p>
        </p:txBody>
      </p:sp>
      <p:sp>
        <p:nvSpPr>
          <p:cNvPr id="39" name="AutoShape 30"/>
          <p:cNvSpPr>
            <a:spLocks noChangeArrowheads="1"/>
          </p:cNvSpPr>
          <p:nvPr/>
        </p:nvSpPr>
        <p:spPr bwMode="auto">
          <a:xfrm>
            <a:off x="4368800" y="4724400"/>
            <a:ext cx="1193800" cy="417513"/>
          </a:xfrm>
          <a:prstGeom prst="roundRect">
            <a:avLst>
              <a:gd name="adj" fmla="val 16667"/>
            </a:avLst>
          </a:prstGeom>
          <a:solidFill>
            <a:srgbClr val="353A77">
              <a:lumMod val="20000"/>
              <a:lumOff val="80000"/>
            </a:srgbClr>
          </a:solidFill>
          <a:ln w="19050">
            <a:solidFill>
              <a:srgbClr val="40458C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ea typeface="ＭＳ Ｐゴシック" charset="0"/>
              </a:rPr>
              <a:t>(7, Anna)</a:t>
            </a:r>
          </a:p>
        </p:txBody>
      </p:sp>
      <p:sp>
        <p:nvSpPr>
          <p:cNvPr id="40" name="Freeform 36"/>
          <p:cNvSpPr>
            <a:spLocks/>
          </p:cNvSpPr>
          <p:nvPr/>
        </p:nvSpPr>
        <p:spPr bwMode="auto">
          <a:xfrm>
            <a:off x="6534150" y="4543425"/>
            <a:ext cx="1038225" cy="341313"/>
          </a:xfrm>
          <a:custGeom>
            <a:avLst/>
            <a:gdLst>
              <a:gd name="T0" fmla="*/ 0 w 654"/>
              <a:gd name="T1" fmla="*/ 138 h 215"/>
              <a:gd name="T2" fmla="*/ 498 w 654"/>
              <a:gd name="T3" fmla="*/ 192 h 215"/>
              <a:gd name="T4" fmla="*/ 654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rgbClr val="40458C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sp>
        <p:nvSpPr>
          <p:cNvPr id="41" name="Freeform 37"/>
          <p:cNvSpPr>
            <a:spLocks/>
          </p:cNvSpPr>
          <p:nvPr/>
        </p:nvSpPr>
        <p:spPr bwMode="auto">
          <a:xfrm flipH="1">
            <a:off x="2200275" y="4535488"/>
            <a:ext cx="1038225" cy="341312"/>
          </a:xfrm>
          <a:custGeom>
            <a:avLst/>
            <a:gdLst>
              <a:gd name="T0" fmla="*/ 0 w 654"/>
              <a:gd name="T1" fmla="*/ 138 h 215"/>
              <a:gd name="T2" fmla="*/ 498 w 654"/>
              <a:gd name="T3" fmla="*/ 192 h 215"/>
              <a:gd name="T4" fmla="*/ 654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rgbClr val="40458C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sp>
        <p:nvSpPr>
          <p:cNvPr id="42" name="Freeform 38"/>
          <p:cNvSpPr>
            <a:spLocks/>
          </p:cNvSpPr>
          <p:nvPr/>
        </p:nvSpPr>
        <p:spPr bwMode="auto">
          <a:xfrm flipH="1">
            <a:off x="1495425" y="5145088"/>
            <a:ext cx="1038225" cy="341312"/>
          </a:xfrm>
          <a:custGeom>
            <a:avLst/>
            <a:gdLst>
              <a:gd name="T0" fmla="*/ 0 w 654"/>
              <a:gd name="T1" fmla="*/ 138 h 215"/>
              <a:gd name="T2" fmla="*/ 498 w 654"/>
              <a:gd name="T3" fmla="*/ 192 h 215"/>
              <a:gd name="T4" fmla="*/ 654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rgbClr val="40458C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sp>
        <p:nvSpPr>
          <p:cNvPr id="43" name="Freeform 39"/>
          <p:cNvSpPr>
            <a:spLocks/>
          </p:cNvSpPr>
          <p:nvPr/>
        </p:nvSpPr>
        <p:spPr bwMode="auto">
          <a:xfrm>
            <a:off x="5000625" y="3924300"/>
            <a:ext cx="1038225" cy="341313"/>
          </a:xfrm>
          <a:custGeom>
            <a:avLst/>
            <a:gdLst>
              <a:gd name="T0" fmla="*/ 0 w 654"/>
              <a:gd name="T1" fmla="*/ 138 h 215"/>
              <a:gd name="T2" fmla="*/ 498 w 654"/>
              <a:gd name="T3" fmla="*/ 192 h 215"/>
              <a:gd name="T4" fmla="*/ 654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rgbClr val="40458C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sp>
        <p:nvSpPr>
          <p:cNvPr id="44" name="Freeform 40"/>
          <p:cNvSpPr>
            <a:spLocks/>
          </p:cNvSpPr>
          <p:nvPr/>
        </p:nvSpPr>
        <p:spPr bwMode="auto">
          <a:xfrm>
            <a:off x="3952875" y="5153025"/>
            <a:ext cx="1038225" cy="341313"/>
          </a:xfrm>
          <a:custGeom>
            <a:avLst/>
            <a:gdLst>
              <a:gd name="T0" fmla="*/ 0 w 654"/>
              <a:gd name="T1" fmla="*/ 138 h 215"/>
              <a:gd name="T2" fmla="*/ 498 w 654"/>
              <a:gd name="T3" fmla="*/ 192 h 215"/>
              <a:gd name="T4" fmla="*/ 654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rgbClr val="40458C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0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8689</TotalTime>
  <Words>3398</Words>
  <Application>Microsoft Office PowerPoint</Application>
  <PresentationFormat>On-screen Show (4:3)</PresentationFormat>
  <Paragraphs>545</Paragraphs>
  <Slides>39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MS PGothic</vt:lpstr>
      <vt:lpstr>Arial</vt:lpstr>
      <vt:lpstr>Calibri</vt:lpstr>
      <vt:lpstr>Calibri Light</vt:lpstr>
      <vt:lpstr>Courier New</vt:lpstr>
      <vt:lpstr>Symbol</vt:lpstr>
      <vt:lpstr>Tahoma</vt:lpstr>
      <vt:lpstr>Times New Roman</vt:lpstr>
      <vt:lpstr>Wingdings</vt:lpstr>
      <vt:lpstr>Office Theme</vt:lpstr>
      <vt:lpstr>Equation</vt:lpstr>
      <vt:lpstr>Heap and heap sort</vt:lpstr>
      <vt:lpstr>Heap</vt:lpstr>
      <vt:lpstr>Heap</vt:lpstr>
      <vt:lpstr>Add to  Complete Binary Tree</vt:lpstr>
      <vt:lpstr>Array Representation of a Complete Binary Tree</vt:lpstr>
      <vt:lpstr>The Height of a Heap</vt:lpstr>
      <vt:lpstr>Heap Array Implementation</vt:lpstr>
      <vt:lpstr>Array Implementation</vt:lpstr>
      <vt:lpstr>PowerPoint Presentation</vt:lpstr>
      <vt:lpstr>Array Implementation-Insertion</vt:lpstr>
      <vt:lpstr>PowerPoint Presentation</vt:lpstr>
      <vt:lpstr>PowerPoint Presentation</vt:lpstr>
      <vt:lpstr>PowerPoint Presentation</vt:lpstr>
      <vt:lpstr>Array Implementation:  removeMin</vt:lpstr>
      <vt:lpstr>PowerPoint Presentation</vt:lpstr>
      <vt:lpstr>PowerPoint Presentation</vt:lpstr>
      <vt:lpstr>PowerPoint Presentation</vt:lpstr>
      <vt:lpstr>Binary Max Heaps</vt:lpstr>
      <vt:lpstr>Heap Priority Queue</vt:lpstr>
      <vt:lpstr>Heap Priority Queue</vt:lpstr>
      <vt:lpstr>Heap Priority Queue</vt:lpstr>
      <vt:lpstr>Heap Priority Queue</vt:lpstr>
      <vt:lpstr>Heap Priority Queue</vt:lpstr>
      <vt:lpstr>Heap Sort</vt:lpstr>
      <vt:lpstr>In-place Implementation</vt:lpstr>
      <vt:lpstr>Bottom-Up Heap Construction</vt:lpstr>
      <vt:lpstr>Bottom-Up Heap Construction</vt:lpstr>
      <vt:lpstr>Bottom-Up Heap Construction</vt:lpstr>
      <vt:lpstr>Bottom-Up Heap Construction</vt:lpstr>
      <vt:lpstr>Bottom-Up Heap Construction</vt:lpstr>
      <vt:lpstr>Bottom-Up Heap Construction</vt:lpstr>
      <vt:lpstr>PowerPoint Presentation</vt:lpstr>
      <vt:lpstr>Run-time Analysis of Bottom-Up Heap Construction</vt:lpstr>
      <vt:lpstr>Run-time Analysis of Bottom-Up Heap Construction</vt:lpstr>
      <vt:lpstr>Example Heap Sort</vt:lpstr>
      <vt:lpstr>Example Heap Sort</vt:lpstr>
      <vt:lpstr>Heap Sort Example</vt:lpstr>
      <vt:lpstr>Heap Sort Example</vt:lpstr>
      <vt:lpstr>Heap Sort Example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Haidar Safa</cp:lastModifiedBy>
  <cp:revision>761</cp:revision>
  <dcterms:created xsi:type="dcterms:W3CDTF">2002-01-21T02:22:10Z</dcterms:created>
  <dcterms:modified xsi:type="dcterms:W3CDTF">2021-04-20T19:26:29Z</dcterms:modified>
</cp:coreProperties>
</file>