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353" r:id="rId2"/>
    <p:sldId id="484" r:id="rId3"/>
    <p:sldId id="485" r:id="rId4"/>
    <p:sldId id="486" r:id="rId5"/>
    <p:sldId id="487" r:id="rId6"/>
    <p:sldId id="488" r:id="rId7"/>
    <p:sldId id="489" r:id="rId8"/>
    <p:sldId id="460" r:id="rId9"/>
    <p:sldId id="490" r:id="rId10"/>
    <p:sldId id="477" r:id="rId11"/>
    <p:sldId id="459" r:id="rId12"/>
    <p:sldId id="481" r:id="rId13"/>
    <p:sldId id="482" r:id="rId14"/>
    <p:sldId id="480" r:id="rId15"/>
    <p:sldId id="461" r:id="rId16"/>
    <p:sldId id="431" r:id="rId17"/>
    <p:sldId id="491" r:id="rId18"/>
    <p:sldId id="492" r:id="rId19"/>
    <p:sldId id="494" r:id="rId20"/>
    <p:sldId id="495" r:id="rId21"/>
    <p:sldId id="496" r:id="rId22"/>
    <p:sldId id="497" r:id="rId23"/>
    <p:sldId id="498" r:id="rId24"/>
    <p:sldId id="499" r:id="rId25"/>
    <p:sldId id="509" r:id="rId26"/>
    <p:sldId id="510" r:id="rId27"/>
    <p:sldId id="511" r:id="rId28"/>
    <p:sldId id="512" r:id="rId29"/>
    <p:sldId id="507" r:id="rId30"/>
    <p:sldId id="508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13" r:id="rId39"/>
    <p:sldId id="514" r:id="rId40"/>
    <p:sldId id="515" r:id="rId41"/>
    <p:sldId id="516" r:id="rId42"/>
    <p:sldId id="51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0" autoAdjust="0"/>
  </p:normalViewPr>
  <p:slideViewPr>
    <p:cSldViewPr>
      <p:cViewPr varScale="1">
        <p:scale>
          <a:sx n="66" d="100"/>
          <a:sy n="66" d="100"/>
        </p:scale>
        <p:origin x="6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D4CF80-12E5-47EC-B0D2-E4614116AC08}" type="datetimeFigureOut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AAFF47-4DA1-455D-B9DB-A17B9211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6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1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844-A92E-4B49-B430-F29FC3FCF771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D643429-1D5B-4033-8D5C-1EDE8E283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D37D-BCE0-4EAB-8F6A-08F3CE41B033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BA269D6-5A2D-4CCC-85DC-987BBA083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DB5-C156-4A75-B01B-73B4C2D450C3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64F6DDB-ADD8-48BB-A2EF-3AFD57DB6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F7574-65A5-4114-916E-D318FBC9C7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5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CBAC-6822-4AC0-A191-BF844DC2AA8C}" type="datetime1">
              <a:rPr lang="en-US"/>
              <a:pPr>
                <a:defRPr/>
              </a:pPr>
              <a:t>07-Apr-22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6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67A4-2541-491B-AFD2-3D78DEFA82ED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7479B5-B8F8-4AB7-970F-03D4AF757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9179-9E7A-411E-8E2F-A8472B89141A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5236EA1-F153-44F7-B8FF-E091D4A1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17A1-B66F-4E32-A676-A642B9BB61D9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D0CA7FCE-62D4-435A-A2CF-DD86D63E5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0AFA-1AE8-41BB-BC87-809812291B0A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F2C1664-EA65-44EF-8775-96E788FF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DF62-BF06-4B3C-91B5-9989956A021E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CBE8274-BB28-4736-A6F2-47EFBB348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CE00C-1268-4EEB-B575-156E8232475A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F8E9633-7E45-4CB3-8352-954C01038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6209-1096-4C77-91D3-BA1D3B2D8DE2}" type="datetime1">
              <a:rPr lang="en-US"/>
              <a:pPr>
                <a:defRPr/>
              </a:pPr>
              <a:t>07-Apr-22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12B97AB-5DE8-45C2-B49F-7E886F2B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A55585-17A0-4013-BB53-B4463C122318}" type="datetime1">
              <a:rPr lang="en-US"/>
              <a:pPr>
                <a:defRPr/>
              </a:pPr>
              <a:t>07-Apr-22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B47C1F0-8F08-44DE-B4FE-8C18C140A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Sets &amp; Maps</a:t>
            </a:r>
          </a:p>
        </p:txBody>
      </p:sp>
      <p:sp>
        <p:nvSpPr>
          <p:cNvPr id="22540" name="Slide Number Placeholder 136"/>
          <p:cNvSpPr>
            <a:spLocks noGrp="1"/>
          </p:cNvSpPr>
          <p:nvPr>
            <p:ph type="sldNum" sz="quarter" idx="11"/>
          </p:nvPr>
        </p:nvSpPr>
        <p:spPr>
          <a:xfrm>
            <a:off x="457200" y="6553200"/>
            <a:ext cx="11430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6A8F4B48-52CF-4652-B46E-21E199C1AD4D}" type="slidenum">
              <a:rPr lang="en-US" altLang="en-US" sz="1400"/>
              <a:pPr algn="l" eaLnBrk="1" hangingPunct="1"/>
              <a:t>1</a:t>
            </a:fld>
            <a:endParaRPr lang="en-US" altLang="en-US" sz="1400"/>
          </a:p>
        </p:txBody>
      </p:sp>
      <p:sp>
        <p:nvSpPr>
          <p:cNvPr id="138" name="Subtitle 3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8382000" cy="1752600"/>
          </a:xfrm>
        </p:spPr>
        <p:txBody>
          <a:bodyPr/>
          <a:lstStyle/>
          <a:p>
            <a:r>
              <a:rPr lang="en-US" dirty="0"/>
              <a:t>Reading: Chapter 10</a:t>
            </a:r>
          </a:p>
          <a:p>
            <a:r>
              <a:rPr lang="en-US" dirty="0"/>
              <a:t>Data Structures and Algorithms in Java</a:t>
            </a:r>
          </a:p>
        </p:txBody>
      </p:sp>
    </p:spTree>
    <p:extLst>
      <p:ext uri="{BB962C8B-B14F-4D97-AF65-F5344CB8AC3E}">
        <p14:creationId xmlns:p14="http://schemas.microsoft.com/office/powerpoint/2010/main" val="346948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25450"/>
          </a:xfrm>
        </p:spPr>
        <p:txBody>
          <a:bodyPr/>
          <a:lstStyle/>
          <a:p>
            <a:pPr eaLnBrk="1" hangingPunct="1"/>
            <a:r>
              <a:rPr lang="en-US" sz="3200" b="1" kern="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Associative container &amp; </a:t>
            </a:r>
            <a:r>
              <a:rPr lang="en-US" altLang="en-US" sz="3200" b="1" kern="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tallying array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399" y="633813"/>
            <a:ext cx="8958129" cy="20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06400" indent="-342900">
              <a:spcBef>
                <a:spcPts val="120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Maps are also called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associative stores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or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associative containers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968375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key associated with an object determines its “location” in the data structure</a:t>
            </a:r>
          </a:p>
          <a:p>
            <a:pPr marL="401638" indent="-341313" eaLnBrk="1" hangingPunct="1">
              <a:spcBef>
                <a:spcPts val="1200"/>
              </a:spcBef>
              <a:tabLst>
                <a:tab pos="2228850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 map can be thought of as generalization of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tallying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array</a:t>
            </a:r>
          </a:p>
          <a:p>
            <a:pPr marL="9144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2228850" algn="l"/>
              </a:tabLst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"index" (key) doesn't have to be an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int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2228850" algn="l"/>
              </a:tabLst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7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l"/>
              </a:tabLst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</a:rPr>
              <a:t>		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 // (M)</a:t>
            </a:r>
            <a:r>
              <a:rPr kumimoji="0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cCain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, (O)</a:t>
            </a:r>
            <a:r>
              <a:rPr kumimoji="0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bama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, (I)</a:t>
            </a:r>
            <a:r>
              <a:rPr kumimoji="0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ndependent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7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2228850" algn="l"/>
              </a:tabLst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count votes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</a:rPr>
              <a:t>:	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"MOOOOOOMMMMMOOOOOOMOMMIMOMMIMOMMIO"</a:t>
            </a:r>
          </a:p>
        </p:txBody>
      </p:sp>
      <p:graphicFrame>
        <p:nvGraphicFramePr>
          <p:cNvPr id="11" name="Group 41"/>
          <p:cNvGraphicFramePr>
            <a:graphicFrameLocks noGrp="1"/>
          </p:cNvGraphicFramePr>
          <p:nvPr/>
        </p:nvGraphicFramePr>
        <p:xfrm>
          <a:off x="990600" y="4370388"/>
          <a:ext cx="2638425" cy="792276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"M"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"O"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"I"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5003800" y="4238625"/>
            <a:ext cx="3262313" cy="1695450"/>
            <a:chOff x="3129" y="3216"/>
            <a:chExt cx="2055" cy="1068"/>
          </a:xfrm>
        </p:grpSpPr>
        <p:sp>
          <p:nvSpPr>
            <p:cNvPr id="13" name="Oval 57"/>
            <p:cNvSpPr>
              <a:spLocks noChangeArrowheads="1"/>
            </p:cNvSpPr>
            <p:nvPr/>
          </p:nvSpPr>
          <p:spPr bwMode="auto">
            <a:xfrm>
              <a:off x="3168" y="3216"/>
              <a:ext cx="816" cy="86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3504" y="3264"/>
              <a:ext cx="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rPr>
                <a:t>"M"</a:t>
              </a:r>
            </a:p>
          </p:txBody>
        </p:sp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3129" y="3504"/>
              <a:ext cx="3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rPr>
                <a:t>"O"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456" y="3801"/>
              <a:ext cx="2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rPr>
                <a:t>"I"</a:t>
              </a:r>
            </a:p>
          </p:txBody>
        </p:sp>
        <p:sp>
          <p:nvSpPr>
            <p:cNvPr id="17" name="Oval 61"/>
            <p:cNvSpPr>
              <a:spLocks noChangeArrowheads="1"/>
            </p:cNvSpPr>
            <p:nvPr/>
          </p:nvSpPr>
          <p:spPr bwMode="auto">
            <a:xfrm>
              <a:off x="4368" y="3216"/>
              <a:ext cx="816" cy="86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8" name="Text Box 62"/>
            <p:cNvSpPr txBox="1">
              <a:spLocks noChangeArrowheads="1"/>
            </p:cNvSpPr>
            <p:nvPr/>
          </p:nvSpPr>
          <p:spPr bwMode="auto">
            <a:xfrm>
              <a:off x="4574" y="3801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rPr>
                <a:t>16</a:t>
              </a: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797" y="35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20" name="Text Box 64"/>
            <p:cNvSpPr txBox="1">
              <a:spLocks noChangeArrowheads="1"/>
            </p:cNvSpPr>
            <p:nvPr/>
          </p:nvSpPr>
          <p:spPr bwMode="auto">
            <a:xfrm>
              <a:off x="4704" y="3216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rPr>
                <a:t>14</a:t>
              </a:r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>
              <a:off x="3840" y="3456"/>
              <a:ext cx="72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2" name="Line 66"/>
            <p:cNvSpPr>
              <a:spLocks noChangeShapeType="1"/>
            </p:cNvSpPr>
            <p:nvPr/>
          </p:nvSpPr>
          <p:spPr bwMode="auto">
            <a:xfrm flipV="1">
              <a:off x="3456" y="3360"/>
              <a:ext cx="1248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 flipV="1">
              <a:off x="3744" y="3696"/>
              <a:ext cx="1056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3344" y="4052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rPr>
                <a:t>keys</a:t>
              </a:r>
            </a:p>
          </p:txBody>
        </p:sp>
        <p:sp>
          <p:nvSpPr>
            <p:cNvPr id="25" name="Text Box 69"/>
            <p:cNvSpPr txBox="1">
              <a:spLocks noChangeArrowheads="1"/>
            </p:cNvSpPr>
            <p:nvPr/>
          </p:nvSpPr>
          <p:spPr bwMode="auto">
            <a:xfrm>
              <a:off x="4523" y="4053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rPr>
                <a:t>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254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Implementation in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182870"/>
            <a:ext cx="8534400" cy="81253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maps from String keys to Integer values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Map</a:t>
            </a:r>
            <a:r>
              <a:rPr lang="en-US" altLang="en-US" b="1" dirty="0">
                <a:latin typeface="Courier New" panose="02070309020205020404" pitchFamily="49" charset="0"/>
              </a:rPr>
              <a:t>&lt;String, Integer&gt;</a:t>
            </a:r>
            <a:r>
              <a:rPr lang="en-US" altLang="en-US" dirty="0">
                <a:latin typeface="Courier New" panose="02070309020205020404" pitchFamily="49" charset="0"/>
              </a:rPr>
              <a:t> votes = new </a:t>
            </a:r>
            <a:r>
              <a:rPr lang="en-US" altLang="en-US" dirty="0" err="1">
                <a:latin typeface="Courier New" panose="02070309020205020404" pitchFamily="49" charset="0"/>
              </a:rPr>
              <a:t>HashMap</a:t>
            </a:r>
            <a:r>
              <a:rPr lang="en-US" altLang="en-US" b="1" dirty="0">
                <a:latin typeface="Courier New" panose="02070309020205020404" pitchFamily="49" charset="0"/>
              </a:rPr>
              <a:t>&lt;String, Integer&gt;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3352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maps are represented by </a:t>
            </a:r>
            <a:r>
              <a:rPr lang="en-US" altLang="en-US" sz="2400" b="1" dirty="0">
                <a:latin typeface="Courier New" panose="02070309020205020404" pitchFamily="49" charset="0"/>
              </a:rPr>
              <a:t>Map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 </a:t>
            </a:r>
            <a:r>
              <a:rPr lang="en-US" altLang="en-US" sz="2400" dirty="0" err="1">
                <a:latin typeface="Courier New" panose="02070309020205020404" pitchFamily="49" charset="0"/>
              </a:rPr>
              <a:t>java.util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Map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implemented by the </a:t>
            </a:r>
            <a:r>
              <a:rPr lang="en-US" altLang="en-US" sz="2400" dirty="0" err="1">
                <a:latin typeface="Courier New" panose="02070309020205020404" pitchFamily="49" charset="0"/>
              </a:rPr>
              <a:t>HashMap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 err="1">
                <a:latin typeface="Courier New" panose="02070309020205020404" pitchFamily="49" charset="0"/>
              </a:rPr>
              <a:t>TreeMap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2" eaLnBrk="1" hangingPunct="1"/>
            <a:endParaRPr lang="en-US" altLang="en-US" sz="6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 err="1">
                <a:latin typeface="Courier New" panose="02070309020205020404" pitchFamily="49" charset="0"/>
              </a:rPr>
              <a:t>HashMap</a:t>
            </a:r>
            <a:r>
              <a:rPr lang="en-US" altLang="en-US" sz="2000" dirty="0"/>
              <a:t>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an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a "hash table";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keys are stored in unpredictable order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 err="1">
                <a:latin typeface="Courier New" panose="02070309020205020404" pitchFamily="49" charset="0"/>
              </a:rPr>
              <a:t>TreeMap</a:t>
            </a:r>
            <a:r>
              <a:rPr lang="en-US" altLang="en-US" sz="2000" dirty="0"/>
              <a:t>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a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"binary tree"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structure;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fast: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keys are stored in sorted order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requires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type parameters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for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for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16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Courier New" panose="02070309020205020404" pitchFamily="49" charset="0"/>
              </a:rPr>
              <a:t>Map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32897"/>
              </p:ext>
            </p:extLst>
          </p:nvPr>
        </p:nvGraphicFramePr>
        <p:xfrm>
          <a:off x="304607" y="914400"/>
          <a:ext cx="8626668" cy="3387049"/>
        </p:xfrm>
        <a:graphic>
          <a:graphicData uri="http://schemas.openxmlformats.org/drawingml/2006/table">
            <a:tbl>
              <a:tblPr/>
              <a:tblGrid>
                <a:gridCol w="22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put(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mapping from the given key to the given value;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key already exists,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replaces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its value with the given one</a:t>
                      </a: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get(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value mapped to the given key 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not found)</a:t>
                      </a: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containsKey(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map contains a mapping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 the given key</a:t>
                      </a: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any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mapping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 the given key</a:t>
                      </a: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clear()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key/value pairs from the map</a:t>
                      </a: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size()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number of key/value pairs in the map</a:t>
                      </a: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isEmpty()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map's size is 0</a:t>
                      </a: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toString()</a:t>
                      </a: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a string such as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"{a=90, d=60, c=70}"</a:t>
                      </a:r>
                    </a:p>
                  </a:txBody>
                  <a:tcPr marT="42166" marB="4216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7153"/>
              </p:ext>
            </p:extLst>
          </p:nvPr>
        </p:nvGraphicFramePr>
        <p:xfrm>
          <a:off x="304607" y="4528331"/>
          <a:ext cx="8534593" cy="1509737"/>
        </p:xfrm>
        <a:graphic>
          <a:graphicData uri="http://schemas.openxmlformats.org/drawingml/2006/table">
            <a:tbl>
              <a:tblPr/>
              <a:tblGrid>
                <a:gridCol w="226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keySet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a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 of all keys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the map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values()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a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collection of all values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 the map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adds all key/value pairs from the given map to this map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given map has the same mappings as this one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51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Using Maps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2340" y="9144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 map allows you to get from one half of a pair to the other.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Remembers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one piece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of information about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every index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(key).</a:t>
            </a:r>
            <a:endParaRPr kumimoji="0" lang="en-US" altLang="en-US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Later, we can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supply only the key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get back the related value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</a:t>
            </a:r>
          </a:p>
          <a:p>
            <a:pPr marL="914400" marR="0" lvl="2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Allows us to ask: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What is Marty's phone number?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201540" y="4800600"/>
            <a:ext cx="2209800" cy="914400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Map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220340" y="5070475"/>
            <a:ext cx="190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26690" y="4724400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get("Marty")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144140" y="5424488"/>
            <a:ext cx="209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"206-685-2181"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245990" y="2286000"/>
            <a:ext cx="2209800" cy="914400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Map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086740" y="2743200"/>
            <a:ext cx="4083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6740" y="2101850"/>
            <a:ext cx="400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  key      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put("Marty", "206-685-2181")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220340" y="5424488"/>
            <a:ext cx="190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5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Using Maps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82000" cy="4267200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b="1" kern="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kern="0" dirty="0">
                <a:latin typeface="Courier New" panose="02070309020205020404" pitchFamily="49" charset="0"/>
              </a:rPr>
              <a:t>Map&lt;String, Double&gt; 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salaryMap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 = new 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HashMap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&lt;String, Double&gt;();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kern="0" dirty="0" err="1">
                <a:latin typeface="Courier New" panose="02070309020205020404" pitchFamily="49" charset="0"/>
              </a:rPr>
              <a:t>salaryMap.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put</a:t>
            </a:r>
            <a:r>
              <a:rPr lang="en-US" altLang="en-US" sz="1600" kern="0" dirty="0">
                <a:latin typeface="Courier New" panose="02070309020205020404" pitchFamily="49" charset="0"/>
              </a:rPr>
              <a:t>("Stuart", 20000.00);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kern="0" dirty="0" err="1">
                <a:latin typeface="Courier New" panose="02070309020205020404" pitchFamily="49" charset="0"/>
              </a:rPr>
              <a:t>salaryMap.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put</a:t>
            </a:r>
            <a:r>
              <a:rPr lang="en-US" altLang="en-US" sz="1600" kern="0" dirty="0">
                <a:latin typeface="Courier New" panose="02070309020205020404" pitchFamily="49" charset="0"/>
              </a:rPr>
              <a:t>("Marty", 15500.00);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kern="0" dirty="0" err="1">
                <a:latin typeface="Courier New" panose="02070309020205020404" pitchFamily="49" charset="0"/>
              </a:rPr>
              <a:t>salaryMap.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put</a:t>
            </a:r>
            <a:r>
              <a:rPr lang="en-US" altLang="en-US" sz="1600" kern="0" dirty="0">
                <a:latin typeface="Courier New" panose="02070309020205020404" pitchFamily="49" charset="0"/>
              </a:rPr>
              <a:t>("Jenny", 86753.09);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b="1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salaryMap</a:t>
            </a:r>
            <a:r>
              <a:rPr lang="en-US" altLang="en-US" sz="16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1600" kern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if (</a:t>
            </a:r>
            <a:r>
              <a:rPr lang="en-US" altLang="en-US" sz="1600" kern="0" dirty="0" err="1">
                <a:latin typeface="Courier New" panose="02070309020205020404" pitchFamily="49" charset="0"/>
              </a:rPr>
              <a:t>salaryMap.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containsKey</a:t>
            </a:r>
            <a:r>
              <a:rPr lang="en-US" altLang="en-US" sz="1600" kern="0" dirty="0">
                <a:latin typeface="Courier New" panose="02070309020205020404" pitchFamily="49" charset="0"/>
              </a:rPr>
              <a:t>("Jenny")){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// search the map for a name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  </a:t>
            </a:r>
            <a:r>
              <a:rPr lang="en-US" altLang="en-US" sz="1600" b="1" kern="0" dirty="0">
                <a:solidFill>
                  <a:srgbClr val="00B050"/>
                </a:solidFill>
                <a:latin typeface="Courier New" panose="02070309020205020404" pitchFamily="49" charset="0"/>
              </a:rPr>
              <a:t>double salary = </a:t>
            </a:r>
            <a:r>
              <a:rPr lang="en-US" altLang="en-US" sz="1600" b="1" kern="0" dirty="0" err="1">
                <a:solidFill>
                  <a:srgbClr val="00B050"/>
                </a:solidFill>
                <a:latin typeface="Courier New" panose="02070309020205020404" pitchFamily="49" charset="0"/>
              </a:rPr>
              <a:t>salaryMap.get</a:t>
            </a:r>
            <a:r>
              <a:rPr lang="en-US" altLang="en-US" sz="1600" b="1" kern="0" dirty="0">
                <a:solidFill>
                  <a:srgbClr val="00B050"/>
                </a:solidFill>
                <a:latin typeface="Courier New" panose="02070309020205020404" pitchFamily="49" charset="0"/>
              </a:rPr>
              <a:t>("Jenny");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b="1" kern="0" dirty="0">
                <a:solidFill>
                  <a:srgbClr val="00B05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kern="0" dirty="0" err="1">
                <a:solidFill>
                  <a:srgbClr val="00B05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kern="0" dirty="0">
                <a:solidFill>
                  <a:srgbClr val="00B050"/>
                </a:solidFill>
                <a:latin typeface="Courier New" panose="02070309020205020404" pitchFamily="49" charset="0"/>
              </a:rPr>
              <a:t>("Jenny's salary is $" + salary);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} else {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  </a:t>
            </a:r>
            <a:r>
              <a:rPr lang="en-US" altLang="en-US" sz="1600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kern="0" dirty="0">
                <a:latin typeface="Courier New" panose="02070309020205020404" pitchFamily="49" charset="0"/>
              </a:rPr>
              <a:t>("I don't have a record for Jenny");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60946" y="535536"/>
            <a:ext cx="8983054" cy="75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are declared with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 parameters</a:t>
            </a: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one for the keys and one for the values: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en-US" sz="10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1413" y="5715000"/>
            <a:ext cx="82053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en-US" sz="9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{Jenny=86753.09, Stuart=20000.0, Marty=15500.0}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solidFill>
                  <a:srgbClr val="00B050"/>
                </a:solidFill>
                <a:latin typeface="Courier New" panose="02070309020205020404" pitchFamily="49" charset="0"/>
              </a:rPr>
              <a:t>Jenny's salary is $86753.09</a:t>
            </a:r>
          </a:p>
        </p:txBody>
      </p:sp>
    </p:spTree>
    <p:extLst>
      <p:ext uri="{BB962C8B-B14F-4D97-AF65-F5344CB8AC3E}">
        <p14:creationId xmlns:p14="http://schemas.microsoft.com/office/powerpoint/2010/main" val="10274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7146" y="533400"/>
            <a:ext cx="8924658" cy="6096000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read file into a map of [word --&gt; number of occurrences]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Map&lt;String, Integer&gt;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wordCount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= new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HashMap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&lt;String, Integer&gt;();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Scanner input = new Scanner(new File("mobydick.txt"));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while (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input.hasNext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String word =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input.next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if </a:t>
            </a:r>
            <a:r>
              <a:rPr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wordCount.containsKey</a:t>
            </a:r>
            <a:r>
              <a:rPr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(word)) 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seen this word before; increase count by 1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count = </a:t>
            </a:r>
            <a:r>
              <a:rPr lang="en-US" alt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wordCount.get</a:t>
            </a:r>
            <a:r>
              <a:rPr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(word);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wordCount.put</a:t>
            </a:r>
            <a:r>
              <a:rPr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(word, count + 1);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never seen this word before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wordCount.put</a:t>
            </a:r>
            <a:r>
              <a:rPr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(word, 1);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Scanner console = new Scanner(System.in);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("Word to search for? ");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String word =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("appears " + 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wordCount.get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(word)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+ " times.");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-285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32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7445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Maps vs. Sets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978693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 set is like a map from elements to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values.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Set:  Is Marty found in the set? (true/false)</a:t>
            </a: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Map:  What is Marty's phone number?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3352800" y="2121693"/>
            <a:ext cx="2209800" cy="914400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Set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905000" y="2578893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060575" y="2156618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"Marty"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5638800" y="2578893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054725" y="2161381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991225" y="2618581"/>
            <a:ext cx="866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352800" y="4636293"/>
            <a:ext cx="2209800" cy="914400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Map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5000" y="5093493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60575" y="4671218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"Marty"</a:t>
            </a: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5638800" y="5093493"/>
            <a:ext cx="2438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753100" y="4675981"/>
            <a:ext cx="209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"206-685-2181"</a:t>
            </a:r>
          </a:p>
        </p:txBody>
      </p:sp>
    </p:spTree>
    <p:extLst>
      <p:ext uri="{BB962C8B-B14F-4D97-AF65-F5344CB8AC3E}">
        <p14:creationId xmlns:p14="http://schemas.microsoft.com/office/powerpoint/2010/main" val="145628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</a:rPr>
              <a:t>keySet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</a:rPr>
              <a:t>values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8382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keySet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method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returns a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Set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of all keys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 the map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can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loop over the keys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 a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foreach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loop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can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get each key's associated value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by calling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</a:rPr>
              <a:t> 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get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on the map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2232025"/>
            <a:ext cx="8991600" cy="236220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Map&lt;String, Integer&gt; ages = new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TreeMap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&lt;String, Integer&gt;();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ages.put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("Marty", 19);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ages.put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("Geneva", 2);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800" b="1" kern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ages.keySet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() returns Set&lt;String&gt;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ages.put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("Vicki", 57);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for (String name :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ages.keySet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()) {         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Geneva -&gt; 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age =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ages.get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(name);               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Marty -&gt; 19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(name + " -&gt; " + age);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Vicki -&gt; 57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5014912"/>
            <a:ext cx="8686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en-US" altLang="en-US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returns a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all values </a:t>
            </a: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map</a:t>
            </a:r>
          </a:p>
          <a:p>
            <a:pPr lvl="1" eaLnBrk="1" hangingPunct="1">
              <a:defRPr/>
            </a:pP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loop over the values in a </a:t>
            </a:r>
            <a:r>
              <a:rPr lang="en-US" altLang="en-US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lvl="1" eaLnBrk="1" hangingPunct="1">
              <a:defRPr/>
            </a:pP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easy way </a:t>
            </a: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from a value to its associated key(s)</a:t>
            </a:r>
          </a:p>
        </p:txBody>
      </p:sp>
    </p:spTree>
    <p:extLst>
      <p:ext uri="{BB962C8B-B14F-4D97-AF65-F5344CB8AC3E}">
        <p14:creationId xmlns:p14="http://schemas.microsoft.com/office/powerpoint/2010/main" val="286050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81012" y="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altLang="en-US" sz="32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pposite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Mapping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871537"/>
            <a:ext cx="9109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legal to have a map of sets, a list of lists, etc.</a:t>
            </a:r>
          </a:p>
          <a:p>
            <a:pPr lvl="1" eaLnBrk="1" hangingPunct="1"/>
            <a:endParaRPr lang="en-US" altLang="en-US" sz="1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keep track of each TA's GPA by name.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700" kern="0" dirty="0">
              <a:latin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239" y="2047874"/>
            <a:ext cx="8534400" cy="266700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Map&lt;</a:t>
            </a:r>
            <a:r>
              <a:rPr lang="en-US" altLang="en-US" sz="16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String, Double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taGpa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String, Double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&gt;();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taGpa.put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("Jared", 3.6);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taGpa.put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("Alyssa", 4.0);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taGpa.put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("Steve", 2.9);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taGpa.put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("Stef", 3.6);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taGpa.put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("Rob", 2.9);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("Jared's GPA is " +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taGpa.get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("Jared")); 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3.6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6164" y="4953000"/>
            <a:ext cx="850947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doesn't let us easily ask which TAs got a given GPA.</a:t>
            </a:r>
          </a:p>
          <a:p>
            <a:pPr lvl="1" eaLnBrk="1" hangingPunct="1">
              <a:defRPr/>
            </a:pP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would we structure a map for that?</a:t>
            </a:r>
          </a:p>
        </p:txBody>
      </p:sp>
    </p:spTree>
    <p:extLst>
      <p:ext uri="{BB962C8B-B14F-4D97-AF65-F5344CB8AC3E}">
        <p14:creationId xmlns:p14="http://schemas.microsoft.com/office/powerpoint/2010/main" val="250356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a map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35" y="1638300"/>
            <a:ext cx="8726680" cy="2895600"/>
          </a:xfrm>
          <a:solidFill>
            <a:srgbClr val="FFFFC0"/>
          </a:solidFill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Map&lt;</a:t>
            </a:r>
            <a:r>
              <a:rPr lang="en-US" altLang="en-US" sz="1800" b="1" dirty="0">
                <a:latin typeface="Courier New" panose="02070309020205020404" pitchFamily="49" charset="0"/>
              </a:rPr>
              <a:t>Double, String</a:t>
            </a:r>
            <a:r>
              <a:rPr lang="en-US" altLang="en-US" sz="2000" b="1" dirty="0">
                <a:latin typeface="Courier New" panose="02070309020205020404" pitchFamily="49" charset="0"/>
              </a:rPr>
              <a:t>&gt;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taGpa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HashMap</a:t>
            </a:r>
            <a:r>
              <a:rPr lang="en-US" altLang="en-US" sz="2000" b="1" dirty="0">
                <a:latin typeface="Courier New" panose="02070309020205020404" pitchFamily="49" charset="0"/>
              </a:rPr>
              <a:t>&lt;</a:t>
            </a:r>
            <a:r>
              <a:rPr lang="en-US" altLang="en-US" sz="1800" b="1" dirty="0">
                <a:latin typeface="Courier New" panose="02070309020205020404" pitchFamily="49" charset="0"/>
              </a:rPr>
              <a:t>Double, String</a:t>
            </a:r>
            <a:r>
              <a:rPr lang="en-US" altLang="en-US" sz="2000" b="1" dirty="0">
                <a:latin typeface="Courier New" panose="02070309020205020404" pitchFamily="49" charset="0"/>
              </a:rPr>
              <a:t>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taGpa.put</a:t>
            </a:r>
            <a:r>
              <a:rPr lang="en-US" altLang="en-US" sz="2000" b="1" dirty="0">
                <a:latin typeface="Courier New" panose="02070309020205020404" pitchFamily="49" charset="0"/>
              </a:rPr>
              <a:t>(3.6, "Jared");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taGpa.put</a:t>
            </a:r>
            <a:r>
              <a:rPr lang="en-US" altLang="en-US" sz="2000" b="1" dirty="0">
                <a:latin typeface="Courier New" panose="02070309020205020404" pitchFamily="49" charset="0"/>
              </a:rPr>
              <a:t>(4.0, "Alyssa");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taGpa.put</a:t>
            </a:r>
            <a:r>
              <a:rPr lang="en-US" altLang="en-US" sz="2000" b="1" dirty="0">
                <a:latin typeface="Courier New" panose="02070309020205020404" pitchFamily="49" charset="0"/>
              </a:rPr>
              <a:t>(2.9, "Steve");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taGpa.put</a:t>
            </a:r>
            <a:r>
              <a:rPr lang="en-US" altLang="en-US" sz="2000" b="1" dirty="0">
                <a:latin typeface="Courier New" panose="02070309020205020404" pitchFamily="49" charset="0"/>
              </a:rPr>
              <a:t>(3.6, "Stef");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taGpa.put</a:t>
            </a:r>
            <a:r>
              <a:rPr lang="en-US" altLang="en-US" sz="2000" b="1" dirty="0">
                <a:latin typeface="Courier New" panose="02070309020205020404" pitchFamily="49" charset="0"/>
              </a:rPr>
              <a:t>(2.9, "Rob");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("Who got a 3.6? " +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taGpa.get</a:t>
            </a:r>
            <a:r>
              <a:rPr lang="en-US" altLang="en-US" sz="2000" b="1" dirty="0">
                <a:latin typeface="Courier New" panose="02070309020205020404" pitchFamily="49" charset="0"/>
              </a:rPr>
              <a:t>(3.6));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???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8720" y="906462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mapping to be from GPAs to names.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7918" y="4879753"/>
            <a:ext cx="854508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What's wrong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solution?</a:t>
            </a:r>
          </a:p>
          <a:p>
            <a:pPr lvl="1" eaLnBrk="1" hangingPunct="1"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TA can have the same GPA.</a:t>
            </a:r>
          </a:p>
          <a:p>
            <a:pPr lvl="1" eaLnBrk="1" hangingPunct="1"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will store only the last mapping we add.</a:t>
            </a:r>
          </a:p>
        </p:txBody>
      </p:sp>
    </p:spTree>
    <p:extLst>
      <p:ext uri="{BB962C8B-B14F-4D97-AF65-F5344CB8AC3E}">
        <p14:creationId xmlns:p14="http://schemas.microsoft.com/office/powerpoint/2010/main" val="6720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7500" y="106362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082675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set is an unordered collection of elements, without duplicates that typically supports efficient membership tests.</a:t>
            </a:r>
          </a:p>
          <a:p>
            <a:pPr lvl="1" eaLnBrk="1" hangingPunct="1"/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don't think of a set as having indexes;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just add things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set in general and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 worry about order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57200" y="3962400"/>
            <a:ext cx="7848600" cy="2667000"/>
            <a:chOff x="288" y="2496"/>
            <a:chExt cx="4944" cy="168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88" y="3168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52" y="2889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MS PGothic" panose="020B0600070205080204" pitchFamily="34" charset="-128"/>
                </a:rPr>
                <a:t>set.contains("to")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320" y="3191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534" y="292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MS PGothic" panose="020B0600070205080204" pitchFamily="34" charset="-128"/>
                </a:rPr>
                <a:t>true</a:t>
              </a:r>
            </a:p>
          </p:txBody>
        </p: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112" y="2496"/>
              <a:ext cx="2112" cy="1680"/>
              <a:chOff x="2112" y="2496"/>
              <a:chExt cx="2112" cy="1680"/>
            </a:xfrm>
          </p:grpSpPr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945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set</a:t>
                </a:r>
              </a:p>
            </p:txBody>
          </p:sp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112" cy="1392"/>
              </a:xfrm>
              <a:prstGeom prst="ellipse">
                <a:avLst/>
              </a:prstGeom>
              <a:solidFill>
                <a:srgbClr val="BBE0E3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2236" y="2614"/>
                <a:ext cx="1892" cy="1169"/>
                <a:chOff x="2236" y="2134"/>
                <a:chExt cx="1892" cy="1169"/>
              </a:xfrm>
            </p:grpSpPr>
            <p:sp>
              <p:nvSpPr>
                <p:cNvPr id="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66" y="213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"the"</a:t>
                  </a:r>
                </a:p>
              </p:txBody>
            </p:sp>
            <p:sp>
              <p:nvSpPr>
                <p:cNvPr id="1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76" y="2208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"of"</a:t>
                  </a:r>
                </a:p>
              </p:txBody>
            </p:sp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00" y="2505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"from"</a:t>
                  </a:r>
                </a:p>
              </p:txBody>
            </p:sp>
            <p:sp>
              <p:nvSpPr>
                <p:cNvPr id="2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052" y="235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"to"</a:t>
                  </a:r>
                </a:p>
              </p:txBody>
            </p:sp>
            <p:sp>
              <p:nvSpPr>
                <p:cNvPr id="2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62" y="2697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"she"</a:t>
                  </a: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82" y="278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"you"</a:t>
                  </a:r>
                </a:p>
              </p:txBody>
            </p:sp>
            <p:sp>
              <p:nvSpPr>
                <p:cNvPr id="2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264" y="3033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"him"</a:t>
                  </a:r>
                </a:p>
              </p:txBody>
            </p:sp>
            <p:sp>
              <p:nvSpPr>
                <p:cNvPr id="2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36" y="30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"why"</a:t>
                  </a:r>
                </a:p>
              </p:txBody>
            </p:sp>
            <p:sp>
              <p:nvSpPr>
                <p:cNvPr id="2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34" y="283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"in"</a:t>
                  </a:r>
                </a:p>
              </p:txBody>
            </p:sp>
            <p:sp>
              <p:nvSpPr>
                <p:cNvPr id="2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58" y="2496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"down"</a:t>
                  </a:r>
                </a:p>
              </p:txBody>
            </p:sp>
            <p:sp>
              <p:nvSpPr>
                <p:cNvPr id="2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6" y="2649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"by"</a:t>
                  </a:r>
                </a:p>
              </p:txBody>
            </p:sp>
            <p:sp>
              <p:nvSpPr>
                <p:cNvPr id="2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32" y="2256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"if"</a:t>
                  </a:r>
                </a:p>
              </p:txBody>
            </p:sp>
          </p:grpSp>
        </p:grp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52" y="3225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MS PGothic" panose="020B0600070205080204" pitchFamily="34" charset="-128"/>
                </a:rPr>
                <a:t>set.contains("be")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4494" y="3225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MS PGothic" panose="020B0600070205080204" pitchFamily="34" charset="-128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5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Map Reversal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381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each GPA maps to 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people.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500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075" y="1524000"/>
            <a:ext cx="8077200" cy="403860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>
                <a:latin typeface="Courier New" panose="02070309020205020404" pitchFamily="49" charset="0"/>
              </a:rPr>
              <a:t>Map&lt;Double, </a:t>
            </a:r>
            <a:r>
              <a:rPr lang="en-US" altLang="en-US" sz="1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Set&lt;String&gt;</a:t>
            </a:r>
            <a:r>
              <a:rPr lang="en-US" altLang="en-US" sz="1800" kern="0" dirty="0">
                <a:latin typeface="Courier New" panose="02070309020205020404" pitchFamily="49" charset="0"/>
              </a:rPr>
              <a:t>&gt;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taGpa</a:t>
            </a:r>
            <a:r>
              <a:rPr lang="en-US" altLang="en-US" sz="1800" kern="0" dirty="0">
                <a:latin typeface="Courier New" panose="02070309020205020404" pitchFamily="49" charset="0"/>
              </a:rPr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>
                <a:latin typeface="Courier New" panose="02070309020205020404" pitchFamily="49" charset="0"/>
              </a:rPr>
              <a:t>        new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HashMap</a:t>
            </a:r>
            <a:r>
              <a:rPr lang="en-US" altLang="en-US" sz="1800" kern="0" dirty="0">
                <a:latin typeface="Courier New" panose="02070309020205020404" pitchFamily="49" charset="0"/>
              </a:rPr>
              <a:t>&lt;Double, </a:t>
            </a:r>
            <a:r>
              <a:rPr lang="en-US" altLang="en-US" sz="1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Set&lt;String&gt;</a:t>
            </a:r>
            <a:r>
              <a:rPr lang="en-US" altLang="en-US" sz="1800" kern="0" dirty="0">
                <a:latin typeface="Courier New" panose="02070309020205020404" pitchFamily="49" charset="0"/>
              </a:rPr>
              <a:t>&gt;();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err="1">
                <a:latin typeface="Courier New" panose="02070309020205020404" pitchFamily="49" charset="0"/>
              </a:rPr>
              <a:t>taGpa.put</a:t>
            </a:r>
            <a:r>
              <a:rPr lang="en-US" altLang="en-US" sz="1800" kern="0" dirty="0">
                <a:latin typeface="Courier New" panose="02070309020205020404" pitchFamily="49" charset="0"/>
              </a:rPr>
              <a:t>(3.6, 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new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TreeSet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&lt;String&gt;()</a:t>
            </a:r>
            <a:r>
              <a:rPr lang="en-US" altLang="en-US" sz="1800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err="1">
                <a:latin typeface="Courier New" panose="02070309020205020404" pitchFamily="49" charset="0"/>
              </a:rPr>
              <a:t>taGpa.get</a:t>
            </a:r>
            <a:r>
              <a:rPr lang="en-US" altLang="en-US" sz="1800" kern="0" dirty="0">
                <a:latin typeface="Courier New" panose="02070309020205020404" pitchFamily="49" charset="0"/>
              </a:rPr>
              <a:t>(3.6).add("Jared");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err="1">
                <a:latin typeface="Courier New" panose="02070309020205020404" pitchFamily="49" charset="0"/>
              </a:rPr>
              <a:t>taGpa.put</a:t>
            </a:r>
            <a:r>
              <a:rPr lang="en-US" altLang="en-US" sz="1800" kern="0" dirty="0">
                <a:latin typeface="Courier New" panose="02070309020205020404" pitchFamily="49" charset="0"/>
              </a:rPr>
              <a:t>(4.0, 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new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TreeSet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&lt;String&gt;()</a:t>
            </a:r>
            <a:r>
              <a:rPr lang="en-US" altLang="en-US" sz="1800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err="1">
                <a:latin typeface="Courier New" panose="02070309020205020404" pitchFamily="49" charset="0"/>
              </a:rPr>
              <a:t>taGpa.get</a:t>
            </a:r>
            <a:r>
              <a:rPr lang="en-US" altLang="en-US" sz="1800" kern="0" dirty="0">
                <a:latin typeface="Courier New" panose="02070309020205020404" pitchFamily="49" charset="0"/>
              </a:rPr>
              <a:t>(4.0).add("Alyssa");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err="1">
                <a:latin typeface="Courier New" panose="02070309020205020404" pitchFamily="49" charset="0"/>
              </a:rPr>
              <a:t>taGpa.put</a:t>
            </a:r>
            <a:r>
              <a:rPr lang="en-US" altLang="en-US" sz="1800" kern="0" dirty="0">
                <a:latin typeface="Courier New" panose="02070309020205020404" pitchFamily="49" charset="0"/>
              </a:rPr>
              <a:t>(2.9, 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new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TreeSet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&lt;String&gt;()</a:t>
            </a:r>
            <a:r>
              <a:rPr lang="en-US" altLang="en-US" sz="1800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err="1">
                <a:latin typeface="Courier New" panose="02070309020205020404" pitchFamily="49" charset="0"/>
              </a:rPr>
              <a:t>taGpa.get</a:t>
            </a:r>
            <a:r>
              <a:rPr lang="en-US" altLang="en-US" sz="1800" kern="0" dirty="0">
                <a:latin typeface="Courier New" panose="02070309020205020404" pitchFamily="49" charset="0"/>
              </a:rPr>
              <a:t>(2.9).add("Steve");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err="1">
                <a:latin typeface="Courier New" panose="02070309020205020404" pitchFamily="49" charset="0"/>
              </a:rPr>
              <a:t>taGpa.get</a:t>
            </a:r>
            <a:r>
              <a:rPr lang="en-US" altLang="en-US" sz="1800" kern="0" dirty="0">
                <a:latin typeface="Courier New" panose="02070309020205020404" pitchFamily="49" charset="0"/>
              </a:rPr>
              <a:t>(3.6).add("Stef");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err="1">
                <a:latin typeface="Courier New" panose="02070309020205020404" pitchFamily="49" charset="0"/>
              </a:rPr>
              <a:t>taGpa.get</a:t>
            </a:r>
            <a:r>
              <a:rPr lang="en-US" altLang="en-US" sz="1800" kern="0" dirty="0">
                <a:latin typeface="Courier New" panose="02070309020205020404" pitchFamily="49" charset="0"/>
              </a:rPr>
              <a:t>(2.9).add("Rob");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kern="0" dirty="0">
                <a:latin typeface="Courier New" panose="02070309020205020404" pitchFamily="49" charset="0"/>
              </a:rPr>
              <a:t>("Who got a 3.6? " +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>
                <a:latin typeface="Courier New" panose="02070309020205020404" pitchFamily="49" charset="0"/>
              </a:rPr>
              <a:t>                  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taGpa.get</a:t>
            </a:r>
            <a:r>
              <a:rPr lang="en-US" altLang="en-US" sz="1800" kern="0" dirty="0">
                <a:latin typeface="Courier New" panose="02070309020205020404" pitchFamily="49" charset="0"/>
              </a:rPr>
              <a:t>(3.6)); 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[Jared, Stef</a:t>
            </a:r>
            <a:r>
              <a:rPr lang="en-US" altLang="en-US" sz="20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]</a:t>
            </a:r>
            <a:endParaRPr lang="en-US" altLang="en-US" sz="2000" kern="0" dirty="0">
              <a:latin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075" y="5821110"/>
            <a:ext cx="8991600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careful to initialize the set for a given GPA before adding</a:t>
            </a:r>
          </a:p>
        </p:txBody>
      </p:sp>
    </p:spTree>
    <p:extLst>
      <p:ext uri="{BB962C8B-B14F-4D97-AF65-F5344CB8AC3E}">
        <p14:creationId xmlns:p14="http://schemas.microsoft.com/office/powerpoint/2010/main" val="23295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229600" cy="4525963"/>
          </a:xfrm>
        </p:spPr>
        <p:txBody>
          <a:bodyPr/>
          <a:lstStyle/>
          <a:p>
            <a:pPr eaLnBrk="1" hangingPunct="1">
              <a:tabLst>
                <a:tab pos="41148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word count program to print every word that appeared in the book at least 1000 times, in sorted order from least to most occurrences.</a:t>
            </a:r>
          </a:p>
          <a:p>
            <a:pPr lvl="1" eaLnBrk="1" hangingPunct="1">
              <a:tabLst>
                <a:tab pos="4114800" algn="l"/>
              </a:tabLst>
            </a:pPr>
            <a:endParaRPr lang="en-US" altLang="en-US" sz="2000" dirty="0"/>
          </a:p>
          <a:p>
            <a:pPr lvl="1" eaLnBrk="1" hangingPunct="1">
              <a:tabLst>
                <a:tab pos="4114800" algn="l"/>
              </a:tabLst>
            </a:pPr>
            <a:endParaRPr lang="en-US" altLang="en-US" sz="2000" dirty="0"/>
          </a:p>
          <a:p>
            <a:pPr eaLnBrk="1" hangingPunct="1">
              <a:tabLst>
                <a:tab pos="41148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reads a list of TA names and quarters' experience, then prints the quarters in increasing order of how many TAs have that much experience, along with their names.</a:t>
            </a:r>
          </a:p>
          <a:p>
            <a:pPr lvl="1" eaLnBrk="1" hangingPunct="1">
              <a:buFontTx/>
              <a:buNone/>
              <a:tabLst>
                <a:tab pos="4114800" algn="l"/>
              </a:tabLst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4114800" algn="l"/>
              </a:tabLst>
            </a:pPr>
            <a:r>
              <a:rPr lang="fi-FI" altLang="en-US" sz="2000" dirty="0">
                <a:latin typeface="Courier New" panose="02070309020205020404" pitchFamily="49" charset="0"/>
              </a:rPr>
              <a:t>Allison 5	1 qtr: [Brian]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4114800" algn="l"/>
              </a:tabLst>
            </a:pPr>
            <a:r>
              <a:rPr lang="fi-FI" altLang="en-US" sz="2000" dirty="0">
                <a:latin typeface="Courier New" panose="02070309020205020404" pitchFamily="49" charset="0"/>
              </a:rPr>
              <a:t>Alyssa 8	2 qtr: ...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4114800" algn="l"/>
              </a:tabLst>
            </a:pPr>
            <a:r>
              <a:rPr lang="fi-FI" altLang="en-US" sz="2000" dirty="0">
                <a:latin typeface="Courier New" panose="02070309020205020404" pitchFamily="49" charset="0"/>
              </a:rPr>
              <a:t>Brian 1	5 qtr: [Allison, Kasey]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4114800" algn="l"/>
              </a:tabLst>
            </a:pPr>
            <a:r>
              <a:rPr lang="fi-FI" altLang="en-US" sz="2000" dirty="0">
                <a:latin typeface="Courier New" panose="02070309020205020404" pitchFamily="49" charset="0"/>
              </a:rPr>
              <a:t>Kasey 5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4114800" algn="l"/>
              </a:tabLst>
            </a:pPr>
            <a:r>
              <a:rPr lang="fi-FI" altLang="en-US" sz="2000" dirty="0">
                <a:latin typeface="Courier New" panose="02070309020205020404" pitchFamily="49" charset="0"/>
              </a:rPr>
              <a:t>...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667000" y="548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sets and maps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914400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Java </a:t>
            </a:r>
            <a:r>
              <a:rPr lang="en-US" altLang="en-US" sz="2400" dirty="0">
                <a:latin typeface="Courier New" panose="02070309020205020404" pitchFamily="49" charset="0"/>
              </a:rPr>
              <a:t>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Map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can't be accessed by index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use a "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loop: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9665" y="1911409"/>
            <a:ext cx="7346535" cy="144780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b="1" kern="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Set&lt;Integer&gt; scores = new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HashSet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&lt;Integer&gt;();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for (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score : scores)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("The score is " + score);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76200" y="3518730"/>
            <a:ext cx="899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read-only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cannot modify set while looping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altLang="en-US" sz="800" kern="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kern="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4252954"/>
            <a:ext cx="7772400" cy="190500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2200" kern="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for (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score : scores)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    if (score &lt; 60)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  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throws a </a:t>
            </a:r>
            <a:r>
              <a:rPr lang="en-US" altLang="en-US" sz="1800" b="1" kern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ConcurrentModificationException</a:t>
            </a: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solidFill>
                  <a:srgbClr val="8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800" b="1" kern="0" dirty="0" err="1">
                <a:solidFill>
                  <a:srgbClr val="800000"/>
                </a:solidFill>
                <a:latin typeface="Courier New" panose="02070309020205020404" pitchFamily="49" charset="0"/>
              </a:rPr>
              <a:t>scores.remove</a:t>
            </a:r>
            <a:r>
              <a:rPr lang="en-US" altLang="en-US" sz="1800" b="1" kern="0" dirty="0">
                <a:solidFill>
                  <a:srgbClr val="800000"/>
                </a:solidFill>
                <a:latin typeface="Courier New" panose="02070309020205020404" pitchFamily="49" charset="0"/>
              </a:rPr>
              <a:t>(score);</a:t>
            </a:r>
            <a:endParaRPr lang="en-US" altLang="en-US" sz="1800" b="1" kern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346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0682"/>
            <a:ext cx="8229600" cy="696482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&amp; Set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976" y="609600"/>
            <a:ext cx="7620000" cy="6019800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Set&lt;Integer&gt; scores =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TreeSet</a:t>
            </a:r>
            <a:r>
              <a:rPr lang="en-US" altLang="en-US" sz="1800" b="1" dirty="0">
                <a:latin typeface="Courier New" panose="02070309020205020404" pitchFamily="49" charset="0"/>
              </a:rPr>
              <a:t>&lt;Integer&gt;();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scores.add</a:t>
            </a:r>
            <a:r>
              <a:rPr lang="en-US" altLang="en-US" sz="1800" b="1" dirty="0">
                <a:latin typeface="Courier New" panose="02070309020205020404" pitchFamily="49" charset="0"/>
              </a:rPr>
              <a:t>(94);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scores.add</a:t>
            </a:r>
            <a:r>
              <a:rPr lang="en-US" altLang="en-US" sz="1800" b="1" dirty="0">
                <a:latin typeface="Courier New" panose="02070309020205020404" pitchFamily="49" charset="0"/>
              </a:rPr>
              <a:t>(38);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Jenny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scores.add</a:t>
            </a:r>
            <a:r>
              <a:rPr lang="en-US" altLang="en-US" sz="1800" b="1" dirty="0">
                <a:latin typeface="Courier New" panose="02070309020205020404" pitchFamily="49" charset="0"/>
              </a:rPr>
              <a:t>(87);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scores.add</a:t>
            </a:r>
            <a:r>
              <a:rPr lang="en-US" altLang="en-US" sz="1800" b="1" dirty="0">
                <a:latin typeface="Courier New" panose="02070309020205020404" pitchFamily="49" charset="0"/>
              </a:rPr>
              <a:t>(43);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Marty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scores.add</a:t>
            </a:r>
            <a:r>
              <a:rPr lang="en-US" altLang="en-US" sz="1800" b="1" dirty="0">
                <a:latin typeface="Courier New" panose="02070309020205020404" pitchFamily="49" charset="0"/>
              </a:rPr>
              <a:t>(72);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/>
              <a:t>...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Iterator&lt;Integer&gt;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scores.iterator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while 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score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("The score is " + score);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	    // eliminate any failing grades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if (score &lt; 60)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   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itr.remove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(scores);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// [72, 87, 94]</a:t>
            </a:r>
          </a:p>
        </p:txBody>
      </p:sp>
    </p:spTree>
    <p:extLst>
      <p:ext uri="{BB962C8B-B14F-4D97-AF65-F5344CB8AC3E}">
        <p14:creationId xmlns:p14="http://schemas.microsoft.com/office/powerpoint/2010/main" val="1831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518" y="31335"/>
            <a:ext cx="8229600" cy="502065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&amp; Map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6249"/>
            <a:ext cx="8686800" cy="6248400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Map&lt;String, Integer&gt; scores =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TreeMap</a:t>
            </a:r>
            <a:r>
              <a:rPr lang="en-US" altLang="en-US" sz="1600" b="1" dirty="0">
                <a:latin typeface="Courier New" panose="02070309020205020404" pitchFamily="49" charset="0"/>
              </a:rPr>
              <a:t>&lt;String, Integer&gt;();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scores.put</a:t>
            </a:r>
            <a:r>
              <a:rPr lang="en-US" altLang="en-US" sz="1800" b="1" dirty="0">
                <a:latin typeface="Courier New" panose="02070309020205020404" pitchFamily="49" charset="0"/>
              </a:rPr>
              <a:t>("Jenny", 38);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scores.put</a:t>
            </a:r>
            <a:r>
              <a:rPr lang="en-US" altLang="en-US" sz="1800" b="1" dirty="0">
                <a:latin typeface="Courier New" panose="02070309020205020404" pitchFamily="49" charset="0"/>
              </a:rPr>
              <a:t>("Stef", 94);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scores.put</a:t>
            </a:r>
            <a:r>
              <a:rPr lang="en-US" altLang="en-US" sz="1800" b="1" dirty="0">
                <a:latin typeface="Courier New" panose="02070309020205020404" pitchFamily="49" charset="0"/>
              </a:rPr>
              <a:t>("Greg", 87);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scores.put</a:t>
            </a:r>
            <a:r>
              <a:rPr lang="en-US" altLang="en-US" sz="1800" b="1" dirty="0">
                <a:latin typeface="Courier New" panose="02070309020205020404" pitchFamily="49" charset="0"/>
              </a:rPr>
              <a:t>("Marty", 43);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scores.put</a:t>
            </a:r>
            <a:r>
              <a:rPr lang="en-US" altLang="en-US" sz="1800" b="1" dirty="0">
                <a:latin typeface="Courier New" panose="02070309020205020404" pitchFamily="49" charset="0"/>
              </a:rPr>
              <a:t>("Angela", 72);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/>
              <a:t>...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800" b="1" dirty="0"/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Iterator&lt;String&gt;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scores.keySet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().iterator();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while 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String name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score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scores.get</a:t>
            </a:r>
            <a:r>
              <a:rPr lang="en-US" altLang="en-US" sz="1800" b="1" dirty="0">
                <a:latin typeface="Courier New" panose="02070309020205020404" pitchFamily="49" charset="0"/>
              </a:rPr>
              <a:t>(name);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(name + " got " + score);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	    // eliminate any failing students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if (score &lt; 60)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   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itr.remove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 dirty="0">
                <a:latin typeface="Courier New" panose="02070309020205020404" pitchFamily="49" charset="0"/>
              </a:rPr>
              <a:t>;  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removes name and score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(scores);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// {Greg=87, Stef=94, Angela=72}</a:t>
            </a:r>
          </a:p>
        </p:txBody>
      </p:sp>
    </p:spTree>
    <p:extLst>
      <p:ext uri="{BB962C8B-B14F-4D97-AF65-F5344CB8AC3E}">
        <p14:creationId xmlns:p14="http://schemas.microsoft.com/office/powerpoint/2010/main" val="38225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779" y="1143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Generic Implementation of unordered Maps</a:t>
            </a:r>
          </a:p>
        </p:txBody>
      </p:sp>
      <p:sp>
        <p:nvSpPr>
          <p:cNvPr id="22540" name="Slide Number Placeholder 136"/>
          <p:cNvSpPr>
            <a:spLocks noGrp="1"/>
          </p:cNvSpPr>
          <p:nvPr>
            <p:ph type="sldNum" sz="quarter" idx="11"/>
          </p:nvPr>
        </p:nvSpPr>
        <p:spPr>
          <a:xfrm>
            <a:off x="457200" y="6553200"/>
            <a:ext cx="11430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6A8F4B48-52CF-4652-B46E-21E199C1AD4D}" type="slidenum">
              <a:rPr lang="en-US" altLang="en-US" sz="1400"/>
              <a:pPr algn="l" eaLnBrk="1" hangingPunct="1"/>
              <a:t>25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4687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254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ADT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651817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ADT consists of the following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219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40458C"/>
              </a:buClr>
              <a:buFont typeface="Wingdings" pitchFamily="2" charset="2"/>
              <a:buChar char="q"/>
              <a:defRPr/>
            </a:pP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get(k):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map M has an entry with key k, return its associated value; else, return null </a:t>
            </a:r>
          </a:p>
          <a:p>
            <a:pPr eaLnBrk="1" hangingPunct="1">
              <a:lnSpc>
                <a:spcPct val="120000"/>
              </a:lnSpc>
              <a:buClr>
                <a:srgbClr val="40458C"/>
              </a:buClr>
              <a:buFont typeface="Wingdings" pitchFamily="2" charset="2"/>
              <a:buChar char="q"/>
              <a:defRPr/>
            </a:pP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put(k, v):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entry (k, v) into the map M; if key k is not already in M, then return null; else, return old value associated with k</a:t>
            </a:r>
          </a:p>
          <a:p>
            <a:pPr eaLnBrk="1" hangingPunct="1">
              <a:lnSpc>
                <a:spcPct val="120000"/>
              </a:lnSpc>
              <a:buClr>
                <a:srgbClr val="40458C"/>
              </a:buClr>
              <a:buFont typeface="Wingdings" pitchFamily="2" charset="2"/>
              <a:buChar char="q"/>
              <a:defRPr/>
            </a:pP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remove(k):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map M has an entry with key k, remove it from M and return its associated value; else, return null </a:t>
            </a:r>
          </a:p>
          <a:p>
            <a:pPr eaLnBrk="1" hangingPunct="1">
              <a:lnSpc>
                <a:spcPct val="120000"/>
              </a:lnSpc>
              <a:buClr>
                <a:srgbClr val="40458C"/>
              </a:buClr>
              <a:buFont typeface="Wingdings" pitchFamily="2" charset="2"/>
              <a:buChar char="q"/>
              <a:defRPr/>
            </a:pP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size(), </a:t>
            </a:r>
            <a:r>
              <a:rPr lang="en-US" sz="20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120000"/>
              </a:lnSpc>
              <a:buClr>
                <a:srgbClr val="40458C"/>
              </a:buClr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 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of the entries in M</a:t>
            </a:r>
          </a:p>
          <a:p>
            <a:pPr eaLnBrk="1" hangingPunct="1">
              <a:lnSpc>
                <a:spcPct val="120000"/>
              </a:lnSpc>
              <a:buClr>
                <a:srgbClr val="40458C"/>
              </a:buClr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 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of the keys in M</a:t>
            </a:r>
          </a:p>
          <a:p>
            <a:pPr eaLnBrk="1" hangingPunct="1">
              <a:lnSpc>
                <a:spcPct val="120000"/>
              </a:lnSpc>
              <a:buClr>
                <a:srgbClr val="40458C"/>
              </a:buClr>
              <a:buFont typeface="Wingdings" pitchFamily="2" charset="2"/>
              <a:buChar char="q"/>
              <a:defRPr/>
            </a:pP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values():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 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of the values in M</a:t>
            </a:r>
          </a:p>
        </p:txBody>
      </p:sp>
    </p:spTree>
    <p:extLst>
      <p:ext uri="{BB962C8B-B14F-4D97-AF65-F5344CB8AC3E}">
        <p14:creationId xmlns:p14="http://schemas.microsoft.com/office/powerpoint/2010/main" val="36623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254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ADT-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 of operations 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557" y="589747"/>
            <a:ext cx="8656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map is empty 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990600"/>
            <a:ext cx="6858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b="1" i="1" kern="0" dirty="0">
                <a:solidFill>
                  <a:srgbClr val="BE2D00"/>
                </a:solidFill>
                <a:latin typeface="Tahoma"/>
              </a:rPr>
              <a:t>Operation	Output		Map</a:t>
            </a:r>
            <a:endParaRPr lang="en-US" sz="2000" b="1" i="1" kern="0" dirty="0">
              <a:solidFill>
                <a:srgbClr val="40458C"/>
              </a:solidFill>
              <a:latin typeface="Tahoma"/>
            </a:endParaRP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 err="1"/>
              <a:t>isEmpty</a:t>
            </a:r>
            <a:r>
              <a:rPr lang="en-US" sz="2000" kern="0" dirty="0"/>
              <a:t>()	</a:t>
            </a:r>
            <a:r>
              <a:rPr lang="en-US" sz="2000" b="1" kern="0" dirty="0"/>
              <a:t>true	</a:t>
            </a:r>
            <a:r>
              <a:rPr lang="en-US" sz="2000" i="1" kern="0" dirty="0"/>
              <a:t>	</a:t>
            </a:r>
            <a:r>
              <a:rPr lang="en-US" sz="2000" kern="0" dirty="0">
                <a:cs typeface="Tahoma" charset="0"/>
              </a:rPr>
              <a:t>Ø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put(5</a:t>
            </a:r>
            <a:r>
              <a:rPr lang="en-US" sz="2000" i="1" kern="0" dirty="0"/>
              <a:t>,A</a:t>
            </a:r>
            <a:r>
              <a:rPr lang="en-US" sz="2000" kern="0" dirty="0"/>
              <a:t>)		</a:t>
            </a:r>
            <a:r>
              <a:rPr lang="en-US" sz="2000" b="1" kern="0" dirty="0"/>
              <a:t>null		</a:t>
            </a:r>
            <a:r>
              <a:rPr lang="en-US" sz="2000" kern="0" dirty="0"/>
              <a:t>(5</a:t>
            </a:r>
            <a:r>
              <a:rPr lang="en-US" sz="2000" i="1" kern="0" dirty="0"/>
              <a:t>,A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put(7</a:t>
            </a:r>
            <a:r>
              <a:rPr lang="en-US" sz="2000" i="1" kern="0" dirty="0"/>
              <a:t>,B</a:t>
            </a:r>
            <a:r>
              <a:rPr lang="en-US" sz="2000" kern="0" dirty="0"/>
              <a:t>)		</a:t>
            </a:r>
            <a:r>
              <a:rPr lang="en-US" sz="2000" b="1" kern="0" dirty="0"/>
              <a:t>null		</a:t>
            </a:r>
            <a:r>
              <a:rPr lang="en-US" sz="2000" kern="0" dirty="0"/>
              <a:t>(5</a:t>
            </a:r>
            <a:r>
              <a:rPr lang="en-US" sz="2000" i="1" kern="0" dirty="0"/>
              <a:t>,A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put(2</a:t>
            </a:r>
            <a:r>
              <a:rPr lang="en-US" sz="2000" i="1" kern="0" dirty="0"/>
              <a:t>,C</a:t>
            </a:r>
            <a:r>
              <a:rPr lang="en-US" sz="2000" kern="0" dirty="0"/>
              <a:t>)		</a:t>
            </a:r>
            <a:r>
              <a:rPr lang="en-US" sz="2000" b="1" kern="0" dirty="0"/>
              <a:t>null		</a:t>
            </a:r>
            <a:r>
              <a:rPr lang="en-US" sz="2000" kern="0" dirty="0"/>
              <a:t>(5</a:t>
            </a:r>
            <a:r>
              <a:rPr lang="en-US" sz="2000" i="1" kern="0" dirty="0"/>
              <a:t>,A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(2</a:t>
            </a:r>
            <a:r>
              <a:rPr lang="en-US" sz="2000" i="1" kern="0" dirty="0"/>
              <a:t>,C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put(8</a:t>
            </a:r>
            <a:r>
              <a:rPr lang="en-US" sz="2000" i="1" kern="0" dirty="0"/>
              <a:t>,D</a:t>
            </a:r>
            <a:r>
              <a:rPr lang="en-US" sz="2000" kern="0" dirty="0"/>
              <a:t>)		</a:t>
            </a:r>
            <a:r>
              <a:rPr lang="en-US" sz="2000" b="1" kern="0" dirty="0"/>
              <a:t>null		</a:t>
            </a:r>
            <a:r>
              <a:rPr lang="en-US" sz="2000" kern="0" dirty="0"/>
              <a:t>(5</a:t>
            </a:r>
            <a:r>
              <a:rPr lang="en-US" sz="2000" i="1" kern="0" dirty="0"/>
              <a:t>,A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(2</a:t>
            </a:r>
            <a:r>
              <a:rPr lang="en-US" sz="2000" i="1" kern="0" dirty="0"/>
              <a:t>,C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put(2</a:t>
            </a:r>
            <a:r>
              <a:rPr lang="en-US" sz="2000" i="1" kern="0" dirty="0"/>
              <a:t>,E</a:t>
            </a:r>
            <a:r>
              <a:rPr lang="en-US" sz="2000" kern="0" dirty="0"/>
              <a:t>)		</a:t>
            </a:r>
            <a:r>
              <a:rPr lang="en-US" sz="2000" i="1" kern="0" dirty="0"/>
              <a:t>C		</a:t>
            </a:r>
            <a:r>
              <a:rPr lang="en-US" sz="2000" kern="0" dirty="0"/>
              <a:t>(5</a:t>
            </a:r>
            <a:r>
              <a:rPr lang="en-US" sz="2000" i="1" kern="0" dirty="0"/>
              <a:t>,A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(2</a:t>
            </a:r>
            <a:r>
              <a:rPr lang="en-US" sz="2000" i="1" kern="0" dirty="0"/>
              <a:t>,E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get(7)		</a:t>
            </a:r>
            <a:r>
              <a:rPr lang="en-US" sz="2000" i="1" kern="0" dirty="0"/>
              <a:t>B		</a:t>
            </a:r>
            <a:r>
              <a:rPr lang="en-US" sz="2000" kern="0" dirty="0"/>
              <a:t>(5</a:t>
            </a:r>
            <a:r>
              <a:rPr lang="en-US" sz="2000" i="1" kern="0" dirty="0"/>
              <a:t>,A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(2</a:t>
            </a:r>
            <a:r>
              <a:rPr lang="en-US" sz="2000" i="1" kern="0" dirty="0"/>
              <a:t>,E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get(4)		</a:t>
            </a:r>
            <a:r>
              <a:rPr lang="en-US" sz="2000" b="1" kern="0" dirty="0"/>
              <a:t>null		</a:t>
            </a:r>
            <a:r>
              <a:rPr lang="en-US" sz="2000" kern="0" dirty="0"/>
              <a:t>(5</a:t>
            </a:r>
            <a:r>
              <a:rPr lang="en-US" sz="2000" i="1" kern="0" dirty="0"/>
              <a:t>,A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(2</a:t>
            </a:r>
            <a:r>
              <a:rPr lang="en-US" sz="2000" i="1" kern="0" dirty="0"/>
              <a:t>,E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get(2)		</a:t>
            </a:r>
            <a:r>
              <a:rPr lang="en-US" sz="2000" i="1" kern="0" dirty="0"/>
              <a:t>E		</a:t>
            </a:r>
            <a:r>
              <a:rPr lang="en-US" sz="2000" kern="0" dirty="0"/>
              <a:t>(5</a:t>
            </a:r>
            <a:r>
              <a:rPr lang="en-US" sz="2000" i="1" kern="0" dirty="0"/>
              <a:t>,A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(2</a:t>
            </a:r>
            <a:r>
              <a:rPr lang="en-US" sz="2000" i="1" kern="0" dirty="0"/>
              <a:t>,E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size()		4		(5</a:t>
            </a:r>
            <a:r>
              <a:rPr lang="en-US" sz="2000" i="1" kern="0" dirty="0"/>
              <a:t>,A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(2</a:t>
            </a:r>
            <a:r>
              <a:rPr lang="en-US" sz="2000" i="1" kern="0" dirty="0"/>
              <a:t>,E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remove(5)	</a:t>
            </a:r>
            <a:r>
              <a:rPr lang="en-US" sz="2000" i="1" kern="0" dirty="0"/>
              <a:t>A		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(2</a:t>
            </a:r>
            <a:r>
              <a:rPr lang="en-US" sz="2000" i="1" kern="0" dirty="0"/>
              <a:t>,E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remove(2)	</a:t>
            </a:r>
            <a:r>
              <a:rPr lang="en-US" sz="2000" i="1" kern="0" dirty="0"/>
              <a:t>E		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/>
              <a:t>get(2)		</a:t>
            </a:r>
            <a:r>
              <a:rPr lang="en-US" sz="2000" b="1" kern="0" dirty="0"/>
              <a:t>null		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  <a:r>
              <a:rPr lang="en-US" sz="2000" i="1" kern="0" dirty="0"/>
              <a:t>	</a:t>
            </a:r>
          </a:p>
          <a:p>
            <a:pPr eaLnBrk="1" hangingPunct="1">
              <a:spcBef>
                <a:spcPts val="300"/>
              </a:spcBef>
              <a:buClr>
                <a:srgbClr val="40458C"/>
              </a:buClr>
              <a:buFont typeface="Wingdings" charset="0"/>
              <a:buNone/>
              <a:defRPr/>
            </a:pPr>
            <a:r>
              <a:rPr lang="en-US" sz="2000" kern="0" dirty="0" err="1"/>
              <a:t>isEmpty</a:t>
            </a:r>
            <a:r>
              <a:rPr lang="en-US" sz="2000" kern="0" dirty="0"/>
              <a:t>()	</a:t>
            </a:r>
            <a:r>
              <a:rPr lang="en-US" sz="2000" b="1" kern="0" dirty="0"/>
              <a:t>false		</a:t>
            </a:r>
            <a:r>
              <a:rPr lang="en-US" sz="2000" kern="0" dirty="0"/>
              <a:t>(7</a:t>
            </a:r>
            <a:r>
              <a:rPr lang="en-US" sz="2000" i="1" kern="0" dirty="0"/>
              <a:t>,B</a:t>
            </a:r>
            <a:r>
              <a:rPr lang="en-US" sz="2000" kern="0" dirty="0"/>
              <a:t>)</a:t>
            </a:r>
            <a:r>
              <a:rPr lang="en-US" sz="2000" i="1" kern="0" dirty="0"/>
              <a:t>,</a:t>
            </a:r>
            <a:r>
              <a:rPr lang="en-US" sz="2000" kern="0" dirty="0"/>
              <a:t>(8</a:t>
            </a:r>
            <a:r>
              <a:rPr lang="en-US" sz="2000" i="1" kern="0" dirty="0"/>
              <a:t>,D</a:t>
            </a:r>
            <a:r>
              <a:rPr lang="en-US" sz="20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85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81" y="-36320"/>
            <a:ext cx="8229600" cy="722120"/>
          </a:xfrm>
        </p:spPr>
        <p:txBody>
          <a:bodyPr/>
          <a:lstStyle/>
          <a:p>
            <a:r>
              <a:rPr lang="en-US" sz="3200" b="1" dirty="0"/>
              <a:t>What we will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17538"/>
            <a:ext cx="8839200" cy="5807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(presented next)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(presented next)</a:t>
            </a:r>
          </a:p>
          <a:p>
            <a:pPr>
              <a:spcBef>
                <a:spcPts val="1200"/>
              </a:spcBef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UnsortedTableMap1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(presented next)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concatenated the name with 1 to differentiate it from  it  from the class implemented in the text book.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implements the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a list of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three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that implement the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three others that implement the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lvl="2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one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to iterate over the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pPr lvl="2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one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to iterate over the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pPr lvl="2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one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to iterate over the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pPr lvl="2">
              <a:spcBef>
                <a:spcPts val="1200"/>
              </a:spcBef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00" y="4638"/>
            <a:ext cx="7772400" cy="466145"/>
          </a:xfrm>
        </p:spPr>
        <p:txBody>
          <a:bodyPr/>
          <a:lstStyle/>
          <a:p>
            <a:r>
              <a:rPr lang="en-US" sz="3600" b="1" dirty="0"/>
              <a:t>Iterator Interface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8303" y="599303"/>
            <a:ext cx="8686800" cy="2653341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to iterate over elements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capable of iterating through a collection of Java objects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object at a time.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object has an iteration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lets you check if it has more elements using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move to the next element (if any) using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7574-65A5-4114-916E-D318FBC9C73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81000" y="51054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true if the Iterator has more elements, and false if not.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next element from the Iterator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latest element returned from next() from the Collection the Iterator is iterating over.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74900" y="3048000"/>
            <a:ext cx="4191000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Iterator&lt;E&gt;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 next();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remove();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Set implementation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52400" y="611024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in Java, sets are represented by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anose="020B0600070205080204" pitchFamily="34" charset="-128"/>
                <a:cs typeface="+mn-cs"/>
              </a:rPr>
              <a:t>Set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interface in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anose="020B0600070205080204" pitchFamily="34" charset="-128"/>
                <a:cs typeface="+mn-cs"/>
              </a:rPr>
              <a:t>java.util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PGothic" panose="020B0600070205080204" pitchFamily="34" charset="-128"/>
              <a:cs typeface="+mn-cs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anose="020B0600070205080204" pitchFamily="34" charset="-128"/>
                <a:cs typeface="+mn-cs"/>
              </a:rPr>
              <a:t>Set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is implemented by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anose="020B0600070205080204" pitchFamily="34" charset="-128"/>
                <a:cs typeface="+mn-cs"/>
              </a:rPr>
              <a:t>HashSet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and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anose="020B0600070205080204" pitchFamily="34" charset="-128"/>
                <a:cs typeface="+mn-cs"/>
              </a:rPr>
              <a:t>TreeSet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classes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HashSet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implemented using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hash table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"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array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;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</a:b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very fast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: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O(1)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 for all operations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elements are stored in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unpredictable order</a:t>
            </a:r>
            <a:endParaRPr lang="en-US" sz="2000" kern="0" dirty="0">
              <a:solidFill>
                <a:srgbClr val="FF0000"/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TreeSet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implemented using a "binary search tree";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</a:b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pretty fast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: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O(log N)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 for all operations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elements are stored in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Times New Roman" pitchFamily="18" charset="0"/>
              </a:rPr>
              <a:t>sorted order</a:t>
            </a:r>
          </a:p>
          <a:p>
            <a:pPr marL="34607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charset="0"/>
            </a:endParaRPr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35144" r="6757" b="18613"/>
          <a:stretch>
            <a:fillRect/>
          </a:stretch>
        </p:blipFill>
        <p:spPr bwMode="auto">
          <a:xfrm>
            <a:off x="685800" y="3833556"/>
            <a:ext cx="7391400" cy="288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1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911"/>
            <a:ext cx="7772400" cy="618545"/>
          </a:xfrm>
        </p:spPr>
        <p:txBody>
          <a:bodyPr/>
          <a:lstStyle/>
          <a:p>
            <a:r>
              <a:rPr lang="en-US" sz="3600" b="1" dirty="0" err="1"/>
              <a:t>Iterable</a:t>
            </a:r>
            <a:r>
              <a:rPr lang="en-US" sz="3600" b="1" dirty="0"/>
              <a:t> Interface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8303" y="788016"/>
            <a:ext cx="8938054" cy="97694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collection of objects which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that implements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can have its elements iterated.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any iteration state such as a "current element".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that returns 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object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object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a class that implements the iterator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 series of elements that can be iterated over.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7574-65A5-4114-916E-D318FBC9C73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43607" y="5004419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must return an Iterator which can be used to iterate the elements of the object implementing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 Returns true if the Iterator has more elements, and false if not.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9417" y="3352800"/>
            <a:ext cx="4191000" cy="12003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Iterator&lt;T&gt; iterator();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85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"/>
            <a:ext cx="8763000" cy="6629400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interface Map&lt;K,V&gt;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size(); </a:t>
            </a:r>
            <a:r>
              <a:rPr lang="en-US" altLang="en-US" sz="1600" b="1" dirty="0">
                <a:solidFill>
                  <a:srgbClr val="00B050"/>
                </a:solidFill>
              </a:rPr>
              <a:t>//return number of entries in the map</a:t>
            </a:r>
            <a:endParaRPr lang="en-US" altLang="en-US" sz="1600" b="1" dirty="0"/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isEmpty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(); </a:t>
            </a:r>
            <a:r>
              <a:rPr lang="en-US" altLang="en-US" sz="1600" b="1" dirty="0">
                <a:solidFill>
                  <a:srgbClr val="00B050"/>
                </a:solidFill>
              </a:rPr>
              <a:t>//return true if the map is empty, false otherwise</a:t>
            </a:r>
            <a:endParaRPr lang="en-US" altLang="en-US" sz="1600" b="1" dirty="0"/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containsKey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(K key);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latin typeface="Courier New" panose="02070309020205020404" pitchFamily="49" charset="0"/>
              </a:rPr>
              <a:t>public string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  	//Returns the value associated with specified key, null if no such entry exists.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public V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get(K key);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	</a:t>
            </a:r>
            <a:r>
              <a:rPr lang="en-US" altLang="en-US" sz="1600" b="1" dirty="0">
                <a:solidFill>
                  <a:srgbClr val="00B050"/>
                </a:solidFill>
              </a:rPr>
              <a:t>// Associates the given value with the given key and adds the new entry to map. If an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	//entry with the key already exists, it replaces and returns it.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public V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put(K key, V value);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	</a:t>
            </a:r>
            <a:r>
              <a:rPr lang="en-US" altLang="en-US" sz="1600" b="1" dirty="0">
                <a:solidFill>
                  <a:srgbClr val="00B050"/>
                </a:solidFill>
              </a:rPr>
              <a:t>// Removes the entry with the specified key, if present, and returns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  	//its associated value. Otherwise does nothing and returns null.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public V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remove(K key);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5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 	// Returns an </a:t>
            </a:r>
            <a:r>
              <a:rPr lang="en-US" altLang="en-US" sz="1600" b="1" dirty="0" err="1">
                <a:solidFill>
                  <a:srgbClr val="00B050"/>
                </a:solidFill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</a:rPr>
              <a:t> collection of the keys contained in the map.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latin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Iterable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&lt;K&gt;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 	 //Returns an </a:t>
            </a:r>
            <a:r>
              <a:rPr lang="en-US" altLang="en-US" sz="1600" b="1" dirty="0" err="1">
                <a:solidFill>
                  <a:srgbClr val="00B050"/>
                </a:solidFill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</a:rPr>
              <a:t> collection of the values contained in the map.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latin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Iterable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&lt;V&gt; values();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  	//Returns an </a:t>
            </a:r>
            <a:r>
              <a:rPr lang="en-US" altLang="en-US" sz="1600" b="1" dirty="0" err="1">
                <a:solidFill>
                  <a:srgbClr val="00B050"/>
                </a:solidFill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</a:rPr>
              <a:t> collection of all key-value entries of the map.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latin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Iterable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&lt;K,V&gt;&gt;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entrySet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76200"/>
            <a:ext cx="3134170" cy="50206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</a:p>
        </p:txBody>
      </p:sp>
    </p:spTree>
    <p:extLst>
      <p:ext uri="{BB962C8B-B14F-4D97-AF65-F5344CB8AC3E}">
        <p14:creationId xmlns:p14="http://schemas.microsoft.com/office/powerpoint/2010/main" val="17077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"/>
            <a:ext cx="8839200" cy="6781800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&lt;K,V&gt;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private K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k</a:t>
            </a:r>
            <a:r>
              <a:rPr lang="en-US" altLang="en-US" sz="1600" b="1" dirty="0">
                <a:latin typeface="Courier New" panose="02070309020205020404" pitchFamily="49" charset="0"/>
              </a:rPr>
              <a:t>; 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key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private V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v</a:t>
            </a:r>
            <a:r>
              <a:rPr lang="en-US" altLang="en-US" sz="1600" b="1" dirty="0">
                <a:latin typeface="Courier New" panose="02070309020205020404" pitchFamily="49" charset="0"/>
              </a:rPr>
              <a:t>; 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value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MapEntry</a:t>
            </a:r>
            <a:r>
              <a:rPr lang="en-US" altLang="en-US" sz="1600" b="1" dirty="0">
                <a:latin typeface="Courier New" panose="02070309020205020404" pitchFamily="49" charset="0"/>
              </a:rPr>
              <a:t>(K key, V value)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k = key;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v = value;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// public methods of the Entry interface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K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getKey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</a:rPr>
              <a:t>{ return k;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V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getValue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</a:rPr>
              <a:t>{ return v; }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// utilities not exposed as part of the Entry interface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void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setKey</a:t>
            </a:r>
            <a:r>
              <a:rPr lang="en-US" altLang="en-US" sz="1600" b="1" dirty="0">
                <a:latin typeface="Courier New" panose="02070309020205020404" pitchFamily="49" charset="0"/>
              </a:rPr>
              <a:t>(K key) { k = key;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V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setValue</a:t>
            </a:r>
            <a:r>
              <a:rPr lang="en-US" altLang="en-US" sz="1600" b="1" dirty="0">
                <a:latin typeface="Courier New" panose="02070309020205020404" pitchFamily="49" charset="0"/>
              </a:rPr>
              <a:t>(V value)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V old = v;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v = value;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return old;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//Returns string representation (for debugging only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dirty="0">
                <a:latin typeface="Courier New" panose="02070309020205020404" pitchFamily="49" charset="0"/>
              </a:rPr>
              <a:t>public String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</a:rPr>
              <a:t>{ return "&lt;" + k + ", " + v + "&gt;";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4682" y="457200"/>
            <a:ext cx="3799318" cy="50206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41534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991600" cy="6784649"/>
          </a:xfrm>
          <a:solidFill>
            <a:srgbClr val="FFFFC0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public class UnsortedTableMap1&lt;K,V&gt; implements Map&lt;K,V&gt;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	// Underlying storage for the map of entries.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	private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&lt;K,V&gt;&gt; table</a:t>
            </a:r>
            <a:r>
              <a:rPr lang="en-US" altLang="en-US" sz="1600" b="1" dirty="0">
                <a:latin typeface="Courier New" panose="02070309020205020404" pitchFamily="49" charset="0"/>
              </a:rPr>
              <a:t> =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sz="1600" b="1" dirty="0">
                <a:latin typeface="Courier New" panose="02070309020205020404" pitchFamily="49" charset="0"/>
              </a:rPr>
              <a:t>&lt;&gt;();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 	//Constructs an initially empty map.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	public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UnsortedTableMap1()</a:t>
            </a:r>
            <a:r>
              <a:rPr lang="en-US" altLang="en-US" sz="1600" b="1" dirty="0">
                <a:latin typeface="Courier New" panose="02070309020205020404" pitchFamily="49" charset="0"/>
              </a:rPr>
              <a:t> { 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public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size() </a:t>
            </a:r>
            <a:r>
              <a:rPr lang="en-US" altLang="en-US" sz="1600" b="1" dirty="0">
                <a:latin typeface="Courier New" panose="02070309020205020404" pitchFamily="49" charset="0"/>
              </a:rPr>
              <a:t>{ return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table.size</a:t>
            </a:r>
            <a:r>
              <a:rPr lang="en-US" altLang="en-US" sz="1600" b="1" dirty="0">
                <a:latin typeface="Courier New" panose="02070309020205020404" pitchFamily="49" charset="0"/>
              </a:rPr>
              <a:t>();}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	public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isEmpty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</a:rPr>
              <a:t>{ return size() == 0; 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	//Returns the index of an entry with equal key, or -1 if none found.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	private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findIndex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(K key) </a:t>
            </a: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n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table.size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for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j=0; j &lt; n;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j++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table.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get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(j).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getKey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().</a:t>
            </a:r>
            <a:r>
              <a:rPr lang="en-US" altLang="en-US" sz="1600" b="1" dirty="0">
                <a:latin typeface="Courier New" panose="02070309020205020404" pitchFamily="49" charset="0"/>
              </a:rPr>
              <a:t>equals(key))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j;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return -1;    </a:t>
            </a:r>
            <a:r>
              <a:rPr lang="en-US" altLang="en-US" sz="1600" b="1" dirty="0">
                <a:solidFill>
                  <a:srgbClr val="00B050"/>
                </a:solidFill>
              </a:rPr>
              <a:t>// special value denotes that key was not found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public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containsKey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(K key)</a:t>
            </a: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j =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findIndex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(key)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(j == -1) return false;  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return true; 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55892" y="0"/>
            <a:ext cx="3505200" cy="50206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UnsortedTableMap1</a:t>
            </a:r>
          </a:p>
        </p:txBody>
      </p:sp>
    </p:spTree>
    <p:extLst>
      <p:ext uri="{BB962C8B-B14F-4D97-AF65-F5344CB8AC3E}">
        <p14:creationId xmlns:p14="http://schemas.microsoft.com/office/powerpoint/2010/main" val="339813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0"/>
            <a:ext cx="8839200" cy="6781800"/>
          </a:xfrm>
          <a:solidFill>
            <a:srgbClr val="FFFFC0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480"/>
              </a:spcBef>
              <a:buFontTx/>
              <a:buNone/>
            </a:pPr>
            <a:endParaRPr lang="en-US" altLang="en-US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8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// Returns the value associated with the key, or null if no such entry exists.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V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get(K key) </a:t>
            </a: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j =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findIndex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(key);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(j == -1) return null;                   </a:t>
            </a:r>
            <a:r>
              <a:rPr lang="en-US" altLang="en-US" sz="1600" b="1" dirty="0">
                <a:solidFill>
                  <a:srgbClr val="00B050"/>
                </a:solidFill>
              </a:rPr>
              <a:t>// not found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.get</a:t>
            </a:r>
            <a:r>
              <a:rPr lang="en-US" altLang="en-US" sz="1600" b="1" dirty="0">
                <a:latin typeface="Courier New" panose="02070309020205020404" pitchFamily="49" charset="0"/>
              </a:rPr>
              <a:t>(j).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getValue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//Associates the given value with the given key, replaces it if exists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V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put(K key, V value) </a:t>
            </a: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j =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findIndex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(key);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(j == -1)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.add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&lt;&gt;(key, value)</a:t>
            </a:r>
            <a:r>
              <a:rPr lang="en-US" altLang="en-US" sz="1600" b="1" dirty="0">
                <a:latin typeface="Courier New" panose="02070309020205020404" pitchFamily="49" charset="0"/>
              </a:rPr>
              <a:t>);     </a:t>
            </a:r>
            <a:r>
              <a:rPr lang="en-US" altLang="en-US" sz="1600" b="1" dirty="0">
                <a:solidFill>
                  <a:srgbClr val="00B050"/>
                </a:solidFill>
              </a:rPr>
              <a:t>// add new entry</a:t>
            </a:r>
            <a:endParaRPr lang="en-US" altLang="en-US" sz="1400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return null;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 else                                 </a:t>
            </a:r>
            <a:r>
              <a:rPr lang="en-US" altLang="en-US" sz="1600" b="1" dirty="0">
                <a:solidFill>
                  <a:srgbClr val="00B050"/>
                </a:solidFill>
              </a:rPr>
              <a:t>// key already exists</a:t>
            </a:r>
            <a:endParaRPr lang="en-US" altLang="en-US" sz="1400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return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.get</a:t>
            </a:r>
            <a:r>
              <a:rPr lang="en-US" altLang="en-US" sz="1600" b="1" dirty="0">
                <a:latin typeface="Courier New" panose="02070309020205020404" pitchFamily="49" charset="0"/>
              </a:rPr>
              <a:t>(j).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setValue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(value)</a:t>
            </a:r>
            <a:r>
              <a:rPr lang="en-US" altLang="en-US" sz="1600" b="1" dirty="0">
                <a:latin typeface="Courier New" panose="02070309020205020404" pitchFamily="49" charset="0"/>
              </a:rPr>
              <a:t>; </a:t>
            </a:r>
            <a:r>
              <a:rPr lang="en-US" altLang="en-US" sz="1600" b="1" dirty="0">
                <a:solidFill>
                  <a:srgbClr val="00B050"/>
                </a:solidFill>
              </a:rPr>
              <a:t>// replaced value is returned</a:t>
            </a:r>
            <a:endParaRPr lang="en-US" altLang="en-US" sz="1400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Removes the entry with the specified key, if present, and returns its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.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returns null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V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remove(K key) </a:t>
            </a: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j =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findIndex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(key)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n = size();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(j == -1) return null;                   </a:t>
            </a:r>
            <a:r>
              <a:rPr lang="en-US" altLang="en-US" sz="1600" b="1" dirty="0">
                <a:solidFill>
                  <a:srgbClr val="00B050"/>
                </a:solidFill>
              </a:rPr>
              <a:t>// not found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V answer =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.get</a:t>
            </a:r>
            <a:r>
              <a:rPr lang="en-US" altLang="en-US" sz="1600" b="1" dirty="0">
                <a:latin typeface="Courier New" panose="02070309020205020404" pitchFamily="49" charset="0"/>
              </a:rPr>
              <a:t>(j).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getValue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(j != n - 1)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.set</a:t>
            </a:r>
            <a:r>
              <a:rPr lang="en-US" altLang="en-US" sz="1600" b="1" dirty="0">
                <a:latin typeface="Courier New" panose="02070309020205020404" pitchFamily="49" charset="0"/>
              </a:rPr>
              <a:t>(j,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.get</a:t>
            </a:r>
            <a:r>
              <a:rPr lang="en-US" altLang="en-US" sz="1600" b="1" dirty="0">
                <a:latin typeface="Courier New" panose="02070309020205020404" pitchFamily="49" charset="0"/>
              </a:rPr>
              <a:t>(n-1)); 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//relocate last entry to 'hole' created by removal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.remove</a:t>
            </a:r>
            <a:r>
              <a:rPr lang="en-US" altLang="en-US" sz="1600" b="1" dirty="0">
                <a:latin typeface="Courier New" panose="02070309020205020404" pitchFamily="49" charset="0"/>
              </a:rPr>
              <a:t>(n-1);             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remove last entry of table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return answer;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2682" y="12819"/>
            <a:ext cx="4485118" cy="368181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UnsortedTableMap1</a:t>
            </a:r>
          </a:p>
        </p:txBody>
      </p:sp>
    </p:spTree>
    <p:extLst>
      <p:ext uri="{BB962C8B-B14F-4D97-AF65-F5344CB8AC3E}">
        <p14:creationId xmlns:p14="http://schemas.microsoft.com/office/powerpoint/2010/main" val="1801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2668" y="348048"/>
            <a:ext cx="8662732" cy="3216087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	//----nested </a:t>
            </a:r>
            <a:r>
              <a:rPr lang="en-US" altLang="en-US" sz="1600" b="1" dirty="0" err="1">
                <a:solidFill>
                  <a:srgbClr val="00B050"/>
                </a:solidFill>
                <a:cs typeface="Calibri" panose="020F0502020204030204" pitchFamily="34" charset="0"/>
              </a:rPr>
              <a:t>KeyIterator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class to use in implementing the </a:t>
            </a:r>
            <a:r>
              <a:rPr lang="en-US" altLang="en-US" sz="1600" b="1" dirty="0" err="1">
                <a:solidFill>
                  <a:srgbClr val="00B050"/>
                </a:solidFill>
                <a:cs typeface="Calibri" panose="020F0502020204030204" pitchFamily="34" charset="0"/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interface in </a:t>
            </a:r>
            <a:r>
              <a:rPr lang="en-US" altLang="en-US" sz="1600" b="1" dirty="0" err="1">
                <a:solidFill>
                  <a:srgbClr val="00B050"/>
                </a:solidFill>
                <a:cs typeface="Calibri" panose="020F0502020204030204" pitchFamily="34" charset="0"/>
              </a:rPr>
              <a:t>KeyIterable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next--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private class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KeyIterator</a:t>
            </a:r>
            <a:r>
              <a:rPr lang="en-US" altLang="en-US" sz="1600" b="1" dirty="0">
                <a:latin typeface="Courier New" panose="02070309020205020404" pitchFamily="49" charset="0"/>
              </a:rPr>
              <a:t> implements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Iterator</a:t>
            </a:r>
            <a:r>
              <a:rPr lang="en-US" altLang="en-US" sz="1600" b="1" dirty="0">
                <a:latin typeface="Courier New" panose="02070309020205020404" pitchFamily="49" charset="0"/>
              </a:rPr>
              <a:t>&lt;K&gt; {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// reuse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entrySet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Returns an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collection of all key-value entries of the map.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entrySet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given later as a method in </a:t>
            </a:r>
            <a:r>
              <a:rPr lang="en-US" altLang="en-US" sz="1600" b="1" dirty="0">
                <a:solidFill>
                  <a:srgbClr val="00B050"/>
                </a:solidFill>
                <a:cs typeface="Times New Roman" panose="02020603050405020304" pitchFamily="18" charset="0"/>
              </a:rPr>
              <a:t>UnsortedTableMap1</a:t>
            </a:r>
            <a:endParaRPr lang="en-US" alt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  <a:r>
              <a:rPr lang="en-US" altLang="en-US" sz="1600" b="1" dirty="0">
                <a:latin typeface="Courier New" panose="02070309020205020404" pitchFamily="49" charset="0"/>
              </a:rPr>
              <a:t>private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Iterator&lt;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&lt;K,V&gt;&gt; </a:t>
            </a:r>
            <a:r>
              <a:rPr lang="en-US" altLang="en-US" sz="1600" b="1" dirty="0">
                <a:latin typeface="Courier New" panose="02070309020205020404" pitchFamily="49" charset="0"/>
              </a:rPr>
              <a:t>entries =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entrySet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iterator()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public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</a:rPr>
              <a:t>{ return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entries.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</a:rPr>
              <a:t>;}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K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next() </a:t>
            </a:r>
            <a:r>
              <a:rPr lang="en-US" altLang="en-US" sz="1600" b="1" dirty="0">
                <a:latin typeface="Courier New" panose="02070309020205020404" pitchFamily="49" charset="0"/>
              </a:rPr>
              <a:t>{ return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entries.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getKey</a:t>
            </a:r>
            <a:r>
              <a:rPr lang="en-US" altLang="en-US" sz="1600" b="1" dirty="0">
                <a:latin typeface="Courier New" panose="02070309020205020404" pitchFamily="49" charset="0"/>
              </a:rPr>
              <a:t>(); }  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// return key!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void remove() {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throw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UnsupportedOperationException</a:t>
            </a:r>
            <a:r>
              <a:rPr lang="en-US" altLang="en-US" sz="1600" b="1" dirty="0">
                <a:latin typeface="Courier New" panose="02070309020205020404" pitchFamily="49" charset="0"/>
              </a:rPr>
              <a:t>("</a:t>
            </a:r>
            <a:r>
              <a:rPr lang="en-US" altLang="en-US" sz="1600" b="1" dirty="0"/>
              <a:t>remove not supported</a:t>
            </a:r>
            <a:r>
              <a:rPr lang="en-US" altLang="en-US" sz="1600" b="1" dirty="0">
                <a:latin typeface="Courier New" panose="02070309020205020404" pitchFamily="49" charset="0"/>
              </a:rPr>
              <a:t>");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}</a:t>
            </a:r>
            <a:endParaRPr lang="en-US" alt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2668" y="3733800"/>
            <a:ext cx="8662732" cy="1735335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     //---------------- nested </a:t>
            </a:r>
            <a:r>
              <a:rPr lang="en-US" altLang="en-US" sz="1600" b="1" dirty="0" err="1">
                <a:solidFill>
                  <a:srgbClr val="00B050"/>
                </a:solidFill>
                <a:cs typeface="Calibri" panose="020F0502020204030204" pitchFamily="34" charset="0"/>
              </a:rPr>
              <a:t>KeyIterable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class ----------------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private class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KeyIterable</a:t>
            </a:r>
            <a:r>
              <a:rPr lang="en-US" altLang="en-US" sz="1600" b="1" dirty="0">
                <a:latin typeface="Courier New" panose="02070309020205020404" pitchFamily="49" charset="0"/>
              </a:rPr>
              <a:t> implements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Iterable</a:t>
            </a:r>
            <a:r>
              <a:rPr lang="en-US" altLang="en-US" sz="1600" b="1" dirty="0">
                <a:latin typeface="Courier New" panose="02070309020205020404" pitchFamily="49" charset="0"/>
              </a:rPr>
              <a:t>&lt;K&gt;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Iterator&lt;K&gt;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iterator() </a:t>
            </a:r>
            <a:r>
              <a:rPr lang="en-US" altLang="en-US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	return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KeyIterator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}</a:t>
            </a:r>
            <a:endParaRPr lang="en-US" altLang="en-US" sz="1600" b="1" dirty="0">
              <a:solidFill>
                <a:srgbClr val="00B050"/>
              </a:solidFill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200" y="0"/>
            <a:ext cx="3733800" cy="348049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UnsortedTableMap1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2668" y="5638800"/>
            <a:ext cx="8586532" cy="643071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      //Returns an </a:t>
            </a:r>
            <a:r>
              <a:rPr lang="en-US" altLang="en-US" sz="1600" b="1" dirty="0" err="1">
                <a:solidFill>
                  <a:srgbClr val="00B050"/>
                </a:solidFill>
                <a:cs typeface="Calibri" panose="020F0502020204030204" pitchFamily="34" charset="0"/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collection of the keys contained in the map.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	public </a:t>
            </a:r>
            <a:r>
              <a:rPr lang="en-US" altLang="en-US" sz="1600" b="1" dirty="0" err="1">
                <a:latin typeface="Courier New" panose="02070309020205020404" pitchFamily="49" charset="0"/>
                <a:cs typeface="Calibri" panose="020F0502020204030204" pitchFamily="34" charset="0"/>
              </a:rPr>
              <a:t>Iterable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&lt;K&gt; </a:t>
            </a:r>
            <a:r>
              <a:rPr lang="en-US" altLang="en-US" sz="1600" b="1" dirty="0" err="1">
                <a:latin typeface="Courier New" panose="02070309020205020404" pitchFamily="49" charset="0"/>
                <a:cs typeface="Calibri" panose="020F0502020204030204" pitchFamily="34" charset="0"/>
              </a:rPr>
              <a:t>keySet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() { return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new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KeyIterable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();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618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806" y="381000"/>
            <a:ext cx="8921194" cy="2895600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//--nested </a:t>
            </a:r>
            <a:r>
              <a:rPr lang="en-US" altLang="en-US" sz="1600" b="1" dirty="0" err="1">
                <a:solidFill>
                  <a:srgbClr val="00B050"/>
                </a:solidFill>
                <a:cs typeface="Calibri" panose="020F0502020204030204" pitchFamily="34" charset="0"/>
              </a:rPr>
              <a:t>ValueIterator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class to use in implementing the </a:t>
            </a:r>
            <a:r>
              <a:rPr lang="en-US" altLang="en-US" sz="1600" b="1" dirty="0" err="1">
                <a:solidFill>
                  <a:srgbClr val="00B050"/>
                </a:solidFill>
                <a:cs typeface="Calibri" panose="020F0502020204030204" pitchFamily="34" charset="0"/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interface in </a:t>
            </a:r>
            <a:r>
              <a:rPr lang="en-US" altLang="en-US" sz="1600" b="1" dirty="0" err="1">
                <a:solidFill>
                  <a:srgbClr val="00B050"/>
                </a:solidFill>
                <a:cs typeface="Calibri" panose="020F0502020204030204" pitchFamily="34" charset="0"/>
              </a:rPr>
              <a:t>ValueIterable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 next- ----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 private class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ValueIterator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implements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Iterator&lt;V&gt;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{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// reuse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entrySet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Returns an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collection of all key-value entries of the map.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   private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Iterator&lt;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MapEntry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&lt;K,V&gt;&gt; 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entries =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entrySet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.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iterator()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;</a:t>
            </a:r>
            <a:endParaRPr lang="en-US" alt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   public </a:t>
            </a:r>
            <a:r>
              <a:rPr lang="en-US" altLang="en-US" sz="1600" b="1" dirty="0" err="1">
                <a:latin typeface="Courier New" panose="02070309020205020404" pitchFamily="49" charset="0"/>
                <a:cs typeface="Calibri" panose="020F0502020204030204" pitchFamily="34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hasNext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{ return </a:t>
            </a:r>
            <a:r>
              <a:rPr lang="en-US" altLang="en-US" sz="1600" b="1" dirty="0" err="1">
                <a:latin typeface="Courier New" panose="02070309020205020404" pitchFamily="49" charset="0"/>
                <a:cs typeface="Calibri" panose="020F0502020204030204" pitchFamily="34" charset="0"/>
              </a:rPr>
              <a:t>entries.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hasNext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();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   public V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next() 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{ return </a:t>
            </a:r>
            <a:r>
              <a:rPr lang="en-US" altLang="en-US" sz="1600" b="1" dirty="0" err="1">
                <a:latin typeface="Courier New" panose="02070309020205020404" pitchFamily="49" charset="0"/>
                <a:cs typeface="Calibri" panose="020F0502020204030204" pitchFamily="34" charset="0"/>
              </a:rPr>
              <a:t>entries.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next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().</a:t>
            </a:r>
            <a:r>
              <a:rPr lang="en-US" altLang="en-US" sz="1600" b="1" dirty="0" err="1">
                <a:latin typeface="Courier New" panose="02070309020205020404" pitchFamily="49" charset="0"/>
                <a:cs typeface="Calibri" panose="020F0502020204030204" pitchFamily="34" charset="0"/>
              </a:rPr>
              <a:t>getValue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(); } </a:t>
            </a:r>
            <a:r>
              <a:rPr lang="en-US" altLang="en-US" sz="1600" b="1" dirty="0">
                <a:solidFill>
                  <a:srgbClr val="00B050"/>
                </a:solidFill>
                <a:cs typeface="Calibri" panose="020F0502020204030204" pitchFamily="34" charset="0"/>
              </a:rPr>
              <a:t>// return value!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   public void remove() {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		throw new </a:t>
            </a:r>
            <a:r>
              <a:rPr lang="en-US" altLang="en-US" sz="1600" b="1" dirty="0" err="1">
                <a:latin typeface="Courier New" panose="02070309020205020404" pitchFamily="49" charset="0"/>
                <a:cs typeface="Calibri" panose="020F0502020204030204" pitchFamily="34" charset="0"/>
              </a:rPr>
              <a:t>UnsupportedOperationException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("</a:t>
            </a:r>
            <a:r>
              <a:rPr lang="en-US" altLang="en-US" sz="1600" b="1" dirty="0">
                <a:cs typeface="Calibri" panose="020F0502020204030204" pitchFamily="34" charset="0"/>
              </a:rPr>
              <a:t>remove not supported</a:t>
            </a: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");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	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alibri" panose="020F0502020204030204" pitchFamily="34" charset="0"/>
              </a:rPr>
              <a:t>  }</a:t>
            </a:r>
            <a:endParaRPr lang="en-US" altLang="en-US" sz="1400" b="1" dirty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34185"/>
            <a:ext cx="3968194" cy="270616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UnsortedTableMap1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3160" y="3428999"/>
            <a:ext cx="8839200" cy="1447801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//-- nested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ValueIterable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 ----------------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private class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ValueIterable</a:t>
            </a:r>
            <a:r>
              <a:rPr lang="en-US" altLang="en-US" sz="1600" b="1" dirty="0">
                <a:latin typeface="Courier New" panose="02070309020205020404" pitchFamily="49" charset="0"/>
              </a:rPr>
              <a:t> implements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Iterable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&lt;V&gt;</a:t>
            </a:r>
            <a:r>
              <a:rPr lang="en-US" altLang="en-US" sz="1600" b="1" dirty="0"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Iterator&lt;V&gt;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iterator() </a:t>
            </a:r>
            <a:r>
              <a:rPr lang="en-US" altLang="en-US" sz="1600" b="1" dirty="0">
                <a:latin typeface="Courier New" panose="02070309020205020404" pitchFamily="49" charset="0"/>
              </a:rPr>
              <a:t>{ return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ValueIterator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</a:rPr>
              <a:t>;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}</a:t>
            </a:r>
            <a:endParaRPr lang="en-US" altLang="en-US" sz="1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3803" y="5486400"/>
            <a:ext cx="8854907" cy="762000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//Returns an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collection of the values contained in the map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public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Iterable</a:t>
            </a:r>
            <a:r>
              <a:rPr lang="en-US" altLang="en-US" sz="1600" b="1" dirty="0">
                <a:latin typeface="Courier New" panose="02070309020205020404" pitchFamily="49" charset="0"/>
              </a:rPr>
              <a:t>&lt;V&gt;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values() </a:t>
            </a:r>
            <a:r>
              <a:rPr lang="en-US" altLang="en-US" sz="1600" b="1" dirty="0">
                <a:latin typeface="Courier New" panose="02070309020205020404" pitchFamily="49" charset="0"/>
              </a:rPr>
              <a:t>{ return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ValueIterable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(); </a:t>
            </a: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8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83" y="304801"/>
            <a:ext cx="8716017" cy="3565952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//---- nested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EntryIterator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 ----------------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EntryIterator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&lt;K,V&gt;&gt;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j &lt;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&lt;K,V&gt;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(j ==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return null;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throw an exception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table.get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 new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600" b="1" dirty="0">
                <a:cs typeface="Courier New" panose="02070309020205020404" pitchFamily="49" charset="0"/>
              </a:rPr>
              <a:t>remove not supported"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6475" y="3934596"/>
            <a:ext cx="8456525" cy="1628003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//------- nested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EntryIterable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 ----------------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class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EntryIterable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&lt;K,V&gt;&gt;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&lt;K,V&gt;&gt; iterator()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EntryIterator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6109" y="5626442"/>
            <a:ext cx="8456525" cy="1155358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//Returns an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collection of all key-value entries of the map.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&lt;K,V&gt;&gt;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EntryIterable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34184"/>
            <a:ext cx="3968194" cy="42301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UnsortedTableMap1</a:t>
            </a:r>
          </a:p>
        </p:txBody>
      </p:sp>
    </p:spTree>
    <p:extLst>
      <p:ext uri="{BB962C8B-B14F-4D97-AF65-F5344CB8AC3E}">
        <p14:creationId xmlns:p14="http://schemas.microsoft.com/office/powerpoint/2010/main" val="8984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83" y="304801"/>
            <a:ext cx="8716017" cy="3565952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//---- nested </a:t>
            </a:r>
            <a:r>
              <a:rPr lang="en-US" altLang="en-US" sz="16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EntryIterator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 ----------------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String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result="[" 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 &lt; n;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result+table.get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(j).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(j != n-1) result = result + ", ";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result + "]"; 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             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UnsortedTableMap1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34184"/>
            <a:ext cx="3968194" cy="42301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UnsortedTableMap1</a:t>
            </a:r>
          </a:p>
        </p:txBody>
      </p:sp>
    </p:spTree>
    <p:extLst>
      <p:ext uri="{BB962C8B-B14F-4D97-AF65-F5344CB8AC3E}">
        <p14:creationId xmlns:p14="http://schemas.microsoft.com/office/powerpoint/2010/main" val="1330324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915400" cy="6519016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MapTester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String&gt;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UnsortedTableMap1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phonebook.put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("Stuart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"1-206-685-9138");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phonebook.put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("Marty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"1-253-692-4540");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phonebook.put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("Jenny", "867-5309");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(phonebook);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Map&lt;String, Integer&gt; 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ssnMap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UnsortedTableMap1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ssnMap.put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("Stuart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439876305);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ssnMap.put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("Marty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504386382);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ssnMap.put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("Jenny", 867530912);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ssnMap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nameSet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ssnMap.keySet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(String name :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nameSet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("Name: " + name);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0" y="34184"/>
            <a:ext cx="3129994" cy="42301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MapTester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" y="2286000"/>
            <a:ext cx="78105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[&lt;Stuart </a:t>
            </a:r>
            <a:r>
              <a:rPr lang="en-US" sz="1600" b="1" dirty="0" err="1">
                <a:latin typeface="+mn-lt"/>
              </a:rPr>
              <a:t>Reges</a:t>
            </a:r>
            <a:r>
              <a:rPr lang="en-US" sz="1600" b="1" dirty="0">
                <a:latin typeface="+mn-lt"/>
              </a:rPr>
              <a:t>, 1-206-685-9138&gt;, &lt;Marty </a:t>
            </a:r>
            <a:r>
              <a:rPr lang="en-US" sz="1600" b="1" dirty="0" err="1">
                <a:latin typeface="+mn-lt"/>
              </a:rPr>
              <a:t>Stepp</a:t>
            </a:r>
            <a:r>
              <a:rPr lang="en-US" sz="1600" b="1" dirty="0">
                <a:latin typeface="+mn-lt"/>
              </a:rPr>
              <a:t>, 1-253-692-4540&gt;, &lt;Jenny, 867-5309&gt;]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588877"/>
            <a:ext cx="7200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[&lt;Stuart </a:t>
            </a:r>
            <a:r>
              <a:rPr lang="en-US" sz="1600" b="1" dirty="0" err="1">
                <a:latin typeface="+mn-lt"/>
              </a:rPr>
              <a:t>Reges</a:t>
            </a:r>
            <a:r>
              <a:rPr lang="en-US" sz="1600" b="1" dirty="0">
                <a:latin typeface="+mn-lt"/>
              </a:rPr>
              <a:t>, 439876305&gt;, &lt;Marty </a:t>
            </a:r>
            <a:r>
              <a:rPr lang="en-US" sz="1600" b="1" dirty="0" err="1">
                <a:latin typeface="+mn-lt"/>
              </a:rPr>
              <a:t>Stepp</a:t>
            </a:r>
            <a:r>
              <a:rPr lang="en-US" sz="1600" b="1" dirty="0">
                <a:latin typeface="+mn-lt"/>
              </a:rPr>
              <a:t>, 504386382&gt;, &lt;Jenny, 867530912&gt;]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0300" y="5486400"/>
            <a:ext cx="266700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Name: Stuart </a:t>
            </a:r>
            <a:r>
              <a:rPr lang="en-US" sz="1600" b="1" dirty="0" err="1">
                <a:latin typeface="+mn-lt"/>
              </a:rPr>
              <a:t>Reges</a:t>
            </a:r>
            <a:endParaRPr lang="en-US" sz="1600" b="1" dirty="0">
              <a:latin typeface="+mn-lt"/>
            </a:endParaRPr>
          </a:p>
          <a:p>
            <a:r>
              <a:rPr lang="en-US" sz="1600" b="1" dirty="0">
                <a:latin typeface="+mn-lt"/>
              </a:rPr>
              <a:t>Name: Marty </a:t>
            </a:r>
            <a:r>
              <a:rPr lang="en-US" sz="1600" b="1" dirty="0" err="1">
                <a:latin typeface="+mn-lt"/>
              </a:rPr>
              <a:t>Stepp</a:t>
            </a:r>
            <a:endParaRPr lang="en-US" sz="1600" b="1" dirty="0">
              <a:latin typeface="+mn-lt"/>
            </a:endParaRPr>
          </a:p>
          <a:p>
            <a:r>
              <a:rPr lang="en-US" sz="1600" b="1" dirty="0">
                <a:latin typeface="+mn-lt"/>
              </a:rPr>
              <a:t>Name: Jenny</a:t>
            </a:r>
          </a:p>
        </p:txBody>
      </p:sp>
    </p:spTree>
    <p:extLst>
      <p:ext uri="{BB962C8B-B14F-4D97-AF65-F5344CB8AC3E}">
        <p14:creationId xmlns:p14="http://schemas.microsoft.com/office/powerpoint/2010/main" val="55996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j-cs"/>
              </a:rPr>
              <a:t>Set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j-cs"/>
              </a:rPr>
              <a:t>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64814"/>
            <a:ext cx="8991600" cy="12449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	List&lt;String&gt; list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ArrayList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&lt;String&gt;();</a:t>
            </a:r>
          </a:p>
          <a:p>
            <a:pPr marL="231775" marR="0" lvl="0" indent="-231775" algn="l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...</a:t>
            </a: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	Set&lt;Integer&gt; set =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new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TreeSet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&lt;Integer&gt;();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    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// empty</a:t>
            </a: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	Set&lt;String&gt; set2 = new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HashSet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&lt;String&gt;(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list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);</a:t>
            </a:r>
          </a:p>
        </p:txBody>
      </p:sp>
      <p:graphicFrame>
        <p:nvGraphicFramePr>
          <p:cNvPr id="8" name="Group 33"/>
          <p:cNvGraphicFramePr>
            <a:graphicFrameLocks noGrp="1"/>
          </p:cNvGraphicFramePr>
          <p:nvPr/>
        </p:nvGraphicFramePr>
        <p:xfrm>
          <a:off x="457200" y="3429000"/>
          <a:ext cx="8220075" cy="2773484"/>
        </p:xfrm>
        <a:graphic>
          <a:graphicData uri="http://schemas.openxmlformats.org/drawingml/2006/table">
            <a:tbl>
              <a:tblPr/>
              <a:tblGrid>
                <a:gridCol w="23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given value to the set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given value is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found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 this set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given value from the set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clear()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 all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elements of the set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number of elements in list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isEmpty()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set's size is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toString()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a string such as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"[3, 42, -7, 15]"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2125634"/>
            <a:ext cx="8991600" cy="81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	</a:t>
            </a:r>
            <a:endParaRPr kumimoji="0" lang="en-US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can construct an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empty set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or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one based on a given collection</a:t>
            </a:r>
          </a:p>
        </p:txBody>
      </p:sp>
    </p:spTree>
    <p:extLst>
      <p:ext uri="{BB962C8B-B14F-4D97-AF65-F5344CB8AC3E}">
        <p14:creationId xmlns:p14="http://schemas.microsoft.com/office/powerpoint/2010/main" val="1326355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4114800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ssnValues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ssnMap.values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ssnValues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("SSN: " +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(String name :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ssnMap.keySet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ssnMap.get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"'s SSN is " +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0" y="34184"/>
            <a:ext cx="3129994" cy="42301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MapTester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24600" y="1447800"/>
            <a:ext cx="198120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SSN: 439876305</a:t>
            </a:r>
          </a:p>
          <a:p>
            <a:r>
              <a:rPr lang="en-US" sz="1600" b="1" dirty="0">
                <a:latin typeface="+mn-lt"/>
              </a:rPr>
              <a:t>SSN: 504386382</a:t>
            </a:r>
          </a:p>
          <a:p>
            <a:r>
              <a:rPr lang="en-US" sz="1600" b="1" dirty="0">
                <a:latin typeface="+mn-lt"/>
              </a:rPr>
              <a:t>SSN: 867530912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0" y="3733800"/>
            <a:ext cx="342900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Stuart </a:t>
            </a:r>
            <a:r>
              <a:rPr lang="en-US" sz="1600" b="1" dirty="0" err="1">
                <a:latin typeface="+mn-lt"/>
              </a:rPr>
              <a:t>Reges's</a:t>
            </a:r>
            <a:r>
              <a:rPr lang="en-US" sz="1600" b="1" dirty="0">
                <a:latin typeface="+mn-lt"/>
              </a:rPr>
              <a:t> SSN is 439876305</a:t>
            </a:r>
          </a:p>
          <a:p>
            <a:r>
              <a:rPr lang="en-US" sz="1600" b="1" dirty="0">
                <a:latin typeface="+mn-lt"/>
              </a:rPr>
              <a:t>Marty </a:t>
            </a:r>
            <a:r>
              <a:rPr lang="en-US" sz="1600" b="1" dirty="0" err="1">
                <a:latin typeface="+mn-lt"/>
              </a:rPr>
              <a:t>Stepp's</a:t>
            </a:r>
            <a:r>
              <a:rPr lang="en-US" sz="1600" b="1" dirty="0">
                <a:latin typeface="+mn-lt"/>
              </a:rPr>
              <a:t> SSN is 504386382</a:t>
            </a:r>
          </a:p>
          <a:p>
            <a:r>
              <a:rPr lang="en-US" sz="1600" b="1" dirty="0">
                <a:latin typeface="+mn-lt"/>
              </a:rPr>
              <a:t>Jenny's SSN is 867530912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5553415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tester program displays the most frequently occurring words from a file</a:t>
            </a:r>
          </a:p>
        </p:txBody>
      </p:sp>
    </p:spTree>
    <p:extLst>
      <p:ext uri="{BB962C8B-B14F-4D97-AF65-F5344CB8AC3E}">
        <p14:creationId xmlns:p14="http://schemas.microsoft.com/office/powerpoint/2010/main" val="41125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915400" cy="4800600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minimum number of occurrences needed to be printed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final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OCCURRENCES = 2000;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read the book into a map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in = new Scanner(new File("mobydick.txt"));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wordCountMap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getCountMap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(String word :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wordCountMap.keySet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wordCountMap.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(count &gt; OCCURRENCES)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 + " occurs " +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mcount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times.");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0" y="34184"/>
            <a:ext cx="3129994" cy="42301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5397" y="5029200"/>
            <a:ext cx="27432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the occurs 14092 times.</a:t>
            </a:r>
          </a:p>
          <a:p>
            <a:r>
              <a:rPr lang="en-US" sz="1600" b="1" dirty="0">
                <a:latin typeface="+mn-lt"/>
              </a:rPr>
              <a:t>in occurs 3992 times.</a:t>
            </a:r>
          </a:p>
          <a:p>
            <a:r>
              <a:rPr lang="en-US" sz="1600" b="1" dirty="0">
                <a:latin typeface="+mn-lt"/>
              </a:rPr>
              <a:t>and occurs 6182 times.</a:t>
            </a:r>
          </a:p>
          <a:p>
            <a:r>
              <a:rPr lang="en-US" sz="1600" b="1" dirty="0">
                <a:latin typeface="+mn-lt"/>
              </a:rPr>
              <a:t>to occurs 4448 times.</a:t>
            </a:r>
          </a:p>
          <a:p>
            <a:r>
              <a:rPr lang="en-US" sz="1600" b="1" dirty="0">
                <a:latin typeface="+mn-lt"/>
              </a:rPr>
              <a:t>a occurs 4571 times.</a:t>
            </a:r>
          </a:p>
          <a:p>
            <a:r>
              <a:rPr lang="en-US" sz="1600" b="1" dirty="0">
                <a:latin typeface="+mn-lt"/>
              </a:rPr>
              <a:t>of occurs 6408 times.</a:t>
            </a:r>
          </a:p>
          <a:p>
            <a:r>
              <a:rPr lang="en-US" sz="1600" b="1" dirty="0">
                <a:latin typeface="+mn-lt"/>
              </a:rPr>
              <a:t>that occurs 2729 times.</a:t>
            </a:r>
          </a:p>
          <a:p>
            <a:r>
              <a:rPr lang="en-US" sz="1600" b="1" dirty="0">
                <a:latin typeface="+mn-lt"/>
              </a:rPr>
              <a:t>his occurs 2459 times.</a:t>
            </a:r>
          </a:p>
        </p:txBody>
      </p:sp>
    </p:spTree>
    <p:extLst>
      <p:ext uri="{BB962C8B-B14F-4D97-AF65-F5344CB8AC3E}">
        <p14:creationId xmlns:p14="http://schemas.microsoft.com/office/powerpoint/2010/main" val="382138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915400" cy="6324600"/>
          </a:xfrm>
          <a:solidFill>
            <a:srgbClr val="FFFFC0"/>
          </a:solidFill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Reads book text and returns a map from words to counts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getCountMap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 in)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wordCountMap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UnsortedTableMap1&lt;String, Integer&gt;();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in.hasNext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word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(!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wordCountMap.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(word))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never seen this word before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wordCountMap.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(word, 1);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seen this word before; increment count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wordCountMap.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wordCountMap.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(word, count + 1);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wordCountMap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0" y="34184"/>
            <a:ext cx="3129994" cy="42301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Operations</a:t>
            </a:r>
          </a:p>
        </p:txBody>
      </p:sp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09859"/>
              </p:ext>
            </p:extLst>
          </p:nvPr>
        </p:nvGraphicFramePr>
        <p:xfrm>
          <a:off x="333375" y="3526571"/>
          <a:ext cx="8810625" cy="3078284"/>
        </p:xfrm>
        <a:graphic>
          <a:graphicData uri="http://schemas.openxmlformats.org/drawingml/2006/table">
            <a:tbl>
              <a:tblPr/>
              <a:tblGrid>
                <a:gridCol w="24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addAll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collection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adds all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given collection to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this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coll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this set contains every element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 given set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given other set contains the same elements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iterator()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an object used to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examine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set's contents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(seen later)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coll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 all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elements in the given collection from this set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retainAll(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coll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 elements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found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given collection from this set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an array of the elements in this set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1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14400"/>
            <a:ext cx="849312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30"/>
          <p:cNvGrpSpPr>
            <a:grpSpLocks/>
          </p:cNvGrpSpPr>
          <p:nvPr/>
        </p:nvGrpSpPr>
        <p:grpSpPr bwMode="auto">
          <a:xfrm>
            <a:off x="1114424" y="2787650"/>
            <a:ext cx="7073900" cy="385763"/>
            <a:chOff x="910" y="2004"/>
            <a:chExt cx="4130" cy="243"/>
          </a:xfrm>
        </p:grpSpPr>
        <p:sp>
          <p:nvSpPr>
            <p:cNvPr id="14" name="Text Box 127"/>
            <p:cNvSpPr txBox="1">
              <a:spLocks noChangeArrowheads="1"/>
            </p:cNvSpPr>
            <p:nvPr/>
          </p:nvSpPr>
          <p:spPr bwMode="auto">
            <a:xfrm>
              <a:off x="910" y="2004"/>
              <a:ext cx="5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addAll</a:t>
              </a:r>
            </a:p>
          </p:txBody>
        </p:sp>
        <p:sp>
          <p:nvSpPr>
            <p:cNvPr id="15" name="Text Box 128"/>
            <p:cNvSpPr txBox="1">
              <a:spLocks noChangeArrowheads="1"/>
            </p:cNvSpPr>
            <p:nvPr/>
          </p:nvSpPr>
          <p:spPr bwMode="auto">
            <a:xfrm>
              <a:off x="2487" y="2016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retainAll</a:t>
              </a:r>
            </a:p>
          </p:txBody>
        </p:sp>
        <p:sp>
          <p:nvSpPr>
            <p:cNvPr id="16" name="Text Box 129"/>
            <p:cNvSpPr txBox="1">
              <a:spLocks noChangeArrowheads="1"/>
            </p:cNvSpPr>
            <p:nvPr/>
          </p:nvSpPr>
          <p:spPr bwMode="auto">
            <a:xfrm>
              <a:off x="4215" y="2016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removeAll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0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Sets and Ordering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685800"/>
            <a:ext cx="9144000" cy="51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anose="020B0600070205080204" pitchFamily="34" charset="-128"/>
                <a:cs typeface="+mn-cs"/>
              </a:rPr>
              <a:t>HashSet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elements are stored in an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unpredictable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 order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7700" y="5348895"/>
            <a:ext cx="7467600" cy="1007455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for (String name : names)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("name : " + name);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7700" y="1186233"/>
            <a:ext cx="6972300" cy="18288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279400" eaLnBrk="1" hangingPunct="1">
              <a:lnSpc>
                <a:spcPct val="70000"/>
              </a:lnSpc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Set&lt;String&gt; names = new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HashSet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&lt;String&gt;();</a:t>
            </a:r>
          </a:p>
          <a:p>
            <a:pPr indent="-279400" eaLnBrk="1" hangingPunct="1">
              <a:lnSpc>
                <a:spcPct val="70000"/>
              </a:lnSpc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names.add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("Jake");</a:t>
            </a:r>
          </a:p>
          <a:p>
            <a:pPr indent="-279400" eaLnBrk="1" hangingPunct="1">
              <a:lnSpc>
                <a:spcPct val="70000"/>
              </a:lnSpc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names.add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("Robert");</a:t>
            </a:r>
          </a:p>
          <a:p>
            <a:pPr indent="-279400" eaLnBrk="1" hangingPunct="1">
              <a:lnSpc>
                <a:spcPct val="70000"/>
              </a:lnSpc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names.add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("Marisa");</a:t>
            </a:r>
          </a:p>
          <a:p>
            <a:pPr indent="-279400" eaLnBrk="1" hangingPunct="1">
              <a:lnSpc>
                <a:spcPct val="70000"/>
              </a:lnSpc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names.add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("Kasey");</a:t>
            </a:r>
          </a:p>
          <a:p>
            <a:pPr indent="-279400" eaLnBrk="1" hangingPunct="1">
              <a:lnSpc>
                <a:spcPct val="70000"/>
              </a:lnSpc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System.out.println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(names);</a:t>
            </a:r>
          </a:p>
          <a:p>
            <a:pPr indent="-279400" eaLnBrk="1" hangingPunct="1">
              <a:lnSpc>
                <a:spcPct val="70000"/>
              </a:lnSpc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// [Kasey, Robert, Jake, Marisa]</a:t>
            </a:r>
          </a:p>
          <a:p>
            <a:pPr marL="625475" marR="0" lvl="1" indent="-2794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3070329"/>
            <a:ext cx="8763000" cy="4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anose="020B0600070205080204" pitchFamily="34" charset="-128"/>
                <a:cs typeface="+mn-cs"/>
              </a:rPr>
              <a:t>TreeSet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  <a:cs typeface="+mn-cs"/>
              </a:rPr>
              <a:t> 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elements are stored in their "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natural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" sorted order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47700" y="3655789"/>
            <a:ext cx="7239000" cy="8819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279400" eaLnBrk="1" hangingPunct="1">
              <a:lnSpc>
                <a:spcPct val="80000"/>
              </a:lnSpc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Set&lt;String&gt; names = new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TreeSet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&lt;String&gt;();</a:t>
            </a:r>
          </a:p>
          <a:p>
            <a:pPr indent="-279400" eaLnBrk="1" hangingPunct="1">
              <a:lnSpc>
                <a:spcPct val="40000"/>
              </a:lnSpc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...</a:t>
            </a:r>
          </a:p>
          <a:p>
            <a:pPr indent="-279400" eaLnBrk="1" hangingPunct="1">
              <a:lnSpc>
                <a:spcPct val="80000"/>
              </a:lnSpc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</a:rPr>
              <a:t>// [Jake, Kasey, Marisa, Robert]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ＭＳ Ｐゴシック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450" y="4673525"/>
            <a:ext cx="897255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is needed because </a:t>
            </a:r>
            <a:r>
              <a:rPr lang="en-US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have no indexes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can't get element </a:t>
            </a:r>
            <a:r>
              <a:rPr lang="en-US" altLang="en-US" sz="2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200" y="0"/>
            <a:ext cx="906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Exercise: counts number of unique words  in a file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36537" y="815974"/>
            <a:ext cx="8907463" cy="5540375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WordCount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{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throws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Set&lt;String&gt; words = new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TreeSet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&lt;String&gt;();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long start =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("Reading file...");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Scanner input = new Scanner(new File("smallmoby.txt"));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while 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input.hasNext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()) {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   String word =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input.next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words.add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(word);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}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long end =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long elapsed = end - start;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("The file has " +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words.size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" words.");  	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("Took " +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elapsed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"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ms.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");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}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                                                         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065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occurrences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unique word in a large text file (e.g.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Moby Dick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user to type a word and report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times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word appeared in the book.</a:t>
            </a: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all words that appeared in the book at least 500 times, in alphabetical order.</a:t>
            </a: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collection is appropriate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6116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254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98554"/>
            <a:ext cx="8991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Allows to store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elements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so they can be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located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quickly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keys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Each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element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typically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stores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additional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useful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information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besides its search key, 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Map entry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 key-value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pairs (</a:t>
            </a: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k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k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the key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its corresponding value</a:t>
            </a:r>
          </a:p>
          <a:p>
            <a:pPr marL="1257300" lvl="2" indent="-342900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MAP ADT requires that each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key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be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unique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only way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 get at that information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use the search key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Storing 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student records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(such as the student’s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address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and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course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grades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),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key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might be the student’s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ID number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744" y="4585387"/>
            <a:ext cx="3514912" cy="175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4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4029</Words>
  <Application>Microsoft Office PowerPoint</Application>
  <PresentationFormat>On-screen Show (4:3)</PresentationFormat>
  <Paragraphs>762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MS PGothic</vt:lpstr>
      <vt:lpstr>MS PGothic</vt:lpstr>
      <vt:lpstr>Arial</vt:lpstr>
      <vt:lpstr>Calibri</vt:lpstr>
      <vt:lpstr>Courier New</vt:lpstr>
      <vt:lpstr>Tahoma</vt:lpstr>
      <vt:lpstr>Times New Roman</vt:lpstr>
      <vt:lpstr>Wingdings</vt:lpstr>
      <vt:lpstr>Office Theme</vt:lpstr>
      <vt:lpstr>Sets &amp;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MAP</vt:lpstr>
      <vt:lpstr>Associative container &amp; tallying array</vt:lpstr>
      <vt:lpstr>MAP Implementation in Java</vt:lpstr>
      <vt:lpstr>Map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Reversing a map</vt:lpstr>
      <vt:lpstr>Proper Map Reversal</vt:lpstr>
      <vt:lpstr>Exercises</vt:lpstr>
      <vt:lpstr>Examining sets and maps</vt:lpstr>
      <vt:lpstr>Iterator &amp; Set</vt:lpstr>
      <vt:lpstr>Iterator &amp; Map</vt:lpstr>
      <vt:lpstr>Generic Implementation of unordered Maps</vt:lpstr>
      <vt:lpstr>MAP ADT</vt:lpstr>
      <vt:lpstr>MAP ADT- series of operations </vt:lpstr>
      <vt:lpstr>What we will implement</vt:lpstr>
      <vt:lpstr>Iterator Interface </vt:lpstr>
      <vt:lpstr>Iterable Interface </vt:lpstr>
      <vt:lpstr>Map Interface</vt:lpstr>
      <vt:lpstr>Map Entry</vt:lpstr>
      <vt:lpstr>UnsortedTableMap1</vt:lpstr>
      <vt:lpstr>UnsortedTableMap1</vt:lpstr>
      <vt:lpstr>UnsortedTableMap1</vt:lpstr>
      <vt:lpstr>UnsortedTableMap1</vt:lpstr>
      <vt:lpstr>UnsortedTableMap1</vt:lpstr>
      <vt:lpstr>UnsortedTableMap1</vt:lpstr>
      <vt:lpstr>MapTester</vt:lpstr>
      <vt:lpstr>MapTester</vt:lpstr>
      <vt:lpstr>WordCount</vt:lpstr>
      <vt:lpstr>WordCount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cmps</cp:lastModifiedBy>
  <cp:revision>396</cp:revision>
  <dcterms:created xsi:type="dcterms:W3CDTF">2006-08-16T00:00:00Z</dcterms:created>
  <dcterms:modified xsi:type="dcterms:W3CDTF">2022-04-07T08:32:14Z</dcterms:modified>
</cp:coreProperties>
</file>