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53" r:id="rId2"/>
    <p:sldId id="463" r:id="rId3"/>
    <p:sldId id="485" r:id="rId4"/>
    <p:sldId id="484" r:id="rId5"/>
    <p:sldId id="486" r:id="rId6"/>
    <p:sldId id="487" r:id="rId7"/>
    <p:sldId id="489" r:id="rId8"/>
    <p:sldId id="465" r:id="rId9"/>
    <p:sldId id="466" r:id="rId10"/>
    <p:sldId id="490" r:id="rId11"/>
    <p:sldId id="491" r:id="rId12"/>
    <p:sldId id="492" r:id="rId13"/>
    <p:sldId id="493" r:id="rId14"/>
    <p:sldId id="468" r:id="rId15"/>
    <p:sldId id="495" r:id="rId16"/>
    <p:sldId id="498" r:id="rId17"/>
    <p:sldId id="497" r:id="rId18"/>
    <p:sldId id="499" r:id="rId19"/>
    <p:sldId id="471" r:id="rId20"/>
    <p:sldId id="472" r:id="rId21"/>
    <p:sldId id="473" r:id="rId22"/>
    <p:sldId id="501" r:id="rId23"/>
    <p:sldId id="500" r:id="rId24"/>
    <p:sldId id="474" r:id="rId25"/>
    <p:sldId id="475" r:id="rId26"/>
    <p:sldId id="50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>
      <p:cViewPr varScale="1">
        <p:scale>
          <a:sx n="56" d="100"/>
          <a:sy n="56" d="100"/>
        </p:scale>
        <p:origin x="10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if each bucket of A can store only a single entry, then we cannot associate more than one entry with a single bucket, which is a problem in the case of collisions.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4/22/2021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Hashing</a:t>
            </a:r>
          </a:p>
        </p:txBody>
      </p:sp>
      <p:sp>
        <p:nvSpPr>
          <p:cNvPr id="22540" name="Slide Number Placeholder 136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1430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6A8F4B48-52CF-4652-B46E-21E199C1AD4D}" type="slidenum">
              <a:rPr lang="en-US" altLang="en-US" sz="1400"/>
              <a:pPr algn="l" eaLnBrk="1" hangingPunct="1"/>
              <a:t>1</a:t>
            </a:fld>
            <a:endParaRPr lang="en-US" altLang="en-US" sz="1400"/>
          </a:p>
        </p:txBody>
      </p:sp>
      <p:sp>
        <p:nvSpPr>
          <p:cNvPr id="138" name="Subtitle 3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382000" cy="1752600"/>
          </a:xfrm>
        </p:spPr>
        <p:txBody>
          <a:bodyPr/>
          <a:lstStyle/>
          <a:p>
            <a:r>
              <a:rPr lang="en-US" dirty="0" smtClean="0"/>
              <a:t>Reading: Chapter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Data </a:t>
            </a:r>
            <a:r>
              <a:rPr lang="en-US" dirty="0"/>
              <a:t>Structures </a:t>
            </a:r>
            <a:r>
              <a:rPr lang="en-US" dirty="0" smtClean="0"/>
              <a:t>and Algorithms </a:t>
            </a:r>
            <a:r>
              <a:rPr lang="en-US" dirty="0"/>
              <a:t>in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7FC8B2-4A1B-461E-9E8E-E20341423D27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59066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(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keys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integers)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45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08660" y="533401"/>
                <a:ext cx="8782940" cy="5638800"/>
              </a:xfrm>
            </p:spPr>
            <p:txBody>
              <a:bodyPr>
                <a:normAutofit/>
              </a:bodyPr>
              <a:lstStyle/>
              <a:p>
                <a:pPr lvl="1" eaLnBrk="1" hangingPunct="1">
                  <a:spcBef>
                    <a:spcPts val="1800"/>
                  </a:spcBef>
                </a:pPr>
                <a:r>
                  <a:rPr lang="en-US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</a:t>
                </a: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 eaLnBrk="1" hangingPunct="1">
                  <a:spcBef>
                    <a:spcPts val="1800"/>
                  </a:spcBef>
                </a:pPr>
                <a:r>
                  <a:rPr lang="en-US" alt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all original bits into consideration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then 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representation of the </a:t>
                </a:r>
                <a:r>
                  <a:rPr lang="en-US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high-order bits with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of the </a:t>
                </a:r>
                <a:r>
                  <a:rPr lang="en-US" alt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</a:t>
                </a:r>
                <a:r>
                  <a:rPr lang="en-US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</a:t>
                </a:r>
              </a:p>
              <a:p>
                <a:pPr lvl="2" eaLnBrk="1" hangingPunct="1">
                  <a:spcBef>
                    <a:spcPts val="1800"/>
                  </a:spcBef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any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 </a:t>
                </a:r>
                <a:r>
                  <a:rPr 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viewed as a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-tuple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integers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because we can then form a </a:t>
                </a:r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for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>
                  <a:spcBef>
                    <a:spcPts val="1800"/>
                  </a:spcBef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Suitable for numeric </a:t>
                </a:r>
                <a:r>
                  <a:rPr lang="en-US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keys of fixed length greater than or equal to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bits of </a:t>
                </a:r>
                <a:r>
                  <a:rPr lang="en-US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integer type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long and double in C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</a:t>
                </a:r>
              </a:p>
              <a:p>
                <a:pPr lvl="2" eaLnBrk="1" hangingPunct="1">
                  <a:spcBef>
                    <a:spcPts val="1800"/>
                  </a:spcBef>
                </a:pPr>
                <a:r>
                  <a:rPr lang="en-US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choice 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character 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strings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other variable-length objects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of the 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is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significant</a:t>
                </a:r>
              </a:p>
              <a:p>
                <a:pPr lvl="3" eaLnBrk="1" hangingPunct="1">
                  <a:spcBef>
                    <a:spcPts val="180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for a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ASCII values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characters in s</a:t>
                </a:r>
              </a:p>
              <a:p>
                <a:pPr lvl="4">
                  <a:spcBef>
                    <a:spcPts val="18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lots of unwanted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collisions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common groups of strings as do "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", "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", "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", and "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". </a:t>
                </a:r>
                <a:endParaRPr lang="en-US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>
                  <a:spcBef>
                    <a:spcPts val="1800"/>
                  </a:spcBef>
                </a:pPr>
                <a:endPara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800"/>
                  </a:spcBef>
                  <a:defRPr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45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08660" y="533401"/>
                <a:ext cx="8782940" cy="5638800"/>
              </a:xfrm>
              <a:blipFill>
                <a:blip r:embed="rId2"/>
                <a:stretch>
                  <a:fillRect t="-865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640DB9-473F-482D-8963-49C2D52A1EE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351" y="6306"/>
            <a:ext cx="8229600" cy="374694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(cont.)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457200"/>
            <a:ext cx="9062815" cy="6934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accumulation: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viewed as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-tuple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 better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into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the positions of the x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chooses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nonzero constant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 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··· + x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code value.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simply a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in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(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5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ients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Horner’s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rewritten as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pt-B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+···+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···)).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 =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k−1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k−2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k−3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k−2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) = 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k−2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−3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−4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··· 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) = 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−3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−4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−5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···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k−2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) =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((…((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−5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···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k−3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k−2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successively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computed, each from the previous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one: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 smtClean="0">
                <a:solidFill>
                  <a:srgbClr val="0000FF"/>
                </a:solidFill>
                <a:latin typeface="Symbol" panose="05050102010706020507" pitchFamily="18" charset="2"/>
              </a:rPr>
              <a:t>0</a:t>
            </a:r>
            <a:r>
              <a:rPr lang="en-US" altLang="en-US" sz="18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and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 b="1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18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Symbol" panose="05050102010706020507" pitchFamily="18" charset="2"/>
              </a:rPr>
              <a:t>+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ap</a:t>
            </a:r>
            <a:r>
              <a:rPr lang="en-US" altLang="en-US" sz="18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33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at most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collisions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set of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50,000 English 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640DB9-473F-482D-8963-49C2D52A1EE1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351" y="6306"/>
            <a:ext cx="8229600" cy="374694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(cont.)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457200"/>
            <a:ext cx="9062815" cy="2667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 Hash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hash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shift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sum by a certain number of 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5-bit cyclic shift we form the “bitwise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or” of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5-bit left shift and a 27-bit right shift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before, we use an unsigned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right shifts fill with zeros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307" y="3352800"/>
            <a:ext cx="8610600" cy="206210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(h &lt;&lt; 5) | (h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27);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5-bit cyclic shift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h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in next characte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5567313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302"/>
                </a:solidFill>
                <a:latin typeface="Times-Roman"/>
              </a:rPr>
              <a:t>For example, a 5-bit cyclic </a:t>
            </a:r>
            <a:r>
              <a:rPr lang="en-US" dirty="0" smtClean="0">
                <a:solidFill>
                  <a:srgbClr val="000302"/>
                </a:solidFill>
                <a:latin typeface="Times-Roman"/>
              </a:rPr>
              <a:t>shift of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the 32-bit value 00111101100101101010100010101000 is achieved by </a:t>
            </a:r>
            <a:r>
              <a:rPr lang="en-US" dirty="0" smtClean="0">
                <a:solidFill>
                  <a:srgbClr val="000302"/>
                </a:solidFill>
                <a:latin typeface="Times-Roman"/>
              </a:rPr>
              <a:t>taking the </a:t>
            </a:r>
            <a:r>
              <a:rPr lang="en-US" dirty="0">
                <a:solidFill>
                  <a:srgbClr val="000302"/>
                </a:solidFill>
                <a:latin typeface="Times-Roman"/>
              </a:rPr>
              <a:t>leftmost five bits and placing those on the rightmost side of the representation,</a:t>
            </a:r>
          </a:p>
          <a:p>
            <a:r>
              <a:rPr lang="en-US" dirty="0">
                <a:solidFill>
                  <a:srgbClr val="000302"/>
                </a:solidFill>
                <a:latin typeface="Times-Roman"/>
              </a:rPr>
              <a:t>resulting in 10110010110101010001010100000111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640DB9-473F-482D-8963-49C2D52A1EE1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351" y="6306"/>
            <a:ext cx="8229600" cy="374694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(cont.)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457200"/>
            <a:ext cx="9062815" cy="457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 Hash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Codes-</a:t>
            </a:r>
            <a:r>
              <a:rPr lang="en-US" b="1" dirty="0"/>
              <a:t>Experimental Results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46447"/>
            <a:ext cx="1914286" cy="4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51209"/>
            <a:ext cx="7034715" cy="1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836D35-BDCD-4B89-AE7A-51A69349760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763000" cy="5486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altLang="en-US" dirty="0" smtClean="0"/>
              <a:t>:</a:t>
            </a:r>
          </a:p>
          <a:p>
            <a:pPr marL="457200" lvl="1" indent="0" algn="ctr" eaLnBrk="1" hangingPunct="1">
              <a:spcBef>
                <a:spcPts val="120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|k| mod N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array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(hash table) is usually chosen to be a prime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hash keys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{200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205, 210, 215, 220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600}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 collides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three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others. But if this same set of keys is similarly hashed to a bucket array of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 101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there are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collisions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hash function is chosen well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ensure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two different keys getting hashed to the same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to be a prime number is not always enough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pattern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key values of the form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several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i’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there are still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836D35-BDCD-4B89-AE7A-51A693497600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534400" cy="4525963"/>
          </a:xfrm>
        </p:spPr>
        <p:txBody>
          <a:bodyPr/>
          <a:lstStyle/>
          <a:p>
            <a:pPr lvl="0" eaLnBrk="1" hangingPunct="1">
              <a:spcBef>
                <a:spcPts val="180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Multiply, Add and Divide (MAD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repeated patterns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spcBef>
                <a:spcPts val="1800"/>
              </a:spcBef>
              <a:buNone/>
            </a:pPr>
            <a:r>
              <a:rPr lang="en-US" alt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h(k) = |</a:t>
            </a:r>
            <a:r>
              <a:rPr lang="en-US" altLang="en-US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ak+b</a:t>
            </a:r>
            <a:r>
              <a:rPr lang="en-US" alt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mod </a:t>
            </a:r>
            <a:r>
              <a:rPr lang="en-US" altLang="en-US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nonnegative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integers such </a:t>
            </a:r>
            <a:r>
              <a:rPr lang="en-US" alt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lang="en-US" alt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alt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 0</a:t>
            </a:r>
          </a:p>
          <a:p>
            <a:pPr lvl="2" eaLnBrk="1" hangingPunct="1">
              <a:spcBef>
                <a:spcPts val="1800"/>
              </a:spcBef>
            </a:pP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number</a:t>
            </a:r>
            <a:endParaRPr lang="en-US" alt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ts val="1800"/>
              </a:spcBef>
            </a:pPr>
            <a:r>
              <a:rPr lang="en-US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Otherwise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every integer would map to the same value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3AA936-DCBA-47E4-922E-67AA96050A0C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"/>
            <a:ext cx="8839199" cy="6477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chaining 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4444" y="695058"/>
            <a:ext cx="8853355" cy="1600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when different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</a:p>
          <a:p>
            <a:pPr eaLnBrk="1" hangingPunct="1"/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Chaining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each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bucket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list-based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013589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it finds one, it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its value with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 (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list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0" y="1828800"/>
            <a:ext cx="5486400" cy="393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(k):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A[h(k)].get(k) 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k,v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):		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 = A[h(k)].put(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k,v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null then 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6A5E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{k is a new key}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n = n + 1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(k):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 = A[h(k)].remove(k)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 ≠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null then 	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6A5E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{k was found}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n = n - 1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3AA936-DCBA-47E4-922E-67AA96050A0C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"/>
            <a:ext cx="8839199" cy="6477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chaining 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D18936E-41D3-4060-B7A6-E4EF5FC7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64" y="986877"/>
            <a:ext cx="4965701" cy="22644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803662"/>
            <a:ext cx="464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table of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storing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entries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resolved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function: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399" y="2971800"/>
            <a:ext cx="8915400" cy="32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good hash function indexing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entries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our map in a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array of capacity 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expect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bucket to be of size n/N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value, called the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factor </a:t>
            </a:r>
            <a:r>
              <a:rPr lang="el-GR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hash table should be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by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constant, preferably below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operations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map implemented with a hash table is </a:t>
            </a:r>
            <a:r>
              <a:rPr lang="en-US" i="1" dirty="0">
                <a:solidFill>
                  <a:srgbClr val="0000FF"/>
                </a:solidFill>
              </a:rPr>
              <a:t>O</a:t>
            </a:r>
            <a:r>
              <a:rPr lang="en-US" dirty="0">
                <a:solidFill>
                  <a:srgbClr val="0000FF"/>
                </a:solidFill>
              </a:rPr>
              <a:t>(⌈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⌉)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Thus, we can implement these operations to run in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time provided n is O(N) and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constant.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3AA936-DCBA-47E4-922E-67AA96050A0C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"/>
            <a:ext cx="8839199" cy="6477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285" y="990600"/>
            <a:ext cx="883919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Separate-chaining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simple to implement but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an auxiliary data structure.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always storing each entry directly in a bucket, at most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entry per 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colliding item is placed in a different cell of the table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894"/>
            <a:ext cx="8915400" cy="100580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Handling- Open addressing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5744" y="1023306"/>
            <a:ext cx="8748712" cy="223396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collisions by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placing the colliding item in the next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(circularly)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cell inspected is referred to as a “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Colliding items lump together, causing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collisions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sequence of probes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7380952" cy="22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762" y="5715000"/>
            <a:ext cx="8184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insertion into a hash table using linear probing to resolve collisions.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the compression function 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 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7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399" y="6476497"/>
            <a:ext cx="565447" cy="3053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153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Hashing through example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2897"/>
            <a:ext cx="8991600" cy="5943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motivation of introducing hashing is to reduce running time of most used operations to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hashing through a simple example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n students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each student is issued an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8-digit number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store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examination grades so that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accessed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Q(1) time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 Doe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number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20123456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create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size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1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create an array of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1000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could you 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an 8-digit number into a 3-digit 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three digits might cause a problem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almost all students start with 201, 202, 203, 204, or 205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three digits, however, are essentially </a:t>
            </a:r>
            <a:r>
              <a:rPr lang="en-US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2" eaLnBrk="1" hangingPunct="1">
              <a:spcBef>
                <a:spcPts val="600"/>
              </a:spcBef>
              <a:buFontTx/>
              <a:buChar char="–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Jane’s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grade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stored as following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ctr" eaLnBrk="1" hangingPunct="1">
              <a:spcBef>
                <a:spcPts val="600"/>
              </a:spcBef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grade[456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86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8392F9-BFC0-479B-8D55-561A078FD7FE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35856"/>
            <a:ext cx="4343400" cy="5112544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hash table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linear probing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at cell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 consecutive locations until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occurs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with key </a:t>
            </a:r>
            <a:r>
              <a:rPr lang="en-US" altLang="en-US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fou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nd, or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cell is found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cells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00600" y="1135856"/>
            <a:ext cx="40386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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i="1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CCE64E-7877-47A9-AE62-9CE65F1695E3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1503" y="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with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343400" cy="4724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introduce a </a:t>
            </a:r>
            <a:r>
              <a:rPr lang="en-US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object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</a:t>
            </a:r>
            <a:r>
              <a:rPr lang="en-US" altLang="en-US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deleted elements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sz="22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19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an entry with key </a:t>
            </a:r>
            <a:r>
              <a:rPr lang="en-US" altLang="en-US" sz="19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9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9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an entry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9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it with the special item </a:t>
            </a:r>
            <a:r>
              <a:rPr lang="en-US" altLang="en-US" sz="19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</a:t>
            </a:r>
            <a:r>
              <a:rPr lang="en-US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element </a:t>
            </a:r>
            <a:r>
              <a:rPr lang="en-US" altLang="en-US" sz="2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en-US" sz="19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alt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9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43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66303" y="1021556"/>
            <a:ext cx="43434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put(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o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throw an exception if the table is full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 consecutive cells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following occurs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altLang="en-US" sz="18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found that is either empty or stores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 have been unsuccessfully probed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(</a:t>
            </a:r>
            <a:r>
              <a:rPr lang="en-US" alt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 o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cell </a:t>
            </a:r>
            <a:r>
              <a:rPr lang="en-US" altLang="en-US" sz="2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CCE64E-7877-47A9-AE62-9CE65F1695E3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1503" y="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47244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 the use of the available marker object, linear probing suffers from an additional disadvantage.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tends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the entries of the 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contiguous runs, which may even overlap.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contiguous runs of occupied hash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causes searches to slow down considerably.</a:t>
            </a:r>
          </a:p>
        </p:txBody>
      </p:sp>
    </p:spTree>
    <p:extLst>
      <p:ext uri="{BB962C8B-B14F-4D97-AF65-F5344CB8AC3E}">
        <p14:creationId xmlns:p14="http://schemas.microsoft.com/office/powerpoint/2010/main" val="1303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CCE64E-7877-47A9-AE62-9CE65F1695E3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1503" y="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Handling- Open addressing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46703" y="990600"/>
            <a:ext cx="8839200" cy="47244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attempt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clusters from forming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idea is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 more widely separated cells when looking for an empty 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probing the adjacent cells to the primary hash 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mod 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A[index]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0,1,2, . . ., where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f(j)=j</a:t>
            </a:r>
            <a:r>
              <a:rPr lang="en-US" sz="2000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empty bucket. 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hash index is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probes go to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i+2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successive probes happen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+ 1,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+ 4,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+ 9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quadratic-probing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removal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operation, but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avoid the kinds of clustering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occur with linear probing.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it creates its own kind of clustering, called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clustering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set of filled array cells “bounces” around the array in a fixed pattern.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FF16CD-7370-4CEC-9FBF-A80A39839A0B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4805"/>
            <a:ext cx="8229600" cy="52479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14514"/>
            <a:ext cx="4724400" cy="48514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secondary hash function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collisions by placing an item in the first available cell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series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 mod N</a:t>
            </a:r>
            <a:b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 1, … 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hash function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cannot have zero values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size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a prime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probing of all the cells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114514"/>
            <a:ext cx="3962400" cy="513388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choice of compression function for the secondary hash function: 	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prime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values for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 1, 2, … ,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0503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FA3AF2-DF5C-4FFE-BA34-C0729F2B143C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9130" y="1036638"/>
            <a:ext cx="4030470" cy="441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hash table storing integer keys that handles collision with double hashing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13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7 -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keys 18, 41, 22, 44, 59, 32, 31, 73, in this order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>
          <a:xfrm>
            <a:off x="454025" y="48426"/>
            <a:ext cx="8229600" cy="484974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Double Hashing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975481"/>
            <a:ext cx="4145639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16-</a:t>
            </a:r>
            <a:fld id="{7CBE8274-BB28-4736-A6F2-47EFBB348D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DA205B-6EDE-4E6B-9EF0-590F054C8D65}"/>
              </a:ext>
            </a:extLst>
          </p:cNvPr>
          <p:cNvSpPr txBox="1">
            <a:spLocks/>
          </p:cNvSpPr>
          <p:nvPr/>
        </p:nvSpPr>
        <p:spPr>
          <a:xfrm>
            <a:off x="820823" y="0"/>
            <a:ext cx="7543800" cy="62779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5F074-9E94-417E-ADF5-A1D0FBC3DD27}"/>
              </a:ext>
            </a:extLst>
          </p:cNvPr>
          <p:cNvSpPr txBox="1">
            <a:spLocks/>
          </p:cNvSpPr>
          <p:nvPr/>
        </p:nvSpPr>
        <p:spPr>
          <a:xfrm>
            <a:off x="228600" y="627795"/>
            <a:ext cx="8915400" cy="62302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searches, insertions and removals on a hash table take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 case occurs when all the keys inserted into the map collide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running time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dictionary ADT operations in a hash table is </a:t>
            </a: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hashing is very fast provided the load factor is not close to 100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399" y="6476497"/>
            <a:ext cx="565447" cy="3053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772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Hashing through example 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2897"/>
            <a:ext cx="8991600" cy="243890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function that maps a student onto a 3-digit number</a:t>
            </a:r>
          </a:p>
          <a:p>
            <a:pPr lvl="1" eaLnBrk="1" hangingPunct="1">
              <a:buFontTx/>
              <a:buChar char="–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something in that location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–"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mapping an object or a number onto an integer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given range is called 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US" altLang="en-US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106"/>
              </p:ext>
            </p:extLst>
          </p:nvPr>
        </p:nvGraphicFramePr>
        <p:xfrm>
          <a:off x="7214542" y="29718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 Box 128"/>
          <p:cNvSpPr txBox="1">
            <a:spLocks noChangeArrowheads="1"/>
          </p:cNvSpPr>
          <p:nvPr/>
        </p:nvSpPr>
        <p:spPr bwMode="auto">
          <a:xfrm rot="-5400000">
            <a:off x="7148661" y="25344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 rot="-5400000">
            <a:off x="7148661" y="63539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8" name="Text Box 130"/>
          <p:cNvSpPr txBox="1">
            <a:spLocks noChangeArrowheads="1"/>
          </p:cNvSpPr>
          <p:nvPr/>
        </p:nvSpPr>
        <p:spPr bwMode="auto">
          <a:xfrm rot="-5400000">
            <a:off x="7861449" y="25344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9" name="Text Box 131"/>
          <p:cNvSpPr txBox="1">
            <a:spLocks noChangeArrowheads="1"/>
          </p:cNvSpPr>
          <p:nvPr/>
        </p:nvSpPr>
        <p:spPr bwMode="auto">
          <a:xfrm rot="-5400000">
            <a:off x="7861449" y="63539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10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3045864"/>
            <a:ext cx="6858000" cy="358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more students may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number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spcBef>
                <a:spcPts val="1200"/>
              </a:spcBef>
              <a:buFontTx/>
              <a:buChar char="–"/>
            </a:pPr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Wang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ID </a:t>
            </a:r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20183456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scored </a:t>
            </a:r>
            <a:r>
              <a:rPr lang="en-CA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  <a:p>
            <a:pPr lvl="2" eaLnBrk="1" hangingPunct="1">
              <a:spcBef>
                <a:spcPts val="1200"/>
              </a:spcBef>
              <a:buFontTx/>
              <a:buChar char="–"/>
            </a:pPr>
            <a:r>
              <a:rPr lang="en-CA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Ahmed</a:t>
            </a:r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ID </a:t>
            </a:r>
            <a:r>
              <a:rPr lang="en-CA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2019456</a:t>
            </a:r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scored </a:t>
            </a:r>
            <a:r>
              <a:rPr lang="en-CA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</a:p>
          <a:p>
            <a:pPr lvl="2" eaLnBrk="1" hangingPunct="1">
              <a:spcBef>
                <a:spcPts val="1200"/>
              </a:spcBef>
              <a:buFontTx/>
              <a:buChar char="–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is termed a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  <a:p>
            <a:pPr lvl="3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objects may hash to the same value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mechanism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dealing with collisions</a:t>
            </a:r>
          </a:p>
          <a:p>
            <a:pPr eaLnBrk="1" hangingPunct="1">
              <a:spcBef>
                <a:spcPts val="1200"/>
              </a:spcBef>
              <a:buFontTx/>
              <a:buChar char="–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0866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839200" cy="25908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“addresses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associated values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efficient way to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tabl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orst-case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map operations in an n-entry hash table is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24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these operations in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 time.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consists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major components,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array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9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27492" y="6489314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0866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 Array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33400"/>
            <a:ext cx="8839200" cy="3200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Bucket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for a hash table is an array A of size N,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thought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as a “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a 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key-value </a:t>
            </a:r>
            <a:r>
              <a:rPr lang="en-US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array.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keys are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[0,N −1]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bucket holds at most one entry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with key </a:t>
            </a:r>
            <a:r>
              <a:rPr lang="en-US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simply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into the bucket 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searches, insertions, and removals in the bucket array take </a:t>
            </a:r>
            <a:r>
              <a:rPr lang="en-US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sounds like a great achievement, but it has two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alt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2" y="4419600"/>
            <a:ext cx="7228995" cy="1964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105" y="6356350"/>
            <a:ext cx="7859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array of size 11 for the entries (1,D), (3,C), (3,F), (3,Z), (6,A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6,C), and (7,Q).</a:t>
            </a:r>
          </a:p>
        </p:txBody>
      </p:sp>
    </p:spTree>
    <p:extLst>
      <p:ext uri="{BB962C8B-B14F-4D97-AF65-F5344CB8AC3E}">
        <p14:creationId xmlns:p14="http://schemas.microsoft.com/office/powerpoint/2010/main" val="245961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27492" y="6489314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0866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839200" cy="32004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drawback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is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is much larger than the number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entries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actually present in the map, we have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of 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drawback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keys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be integers in the range [0,N−1],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 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bucket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conjunction with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the keys to the integers in the range [0,N −1]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5" y="4111101"/>
            <a:ext cx="7676190" cy="20857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105" y="6356350"/>
            <a:ext cx="7859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array of size 11 for the entries (1,D), (3,C), (3,F), (3,Z), (6,A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6,C), and (7,Q).</a:t>
            </a:r>
          </a:p>
        </p:txBody>
      </p:sp>
    </p:spTree>
    <p:extLst>
      <p:ext uri="{BB962C8B-B14F-4D97-AF65-F5344CB8AC3E}">
        <p14:creationId xmlns:p14="http://schemas.microsoft.com/office/powerpoint/2010/main" val="3632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599" y="6537918"/>
            <a:ext cx="1279881" cy="307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F98DE6-4BB1-4321-9F2C-4823B5A9F325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0866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4525"/>
            <a:ext cx="8686800" cy="338069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keys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given type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integers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fixed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[0,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- 1]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size of the bucket array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hash function for integer keys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</a:t>
            </a:r>
            <a:r>
              <a:rPr lang="en-US" alt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value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key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bucket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key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2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(</a:t>
            </a:r>
            <a:r>
              <a:rPr 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bucket 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ollision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or more keys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hash value might be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to the same bucket in 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1200"/>
              </a:spcBef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943600" y="3644781"/>
            <a:ext cx="2978150" cy="3200400"/>
            <a:chOff x="2496" y="1488"/>
            <a:chExt cx="1876" cy="201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</a:t>
              </a:r>
              <a:endParaRPr lang="en-US" altLang="en-US" sz="18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ym typeface="Symbol" panose="05050102010706020507" pitchFamily="18" charset="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latin typeface="Times New Roman" panose="02020603050405020304" pitchFamily="18" charset="0"/>
                </a:rPr>
                <a:t>9997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9998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9999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451-229-0004</a:t>
              </a: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981-101-0002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200-751-9998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025-612-0001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4194768"/>
            <a:ext cx="5930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charset="0"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last four digits of 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 hash table for a map storing entries as (SSN, Name), where SSN (social security number) is a nine-digit positive integer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hash table uses an array of size 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10,000</a:t>
            </a:r>
            <a:endParaRPr lang="en-US" alt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376AAA-1E12-4CF9-9114-6FB618E4EC2E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500" y="1008271"/>
            <a:ext cx="8815700" cy="2667000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62683" y="4985982"/>
            <a:ext cx="8839200" cy="163195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is applied first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 is applied next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result, i.e.,  	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hash function is to  “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the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an apparently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19764"/>
            <a:ext cx="4805072" cy="2456891"/>
          </a:xfrm>
          <a:prstGeom prst="rect">
            <a:avLst/>
          </a:prstGeom>
        </p:spPr>
      </p:pic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2682" y="606470"/>
            <a:ext cx="8981317" cy="17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of a hash function,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as consisting of two actions</a:t>
            </a:r>
          </a:p>
          <a:p>
            <a:pPr lvl="1">
              <a:spcBef>
                <a:spcPts val="1200"/>
              </a:spcBef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the key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integer   (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keys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the hash code to an integer within the range of indices ([0,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−1]) of a bucket array (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integers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[0, 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7FC8B2-4A1B-461E-9E8E-E20341423D2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59066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(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keys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integers)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08660" y="653456"/>
            <a:ext cx="8915400" cy="635694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assigned to our keys to avoid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collisions, compression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them.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h(k) = h(k’) whenever k = k’.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functions for assigning hash codes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  <a:endParaRPr lang="en-US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800"/>
              </a:spcBef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an Integer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spcBef>
                <a:spcPts val="18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byte, short,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float in C++)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number of bits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codes: </a:t>
            </a:r>
          </a:p>
          <a:p>
            <a:pPr lvl="3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an integer interpretation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hash code for X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18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for a long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to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cast it down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integer hash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half of the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original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lvl="3" eaLnBrk="1" hangingPunct="1">
              <a:spcBef>
                <a:spcPts val="18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when many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 only in these bits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were ignored.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2527</Words>
  <Application>Microsoft Office PowerPoint</Application>
  <PresentationFormat>On-screen Show (4:3)</PresentationFormat>
  <Paragraphs>299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Times-Roman</vt:lpstr>
      <vt:lpstr>Wingdings</vt:lpstr>
      <vt:lpstr>Office Theme</vt:lpstr>
      <vt:lpstr>Hashing</vt:lpstr>
      <vt:lpstr>Introduction to Hashing through example </vt:lpstr>
      <vt:lpstr>Introduction to Hashing through example </vt:lpstr>
      <vt:lpstr>Hash Functions and Hash Tables</vt:lpstr>
      <vt:lpstr>Bucket Array</vt:lpstr>
      <vt:lpstr>Hash Functions and Hash Tables</vt:lpstr>
      <vt:lpstr>Hash Functions and Hash Tables</vt:lpstr>
      <vt:lpstr>Hash Functions</vt:lpstr>
      <vt:lpstr>Hash Codes (h1: keys  integers)</vt:lpstr>
      <vt:lpstr>Hash Codes (h1: keys  integers)</vt:lpstr>
      <vt:lpstr>Hash Codes (cont.)</vt:lpstr>
      <vt:lpstr>Hash Codes (cont.)</vt:lpstr>
      <vt:lpstr>Hash Codes (cont.)</vt:lpstr>
      <vt:lpstr>Compression Functions</vt:lpstr>
      <vt:lpstr>Compression Functions</vt:lpstr>
      <vt:lpstr>Collision Handling- Separate chaining </vt:lpstr>
      <vt:lpstr>Collision Handling- Separate chaining </vt:lpstr>
      <vt:lpstr>Collision Handling- Open addressing </vt:lpstr>
      <vt:lpstr>Collision Handling- Open addressing  Linear Probing</vt:lpstr>
      <vt:lpstr>Search with Linear Probing</vt:lpstr>
      <vt:lpstr>Updates with Linear Probing</vt:lpstr>
      <vt:lpstr>Limitations Linear Probing</vt:lpstr>
      <vt:lpstr>Collision Handling- Open addressing  quadratic probing</vt:lpstr>
      <vt:lpstr>Double Hashing</vt:lpstr>
      <vt:lpstr>Example of Double Hashing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Haidar Safa</cp:lastModifiedBy>
  <cp:revision>396</cp:revision>
  <dcterms:created xsi:type="dcterms:W3CDTF">2006-08-16T00:00:00Z</dcterms:created>
  <dcterms:modified xsi:type="dcterms:W3CDTF">2021-04-22T19:55:15Z</dcterms:modified>
</cp:coreProperties>
</file>