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1" r:id="rId4"/>
    <p:sldId id="258" r:id="rId5"/>
    <p:sldId id="259" r:id="rId6"/>
    <p:sldId id="262" r:id="rId7"/>
    <p:sldId id="266" r:id="rId8"/>
    <p:sldId id="302" r:id="rId9"/>
    <p:sldId id="317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6" r:id="rId18"/>
    <p:sldId id="310" r:id="rId19"/>
    <p:sldId id="311" r:id="rId20"/>
    <p:sldId id="312" r:id="rId21"/>
    <p:sldId id="313" r:id="rId22"/>
    <p:sldId id="314" r:id="rId23"/>
    <p:sldId id="315" r:id="rId24"/>
    <p:sldId id="268" r:id="rId25"/>
    <p:sldId id="269" r:id="rId26"/>
    <p:sldId id="273" r:id="rId27"/>
    <p:sldId id="270" r:id="rId28"/>
    <p:sldId id="271" r:id="rId29"/>
    <p:sldId id="274" r:id="rId30"/>
    <p:sldId id="31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6" d="100"/>
          <a:sy n="56" d="100"/>
        </p:scale>
        <p:origin x="8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EAE3F-5F39-4C67-9B80-4A2C4D02B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D1BE4BE-073A-409D-B492-FCE8904EF5E3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D9272-8BEB-4929-830A-5BABEDDB56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9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78DE6-9644-4D02-BDF8-90CDC3CD47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F1987-F22D-4B32-B21A-11BDC3FA32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2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4082-B4AE-4405-9511-CB8B1CC52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64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79614-253D-4F44-8F47-5EE3F6AC2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23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FC8EC-50D8-4190-ADFF-D12830040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28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B1F1E-66D5-4179-A71A-48A4C7C78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79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FC1E9-BA7F-4153-9F7B-BF77B9439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E664F-670A-4F98-A11C-0770E08A8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14B41-5063-4294-8D50-C5D4BF2E7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0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27BE5-6B1C-47BF-9288-1AD109897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1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8F630CC-7442-4328-B03B-37E3B268E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AC7F6-9EB7-4C5F-BB3D-076BF6BB2D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382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 dirty="0" smtClean="0"/>
              <a:t>Graph</a:t>
            </a:r>
          </a:p>
        </p:txBody>
      </p:sp>
      <p:pic>
        <p:nvPicPr>
          <p:cNvPr id="3076" name="Picture 2" descr="C:\Users\dwharder\Desktop\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708275"/>
            <a:ext cx="44862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77CC4609-AB6A-4EAB-87BE-89287EC9B8C7}"/>
              </a:ext>
            </a:extLst>
          </p:cNvPr>
          <p:cNvSpPr txBox="1">
            <a:spLocks/>
          </p:cNvSpPr>
          <p:nvPr/>
        </p:nvSpPr>
        <p:spPr>
          <a:xfrm>
            <a:off x="914400" y="1981200"/>
            <a:ext cx="7779173" cy="101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Reading: Chapters </a:t>
            </a:r>
            <a:r>
              <a:rPr lang="en-US" sz="1800" dirty="0" smtClean="0"/>
              <a:t>14</a:t>
            </a:r>
            <a:endParaRPr lang="en-US" sz="1800" dirty="0"/>
          </a:p>
          <a:p>
            <a:pPr algn="ctr"/>
            <a:r>
              <a:rPr lang="en-US" sz="1800" dirty="0"/>
              <a:t>Data Structures and Algorithms in </a:t>
            </a:r>
            <a:r>
              <a:rPr lang="en-US" sz="1800" dirty="0" smtClean="0"/>
              <a:t>Java</a:t>
            </a:r>
          </a:p>
          <a:p>
            <a:pPr algn="ctr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3913" y="62738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079B6-2BFE-4431-AB4C-8FCAA3A5826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Paths</a:t>
            </a:r>
          </a:p>
        </p:txBody>
      </p:sp>
      <p:sp>
        <p:nvSpPr>
          <p:cNvPr id="12292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569913"/>
            <a:ext cx="8991600" cy="19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A path in an undirected graph is an ordered sequence of vertices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  (</a:t>
            </a:r>
            <a:r>
              <a:rPr lang="en-US" altLang="en-US" sz="2400" i="1" dirty="0">
                <a:cs typeface="Arial" panose="020B0604020202020204" pitchFamily="34" charset="0"/>
              </a:rPr>
              <a:t>v</a:t>
            </a:r>
            <a:r>
              <a:rPr lang="en-US" altLang="en-US" sz="2400" baseline="-25000" dirty="0"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cs typeface="Arial" panose="020B0604020202020204" pitchFamily="34" charset="0"/>
              </a:rPr>
              <a:t>v</a:t>
            </a:r>
            <a:r>
              <a:rPr lang="en-US" altLang="en-US" sz="2400" baseline="-25000" dirty="0">
                <a:cs typeface="Arial" panose="020B0604020202020204" pitchFamily="34" charset="0"/>
              </a:rPr>
              <a:t>1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cs typeface="Arial" panose="020B0604020202020204" pitchFamily="34" charset="0"/>
              </a:rPr>
              <a:t>v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, ...,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k</a:t>
            </a:r>
            <a:r>
              <a:rPr lang="en-US" altLang="en-US" sz="2400" dirty="0">
                <a:cs typeface="Arial" panose="020B0604020202020204" pitchFamily="34" charset="0"/>
              </a:rPr>
              <a:t>)   where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{</a:t>
            </a:r>
            <a:r>
              <a:rPr lang="en-US" altLang="en-US" sz="2400" i="1" dirty="0" err="1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j</a:t>
            </a:r>
            <a:r>
              <a:rPr lang="en-US" altLang="en-US" sz="2400" baseline="-25000" dirty="0">
                <a:solidFill>
                  <a:srgbClr val="0000FF"/>
                </a:solidFill>
                <a:cs typeface="Arial" panose="020B0604020202020204" pitchFamily="34" charset="0"/>
              </a:rPr>
              <a:t> – 1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400" i="1" dirty="0" err="1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j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  <a:r>
              <a:rPr lang="en-US" altLang="en-US" sz="2400" baseline="30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is an edge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for </a:t>
            </a:r>
            <a:r>
              <a:rPr lang="en-US" altLang="en-US" sz="2400" i="1" dirty="0">
                <a:solidFill>
                  <a:srgbClr val="0000FF"/>
                </a:solidFill>
                <a:cs typeface="Arial" panose="020B0604020202020204" pitchFamily="34" charset="0"/>
              </a:rPr>
              <a:t>j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 = 1, ..., </a:t>
            </a:r>
            <a:r>
              <a:rPr lang="en-US" altLang="en-US" sz="2400" i="1" dirty="0">
                <a:solidFill>
                  <a:srgbClr val="0000FF"/>
                </a:solidFill>
                <a:cs typeface="Arial" panose="020B0604020202020204" pitchFamily="34" charset="0"/>
              </a:rPr>
              <a:t>k</a:t>
            </a:r>
            <a:endParaRPr lang="en-US" altLang="en-US" sz="24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lvl="3">
              <a:spcBef>
                <a:spcPts val="1200"/>
              </a:spcBef>
            </a:pPr>
            <a:r>
              <a:rPr lang="en-US" altLang="en-US" dirty="0">
                <a:cs typeface="Arial" panose="020B0604020202020204" pitchFamily="34" charset="0"/>
              </a:rPr>
              <a:t>Termed </a:t>
            </a:r>
            <a:r>
              <a:rPr lang="en-US" altLang="en-US" i="1" dirty="0">
                <a:cs typeface="Arial" panose="020B0604020202020204" pitchFamily="34" charset="0"/>
              </a:rPr>
              <a:t>a </a:t>
            </a:r>
            <a:r>
              <a:rPr lang="en-US" altLang="en-US" i="1" dirty="0">
                <a:solidFill>
                  <a:srgbClr val="C00000"/>
                </a:solidFill>
                <a:cs typeface="Arial" panose="020B0604020202020204" pitchFamily="34" charset="0"/>
              </a:rPr>
              <a:t>path from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i="1" dirty="0">
                <a:solidFill>
                  <a:srgbClr val="C00000"/>
                </a:solidFill>
                <a:cs typeface="Arial" panose="020B0604020202020204" pitchFamily="34" charset="0"/>
              </a:rPr>
              <a:t>v</a:t>
            </a:r>
            <a:r>
              <a:rPr lang="en-US" altLang="en-US" baseline="-25000" dirty="0">
                <a:solidFill>
                  <a:srgbClr val="C00000"/>
                </a:solidFill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to </a:t>
            </a:r>
            <a:r>
              <a:rPr lang="en-US" altLang="en-US" i="1" dirty="0" err="1">
                <a:solidFill>
                  <a:srgbClr val="C00000"/>
                </a:solidFill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k</a:t>
            </a:r>
            <a:endParaRPr lang="en-US" altLang="en-US" i="1" baseline="-250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3">
              <a:spcBef>
                <a:spcPts val="1200"/>
              </a:spcBef>
            </a:pPr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length</a:t>
            </a:r>
            <a:r>
              <a:rPr lang="en-US" altLang="en-US" dirty="0">
                <a:cs typeface="Arial" panose="020B0604020202020204" pitchFamily="34" charset="0"/>
              </a:rPr>
              <a:t> of this path is </a:t>
            </a:r>
            <a:r>
              <a:rPr lang="en-US" altLang="en-US" i="1" dirty="0">
                <a:cs typeface="Arial" panose="020B0604020202020204" pitchFamily="34" charset="0"/>
              </a:rPr>
              <a:t>k </a:t>
            </a:r>
            <a:endParaRPr lang="en-US" altLang="en-US" dirty="0">
              <a:cs typeface="Arial" panose="020B0604020202020204" pitchFamily="34" charset="0"/>
            </a:endParaRPr>
          </a:p>
        </p:txBody>
      </p:sp>
      <p:pic>
        <p:nvPicPr>
          <p:cNvPr id="8" name="Picture 2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276475"/>
            <a:ext cx="2200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0963" y="3019425"/>
            <a:ext cx="539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A path of length 4: </a:t>
            </a:r>
            <a:r>
              <a:rPr lang="en-US" altLang="en-US" sz="2400"/>
              <a:t>(A, B, E, C, F)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0963" y="4573588"/>
            <a:ext cx="571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A path of length 5: </a:t>
            </a:r>
            <a:r>
              <a:rPr lang="en-US" altLang="en-US" sz="2400"/>
              <a:t>(A, B, E, C, B, D)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914775"/>
            <a:ext cx="20304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3500" y="6040438"/>
            <a:ext cx="499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A </a:t>
            </a:r>
            <a:r>
              <a:rPr lang="en-US" altLang="en-US" sz="2400" i="1">
                <a:cs typeface="Arial" panose="020B0604020202020204" pitchFamily="34" charset="0"/>
              </a:rPr>
              <a:t>trivial </a:t>
            </a:r>
            <a:r>
              <a:rPr lang="en-US" altLang="en-US" sz="2400">
                <a:cs typeface="Arial" panose="020B0604020202020204" pitchFamily="34" charset="0"/>
              </a:rPr>
              <a:t>path of length 0: </a:t>
            </a:r>
            <a:r>
              <a:rPr lang="en-US" altLang="en-US" sz="2400"/>
              <a:t>(A)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5461000"/>
            <a:ext cx="2016125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Simple Paths</a:t>
            </a:r>
          </a:p>
        </p:txBody>
      </p:sp>
      <p:sp>
        <p:nvSpPr>
          <p:cNvPr id="13315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45090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8572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simple path </a:t>
            </a:r>
            <a:r>
              <a:rPr lang="en-US" altLang="en-US" sz="2400" dirty="0">
                <a:cs typeface="Arial" panose="020B0604020202020204" pitchFamily="34" charset="0"/>
              </a:rPr>
              <a:t>has no repetitions (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distinct edges</a:t>
            </a:r>
            <a:r>
              <a:rPr lang="en-US" altLang="en-US" sz="2400" dirty="0">
                <a:cs typeface="Arial" panose="020B0604020202020204" pitchFamily="34" charset="0"/>
              </a:rPr>
              <a:t>) other than perhaps the first and last vertices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P0 = (</a:t>
            </a:r>
            <a:r>
              <a:rPr lang="en-US" altLang="en-US" sz="2000" i="1" dirty="0"/>
              <a:t>U, V, W,U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P1 = (</a:t>
            </a:r>
            <a:r>
              <a:rPr lang="en-US" altLang="en-US" sz="2000" i="1" dirty="0"/>
              <a:t>U, W, Y</a:t>
            </a:r>
            <a:r>
              <a:rPr lang="en-US" altLang="en-US" sz="2000" dirty="0"/>
              <a:t>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P2 =  (</a:t>
            </a:r>
            <a:r>
              <a:rPr lang="en-US" altLang="en-US" sz="2000" i="1" dirty="0"/>
              <a:t>U, V, X, Y</a:t>
            </a:r>
            <a:r>
              <a:rPr lang="en-US" altLang="en-US" sz="2000" dirty="0"/>
              <a:t>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P3 = (</a:t>
            </a:r>
            <a:r>
              <a:rPr lang="en-US" altLang="en-US" sz="2000" i="1" dirty="0">
                <a:solidFill>
                  <a:srgbClr val="FF0000"/>
                </a:solidFill>
              </a:rPr>
              <a:t>U, V, W,X, V, W, Y</a:t>
            </a:r>
            <a:r>
              <a:rPr lang="en-US" altLang="en-US" sz="20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u="sng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Tahoma" panose="020B0604030504040204" pitchFamily="34" charset="0"/>
              </a:rPr>
              <a:t>P0</a:t>
            </a:r>
            <a:r>
              <a:rPr lang="en-US" altLang="en-US" sz="2000" dirty="0">
                <a:cs typeface="Tahoma" panose="020B0604030504040204" pitchFamily="34" charset="0"/>
              </a:rPr>
              <a:t>, P1 and P2 are simple but </a:t>
            </a:r>
            <a:r>
              <a:rPr lang="en-US" altLang="en-US" sz="2000" dirty="0">
                <a:solidFill>
                  <a:srgbClr val="FF0000"/>
                </a:solidFill>
                <a:cs typeface="Tahoma" panose="020B0604030504040204" pitchFamily="34" charset="0"/>
              </a:rPr>
              <a:t>P3 is not</a:t>
            </a:r>
          </a:p>
          <a:p>
            <a:pPr>
              <a:spcBef>
                <a:spcPts val="1200"/>
              </a:spcBef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simple cycle </a:t>
            </a:r>
            <a:r>
              <a:rPr lang="en-US" altLang="en-US" sz="2400" dirty="0">
                <a:cs typeface="Arial" panose="020B0604020202020204" pitchFamily="34" charset="0"/>
              </a:rPr>
              <a:t>is a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simple path </a:t>
            </a:r>
            <a:r>
              <a:rPr lang="en-US" altLang="en-US" sz="2400" dirty="0">
                <a:cs typeface="Arial" panose="020B0604020202020204" pitchFamily="34" charset="0"/>
              </a:rPr>
              <a:t>of at least two vertices with the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first and last vertices equal</a:t>
            </a:r>
          </a:p>
          <a:p>
            <a:pPr lvl="3">
              <a:spcBef>
                <a:spcPts val="1200"/>
              </a:spcBef>
              <a:buFontTx/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P0 = (</a:t>
            </a:r>
            <a:r>
              <a:rPr lang="en-US" altLang="en-US" i="1" dirty="0" smtClean="0">
                <a:solidFill>
                  <a:srgbClr val="0000FF"/>
                </a:solidFill>
              </a:rPr>
              <a:t>U, V, W,U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ts val="1800"/>
              </a:spcBef>
            </a:pPr>
            <a:r>
              <a:rPr lang="en-US" sz="2000" dirty="0" smtClean="0">
                <a:latin typeface="Tahoma" charset="0"/>
                <a:cs typeface="+mn-cs"/>
              </a:rPr>
              <a:t>Parallel edges: </a:t>
            </a:r>
            <a:r>
              <a:rPr lang="en-US" sz="1800" b="1" dirty="0" smtClean="0">
                <a:solidFill>
                  <a:srgbClr val="0000FF"/>
                </a:solidFill>
                <a:latin typeface="Tahoma" charset="0"/>
                <a:cs typeface="+mn-cs"/>
              </a:rPr>
              <a:t>h</a:t>
            </a:r>
            <a:r>
              <a:rPr lang="en-US" sz="1800" dirty="0" smtClean="0">
                <a:latin typeface="Tahoma" charset="0"/>
                <a:cs typeface="+mn-cs"/>
              </a:rPr>
              <a:t> and </a:t>
            </a:r>
            <a:r>
              <a:rPr lang="en-US" sz="1800" b="1" dirty="0" smtClean="0">
                <a:solidFill>
                  <a:srgbClr val="0000FF"/>
                </a:solidFill>
                <a:latin typeface="Tahoma" charset="0"/>
                <a:cs typeface="+mn-cs"/>
              </a:rPr>
              <a:t>i</a:t>
            </a:r>
            <a:r>
              <a:rPr lang="en-US" sz="1800" dirty="0" smtClean="0">
                <a:latin typeface="Tahoma" charset="0"/>
                <a:cs typeface="+mn-cs"/>
              </a:rPr>
              <a:t> are parallel edges</a:t>
            </a:r>
          </a:p>
          <a:p>
            <a:pPr eaLnBrk="1" hangingPunct="1">
              <a:spcBef>
                <a:spcPts val="1800"/>
              </a:spcBef>
            </a:pPr>
            <a:r>
              <a:rPr lang="en-US" sz="2000" dirty="0" smtClean="0">
                <a:latin typeface="Tahoma" charset="0"/>
                <a:cs typeface="+mn-cs"/>
              </a:rPr>
              <a:t>Self-loop: </a:t>
            </a:r>
            <a:r>
              <a:rPr lang="en-US" sz="1800" b="1" dirty="0" smtClean="0">
                <a:solidFill>
                  <a:srgbClr val="0000FF"/>
                </a:solidFill>
                <a:latin typeface="Tahoma" charset="0"/>
                <a:cs typeface="+mn-cs"/>
              </a:rPr>
              <a:t>j</a:t>
            </a:r>
            <a:r>
              <a:rPr lang="en-US" sz="1800" dirty="0" smtClean="0">
                <a:latin typeface="Tahoma" charset="0"/>
                <a:cs typeface="+mn-cs"/>
              </a:rPr>
              <a:t> is a self-loop</a:t>
            </a:r>
            <a:endParaRPr lang="en-US" altLang="en-US" sz="2400" dirty="0" smtClean="0">
              <a:cs typeface="+mn-cs"/>
            </a:endParaRPr>
          </a:p>
          <a:p>
            <a:pPr>
              <a:spcBef>
                <a:spcPts val="1200"/>
              </a:spcBef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572000" y="1219200"/>
            <a:ext cx="4197350" cy="3200400"/>
            <a:chOff x="2808" y="1104"/>
            <a:chExt cx="2644" cy="2016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Z</a:t>
              </a:r>
            </a:p>
          </p:txBody>
        </p:sp>
        <p:cxnSp>
          <p:nvCxnSpPr>
            <p:cNvPr id="15" name="AutoShape 9"/>
            <p:cNvCxnSpPr>
              <a:cxnSpLocks noChangeShapeType="1"/>
              <a:stCxn id="12" idx="3"/>
              <a:endCxn id="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0"/>
            <p:cNvCxnSpPr>
              <a:cxnSpLocks noChangeShapeType="1"/>
              <a:stCxn id="13" idx="1"/>
              <a:endCxn id="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1"/>
            <p:cNvCxnSpPr>
              <a:cxnSpLocks noChangeShapeType="1"/>
              <a:stCxn id="13" idx="7"/>
              <a:endCxn id="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3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4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5"/>
              <a:endCxn id="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7"/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c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b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e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d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f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g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397" y="139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h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j</a:t>
              </a:r>
            </a:p>
          </p:txBody>
        </p:sp>
        <p:cxnSp>
          <p:nvCxnSpPr>
            <p:cNvPr id="33" name="AutoShape 29"/>
            <p:cNvCxnSpPr>
              <a:cxnSpLocks noChangeShapeType="1"/>
              <a:stCxn id="10" idx="5"/>
              <a:endCxn id="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AutoShape 30"/>
            <p:cNvCxnSpPr>
              <a:cxnSpLocks noChangeShapeType="1"/>
              <a:stCxn id="10" idx="7"/>
              <a:endCxn id="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AutoShape 31"/>
            <p:cNvCxnSpPr>
              <a:cxnSpLocks noChangeShapeType="1"/>
              <a:stCxn id="14" idx="5"/>
              <a:endCxn id="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Connectedness</a:t>
            </a:r>
          </a:p>
        </p:txBody>
      </p:sp>
      <p:sp>
        <p:nvSpPr>
          <p:cNvPr id="14339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838200"/>
            <a:ext cx="9067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Two vertices </a:t>
            </a:r>
            <a:r>
              <a:rPr lang="en-US" altLang="en-US" sz="2400" i="1" dirty="0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j</a:t>
            </a:r>
            <a:r>
              <a:rPr lang="en-US" altLang="en-US" sz="2400" dirty="0">
                <a:cs typeface="Arial" panose="020B0604020202020204" pitchFamily="34" charset="0"/>
              </a:rPr>
              <a:t> are said to be </a:t>
            </a:r>
            <a:r>
              <a:rPr lang="en-US" altLang="en-US" sz="2400" i="1" dirty="0">
                <a:solidFill>
                  <a:srgbClr val="0000FF"/>
                </a:solidFill>
                <a:cs typeface="Arial" panose="020B0604020202020204" pitchFamily="34" charset="0"/>
              </a:rPr>
              <a:t>connected</a:t>
            </a:r>
            <a:r>
              <a:rPr lang="en-US" altLang="en-US" sz="2400" dirty="0">
                <a:cs typeface="Arial" panose="020B0604020202020204" pitchFamily="34" charset="0"/>
              </a:rPr>
              <a:t> if there exists a path from </a:t>
            </a:r>
            <a:r>
              <a:rPr lang="en-US" altLang="en-US" sz="2400" i="1" dirty="0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to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j</a:t>
            </a:r>
            <a:endParaRPr lang="en-US" altLang="en-US" sz="2400" dirty="0">
              <a:cs typeface="Arial" panose="020B0604020202020204" pitchFamily="34" charset="0"/>
            </a:endParaRPr>
          </a:p>
          <a:p>
            <a:endParaRPr lang="en-US" altLang="en-US" sz="2400" dirty="0">
              <a:cs typeface="Arial" panose="020B0604020202020204" pitchFamily="34" charset="0"/>
            </a:endParaRPr>
          </a:p>
          <a:p>
            <a:r>
              <a:rPr lang="en-US" altLang="en-US" sz="2400" dirty="0"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graph</a:t>
            </a:r>
            <a:r>
              <a:rPr lang="en-US" altLang="en-US" sz="2400" dirty="0">
                <a:cs typeface="Arial" panose="020B0604020202020204" pitchFamily="34" charset="0"/>
              </a:rPr>
              <a:t> is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connected</a:t>
            </a:r>
            <a:r>
              <a:rPr lang="en-US" altLang="en-US" sz="2400" dirty="0">
                <a:cs typeface="Arial" panose="020B0604020202020204" pitchFamily="34" charset="0"/>
              </a:rPr>
              <a:t> if there exists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a path between any two vertices</a:t>
            </a:r>
          </a:p>
        </p:txBody>
      </p:sp>
      <p:pic>
        <p:nvPicPr>
          <p:cNvPr id="10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251200"/>
            <a:ext cx="28067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251200"/>
            <a:ext cx="28067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68500" y="5989638"/>
            <a:ext cx="210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connected graph</a:t>
            </a:r>
            <a:endParaRPr lang="en-CA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78400" y="5980113"/>
            <a:ext cx="2570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unconnected graph</a:t>
            </a:r>
            <a:endParaRPr lang="en-CA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Weighted graphs</a:t>
            </a:r>
          </a:p>
        </p:txBody>
      </p:sp>
      <p:sp>
        <p:nvSpPr>
          <p:cNvPr id="15363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" y="685800"/>
            <a:ext cx="91059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weight</a:t>
            </a:r>
            <a:r>
              <a:rPr lang="en-US" altLang="en-US" sz="2400" dirty="0">
                <a:cs typeface="Arial" panose="020B0604020202020204" pitchFamily="34" charset="0"/>
              </a:rPr>
              <a:t> may be associated with each edge in a graph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This could represent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distance</a:t>
            </a:r>
            <a:r>
              <a:rPr lang="en-US" altLang="en-US" sz="2000" dirty="0"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energy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consumption</a:t>
            </a:r>
            <a:r>
              <a:rPr lang="en-US" altLang="en-US" sz="2000" dirty="0">
                <a:cs typeface="Arial" panose="020B0604020202020204" pitchFamily="34" charset="0"/>
              </a:rPr>
              <a:t>, cost, etc.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Such a graph is called a </a:t>
            </a:r>
            <a:r>
              <a:rPr lang="en-US" altLang="en-US" sz="2000" i="1" dirty="0">
                <a:solidFill>
                  <a:srgbClr val="0000FF"/>
                </a:solidFill>
                <a:cs typeface="Arial" panose="020B0604020202020204" pitchFamily="34" charset="0"/>
              </a:rPr>
              <a:t>weighted graph</a:t>
            </a:r>
            <a:endParaRPr lang="en-US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Pictorially, we will represent weights by numbers next to the edge</a:t>
            </a:r>
            <a:endParaRPr lang="en-US" altLang="en-US" sz="2800" dirty="0">
              <a:cs typeface="Arial" panose="020B0604020202020204" pitchFamily="34" charset="0"/>
            </a:endParaRPr>
          </a:p>
        </p:txBody>
      </p:sp>
      <p:pic>
        <p:nvPicPr>
          <p:cNvPr id="15365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800"/>
            <a:ext cx="2895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450" y="5257800"/>
            <a:ext cx="878205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The </a:t>
            </a:r>
            <a:r>
              <a:rPr lang="en-US" altLang="en-US" sz="2400" i="1" dirty="0">
                <a:solidFill>
                  <a:srgbClr val="C00000"/>
                </a:solidFill>
                <a:cs typeface="Arial" panose="020B0604020202020204" pitchFamily="34" charset="0"/>
              </a:rPr>
              <a:t>length</a:t>
            </a:r>
            <a:r>
              <a:rPr lang="en-US" altLang="en-US" sz="2400" dirty="0">
                <a:cs typeface="Arial" panose="020B0604020202020204" pitchFamily="34" charset="0"/>
              </a:rPr>
              <a:t> of a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path</a:t>
            </a:r>
            <a:r>
              <a:rPr lang="en-US" altLang="en-US" sz="2400" dirty="0">
                <a:cs typeface="Arial" panose="020B0604020202020204" pitchFamily="34" charset="0"/>
              </a:rPr>
              <a:t> within a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weighted graph </a:t>
            </a:r>
            <a:r>
              <a:rPr lang="en-US" altLang="en-US" sz="2400" dirty="0">
                <a:cs typeface="Arial" panose="020B0604020202020204" pitchFamily="34" charset="0"/>
              </a:rPr>
              <a:t>is the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sum</a:t>
            </a:r>
            <a:r>
              <a:rPr lang="en-US" altLang="en-US" sz="2400" dirty="0">
                <a:cs typeface="Arial" panose="020B0604020202020204" pitchFamily="34" charset="0"/>
              </a:rPr>
              <a:t> of all of the edges which make up the path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length of the 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path </a:t>
            </a:r>
            <a:r>
              <a:rPr lang="en-US" altLang="en-US" sz="2000" dirty="0">
                <a:solidFill>
                  <a:srgbClr val="C00000"/>
                </a:solidFill>
              </a:rPr>
              <a:t>(A, D, G)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in the following graph is </a:t>
            </a:r>
            <a:r>
              <a:rPr lang="en-US" altLang="en-US" sz="2000" dirty="0">
                <a:solidFill>
                  <a:srgbClr val="0000FF"/>
                </a:solidFill>
              </a:rPr>
              <a:t>5.1 + 3.7 = 8.8</a:t>
            </a:r>
          </a:p>
          <a:p>
            <a:pPr>
              <a:spcBef>
                <a:spcPts val="1200"/>
              </a:spcBef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34000" y="2971800"/>
            <a:ext cx="1143000" cy="1981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Weighted graphs</a:t>
            </a:r>
          </a:p>
        </p:txBody>
      </p:sp>
      <p:sp>
        <p:nvSpPr>
          <p:cNvPr id="16387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500" y="558800"/>
            <a:ext cx="5803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Different paths may have different weights</a:t>
            </a:r>
          </a:p>
          <a:p>
            <a:pPr lvl="1"/>
            <a:r>
              <a:rPr lang="en-US" altLang="en-US" sz="2000">
                <a:cs typeface="Arial" panose="020B0604020202020204" pitchFamily="34" charset="0"/>
              </a:rPr>
              <a:t>Another path is </a:t>
            </a:r>
            <a:r>
              <a:rPr lang="en-US" altLang="en-US" sz="2000"/>
              <a:t>(A, C, F, G)</a:t>
            </a:r>
            <a:r>
              <a:rPr lang="en-US" altLang="en-US" sz="2000">
                <a:cs typeface="Arial" panose="020B0604020202020204" pitchFamily="34" charset="0"/>
              </a:rPr>
              <a:t> with length</a:t>
            </a:r>
          </a:p>
          <a:p>
            <a:pPr lvl="1" algn="ctr">
              <a:buFont typeface="Arial" panose="020B0604020202020204" pitchFamily="34" charset="0"/>
              <a:buNone/>
            </a:pP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/>
              <a:t>1.2 + 1.4 + 4.5 = 7.1</a:t>
            </a:r>
          </a:p>
        </p:txBody>
      </p:sp>
      <p:pic>
        <p:nvPicPr>
          <p:cNvPr id="16389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685800"/>
            <a:ext cx="31242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6824663" y="3182938"/>
            <a:ext cx="11795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2525" y="2154238"/>
            <a:ext cx="533400" cy="1028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07125" y="1127125"/>
            <a:ext cx="558800" cy="9779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8738" y="3013075"/>
            <a:ext cx="862806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sz="2800" b="1" u="sng" dirty="0" smtClean="0">
                <a:cs typeface="Arial" charset="0"/>
              </a:rPr>
              <a:t>Problem: </a:t>
            </a:r>
          </a:p>
          <a:p>
            <a:pPr>
              <a:defRPr/>
            </a:pPr>
            <a:r>
              <a:rPr lang="en-US" altLang="en-US" sz="2400" dirty="0" smtClean="0">
                <a:cs typeface="Arial" charset="0"/>
              </a:rPr>
              <a:t>find the </a:t>
            </a:r>
            <a:r>
              <a:rPr lang="en-US" altLang="en-US" sz="2400" dirty="0" smtClean="0">
                <a:solidFill>
                  <a:srgbClr val="FF0000"/>
                </a:solidFill>
                <a:cs typeface="Arial" charset="0"/>
              </a:rPr>
              <a:t>shortest path </a:t>
            </a:r>
            <a:r>
              <a:rPr lang="en-US" altLang="en-US" sz="2400" dirty="0" smtClean="0">
                <a:cs typeface="Arial" charset="0"/>
              </a:rPr>
              <a:t>between two vertices</a:t>
            </a:r>
          </a:p>
          <a:p>
            <a:pPr lvl="1">
              <a:defRPr/>
            </a:pPr>
            <a:r>
              <a:rPr lang="en-US" altLang="en-US" sz="2000" dirty="0" smtClean="0">
                <a:cs typeface="Arial" charset="0"/>
              </a:rPr>
              <a:t>Here, the shortest path from </a:t>
            </a:r>
            <a:r>
              <a:rPr lang="en-US" altLang="en-US" sz="2000" dirty="0" smtClean="0"/>
              <a:t>A</a:t>
            </a:r>
            <a:r>
              <a:rPr lang="en-US" altLang="en-US" sz="2000" dirty="0" smtClean="0">
                <a:cs typeface="Arial" charset="0"/>
              </a:rPr>
              <a:t> to </a:t>
            </a:r>
            <a:r>
              <a:rPr lang="en-US" altLang="en-US" sz="2000" dirty="0" smtClean="0"/>
              <a:t>H</a:t>
            </a:r>
            <a:r>
              <a:rPr lang="en-US" altLang="en-US" sz="2000" dirty="0" smtClean="0">
                <a:cs typeface="Arial" charset="0"/>
              </a:rPr>
              <a:t> is </a:t>
            </a:r>
            <a:r>
              <a:rPr lang="en-US" altLang="en-US" sz="2000" dirty="0" smtClean="0"/>
              <a:t>(A, C, F, D, E, G)</a:t>
            </a:r>
            <a:r>
              <a:rPr lang="en-US" altLang="en-US" sz="2000" dirty="0" smtClean="0">
                <a:cs typeface="Arial" charset="0"/>
              </a:rPr>
              <a:t> with length </a:t>
            </a:r>
            <a:r>
              <a:rPr lang="en-US" altLang="en-US" sz="2000" dirty="0" smtClean="0"/>
              <a:t>5.7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65638"/>
            <a:ext cx="257492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CA" sz="3200" b="1" dirty="0" smtClean="0"/>
              <a:t>Trees</a:t>
            </a:r>
            <a:endParaRPr lang="en-US" altLang="en-US" sz="3200" b="1" dirty="0" smtClean="0">
              <a:latin typeface="+mn-lt"/>
              <a:cs typeface="Arial" charset="0"/>
            </a:endParaRPr>
          </a:p>
        </p:txBody>
      </p:sp>
      <p:sp>
        <p:nvSpPr>
          <p:cNvPr id="17411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500" y="558800"/>
            <a:ext cx="9080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CA" altLang="en-US" sz="2400" dirty="0">
                <a:cs typeface="Arial" panose="020B0604020202020204" pitchFamily="34" charset="0"/>
              </a:rPr>
              <a:t>A graph is a </a:t>
            </a:r>
            <a:r>
              <a:rPr lang="en-CA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tree</a:t>
            </a:r>
            <a:r>
              <a:rPr lang="en-CA" altLang="en-US" sz="2400" dirty="0">
                <a:cs typeface="Arial" panose="020B0604020202020204" pitchFamily="34" charset="0"/>
              </a:rPr>
              <a:t> if it is connected and there is a </a:t>
            </a:r>
            <a:r>
              <a:rPr lang="en-CA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unique path between any two vertices</a:t>
            </a:r>
          </a:p>
          <a:p>
            <a:pPr lvl="1"/>
            <a:r>
              <a:rPr lang="en-CA" altLang="en-US" sz="2000" dirty="0">
                <a:cs typeface="Arial" panose="020B0604020202020204" pitchFamily="34" charset="0"/>
              </a:rPr>
              <a:t>Three trees on the same eight vertices</a:t>
            </a:r>
          </a:p>
        </p:txBody>
      </p:sp>
      <p:pic>
        <p:nvPicPr>
          <p:cNvPr id="17413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60876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500" y="3962400"/>
            <a:ext cx="9080500" cy="2743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CA" dirty="0" smtClean="0"/>
              <a:t>Consequences: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CA" dirty="0" smtClean="0"/>
              <a:t>The number of edges is </a:t>
            </a:r>
            <a:r>
              <a:rPr lang="en-CA" dirty="0" smtClean="0">
                <a:solidFill>
                  <a:srgbClr val="C00000"/>
                </a:solidFill>
              </a:rPr>
              <a:t>|</a:t>
            </a:r>
            <a:r>
              <a:rPr lang="en-CA" i="1" dirty="0" smtClean="0">
                <a:solidFill>
                  <a:srgbClr val="C00000"/>
                </a:solidFill>
              </a:rPr>
              <a:t>E</a:t>
            </a:r>
            <a:r>
              <a:rPr lang="en-CA" dirty="0" smtClean="0">
                <a:solidFill>
                  <a:srgbClr val="C00000"/>
                </a:solidFill>
              </a:rPr>
              <a:t>| = |</a:t>
            </a:r>
            <a:r>
              <a:rPr lang="en-CA" i="1" dirty="0" smtClean="0">
                <a:solidFill>
                  <a:srgbClr val="C00000"/>
                </a:solidFill>
              </a:rPr>
              <a:t>V</a:t>
            </a:r>
            <a:r>
              <a:rPr lang="en-CA" dirty="0" smtClean="0">
                <a:solidFill>
                  <a:srgbClr val="C00000"/>
                </a:solidFill>
              </a:rPr>
              <a:t>| – 1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CA" dirty="0" smtClean="0"/>
              <a:t>The graph is </a:t>
            </a:r>
            <a:r>
              <a:rPr lang="en-CA" i="1" dirty="0" smtClean="0">
                <a:solidFill>
                  <a:srgbClr val="FF0000"/>
                </a:solidFill>
              </a:rPr>
              <a:t>acyclic</a:t>
            </a:r>
            <a:r>
              <a:rPr lang="en-CA" dirty="0" smtClean="0"/>
              <a:t>, that is, it does not contain any cycles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CA" dirty="0" smtClean="0">
                <a:solidFill>
                  <a:srgbClr val="0000FF"/>
                </a:solidFill>
              </a:rPr>
              <a:t>Adding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00FF"/>
                </a:solidFill>
              </a:rPr>
              <a:t>one</a:t>
            </a:r>
            <a:r>
              <a:rPr lang="en-CA" dirty="0" smtClean="0"/>
              <a:t> more </a:t>
            </a:r>
            <a:r>
              <a:rPr lang="en-CA" dirty="0" smtClean="0">
                <a:solidFill>
                  <a:srgbClr val="0000FF"/>
                </a:solidFill>
              </a:rPr>
              <a:t>edge</a:t>
            </a:r>
            <a:r>
              <a:rPr lang="en-CA" dirty="0" smtClean="0"/>
              <a:t> must </a:t>
            </a:r>
            <a:r>
              <a:rPr lang="en-CA" dirty="0" smtClean="0">
                <a:solidFill>
                  <a:srgbClr val="C00000"/>
                </a:solidFill>
              </a:rPr>
              <a:t>create</a:t>
            </a:r>
            <a:r>
              <a:rPr lang="en-CA" dirty="0" smtClean="0"/>
              <a:t> a </a:t>
            </a:r>
            <a:r>
              <a:rPr lang="en-CA" dirty="0" smtClean="0">
                <a:solidFill>
                  <a:srgbClr val="C00000"/>
                </a:solidFill>
              </a:rPr>
              <a:t>cycle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CA" dirty="0" smtClean="0">
                <a:solidFill>
                  <a:srgbClr val="0000FF"/>
                </a:solidFill>
              </a:rPr>
              <a:t>Removing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00FF"/>
                </a:solidFill>
              </a:rPr>
              <a:t>any</a:t>
            </a:r>
            <a:r>
              <a:rPr lang="en-CA" dirty="0" smtClean="0"/>
              <a:t> one </a:t>
            </a:r>
            <a:r>
              <a:rPr lang="en-CA" dirty="0" smtClean="0">
                <a:solidFill>
                  <a:srgbClr val="0000FF"/>
                </a:solidFill>
              </a:rPr>
              <a:t>edge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creates</a:t>
            </a:r>
            <a:r>
              <a:rPr lang="en-CA" dirty="0" smtClean="0"/>
              <a:t> two </a:t>
            </a:r>
            <a:r>
              <a:rPr lang="en-CA" dirty="0" smtClean="0">
                <a:solidFill>
                  <a:srgbClr val="FF0000"/>
                </a:solidFill>
              </a:rPr>
              <a:t>disjoint</a:t>
            </a:r>
            <a:r>
              <a:rPr lang="en-CA" dirty="0" smtClean="0"/>
              <a:t> non-empty </a:t>
            </a:r>
            <a:r>
              <a:rPr lang="en-CA" dirty="0" smtClean="0">
                <a:solidFill>
                  <a:srgbClr val="FF0000"/>
                </a:solidFill>
              </a:rPr>
              <a:t>sub-graphs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CA" sz="3200" b="1" dirty="0" smtClean="0"/>
              <a:t>Trees</a:t>
            </a:r>
            <a:endParaRPr lang="en-US" altLang="en-US" sz="3200" b="1" dirty="0" smtClean="0">
              <a:latin typeface="+mn-lt"/>
              <a:cs typeface="Arial" charset="0"/>
            </a:endParaRPr>
          </a:p>
        </p:txBody>
      </p:sp>
      <p:sp>
        <p:nvSpPr>
          <p:cNvPr id="18435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500" y="558800"/>
            <a:ext cx="90805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cs typeface="Arial" panose="020B0604020202020204" pitchFamily="34" charset="0"/>
              </a:rPr>
              <a:t>Any </a:t>
            </a:r>
            <a:r>
              <a:rPr lang="en-US" altLang="en-US" sz="2400" dirty="0" smtClean="0">
                <a:cs typeface="Arial" panose="020B0604020202020204" pitchFamily="34" charset="0"/>
              </a:rPr>
              <a:t>tree </a:t>
            </a:r>
            <a:r>
              <a:rPr lang="en-US" altLang="en-US" sz="2400" dirty="0">
                <a:cs typeface="Arial" panose="020B0604020202020204" pitchFamily="34" charset="0"/>
              </a:rPr>
              <a:t>can be </a:t>
            </a:r>
            <a:r>
              <a:rPr lang="en-US" altLang="en-US" sz="2400" dirty="0" smtClean="0">
                <a:cs typeface="Arial" panose="020B0604020202020204" pitchFamily="34" charset="0"/>
              </a:rPr>
              <a:t>converted </a:t>
            </a:r>
            <a:r>
              <a:rPr lang="en-US" altLang="en-US" sz="2400" dirty="0">
                <a:cs typeface="Arial" panose="020B0604020202020204" pitchFamily="34" charset="0"/>
              </a:rPr>
              <a:t>into a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rooted tree </a:t>
            </a:r>
            <a:r>
              <a:rPr lang="en-US" altLang="en-US" sz="2400" dirty="0" smtClean="0">
                <a:cs typeface="Arial" panose="020B0604020202020204" pitchFamily="34" charset="0"/>
              </a:rPr>
              <a:t>by</a:t>
            </a:r>
            <a:r>
              <a:rPr lang="en-US" alt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sz="2200" dirty="0" smtClean="0">
                <a:solidFill>
                  <a:srgbClr val="0000FF"/>
                </a:solidFill>
                <a:cs typeface="Arial" panose="020B0604020202020204" pitchFamily="34" charset="0"/>
              </a:rPr>
              <a:t>Choosing</a:t>
            </a:r>
            <a:r>
              <a:rPr lang="en-US" altLang="en-US" sz="2200" dirty="0" smtClean="0">
                <a:cs typeface="Arial" panose="020B0604020202020204" pitchFamily="34" charset="0"/>
              </a:rPr>
              <a:t> any vertex to be the </a:t>
            </a:r>
            <a:r>
              <a:rPr lang="en-US" altLang="en-US" sz="2200" dirty="0" smtClean="0">
                <a:solidFill>
                  <a:srgbClr val="0000FF"/>
                </a:solidFill>
                <a:cs typeface="Arial" panose="020B0604020202020204" pitchFamily="34" charset="0"/>
              </a:rPr>
              <a:t>root</a:t>
            </a:r>
          </a:p>
          <a:p>
            <a:pPr lvl="1"/>
            <a:r>
              <a:rPr lang="en-US" altLang="en-US" sz="2200" dirty="0" smtClean="0">
                <a:cs typeface="Arial" panose="020B0604020202020204" pitchFamily="34" charset="0"/>
              </a:rPr>
              <a:t>Defining </a:t>
            </a:r>
            <a:r>
              <a:rPr lang="en-US" altLang="en-US" sz="2200" dirty="0">
                <a:cs typeface="Arial" panose="020B0604020202020204" pitchFamily="34" charset="0"/>
              </a:rPr>
              <a:t>its </a:t>
            </a:r>
            <a:r>
              <a:rPr lang="en-US" alt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neighboring vertices</a:t>
            </a:r>
            <a:r>
              <a:rPr lang="en-US" altLang="en-US" sz="2200" dirty="0">
                <a:cs typeface="Arial" panose="020B0604020202020204" pitchFamily="34" charset="0"/>
              </a:rPr>
              <a:t> as its </a:t>
            </a:r>
            <a:r>
              <a:rPr lang="en-US" alt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children</a:t>
            </a:r>
          </a:p>
          <a:p>
            <a:pPr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and then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recursively</a:t>
            </a:r>
            <a:r>
              <a:rPr lang="en-US" altLang="en-US" sz="2400" dirty="0">
                <a:cs typeface="Arial" panose="020B0604020202020204" pitchFamily="34" charset="0"/>
              </a:rPr>
              <a:t> defining:</a:t>
            </a:r>
          </a:p>
          <a:p>
            <a:pPr lvl="1"/>
            <a:r>
              <a:rPr lang="en-US" altLang="en-US" sz="2200" dirty="0">
                <a:cs typeface="Arial" panose="020B0604020202020204" pitchFamily="34" charset="0"/>
              </a:rPr>
              <a:t>All neighboring vertices other than that one designated its parent are now defined to be that vertices children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Given this tree, here are three rooted trees associated with it</a:t>
            </a:r>
            <a:endParaRPr lang="en-CA" altLang="en-US" sz="2000" dirty="0"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229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22590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CA" sz="3200" b="1" dirty="0"/>
              <a:t>Forests</a:t>
            </a:r>
            <a:endParaRPr lang="en-US" altLang="en-US" sz="3200" b="1" dirty="0" smtClean="0">
              <a:latin typeface="+mn-lt"/>
              <a:cs typeface="Arial" charset="0"/>
            </a:endParaRPr>
          </a:p>
        </p:txBody>
      </p:sp>
      <p:sp>
        <p:nvSpPr>
          <p:cNvPr id="18435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1799"/>
            <a:ext cx="371157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200" y="562232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CA" sz="2400" dirty="0" smtClean="0"/>
              <a:t>A forest is any graph that has no cycles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 </a:t>
            </a:r>
            <a:r>
              <a:rPr lang="en-US" sz="2400" b="1" i="1" dirty="0"/>
              <a:t>tree </a:t>
            </a:r>
            <a:r>
              <a:rPr lang="en-US" sz="2400" dirty="0"/>
              <a:t>is a connected </a:t>
            </a:r>
            <a:r>
              <a:rPr lang="en-US" sz="2400" dirty="0" smtClean="0"/>
              <a:t>forest: connected </a:t>
            </a:r>
            <a:r>
              <a:rPr lang="en-US" sz="2400" dirty="0"/>
              <a:t>graph without cycles. </a:t>
            </a:r>
            <a:endParaRPr lang="en-US" sz="24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connected components of a forest are trees. </a:t>
            </a:r>
          </a:p>
          <a:p>
            <a:pPr>
              <a:spcBef>
                <a:spcPts val="1200"/>
              </a:spcBef>
            </a:pPr>
            <a:r>
              <a:rPr lang="en-CA" sz="2400" dirty="0" smtClean="0"/>
              <a:t>Consequences</a:t>
            </a:r>
            <a:r>
              <a:rPr lang="en-CA" sz="24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The number of edges is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The number of trees is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– |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CA" sz="2000" dirty="0" smtClean="0"/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Removing </a:t>
            </a:r>
            <a:r>
              <a:rPr lang="en-CA" sz="2000" dirty="0"/>
              <a:t>any one edge </a:t>
            </a:r>
            <a:r>
              <a:rPr lang="en-CA" sz="2000" dirty="0" smtClean="0"/>
              <a:t>adds one more tree to the forest</a:t>
            </a:r>
            <a:endParaRPr lang="en-CA" sz="2000" dirty="0"/>
          </a:p>
          <a:p>
            <a:pPr>
              <a:spcBef>
                <a:spcPts val="1200"/>
              </a:spcBef>
            </a:pPr>
            <a:r>
              <a:rPr lang="en-CA" sz="2400" dirty="0" smtClean="0"/>
              <a:t>Here is a forest with 22 vertices and 18 edges</a:t>
            </a: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There are four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5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Directed graphs</a:t>
            </a:r>
          </a:p>
        </p:txBody>
      </p:sp>
      <p:sp>
        <p:nvSpPr>
          <p:cNvPr id="19459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500" y="558800"/>
            <a:ext cx="90805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In a </a:t>
            </a:r>
            <a:r>
              <a:rPr lang="en-US" altLang="en-US" sz="2400" i="1" dirty="0">
                <a:solidFill>
                  <a:srgbClr val="C00000"/>
                </a:solidFill>
                <a:cs typeface="Arial" panose="020B0604020202020204" pitchFamily="34" charset="0"/>
              </a:rPr>
              <a:t>directed graph</a:t>
            </a:r>
            <a:r>
              <a:rPr lang="en-US" altLang="en-US" sz="2400" dirty="0">
                <a:cs typeface="Arial" panose="020B0604020202020204" pitchFamily="34" charset="0"/>
              </a:rPr>
              <a:t>, the edges on a graph are be associated with a direction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Edges are ordered pairs 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2000" i="1" dirty="0" err="1">
                <a:solidFill>
                  <a:srgbClr val="C00000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j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i="1" dirty="0" err="1">
                <a:solidFill>
                  <a:srgbClr val="C00000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k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000" dirty="0">
                <a:cs typeface="Arial" panose="020B0604020202020204" pitchFamily="34" charset="0"/>
              </a:rPr>
              <a:t>denoting a connection 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from </a:t>
            </a:r>
            <a:r>
              <a:rPr lang="en-US" altLang="en-US" sz="2000" i="1" dirty="0" err="1">
                <a:solidFill>
                  <a:srgbClr val="C00000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j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 to </a:t>
            </a:r>
            <a:r>
              <a:rPr lang="en-US" altLang="en-US" sz="2000" i="1" dirty="0" err="1">
                <a:solidFill>
                  <a:srgbClr val="C00000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k</a:t>
            </a:r>
            <a:r>
              <a:rPr lang="en-US" altLang="en-US" sz="2000" i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edge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2000" i="1" dirty="0" err="1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j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i="1" dirty="0" err="1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k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) </a:t>
            </a:r>
            <a:r>
              <a:rPr lang="en-US" altLang="en-US" sz="2000" dirty="0">
                <a:cs typeface="Arial" panose="020B0604020202020204" pitchFamily="34" charset="0"/>
              </a:rPr>
              <a:t>is 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different from </a:t>
            </a:r>
            <a:r>
              <a:rPr lang="en-US" altLang="en-US" sz="2000" dirty="0">
                <a:cs typeface="Arial" panose="020B0604020202020204" pitchFamily="34" charset="0"/>
              </a:rPr>
              <a:t>the edge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2000" i="1" dirty="0" err="1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k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i="1" dirty="0" err="1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i="1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j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n-US" altLang="en-US" sz="2000" i="1" baseline="-250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Streets are directed graphs: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In most cases, you can go two ways unless it is a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one-way street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Given our graph of nine vertices </a:t>
            </a:r>
            <a:r>
              <a:rPr lang="en-US" altLang="en-US" sz="2400" i="1" dirty="0"/>
              <a:t>V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i="1" dirty="0"/>
              <a:t>…v</a:t>
            </a:r>
            <a:r>
              <a:rPr lang="en-US" altLang="en-US" sz="2400" baseline="-25000" dirty="0"/>
              <a:t>9</a:t>
            </a:r>
            <a:r>
              <a:rPr lang="en-US" altLang="en-US" sz="2400" dirty="0"/>
              <a:t>}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These six pairs 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2000" i="1" dirty="0" err="1">
                <a:solidFill>
                  <a:srgbClr val="0000FF"/>
                </a:solidFill>
              </a:rPr>
              <a:t>v</a:t>
            </a:r>
            <a:r>
              <a:rPr lang="en-US" altLang="en-US" sz="2000" i="1" baseline="-25000" dirty="0" err="1">
                <a:solidFill>
                  <a:srgbClr val="0000FF"/>
                </a:solidFill>
              </a:rPr>
              <a:t>j</a:t>
            </a:r>
            <a:r>
              <a:rPr lang="en-US" altLang="en-US" sz="2000" dirty="0">
                <a:solidFill>
                  <a:srgbClr val="0000FF"/>
                </a:solidFill>
              </a:rPr>
              <a:t> , </a:t>
            </a:r>
            <a:r>
              <a:rPr lang="en-US" altLang="en-US" sz="2000" i="1" dirty="0" err="1">
                <a:solidFill>
                  <a:srgbClr val="0000FF"/>
                </a:solidFill>
              </a:rPr>
              <a:t>v</a:t>
            </a:r>
            <a:r>
              <a:rPr lang="en-US" altLang="en-US" sz="2000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are </a:t>
            </a:r>
            <a:r>
              <a:rPr lang="en-US" altLang="en-US" sz="2000" i="1" dirty="0">
                <a:cs typeface="Arial" panose="020B0604020202020204" pitchFamily="34" charset="0"/>
              </a:rPr>
              <a:t>directed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i="1" dirty="0">
                <a:cs typeface="Arial" panose="020B0604020202020204" pitchFamily="34" charset="0"/>
              </a:rPr>
              <a:t>edges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E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 = {(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), (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5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), (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5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), (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6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9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), (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8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), (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9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v</a:t>
            </a:r>
            <a:r>
              <a:rPr lang="en-US" altLang="en-US" sz="20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)}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9461" name="Picture 2" descr="C:\Users\dwharder\Desktop\k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0"/>
            <a:ext cx="25161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09600" y="5943600"/>
          <a:ext cx="4468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4" imgW="2438280" imgH="457200" progId="Equation.3">
                  <p:embed/>
                </p:oleObj>
              </mc:Choice>
              <mc:Fallback>
                <p:oleObj name="Equation" r:id="rId4" imgW="2438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43600"/>
                        <a:ext cx="44688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9375" y="4968875"/>
            <a:ext cx="601662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+mn-lt"/>
                <a:cs typeface="Arial" charset="0"/>
              </a:rPr>
              <a:t>The maximum number of directed edges in a directed graph 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In and out degrees</a:t>
            </a:r>
          </a:p>
        </p:txBody>
      </p:sp>
      <p:sp>
        <p:nvSpPr>
          <p:cNvPr id="20483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8750" y="838200"/>
            <a:ext cx="8756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The degree of a vertex must be modified to consider both cases: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</a:t>
            </a:r>
            <a:r>
              <a:rPr lang="en-US" altLang="en-US" sz="2000" i="1" dirty="0">
                <a:solidFill>
                  <a:srgbClr val="0000FF"/>
                </a:solidFill>
                <a:cs typeface="Arial" panose="020B0604020202020204" pitchFamily="34" charset="0"/>
              </a:rPr>
              <a:t>out-degree</a:t>
            </a:r>
            <a:r>
              <a:rPr lang="en-US" altLang="en-US" sz="2000" dirty="0">
                <a:cs typeface="Arial" panose="020B0604020202020204" pitchFamily="34" charset="0"/>
              </a:rPr>
              <a:t> of a vertex is the 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number of vertices which are adjacent to the given vertex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</a:t>
            </a:r>
            <a:r>
              <a:rPr lang="en-US" altLang="en-US" sz="2000" i="1" dirty="0">
                <a:solidFill>
                  <a:srgbClr val="0000FF"/>
                </a:solidFill>
                <a:cs typeface="Arial" panose="020B0604020202020204" pitchFamily="34" charset="0"/>
              </a:rPr>
              <a:t>in-degree</a:t>
            </a:r>
            <a:r>
              <a:rPr lang="en-US" altLang="en-US" sz="2000" dirty="0">
                <a:cs typeface="Arial" panose="020B0604020202020204" pitchFamily="34" charset="0"/>
              </a:rPr>
              <a:t> of a vertex is the 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number of vertices which this vertex is adjacent to</a:t>
            </a:r>
          </a:p>
          <a:p>
            <a:pPr>
              <a:spcBef>
                <a:spcPts val="1200"/>
              </a:spcBef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In this graph: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		</a:t>
            </a:r>
            <a:r>
              <a:rPr lang="en-US" altLang="en-US" sz="2000" dirty="0" err="1"/>
              <a:t>in_degree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0	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out_degree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v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/>
              <a:t>) = 2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		</a:t>
            </a:r>
            <a:r>
              <a:rPr lang="en-US" altLang="en-US" sz="2000" dirty="0" err="1"/>
              <a:t>in_degree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) = 2	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out_degree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v</a:t>
            </a:r>
            <a:r>
              <a:rPr lang="en-US" altLang="en-US" sz="2000" baseline="-25000" dirty="0" smtClean="0"/>
              <a:t>5</a:t>
            </a:r>
            <a:r>
              <a:rPr lang="en-US" altLang="en-US" sz="2000" dirty="0"/>
              <a:t>) = 3</a:t>
            </a:r>
          </a:p>
          <a:p>
            <a:pPr lvl="1">
              <a:spcBef>
                <a:spcPts val="120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ts val="1200"/>
              </a:spcBef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pic>
        <p:nvPicPr>
          <p:cNvPr id="20485" name="Picture 2" descr="C:\Users\dwharder\Desktop\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606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8675" y="6402388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9F1DB-51F7-4785-BFDC-F47C72F3CF5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Graph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2413" cy="5410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en-US" sz="2400" dirty="0" smtClean="0"/>
              <a:t>Graph is a structure that consists of disjoint </a:t>
            </a:r>
            <a:r>
              <a:rPr lang="en-US" altLang="en-US" sz="2400" dirty="0" smtClean="0">
                <a:solidFill>
                  <a:srgbClr val="0000FF"/>
                </a:solidFill>
              </a:rPr>
              <a:t>nodes</a:t>
            </a:r>
            <a:r>
              <a:rPr lang="en-US" altLang="en-US" sz="2400" dirty="0" smtClean="0"/>
              <a:t> connected by </a:t>
            </a:r>
            <a:r>
              <a:rPr lang="en-US" altLang="en-US" sz="2400" dirty="0" smtClean="0">
                <a:solidFill>
                  <a:srgbClr val="0000FF"/>
                </a:solidFill>
              </a:rPr>
              <a:t>links</a:t>
            </a:r>
            <a:r>
              <a:rPr lang="en-US" altLang="en-US" sz="2400" dirty="0" smtClean="0"/>
              <a:t>. 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Nodes called </a:t>
            </a:r>
            <a:r>
              <a:rPr lang="en-US" altLang="en-US" sz="2000" i="1" dirty="0" smtClean="0">
                <a:solidFill>
                  <a:srgbClr val="C00000"/>
                </a:solidFill>
              </a:rPr>
              <a:t>vertices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Links called</a:t>
            </a:r>
            <a:r>
              <a:rPr lang="en-US" altLang="en-US" sz="2000" i="1" dirty="0" smtClean="0"/>
              <a:t> </a:t>
            </a:r>
            <a:r>
              <a:rPr lang="en-US" altLang="en-US" sz="2000" i="1" dirty="0" smtClean="0">
                <a:solidFill>
                  <a:srgbClr val="C00000"/>
                </a:solidFill>
              </a:rPr>
              <a:t>edges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2400" dirty="0" smtClean="0"/>
              <a:t>Formally, a graph 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G</a:t>
            </a:r>
            <a:r>
              <a:rPr lang="en-US" altLang="en-US" sz="2400" dirty="0" smtClean="0"/>
              <a:t>  is a pair 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(V, E)</a:t>
            </a:r>
            <a:r>
              <a:rPr lang="en-US" altLang="en-US" sz="2400" dirty="0" smtClean="0"/>
              <a:t> where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b="1" i="1" dirty="0" smtClean="0">
                <a:solidFill>
                  <a:srgbClr val="0000FF"/>
                </a:solidFill>
              </a:rPr>
              <a:t>V</a:t>
            </a:r>
            <a:r>
              <a:rPr lang="en-US" altLang="en-US" sz="2000" b="1" i="1" dirty="0" smtClean="0"/>
              <a:t> </a:t>
            </a:r>
            <a:r>
              <a:rPr lang="en-US" altLang="en-US" sz="2000" dirty="0" smtClean="0"/>
              <a:t>is a set of nodes, called vertices</a:t>
            </a:r>
          </a:p>
          <a:p>
            <a:pPr lvl="2" eaLnBrk="1" hangingPunct="1">
              <a:spcBef>
                <a:spcPts val="1200"/>
              </a:spcBef>
              <a:defRPr/>
            </a:pPr>
            <a:r>
              <a:rPr lang="en-US" altLang="en-US" sz="2000" b="1" i="1" dirty="0" smtClean="0">
                <a:solidFill>
                  <a:srgbClr val="0000FF"/>
                </a:solidFill>
                <a:cs typeface="Arial" charset="0"/>
              </a:rPr>
              <a:t>V = {v</a:t>
            </a:r>
            <a:r>
              <a:rPr lang="en-US" altLang="en-US" sz="2000" b="1" i="1" baseline="-25000" dirty="0" smtClean="0">
                <a:solidFill>
                  <a:srgbClr val="0000FF"/>
                </a:solidFill>
                <a:cs typeface="Arial" charset="0"/>
              </a:rPr>
              <a:t>1</a:t>
            </a:r>
            <a:r>
              <a:rPr lang="en-US" altLang="en-US" sz="2000" b="1" i="1" dirty="0" smtClean="0">
                <a:solidFill>
                  <a:srgbClr val="0000FF"/>
                </a:solidFill>
                <a:cs typeface="Arial" charset="0"/>
              </a:rPr>
              <a:t>, v</a:t>
            </a:r>
            <a:r>
              <a:rPr lang="en-US" altLang="en-US" sz="2000" b="1" i="1" baseline="-25000" dirty="0" smtClean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altLang="en-US" sz="2000" b="1" i="1" dirty="0" smtClean="0">
                <a:solidFill>
                  <a:srgbClr val="0000FF"/>
                </a:solidFill>
                <a:cs typeface="Arial" charset="0"/>
              </a:rPr>
              <a:t>, ..., </a:t>
            </a:r>
            <a:r>
              <a:rPr lang="en-US" altLang="en-US" sz="2000" b="1" i="1" dirty="0" err="1" smtClean="0">
                <a:solidFill>
                  <a:srgbClr val="0000FF"/>
                </a:solidFill>
                <a:cs typeface="Arial" charset="0"/>
              </a:rPr>
              <a:t>v</a:t>
            </a:r>
            <a:r>
              <a:rPr lang="en-US" altLang="en-US" sz="2000" b="1" i="1" baseline="-25000" dirty="0" err="1" smtClean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altLang="en-US" sz="2000" b="1" i="1" dirty="0" smtClean="0">
                <a:solidFill>
                  <a:srgbClr val="0000FF"/>
                </a:solidFill>
                <a:cs typeface="Arial" charset="0"/>
              </a:rPr>
              <a:t>}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en-US" sz="2000" dirty="0" smtClean="0">
                <a:cs typeface="Arial" charset="0"/>
              </a:rPr>
              <a:t>The number of vertices is denoted by	</a:t>
            </a:r>
            <a:r>
              <a:rPr lang="en-US" altLang="en-US" sz="2000" b="1" dirty="0" smtClean="0">
                <a:solidFill>
                  <a:srgbClr val="0000FF"/>
                </a:solidFill>
                <a:cs typeface="Arial" charset="0"/>
              </a:rPr>
              <a:t>|</a:t>
            </a:r>
            <a:r>
              <a:rPr lang="en-US" altLang="en-US" sz="2000" b="1" i="1" dirty="0" smtClean="0">
                <a:solidFill>
                  <a:srgbClr val="0000FF"/>
                </a:solidFill>
                <a:cs typeface="Arial" charset="0"/>
              </a:rPr>
              <a:t>V</a:t>
            </a:r>
            <a:r>
              <a:rPr lang="en-US" altLang="en-US" sz="2000" b="1" dirty="0" smtClean="0">
                <a:solidFill>
                  <a:srgbClr val="0000FF"/>
                </a:solidFill>
                <a:cs typeface="Arial" charset="0"/>
              </a:rPr>
              <a:t>| = </a:t>
            </a:r>
            <a:r>
              <a:rPr lang="en-US" altLang="en-US" sz="2000" b="1" i="1" dirty="0" smtClean="0">
                <a:solidFill>
                  <a:srgbClr val="0000FF"/>
                </a:solidFill>
                <a:cs typeface="Arial" charset="0"/>
              </a:rPr>
              <a:t>n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b="1" i="1" dirty="0" smtClean="0">
                <a:solidFill>
                  <a:srgbClr val="0000FF"/>
                </a:solidFill>
              </a:rPr>
              <a:t>E</a:t>
            </a:r>
            <a:r>
              <a:rPr lang="en-US" altLang="en-US" sz="2000" b="1" i="1" dirty="0" smtClean="0"/>
              <a:t> </a:t>
            </a:r>
            <a:r>
              <a:rPr lang="en-US" altLang="en-US" sz="2000" dirty="0" smtClean="0"/>
              <a:t>is a collection of pairs of vertices, called edges or links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Edges can be </a:t>
            </a:r>
            <a:r>
              <a:rPr lang="en-US" altLang="en-US" sz="2000" dirty="0" smtClean="0">
                <a:solidFill>
                  <a:srgbClr val="C00000"/>
                </a:solidFill>
              </a:rPr>
              <a:t>directed</a:t>
            </a:r>
            <a:r>
              <a:rPr lang="en-US" altLang="en-US" sz="2000" dirty="0" smtClean="0"/>
              <a:t> or </a:t>
            </a:r>
            <a:r>
              <a:rPr lang="en-US" altLang="en-US" sz="2000" dirty="0" smtClean="0">
                <a:solidFill>
                  <a:srgbClr val="C00000"/>
                </a:solidFill>
              </a:rPr>
              <a:t>undirected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>
                <a:cs typeface="Arial" charset="0"/>
              </a:rPr>
              <a:t>The </a:t>
            </a:r>
            <a:r>
              <a:rPr lang="en-US" altLang="en-US" sz="2000" dirty="0" smtClean="0">
                <a:solidFill>
                  <a:srgbClr val="0000FF"/>
                </a:solidFill>
                <a:cs typeface="Arial" charset="0"/>
              </a:rPr>
              <a:t>pair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</a:rPr>
              <a:t>{</a:t>
            </a:r>
            <a:r>
              <a:rPr lang="en-US" altLang="en-US" sz="2000" i="1" dirty="0" err="1" smtClean="0">
                <a:solidFill>
                  <a:srgbClr val="0000FF"/>
                </a:solidFill>
              </a:rPr>
              <a:t>v</a:t>
            </a:r>
            <a:r>
              <a:rPr lang="en-US" altLang="en-US" sz="2000" i="1" baseline="-25000" dirty="0" err="1" smtClean="0">
                <a:solidFill>
                  <a:srgbClr val="0000FF"/>
                </a:solidFill>
              </a:rPr>
              <a:t>j</a:t>
            </a:r>
            <a:r>
              <a:rPr lang="en-US" altLang="en-US" sz="2000" dirty="0" smtClean="0">
                <a:solidFill>
                  <a:srgbClr val="0000FF"/>
                </a:solidFill>
              </a:rPr>
              <a:t> , </a:t>
            </a:r>
            <a:r>
              <a:rPr lang="en-US" altLang="en-US" sz="2000" i="1" dirty="0" err="1" smtClean="0">
                <a:solidFill>
                  <a:srgbClr val="0000FF"/>
                </a:solidFill>
              </a:rPr>
              <a:t>v</a:t>
            </a:r>
            <a:r>
              <a:rPr lang="en-US" altLang="en-US" sz="2000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en-US" sz="2000" dirty="0" smtClean="0">
                <a:solidFill>
                  <a:srgbClr val="0000FF"/>
                </a:solidFill>
              </a:rPr>
              <a:t>}</a:t>
            </a:r>
            <a:r>
              <a:rPr lang="en-US" altLang="en-US" sz="20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altLang="en-US" sz="2000" dirty="0" smtClean="0">
                <a:cs typeface="Arial" charset="0"/>
              </a:rPr>
              <a:t>indicates that both vertex </a:t>
            </a:r>
            <a:r>
              <a:rPr lang="en-US" altLang="en-US" sz="2000" i="1" dirty="0" err="1" smtClean="0">
                <a:solidFill>
                  <a:srgbClr val="C00000"/>
                </a:solidFill>
              </a:rPr>
              <a:t>v</a:t>
            </a:r>
            <a:r>
              <a:rPr lang="en-US" altLang="en-US" sz="2000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en-US" sz="2000" dirty="0" smtClean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altLang="en-US" sz="2000" dirty="0" smtClean="0">
                <a:cs typeface="Arial" charset="0"/>
              </a:rPr>
              <a:t>is </a:t>
            </a:r>
            <a:r>
              <a:rPr lang="en-US" altLang="en-US" sz="2000" dirty="0" smtClean="0">
                <a:solidFill>
                  <a:srgbClr val="C00000"/>
                </a:solidFill>
                <a:cs typeface="Arial" charset="0"/>
              </a:rPr>
              <a:t>adjacent</a:t>
            </a:r>
            <a:r>
              <a:rPr lang="en-US" altLang="en-US" sz="2000" dirty="0" smtClean="0">
                <a:cs typeface="Arial" charset="0"/>
              </a:rPr>
              <a:t> to vertex </a:t>
            </a:r>
            <a:r>
              <a:rPr lang="en-US" altLang="en-US" sz="2000" i="1" dirty="0" err="1" smtClean="0">
                <a:solidFill>
                  <a:srgbClr val="C00000"/>
                </a:solidFill>
              </a:rPr>
              <a:t>v</a:t>
            </a:r>
            <a:r>
              <a:rPr lang="en-US" altLang="en-US" sz="2000" i="1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000" dirty="0" smtClean="0">
                <a:cs typeface="Arial" charset="0"/>
              </a:rPr>
              <a:t> and vertex </a:t>
            </a:r>
            <a:r>
              <a:rPr lang="en-US" altLang="en-US" sz="2000" i="1" dirty="0" err="1" smtClean="0">
                <a:solidFill>
                  <a:srgbClr val="C00000"/>
                </a:solidFill>
              </a:rPr>
              <a:t>v</a:t>
            </a:r>
            <a:r>
              <a:rPr lang="en-US" altLang="en-US" sz="2000" i="1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000" dirty="0" smtClean="0">
                <a:cs typeface="Arial" charset="0"/>
              </a:rPr>
              <a:t> is </a:t>
            </a:r>
            <a:r>
              <a:rPr lang="en-US" altLang="en-US" sz="2000" dirty="0" smtClean="0">
                <a:solidFill>
                  <a:srgbClr val="C00000"/>
                </a:solidFill>
                <a:cs typeface="Arial" charset="0"/>
              </a:rPr>
              <a:t>adjacent</a:t>
            </a:r>
            <a:r>
              <a:rPr lang="en-US" altLang="en-US" sz="2000" dirty="0" smtClean="0">
                <a:cs typeface="Arial" charset="0"/>
              </a:rPr>
              <a:t> to </a:t>
            </a:r>
            <a:r>
              <a:rPr lang="en-US" altLang="en-US" sz="2000" dirty="0" smtClean="0">
                <a:solidFill>
                  <a:srgbClr val="C00000"/>
                </a:solidFill>
                <a:cs typeface="Arial" charset="0"/>
              </a:rPr>
              <a:t>vertex </a:t>
            </a:r>
            <a:r>
              <a:rPr lang="en-US" altLang="en-US" sz="2000" i="1" dirty="0" err="1" smtClean="0">
                <a:solidFill>
                  <a:srgbClr val="C00000"/>
                </a:solidFill>
              </a:rPr>
              <a:t>v</a:t>
            </a:r>
            <a:r>
              <a:rPr lang="en-US" altLang="en-US" sz="2000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en-US" sz="2000" dirty="0" smtClean="0">
                <a:solidFill>
                  <a:srgbClr val="C00000"/>
                </a:solidFill>
                <a:cs typeface="Arial" charset="0"/>
              </a:rPr>
              <a:t> 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>
                <a:cs typeface="Arial" charset="0"/>
              </a:rPr>
              <a:t>The </a:t>
            </a:r>
            <a:r>
              <a:rPr lang="en-US" altLang="en-US" sz="2000" dirty="0" smtClean="0">
                <a:solidFill>
                  <a:srgbClr val="0000FF"/>
                </a:solidFill>
                <a:cs typeface="Arial" charset="0"/>
              </a:rPr>
              <a:t>maximum number of edges</a:t>
            </a:r>
            <a:r>
              <a:rPr lang="en-US" altLang="en-US" sz="2000" dirty="0" smtClean="0">
                <a:cs typeface="Arial" charset="0"/>
              </a:rPr>
              <a:t> in an undirected graph is</a:t>
            </a:r>
          </a:p>
          <a:p>
            <a:pPr lvl="1" eaLnBrk="1" hangingPunct="1">
              <a:spcBef>
                <a:spcPts val="1200"/>
              </a:spcBef>
              <a:defRPr/>
            </a:pPr>
            <a:endParaRPr lang="en-US" altLang="en-US" sz="2000" dirty="0" smtClean="0"/>
          </a:p>
          <a:p>
            <a:pPr lvl="1" eaLnBrk="1" hangingPunct="1">
              <a:spcBef>
                <a:spcPts val="1200"/>
              </a:spcBef>
              <a:defRPr/>
            </a:pPr>
            <a:endParaRPr lang="en-US" altLang="en-US" sz="2000" dirty="0" smtClean="0"/>
          </a:p>
          <a:p>
            <a:pPr marL="4572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en-US" sz="2000" dirty="0" smtClean="0"/>
          </a:p>
        </p:txBody>
      </p:sp>
      <p:sp>
        <p:nvSpPr>
          <p:cNvPr id="4101" name="Line 82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2743200" y="6021388"/>
          <a:ext cx="2676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1460500" imgH="457200" progId="Equation.3">
                  <p:embed/>
                </p:oleObj>
              </mc:Choice>
              <mc:Fallback>
                <p:oleObj name="Equation" r:id="rId4" imgW="1460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021388"/>
                        <a:ext cx="2676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" descr="C:\Users\dwharder\Desktop\kk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219200"/>
            <a:ext cx="28797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:\Users\dwharder\Desktop\kk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219200"/>
            <a:ext cx="28797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39000" y="6334125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AFCB8D1-A64E-4B9F-A7E4-643CE1AD2731}" type="slidenum">
              <a:rPr lang="en-US" altLang="en-US" sz="1400" smtClean="0"/>
              <a:pPr/>
              <a:t>20</a:t>
            </a:fld>
            <a:endParaRPr lang="en-US" altLang="en-US" sz="14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9100" y="46038"/>
            <a:ext cx="8229600" cy="4873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Paths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50" y="990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 smtClean="0">
                <a:cs typeface="Arial" charset="0"/>
              </a:rPr>
              <a:t>A path in a directed graph is an </a:t>
            </a:r>
            <a:r>
              <a:rPr lang="en-US" altLang="en-US" sz="2400" dirty="0" smtClean="0">
                <a:solidFill>
                  <a:srgbClr val="C00000"/>
                </a:solidFill>
                <a:cs typeface="Arial" charset="0"/>
              </a:rPr>
              <a:t>ordered sequence of vertices </a:t>
            </a:r>
          </a:p>
          <a:p>
            <a:pPr>
              <a:buFontTx/>
              <a:buNone/>
              <a:defRPr/>
            </a:pPr>
            <a:r>
              <a:rPr lang="en-US" altLang="en-US" sz="2400" dirty="0" smtClean="0">
                <a:cs typeface="Arial" charset="0"/>
              </a:rPr>
              <a:t>        (</a:t>
            </a:r>
            <a:r>
              <a:rPr lang="en-US" altLang="en-US" sz="2400" i="1" dirty="0" smtClean="0">
                <a:cs typeface="Arial" charset="0"/>
              </a:rPr>
              <a:t>v</a:t>
            </a:r>
            <a:r>
              <a:rPr lang="en-US" altLang="en-US" sz="2400" baseline="-25000" dirty="0" smtClean="0">
                <a:cs typeface="Arial" charset="0"/>
              </a:rPr>
              <a:t>0</a:t>
            </a:r>
            <a:r>
              <a:rPr lang="en-US" altLang="en-US" sz="2400" dirty="0" smtClean="0">
                <a:cs typeface="Arial" charset="0"/>
              </a:rPr>
              <a:t>, </a:t>
            </a:r>
            <a:r>
              <a:rPr lang="en-US" altLang="en-US" sz="2400" i="1" dirty="0" smtClean="0">
                <a:cs typeface="Arial" charset="0"/>
              </a:rPr>
              <a:t>v</a:t>
            </a:r>
            <a:r>
              <a:rPr lang="en-US" altLang="en-US" sz="2400" baseline="-25000" dirty="0" smtClean="0">
                <a:cs typeface="Arial" charset="0"/>
              </a:rPr>
              <a:t>1</a:t>
            </a:r>
            <a:r>
              <a:rPr lang="en-US" altLang="en-US" sz="2400" dirty="0" smtClean="0">
                <a:cs typeface="Arial" charset="0"/>
              </a:rPr>
              <a:t>, </a:t>
            </a:r>
            <a:r>
              <a:rPr lang="en-US" altLang="en-US" sz="2400" i="1" dirty="0" smtClean="0">
                <a:cs typeface="Arial" charset="0"/>
              </a:rPr>
              <a:t>v</a:t>
            </a:r>
            <a:r>
              <a:rPr lang="en-US" altLang="en-US" sz="2400" baseline="-25000" dirty="0" smtClean="0">
                <a:cs typeface="Arial" charset="0"/>
              </a:rPr>
              <a:t>2</a:t>
            </a:r>
            <a:r>
              <a:rPr lang="en-US" altLang="en-US" sz="2400" dirty="0" smtClean="0">
                <a:cs typeface="Arial" charset="0"/>
              </a:rPr>
              <a:t>, ..., </a:t>
            </a:r>
            <a:r>
              <a:rPr lang="en-US" altLang="en-US" sz="2400" i="1" dirty="0" err="1" smtClean="0">
                <a:cs typeface="Arial" charset="0"/>
              </a:rPr>
              <a:t>v</a:t>
            </a:r>
            <a:r>
              <a:rPr lang="en-US" altLang="en-US" sz="2400" i="1" baseline="-25000" dirty="0" err="1" smtClean="0">
                <a:cs typeface="Arial" charset="0"/>
              </a:rPr>
              <a:t>k</a:t>
            </a:r>
            <a:r>
              <a:rPr lang="en-US" altLang="en-US" sz="2400" dirty="0" smtClean="0">
                <a:cs typeface="Arial" charset="0"/>
              </a:rPr>
              <a:t>)  where (</a:t>
            </a:r>
            <a:r>
              <a:rPr lang="en-US" altLang="en-US" sz="2400" i="1" dirty="0" err="1" smtClean="0">
                <a:cs typeface="Arial" charset="0"/>
              </a:rPr>
              <a:t>v</a:t>
            </a:r>
            <a:r>
              <a:rPr lang="en-US" altLang="en-US" sz="2400" i="1" baseline="-25000" dirty="0" err="1" smtClean="0">
                <a:cs typeface="Arial" charset="0"/>
              </a:rPr>
              <a:t>j</a:t>
            </a:r>
            <a:r>
              <a:rPr lang="en-US" altLang="en-US" sz="2400" baseline="-25000" dirty="0" smtClean="0">
                <a:cs typeface="Arial" charset="0"/>
              </a:rPr>
              <a:t> – 1</a:t>
            </a:r>
            <a:r>
              <a:rPr lang="en-US" altLang="en-US" sz="2400" dirty="0" smtClean="0">
                <a:cs typeface="Arial" charset="0"/>
              </a:rPr>
              <a:t>, </a:t>
            </a:r>
            <a:r>
              <a:rPr lang="en-US" altLang="en-US" sz="2400" i="1" dirty="0" err="1" smtClean="0">
                <a:cs typeface="Arial" charset="0"/>
              </a:rPr>
              <a:t>v</a:t>
            </a:r>
            <a:r>
              <a:rPr lang="en-US" altLang="en-US" sz="2400" i="1" baseline="-25000" dirty="0" err="1" smtClean="0">
                <a:cs typeface="Arial" charset="0"/>
              </a:rPr>
              <a:t>j</a:t>
            </a:r>
            <a:r>
              <a:rPr lang="en-US" altLang="en-US" sz="2400" dirty="0" smtClean="0">
                <a:cs typeface="Arial" charset="0"/>
              </a:rPr>
              <a:t>)</a:t>
            </a:r>
            <a:r>
              <a:rPr lang="en-US" altLang="en-US" sz="2400" baseline="30000" dirty="0" smtClean="0">
                <a:cs typeface="Arial" charset="0"/>
              </a:rPr>
              <a:t> </a:t>
            </a:r>
            <a:r>
              <a:rPr lang="en-US" altLang="en-US" sz="2400" dirty="0" smtClean="0">
                <a:cs typeface="Arial" charset="0"/>
              </a:rPr>
              <a:t>is an edge for </a:t>
            </a:r>
            <a:r>
              <a:rPr lang="en-US" altLang="en-US" sz="2400" i="1" dirty="0" smtClean="0">
                <a:cs typeface="Arial" charset="0"/>
              </a:rPr>
              <a:t>j</a:t>
            </a:r>
            <a:r>
              <a:rPr lang="en-US" altLang="en-US" sz="2400" dirty="0" smtClean="0">
                <a:cs typeface="Arial" charset="0"/>
              </a:rPr>
              <a:t> = 1, ..., </a:t>
            </a:r>
            <a:r>
              <a:rPr lang="en-US" altLang="en-US" sz="2400" i="1" dirty="0" smtClean="0">
                <a:cs typeface="Arial" charset="0"/>
              </a:rPr>
              <a:t>k</a:t>
            </a:r>
            <a:endParaRPr lang="en-US" altLang="en-US" sz="2400" dirty="0" smtClean="0">
              <a:cs typeface="Arial" charset="0"/>
            </a:endParaRPr>
          </a:p>
          <a:p>
            <a:pPr marL="457200" lvl="1" indent="0">
              <a:buFontTx/>
              <a:buNone/>
              <a:defRPr/>
            </a:pPr>
            <a:endParaRPr lang="en-US" altLang="en-US" sz="2000" i="1" dirty="0" smtClean="0">
              <a:cs typeface="Arial" charset="0"/>
            </a:endParaRPr>
          </a:p>
          <a:p>
            <a:pPr>
              <a:defRPr/>
            </a:pPr>
            <a:r>
              <a:rPr lang="en-US" altLang="en-US" sz="2400" dirty="0" smtClean="0">
                <a:cs typeface="Arial" charset="0"/>
              </a:rPr>
              <a:t>A path of length 5 in this graph is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dirty="0" smtClean="0">
                <a:cs typeface="Arial" charset="0"/>
              </a:rPr>
              <a:t> 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4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5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5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  <a:r>
              <a:rPr lang="en-US" altLang="en-US" sz="2400" dirty="0" smtClean="0">
                <a:cs typeface="Arial" charset="0"/>
              </a:rPr>
              <a:t> </a:t>
            </a:r>
            <a:r>
              <a:rPr lang="en-US" altLang="en-US" sz="2400" i="1" dirty="0" smtClean="0">
                <a:cs typeface="Arial" charset="0"/>
              </a:rPr>
              <a:t> </a:t>
            </a:r>
          </a:p>
          <a:p>
            <a:pPr marL="360363" indent="-360363">
              <a:buFontTx/>
              <a:buNone/>
              <a:defRPr/>
            </a:pPr>
            <a:endParaRPr lang="en-US" altLang="en-US" sz="2400" i="1" dirty="0" smtClean="0">
              <a:cs typeface="Arial" charset="0"/>
            </a:endParaRPr>
          </a:p>
          <a:p>
            <a:pPr>
              <a:defRPr/>
            </a:pPr>
            <a:r>
              <a:rPr lang="en-US" altLang="en-US" sz="2400" dirty="0" smtClean="0">
                <a:cs typeface="Arial" charset="0"/>
              </a:rPr>
              <a:t>A </a:t>
            </a:r>
            <a:r>
              <a:rPr lang="en-US" altLang="en-US" sz="2400" dirty="0" smtClean="0">
                <a:solidFill>
                  <a:srgbClr val="C00000"/>
                </a:solidFill>
                <a:cs typeface="Arial" charset="0"/>
              </a:rPr>
              <a:t>simple cycle </a:t>
            </a:r>
            <a:r>
              <a:rPr lang="en-US" altLang="en-US" sz="2400" dirty="0" smtClean="0">
                <a:cs typeface="Arial" charset="0"/>
              </a:rPr>
              <a:t>of length 3 is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dirty="0" smtClean="0">
                <a:cs typeface="Arial" charset="0"/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8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4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5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8</a:t>
            </a:r>
            <a:r>
              <a:rPr lang="en-US" altLang="en-US" sz="2400" dirty="0" smtClean="0"/>
              <a:t>)</a:t>
            </a:r>
            <a:r>
              <a:rPr lang="en-US" altLang="en-US" sz="2400" dirty="0" smtClean="0">
                <a:cs typeface="Arial" charset="0"/>
              </a:rPr>
              <a:t> </a:t>
            </a:r>
            <a:r>
              <a:rPr lang="en-US" altLang="en-US" sz="2400" i="1" dirty="0" smtClean="0">
                <a:cs typeface="Arial" charset="0"/>
              </a:rPr>
              <a:t> </a:t>
            </a:r>
            <a:endParaRPr lang="en-US" altLang="en-US" sz="2400" dirty="0" smtClean="0">
              <a:cs typeface="Arial" charset="0"/>
            </a:endParaRPr>
          </a:p>
          <a:p>
            <a:pPr marL="360363" indent="-360363">
              <a:buFontTx/>
              <a:buNone/>
              <a:defRPr/>
            </a:pPr>
            <a:endParaRPr lang="en-US" altLang="en-US" sz="2400" dirty="0" smtClean="0">
              <a:cs typeface="Arial" charset="0"/>
            </a:endParaRPr>
          </a:p>
        </p:txBody>
      </p:sp>
      <p:pic>
        <p:nvPicPr>
          <p:cNvPr id="21509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3878263"/>
            <a:ext cx="2716212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24"/>
          <p:cNvSpPr>
            <a:spLocks noChangeShapeType="1"/>
          </p:cNvSpPr>
          <p:nvPr/>
        </p:nvSpPr>
        <p:spPr bwMode="auto">
          <a:xfrm>
            <a:off x="-38100" y="609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39000" y="6334125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ECF5683-6D9C-455D-BFF4-B6C6E65FCF02}" type="slidenum">
              <a:rPr lang="en-US" altLang="en-US" sz="1400" smtClean="0"/>
              <a:pPr/>
              <a:t>21</a:t>
            </a:fld>
            <a:endParaRPr lang="en-US" altLang="en-US" sz="14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9100" y="46038"/>
            <a:ext cx="8229600" cy="4873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Connectedness</a:t>
            </a:r>
          </a:p>
        </p:txBody>
      </p:sp>
      <p:sp>
        <p:nvSpPr>
          <p:cNvPr id="22532" name="Line 24"/>
          <p:cNvSpPr>
            <a:spLocks noChangeShapeType="1"/>
          </p:cNvSpPr>
          <p:nvPr/>
        </p:nvSpPr>
        <p:spPr bwMode="auto">
          <a:xfrm>
            <a:off x="-38100" y="609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" y="695325"/>
            <a:ext cx="91059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Two vertices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j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k</a:t>
            </a:r>
            <a:r>
              <a:rPr lang="en-US" altLang="en-US" sz="2400" dirty="0">
                <a:cs typeface="Arial" panose="020B0604020202020204" pitchFamily="34" charset="0"/>
              </a:rPr>
              <a:t> are said to be </a:t>
            </a:r>
            <a:r>
              <a:rPr lang="en-US" altLang="en-US" sz="2400" i="1" dirty="0">
                <a:cs typeface="Arial" panose="020B0604020202020204" pitchFamily="34" charset="0"/>
              </a:rPr>
              <a:t>connected</a:t>
            </a:r>
            <a:r>
              <a:rPr lang="en-US" altLang="en-US" sz="2400" dirty="0">
                <a:cs typeface="Arial" panose="020B0604020202020204" pitchFamily="34" charset="0"/>
              </a:rPr>
              <a:t> if there exists a path from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j</a:t>
            </a:r>
            <a:r>
              <a:rPr lang="en-US" altLang="en-US" sz="2400" dirty="0">
                <a:cs typeface="Arial" panose="020B0604020202020204" pitchFamily="34" charset="0"/>
              </a:rPr>
              <a:t> to </a:t>
            </a:r>
            <a:r>
              <a:rPr lang="en-US" altLang="en-US" sz="2400" i="1" dirty="0" err="1">
                <a:cs typeface="Arial" panose="020B0604020202020204" pitchFamily="34" charset="0"/>
              </a:rPr>
              <a:t>v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k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A graph is </a:t>
            </a:r>
            <a:r>
              <a:rPr lang="en-US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strongly connected </a:t>
            </a:r>
            <a:r>
              <a:rPr lang="en-US" altLang="en-US" sz="2000" dirty="0">
                <a:cs typeface="Arial" panose="020B0604020202020204" pitchFamily="34" charset="0"/>
              </a:rPr>
              <a:t>if there exists a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directed path between any two vertices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The sub-graph </a:t>
            </a:r>
            <a:r>
              <a:rPr lang="en-US" altLang="en-US" sz="1800" dirty="0"/>
              <a:t>{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8</a:t>
            </a:r>
            <a:r>
              <a:rPr lang="en-US" altLang="en-US" sz="1800" dirty="0"/>
              <a:t>} </a:t>
            </a:r>
            <a:r>
              <a:rPr lang="en-US" altLang="en-US" sz="1800" dirty="0">
                <a:cs typeface="Arial" panose="020B0604020202020204" pitchFamily="34" charset="0"/>
              </a:rPr>
              <a:t>is strongly connected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A graph is </a:t>
            </a:r>
            <a:r>
              <a:rPr lang="en-US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weakly connected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there exists a path between any two vertices that ignores the direction</a:t>
            </a:r>
          </a:p>
          <a:p>
            <a:pPr lvl="2">
              <a:spcBef>
                <a:spcPts val="12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The sub-graph </a:t>
            </a:r>
            <a:r>
              <a:rPr lang="en-US" altLang="en-US" sz="1800" dirty="0"/>
              <a:t>{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8</a:t>
            </a:r>
            <a:r>
              <a:rPr lang="en-US" altLang="en-US" sz="1800" dirty="0"/>
              <a:t>} </a:t>
            </a:r>
            <a:r>
              <a:rPr lang="en-US" altLang="en-US" sz="1800" dirty="0">
                <a:cs typeface="Arial" panose="020B0604020202020204" pitchFamily="34" charset="0"/>
              </a:rPr>
              <a:t>is  weakly connected</a:t>
            </a:r>
          </a:p>
          <a:p>
            <a:pPr lvl="1">
              <a:spcBef>
                <a:spcPts val="1200"/>
              </a:spcBef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  <p:pic>
        <p:nvPicPr>
          <p:cNvPr id="22534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12083"/>
            <a:ext cx="2922588" cy="284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39000" y="6334125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9B676F1-05EB-492C-9B8D-524F53A5F1E8}" type="slidenum">
              <a:rPr lang="en-US" altLang="en-US" sz="1400" smtClean="0"/>
              <a:pPr/>
              <a:t>22</a:t>
            </a:fld>
            <a:endParaRPr lang="en-US" altLang="en-US" sz="14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9100" y="46038"/>
            <a:ext cx="8229600" cy="4873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Weighted directed graphs</a:t>
            </a:r>
          </a:p>
        </p:txBody>
      </p:sp>
      <p:sp>
        <p:nvSpPr>
          <p:cNvPr id="23556" name="Line 24"/>
          <p:cNvSpPr>
            <a:spLocks noChangeShapeType="1"/>
          </p:cNvSpPr>
          <p:nvPr/>
        </p:nvSpPr>
        <p:spPr bwMode="auto">
          <a:xfrm>
            <a:off x="-38100" y="609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-38100" y="695325"/>
            <a:ext cx="9105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>
                <a:cs typeface="Arial" panose="020B0604020202020204" pitchFamily="34" charset="0"/>
              </a:rPr>
              <a:t>In a weighted directed graphs, each edge is associated with a value</a:t>
            </a:r>
          </a:p>
          <a:p>
            <a:r>
              <a:rPr lang="en-US" altLang="en-US" sz="2400">
                <a:cs typeface="Arial" panose="020B0604020202020204" pitchFamily="34" charset="0"/>
              </a:rPr>
              <a:t>Unlike weighted undirected graphs, if both (</a:t>
            </a:r>
            <a:r>
              <a:rPr lang="en-US" altLang="en-US" sz="2400" i="1">
                <a:cs typeface="Arial" panose="020B0604020202020204" pitchFamily="34" charset="0"/>
              </a:rPr>
              <a:t>v</a:t>
            </a:r>
            <a:r>
              <a:rPr lang="en-US" altLang="en-US" sz="2400" i="1" baseline="-25000">
                <a:cs typeface="Arial" panose="020B0604020202020204" pitchFamily="34" charset="0"/>
              </a:rPr>
              <a:t>j</a:t>
            </a:r>
            <a:r>
              <a:rPr lang="en-US" altLang="en-US" sz="2400">
                <a:cs typeface="Arial" panose="020B0604020202020204" pitchFamily="34" charset="0"/>
              </a:rPr>
              <a:t>, </a:t>
            </a:r>
            <a:r>
              <a:rPr lang="en-US" altLang="en-US" sz="2400" i="1">
                <a:cs typeface="Arial" panose="020B0604020202020204" pitchFamily="34" charset="0"/>
              </a:rPr>
              <a:t>v</a:t>
            </a:r>
            <a:r>
              <a:rPr lang="en-US" altLang="en-US" sz="2400" i="1" baseline="-25000">
                <a:cs typeface="Arial" panose="020B0604020202020204" pitchFamily="34" charset="0"/>
              </a:rPr>
              <a:t>k</a:t>
            </a:r>
            <a:r>
              <a:rPr lang="en-US" altLang="en-US" sz="2400">
                <a:cs typeface="Arial" panose="020B0604020202020204" pitchFamily="34" charset="0"/>
              </a:rPr>
              <a:t>) and (</a:t>
            </a:r>
            <a:r>
              <a:rPr lang="en-US" altLang="en-US" sz="2400" i="1">
                <a:cs typeface="Arial" panose="020B0604020202020204" pitchFamily="34" charset="0"/>
              </a:rPr>
              <a:t>v</a:t>
            </a:r>
            <a:r>
              <a:rPr lang="en-US" altLang="en-US" sz="2400" i="1" baseline="-25000">
                <a:cs typeface="Arial" panose="020B0604020202020204" pitchFamily="34" charset="0"/>
              </a:rPr>
              <a:t>j</a:t>
            </a:r>
            <a:r>
              <a:rPr lang="en-US" altLang="en-US" sz="2400">
                <a:cs typeface="Arial" panose="020B0604020202020204" pitchFamily="34" charset="0"/>
              </a:rPr>
              <a:t>, </a:t>
            </a:r>
            <a:r>
              <a:rPr lang="en-US" altLang="en-US" sz="2400" i="1">
                <a:cs typeface="Arial" panose="020B0604020202020204" pitchFamily="34" charset="0"/>
              </a:rPr>
              <a:t>v</a:t>
            </a:r>
            <a:r>
              <a:rPr lang="en-US" altLang="en-US" sz="2400" i="1" baseline="-25000">
                <a:cs typeface="Arial" panose="020B0604020202020204" pitchFamily="34" charset="0"/>
              </a:rPr>
              <a:t>k</a:t>
            </a:r>
            <a:r>
              <a:rPr lang="en-US" altLang="en-US" sz="2400">
                <a:cs typeface="Arial" panose="020B0604020202020204" pitchFamily="34" charset="0"/>
              </a:rPr>
              <a:t>) are edges, it is not required that they have the same weight</a:t>
            </a:r>
          </a:p>
          <a:p>
            <a:pPr lvl="1">
              <a:spcBef>
                <a:spcPts val="1200"/>
              </a:spcBef>
            </a:pPr>
            <a:endParaRPr lang="en-US" altLang="en-US" sz="2000">
              <a:cs typeface="Arial" panose="020B0604020202020204" pitchFamily="34" charset="0"/>
            </a:endParaRPr>
          </a:p>
        </p:txBody>
      </p:sp>
      <p:pic>
        <p:nvPicPr>
          <p:cNvPr id="235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38400"/>
            <a:ext cx="2971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39000" y="6334125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84241E6-4046-4AA8-91C9-8905B6E9A490}" type="slidenum">
              <a:rPr lang="en-US" altLang="en-US" sz="1400" smtClean="0"/>
              <a:pPr/>
              <a:t>23</a:t>
            </a:fld>
            <a:endParaRPr lang="en-US" altLang="en-US" sz="14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9100" y="46038"/>
            <a:ext cx="8229600" cy="4873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latin typeface="+mn-lt"/>
                <a:cs typeface="Arial" charset="0"/>
              </a:rPr>
              <a:t>Directed acyclic graphs</a:t>
            </a:r>
          </a:p>
        </p:txBody>
      </p:sp>
      <p:sp>
        <p:nvSpPr>
          <p:cNvPr id="24580" name="Line 24"/>
          <p:cNvSpPr>
            <a:spLocks noChangeShapeType="1"/>
          </p:cNvSpPr>
          <p:nvPr/>
        </p:nvSpPr>
        <p:spPr bwMode="auto">
          <a:xfrm>
            <a:off x="-38100" y="609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722313"/>
            <a:ext cx="90297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cs typeface="Arial" panose="020B0604020202020204" pitchFamily="34" charset="0"/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directed acyclic graph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is a directed graph which has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no cycles</a:t>
            </a:r>
          </a:p>
          <a:p>
            <a:pPr lvl="1"/>
            <a:r>
              <a:rPr lang="en-US" altLang="en-US" sz="2000" dirty="0">
                <a:cs typeface="Arial" panose="020B0604020202020204" pitchFamily="34" charset="0"/>
              </a:rPr>
              <a:t>These are commonly referred to as DAGs</a:t>
            </a:r>
          </a:p>
          <a:p>
            <a:pPr lvl="1"/>
            <a:r>
              <a:rPr lang="en-US" altLang="en-US" sz="2000" dirty="0">
                <a:cs typeface="Arial" panose="020B0604020202020204" pitchFamily="34" charset="0"/>
              </a:rPr>
              <a:t>They are graphical representations of partial orders on a finite number of elements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These two are DAGs:</a:t>
            </a:r>
          </a:p>
          <a:p>
            <a:pPr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r>
              <a:rPr lang="en-US" altLang="en-US" sz="2400" dirty="0">
                <a:cs typeface="Arial" panose="020B0604020202020204" pitchFamily="34" charset="0"/>
              </a:rPr>
              <a:t>This directed graph is not acyclic:</a:t>
            </a:r>
          </a:p>
        </p:txBody>
      </p:sp>
      <p:pic>
        <p:nvPicPr>
          <p:cNvPr id="9" name="Picture 6" descr="dag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667000"/>
            <a:ext cx="583088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dag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00600"/>
            <a:ext cx="29146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64288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3D255-3E2E-4C23-83D1-4B750A2CAFE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Representation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487363"/>
            <a:ext cx="8991600" cy="28257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 smtClean="0"/>
              <a:t>Vertex represents real–world </a:t>
            </a:r>
            <a:r>
              <a:rPr lang="en-US" altLang="en-US" sz="2400" dirty="0" smtClean="0">
                <a:solidFill>
                  <a:srgbClr val="C00000"/>
                </a:solidFill>
              </a:rPr>
              <a:t>object</a:t>
            </a:r>
            <a:r>
              <a:rPr lang="en-US" altLang="en-US" sz="2400" dirty="0" smtClean="0"/>
              <a:t>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/>
              <a:t>Object must be described using data items.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 smtClean="0"/>
              <a:t> For example, If an object represents a </a:t>
            </a:r>
            <a:r>
              <a:rPr lang="en-US" altLang="en-US" sz="2000" dirty="0" smtClean="0">
                <a:solidFill>
                  <a:srgbClr val="C00000"/>
                </a:solidFill>
              </a:rPr>
              <a:t>city</a:t>
            </a:r>
            <a:r>
              <a:rPr lang="en-US" altLang="en-US" sz="2000" dirty="0" smtClean="0"/>
              <a:t> in an airline route simulation, it may need to </a:t>
            </a:r>
            <a:r>
              <a:rPr lang="en-US" altLang="en-US" sz="2000" dirty="0" smtClean="0">
                <a:solidFill>
                  <a:srgbClr val="0000FF"/>
                </a:solidFill>
              </a:rPr>
              <a:t>store the name of the city, its altitude, its location, etc</a:t>
            </a:r>
            <a:r>
              <a:rPr lang="en-US" altLang="en-US" sz="2000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>
                <a:solidFill>
                  <a:srgbClr val="0000FF"/>
                </a:solidFill>
              </a:rPr>
              <a:t>For simplicity</a:t>
            </a:r>
            <a:r>
              <a:rPr lang="en-US" altLang="en-US" sz="2400" dirty="0" smtClean="0"/>
              <a:t>,  in our example  a vertex </a:t>
            </a:r>
            <a:r>
              <a:rPr lang="en-US" altLang="en-US" sz="2400" dirty="0" smtClean="0">
                <a:solidFill>
                  <a:srgbClr val="0000FF"/>
                </a:solidFill>
              </a:rPr>
              <a:t>stores only a letter</a:t>
            </a:r>
            <a:r>
              <a:rPr lang="en-US" altLang="en-US" sz="2400" dirty="0" smtClean="0"/>
              <a:t> (like A) and a flag to use in search algorithms.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/>
              <a:t>Vertices can be placed in an array, vector, a list or other data structure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985000" y="4267200"/>
            <a:ext cx="1400175" cy="1679575"/>
            <a:chOff x="6248400" y="4267200"/>
            <a:chExt cx="1400175" cy="1679575"/>
          </a:xfrm>
        </p:grpSpPr>
        <p:sp>
          <p:nvSpPr>
            <p:cNvPr id="25608" name="Oval 22"/>
            <p:cNvSpPr>
              <a:spLocks noChangeArrowheads="1"/>
            </p:cNvSpPr>
            <p:nvPr/>
          </p:nvSpPr>
          <p:spPr bwMode="auto">
            <a:xfrm>
              <a:off x="6248400" y="4953000"/>
              <a:ext cx="333375" cy="3079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A</a:t>
              </a:r>
            </a:p>
          </p:txBody>
        </p:sp>
        <p:sp>
          <p:nvSpPr>
            <p:cNvPr id="25609" name="Oval 23"/>
            <p:cNvSpPr>
              <a:spLocks noChangeArrowheads="1"/>
            </p:cNvSpPr>
            <p:nvPr/>
          </p:nvSpPr>
          <p:spPr bwMode="auto">
            <a:xfrm>
              <a:off x="6324600" y="5638800"/>
              <a:ext cx="333375" cy="3079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</a:t>
              </a:r>
            </a:p>
          </p:txBody>
        </p:sp>
        <p:sp>
          <p:nvSpPr>
            <p:cNvPr id="25610" name="Oval 24"/>
            <p:cNvSpPr>
              <a:spLocks noChangeArrowheads="1"/>
            </p:cNvSpPr>
            <p:nvPr/>
          </p:nvSpPr>
          <p:spPr bwMode="auto">
            <a:xfrm>
              <a:off x="7315200" y="5562600"/>
              <a:ext cx="333375" cy="3079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sp>
          <p:nvSpPr>
            <p:cNvPr id="25611" name="Oval 25"/>
            <p:cNvSpPr>
              <a:spLocks noChangeArrowheads="1"/>
            </p:cNvSpPr>
            <p:nvPr/>
          </p:nvSpPr>
          <p:spPr bwMode="auto">
            <a:xfrm>
              <a:off x="6629400" y="4267200"/>
              <a:ext cx="333375" cy="3079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E</a:t>
              </a:r>
            </a:p>
          </p:txBody>
        </p:sp>
        <p:sp>
          <p:nvSpPr>
            <p:cNvPr id="25612" name="Oval 26"/>
            <p:cNvSpPr>
              <a:spLocks noChangeArrowheads="1"/>
            </p:cNvSpPr>
            <p:nvPr/>
          </p:nvSpPr>
          <p:spPr bwMode="auto">
            <a:xfrm>
              <a:off x="7239000" y="4876800"/>
              <a:ext cx="333375" cy="3079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B</a:t>
              </a:r>
            </a:p>
          </p:txBody>
        </p:sp>
        <p:sp>
          <p:nvSpPr>
            <p:cNvPr id="25613" name="Line 27"/>
            <p:cNvSpPr>
              <a:spLocks noChangeShapeType="1"/>
            </p:cNvSpPr>
            <p:nvPr/>
          </p:nvSpPr>
          <p:spPr bwMode="auto">
            <a:xfrm flipV="1">
              <a:off x="6553200" y="5029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28"/>
            <p:cNvSpPr>
              <a:spLocks noChangeShapeType="1"/>
            </p:cNvSpPr>
            <p:nvPr/>
          </p:nvSpPr>
          <p:spPr bwMode="auto">
            <a:xfrm flipH="1">
              <a:off x="6629400" y="5791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29"/>
            <p:cNvSpPr>
              <a:spLocks noChangeShapeType="1"/>
            </p:cNvSpPr>
            <p:nvPr/>
          </p:nvSpPr>
          <p:spPr bwMode="auto">
            <a:xfrm flipH="1" flipV="1">
              <a:off x="6553200" y="5181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30"/>
            <p:cNvSpPr>
              <a:spLocks noChangeShapeType="1"/>
            </p:cNvSpPr>
            <p:nvPr/>
          </p:nvSpPr>
          <p:spPr bwMode="auto">
            <a:xfrm>
              <a:off x="74676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31"/>
            <p:cNvSpPr>
              <a:spLocks noChangeShapeType="1"/>
            </p:cNvSpPr>
            <p:nvPr/>
          </p:nvSpPr>
          <p:spPr bwMode="auto">
            <a:xfrm>
              <a:off x="6400800" y="5257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32"/>
            <p:cNvSpPr>
              <a:spLocks noChangeShapeType="1"/>
            </p:cNvSpPr>
            <p:nvPr/>
          </p:nvSpPr>
          <p:spPr bwMode="auto">
            <a:xfrm flipV="1">
              <a:off x="6477000" y="44958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33"/>
            <p:cNvSpPr>
              <a:spLocks noChangeShapeType="1"/>
            </p:cNvSpPr>
            <p:nvPr/>
          </p:nvSpPr>
          <p:spPr bwMode="auto">
            <a:xfrm>
              <a:off x="6934200" y="4495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28600" y="3540125"/>
            <a:ext cx="61753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1600" b="1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800" b="1" u="sng" dirty="0"/>
              <a:t>Pseudo code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Vertex {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char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label; 	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label (e.g. 'A')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wasVisited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public Vertex(char lab) {	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label = lab;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wasVisited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44214D-9149-414F-8DDE-00520601CDD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Representation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609600"/>
            <a:ext cx="8836025" cy="2667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smtClean="0"/>
              <a:t>Each vertex can be connected to an arbitrary number of other vertices.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/>
              <a:t>A is connected to 4 vertices while E is connected to only two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smtClean="0"/>
              <a:t>Two methods are used to represent </a:t>
            </a:r>
            <a:r>
              <a:rPr lang="en-US" altLang="en-US" sz="2400" smtClean="0">
                <a:solidFill>
                  <a:srgbClr val="FF0000"/>
                </a:solidFill>
              </a:rPr>
              <a:t>edges</a:t>
            </a:r>
            <a:r>
              <a:rPr lang="en-US" altLang="en-US" sz="2400" smtClean="0"/>
              <a:t> in a graph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smtClean="0">
                <a:solidFill>
                  <a:srgbClr val="C00000"/>
                </a:solidFill>
              </a:rPr>
              <a:t>Adjacency Matrix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smtClean="0">
                <a:solidFill>
                  <a:srgbClr val="C00000"/>
                </a:solidFill>
              </a:rPr>
              <a:t>Adjacency List</a:t>
            </a:r>
          </a:p>
        </p:txBody>
      </p:sp>
      <p:sp>
        <p:nvSpPr>
          <p:cNvPr id="26629" name="Oval 15"/>
          <p:cNvSpPr>
            <a:spLocks noChangeArrowheads="1"/>
          </p:cNvSpPr>
          <p:nvPr/>
        </p:nvSpPr>
        <p:spPr bwMode="auto">
          <a:xfrm>
            <a:off x="4114800" y="44958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6630" name="Oval 16"/>
          <p:cNvSpPr>
            <a:spLocks noChangeArrowheads="1"/>
          </p:cNvSpPr>
          <p:nvPr/>
        </p:nvSpPr>
        <p:spPr bwMode="auto">
          <a:xfrm>
            <a:off x="4191000" y="5181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26631" name="Oval 17"/>
          <p:cNvSpPr>
            <a:spLocks noChangeArrowheads="1"/>
          </p:cNvSpPr>
          <p:nvPr/>
        </p:nvSpPr>
        <p:spPr bwMode="auto">
          <a:xfrm>
            <a:off x="5181600" y="51054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26632" name="Oval 18"/>
          <p:cNvSpPr>
            <a:spLocks noChangeArrowheads="1"/>
          </p:cNvSpPr>
          <p:nvPr/>
        </p:nvSpPr>
        <p:spPr bwMode="auto">
          <a:xfrm>
            <a:off x="4495800" y="38100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26633" name="Oval 19"/>
          <p:cNvSpPr>
            <a:spLocks noChangeArrowheads="1"/>
          </p:cNvSpPr>
          <p:nvPr/>
        </p:nvSpPr>
        <p:spPr bwMode="auto">
          <a:xfrm>
            <a:off x="5105400" y="4419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6634" name="Line 20"/>
          <p:cNvSpPr>
            <a:spLocks noChangeShapeType="1"/>
          </p:cNvSpPr>
          <p:nvPr/>
        </p:nvSpPr>
        <p:spPr bwMode="auto">
          <a:xfrm flipV="1">
            <a:off x="44196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1"/>
          <p:cNvSpPr>
            <a:spLocks noChangeShapeType="1"/>
          </p:cNvSpPr>
          <p:nvPr/>
        </p:nvSpPr>
        <p:spPr bwMode="auto">
          <a:xfrm flipH="1">
            <a:off x="4495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2"/>
          <p:cNvSpPr>
            <a:spLocks noChangeShapeType="1"/>
          </p:cNvSpPr>
          <p:nvPr/>
        </p:nvSpPr>
        <p:spPr bwMode="auto">
          <a:xfrm flipH="1" flipV="1">
            <a:off x="4419600" y="4724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3"/>
          <p:cNvSpPr>
            <a:spLocks noChangeShapeType="1"/>
          </p:cNvSpPr>
          <p:nvPr/>
        </p:nvSpPr>
        <p:spPr bwMode="auto">
          <a:xfrm>
            <a:off x="5334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24"/>
          <p:cNvSpPr>
            <a:spLocks noChangeShapeType="1"/>
          </p:cNvSpPr>
          <p:nvPr/>
        </p:nvSpPr>
        <p:spPr bwMode="auto">
          <a:xfrm>
            <a:off x="4267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25"/>
          <p:cNvSpPr>
            <a:spLocks noChangeShapeType="1"/>
          </p:cNvSpPr>
          <p:nvPr/>
        </p:nvSpPr>
        <p:spPr bwMode="auto">
          <a:xfrm flipV="1">
            <a:off x="43434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6"/>
          <p:cNvSpPr>
            <a:spLocks noChangeShapeType="1"/>
          </p:cNvSpPr>
          <p:nvPr/>
        </p:nvSpPr>
        <p:spPr bwMode="auto">
          <a:xfrm>
            <a:off x="4800600" y="4038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49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850"/>
            <a:ext cx="9144000" cy="290513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Graph Representation: </a:t>
            </a:r>
            <a:r>
              <a:rPr lang="en-US" altLang="en-US" sz="2400" b="1" smtClean="0"/>
              <a:t>Adjacency matrix (undirected graph)</a:t>
            </a: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1600200" y="51054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1676400" y="57912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2667000" y="57150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1981200" y="4419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2590800" y="50292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V="1">
            <a:off x="1905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H="1">
            <a:off x="19812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 flipV="1">
            <a:off x="1905000" y="5334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819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17526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V="1">
            <a:off x="18288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2860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0" name="Group 16"/>
          <p:cNvGraphicFramePr>
            <a:graphicFrameLocks noGrp="1"/>
          </p:cNvGraphicFramePr>
          <p:nvPr/>
        </p:nvGraphicFramePr>
        <p:xfrm>
          <a:off x="4419600" y="3810000"/>
          <a:ext cx="3429000" cy="27432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801161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6803018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2546328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2364985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5224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18266885"/>
                    </a:ext>
                  </a:extLst>
                </a:gridCol>
              </a:tblGrid>
              <a:tr h="457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56202"/>
                  </a:ext>
                </a:extLst>
              </a:tr>
              <a:tr h="4559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27315"/>
                  </a:ext>
                </a:extLst>
              </a:tr>
              <a:tr h="457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204176"/>
                  </a:ext>
                </a:extLst>
              </a:tr>
              <a:tr h="457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457354"/>
                  </a:ext>
                </a:extLst>
              </a:tr>
              <a:tr h="4559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299941"/>
                  </a:ext>
                </a:extLst>
              </a:tr>
              <a:tr h="457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785137"/>
                  </a:ext>
                </a:extLst>
              </a:tr>
            </a:tbl>
          </a:graphicData>
        </a:graphic>
      </p:graphicFrame>
      <p:sp>
        <p:nvSpPr>
          <p:cNvPr id="16447" name="Rectangle 88"/>
          <p:cNvSpPr>
            <a:spLocks noGrp="1" noChangeArrowheads="1"/>
          </p:cNvSpPr>
          <p:nvPr>
            <p:ph type="body" idx="1"/>
          </p:nvPr>
        </p:nvSpPr>
        <p:spPr>
          <a:xfrm>
            <a:off x="152400" y="527050"/>
            <a:ext cx="9391650" cy="2689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 smtClean="0"/>
              <a:t>Two dimensional array</a:t>
            </a:r>
          </a:p>
          <a:p>
            <a:pPr eaLnBrk="1" hangingPunct="1">
              <a:defRPr/>
            </a:pPr>
            <a:r>
              <a:rPr lang="en-US" altLang="en-US" sz="2000" dirty="0" smtClean="0"/>
              <a:t>Vertices are used as headings for both rows and columns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CA" sz="2000" dirty="0" smtClean="0">
                <a:solidFill>
                  <a:srgbClr val="0000FF"/>
                </a:solidFill>
              </a:rPr>
              <a:t>Matrix entry (</a:t>
            </a:r>
            <a:r>
              <a:rPr lang="en-CA" sz="2000" i="1" dirty="0" smtClean="0">
                <a:solidFill>
                  <a:srgbClr val="0000FF"/>
                </a:solidFill>
              </a:rPr>
              <a:t>j</a:t>
            </a:r>
            <a:r>
              <a:rPr lang="en-CA" sz="2000" dirty="0" smtClean="0">
                <a:solidFill>
                  <a:srgbClr val="0000FF"/>
                </a:solidFill>
              </a:rPr>
              <a:t>, </a:t>
            </a:r>
            <a:r>
              <a:rPr lang="en-CA" sz="2000" i="1" dirty="0" smtClean="0">
                <a:solidFill>
                  <a:srgbClr val="0000FF"/>
                </a:solidFill>
              </a:rPr>
              <a:t>k</a:t>
            </a:r>
            <a:r>
              <a:rPr lang="en-CA" sz="2000" dirty="0" smtClean="0">
                <a:solidFill>
                  <a:srgbClr val="0000FF"/>
                </a:solidFill>
              </a:rPr>
              <a:t>) </a:t>
            </a:r>
            <a:r>
              <a:rPr lang="en-CA" sz="2000" dirty="0" smtClean="0"/>
              <a:t>is </a:t>
            </a:r>
            <a:r>
              <a:rPr lang="en-CA" sz="2000" dirty="0" smtClean="0">
                <a:solidFill>
                  <a:srgbClr val="FF0000"/>
                </a:solidFill>
              </a:rPr>
              <a:t>set to true if there is an edge (</a:t>
            </a:r>
            <a:r>
              <a:rPr lang="en-CA" sz="2000" i="1" dirty="0" err="1" smtClean="0">
                <a:solidFill>
                  <a:srgbClr val="FF0000"/>
                </a:solidFill>
              </a:rPr>
              <a:t>v</a:t>
            </a:r>
            <a:r>
              <a:rPr lang="en-CA" sz="20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CA" sz="2000" dirty="0" smtClean="0">
                <a:solidFill>
                  <a:srgbClr val="FF0000"/>
                </a:solidFill>
              </a:rPr>
              <a:t>, </a:t>
            </a:r>
            <a:r>
              <a:rPr lang="en-CA" sz="2000" i="1" dirty="0" err="1" smtClean="0">
                <a:solidFill>
                  <a:srgbClr val="FF0000"/>
                </a:solidFill>
              </a:rPr>
              <a:t>v</a:t>
            </a:r>
            <a:r>
              <a:rPr lang="en-CA" sz="2000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CA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en-US" altLang="en-US" sz="1800" dirty="0" smtClean="0">
                <a:solidFill>
                  <a:srgbClr val="FF0000"/>
                </a:solidFill>
              </a:rPr>
              <a:t>1</a:t>
            </a:r>
            <a:r>
              <a:rPr lang="en-US" altLang="en-US" sz="1800" dirty="0" smtClean="0"/>
              <a:t> indicates presence of an edge between two vertices (</a:t>
            </a:r>
            <a:r>
              <a:rPr lang="en-US" altLang="en-US" sz="1800" dirty="0" smtClean="0">
                <a:solidFill>
                  <a:srgbClr val="FF0000"/>
                </a:solidFill>
              </a:rPr>
              <a:t>True</a:t>
            </a:r>
            <a:r>
              <a:rPr lang="en-US" altLang="en-US" sz="18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1800" dirty="0" smtClean="0">
                <a:solidFill>
                  <a:srgbClr val="FF0000"/>
                </a:solidFill>
              </a:rPr>
              <a:t>0 </a:t>
            </a:r>
            <a:r>
              <a:rPr lang="en-US" altLang="en-US" sz="1800" dirty="0" smtClean="0"/>
              <a:t>indicates absence of an edge (</a:t>
            </a:r>
            <a:r>
              <a:rPr lang="en-US" altLang="en-US" sz="1800" dirty="0" smtClean="0">
                <a:solidFill>
                  <a:srgbClr val="FF0000"/>
                </a:solidFill>
              </a:rPr>
              <a:t>False</a:t>
            </a:r>
            <a:r>
              <a:rPr lang="en-US" altLang="en-US" sz="1800" dirty="0" smtClean="0"/>
              <a:t>)</a:t>
            </a:r>
          </a:p>
          <a:p>
            <a:pPr eaLnBrk="1" hangingPunct="1">
              <a:defRPr/>
            </a:pPr>
            <a:r>
              <a:rPr lang="en-US" altLang="en-US" sz="2000" dirty="0" smtClean="0"/>
              <a:t>Since the graph is </a:t>
            </a:r>
            <a:r>
              <a:rPr lang="en-US" altLang="en-US" sz="2000" b="1" dirty="0" smtClean="0"/>
              <a:t>undirected</a:t>
            </a:r>
            <a:r>
              <a:rPr lang="en-US" altLang="en-US" sz="2000" dirty="0" smtClean="0"/>
              <a:t>, if an edge goes from A to B, then the same edge goes from B to A</a:t>
            </a:r>
          </a:p>
          <a:p>
            <a:pPr eaLnBrk="1" hangingPunct="1">
              <a:defRPr/>
            </a:pPr>
            <a:r>
              <a:rPr lang="en-US" altLang="en-US" sz="2000" dirty="0" smtClean="0"/>
              <a:t>If a graph has </a:t>
            </a:r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vertices, the adjacency matrix is </a:t>
            </a:r>
            <a:r>
              <a:rPr lang="en-US" altLang="en-US" sz="2000" i="1" dirty="0" err="1" smtClean="0"/>
              <a:t>N</a:t>
            </a:r>
            <a:r>
              <a:rPr lang="en-US" altLang="en-US" sz="2000" dirty="0" err="1" smtClean="0"/>
              <a:t>x</a:t>
            </a:r>
            <a:r>
              <a:rPr lang="en-US" altLang="en-US" sz="2000" i="1" dirty="0" err="1" smtClean="0"/>
              <a:t>N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array</a:t>
            </a:r>
            <a:endParaRPr lang="en-US" altLang="en-US" sz="3600" dirty="0" smtClean="0"/>
          </a:p>
        </p:txBody>
      </p:sp>
      <p:sp>
        <p:nvSpPr>
          <p:cNvPr id="27711" name="Line 89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4082-B4AE-4405-9511-CB8B1CC522F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79D36-B17F-41F0-9EAB-0E41FFA6170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graphicFrame>
        <p:nvGraphicFramePr>
          <p:cNvPr id="17524" name="Group 116"/>
          <p:cNvGraphicFramePr>
            <a:graphicFrameLocks noGrp="1"/>
          </p:cNvGraphicFramePr>
          <p:nvPr/>
        </p:nvGraphicFramePr>
        <p:xfrm>
          <a:off x="4343400" y="2819400"/>
          <a:ext cx="914400" cy="327025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898330599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80482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09347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27196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98020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08646"/>
                  </a:ext>
                </a:extLst>
              </a:tr>
            </a:tbl>
          </a:graphicData>
        </a:graphic>
      </p:graphicFrame>
      <p:sp>
        <p:nvSpPr>
          <p:cNvPr id="286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Graph Representation: Adjacency List (undirected graph)</a:t>
            </a:r>
          </a:p>
        </p:txBody>
      </p:sp>
      <p:sp>
        <p:nvSpPr>
          <p:cNvPr id="28690" name="Oval 4"/>
          <p:cNvSpPr>
            <a:spLocks noChangeArrowheads="1"/>
          </p:cNvSpPr>
          <p:nvPr/>
        </p:nvSpPr>
        <p:spPr bwMode="auto">
          <a:xfrm>
            <a:off x="838200" y="47244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8691" name="Oval 5"/>
          <p:cNvSpPr>
            <a:spLocks noChangeArrowheads="1"/>
          </p:cNvSpPr>
          <p:nvPr/>
        </p:nvSpPr>
        <p:spPr bwMode="auto">
          <a:xfrm>
            <a:off x="914400" y="54102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28692" name="Oval 6"/>
          <p:cNvSpPr>
            <a:spLocks noChangeArrowheads="1"/>
          </p:cNvSpPr>
          <p:nvPr/>
        </p:nvSpPr>
        <p:spPr bwMode="auto">
          <a:xfrm>
            <a:off x="1905000" y="53340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28693" name="Oval 7"/>
          <p:cNvSpPr>
            <a:spLocks noChangeArrowheads="1"/>
          </p:cNvSpPr>
          <p:nvPr/>
        </p:nvSpPr>
        <p:spPr bwMode="auto">
          <a:xfrm>
            <a:off x="1219200" y="4038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28694" name="Oval 8"/>
          <p:cNvSpPr>
            <a:spLocks noChangeArrowheads="1"/>
          </p:cNvSpPr>
          <p:nvPr/>
        </p:nvSpPr>
        <p:spPr bwMode="auto">
          <a:xfrm>
            <a:off x="1828800" y="46482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8695" name="Line 9"/>
          <p:cNvSpPr>
            <a:spLocks noChangeShapeType="1"/>
          </p:cNvSpPr>
          <p:nvPr/>
        </p:nvSpPr>
        <p:spPr bwMode="auto">
          <a:xfrm flipV="1">
            <a:off x="11430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10"/>
          <p:cNvSpPr>
            <a:spLocks noChangeShapeType="1"/>
          </p:cNvSpPr>
          <p:nvPr/>
        </p:nvSpPr>
        <p:spPr bwMode="auto">
          <a:xfrm flipH="1">
            <a:off x="12192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11"/>
          <p:cNvSpPr>
            <a:spLocks noChangeShapeType="1"/>
          </p:cNvSpPr>
          <p:nvPr/>
        </p:nvSpPr>
        <p:spPr bwMode="auto">
          <a:xfrm flipH="1" flipV="1">
            <a:off x="1143000" y="4953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12"/>
          <p:cNvSpPr>
            <a:spLocks noChangeShapeType="1"/>
          </p:cNvSpPr>
          <p:nvPr/>
        </p:nvSpPr>
        <p:spPr bwMode="auto">
          <a:xfrm>
            <a:off x="2057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13"/>
          <p:cNvSpPr>
            <a:spLocks noChangeShapeType="1"/>
          </p:cNvSpPr>
          <p:nvPr/>
        </p:nvSpPr>
        <p:spPr bwMode="auto">
          <a:xfrm>
            <a:off x="990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14"/>
          <p:cNvSpPr>
            <a:spLocks noChangeShapeType="1"/>
          </p:cNvSpPr>
          <p:nvPr/>
        </p:nvSpPr>
        <p:spPr bwMode="auto">
          <a:xfrm flipV="1">
            <a:off x="10668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15"/>
          <p:cNvSpPr>
            <a:spLocks noChangeShapeType="1"/>
          </p:cNvSpPr>
          <p:nvPr/>
        </p:nvSpPr>
        <p:spPr bwMode="auto">
          <a:xfrm>
            <a:off x="15240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Rectangle 87"/>
          <p:cNvSpPr>
            <a:spLocks noChangeArrowheads="1"/>
          </p:cNvSpPr>
          <p:nvPr/>
        </p:nvSpPr>
        <p:spPr bwMode="auto">
          <a:xfrm>
            <a:off x="114300" y="677863"/>
            <a:ext cx="8610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Array of linked lists, one list for each vertex.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List for vertex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contains one node for each vertex that is adjacent to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i="1" dirty="0"/>
              <a:t>A</a:t>
            </a:r>
            <a:r>
              <a:rPr lang="en-US" altLang="en-US" sz="2000" dirty="0"/>
              <a:t> has four adjacent vertices, </a:t>
            </a:r>
            <a:r>
              <a:rPr lang="en-US" altLang="en-US" sz="2000" i="1" dirty="0"/>
              <a:t>B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</a:t>
            </a:r>
            <a:r>
              <a:rPr lang="en-US" altLang="en-US" sz="2000" dirty="0"/>
              <a:t> have three each, </a:t>
            </a:r>
            <a:r>
              <a:rPr lang="en-US" altLang="en-US" sz="2000" i="1" dirty="0"/>
              <a:t>C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E </a:t>
            </a:r>
            <a:r>
              <a:rPr lang="en-US" altLang="en-US" sz="2000" dirty="0"/>
              <a:t>have two each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A{B, C, D, E</a:t>
            </a:r>
            <a:r>
              <a:rPr lang="en-US" altLang="en-US" sz="2000" dirty="0"/>
              <a:t>}; </a:t>
            </a:r>
            <a:r>
              <a:rPr lang="en-US" altLang="en-US" sz="2000" dirty="0">
                <a:solidFill>
                  <a:srgbClr val="C00000"/>
                </a:solidFill>
              </a:rPr>
              <a:t>B{A, D, E</a:t>
            </a:r>
            <a:r>
              <a:rPr lang="en-US" altLang="en-US" sz="2000" dirty="0"/>
              <a:t>}; C{A, D}; </a:t>
            </a:r>
            <a:r>
              <a:rPr lang="en-US" altLang="en-US" sz="2000" dirty="0">
                <a:solidFill>
                  <a:srgbClr val="0000FF"/>
                </a:solidFill>
              </a:rPr>
              <a:t>D{A, B, C}</a:t>
            </a:r>
            <a:r>
              <a:rPr lang="en-US" altLang="en-US" sz="2000" dirty="0"/>
              <a:t>; </a:t>
            </a:r>
            <a:r>
              <a:rPr lang="en-US" altLang="en-US" sz="2000" dirty="0">
                <a:solidFill>
                  <a:srgbClr val="C00000"/>
                </a:solidFill>
              </a:rPr>
              <a:t>E{A, B}</a:t>
            </a:r>
          </a:p>
        </p:txBody>
      </p:sp>
      <p:graphicFrame>
        <p:nvGraphicFramePr>
          <p:cNvPr id="17533" name="Group 125"/>
          <p:cNvGraphicFramePr>
            <a:graphicFrameLocks noGrp="1"/>
          </p:cNvGraphicFramePr>
          <p:nvPr/>
        </p:nvGraphicFramePr>
        <p:xfrm>
          <a:off x="4419600" y="2895600"/>
          <a:ext cx="6858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327149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1644155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59608"/>
                  </a:ext>
                </a:extLst>
              </a:tr>
            </a:tbl>
          </a:graphicData>
        </a:graphic>
      </p:graphicFrame>
      <p:graphicFrame>
        <p:nvGraphicFramePr>
          <p:cNvPr id="17534" name="Group 126"/>
          <p:cNvGraphicFramePr>
            <a:graphicFrameLocks noGrp="1"/>
          </p:cNvGraphicFramePr>
          <p:nvPr/>
        </p:nvGraphicFramePr>
        <p:xfrm>
          <a:off x="4419600" y="3581400"/>
          <a:ext cx="6858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5843484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8260335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34266"/>
                  </a:ext>
                </a:extLst>
              </a:tr>
            </a:tbl>
          </a:graphicData>
        </a:graphic>
      </p:graphicFrame>
      <p:graphicFrame>
        <p:nvGraphicFramePr>
          <p:cNvPr id="17733" name="Group 325"/>
          <p:cNvGraphicFramePr>
            <a:graphicFrameLocks noGrp="1"/>
          </p:cNvGraphicFramePr>
          <p:nvPr/>
        </p:nvGraphicFramePr>
        <p:xfrm>
          <a:off x="5562600" y="28956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37497522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80963884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213525"/>
                  </a:ext>
                </a:extLst>
              </a:tr>
            </a:tbl>
          </a:graphicData>
        </a:graphic>
      </p:graphicFrame>
      <p:graphicFrame>
        <p:nvGraphicFramePr>
          <p:cNvPr id="17550" name="Group 142"/>
          <p:cNvGraphicFramePr>
            <a:graphicFrameLocks noGrp="1"/>
          </p:cNvGraphicFramePr>
          <p:nvPr/>
        </p:nvGraphicFramePr>
        <p:xfrm>
          <a:off x="4419600" y="5562600"/>
          <a:ext cx="6858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9963964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31677147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06683"/>
                  </a:ext>
                </a:extLst>
              </a:tr>
            </a:tbl>
          </a:graphicData>
        </a:graphic>
      </p:graphicFrame>
      <p:graphicFrame>
        <p:nvGraphicFramePr>
          <p:cNvPr id="17712" name="Group 304"/>
          <p:cNvGraphicFramePr>
            <a:graphicFrameLocks noGrp="1"/>
          </p:cNvGraphicFramePr>
          <p:nvPr/>
        </p:nvGraphicFramePr>
        <p:xfrm>
          <a:off x="4419600" y="4876800"/>
          <a:ext cx="6858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40824238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5773837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48510"/>
                  </a:ext>
                </a:extLst>
              </a:tr>
            </a:tbl>
          </a:graphicData>
        </a:graphic>
      </p:graphicFrame>
      <p:graphicFrame>
        <p:nvGraphicFramePr>
          <p:cNvPr id="17566" name="Group 158"/>
          <p:cNvGraphicFramePr>
            <a:graphicFrameLocks noGrp="1"/>
          </p:cNvGraphicFramePr>
          <p:nvPr/>
        </p:nvGraphicFramePr>
        <p:xfrm>
          <a:off x="4419600" y="4267200"/>
          <a:ext cx="6858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9701784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363605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27996"/>
                  </a:ext>
                </a:extLst>
              </a:tr>
            </a:tbl>
          </a:graphicData>
        </a:graphic>
      </p:graphicFrame>
      <p:graphicFrame>
        <p:nvGraphicFramePr>
          <p:cNvPr id="17734" name="Group 326"/>
          <p:cNvGraphicFramePr>
            <a:graphicFrameLocks noGrp="1"/>
          </p:cNvGraphicFramePr>
          <p:nvPr/>
        </p:nvGraphicFramePr>
        <p:xfrm>
          <a:off x="6248400" y="28956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68645386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32562732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59635"/>
                  </a:ext>
                </a:extLst>
              </a:tr>
            </a:tbl>
          </a:graphicData>
        </a:graphic>
      </p:graphicFrame>
      <p:graphicFrame>
        <p:nvGraphicFramePr>
          <p:cNvPr id="17735" name="Group 327"/>
          <p:cNvGraphicFramePr>
            <a:graphicFrameLocks noGrp="1"/>
          </p:cNvGraphicFramePr>
          <p:nvPr/>
        </p:nvGraphicFramePr>
        <p:xfrm>
          <a:off x="7010400" y="28956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14899565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8838116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952581"/>
                  </a:ext>
                </a:extLst>
              </a:tr>
            </a:tbl>
          </a:graphicData>
        </a:graphic>
      </p:graphicFrame>
      <p:graphicFrame>
        <p:nvGraphicFramePr>
          <p:cNvPr id="17736" name="Group 328"/>
          <p:cNvGraphicFramePr>
            <a:graphicFrameLocks noGrp="1"/>
          </p:cNvGraphicFramePr>
          <p:nvPr/>
        </p:nvGraphicFramePr>
        <p:xfrm>
          <a:off x="7696200" y="28956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58438975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97383704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384021"/>
                  </a:ext>
                </a:extLst>
              </a:tr>
            </a:tbl>
          </a:graphicData>
        </a:graphic>
      </p:graphicFrame>
      <p:sp>
        <p:nvSpPr>
          <p:cNvPr id="28775" name="Line 195"/>
          <p:cNvSpPr>
            <a:spLocks noChangeShapeType="1"/>
          </p:cNvSpPr>
          <p:nvPr/>
        </p:nvSpPr>
        <p:spPr bwMode="auto">
          <a:xfrm>
            <a:off x="4953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" name="Line 196"/>
          <p:cNvSpPr>
            <a:spLocks noChangeShapeType="1"/>
          </p:cNvSpPr>
          <p:nvPr/>
        </p:nvSpPr>
        <p:spPr bwMode="auto">
          <a:xfrm>
            <a:off x="5943600" y="30480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" name="Line 197"/>
          <p:cNvSpPr>
            <a:spLocks noChangeShapeType="1"/>
          </p:cNvSpPr>
          <p:nvPr/>
        </p:nvSpPr>
        <p:spPr bwMode="auto">
          <a:xfrm>
            <a:off x="6629400" y="3048000"/>
            <a:ext cx="35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" name="Line 198"/>
          <p:cNvSpPr>
            <a:spLocks noChangeShapeType="1"/>
          </p:cNvSpPr>
          <p:nvPr/>
        </p:nvSpPr>
        <p:spPr bwMode="auto">
          <a:xfrm>
            <a:off x="7391400" y="30480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" name="Line 199"/>
          <p:cNvSpPr>
            <a:spLocks noChangeShapeType="1"/>
          </p:cNvSpPr>
          <p:nvPr/>
        </p:nvSpPr>
        <p:spPr bwMode="auto">
          <a:xfrm>
            <a:off x="8077200" y="3048000"/>
            <a:ext cx="406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0" name="Text Box 200"/>
          <p:cNvSpPr txBox="1">
            <a:spLocks noChangeArrowheads="1"/>
          </p:cNvSpPr>
          <p:nvPr/>
        </p:nvSpPr>
        <p:spPr bwMode="auto">
          <a:xfrm>
            <a:off x="8458200" y="2895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null</a:t>
            </a:r>
          </a:p>
        </p:txBody>
      </p:sp>
      <p:graphicFrame>
        <p:nvGraphicFramePr>
          <p:cNvPr id="17737" name="Group 329"/>
          <p:cNvGraphicFramePr>
            <a:graphicFrameLocks noGrp="1"/>
          </p:cNvGraphicFramePr>
          <p:nvPr/>
        </p:nvGraphicFramePr>
        <p:xfrm>
          <a:off x="5562600" y="35814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1497977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17680178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859556"/>
                  </a:ext>
                </a:extLst>
              </a:tr>
            </a:tbl>
          </a:graphicData>
        </a:graphic>
      </p:graphicFrame>
      <p:graphicFrame>
        <p:nvGraphicFramePr>
          <p:cNvPr id="17738" name="Group 330"/>
          <p:cNvGraphicFramePr>
            <a:graphicFrameLocks noGrp="1"/>
          </p:cNvGraphicFramePr>
          <p:nvPr/>
        </p:nvGraphicFramePr>
        <p:xfrm>
          <a:off x="6248400" y="35814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1354773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96675053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48458"/>
                  </a:ext>
                </a:extLst>
              </a:tr>
            </a:tbl>
          </a:graphicData>
        </a:graphic>
      </p:graphicFrame>
      <p:graphicFrame>
        <p:nvGraphicFramePr>
          <p:cNvPr id="17739" name="Group 331"/>
          <p:cNvGraphicFramePr>
            <a:graphicFrameLocks noGrp="1"/>
          </p:cNvGraphicFramePr>
          <p:nvPr/>
        </p:nvGraphicFramePr>
        <p:xfrm>
          <a:off x="7010400" y="35814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17611833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04892379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873666"/>
                  </a:ext>
                </a:extLst>
              </a:tr>
            </a:tbl>
          </a:graphicData>
        </a:graphic>
      </p:graphicFrame>
      <p:sp>
        <p:nvSpPr>
          <p:cNvPr id="28805" name="Line 233"/>
          <p:cNvSpPr>
            <a:spLocks noChangeShapeType="1"/>
          </p:cNvSpPr>
          <p:nvPr/>
        </p:nvSpPr>
        <p:spPr bwMode="auto">
          <a:xfrm>
            <a:off x="5943600" y="37338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6" name="Line 234"/>
          <p:cNvSpPr>
            <a:spLocks noChangeShapeType="1"/>
          </p:cNvSpPr>
          <p:nvPr/>
        </p:nvSpPr>
        <p:spPr bwMode="auto">
          <a:xfrm>
            <a:off x="6629400" y="3733800"/>
            <a:ext cx="35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7" name="Line 235"/>
          <p:cNvSpPr>
            <a:spLocks noChangeShapeType="1"/>
          </p:cNvSpPr>
          <p:nvPr/>
        </p:nvSpPr>
        <p:spPr bwMode="auto">
          <a:xfrm>
            <a:off x="7391400" y="37338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8" name="Line 236"/>
          <p:cNvSpPr>
            <a:spLocks noChangeShapeType="1"/>
          </p:cNvSpPr>
          <p:nvPr/>
        </p:nvSpPr>
        <p:spPr bwMode="auto">
          <a:xfrm>
            <a:off x="49530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9" name="Text Box 237"/>
          <p:cNvSpPr txBox="1">
            <a:spLocks noChangeArrowheads="1"/>
          </p:cNvSpPr>
          <p:nvPr/>
        </p:nvSpPr>
        <p:spPr bwMode="auto">
          <a:xfrm>
            <a:off x="7696200" y="3565525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null</a:t>
            </a:r>
          </a:p>
        </p:txBody>
      </p:sp>
      <p:graphicFrame>
        <p:nvGraphicFramePr>
          <p:cNvPr id="17740" name="Group 332"/>
          <p:cNvGraphicFramePr>
            <a:graphicFrameLocks noGrp="1"/>
          </p:cNvGraphicFramePr>
          <p:nvPr/>
        </p:nvGraphicFramePr>
        <p:xfrm>
          <a:off x="5562600" y="42672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9984276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49320525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97981"/>
                  </a:ext>
                </a:extLst>
              </a:tr>
            </a:tbl>
          </a:graphicData>
        </a:graphic>
      </p:graphicFrame>
      <p:graphicFrame>
        <p:nvGraphicFramePr>
          <p:cNvPr id="17741" name="Group 333"/>
          <p:cNvGraphicFramePr>
            <a:graphicFrameLocks noGrp="1"/>
          </p:cNvGraphicFramePr>
          <p:nvPr/>
        </p:nvGraphicFramePr>
        <p:xfrm>
          <a:off x="6248400" y="42672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6153908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93032514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495436"/>
                  </a:ext>
                </a:extLst>
              </a:tr>
            </a:tbl>
          </a:graphicData>
        </a:graphic>
      </p:graphicFrame>
      <p:sp>
        <p:nvSpPr>
          <p:cNvPr id="28826" name="Line 270"/>
          <p:cNvSpPr>
            <a:spLocks noChangeShapeType="1"/>
          </p:cNvSpPr>
          <p:nvPr/>
        </p:nvSpPr>
        <p:spPr bwMode="auto">
          <a:xfrm>
            <a:off x="5943600" y="44196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7" name="Line 271"/>
          <p:cNvSpPr>
            <a:spLocks noChangeShapeType="1"/>
          </p:cNvSpPr>
          <p:nvPr/>
        </p:nvSpPr>
        <p:spPr bwMode="auto">
          <a:xfrm>
            <a:off x="6629400" y="4419600"/>
            <a:ext cx="35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8" name="Line 273"/>
          <p:cNvSpPr>
            <a:spLocks noChangeShapeType="1"/>
          </p:cNvSpPr>
          <p:nvPr/>
        </p:nvSpPr>
        <p:spPr bwMode="auto">
          <a:xfrm>
            <a:off x="49530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9" name="Text Box 274"/>
          <p:cNvSpPr txBox="1">
            <a:spLocks noChangeArrowheads="1"/>
          </p:cNvSpPr>
          <p:nvPr/>
        </p:nvSpPr>
        <p:spPr bwMode="auto">
          <a:xfrm>
            <a:off x="7010400" y="4267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null</a:t>
            </a:r>
          </a:p>
        </p:txBody>
      </p:sp>
      <p:graphicFrame>
        <p:nvGraphicFramePr>
          <p:cNvPr id="17742" name="Group 334"/>
          <p:cNvGraphicFramePr>
            <a:graphicFrameLocks noGrp="1"/>
          </p:cNvGraphicFramePr>
          <p:nvPr/>
        </p:nvGraphicFramePr>
        <p:xfrm>
          <a:off x="5562600" y="48768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5478837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71594329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458564"/>
                  </a:ext>
                </a:extLst>
              </a:tr>
            </a:tbl>
          </a:graphicData>
        </a:graphic>
      </p:graphicFrame>
      <p:graphicFrame>
        <p:nvGraphicFramePr>
          <p:cNvPr id="17743" name="Group 335"/>
          <p:cNvGraphicFramePr>
            <a:graphicFrameLocks noGrp="1"/>
          </p:cNvGraphicFramePr>
          <p:nvPr/>
        </p:nvGraphicFramePr>
        <p:xfrm>
          <a:off x="6248400" y="48768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826327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29744019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144645"/>
                  </a:ext>
                </a:extLst>
              </a:tr>
            </a:tbl>
          </a:graphicData>
        </a:graphic>
      </p:graphicFrame>
      <p:graphicFrame>
        <p:nvGraphicFramePr>
          <p:cNvPr id="17744" name="Group 336"/>
          <p:cNvGraphicFramePr>
            <a:graphicFrameLocks noGrp="1"/>
          </p:cNvGraphicFramePr>
          <p:nvPr/>
        </p:nvGraphicFramePr>
        <p:xfrm>
          <a:off x="7010400" y="48768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141265908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48073088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53727"/>
                  </a:ext>
                </a:extLst>
              </a:tr>
            </a:tbl>
          </a:graphicData>
        </a:graphic>
      </p:graphicFrame>
      <p:sp>
        <p:nvSpPr>
          <p:cNvPr id="28854" name="Line 299"/>
          <p:cNvSpPr>
            <a:spLocks noChangeShapeType="1"/>
          </p:cNvSpPr>
          <p:nvPr/>
        </p:nvSpPr>
        <p:spPr bwMode="auto">
          <a:xfrm>
            <a:off x="5943600" y="50292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5" name="Line 300"/>
          <p:cNvSpPr>
            <a:spLocks noChangeShapeType="1"/>
          </p:cNvSpPr>
          <p:nvPr/>
        </p:nvSpPr>
        <p:spPr bwMode="auto">
          <a:xfrm>
            <a:off x="6629400" y="5029200"/>
            <a:ext cx="35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6" name="Line 301"/>
          <p:cNvSpPr>
            <a:spLocks noChangeShapeType="1"/>
          </p:cNvSpPr>
          <p:nvPr/>
        </p:nvSpPr>
        <p:spPr bwMode="auto">
          <a:xfrm>
            <a:off x="7391400" y="50292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7" name="Line 302"/>
          <p:cNvSpPr>
            <a:spLocks noChangeShapeType="1"/>
          </p:cNvSpPr>
          <p:nvPr/>
        </p:nvSpPr>
        <p:spPr bwMode="auto">
          <a:xfrm>
            <a:off x="4953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8" name="Text Box 303"/>
          <p:cNvSpPr txBox="1">
            <a:spLocks noChangeArrowheads="1"/>
          </p:cNvSpPr>
          <p:nvPr/>
        </p:nvSpPr>
        <p:spPr bwMode="auto">
          <a:xfrm>
            <a:off x="7696200" y="486092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null</a:t>
            </a:r>
          </a:p>
        </p:txBody>
      </p:sp>
      <p:graphicFrame>
        <p:nvGraphicFramePr>
          <p:cNvPr id="17745" name="Group 337"/>
          <p:cNvGraphicFramePr>
            <a:graphicFrameLocks noGrp="1"/>
          </p:cNvGraphicFramePr>
          <p:nvPr/>
        </p:nvGraphicFramePr>
        <p:xfrm>
          <a:off x="5486400" y="55626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119526025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9206229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354028"/>
                  </a:ext>
                </a:extLst>
              </a:tr>
            </a:tbl>
          </a:graphicData>
        </a:graphic>
      </p:graphicFrame>
      <p:graphicFrame>
        <p:nvGraphicFramePr>
          <p:cNvPr id="17746" name="Group 338"/>
          <p:cNvGraphicFramePr>
            <a:graphicFrameLocks noGrp="1"/>
          </p:cNvGraphicFramePr>
          <p:nvPr/>
        </p:nvGraphicFramePr>
        <p:xfrm>
          <a:off x="6172200" y="5562600"/>
          <a:ext cx="4572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43939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3974081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86616"/>
                  </a:ext>
                </a:extLst>
              </a:tr>
            </a:tbl>
          </a:graphicData>
        </a:graphic>
      </p:graphicFrame>
      <p:sp>
        <p:nvSpPr>
          <p:cNvPr id="28875" name="Line 321"/>
          <p:cNvSpPr>
            <a:spLocks noChangeShapeType="1"/>
          </p:cNvSpPr>
          <p:nvPr/>
        </p:nvSpPr>
        <p:spPr bwMode="auto">
          <a:xfrm>
            <a:off x="5867400" y="57150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6" name="Line 322"/>
          <p:cNvSpPr>
            <a:spLocks noChangeShapeType="1"/>
          </p:cNvSpPr>
          <p:nvPr/>
        </p:nvSpPr>
        <p:spPr bwMode="auto">
          <a:xfrm>
            <a:off x="6553200" y="5715000"/>
            <a:ext cx="35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" name="Line 323"/>
          <p:cNvSpPr>
            <a:spLocks noChangeShapeType="1"/>
          </p:cNvSpPr>
          <p:nvPr/>
        </p:nvSpPr>
        <p:spPr bwMode="auto">
          <a:xfrm>
            <a:off x="4953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8" name="Text Box 324"/>
          <p:cNvSpPr txBox="1">
            <a:spLocks noChangeArrowheads="1"/>
          </p:cNvSpPr>
          <p:nvPr/>
        </p:nvSpPr>
        <p:spPr bwMode="auto">
          <a:xfrm>
            <a:off x="6934200" y="55467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null</a:t>
            </a:r>
          </a:p>
        </p:txBody>
      </p:sp>
      <p:sp>
        <p:nvSpPr>
          <p:cNvPr id="28879" name="Line 33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90F9B-59D9-4453-AEA9-0841732AF11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Graph Representation: Adjacency matrix (directed graph)</a:t>
            </a:r>
          </a:p>
        </p:txBody>
      </p:sp>
      <p:sp>
        <p:nvSpPr>
          <p:cNvPr id="29700" name="Oval 17"/>
          <p:cNvSpPr>
            <a:spLocks noChangeArrowheads="1"/>
          </p:cNvSpPr>
          <p:nvPr/>
        </p:nvSpPr>
        <p:spPr bwMode="auto">
          <a:xfrm>
            <a:off x="6553200" y="22098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9701" name="Oval 18"/>
          <p:cNvSpPr>
            <a:spLocks noChangeArrowheads="1"/>
          </p:cNvSpPr>
          <p:nvPr/>
        </p:nvSpPr>
        <p:spPr bwMode="auto">
          <a:xfrm>
            <a:off x="6629400" y="2895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29702" name="Oval 19"/>
          <p:cNvSpPr>
            <a:spLocks noChangeArrowheads="1"/>
          </p:cNvSpPr>
          <p:nvPr/>
        </p:nvSpPr>
        <p:spPr bwMode="auto">
          <a:xfrm>
            <a:off x="7620000" y="28194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29703" name="Oval 20"/>
          <p:cNvSpPr>
            <a:spLocks noChangeArrowheads="1"/>
          </p:cNvSpPr>
          <p:nvPr/>
        </p:nvSpPr>
        <p:spPr bwMode="auto">
          <a:xfrm>
            <a:off x="6934200" y="15240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29704" name="Oval 21"/>
          <p:cNvSpPr>
            <a:spLocks noChangeArrowheads="1"/>
          </p:cNvSpPr>
          <p:nvPr/>
        </p:nvSpPr>
        <p:spPr bwMode="auto">
          <a:xfrm>
            <a:off x="7543800" y="2133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9705" name="Line 22"/>
          <p:cNvSpPr>
            <a:spLocks noChangeShapeType="1"/>
          </p:cNvSpPr>
          <p:nvPr/>
        </p:nvSpPr>
        <p:spPr bwMode="auto">
          <a:xfrm flipV="1">
            <a:off x="6705600" y="2209800"/>
            <a:ext cx="914400" cy="15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23"/>
          <p:cNvSpPr>
            <a:spLocks noChangeShapeType="1"/>
          </p:cNvSpPr>
          <p:nvPr/>
        </p:nvSpPr>
        <p:spPr bwMode="auto">
          <a:xfrm flipH="1">
            <a:off x="6934200" y="3048000"/>
            <a:ext cx="685800" cy="158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24"/>
          <p:cNvSpPr>
            <a:spLocks noChangeShapeType="1"/>
          </p:cNvSpPr>
          <p:nvPr/>
        </p:nvSpPr>
        <p:spPr bwMode="auto">
          <a:xfrm flipH="1" flipV="1">
            <a:off x="6858000" y="2438400"/>
            <a:ext cx="762000" cy="45720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25"/>
          <p:cNvSpPr>
            <a:spLocks noChangeShapeType="1"/>
          </p:cNvSpPr>
          <p:nvPr/>
        </p:nvSpPr>
        <p:spPr bwMode="auto">
          <a:xfrm>
            <a:off x="7772400" y="2438400"/>
            <a:ext cx="1588" cy="381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26"/>
          <p:cNvSpPr>
            <a:spLocks noChangeShapeType="1"/>
          </p:cNvSpPr>
          <p:nvPr/>
        </p:nvSpPr>
        <p:spPr bwMode="auto">
          <a:xfrm>
            <a:off x="6705600" y="2514600"/>
            <a:ext cx="1588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27"/>
          <p:cNvSpPr>
            <a:spLocks noChangeShapeType="1"/>
          </p:cNvSpPr>
          <p:nvPr/>
        </p:nvSpPr>
        <p:spPr bwMode="auto">
          <a:xfrm flipV="1">
            <a:off x="6705600" y="1752600"/>
            <a:ext cx="3048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7239000" y="1752600"/>
            <a:ext cx="381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638" name="Group 206"/>
          <p:cNvGraphicFramePr>
            <a:graphicFrameLocks noGrp="1"/>
          </p:cNvGraphicFramePr>
          <p:nvPr/>
        </p:nvGraphicFramePr>
        <p:xfrm>
          <a:off x="6324600" y="3810000"/>
          <a:ext cx="2438400" cy="2387602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4039119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12229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70838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75932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5786746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42136219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09653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32989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4855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55345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37120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68065"/>
                  </a:ext>
                </a:extLst>
              </a:tr>
            </a:tbl>
          </a:graphicData>
        </a:graphic>
      </p:graphicFrame>
      <p:sp>
        <p:nvSpPr>
          <p:cNvPr id="29759" name="Rectangle 277"/>
          <p:cNvSpPr>
            <a:spLocks noChangeArrowheads="1"/>
          </p:cNvSpPr>
          <p:nvPr/>
        </p:nvSpPr>
        <p:spPr bwMode="auto">
          <a:xfrm>
            <a:off x="76200" y="685800"/>
            <a:ext cx="6096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Two dimensional array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Vertices</a:t>
            </a:r>
            <a:r>
              <a:rPr lang="en-US" altLang="en-US" sz="2000" dirty="0"/>
              <a:t> are used as </a:t>
            </a:r>
            <a:r>
              <a:rPr lang="en-US" altLang="en-US" sz="2000" dirty="0">
                <a:solidFill>
                  <a:srgbClr val="0000FF"/>
                </a:solidFill>
              </a:rPr>
              <a:t>headings</a:t>
            </a:r>
            <a:r>
              <a:rPr lang="en-US" altLang="en-US" sz="2000" dirty="0"/>
              <a:t> for both rows and columns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Elements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indicate whether an edge is present </a:t>
            </a:r>
            <a:r>
              <a:rPr lang="en-US" altLang="en-US" sz="2000" dirty="0"/>
              <a:t>between two vertices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1</a:t>
            </a:r>
            <a:r>
              <a:rPr lang="en-US" altLang="en-US" sz="1800" dirty="0"/>
              <a:t> indicates </a:t>
            </a:r>
            <a:r>
              <a:rPr lang="en-US" altLang="en-US" sz="1800" dirty="0">
                <a:solidFill>
                  <a:srgbClr val="0000FF"/>
                </a:solidFill>
              </a:rPr>
              <a:t>presence</a:t>
            </a:r>
            <a:r>
              <a:rPr lang="en-US" altLang="en-US" sz="1800" dirty="0"/>
              <a:t> of an edge between two vertices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0</a:t>
            </a:r>
            <a:r>
              <a:rPr lang="en-US" altLang="en-US" sz="1800" dirty="0"/>
              <a:t> indicates </a:t>
            </a:r>
            <a:r>
              <a:rPr lang="en-US" altLang="en-US" sz="1800" dirty="0">
                <a:solidFill>
                  <a:srgbClr val="0000FF"/>
                </a:solidFill>
              </a:rPr>
              <a:t>absence</a:t>
            </a:r>
            <a:r>
              <a:rPr lang="en-US" altLang="en-US" sz="1800" dirty="0"/>
              <a:t> of an edge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800" dirty="0"/>
              <a:t>Boolean can be used instead (true / false values)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Since the graph is </a:t>
            </a:r>
            <a:r>
              <a:rPr lang="en-US" altLang="en-US" sz="2000" b="1" dirty="0"/>
              <a:t>directed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C00000"/>
                </a:solidFill>
              </a:rPr>
              <a:t>if an edge goes from A to B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00FF"/>
                </a:solidFill>
              </a:rPr>
              <a:t>it does not mean the same edge goes from B to A</a:t>
            </a:r>
            <a:r>
              <a:rPr lang="en-US" altLang="en-US" sz="2000" dirty="0"/>
              <a:t>. A different edge can be added when necessary to go from B to A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If a graph has </a:t>
            </a:r>
            <a:r>
              <a:rPr lang="en-US" altLang="en-US" sz="2000" i="1" dirty="0"/>
              <a:t>N </a:t>
            </a:r>
            <a:r>
              <a:rPr lang="en-US" altLang="en-US" sz="2000" dirty="0"/>
              <a:t>vertices, the adjacency matrix is </a:t>
            </a:r>
            <a:r>
              <a:rPr lang="en-US" altLang="en-US" sz="2000" i="1" dirty="0" err="1"/>
              <a:t>N</a:t>
            </a:r>
            <a:r>
              <a:rPr lang="en-US" altLang="en-US" sz="2000" dirty="0" err="1"/>
              <a:t>x</a:t>
            </a:r>
            <a:r>
              <a:rPr lang="en-US" altLang="en-US" sz="2000" i="1" dirty="0" err="1"/>
              <a:t>N</a:t>
            </a:r>
            <a:r>
              <a:rPr lang="en-US" altLang="en-US" sz="2000" i="1" dirty="0"/>
              <a:t> </a:t>
            </a:r>
            <a:r>
              <a:rPr lang="en-US" altLang="en-US" sz="2000" dirty="0"/>
              <a:t>array</a:t>
            </a:r>
          </a:p>
          <a:p>
            <a:pPr eaLnBrk="1" hangingPunct="1">
              <a:spcBef>
                <a:spcPts val="1200"/>
              </a:spcBef>
            </a:pPr>
            <a:endParaRPr lang="en-US" altLang="en-US" sz="2000" dirty="0"/>
          </a:p>
        </p:txBody>
      </p:sp>
      <p:sp>
        <p:nvSpPr>
          <p:cNvPr id="29760" name="Line 278"/>
          <p:cNvSpPr>
            <a:spLocks noChangeShapeType="1"/>
          </p:cNvSpPr>
          <p:nvPr/>
        </p:nvSpPr>
        <p:spPr bwMode="auto">
          <a:xfrm flipH="1">
            <a:off x="6858000" y="2362200"/>
            <a:ext cx="685800" cy="1588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1" name="Line 27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5549F-976E-4858-BC8D-2057E8C1DF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Implementation-Adjacency Matrix</a:t>
            </a:r>
          </a:p>
        </p:txBody>
      </p:sp>
      <p:sp>
        <p:nvSpPr>
          <p:cNvPr id="30724" name="Rectangle 86"/>
          <p:cNvSpPr>
            <a:spLocks noChangeArrowheads="1"/>
          </p:cNvSpPr>
          <p:nvPr/>
        </p:nvSpPr>
        <p:spPr bwMode="auto">
          <a:xfrm>
            <a:off x="76200" y="504825"/>
            <a:ext cx="8610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u="sng" dirty="0" err="1"/>
              <a:t>PseudoCode</a:t>
            </a:r>
            <a:r>
              <a:rPr lang="en-US" altLang="en-US" sz="1800" b="1" u="sng" dirty="0"/>
              <a:t> (not a complete code)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Graph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MAX_VERTS = 20;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Vertex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[]; 		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list of vertices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[][]; 		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adjacency matrix private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		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number of vertices privat</a:t>
            </a:r>
            <a:r>
              <a:rPr lang="en-US" alt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Graph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Vertex[MAX_VERTS];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[MAX_VERTS][MAX_VERTS];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MAX_VERTS;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adjacency</a:t>
            </a:r>
            <a:r>
              <a:rPr lang="en-US" alt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to 0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0; k &lt; MAX_VERTS; k++)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[j][k]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lab)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 = Vertex(lab);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{ </a:t>
            </a:r>
            <a:r>
              <a:rPr lang="en-US" altLang="en-US" sz="1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 are identified by their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</a:t>
            </a:r>
            <a:r>
              <a:rPr lang="en-US" alt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number in </a:t>
            </a:r>
            <a:r>
              <a:rPr lang="en-US" altLang="en-US" sz="14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endParaRPr lang="en-US" altLang="en-US" sz="14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[start][end]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[end][start] = 1;  	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line should be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//removed if the graph is directed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displayVertex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label);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5" name="Line 88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8675" y="6402388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93CB3B-2156-40D1-B4C7-6262B66232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Examples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49275"/>
            <a:ext cx="8763000" cy="18097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en-US" sz="2400" dirty="0" smtClean="0"/>
              <a:t>G = (V, E), where </a:t>
            </a:r>
          </a:p>
          <a:p>
            <a:pPr marL="684213" lvl="2" indent="-342900" eaLnBrk="1" hangingPunct="1">
              <a:spcBef>
                <a:spcPts val="1200"/>
              </a:spcBef>
              <a:defRPr/>
            </a:pPr>
            <a:r>
              <a:rPr lang="en-US" altLang="en-US" sz="2000" b="1" dirty="0" smtClean="0"/>
              <a:t>V = {1, 2, 3, 4, 5}  </a:t>
            </a:r>
            <a:endParaRPr lang="en-US" altLang="en-US" sz="2000" b="1" dirty="0"/>
          </a:p>
          <a:p>
            <a:pPr marL="1141413" lvl="3" indent="-342900" eaLnBrk="1" hangingPunct="1">
              <a:spcBef>
                <a:spcPts val="1200"/>
              </a:spcBef>
              <a:defRPr/>
            </a:pPr>
            <a:r>
              <a:rPr lang="en-US" altLang="en-US" dirty="0" smtClean="0"/>
              <a:t> </a:t>
            </a:r>
            <a:r>
              <a:rPr lang="en-US" altLang="en-US" dirty="0" smtClean="0">
                <a:cs typeface="Arial" charset="0"/>
              </a:rPr>
              <a:t>|</a:t>
            </a:r>
            <a:r>
              <a:rPr lang="en-US" altLang="en-US" i="1" dirty="0" smtClean="0">
                <a:cs typeface="Arial" charset="0"/>
              </a:rPr>
              <a:t>V</a:t>
            </a:r>
            <a:r>
              <a:rPr lang="en-US" altLang="en-US" dirty="0" smtClean="0">
                <a:cs typeface="Arial" charset="0"/>
              </a:rPr>
              <a:t>| = 5</a:t>
            </a:r>
            <a:endParaRPr lang="en-US" altLang="en-US" dirty="0" smtClean="0"/>
          </a:p>
          <a:p>
            <a:pPr marL="684213" lvl="2" indent="-342900" eaLnBrk="1" hangingPunct="1">
              <a:spcBef>
                <a:spcPts val="1200"/>
              </a:spcBef>
              <a:defRPr/>
            </a:pPr>
            <a:r>
              <a:rPr lang="en-US" altLang="en-US" sz="2000" b="1" dirty="0" smtClean="0"/>
              <a:t>E = {(1, 2), (2, 3), (3, 4), (4, 5), (1, 5), (3, 5), (2, 4)}</a:t>
            </a:r>
          </a:p>
          <a:p>
            <a:pPr marL="1141413" lvl="3" indent="-342900" eaLnBrk="1" hangingPunct="1">
              <a:spcBef>
                <a:spcPts val="1200"/>
              </a:spcBef>
              <a:defRPr/>
            </a:pPr>
            <a:r>
              <a:rPr lang="en-US" altLang="en-US" dirty="0" smtClean="0">
                <a:cs typeface="Arial" charset="0"/>
              </a:rPr>
              <a:t>|</a:t>
            </a:r>
            <a:r>
              <a:rPr lang="en-US" altLang="en-US" i="1" dirty="0" smtClean="0">
                <a:cs typeface="Arial" charset="0"/>
              </a:rPr>
              <a:t>E</a:t>
            </a:r>
            <a:r>
              <a:rPr lang="en-US" altLang="en-US" dirty="0" smtClean="0">
                <a:cs typeface="Arial" charset="0"/>
              </a:rPr>
              <a:t>| = 7</a:t>
            </a:r>
            <a:endParaRPr lang="en-US" altLang="en-US" dirty="0" smtClean="0"/>
          </a:p>
          <a:p>
            <a:pPr lvl="2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Then the graph looks like: </a:t>
            </a:r>
          </a:p>
        </p:txBody>
      </p:sp>
      <p:sp>
        <p:nvSpPr>
          <p:cNvPr id="6149" name="Oval 62"/>
          <p:cNvSpPr>
            <a:spLocks noChangeArrowheads="1"/>
          </p:cNvSpPr>
          <p:nvPr/>
        </p:nvSpPr>
        <p:spPr bwMode="auto">
          <a:xfrm>
            <a:off x="6324600" y="23622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150" name="Oval 63"/>
          <p:cNvSpPr>
            <a:spLocks noChangeArrowheads="1"/>
          </p:cNvSpPr>
          <p:nvPr/>
        </p:nvSpPr>
        <p:spPr bwMode="auto">
          <a:xfrm>
            <a:off x="6705600" y="33528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6151" name="Oval 64"/>
          <p:cNvSpPr>
            <a:spLocks noChangeArrowheads="1"/>
          </p:cNvSpPr>
          <p:nvPr/>
        </p:nvSpPr>
        <p:spPr bwMode="auto">
          <a:xfrm>
            <a:off x="7239000" y="28956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6152" name="Oval 65"/>
          <p:cNvSpPr>
            <a:spLocks noChangeArrowheads="1"/>
          </p:cNvSpPr>
          <p:nvPr/>
        </p:nvSpPr>
        <p:spPr bwMode="auto">
          <a:xfrm>
            <a:off x="8305800" y="28194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153" name="Oval 66"/>
          <p:cNvSpPr>
            <a:spLocks noChangeArrowheads="1"/>
          </p:cNvSpPr>
          <p:nvPr/>
        </p:nvSpPr>
        <p:spPr bwMode="auto">
          <a:xfrm>
            <a:off x="7315200" y="2286000"/>
            <a:ext cx="333375" cy="307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154" name="Line 67"/>
          <p:cNvSpPr>
            <a:spLocks noChangeShapeType="1"/>
          </p:cNvSpPr>
          <p:nvPr/>
        </p:nvSpPr>
        <p:spPr bwMode="auto">
          <a:xfrm flipV="1">
            <a:off x="66294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8"/>
          <p:cNvSpPr>
            <a:spLocks noChangeShapeType="1"/>
          </p:cNvSpPr>
          <p:nvPr/>
        </p:nvSpPr>
        <p:spPr bwMode="auto">
          <a:xfrm>
            <a:off x="76200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69"/>
          <p:cNvSpPr>
            <a:spLocks noChangeShapeType="1"/>
          </p:cNvSpPr>
          <p:nvPr/>
        </p:nvSpPr>
        <p:spPr bwMode="auto">
          <a:xfrm flipH="1" flipV="1">
            <a:off x="7543800" y="2971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70"/>
          <p:cNvSpPr>
            <a:spLocks noChangeShapeType="1"/>
          </p:cNvSpPr>
          <p:nvPr/>
        </p:nvSpPr>
        <p:spPr bwMode="auto">
          <a:xfrm flipH="1">
            <a:off x="70104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71"/>
          <p:cNvSpPr>
            <a:spLocks noChangeShapeType="1"/>
          </p:cNvSpPr>
          <p:nvPr/>
        </p:nvSpPr>
        <p:spPr bwMode="auto">
          <a:xfrm>
            <a:off x="6553200" y="2667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72"/>
          <p:cNvSpPr>
            <a:spLocks noChangeShapeType="1"/>
          </p:cNvSpPr>
          <p:nvPr/>
        </p:nvSpPr>
        <p:spPr bwMode="auto">
          <a:xfrm flipH="1">
            <a:off x="7010400" y="31242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73"/>
          <p:cNvSpPr>
            <a:spLocks noChangeShapeType="1"/>
          </p:cNvSpPr>
          <p:nvPr/>
        </p:nvSpPr>
        <p:spPr bwMode="auto">
          <a:xfrm>
            <a:off x="73914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75"/>
          <p:cNvSpPr txBox="1">
            <a:spLocks noChangeArrowheads="1"/>
          </p:cNvSpPr>
          <p:nvPr/>
        </p:nvSpPr>
        <p:spPr bwMode="auto">
          <a:xfrm>
            <a:off x="7696200" y="1752600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edges</a:t>
            </a:r>
          </a:p>
        </p:txBody>
      </p:sp>
      <p:sp>
        <p:nvSpPr>
          <p:cNvPr id="6162" name="Line 76"/>
          <p:cNvSpPr>
            <a:spLocks noChangeShapeType="1"/>
          </p:cNvSpPr>
          <p:nvPr/>
        </p:nvSpPr>
        <p:spPr bwMode="auto">
          <a:xfrm flipH="1">
            <a:off x="7924800" y="1981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77"/>
          <p:cNvSpPr>
            <a:spLocks noChangeShapeType="1"/>
          </p:cNvSpPr>
          <p:nvPr/>
        </p:nvSpPr>
        <p:spPr bwMode="auto">
          <a:xfrm flipH="1">
            <a:off x="6934200" y="1981200"/>
            <a:ext cx="9906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Text Box 79"/>
          <p:cNvSpPr txBox="1">
            <a:spLocks noChangeArrowheads="1"/>
          </p:cNvSpPr>
          <p:nvPr/>
        </p:nvSpPr>
        <p:spPr bwMode="auto">
          <a:xfrm>
            <a:off x="4953000" y="2895600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Vertices</a:t>
            </a:r>
          </a:p>
        </p:txBody>
      </p:sp>
      <p:sp>
        <p:nvSpPr>
          <p:cNvPr id="6165" name="Line 80"/>
          <p:cNvSpPr>
            <a:spLocks noChangeShapeType="1"/>
          </p:cNvSpPr>
          <p:nvPr/>
        </p:nvSpPr>
        <p:spPr bwMode="auto">
          <a:xfrm flipV="1">
            <a:off x="5715000" y="2667000"/>
            <a:ext cx="6096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81"/>
          <p:cNvSpPr>
            <a:spLocks noChangeShapeType="1"/>
          </p:cNvSpPr>
          <p:nvPr/>
        </p:nvSpPr>
        <p:spPr bwMode="auto">
          <a:xfrm>
            <a:off x="5791200" y="2971800"/>
            <a:ext cx="9144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82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1000" y="3862388"/>
            <a:ext cx="870267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i="1" dirty="0" smtClean="0">
                <a:solidFill>
                  <a:srgbClr val="0000FF"/>
                </a:solidFill>
                <a:cs typeface="Arial" charset="0"/>
              </a:rPr>
              <a:t>V</a:t>
            </a:r>
            <a:r>
              <a:rPr lang="en-US" altLang="en-US" sz="2000" dirty="0" smtClean="0">
                <a:solidFill>
                  <a:srgbClr val="0000FF"/>
                </a:solidFill>
                <a:cs typeface="Arial" charset="0"/>
              </a:rPr>
              <a:t> = {A, B, C, D, E, F, G}	</a:t>
            </a:r>
          </a:p>
          <a:p>
            <a:pPr lvl="1">
              <a:defRPr/>
            </a:pPr>
            <a:r>
              <a:rPr lang="en-US" altLang="en-US" sz="2000" dirty="0" smtClean="0">
                <a:cs typeface="Arial" charset="0"/>
              </a:rPr>
              <a:t>|</a:t>
            </a:r>
            <a:r>
              <a:rPr lang="en-US" altLang="en-US" sz="2000" i="1" dirty="0" smtClean="0">
                <a:cs typeface="Arial" charset="0"/>
              </a:rPr>
              <a:t>V</a:t>
            </a:r>
            <a:r>
              <a:rPr lang="en-US" altLang="en-US" sz="2000" dirty="0" smtClean="0">
                <a:cs typeface="Arial" charset="0"/>
              </a:rPr>
              <a:t>| = </a:t>
            </a:r>
            <a:r>
              <a:rPr lang="en-US" altLang="en-US" sz="2000" dirty="0" smtClean="0"/>
              <a:t>7</a:t>
            </a:r>
          </a:p>
          <a:p>
            <a:pPr>
              <a:defRPr/>
            </a:pPr>
            <a:r>
              <a:rPr lang="en-US" altLang="en-US" sz="2000" i="1" dirty="0" smtClean="0">
                <a:solidFill>
                  <a:srgbClr val="0000FF"/>
                </a:solidFill>
                <a:cs typeface="Arial" charset="0"/>
              </a:rPr>
              <a:t>E</a:t>
            </a:r>
            <a:r>
              <a:rPr lang="en-US" altLang="en-US" sz="2000" dirty="0" smtClean="0">
                <a:solidFill>
                  <a:srgbClr val="0000FF"/>
                </a:solidFill>
                <a:cs typeface="Arial" charset="0"/>
              </a:rPr>
              <a:t> = {{A, B}, {A, D}, {A, E}, {B, C}, {B, D}, {B, E}, {C, E}, {C, F}, {D, E}}</a:t>
            </a:r>
          </a:p>
          <a:p>
            <a:pPr lvl="1">
              <a:defRPr/>
            </a:pPr>
            <a:r>
              <a:rPr lang="en-US" altLang="en-US" sz="2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000" dirty="0" smtClean="0">
                <a:cs typeface="Arial" charset="0"/>
              </a:rPr>
              <a:t>|</a:t>
            </a:r>
            <a:r>
              <a:rPr lang="en-US" altLang="en-US" sz="2000" i="1" dirty="0" smtClean="0">
                <a:cs typeface="Arial" charset="0"/>
              </a:rPr>
              <a:t>E</a:t>
            </a:r>
            <a:r>
              <a:rPr lang="en-US" altLang="en-US" sz="2000" dirty="0" smtClean="0">
                <a:cs typeface="Arial" charset="0"/>
              </a:rPr>
              <a:t>| = 9</a:t>
            </a:r>
          </a:p>
          <a:p>
            <a:pPr lvl="1">
              <a:defRPr/>
            </a:pPr>
            <a:r>
              <a:rPr lang="en-US" altLang="en-US" sz="2000" b="1" dirty="0" smtClean="0"/>
              <a:t>Then the graph looks like: </a:t>
            </a:r>
          </a:p>
          <a:p>
            <a:pPr marL="457200" lvl="1" indent="0">
              <a:buFontTx/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5180013"/>
            <a:ext cx="2449512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7BC3-A5AE-42DC-9D75-11DDAB1AF51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457200"/>
          </a:xfrm>
        </p:spPr>
        <p:txBody>
          <a:bodyPr/>
          <a:lstStyle/>
          <a:p>
            <a:r>
              <a:rPr lang="en-US" altLang="en-US" sz="3200" b="1"/>
              <a:t>Graph Implementation-Adjacency Matrix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100" y="685800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800" dirty="0"/>
              <a:t>These two methods can replace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800" dirty="0"/>
              <a:t>V</a:t>
            </a:r>
            <a:r>
              <a:rPr lang="en-US" altLang="en-US" sz="1800" dirty="0" smtClean="0"/>
              <a:t>ertices </a:t>
            </a:r>
            <a:r>
              <a:rPr lang="en-US" altLang="en-US" sz="1800" dirty="0"/>
              <a:t>are identified by their index number in </a:t>
            </a:r>
            <a:r>
              <a:rPr lang="en-US" altLang="en-US" sz="1800" dirty="0" err="1"/>
              <a:t>vertexList</a:t>
            </a:r>
            <a:r>
              <a:rPr lang="en-US" altLang="en-US" sz="1800" dirty="0"/>
              <a:t>, so </a:t>
            </a:r>
            <a:r>
              <a:rPr lang="en-US" altLang="en-US" sz="1800" dirty="0" smtClean="0"/>
              <a:t>we </a:t>
            </a:r>
            <a:r>
              <a:rPr lang="en-US" altLang="en-US" sz="1800" dirty="0"/>
              <a:t>will have to keep track of the index </a:t>
            </a:r>
            <a:r>
              <a:rPr lang="en-US" altLang="en-US" sz="1800" dirty="0" smtClean="0"/>
              <a:t>number of </a:t>
            </a:r>
            <a:r>
              <a:rPr lang="en-US" altLang="en-US" sz="1800" smtClean="0"/>
              <a:t>the vertex.</a:t>
            </a:r>
            <a:endParaRPr lang="en-US" altLang="en-US" sz="1800" dirty="0"/>
          </a:p>
          <a:p>
            <a:pPr>
              <a:spcBef>
                <a:spcPct val="20000"/>
              </a:spcBef>
            </a:pPr>
            <a:endParaRPr lang="en-US" altLang="en-US" sz="1800" dirty="0" smtClean="0"/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start, char end) { </a:t>
            </a:r>
            <a:endParaRPr lang="en-US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index(start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if (i&lt;0) return;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index(end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if (j&lt;0) return;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[i][j] = 1;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adjMat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][i] = 1;  </a:t>
            </a:r>
            <a:r>
              <a:rPr lang="en-US" altLang="en-US" sz="1800" i="1" dirty="0">
                <a:solidFill>
                  <a:srgbClr val="00B050"/>
                </a:solidFill>
                <a:latin typeface="+mn-lt"/>
                <a:cs typeface="+mn-cs"/>
              </a:rPr>
              <a:t>//this line to be removed if the graph is directed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/>
              <a:t>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index(char v)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MAX_VERTS; i++) 	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vertexList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[i].label==v)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i;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-1;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B1E1A-D0F6-4D3C-BE88-3A68963DDE8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8325"/>
            <a:ext cx="9067800" cy="571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smtClean="0"/>
              <a:t>Graph can be used to represent a network of relations among objects/concepts. </a:t>
            </a:r>
            <a:endParaRPr lang="en-US" altLang="en-US" sz="240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Transportation networks</a:t>
            </a:r>
            <a:endParaRPr lang="en-US" altLang="en-US" sz="240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>
                <a:solidFill>
                  <a:srgbClr val="000000"/>
                </a:solidFill>
                <a:cs typeface="Tahoma" panose="020B0604030504040204" pitchFamily="34" charset="0"/>
              </a:rPr>
              <a:t>Highway network</a:t>
            </a:r>
            <a:endParaRPr lang="en-US" altLang="en-US" sz="200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>
                <a:solidFill>
                  <a:srgbClr val="000000"/>
                </a:solidFill>
                <a:cs typeface="Tahoma" panose="020B0604030504040204" pitchFamily="34" charset="0"/>
              </a:rPr>
              <a:t>Flight network</a:t>
            </a:r>
            <a:endParaRPr lang="en-US" altLang="en-US" sz="2000" smtClean="0"/>
          </a:p>
          <a:p>
            <a:pPr eaLnBrk="1" hangingPunct="1"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Computer networks</a:t>
            </a:r>
            <a:endParaRPr lang="en-US" altLang="en-US" sz="240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>
                <a:solidFill>
                  <a:srgbClr val="000000"/>
                </a:solidFill>
                <a:cs typeface="Tahoma" panose="020B0604030504040204" pitchFamily="34" charset="0"/>
              </a:rPr>
              <a:t>Local area network</a:t>
            </a:r>
            <a:endParaRPr lang="en-US" altLang="en-US" sz="200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>
                <a:solidFill>
                  <a:srgbClr val="000000"/>
                </a:solidFill>
                <a:cs typeface="Tahoma" panose="020B0604030504040204" pitchFamily="34" charset="0"/>
              </a:rPr>
              <a:t>Internet</a:t>
            </a:r>
            <a:endParaRPr lang="en-US" altLang="en-US" sz="2000" smtClean="0"/>
          </a:p>
          <a:p>
            <a:pPr eaLnBrk="1" hangingPunct="1"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Databases</a:t>
            </a:r>
            <a:endParaRPr lang="en-US" altLang="en-US" sz="240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>
                <a:solidFill>
                  <a:srgbClr val="000000"/>
                </a:solidFill>
                <a:cs typeface="Tahoma" panose="020B0604030504040204" pitchFamily="34" charset="0"/>
              </a:rPr>
              <a:t>Entity-relationship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Electronic circuits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Etc.</a:t>
            </a:r>
          </a:p>
        </p:txBody>
      </p:sp>
      <p:sp>
        <p:nvSpPr>
          <p:cNvPr id="7173" name="Line 33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538913"/>
            <a:ext cx="1905000" cy="319087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FC2CC-3990-4539-91CA-E7E02653FDA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Applications-Example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647700"/>
            <a:ext cx="9086850" cy="1905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cs typeface="Tahoma" panose="020B0604030504040204" pitchFamily="34" charset="0"/>
              </a:rPr>
              <a:t>Transportation networks: </a:t>
            </a:r>
            <a:r>
              <a:rPr lang="en-US" altLang="en-US" sz="2400" dirty="0" smtClean="0">
                <a:solidFill>
                  <a:srgbClr val="C00000"/>
                </a:solidFill>
                <a:cs typeface="Tahoma" panose="020B0604030504040204" pitchFamily="34" charset="0"/>
              </a:rPr>
              <a:t>Highway network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0000FF"/>
                </a:solidFill>
              </a:rPr>
              <a:t>vertex</a:t>
            </a:r>
            <a:r>
              <a:rPr lang="en-US" altLang="en-US" sz="2000" dirty="0" smtClean="0"/>
              <a:t> represents a </a:t>
            </a:r>
            <a:r>
              <a:rPr lang="en-US" altLang="en-US" sz="2000" dirty="0" smtClean="0">
                <a:solidFill>
                  <a:srgbClr val="0000FF"/>
                </a:solidFill>
              </a:rPr>
              <a:t>city</a:t>
            </a:r>
            <a:r>
              <a:rPr lang="en-US" altLang="en-US" sz="2000" dirty="0" smtClean="0"/>
              <a:t> code and store the city’s name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en-US" sz="2000" dirty="0" smtClean="0"/>
              <a:t>An </a:t>
            </a:r>
            <a:r>
              <a:rPr lang="en-US" altLang="en-US" sz="2000" dirty="0" smtClean="0">
                <a:solidFill>
                  <a:srgbClr val="0000FF"/>
                </a:solidFill>
              </a:rPr>
              <a:t>edge</a:t>
            </a:r>
            <a:r>
              <a:rPr lang="en-US" altLang="en-US" sz="2000" dirty="0" smtClean="0"/>
              <a:t> represents a </a:t>
            </a:r>
            <a:r>
              <a:rPr lang="en-US" altLang="en-US" sz="2000" dirty="0" smtClean="0">
                <a:solidFill>
                  <a:srgbClr val="0000FF"/>
                </a:solidFill>
              </a:rPr>
              <a:t>road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0000FF"/>
                </a:solidFill>
              </a:rPr>
              <a:t>between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0000FF"/>
                </a:solidFill>
              </a:rPr>
              <a:t>two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0000FF"/>
                </a:solidFill>
              </a:rPr>
              <a:t>cities</a:t>
            </a:r>
            <a:r>
              <a:rPr lang="en-US" altLang="en-US" sz="2000" dirty="0" smtClean="0"/>
              <a:t> and stores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mileage</a:t>
            </a:r>
            <a:r>
              <a:rPr lang="en-US" altLang="en-US" sz="2000" dirty="0" smtClean="0"/>
              <a:t> of the road</a:t>
            </a:r>
          </a:p>
          <a:p>
            <a:pPr marL="342900" lvl="1" indent="-34290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altLang="en-US" sz="2400" dirty="0" smtClean="0"/>
              <a:t>Edges can be given a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weight</a:t>
            </a:r>
            <a:r>
              <a:rPr lang="en-US" altLang="en-US" sz="2400" dirty="0" smtClean="0"/>
              <a:t>: can represent the </a:t>
            </a:r>
            <a:r>
              <a:rPr lang="en-US" altLang="en-US" sz="2400" dirty="0" smtClean="0">
                <a:solidFill>
                  <a:srgbClr val="0000FF"/>
                </a:solidFill>
              </a:rPr>
              <a:t>distance</a:t>
            </a:r>
            <a:r>
              <a:rPr lang="en-US" altLang="en-US" sz="2400" dirty="0" smtClean="0"/>
              <a:t>, the </a:t>
            </a:r>
            <a:r>
              <a:rPr lang="en-US" altLang="en-US" sz="2400" dirty="0" smtClean="0">
                <a:solidFill>
                  <a:srgbClr val="0000FF"/>
                </a:solidFill>
              </a:rPr>
              <a:t>time</a:t>
            </a:r>
            <a:r>
              <a:rPr lang="en-US" altLang="en-US" sz="2400" dirty="0" smtClean="0"/>
              <a:t> or the </a:t>
            </a:r>
            <a:r>
              <a:rPr lang="en-US" altLang="en-US" sz="2400" dirty="0" smtClean="0">
                <a:solidFill>
                  <a:srgbClr val="0000FF"/>
                </a:solidFill>
              </a:rPr>
              <a:t>cost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to travel from one vertex to another</a:t>
            </a:r>
            <a:r>
              <a:rPr lang="en-US" altLang="en-US" sz="2400" dirty="0" smtClean="0"/>
              <a:t>. 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4419600" y="5867400"/>
            <a:ext cx="561975" cy="4603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Beirut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819400" y="56388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2438400" y="5181600"/>
            <a:ext cx="561975" cy="4603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Tripoli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4038600" y="3505200"/>
            <a:ext cx="638175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Baalbek</a:t>
            </a: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733800" y="4572000"/>
            <a:ext cx="638175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Zahleh</a:t>
            </a:r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1219200" y="3733800"/>
            <a:ext cx="533400" cy="5302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Qbayat</a:t>
            </a:r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2590800" y="3429000"/>
            <a:ext cx="609600" cy="5302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Hermel</a:t>
            </a: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5638800" y="58674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Saida</a:t>
            </a: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6858000" y="4038600"/>
            <a:ext cx="762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Nabatieh</a:t>
            </a:r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7391400" y="55626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Tyre</a:t>
            </a:r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1676400" y="4191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 flipV="1">
            <a:off x="1752600" y="3733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32004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H="1">
            <a:off x="4114800" y="3962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4114800" y="5029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4953000" y="617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4648200" y="38100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7391400" y="45720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 flipV="1">
            <a:off x="6172200" y="5867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>
            <a:off x="4572000" y="3886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Oval 24"/>
          <p:cNvSpPr>
            <a:spLocks noChangeArrowheads="1"/>
          </p:cNvSpPr>
          <p:nvPr/>
        </p:nvSpPr>
        <p:spPr bwMode="auto">
          <a:xfrm>
            <a:off x="5410200" y="4495800"/>
            <a:ext cx="638175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Jezzine</a:t>
            </a:r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5715000" y="4953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 flipV="1">
            <a:off x="5791200" y="44196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 flipV="1">
            <a:off x="6096000" y="45720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Oval 28"/>
          <p:cNvSpPr>
            <a:spLocks noChangeArrowheads="1"/>
          </p:cNvSpPr>
          <p:nvPr/>
        </p:nvSpPr>
        <p:spPr bwMode="auto">
          <a:xfrm>
            <a:off x="2590800" y="4267200"/>
            <a:ext cx="6096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Ehden</a:t>
            </a:r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 flipV="1">
            <a:off x="2819400" y="4648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 flipV="1">
            <a:off x="3124200" y="3886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3124200" y="4572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2"/>
          <p:cNvSpPr>
            <a:spLocks noChangeShapeType="1"/>
          </p:cNvSpPr>
          <p:nvPr/>
        </p:nvSpPr>
        <p:spPr bwMode="auto">
          <a:xfrm>
            <a:off x="2971800" y="46482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5029200" y="586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40</a:t>
            </a: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6705600" y="594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35</a:t>
            </a:r>
          </a:p>
        </p:txBody>
      </p:sp>
      <p:sp>
        <p:nvSpPr>
          <p:cNvPr id="8228" name="Text Box 35"/>
          <p:cNvSpPr txBox="1">
            <a:spLocks noChangeArrowheads="1"/>
          </p:cNvSpPr>
          <p:nvPr/>
        </p:nvSpPr>
        <p:spPr bwMode="auto">
          <a:xfrm>
            <a:off x="73914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30</a:t>
            </a:r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6248400" y="4953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40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57150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105</a:t>
            </a:r>
          </a:p>
        </p:txBody>
      </p: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3352800" y="3429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100</a:t>
            </a:r>
          </a:p>
        </p:txBody>
      </p:sp>
      <p:sp>
        <p:nvSpPr>
          <p:cNvPr id="8232" name="Text Box 39"/>
          <p:cNvSpPr txBox="1">
            <a:spLocks noChangeArrowheads="1"/>
          </p:cNvSpPr>
          <p:nvPr/>
        </p:nvSpPr>
        <p:spPr bwMode="auto">
          <a:xfrm>
            <a:off x="1828800" y="3505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30</a:t>
            </a:r>
          </a:p>
        </p:txBody>
      </p:sp>
      <p:sp>
        <p:nvSpPr>
          <p:cNvPr id="8233" name="Text Box 40"/>
          <p:cNvSpPr txBox="1">
            <a:spLocks noChangeArrowheads="1"/>
          </p:cNvSpPr>
          <p:nvPr/>
        </p:nvSpPr>
        <p:spPr bwMode="auto">
          <a:xfrm>
            <a:off x="17526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40</a:t>
            </a:r>
          </a:p>
        </p:txBody>
      </p:sp>
      <p:sp>
        <p:nvSpPr>
          <p:cNvPr id="8234" name="Text Box 41"/>
          <p:cNvSpPr txBox="1">
            <a:spLocks noChangeArrowheads="1"/>
          </p:cNvSpPr>
          <p:nvPr/>
        </p:nvSpPr>
        <p:spPr bwMode="auto">
          <a:xfrm>
            <a:off x="24384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30</a:t>
            </a:r>
          </a:p>
        </p:txBody>
      </p:sp>
      <p:sp>
        <p:nvSpPr>
          <p:cNvPr id="8235" name="Text Box 42"/>
          <p:cNvSpPr txBox="1">
            <a:spLocks noChangeArrowheads="1"/>
          </p:cNvSpPr>
          <p:nvPr/>
        </p:nvSpPr>
        <p:spPr bwMode="auto">
          <a:xfrm>
            <a:off x="3352800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70</a:t>
            </a:r>
          </a:p>
        </p:txBody>
      </p:sp>
      <p:sp>
        <p:nvSpPr>
          <p:cNvPr id="8236" name="Text Box 43"/>
          <p:cNvSpPr txBox="1">
            <a:spLocks noChangeArrowheads="1"/>
          </p:cNvSpPr>
          <p:nvPr/>
        </p:nvSpPr>
        <p:spPr bwMode="auto">
          <a:xfrm>
            <a:off x="3276600" y="5105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90</a:t>
            </a:r>
          </a:p>
        </p:txBody>
      </p:sp>
      <p:sp>
        <p:nvSpPr>
          <p:cNvPr id="8237" name="Text Box 44"/>
          <p:cNvSpPr txBox="1">
            <a:spLocks noChangeArrowheads="1"/>
          </p:cNvSpPr>
          <p:nvPr/>
        </p:nvSpPr>
        <p:spPr bwMode="auto">
          <a:xfrm>
            <a:off x="3276600" y="4343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60</a:t>
            </a:r>
          </a:p>
        </p:txBody>
      </p:sp>
      <p:sp>
        <p:nvSpPr>
          <p:cNvPr id="8238" name="Text Box 45"/>
          <p:cNvSpPr txBox="1">
            <a:spLocks noChangeArrowheads="1"/>
          </p:cNvSpPr>
          <p:nvPr/>
        </p:nvSpPr>
        <p:spPr bwMode="auto">
          <a:xfrm>
            <a:off x="3276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80</a:t>
            </a:r>
          </a:p>
        </p:txBody>
      </p:sp>
      <p:sp>
        <p:nvSpPr>
          <p:cNvPr id="8239" name="Text Box 46"/>
          <p:cNvSpPr txBox="1">
            <a:spLocks noChangeArrowheads="1"/>
          </p:cNvSpPr>
          <p:nvPr/>
        </p:nvSpPr>
        <p:spPr bwMode="auto">
          <a:xfrm>
            <a:off x="4724400" y="4114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90</a:t>
            </a:r>
          </a:p>
        </p:txBody>
      </p:sp>
      <p:sp>
        <p:nvSpPr>
          <p:cNvPr id="8240" name="Text Box 47"/>
          <p:cNvSpPr txBox="1">
            <a:spLocks noChangeArrowheads="1"/>
          </p:cNvSpPr>
          <p:nvPr/>
        </p:nvSpPr>
        <p:spPr bwMode="auto">
          <a:xfrm>
            <a:off x="5334000" y="5181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20</a:t>
            </a:r>
          </a:p>
        </p:txBody>
      </p:sp>
      <p:sp>
        <p:nvSpPr>
          <p:cNvPr id="8241" name="Text Box 48"/>
          <p:cNvSpPr txBox="1">
            <a:spLocks noChangeArrowheads="1"/>
          </p:cNvSpPr>
          <p:nvPr/>
        </p:nvSpPr>
        <p:spPr bwMode="auto">
          <a:xfrm>
            <a:off x="4191000" y="4114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30</a:t>
            </a:r>
          </a:p>
        </p:txBody>
      </p:sp>
      <p:sp>
        <p:nvSpPr>
          <p:cNvPr id="8242" name="Text Box 49"/>
          <p:cNvSpPr txBox="1">
            <a:spLocks noChangeArrowheads="1"/>
          </p:cNvSpPr>
          <p:nvPr/>
        </p:nvSpPr>
        <p:spPr bwMode="auto">
          <a:xfrm>
            <a:off x="4191000" y="5181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50</a:t>
            </a:r>
          </a:p>
        </p:txBody>
      </p:sp>
      <p:sp>
        <p:nvSpPr>
          <p:cNvPr id="8243" name="Text Box 50"/>
          <p:cNvSpPr txBox="1">
            <a:spLocks noChangeArrowheads="1"/>
          </p:cNvSpPr>
          <p:nvPr/>
        </p:nvSpPr>
        <p:spPr bwMode="auto">
          <a:xfrm>
            <a:off x="59436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35</a:t>
            </a:r>
          </a:p>
        </p:txBody>
      </p:sp>
      <p:sp>
        <p:nvSpPr>
          <p:cNvPr id="8244" name="Line 51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6AB1A-504A-452E-A33E-E830963DAB6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Applications-Example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674688"/>
            <a:ext cx="9029700" cy="190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Transportation networks: </a:t>
            </a:r>
            <a:r>
              <a:rPr lang="en-US" altLang="en-US" sz="2400" b="1" smtClean="0">
                <a:solidFill>
                  <a:srgbClr val="C00000"/>
                </a:solidFill>
                <a:cs typeface="Tahoma" panose="020B0604030504040204" pitchFamily="34" charset="0"/>
              </a:rPr>
              <a:t>Flight network</a:t>
            </a:r>
            <a:endParaRPr lang="en-US" altLang="en-US" sz="2400" b="1" smtClean="0">
              <a:solidFill>
                <a:srgbClr val="C00000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/>
              <a:t>A </a:t>
            </a:r>
            <a:r>
              <a:rPr lang="en-US" altLang="en-US" sz="2000" smtClean="0">
                <a:solidFill>
                  <a:srgbClr val="0000FF"/>
                </a:solidFill>
              </a:rPr>
              <a:t>vertex</a:t>
            </a:r>
            <a:r>
              <a:rPr lang="en-US" altLang="en-US" sz="2000" smtClean="0"/>
              <a:t> represents an </a:t>
            </a:r>
            <a:r>
              <a:rPr lang="en-US" altLang="en-US" sz="2000" smtClean="0">
                <a:solidFill>
                  <a:srgbClr val="0000FF"/>
                </a:solidFill>
              </a:rPr>
              <a:t>airport</a:t>
            </a:r>
            <a:r>
              <a:rPr lang="en-US" altLang="en-US" sz="2000" smtClean="0"/>
              <a:t> name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smtClean="0"/>
              <a:t>An </a:t>
            </a:r>
            <a:r>
              <a:rPr lang="en-US" altLang="en-US" sz="2000" smtClean="0">
                <a:solidFill>
                  <a:srgbClr val="0000FF"/>
                </a:solidFill>
              </a:rPr>
              <a:t>edge</a:t>
            </a:r>
            <a:r>
              <a:rPr lang="en-US" altLang="en-US" sz="2000" smtClean="0"/>
              <a:t> represents a </a:t>
            </a:r>
            <a:r>
              <a:rPr lang="en-US" altLang="en-US" sz="2000" smtClean="0">
                <a:solidFill>
                  <a:srgbClr val="0000FF"/>
                </a:solidFill>
              </a:rPr>
              <a:t>flight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route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between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two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cities</a:t>
            </a:r>
            <a:r>
              <a:rPr lang="en-US" altLang="en-US" sz="2000" smtClean="0"/>
              <a:t> and stores the mileage of the route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2362200" y="5181600"/>
            <a:ext cx="561975" cy="4603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Beirut</a:t>
            </a:r>
          </a:p>
        </p:txBody>
      </p:sp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4724400" y="5029200"/>
            <a:ext cx="685800" cy="5302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Montreal</a:t>
            </a:r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2819400" y="3733800"/>
            <a:ext cx="609600" cy="5302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Paris</a:t>
            </a:r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3276600" y="4267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5"/>
          <p:cNvSpPr>
            <a:spLocks noChangeShapeType="1"/>
          </p:cNvSpPr>
          <p:nvPr/>
        </p:nvSpPr>
        <p:spPr bwMode="auto">
          <a:xfrm flipV="1">
            <a:off x="3276600" y="32004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Oval 28"/>
          <p:cNvSpPr>
            <a:spLocks noChangeArrowheads="1"/>
          </p:cNvSpPr>
          <p:nvPr/>
        </p:nvSpPr>
        <p:spPr bwMode="auto">
          <a:xfrm>
            <a:off x="4572000" y="2971800"/>
            <a:ext cx="914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NewYork</a:t>
            </a:r>
          </a:p>
        </p:txBody>
      </p:sp>
      <p:sp>
        <p:nvSpPr>
          <p:cNvPr id="9227" name="Line 29"/>
          <p:cNvSpPr>
            <a:spLocks noChangeShapeType="1"/>
          </p:cNvSpPr>
          <p:nvPr/>
        </p:nvSpPr>
        <p:spPr bwMode="auto">
          <a:xfrm flipV="1">
            <a:off x="49530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39"/>
          <p:cNvSpPr txBox="1">
            <a:spLocks noChangeArrowheads="1"/>
          </p:cNvSpPr>
          <p:nvPr/>
        </p:nvSpPr>
        <p:spPr bwMode="auto">
          <a:xfrm>
            <a:off x="3581400" y="3048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6000</a:t>
            </a:r>
          </a:p>
        </p:txBody>
      </p:sp>
      <p:sp>
        <p:nvSpPr>
          <p:cNvPr id="9229" name="Text Box 40"/>
          <p:cNvSpPr txBox="1">
            <a:spLocks noChangeArrowheads="1"/>
          </p:cNvSpPr>
          <p:nvPr/>
        </p:nvSpPr>
        <p:spPr bwMode="auto">
          <a:xfrm>
            <a:off x="3810000" y="3581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6500</a:t>
            </a:r>
          </a:p>
        </p:txBody>
      </p:sp>
      <p:sp>
        <p:nvSpPr>
          <p:cNvPr id="9230" name="Text Box 41"/>
          <p:cNvSpPr txBox="1">
            <a:spLocks noChangeArrowheads="1"/>
          </p:cNvSpPr>
          <p:nvPr/>
        </p:nvSpPr>
        <p:spPr bwMode="auto">
          <a:xfrm>
            <a:off x="2133600" y="4419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3000</a:t>
            </a:r>
          </a:p>
        </p:txBody>
      </p:sp>
      <p:sp>
        <p:nvSpPr>
          <p:cNvPr id="9231" name="Text Box 45"/>
          <p:cNvSpPr txBox="1">
            <a:spLocks noChangeArrowheads="1"/>
          </p:cNvSpPr>
          <p:nvPr/>
        </p:nvSpPr>
        <p:spPr bwMode="auto">
          <a:xfrm>
            <a:off x="3657600" y="4876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5700</a:t>
            </a:r>
          </a:p>
        </p:txBody>
      </p:sp>
      <p:sp>
        <p:nvSpPr>
          <p:cNvPr id="9232" name="Line 51"/>
          <p:cNvSpPr>
            <a:spLocks noChangeShapeType="1"/>
          </p:cNvSpPr>
          <p:nvPr/>
        </p:nvSpPr>
        <p:spPr bwMode="auto">
          <a:xfrm flipH="1">
            <a:off x="3429000" y="3352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52"/>
          <p:cNvSpPr>
            <a:spLocks noChangeShapeType="1"/>
          </p:cNvSpPr>
          <p:nvPr/>
        </p:nvSpPr>
        <p:spPr bwMode="auto">
          <a:xfrm flipH="1" flipV="1">
            <a:off x="3352800" y="41148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53"/>
          <p:cNvSpPr>
            <a:spLocks noChangeShapeType="1"/>
          </p:cNvSpPr>
          <p:nvPr/>
        </p:nvSpPr>
        <p:spPr bwMode="auto">
          <a:xfrm>
            <a:off x="51816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54"/>
          <p:cNvSpPr>
            <a:spLocks noChangeShapeType="1"/>
          </p:cNvSpPr>
          <p:nvPr/>
        </p:nvSpPr>
        <p:spPr bwMode="auto">
          <a:xfrm flipV="1">
            <a:off x="2514600" y="41910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55"/>
          <p:cNvSpPr>
            <a:spLocks noChangeShapeType="1"/>
          </p:cNvSpPr>
          <p:nvPr/>
        </p:nvSpPr>
        <p:spPr bwMode="auto">
          <a:xfrm flipV="1">
            <a:off x="2819400" y="4267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Text Box 56"/>
          <p:cNvSpPr txBox="1">
            <a:spLocks noChangeArrowheads="1"/>
          </p:cNvSpPr>
          <p:nvPr/>
        </p:nvSpPr>
        <p:spPr bwMode="auto">
          <a:xfrm>
            <a:off x="2819400" y="4724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2800</a:t>
            </a:r>
          </a:p>
        </p:txBody>
      </p:sp>
      <p:sp>
        <p:nvSpPr>
          <p:cNvPr id="9238" name="Text Box 57"/>
          <p:cNvSpPr txBox="1">
            <a:spLocks noChangeArrowheads="1"/>
          </p:cNvSpPr>
          <p:nvPr/>
        </p:nvSpPr>
        <p:spPr bwMode="auto">
          <a:xfrm>
            <a:off x="3962400" y="4343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6000</a:t>
            </a:r>
          </a:p>
        </p:txBody>
      </p:sp>
      <p:sp>
        <p:nvSpPr>
          <p:cNvPr id="9239" name="Text Box 58"/>
          <p:cNvSpPr txBox="1">
            <a:spLocks noChangeArrowheads="1"/>
          </p:cNvSpPr>
          <p:nvPr/>
        </p:nvSpPr>
        <p:spPr bwMode="auto">
          <a:xfrm>
            <a:off x="5105400" y="403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500</a:t>
            </a:r>
          </a:p>
        </p:txBody>
      </p:sp>
      <p:sp>
        <p:nvSpPr>
          <p:cNvPr id="9240" name="Text Box 59"/>
          <p:cNvSpPr txBox="1">
            <a:spLocks noChangeArrowheads="1"/>
          </p:cNvSpPr>
          <p:nvPr/>
        </p:nvSpPr>
        <p:spPr bwMode="auto">
          <a:xfrm>
            <a:off x="4419600" y="3962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475</a:t>
            </a:r>
          </a:p>
        </p:txBody>
      </p:sp>
      <p:sp>
        <p:nvSpPr>
          <p:cNvPr id="9241" name="Line 60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2FDB4-7BCC-4DFC-B79D-71ED10B5C1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Graph Applications-Example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191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  <a:cs typeface="Tahoma" panose="020B0604030504040204" pitchFamily="34" charset="0"/>
              </a:rPr>
              <a:t>Internet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A </a:t>
            </a:r>
            <a:r>
              <a:rPr lang="en-US" altLang="en-US" sz="2000" smtClean="0">
                <a:solidFill>
                  <a:srgbClr val="0000FF"/>
                </a:solidFill>
              </a:rPr>
              <a:t>vertex</a:t>
            </a:r>
            <a:r>
              <a:rPr lang="en-US" altLang="en-US" sz="2000" smtClean="0"/>
              <a:t> represents a </a:t>
            </a:r>
            <a:r>
              <a:rPr lang="en-US" altLang="en-US" sz="2000" smtClean="0">
                <a:solidFill>
                  <a:srgbClr val="0000FF"/>
                </a:solidFill>
              </a:rPr>
              <a:t>router</a:t>
            </a:r>
          </a:p>
          <a:p>
            <a:pPr lvl="1" eaLnBrk="1" hangingPunct="1"/>
            <a:r>
              <a:rPr lang="en-US" altLang="en-US" sz="2000" smtClean="0"/>
              <a:t>An </a:t>
            </a:r>
            <a:r>
              <a:rPr lang="en-US" altLang="en-US" sz="2000" smtClean="0">
                <a:solidFill>
                  <a:srgbClr val="0000FF"/>
                </a:solidFill>
              </a:rPr>
              <a:t>edge</a:t>
            </a:r>
            <a:r>
              <a:rPr lang="en-US" altLang="en-US" sz="2000" smtClean="0"/>
              <a:t> represents the </a:t>
            </a:r>
            <a:r>
              <a:rPr lang="en-US" altLang="en-US" sz="2000" smtClean="0">
                <a:solidFill>
                  <a:srgbClr val="0000FF"/>
                </a:solidFill>
              </a:rPr>
              <a:t>route</a:t>
            </a:r>
            <a:r>
              <a:rPr lang="en-US" altLang="en-US" sz="2000" smtClean="0"/>
              <a:t> data will travel </a:t>
            </a:r>
            <a:r>
              <a:rPr lang="en-US" altLang="en-US" sz="2000" smtClean="0">
                <a:solidFill>
                  <a:srgbClr val="0000FF"/>
                </a:solidFill>
              </a:rPr>
              <a:t>from</a:t>
            </a:r>
            <a:r>
              <a:rPr lang="en-US" altLang="en-US" sz="2000" smtClean="0"/>
              <a:t> computer </a:t>
            </a:r>
            <a:r>
              <a:rPr lang="en-US" altLang="en-US" sz="2000" smtClean="0">
                <a:solidFill>
                  <a:srgbClr val="0000FF"/>
                </a:solidFill>
              </a:rPr>
              <a:t>source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to</a:t>
            </a:r>
            <a:r>
              <a:rPr lang="en-US" altLang="en-US" sz="2000" smtClean="0"/>
              <a:t> a computer </a:t>
            </a:r>
            <a:r>
              <a:rPr lang="en-US" altLang="en-US" sz="2000" smtClean="0">
                <a:solidFill>
                  <a:srgbClr val="0000FF"/>
                </a:solidFill>
              </a:rPr>
              <a:t>destination</a:t>
            </a:r>
          </a:p>
        </p:txBody>
      </p:sp>
      <p:sp>
        <p:nvSpPr>
          <p:cNvPr id="10245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Oval 72"/>
          <p:cNvSpPr>
            <a:spLocks noChangeArrowheads="1"/>
          </p:cNvSpPr>
          <p:nvPr/>
        </p:nvSpPr>
        <p:spPr bwMode="auto">
          <a:xfrm>
            <a:off x="5486400" y="4800600"/>
            <a:ext cx="561975" cy="4603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R7</a:t>
            </a:r>
          </a:p>
        </p:txBody>
      </p:sp>
      <p:sp>
        <p:nvSpPr>
          <p:cNvPr id="10247" name="Line 73"/>
          <p:cNvSpPr>
            <a:spLocks noChangeShapeType="1"/>
          </p:cNvSpPr>
          <p:nvPr/>
        </p:nvSpPr>
        <p:spPr bwMode="auto">
          <a:xfrm>
            <a:off x="40386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Oval 74"/>
          <p:cNvSpPr>
            <a:spLocks noChangeArrowheads="1"/>
          </p:cNvSpPr>
          <p:nvPr/>
        </p:nvSpPr>
        <p:spPr bwMode="auto">
          <a:xfrm>
            <a:off x="3505200" y="4800600"/>
            <a:ext cx="561975" cy="4603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R3</a:t>
            </a:r>
          </a:p>
        </p:txBody>
      </p:sp>
      <p:sp>
        <p:nvSpPr>
          <p:cNvPr id="10249" name="Oval 75"/>
          <p:cNvSpPr>
            <a:spLocks noChangeArrowheads="1"/>
          </p:cNvSpPr>
          <p:nvPr/>
        </p:nvSpPr>
        <p:spPr bwMode="auto">
          <a:xfrm>
            <a:off x="5105400" y="3124200"/>
            <a:ext cx="533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R5</a:t>
            </a:r>
          </a:p>
        </p:txBody>
      </p:sp>
      <p:sp>
        <p:nvSpPr>
          <p:cNvPr id="10250" name="Oval 76"/>
          <p:cNvSpPr>
            <a:spLocks noChangeArrowheads="1"/>
          </p:cNvSpPr>
          <p:nvPr/>
        </p:nvSpPr>
        <p:spPr bwMode="auto">
          <a:xfrm>
            <a:off x="4953000" y="4038600"/>
            <a:ext cx="485775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R6</a:t>
            </a:r>
          </a:p>
        </p:txBody>
      </p:sp>
      <p:sp>
        <p:nvSpPr>
          <p:cNvPr id="10251" name="Oval 77"/>
          <p:cNvSpPr>
            <a:spLocks noChangeArrowheads="1"/>
          </p:cNvSpPr>
          <p:nvPr/>
        </p:nvSpPr>
        <p:spPr bwMode="auto">
          <a:xfrm>
            <a:off x="2286000" y="3733800"/>
            <a:ext cx="533400" cy="5302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R1</a:t>
            </a:r>
          </a:p>
        </p:txBody>
      </p:sp>
      <p:sp>
        <p:nvSpPr>
          <p:cNvPr id="10252" name="Oval 78"/>
          <p:cNvSpPr>
            <a:spLocks noChangeArrowheads="1"/>
          </p:cNvSpPr>
          <p:nvPr/>
        </p:nvSpPr>
        <p:spPr bwMode="auto">
          <a:xfrm>
            <a:off x="3657600" y="3048000"/>
            <a:ext cx="609600" cy="5302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R2</a:t>
            </a:r>
          </a:p>
        </p:txBody>
      </p:sp>
      <p:sp>
        <p:nvSpPr>
          <p:cNvPr id="10253" name="Line 82"/>
          <p:cNvSpPr>
            <a:spLocks noChangeShapeType="1"/>
          </p:cNvSpPr>
          <p:nvPr/>
        </p:nvSpPr>
        <p:spPr bwMode="auto">
          <a:xfrm>
            <a:off x="2667000" y="4267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83"/>
          <p:cNvSpPr>
            <a:spLocks noChangeShapeType="1"/>
          </p:cNvSpPr>
          <p:nvPr/>
        </p:nvSpPr>
        <p:spPr bwMode="auto">
          <a:xfrm flipV="1">
            <a:off x="27432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84"/>
          <p:cNvSpPr>
            <a:spLocks noChangeShapeType="1"/>
          </p:cNvSpPr>
          <p:nvPr/>
        </p:nvSpPr>
        <p:spPr bwMode="auto">
          <a:xfrm>
            <a:off x="42672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85"/>
          <p:cNvSpPr>
            <a:spLocks noChangeShapeType="1"/>
          </p:cNvSpPr>
          <p:nvPr/>
        </p:nvSpPr>
        <p:spPr bwMode="auto">
          <a:xfrm flipH="1">
            <a:off x="52578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86"/>
          <p:cNvSpPr>
            <a:spLocks noChangeShapeType="1"/>
          </p:cNvSpPr>
          <p:nvPr/>
        </p:nvSpPr>
        <p:spPr bwMode="auto">
          <a:xfrm>
            <a:off x="53340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87"/>
          <p:cNvSpPr>
            <a:spLocks noChangeShapeType="1"/>
          </p:cNvSpPr>
          <p:nvPr/>
        </p:nvSpPr>
        <p:spPr bwMode="auto">
          <a:xfrm>
            <a:off x="1600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88"/>
          <p:cNvSpPr>
            <a:spLocks noChangeShapeType="1"/>
          </p:cNvSpPr>
          <p:nvPr/>
        </p:nvSpPr>
        <p:spPr bwMode="auto">
          <a:xfrm flipV="1">
            <a:off x="6858000" y="3657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91"/>
          <p:cNvSpPr>
            <a:spLocks noChangeShapeType="1"/>
          </p:cNvSpPr>
          <p:nvPr/>
        </p:nvSpPr>
        <p:spPr bwMode="auto">
          <a:xfrm>
            <a:off x="5562600" y="3505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Oval 92"/>
          <p:cNvSpPr>
            <a:spLocks noChangeArrowheads="1"/>
          </p:cNvSpPr>
          <p:nvPr/>
        </p:nvSpPr>
        <p:spPr bwMode="auto">
          <a:xfrm>
            <a:off x="6400800" y="3962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R8</a:t>
            </a:r>
          </a:p>
        </p:txBody>
      </p:sp>
      <p:sp>
        <p:nvSpPr>
          <p:cNvPr id="10262" name="Line 93"/>
          <p:cNvSpPr>
            <a:spLocks noChangeShapeType="1"/>
          </p:cNvSpPr>
          <p:nvPr/>
        </p:nvSpPr>
        <p:spPr bwMode="auto">
          <a:xfrm>
            <a:off x="6858000" y="4267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94"/>
          <p:cNvSpPr>
            <a:spLocks noChangeShapeType="1"/>
          </p:cNvSpPr>
          <p:nvPr/>
        </p:nvSpPr>
        <p:spPr bwMode="auto">
          <a:xfrm flipV="1">
            <a:off x="6858000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95"/>
          <p:cNvSpPr>
            <a:spLocks noChangeShapeType="1"/>
          </p:cNvSpPr>
          <p:nvPr/>
        </p:nvSpPr>
        <p:spPr bwMode="auto">
          <a:xfrm flipV="1">
            <a:off x="1752600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Oval 96"/>
          <p:cNvSpPr>
            <a:spLocks noChangeArrowheads="1"/>
          </p:cNvSpPr>
          <p:nvPr/>
        </p:nvSpPr>
        <p:spPr bwMode="auto">
          <a:xfrm>
            <a:off x="3962400" y="3886200"/>
            <a:ext cx="533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R4</a:t>
            </a:r>
          </a:p>
        </p:txBody>
      </p:sp>
      <p:sp>
        <p:nvSpPr>
          <p:cNvPr id="10266" name="Line 97"/>
          <p:cNvSpPr>
            <a:spLocks noChangeShapeType="1"/>
          </p:cNvSpPr>
          <p:nvPr/>
        </p:nvSpPr>
        <p:spPr bwMode="auto">
          <a:xfrm flipH="1" flipV="1">
            <a:off x="28194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98"/>
          <p:cNvSpPr>
            <a:spLocks noChangeShapeType="1"/>
          </p:cNvSpPr>
          <p:nvPr/>
        </p:nvSpPr>
        <p:spPr bwMode="auto">
          <a:xfrm>
            <a:off x="1676400" y="3505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100"/>
          <p:cNvSpPr>
            <a:spLocks noChangeShapeType="1"/>
          </p:cNvSpPr>
          <p:nvPr/>
        </p:nvSpPr>
        <p:spPr bwMode="auto">
          <a:xfrm>
            <a:off x="4495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Text Box 118"/>
          <p:cNvSpPr txBox="1">
            <a:spLocks noChangeArrowheads="1"/>
          </p:cNvSpPr>
          <p:nvPr/>
        </p:nvSpPr>
        <p:spPr bwMode="auto">
          <a:xfrm>
            <a:off x="76200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 Computer 1</a:t>
            </a:r>
          </a:p>
        </p:txBody>
      </p:sp>
      <p:sp>
        <p:nvSpPr>
          <p:cNvPr id="10270" name="Line 119"/>
          <p:cNvSpPr>
            <a:spLocks noChangeShapeType="1"/>
          </p:cNvSpPr>
          <p:nvPr/>
        </p:nvSpPr>
        <p:spPr bwMode="auto">
          <a:xfrm flipV="1">
            <a:off x="6019800" y="4343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120"/>
          <p:cNvSpPr>
            <a:spLocks noChangeShapeType="1"/>
          </p:cNvSpPr>
          <p:nvPr/>
        </p:nvSpPr>
        <p:spPr bwMode="auto">
          <a:xfrm flipV="1">
            <a:off x="3962400" y="4343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121"/>
          <p:cNvSpPr>
            <a:spLocks noChangeShapeType="1"/>
          </p:cNvSpPr>
          <p:nvPr/>
        </p:nvSpPr>
        <p:spPr bwMode="auto">
          <a:xfrm>
            <a:off x="4038600" y="3581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122"/>
          <p:cNvSpPr>
            <a:spLocks noChangeShapeType="1"/>
          </p:cNvSpPr>
          <p:nvPr/>
        </p:nvSpPr>
        <p:spPr bwMode="auto">
          <a:xfrm>
            <a:off x="4191000" y="3429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Text Box 123"/>
          <p:cNvSpPr txBox="1">
            <a:spLocks noChangeArrowheads="1"/>
          </p:cNvSpPr>
          <p:nvPr/>
        </p:nvSpPr>
        <p:spPr bwMode="auto">
          <a:xfrm>
            <a:off x="7696200" y="4038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Computer 2</a:t>
            </a:r>
          </a:p>
        </p:txBody>
      </p:sp>
      <p:sp>
        <p:nvSpPr>
          <p:cNvPr id="10275" name="Text Box 124"/>
          <p:cNvSpPr txBox="1">
            <a:spLocks noChangeArrowheads="1"/>
          </p:cNvSpPr>
          <p:nvPr/>
        </p:nvSpPr>
        <p:spPr bwMode="auto">
          <a:xfrm>
            <a:off x="7696200" y="449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Computer 3</a:t>
            </a:r>
          </a:p>
        </p:txBody>
      </p:sp>
      <p:sp>
        <p:nvSpPr>
          <p:cNvPr id="10276" name="Line 125"/>
          <p:cNvSpPr>
            <a:spLocks noChangeShapeType="1"/>
          </p:cNvSpPr>
          <p:nvPr/>
        </p:nvSpPr>
        <p:spPr bwMode="auto">
          <a:xfrm>
            <a:off x="5410200" y="4191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Line 126"/>
          <p:cNvSpPr>
            <a:spLocks noChangeShapeType="1"/>
          </p:cNvSpPr>
          <p:nvPr/>
        </p:nvSpPr>
        <p:spPr bwMode="auto">
          <a:xfrm flipV="1">
            <a:off x="4038600" y="4419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Text Box 127"/>
          <p:cNvSpPr txBox="1">
            <a:spLocks noChangeArrowheads="1"/>
          </p:cNvSpPr>
          <p:nvPr/>
        </p:nvSpPr>
        <p:spPr bwMode="auto">
          <a:xfrm>
            <a:off x="609600" y="3276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Computer a</a:t>
            </a:r>
          </a:p>
        </p:txBody>
      </p:sp>
      <p:sp>
        <p:nvSpPr>
          <p:cNvPr id="10279" name="Text Box 128"/>
          <p:cNvSpPr txBox="1">
            <a:spLocks noChangeArrowheads="1"/>
          </p:cNvSpPr>
          <p:nvPr/>
        </p:nvSpPr>
        <p:spPr bwMode="auto">
          <a:xfrm>
            <a:off x="609600" y="3810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Computer b</a:t>
            </a:r>
          </a:p>
        </p:txBody>
      </p:sp>
      <p:sp>
        <p:nvSpPr>
          <p:cNvPr id="10280" name="Text Box 129"/>
          <p:cNvSpPr txBox="1">
            <a:spLocks noChangeArrowheads="1"/>
          </p:cNvSpPr>
          <p:nvPr/>
        </p:nvSpPr>
        <p:spPr bwMode="auto">
          <a:xfrm>
            <a:off x="685800" y="4419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Computer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09724-06A3-498F-9A62-B8381AAEFB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Degree of a vertex</a:t>
            </a:r>
          </a:p>
        </p:txBody>
      </p:sp>
      <p:sp>
        <p:nvSpPr>
          <p:cNvPr id="11268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99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en-US" sz="2800" dirty="0" smtClean="0">
                <a:cs typeface="Arial" charset="0"/>
              </a:rPr>
              <a:t>The 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degree</a:t>
            </a:r>
            <a:r>
              <a:rPr lang="en-US" altLang="en-US" sz="2800" dirty="0" smtClean="0">
                <a:cs typeface="Arial" charset="0"/>
              </a:rPr>
              <a:t> of a vertex is defined as the number of adjacent vertices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 smtClean="0"/>
              <a:t>	degree(A) = degree(D) = degree(C) = 3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 smtClean="0">
                <a:cs typeface="Arial" charset="0"/>
              </a:rPr>
              <a:t>	</a:t>
            </a:r>
            <a:r>
              <a:rPr lang="en-US" altLang="en-US" sz="2400" dirty="0" smtClean="0"/>
              <a:t>degree(B) = degree(E) = 4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 smtClean="0"/>
              <a:t>	degree(F) = 1</a:t>
            </a:r>
            <a:br>
              <a:rPr lang="en-US" altLang="en-US" sz="2400" dirty="0" smtClean="0"/>
            </a:br>
            <a:r>
              <a:rPr lang="en-US" altLang="en-US" sz="2400" dirty="0" smtClean="0"/>
              <a:t>	degree(G) = 0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endParaRPr lang="en-US" altLang="en-US" dirty="0" smtClean="0">
              <a:solidFill>
                <a:prstClr val="black"/>
              </a:solidFill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endParaRPr lang="en-US" altLang="en-US" dirty="0" smtClean="0">
              <a:solidFill>
                <a:prstClr val="black"/>
              </a:solidFill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endParaRPr lang="en-US" altLang="en-US" dirty="0" smtClean="0">
              <a:solidFill>
                <a:prstClr val="black"/>
              </a:solidFill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en-US" sz="2800" dirty="0" smtClean="0">
                <a:solidFill>
                  <a:prstClr val="black"/>
                </a:solidFill>
                <a:cs typeface="Arial" charset="0"/>
              </a:rPr>
              <a:t>Those vertices adjacent to a given vertex are its </a:t>
            </a:r>
            <a:r>
              <a:rPr lang="en-US" altLang="en-US" sz="2800" i="1" dirty="0" smtClean="0">
                <a:solidFill>
                  <a:srgbClr val="FF0000"/>
                </a:solidFill>
                <a:cs typeface="Arial" charset="0"/>
              </a:rPr>
              <a:t>neighbors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endParaRPr lang="en-US" altLang="en-US" dirty="0" smtClean="0">
              <a:cs typeface="Arial" charset="0"/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311525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09724-06A3-498F-9A62-B8381AAEFB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" charset="0"/>
                <a:cs typeface="Arial" charset="0"/>
              </a:rPr>
              <a:t>Sub-graphs</a:t>
            </a:r>
            <a:endParaRPr lang="en-US" altLang="en-US" sz="3200" b="1" dirty="0" smtClean="0"/>
          </a:p>
        </p:txBody>
      </p:sp>
      <p:sp>
        <p:nvSpPr>
          <p:cNvPr id="11268" name="Line 24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991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en-US" sz="2400" dirty="0">
                <a:cs typeface="Arial" charset="0"/>
              </a:rPr>
              <a:t>A </a:t>
            </a:r>
            <a:r>
              <a:rPr lang="en-US" altLang="en-US" sz="2400" i="1" dirty="0">
                <a:cs typeface="Arial" charset="0"/>
              </a:rPr>
              <a:t>sub-graph</a:t>
            </a:r>
            <a:r>
              <a:rPr lang="en-US" altLang="en-US" sz="2400" dirty="0">
                <a:cs typeface="Arial" charset="0"/>
              </a:rPr>
              <a:t> of a graph a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subset of the vertices </a:t>
            </a:r>
            <a:r>
              <a:rPr lang="en-US" altLang="en-US" sz="2400" dirty="0">
                <a:cs typeface="Arial" charset="0"/>
              </a:rPr>
              <a:t>and a </a:t>
            </a:r>
            <a:r>
              <a:rPr lang="en-US" altLang="en-US" sz="2400" dirty="0">
                <a:solidFill>
                  <a:srgbClr val="0000FF"/>
                </a:solidFill>
                <a:cs typeface="Arial" charset="0"/>
              </a:rPr>
              <a:t>subset of the edges</a:t>
            </a:r>
            <a:r>
              <a:rPr lang="en-US" altLang="en-US" sz="2400" dirty="0">
                <a:cs typeface="Arial" charset="0"/>
              </a:rPr>
              <a:t> that connected the subset of vertices in the original </a:t>
            </a:r>
            <a:r>
              <a:rPr lang="en-US" altLang="en-US" sz="2400" dirty="0" smtClean="0">
                <a:cs typeface="Arial" charset="0"/>
              </a:rPr>
              <a:t>graph</a:t>
            </a:r>
            <a:endParaRPr lang="en-US" altLang="en-US" sz="2400" dirty="0" smtClean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2053281"/>
            <a:ext cx="2646144" cy="171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1" y="2057400"/>
            <a:ext cx="3309057" cy="21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6011" y="4953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spanning </a:t>
            </a:r>
            <a:r>
              <a:rPr lang="en-US" b="1" i="1" dirty="0" smtClean="0"/>
              <a:t>subgraph: </a:t>
            </a:r>
            <a:r>
              <a:rPr lang="en-US" dirty="0" smtClean="0"/>
              <a:t>contains </a:t>
            </a:r>
            <a:r>
              <a:rPr lang="en-US" dirty="0"/>
              <a:t>all the vertices of the graph </a:t>
            </a:r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2185</Words>
  <Application>Microsoft Office PowerPoint</Application>
  <PresentationFormat>On-screen Show (4:3)</PresentationFormat>
  <Paragraphs>514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Courier New</vt:lpstr>
      <vt:lpstr>Tahoma</vt:lpstr>
      <vt:lpstr>Times New Roman</vt:lpstr>
      <vt:lpstr>Default Design</vt:lpstr>
      <vt:lpstr>Equation</vt:lpstr>
      <vt:lpstr>Graph</vt:lpstr>
      <vt:lpstr>Introduction To Graph</vt:lpstr>
      <vt:lpstr>Graph Examples</vt:lpstr>
      <vt:lpstr>Graph Applications</vt:lpstr>
      <vt:lpstr>Graph Applications-Example</vt:lpstr>
      <vt:lpstr>Graph Applications-Example</vt:lpstr>
      <vt:lpstr>Graph Applications-Example</vt:lpstr>
      <vt:lpstr>Degree of a vertex</vt:lpstr>
      <vt:lpstr>Sub-graphs</vt:lpstr>
      <vt:lpstr>Paths</vt:lpstr>
      <vt:lpstr>Simple Paths</vt:lpstr>
      <vt:lpstr>Connectedness</vt:lpstr>
      <vt:lpstr>Weighted graphs</vt:lpstr>
      <vt:lpstr>Weighted graphs</vt:lpstr>
      <vt:lpstr>Trees</vt:lpstr>
      <vt:lpstr>Trees</vt:lpstr>
      <vt:lpstr>Forests</vt:lpstr>
      <vt:lpstr>Directed graphs</vt:lpstr>
      <vt:lpstr>In and out degrees</vt:lpstr>
      <vt:lpstr>PowerPoint Presentation</vt:lpstr>
      <vt:lpstr>PowerPoint Presentation</vt:lpstr>
      <vt:lpstr>PowerPoint Presentation</vt:lpstr>
      <vt:lpstr>PowerPoint Presentation</vt:lpstr>
      <vt:lpstr>Graph Representation</vt:lpstr>
      <vt:lpstr>Graph Representation</vt:lpstr>
      <vt:lpstr>Graph Representation: Adjacency matrix (undirected graph)</vt:lpstr>
      <vt:lpstr>Graph Representation: Adjacency List (undirected graph)</vt:lpstr>
      <vt:lpstr>Graph Representation: Adjacency matrix (directed graph)</vt:lpstr>
      <vt:lpstr>Graph Implementation-Adjacency Matrix</vt:lpstr>
      <vt:lpstr>Graph Implementation-Adjacency Matrix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haidar</dc:creator>
  <cp:lastModifiedBy>Haidar Safa</cp:lastModifiedBy>
  <cp:revision>74</cp:revision>
  <dcterms:created xsi:type="dcterms:W3CDTF">2003-12-31T18:31:28Z</dcterms:created>
  <dcterms:modified xsi:type="dcterms:W3CDTF">2022-04-18T16:53:56Z</dcterms:modified>
</cp:coreProperties>
</file>