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59" r:id="rId6"/>
    <p:sldId id="265" r:id="rId7"/>
    <p:sldId id="262" r:id="rId8"/>
    <p:sldId id="260" r:id="rId9"/>
    <p:sldId id="266" r:id="rId10"/>
    <p:sldId id="267" r:id="rId11"/>
    <p:sldId id="261" r:id="rId12"/>
    <p:sldId id="268" r:id="rId13"/>
    <p:sldId id="269" r:id="rId14"/>
    <p:sldId id="270"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69" d="100"/>
          <a:sy n="69" d="100"/>
        </p:scale>
        <p:origin x="48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85D3C4-8630-457D-BFE8-8AC11332F87F}"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83A2F-F74D-483F-B425-27A1E3F1089B}"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4786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CB85D3C4-8630-457D-BFE8-8AC11332F87F}" type="datetimeFigureOut">
              <a:rPr lang="en-US" smtClean="0"/>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883A2F-F74D-483F-B425-27A1E3F1089B}" type="slidenum">
              <a:rPr lang="en-US" smtClean="0"/>
              <a:t>‹#›</a:t>
            </a:fld>
            <a:endParaRPr lang="en-US"/>
          </a:p>
        </p:txBody>
      </p:sp>
    </p:spTree>
    <p:extLst>
      <p:ext uri="{BB962C8B-B14F-4D97-AF65-F5344CB8AC3E}">
        <p14:creationId xmlns:p14="http://schemas.microsoft.com/office/powerpoint/2010/main" val="3586894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85D3C4-8630-457D-BFE8-8AC11332F87F}"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83A2F-F74D-483F-B425-27A1E3F1089B}" type="slidenum">
              <a:rPr lang="en-US" smtClean="0"/>
              <a:t>‹#›</a:t>
            </a:fld>
            <a:endParaRPr lang="en-US"/>
          </a:p>
        </p:txBody>
      </p:sp>
    </p:spTree>
    <p:extLst>
      <p:ext uri="{BB962C8B-B14F-4D97-AF65-F5344CB8AC3E}">
        <p14:creationId xmlns:p14="http://schemas.microsoft.com/office/powerpoint/2010/main" val="1468830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85D3C4-8630-457D-BFE8-8AC11332F87F}"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83A2F-F74D-483F-B425-27A1E3F1089B}"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47598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85D3C4-8630-457D-BFE8-8AC11332F87F}"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83A2F-F74D-483F-B425-27A1E3F1089B}" type="slidenum">
              <a:rPr lang="en-US" smtClean="0"/>
              <a:t>‹#›</a:t>
            </a:fld>
            <a:endParaRPr lang="en-US"/>
          </a:p>
        </p:txBody>
      </p:sp>
    </p:spTree>
    <p:extLst>
      <p:ext uri="{BB962C8B-B14F-4D97-AF65-F5344CB8AC3E}">
        <p14:creationId xmlns:p14="http://schemas.microsoft.com/office/powerpoint/2010/main" val="904901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85D3C4-8630-457D-BFE8-8AC11332F87F}"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83A2F-F74D-483F-B425-27A1E3F1089B}"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41599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85D3C4-8630-457D-BFE8-8AC11332F87F}"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83A2F-F74D-483F-B425-27A1E3F1089B}" type="slidenum">
              <a:rPr lang="en-US" smtClean="0"/>
              <a:t>‹#›</a:t>
            </a:fld>
            <a:endParaRPr lang="en-US"/>
          </a:p>
        </p:txBody>
      </p:sp>
    </p:spTree>
    <p:extLst>
      <p:ext uri="{BB962C8B-B14F-4D97-AF65-F5344CB8AC3E}">
        <p14:creationId xmlns:p14="http://schemas.microsoft.com/office/powerpoint/2010/main" val="301165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85D3C4-8630-457D-BFE8-8AC11332F87F}"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83A2F-F74D-483F-B425-27A1E3F1089B}" type="slidenum">
              <a:rPr lang="en-US" smtClean="0"/>
              <a:t>‹#›</a:t>
            </a:fld>
            <a:endParaRPr lang="en-US"/>
          </a:p>
        </p:txBody>
      </p:sp>
    </p:spTree>
    <p:extLst>
      <p:ext uri="{BB962C8B-B14F-4D97-AF65-F5344CB8AC3E}">
        <p14:creationId xmlns:p14="http://schemas.microsoft.com/office/powerpoint/2010/main" val="1922792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85D3C4-8630-457D-BFE8-8AC11332F87F}"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83A2F-F74D-483F-B425-27A1E3F1089B}" type="slidenum">
              <a:rPr lang="en-US" smtClean="0"/>
              <a:t>‹#›</a:t>
            </a:fld>
            <a:endParaRPr lang="en-US"/>
          </a:p>
        </p:txBody>
      </p:sp>
    </p:spTree>
    <p:extLst>
      <p:ext uri="{BB962C8B-B14F-4D97-AF65-F5344CB8AC3E}">
        <p14:creationId xmlns:p14="http://schemas.microsoft.com/office/powerpoint/2010/main" val="2669031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85D3C4-8630-457D-BFE8-8AC11332F87F}"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83A2F-F74D-483F-B425-27A1E3F1089B}" type="slidenum">
              <a:rPr lang="en-US" smtClean="0"/>
              <a:t>‹#›</a:t>
            </a:fld>
            <a:endParaRPr lang="en-US"/>
          </a:p>
        </p:txBody>
      </p:sp>
    </p:spTree>
    <p:extLst>
      <p:ext uri="{BB962C8B-B14F-4D97-AF65-F5344CB8AC3E}">
        <p14:creationId xmlns:p14="http://schemas.microsoft.com/office/powerpoint/2010/main" val="248663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85D3C4-8630-457D-BFE8-8AC11332F87F}"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83A2F-F74D-483F-B425-27A1E3F1089B}" type="slidenum">
              <a:rPr lang="en-US" smtClean="0"/>
              <a:t>‹#›</a:t>
            </a:fld>
            <a:endParaRPr lang="en-US"/>
          </a:p>
        </p:txBody>
      </p:sp>
    </p:spTree>
    <p:extLst>
      <p:ext uri="{BB962C8B-B14F-4D97-AF65-F5344CB8AC3E}">
        <p14:creationId xmlns:p14="http://schemas.microsoft.com/office/powerpoint/2010/main" val="332774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85D3C4-8630-457D-BFE8-8AC11332F87F}"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83A2F-F74D-483F-B425-27A1E3F1089B}" type="slidenum">
              <a:rPr lang="en-US" smtClean="0"/>
              <a:t>‹#›</a:t>
            </a:fld>
            <a:endParaRPr lang="en-US"/>
          </a:p>
        </p:txBody>
      </p:sp>
    </p:spTree>
    <p:extLst>
      <p:ext uri="{BB962C8B-B14F-4D97-AF65-F5344CB8AC3E}">
        <p14:creationId xmlns:p14="http://schemas.microsoft.com/office/powerpoint/2010/main" val="3448153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85D3C4-8630-457D-BFE8-8AC11332F87F}" type="datetimeFigureOut">
              <a:rPr lang="en-US" smtClean="0"/>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883A2F-F74D-483F-B425-27A1E3F1089B}" type="slidenum">
              <a:rPr lang="en-US" smtClean="0"/>
              <a:t>‹#›</a:t>
            </a:fld>
            <a:endParaRPr lang="en-US"/>
          </a:p>
        </p:txBody>
      </p:sp>
    </p:spTree>
    <p:extLst>
      <p:ext uri="{BB962C8B-B14F-4D97-AF65-F5344CB8AC3E}">
        <p14:creationId xmlns:p14="http://schemas.microsoft.com/office/powerpoint/2010/main" val="1103451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B85D3C4-8630-457D-BFE8-8AC11332F87F}" type="datetimeFigureOut">
              <a:rPr lang="en-US" smtClean="0"/>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883A2F-F74D-483F-B425-27A1E3F1089B}" type="slidenum">
              <a:rPr lang="en-US" smtClean="0"/>
              <a:t>‹#›</a:t>
            </a:fld>
            <a:endParaRPr lang="en-US"/>
          </a:p>
        </p:txBody>
      </p:sp>
    </p:spTree>
    <p:extLst>
      <p:ext uri="{BB962C8B-B14F-4D97-AF65-F5344CB8AC3E}">
        <p14:creationId xmlns:p14="http://schemas.microsoft.com/office/powerpoint/2010/main" val="1138464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85D3C4-8630-457D-BFE8-8AC11332F87F}" type="datetimeFigureOut">
              <a:rPr lang="en-US" smtClean="0"/>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883A2F-F74D-483F-B425-27A1E3F1089B}" type="slidenum">
              <a:rPr lang="en-US" smtClean="0"/>
              <a:t>‹#›</a:t>
            </a:fld>
            <a:endParaRPr lang="en-US"/>
          </a:p>
        </p:txBody>
      </p:sp>
    </p:spTree>
    <p:extLst>
      <p:ext uri="{BB962C8B-B14F-4D97-AF65-F5344CB8AC3E}">
        <p14:creationId xmlns:p14="http://schemas.microsoft.com/office/powerpoint/2010/main" val="4186961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B85D3C4-8630-457D-BFE8-8AC11332F87F}"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83A2F-F74D-483F-B425-27A1E3F1089B}" type="slidenum">
              <a:rPr lang="en-US" smtClean="0"/>
              <a:t>‹#›</a:t>
            </a:fld>
            <a:endParaRPr lang="en-US"/>
          </a:p>
        </p:txBody>
      </p:sp>
    </p:spTree>
    <p:extLst>
      <p:ext uri="{BB962C8B-B14F-4D97-AF65-F5344CB8AC3E}">
        <p14:creationId xmlns:p14="http://schemas.microsoft.com/office/powerpoint/2010/main" val="1317731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B85D3C4-8630-457D-BFE8-8AC11332F87F}"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83A2F-F74D-483F-B425-27A1E3F1089B}" type="slidenum">
              <a:rPr lang="en-US" smtClean="0"/>
              <a:t>‹#›</a:t>
            </a:fld>
            <a:endParaRPr lang="en-US"/>
          </a:p>
        </p:txBody>
      </p:sp>
    </p:spTree>
    <p:extLst>
      <p:ext uri="{BB962C8B-B14F-4D97-AF65-F5344CB8AC3E}">
        <p14:creationId xmlns:p14="http://schemas.microsoft.com/office/powerpoint/2010/main" val="1832054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B85D3C4-8630-457D-BFE8-8AC11332F87F}" type="datetimeFigureOut">
              <a:rPr lang="en-US" smtClean="0"/>
              <a:t>11/29/2022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B883A2F-F74D-483F-B425-27A1E3F1089B}" type="slidenum">
              <a:rPr lang="en-US" smtClean="0"/>
              <a:t>‹#›</a:t>
            </a:fld>
            <a:endParaRPr lang="en-US"/>
          </a:p>
        </p:txBody>
      </p:sp>
    </p:spTree>
    <p:extLst>
      <p:ext uri="{BB962C8B-B14F-4D97-AF65-F5344CB8AC3E}">
        <p14:creationId xmlns:p14="http://schemas.microsoft.com/office/powerpoint/2010/main" val="17664731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CMPS 270 Project</a:t>
            </a:r>
            <a:endParaRPr lang="en-US" dirty="0"/>
          </a:p>
        </p:txBody>
      </p:sp>
      <p:sp>
        <p:nvSpPr>
          <p:cNvPr id="3" name="Subtitle 2"/>
          <p:cNvSpPr>
            <a:spLocks noGrp="1"/>
          </p:cNvSpPr>
          <p:nvPr>
            <p:ph type="subTitle" idx="1"/>
          </p:nvPr>
        </p:nvSpPr>
        <p:spPr/>
        <p:txBody>
          <a:bodyPr/>
          <a:lstStyle/>
          <a:p>
            <a:r>
              <a:rPr lang="en-US" dirty="0" smtClean="0">
                <a:solidFill>
                  <a:schemeClr val="tx2">
                    <a:lumMod val="20000"/>
                    <a:lumOff val="80000"/>
                  </a:schemeClr>
                </a:solidFill>
              </a:rPr>
              <a:t>Connect 4 Game</a:t>
            </a:r>
            <a:endParaRPr lang="en-US" dirty="0">
              <a:solidFill>
                <a:schemeClr val="tx2">
                  <a:lumMod val="20000"/>
                  <a:lumOff val="80000"/>
                </a:schemeClr>
              </a:solidFill>
            </a:endParaRPr>
          </a:p>
        </p:txBody>
      </p:sp>
    </p:spTree>
    <p:extLst>
      <p:ext uri="{BB962C8B-B14F-4D97-AF65-F5344CB8AC3E}">
        <p14:creationId xmlns:p14="http://schemas.microsoft.com/office/powerpoint/2010/main" val="3692890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787287" y="9528"/>
            <a:ext cx="6404713" cy="3777381"/>
          </a:xfrm>
          <a:prstGeom prst="rect">
            <a:avLst/>
          </a:prstGeom>
        </p:spPr>
      </p:pic>
      <p:pic>
        <p:nvPicPr>
          <p:cNvPr id="5" name="Picture 4"/>
          <p:cNvPicPr>
            <a:picLocks noChangeAspect="1"/>
          </p:cNvPicPr>
          <p:nvPr/>
        </p:nvPicPr>
        <p:blipFill>
          <a:blip r:embed="rId3"/>
          <a:stretch>
            <a:fillRect/>
          </a:stretch>
        </p:blipFill>
        <p:spPr>
          <a:xfrm>
            <a:off x="0" y="0"/>
            <a:ext cx="5080000" cy="3786909"/>
          </a:xfrm>
          <a:prstGeom prst="rect">
            <a:avLst/>
          </a:prstGeom>
        </p:spPr>
      </p:pic>
      <p:sp>
        <p:nvSpPr>
          <p:cNvPr id="6" name="TextBox 5"/>
          <p:cNvSpPr txBox="1"/>
          <p:nvPr/>
        </p:nvSpPr>
        <p:spPr>
          <a:xfrm>
            <a:off x="166255" y="3925455"/>
            <a:ext cx="4913745" cy="1754326"/>
          </a:xfrm>
          <a:prstGeom prst="rect">
            <a:avLst/>
          </a:prstGeom>
          <a:noFill/>
        </p:spPr>
        <p:txBody>
          <a:bodyPr wrap="square" rtlCol="0">
            <a:spAutoFit/>
          </a:bodyPr>
          <a:lstStyle/>
          <a:p>
            <a:r>
              <a:rPr lang="en-US" dirty="0" smtClean="0"/>
              <a:t>This function represents the rate by which the difficulty of the game becomes more easier. It shows approximately what we had plotted. This function corresponds to increasing the losses. It is kind of 2 degree polynomial function.</a:t>
            </a:r>
            <a:endParaRPr lang="en-US" dirty="0"/>
          </a:p>
        </p:txBody>
      </p:sp>
      <p:sp>
        <p:nvSpPr>
          <p:cNvPr id="8" name="TextBox 7"/>
          <p:cNvSpPr txBox="1"/>
          <p:nvPr/>
        </p:nvSpPr>
        <p:spPr>
          <a:xfrm>
            <a:off x="5787287" y="3925455"/>
            <a:ext cx="5911273" cy="1754326"/>
          </a:xfrm>
          <a:prstGeom prst="rect">
            <a:avLst/>
          </a:prstGeom>
          <a:noFill/>
        </p:spPr>
        <p:txBody>
          <a:bodyPr wrap="square" rtlCol="0">
            <a:spAutoFit/>
          </a:bodyPr>
          <a:lstStyle/>
          <a:p>
            <a:r>
              <a:rPr lang="en-US" dirty="0"/>
              <a:t>This function represents the rate by which the difficulty of the game becomes more easier. It shows approximately what we had plotted. This function corresponds to </a:t>
            </a:r>
            <a:r>
              <a:rPr lang="en-US" dirty="0" smtClean="0"/>
              <a:t>decreasing </a:t>
            </a:r>
            <a:r>
              <a:rPr lang="en-US" dirty="0"/>
              <a:t>the losses. It is kind of </a:t>
            </a:r>
            <a:r>
              <a:rPr lang="en-US" dirty="0" smtClean="0"/>
              <a:t>log function with slow rate of increase.</a:t>
            </a:r>
            <a:endParaRPr lang="en-US" dirty="0"/>
          </a:p>
          <a:p>
            <a:endParaRPr lang="en-US" dirty="0"/>
          </a:p>
        </p:txBody>
      </p:sp>
      <p:sp>
        <p:nvSpPr>
          <p:cNvPr id="9" name="TextBox 8"/>
          <p:cNvSpPr txBox="1"/>
          <p:nvPr/>
        </p:nvSpPr>
        <p:spPr>
          <a:xfrm>
            <a:off x="166255" y="5679781"/>
            <a:ext cx="11462327" cy="1200329"/>
          </a:xfrm>
          <a:prstGeom prst="rect">
            <a:avLst/>
          </a:prstGeom>
          <a:noFill/>
        </p:spPr>
        <p:txBody>
          <a:bodyPr wrap="square" rtlCol="0">
            <a:spAutoFit/>
          </a:bodyPr>
          <a:lstStyle/>
          <a:p>
            <a:r>
              <a:rPr lang="en-US" dirty="0" smtClean="0"/>
              <a:t>As conclusion, we noticed that when increasing the number of losses, the game will be much more easier (2 degree polynomial function definitely has faster rate increase than log function) than decreasing the number of winnings noting that of course we have the same magnitude of increase and decrease</a:t>
            </a:r>
            <a:endParaRPr lang="en-US" dirty="0"/>
          </a:p>
        </p:txBody>
      </p:sp>
    </p:spTree>
    <p:extLst>
      <p:ext uri="{BB962C8B-B14F-4D97-AF65-F5344CB8AC3E}">
        <p14:creationId xmlns:p14="http://schemas.microsoft.com/office/powerpoint/2010/main" val="1223414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2579" y="0"/>
            <a:ext cx="5963492" cy="923330"/>
          </a:xfrm>
          <a:prstGeom prst="rect">
            <a:avLst/>
          </a:prstGeom>
          <a:noFill/>
        </p:spPr>
        <p:txBody>
          <a:bodyPr wrap="non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Bot Testing</a:t>
            </a: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Part 1</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TextBox 2"/>
          <p:cNvSpPr txBox="1"/>
          <p:nvPr/>
        </p:nvSpPr>
        <p:spPr>
          <a:xfrm>
            <a:off x="-39259" y="821730"/>
            <a:ext cx="11827168" cy="6678751"/>
          </a:xfrm>
          <a:prstGeom prst="rect">
            <a:avLst/>
          </a:prstGeom>
          <a:noFill/>
        </p:spPr>
        <p:txBody>
          <a:bodyPr wrap="square" rtlCol="0">
            <a:spAutoFit/>
          </a:bodyPr>
          <a:lstStyle/>
          <a:p>
            <a:pPr marL="342900" indent="-342900">
              <a:buAutoNum type="arabicParenR"/>
            </a:pPr>
            <a:r>
              <a:rPr lang="en-US" dirty="0" smtClean="0"/>
              <a:t>Check if our bot is player </a:t>
            </a:r>
            <a:r>
              <a:rPr lang="en-US" dirty="0" smtClean="0"/>
              <a:t>1 or player 2 (by checking the first row in the board if it contains a token or not. We play 2 games: one with row 1 being empty (result should be player 1), and one with row 1 having a token (result should be player 2).</a:t>
            </a:r>
            <a:endParaRPr lang="en-US" dirty="0" smtClean="0"/>
          </a:p>
          <a:p>
            <a:pPr marL="342900" indent="-342900">
              <a:buAutoNum type="arabicParenR"/>
            </a:pPr>
            <a:r>
              <a:rPr lang="en-US" dirty="0" smtClean="0"/>
              <a:t>Check if a copy of array is </a:t>
            </a:r>
            <a:r>
              <a:rPr lang="en-US" dirty="0" smtClean="0"/>
              <a:t>created (copy Function: check by comparing every element of the copied array if they are the same as the original array. We can do that by looping across the columns and the rows and comparing).</a:t>
            </a:r>
          </a:p>
          <a:p>
            <a:pPr marL="342900" indent="-342900">
              <a:buAutoNum type="arabicParenR"/>
            </a:pPr>
            <a:r>
              <a:rPr lang="en-US" dirty="0" smtClean="0"/>
              <a:t>Drop function: </a:t>
            </a:r>
            <a:r>
              <a:rPr lang="en-US" dirty="0"/>
              <a:t>To </a:t>
            </a:r>
            <a:r>
              <a:rPr lang="en-US" dirty="0" smtClean="0"/>
              <a:t>test it, </a:t>
            </a:r>
            <a:r>
              <a:rPr lang="en-US" dirty="0"/>
              <a:t>we tried to set a value of an empty position </a:t>
            </a:r>
            <a:r>
              <a:rPr lang="en-US" dirty="0" smtClean="0"/>
              <a:t>3 times </a:t>
            </a:r>
            <a:r>
              <a:rPr lang="en-US" dirty="0"/>
              <a:t>(the first one with value 1 and the second with the value 2), </a:t>
            </a:r>
            <a:r>
              <a:rPr lang="en-US" dirty="0" smtClean="0"/>
              <a:t>we </a:t>
            </a:r>
            <a:r>
              <a:rPr lang="en-US" dirty="0"/>
              <a:t>then tried to set a value on a non-empty position and see what happens. </a:t>
            </a:r>
            <a:endParaRPr lang="en-US" dirty="0" smtClean="0"/>
          </a:p>
          <a:p>
            <a:pPr marL="342900" indent="-342900">
              <a:buAutoNum type="arabicParenR"/>
            </a:pPr>
            <a:r>
              <a:rPr lang="en-US" dirty="0"/>
              <a:t>getWinner function has the same testing as checkWin function (the testing of checkWin is in </a:t>
            </a:r>
            <a:r>
              <a:rPr lang="en-US" dirty="0" smtClean="0"/>
              <a:t>previous slides) (basically, getWinner function has the same implementation as the checkWin function except that at the end of getWinner, we return the token of the winner)</a:t>
            </a:r>
            <a:endParaRPr lang="en-US" dirty="0" smtClean="0"/>
          </a:p>
          <a:p>
            <a:pPr marL="342900" indent="-342900">
              <a:buAutoNum type="arabicParenR"/>
            </a:pPr>
            <a:r>
              <a:rPr lang="en-US" dirty="0" smtClean="0"/>
              <a:t>Check how random games will be </a:t>
            </a:r>
            <a:r>
              <a:rPr lang="en-US" dirty="0" smtClean="0"/>
              <a:t>played (</a:t>
            </a:r>
            <a:r>
              <a:rPr lang="en-US" dirty="0" smtClean="0"/>
              <a:t>randomGame </a:t>
            </a:r>
            <a:r>
              <a:rPr lang="en-US" dirty="0"/>
              <a:t>function will generate different scenarios of playing a game. To test it, we tested it by a large number of games and saw if there were random results like our bot winning, losing, or if we have a tie. If the results were all the same, then there is something wrong. If the results contained only 2 result possibilities (like winning and losing or winning and tying or losing and tying), then there is something </a:t>
            </a:r>
            <a:r>
              <a:rPr lang="en-US" dirty="0" smtClean="0"/>
              <a:t>wrong)</a:t>
            </a:r>
            <a:endParaRPr lang="en-US" dirty="0" smtClean="0"/>
          </a:p>
          <a:p>
            <a:pPr marL="342900" indent="-342900">
              <a:buAutoNum type="arabicParenR"/>
            </a:pPr>
            <a:r>
              <a:rPr lang="en-US" dirty="0" smtClean="0"/>
              <a:t>Check random games probabilistic results</a:t>
            </a:r>
          </a:p>
          <a:p>
            <a:pPr marL="342900" indent="-342900">
              <a:buAutoNum type="arabicParenR"/>
            </a:pPr>
            <a:r>
              <a:rPr lang="en-US" dirty="0" smtClean="0"/>
              <a:t>Check Wins Losses ties</a:t>
            </a:r>
          </a:p>
          <a:p>
            <a:pPr marL="342900" indent="-342900">
              <a:buAutoNum type="arabicParenR" startAt="6"/>
            </a:pPr>
            <a:r>
              <a:rPr lang="en-US" dirty="0" smtClean="0"/>
              <a:t>Check calculation</a:t>
            </a:r>
          </a:p>
          <a:p>
            <a:r>
              <a:rPr lang="en-US" dirty="0" smtClean="0"/>
              <a:t>7)  Check </a:t>
            </a:r>
            <a:r>
              <a:rPr lang="en-US" dirty="0" smtClean="0"/>
              <a:t>probability of winning for every </a:t>
            </a:r>
            <a:r>
              <a:rPr lang="en-US" dirty="0" smtClean="0"/>
              <a:t>move</a:t>
            </a:r>
          </a:p>
          <a:p>
            <a:r>
              <a:rPr lang="en-US" sz="3200" dirty="0" smtClean="0"/>
              <a:t> </a:t>
            </a:r>
          </a:p>
          <a:p>
            <a:pPr marL="342900" indent="-342900">
              <a:buAutoNum type="arabicParenR" startAt="4"/>
            </a:pPr>
            <a:endParaRPr lang="en-US" dirty="0"/>
          </a:p>
        </p:txBody>
      </p:sp>
    </p:spTree>
    <p:extLst>
      <p:ext uri="{BB962C8B-B14F-4D97-AF65-F5344CB8AC3E}">
        <p14:creationId xmlns:p14="http://schemas.microsoft.com/office/powerpoint/2010/main" val="1703094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0328" y="0"/>
            <a:ext cx="5961890" cy="923330"/>
          </a:xfrm>
          <a:prstGeom prst="rect">
            <a:avLst/>
          </a:prstGeom>
          <a:noFill/>
        </p:spPr>
        <p:txBody>
          <a:bodyPr wrap="none" lIns="91440" tIns="45720" rIns="91440" bIns="45720">
            <a:spAutoFit/>
          </a:bodyPr>
          <a:lstStyle/>
          <a:p>
            <a:pPr algn="ctr"/>
            <a:r>
              <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Bot testing: Part 2</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TextBox 2"/>
          <p:cNvSpPr txBox="1"/>
          <p:nvPr/>
        </p:nvSpPr>
        <p:spPr>
          <a:xfrm>
            <a:off x="0" y="1219200"/>
            <a:ext cx="11656291" cy="3970318"/>
          </a:xfrm>
          <a:prstGeom prst="rect">
            <a:avLst/>
          </a:prstGeom>
          <a:noFill/>
        </p:spPr>
        <p:txBody>
          <a:bodyPr wrap="square" rtlCol="0">
            <a:spAutoFit/>
          </a:bodyPr>
          <a:lstStyle/>
          <a:p>
            <a:r>
              <a:rPr lang="en-US" dirty="0" smtClean="0"/>
              <a:t>To </a:t>
            </a:r>
            <a:r>
              <a:rPr lang="en-US" dirty="0"/>
              <a:t>test </a:t>
            </a:r>
            <a:r>
              <a:rPr lang="en-US" dirty="0" smtClean="0"/>
              <a:t>our bot, </a:t>
            </a:r>
            <a:r>
              <a:rPr lang="en-US" dirty="0"/>
              <a:t>we </a:t>
            </a:r>
            <a:r>
              <a:rPr lang="en-US" dirty="0" smtClean="0"/>
              <a:t>played </a:t>
            </a:r>
            <a:r>
              <a:rPr lang="en-US" dirty="0"/>
              <a:t>against 3 different algorithmic opponents of different strengths. First, our bot played against a very weak player that just selected moves at random. We expected the games to be evenly matched at first, but we were surprised by how quickly our bot was able to start </a:t>
            </a:r>
            <a:r>
              <a:rPr lang="en-US" dirty="0" smtClean="0"/>
              <a:t>winning. Next</a:t>
            </a:r>
            <a:r>
              <a:rPr lang="en-US" dirty="0"/>
              <a:t>, our bot played against a stronger opponent using 50 random games sampling the wins and losses and becoming much trained and better than picking columns at random. The results were approximately an 80% win-rate by the end of the </a:t>
            </a:r>
            <a:r>
              <a:rPr lang="en-US" dirty="0" smtClean="0"/>
              <a:t>testing. Finally</a:t>
            </a:r>
            <a:r>
              <a:rPr lang="en-US" dirty="0"/>
              <a:t>, we repeated the testing against an opponent which underwent 250 random games player. Here, the win rate for our bot decreased from 80% to </a:t>
            </a:r>
            <a:r>
              <a:rPr lang="en-US" dirty="0" smtClean="0"/>
              <a:t>69.7%. We </a:t>
            </a:r>
            <a:r>
              <a:rPr lang="en-US" dirty="0"/>
              <a:t>concluded that as the opponent or the player undergoes a lot of random games, it will become a much stronger and trained opponent having better probability of winning for the moves. So, what we thought about was that why not the number of random games be a very large number approaching infinity? In that case, we thought that the performance might be better. But then, we thought that probability is not definite or determinate, the results might change if the number of random games was really high, so we decided to search </a:t>
            </a:r>
            <a:r>
              <a:rPr lang="en-US" dirty="0" smtClean="0"/>
              <a:t>where we found out that </a:t>
            </a:r>
            <a:r>
              <a:rPr lang="en-US" dirty="0"/>
              <a:t>we should not make it very high or the performance will be inefficient, so we made it relatively high that will have a good performance.</a:t>
            </a:r>
          </a:p>
        </p:txBody>
      </p:sp>
    </p:spTree>
    <p:extLst>
      <p:ext uri="{BB962C8B-B14F-4D97-AF65-F5344CB8AC3E}">
        <p14:creationId xmlns:p14="http://schemas.microsoft.com/office/powerpoint/2010/main" val="1277179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6269" y="150244"/>
            <a:ext cx="952696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smtClean="0">
                <a:ln/>
                <a:solidFill>
                  <a:schemeClr val="accent3"/>
                </a:solidFill>
                <a:effectLst/>
              </a:rPr>
              <a:t>Complexity of the algorithm</a:t>
            </a:r>
            <a:endParaRPr lang="en-US" sz="5400" b="1" cap="none" spc="0" dirty="0">
              <a:ln/>
              <a:solidFill>
                <a:schemeClr val="accent3"/>
              </a:solidFill>
              <a:effectLst/>
            </a:endParaRPr>
          </a:p>
        </p:txBody>
      </p:sp>
      <p:sp>
        <p:nvSpPr>
          <p:cNvPr id="3" name="TextBox 2"/>
          <p:cNvSpPr txBox="1"/>
          <p:nvPr/>
        </p:nvSpPr>
        <p:spPr>
          <a:xfrm>
            <a:off x="258618" y="2466109"/>
            <a:ext cx="11545455" cy="1569660"/>
          </a:xfrm>
          <a:prstGeom prst="rect">
            <a:avLst/>
          </a:prstGeom>
          <a:noFill/>
        </p:spPr>
        <p:txBody>
          <a:bodyPr wrap="square" rtlCol="0">
            <a:spAutoFit/>
          </a:bodyPr>
          <a:lstStyle/>
          <a:p>
            <a:r>
              <a:rPr lang="en-US" sz="2400" dirty="0" smtClean="0"/>
              <a:t>The complexity of the Monte Carlo algorithm will highly depend on the number of random games that will be performed. Therefore, if the number of random games performed is n, then our function will run in O(n) where all the other operations will be considered constants and small relative to n.</a:t>
            </a:r>
            <a:endParaRPr lang="en-US" sz="2400" dirty="0"/>
          </a:p>
        </p:txBody>
      </p:sp>
    </p:spTree>
    <p:extLst>
      <p:ext uri="{BB962C8B-B14F-4D97-AF65-F5344CB8AC3E}">
        <p14:creationId xmlns:p14="http://schemas.microsoft.com/office/powerpoint/2010/main" val="2358562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3855" y="-18472"/>
            <a:ext cx="8762335"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Experience and Problems</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4" name="TextBox 3"/>
          <p:cNvSpPr txBox="1"/>
          <p:nvPr/>
        </p:nvSpPr>
        <p:spPr>
          <a:xfrm>
            <a:off x="387927" y="1089891"/>
            <a:ext cx="11157528" cy="5139869"/>
          </a:xfrm>
          <a:prstGeom prst="rect">
            <a:avLst/>
          </a:prstGeom>
          <a:noFill/>
        </p:spPr>
        <p:txBody>
          <a:bodyPr wrap="square" rtlCol="0">
            <a:spAutoFit/>
          </a:bodyPr>
          <a:lstStyle/>
          <a:p>
            <a:r>
              <a:rPr lang="en-US" sz="2400" dirty="0" smtClean="0"/>
              <a:t>Problem 1: loss most of the points in specifications part of phase 1</a:t>
            </a:r>
          </a:p>
          <a:p>
            <a:r>
              <a:rPr lang="en-US" sz="2400" dirty="0" smtClean="0"/>
              <a:t>Solution: focus on specifications more, make them detailed with requirements and effects of each function</a:t>
            </a:r>
          </a:p>
          <a:p>
            <a:r>
              <a:rPr lang="en-US" sz="2400" dirty="0" smtClean="0"/>
              <a:t>Problem 2: Changing from char 2d array to double integer array pointer as demanded by the professor (in phase 1, array implemented as char)</a:t>
            </a:r>
          </a:p>
          <a:p>
            <a:r>
              <a:rPr lang="en-US" sz="2400" dirty="0" smtClean="0"/>
              <a:t>Solution: We tried different approaches without use, so we changed all of our functions into double integer array pointer)</a:t>
            </a:r>
          </a:p>
          <a:p>
            <a:r>
              <a:rPr lang="en-US" sz="3200" dirty="0" smtClean="0"/>
              <a:t>Realizations:</a:t>
            </a:r>
          </a:p>
          <a:p>
            <a:pPr marL="514350" indent="-514350">
              <a:buAutoNum type="arabicParenR"/>
            </a:pPr>
            <a:r>
              <a:rPr lang="en-US" sz="3200" dirty="0" smtClean="0"/>
              <a:t>Teamwork is important</a:t>
            </a:r>
          </a:p>
          <a:p>
            <a:pPr marL="514350" indent="-514350">
              <a:buAutoNum type="arabicParenR"/>
            </a:pPr>
            <a:r>
              <a:rPr lang="en-US" sz="3200" dirty="0" smtClean="0"/>
              <a:t>Google is not always a saver</a:t>
            </a:r>
          </a:p>
          <a:p>
            <a:pPr marL="514350" indent="-514350">
              <a:buAutoNum type="arabicParenR"/>
            </a:pPr>
            <a:r>
              <a:rPr lang="en-US" sz="3200" dirty="0" smtClean="0"/>
              <a:t>Sharing ideas is important</a:t>
            </a:r>
          </a:p>
          <a:p>
            <a:pPr marL="514350" indent="-514350">
              <a:buAutoNum type="arabicParenR"/>
            </a:pPr>
            <a:r>
              <a:rPr lang="en-US" sz="3200" dirty="0" smtClean="0"/>
              <a:t>Skill of searching and keywords are important</a:t>
            </a:r>
            <a:endParaRPr lang="en-US" sz="3200" dirty="0"/>
          </a:p>
        </p:txBody>
      </p:sp>
    </p:spTree>
    <p:extLst>
      <p:ext uri="{BB962C8B-B14F-4D97-AF65-F5344CB8AC3E}">
        <p14:creationId xmlns:p14="http://schemas.microsoft.com/office/powerpoint/2010/main" val="253403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93196" y="2099116"/>
            <a:ext cx="6546985" cy="1754326"/>
          </a:xfrm>
          <a:prstGeom prst="rect">
            <a:avLst/>
          </a:prstGeom>
          <a:noFill/>
        </p:spPr>
        <p:txBody>
          <a:bodyPr wrap="none" lIns="91440" tIns="45720" rIns="91440" bIns="45720">
            <a:spAutoFit/>
          </a:bodyPr>
          <a:lstStyle/>
          <a:p>
            <a:pPr algn="ctr"/>
            <a:r>
              <a:rPr lang="en-US" sz="5400" b="1" dirty="0" smtClean="0">
                <a:ln w="6600">
                  <a:solidFill>
                    <a:schemeClr val="accent2"/>
                  </a:solidFill>
                  <a:prstDash val="solid"/>
                </a:ln>
                <a:solidFill>
                  <a:srgbClr val="FFFFFF"/>
                </a:solidFill>
                <a:effectLst>
                  <a:outerShdw dist="38100" dir="2700000" algn="tl" rotWithShape="0">
                    <a:schemeClr val="accent2"/>
                  </a:outerShdw>
                </a:effectLst>
              </a:rPr>
              <a:t>Thank you!</a:t>
            </a:r>
          </a:p>
          <a:p>
            <a:pPr algn="ctr"/>
            <a:r>
              <a:rPr lang="en-US" sz="5400" b="1" cap="none" spc="0" dirty="0" smtClean="0">
                <a:ln w="6600">
                  <a:solidFill>
                    <a:schemeClr val="accent2"/>
                  </a:solidFill>
                  <a:prstDash val="solid"/>
                </a:ln>
                <a:solidFill>
                  <a:srgbClr val="FFFFFF"/>
                </a:solidFill>
                <a:effectLst>
                  <a:outerShdw dist="38100" dir="2700000" algn="tl" rotWithShape="0">
                    <a:schemeClr val="accent2"/>
                  </a:outerShdw>
                </a:effectLst>
              </a:rPr>
              <a:t>Hope you Enjoyed!</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436627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80760" y="452888"/>
            <a:ext cx="4294765" cy="923330"/>
          </a:xfrm>
          <a:prstGeom prst="rect">
            <a:avLst/>
          </a:prstGeom>
          <a:noFill/>
        </p:spPr>
        <p:txBody>
          <a:bodyPr wrap="none" lIns="91440" tIns="45720" rIns="91440" bIns="45720">
            <a:spAutoFit/>
          </a:bodyPr>
          <a:lstStyle/>
          <a:p>
            <a:pPr algn="ct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effectLst>
              </a:rPr>
              <a:t>Introduction</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 name="TextBox 3"/>
          <p:cNvSpPr txBox="1"/>
          <p:nvPr/>
        </p:nvSpPr>
        <p:spPr>
          <a:xfrm>
            <a:off x="692727" y="1496291"/>
            <a:ext cx="10963564" cy="2031325"/>
          </a:xfrm>
          <a:prstGeom prst="rect">
            <a:avLst/>
          </a:prstGeom>
          <a:noFill/>
        </p:spPr>
        <p:txBody>
          <a:bodyPr wrap="square" rtlCol="0">
            <a:spAutoFit/>
          </a:bodyPr>
          <a:lstStyle/>
          <a:p>
            <a:r>
              <a:rPr lang="en-US" b="1" dirty="0"/>
              <a:t>Connect Four</a:t>
            </a:r>
            <a:r>
              <a:rPr lang="en-US" dirty="0"/>
              <a:t> (also known as </a:t>
            </a:r>
            <a:r>
              <a:rPr lang="en-US" b="1" dirty="0"/>
              <a:t>Connect 4</a:t>
            </a:r>
            <a:r>
              <a:rPr lang="en-US" dirty="0"/>
              <a:t>, </a:t>
            </a:r>
            <a:r>
              <a:rPr lang="en-US" b="1" dirty="0"/>
              <a:t>Four Up</a:t>
            </a:r>
            <a:r>
              <a:rPr lang="en-US" dirty="0"/>
              <a:t>, </a:t>
            </a:r>
            <a:r>
              <a:rPr lang="en-US" b="1" dirty="0"/>
              <a:t>Plot Four</a:t>
            </a:r>
            <a:r>
              <a:rPr lang="en-US" dirty="0"/>
              <a:t>, </a:t>
            </a:r>
            <a:r>
              <a:rPr lang="en-US" b="1" dirty="0"/>
              <a:t>Find Four</a:t>
            </a:r>
            <a:r>
              <a:rPr lang="en-US" dirty="0"/>
              <a:t>, </a:t>
            </a:r>
            <a:r>
              <a:rPr lang="en-US" b="1" dirty="0"/>
              <a:t>Captain's Mistress</a:t>
            </a:r>
            <a:r>
              <a:rPr lang="en-US" dirty="0"/>
              <a:t>, </a:t>
            </a:r>
            <a:r>
              <a:rPr lang="en-US" b="1" dirty="0"/>
              <a:t>Four in a Row</a:t>
            </a:r>
            <a:r>
              <a:rPr lang="en-US" dirty="0"/>
              <a:t>, </a:t>
            </a:r>
            <a:r>
              <a:rPr lang="en-US" b="1" dirty="0"/>
              <a:t>Drop </a:t>
            </a:r>
            <a:r>
              <a:rPr lang="en-US" b="1" dirty="0" smtClean="0"/>
              <a:t>Four</a:t>
            </a:r>
            <a:r>
              <a:rPr lang="en-US" dirty="0" smtClean="0"/>
              <a:t>) </a:t>
            </a:r>
            <a:r>
              <a:rPr lang="en-US" dirty="0"/>
              <a:t>is a two-player connection board game, in which the players choose a color and then take turns dropping colored tokens into a seven-column, six-row vertically suspended grid. The pieces fall straight down, occupying the lowest available space within the column. The objective of the game is to be the first to form a horizontal, vertical, or diagonal line of four of one's own tokens. Connect Four is a solved game. The first player can always win by playing the right moves.</a:t>
            </a:r>
          </a:p>
        </p:txBody>
      </p:sp>
      <p:pic>
        <p:nvPicPr>
          <p:cNvPr id="1026" name="Picture 2" descr="Connect 4 Board and Bo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5630" y="3860126"/>
            <a:ext cx="3476625" cy="2600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2/2a/Connect_Four.jpg/1280px-Connect_Fou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4799" y="3769827"/>
            <a:ext cx="3283528" cy="2690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416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53473" y="67117"/>
            <a:ext cx="4309193" cy="923330"/>
          </a:xfrm>
          <a:prstGeom prst="rect">
            <a:avLst/>
          </a:prstGeom>
          <a:noFill/>
        </p:spPr>
        <p:txBody>
          <a:bodyPr wrap="none" lIns="91440" tIns="45720" rIns="91440" bIns="45720">
            <a:spAutoFit/>
          </a:bodyPr>
          <a:lstStyle/>
          <a:p>
            <a:pPr algn="ctr"/>
            <a:r>
              <a:rPr lang="en-US" sz="5400" b="1" spc="50" dirty="0" smtClean="0">
                <a:ln w="0"/>
                <a:solidFill>
                  <a:schemeClr val="bg2"/>
                </a:solidFill>
                <a:effectLst>
                  <a:innerShdw blurRad="63500" dist="50800" dir="13500000">
                    <a:srgbClr val="000000">
                      <a:alpha val="50000"/>
                    </a:srgbClr>
                  </a:innerShdw>
                </a:effectLst>
              </a:rPr>
              <a:t>Game Rules</a:t>
            </a:r>
            <a:endParaRPr lang="en-US" sz="5400" b="1" cap="none" spc="50" dirty="0">
              <a:ln w="0"/>
              <a:solidFill>
                <a:schemeClr val="bg2"/>
              </a:solidFill>
              <a:effectLst>
                <a:innerShdw blurRad="63500" dist="50800" dir="13500000">
                  <a:srgbClr val="000000">
                    <a:alpha val="50000"/>
                  </a:srgbClr>
                </a:innerShdw>
              </a:effectLst>
            </a:endParaRPr>
          </a:p>
        </p:txBody>
      </p:sp>
      <p:sp>
        <p:nvSpPr>
          <p:cNvPr id="3" name="TextBox 2"/>
          <p:cNvSpPr txBox="1"/>
          <p:nvPr/>
        </p:nvSpPr>
        <p:spPr>
          <a:xfrm>
            <a:off x="0" y="990447"/>
            <a:ext cx="11083636" cy="5078313"/>
          </a:xfrm>
          <a:prstGeom prst="rect">
            <a:avLst/>
          </a:prstGeom>
          <a:noFill/>
        </p:spPr>
        <p:txBody>
          <a:bodyPr wrap="square" rtlCol="0">
            <a:spAutoFit/>
          </a:bodyPr>
          <a:lstStyle/>
          <a:p>
            <a:r>
              <a:rPr lang="en-US" dirty="0"/>
              <a:t>Welcome to CONNECT 4!</a:t>
            </a:r>
          </a:p>
          <a:p>
            <a:r>
              <a:rPr lang="en-US" dirty="0"/>
              <a:t>To begin with, the code will welcome you to the game and list all the rules that should be abided by throughout playing. The rules that will be given are the following:</a:t>
            </a:r>
          </a:p>
          <a:p>
            <a:r>
              <a:rPr lang="en-US" dirty="0"/>
              <a:t>1. The game board has seven columns and six rows.</a:t>
            </a:r>
          </a:p>
          <a:p>
            <a:r>
              <a:rPr lang="en-US" dirty="0"/>
              <a:t>2. There are 21 red and 21 yellow tokens.</a:t>
            </a:r>
          </a:p>
          <a:p>
            <a:r>
              <a:rPr lang="en-US" dirty="0"/>
              <a:t>3. One player plays with red tokens, and the other with yellow tokens.</a:t>
            </a:r>
          </a:p>
          <a:p>
            <a:r>
              <a:rPr lang="en-US" dirty="0"/>
              <a:t>4. The tokens are inserted at the top of a column, and they will fall and land on the ground (if the column was empty) or on top of a previously inserted token.</a:t>
            </a:r>
          </a:p>
          <a:p>
            <a:r>
              <a:rPr lang="en-US" dirty="0"/>
              <a:t>5. Red starts.</a:t>
            </a:r>
          </a:p>
          <a:p>
            <a:r>
              <a:rPr lang="en-US" dirty="0"/>
              <a:t>6. Red and yellow take turns.</a:t>
            </a:r>
          </a:p>
          <a:p>
            <a:r>
              <a:rPr lang="en-US" dirty="0"/>
              <a:t>7. One can only insert tokens in one of the seven columns.</a:t>
            </a:r>
          </a:p>
          <a:p>
            <a:r>
              <a:rPr lang="en-US" dirty="0"/>
              <a:t>8. One cannot insert a token into a full column.</a:t>
            </a:r>
          </a:p>
          <a:p>
            <a:r>
              <a:rPr lang="en-US" dirty="0"/>
              <a:t>9. A line consists of several tokens, either in vertical, horizontal, or diagonal form, which contains only tokens of the same color.</a:t>
            </a:r>
          </a:p>
          <a:p>
            <a:r>
              <a:rPr lang="en-US" dirty="0"/>
              <a:t>10. A player wins if they manage to form a line of four tokens of their color.</a:t>
            </a:r>
          </a:p>
          <a:p>
            <a:r>
              <a:rPr lang="en-US" dirty="0"/>
              <a:t>11. The game ends if one of the players wins.</a:t>
            </a:r>
          </a:p>
          <a:p>
            <a:r>
              <a:rPr lang="en-US" dirty="0"/>
              <a:t>12. There will be no ties. In case of a tie on the board, the player that took less overall time wins.</a:t>
            </a:r>
          </a:p>
          <a:p>
            <a:endParaRPr lang="en-US" dirty="0"/>
          </a:p>
        </p:txBody>
      </p:sp>
    </p:spTree>
    <p:extLst>
      <p:ext uri="{BB962C8B-B14F-4D97-AF65-F5344CB8AC3E}">
        <p14:creationId xmlns:p14="http://schemas.microsoft.com/office/powerpoint/2010/main" val="306690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9407" y="-17737"/>
            <a:ext cx="7835799"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Specifications:</a:t>
            </a: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Phase 1</a:t>
            </a:r>
            <a:endPar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0" y="822036"/>
            <a:ext cx="12247418" cy="6124754"/>
          </a:xfrm>
          <a:prstGeom prst="rect">
            <a:avLst/>
          </a:prstGeom>
          <a:noFill/>
        </p:spPr>
        <p:txBody>
          <a:bodyPr wrap="square" rtlCol="0">
            <a:spAutoFit/>
          </a:bodyPr>
          <a:lstStyle/>
          <a:p>
            <a:r>
              <a:rPr lang="en-US" sz="2800" dirty="0" smtClean="0"/>
              <a:t>Requires: </a:t>
            </a:r>
          </a:p>
          <a:p>
            <a:pPr marL="285750" indent="-285750">
              <a:buFontTx/>
              <a:buChar char="-"/>
            </a:pPr>
            <a:r>
              <a:rPr lang="en-US" sz="2800" dirty="0" smtClean="0"/>
              <a:t>A valid column </a:t>
            </a:r>
            <a:r>
              <a:rPr lang="en-US" sz="2800" dirty="0" smtClean="0"/>
              <a:t>number (isFullColumn and wrongColumn functions)</a:t>
            </a:r>
            <a:endParaRPr lang="en-US" sz="2800" dirty="0" smtClean="0"/>
          </a:p>
          <a:p>
            <a:pPr marL="285750" indent="-285750">
              <a:buFontTx/>
              <a:buChar char="-"/>
            </a:pPr>
            <a:r>
              <a:rPr lang="en-US" sz="2800" dirty="0" smtClean="0"/>
              <a:t>A winner </a:t>
            </a:r>
            <a:r>
              <a:rPr lang="en-US" sz="2800" dirty="0" smtClean="0"/>
              <a:t>with no tie in the game (winning based on time if there was a tie) (checkWin and tie function)</a:t>
            </a:r>
            <a:endParaRPr lang="en-US" sz="2800" dirty="0" smtClean="0"/>
          </a:p>
          <a:p>
            <a:pPr marL="285750" indent="-285750">
              <a:buFontTx/>
              <a:buChar char="-"/>
            </a:pPr>
            <a:r>
              <a:rPr lang="en-US" sz="2800" dirty="0" smtClean="0"/>
              <a:t>Entering players’ names</a:t>
            </a:r>
          </a:p>
          <a:p>
            <a:pPr marL="285750" indent="-285750">
              <a:buFontTx/>
              <a:buChar char="-"/>
            </a:pPr>
            <a:r>
              <a:rPr lang="en-US" sz="2800" dirty="0" smtClean="0"/>
              <a:t>Selecting first </a:t>
            </a:r>
            <a:r>
              <a:rPr lang="en-US" sz="2800" dirty="0" smtClean="0"/>
              <a:t>player (flipCoin function)</a:t>
            </a:r>
            <a:endParaRPr lang="en-US" sz="2800" dirty="0" smtClean="0"/>
          </a:p>
          <a:p>
            <a:pPr marL="285750" indent="-285750">
              <a:buFontTx/>
              <a:buChar char="-"/>
            </a:pPr>
            <a:r>
              <a:rPr lang="en-US" sz="2800" dirty="0" smtClean="0"/>
              <a:t>Checking valid </a:t>
            </a:r>
            <a:r>
              <a:rPr lang="en-US" sz="2800" dirty="0" smtClean="0"/>
              <a:t>inputs (Did we enter a string, integer, or  character…?)</a:t>
            </a:r>
            <a:endParaRPr lang="en-US" sz="2800" dirty="0" smtClean="0"/>
          </a:p>
          <a:p>
            <a:pPr marL="285750" indent="-285750">
              <a:buFontTx/>
              <a:buChar char="-"/>
            </a:pPr>
            <a:r>
              <a:rPr lang="en-US" sz="2800" dirty="0" smtClean="0"/>
              <a:t>Displaying board </a:t>
            </a:r>
            <a:r>
              <a:rPr lang="en-US" sz="2800" dirty="0" smtClean="0"/>
              <a:t>game (draw function)</a:t>
            </a:r>
            <a:endParaRPr lang="en-US" sz="2800" dirty="0" smtClean="0"/>
          </a:p>
          <a:p>
            <a:pPr marL="285750" indent="-285750">
              <a:buFontTx/>
              <a:buChar char="-"/>
            </a:pPr>
            <a:r>
              <a:rPr lang="en-US" sz="2800" dirty="0" smtClean="0"/>
              <a:t>Updating </a:t>
            </a:r>
            <a:r>
              <a:rPr lang="en-US" sz="2800" dirty="0" smtClean="0"/>
              <a:t>Score (play function)</a:t>
            </a:r>
            <a:endParaRPr lang="en-US" sz="2800" dirty="0" smtClean="0"/>
          </a:p>
          <a:p>
            <a:r>
              <a:rPr lang="en-US" sz="2800" dirty="0" smtClean="0"/>
              <a:t>Effects:</a:t>
            </a:r>
          </a:p>
          <a:p>
            <a:r>
              <a:rPr lang="en-US" sz="2800" dirty="0" smtClean="0"/>
              <a:t>-   Playing a connect 4 game between 2 players and having a winner at the end</a:t>
            </a:r>
          </a:p>
          <a:p>
            <a:endParaRPr lang="en-US" sz="2800" dirty="0"/>
          </a:p>
        </p:txBody>
      </p:sp>
    </p:spTree>
    <p:extLst>
      <p:ext uri="{BB962C8B-B14F-4D97-AF65-F5344CB8AC3E}">
        <p14:creationId xmlns:p14="http://schemas.microsoft.com/office/powerpoint/2010/main" val="2975829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6773" y="0"/>
            <a:ext cx="5448928" cy="1754326"/>
          </a:xfrm>
          <a:prstGeom prst="rect">
            <a:avLst/>
          </a:prstGeom>
          <a:noFill/>
        </p:spPr>
        <p:txBody>
          <a:bodyPr wrap="none" lIns="91440" tIns="45720" rIns="91440" bIns="45720">
            <a:spAutoFit/>
          </a:bodyPr>
          <a:lstStyle/>
          <a:p>
            <a:pPr algn="ctr"/>
            <a:r>
              <a:rPr lang="en-US" sz="5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Testing</a:t>
            </a:r>
            <a:r>
              <a:rPr lang="en-US" sz="5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Phase 1</a:t>
            </a:r>
          </a:p>
          <a:p>
            <a:pPr algn="ct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3" name="TextBox 2"/>
          <p:cNvSpPr txBox="1"/>
          <p:nvPr/>
        </p:nvSpPr>
        <p:spPr>
          <a:xfrm>
            <a:off x="9237" y="674254"/>
            <a:ext cx="11684000" cy="6740307"/>
          </a:xfrm>
          <a:prstGeom prst="rect">
            <a:avLst/>
          </a:prstGeom>
          <a:noFill/>
        </p:spPr>
        <p:txBody>
          <a:bodyPr wrap="square" rtlCol="0">
            <a:spAutoFit/>
          </a:bodyPr>
          <a:lstStyle/>
          <a:p>
            <a:r>
              <a:rPr lang="en-US" dirty="0" smtClean="0"/>
              <a:t>Part 1:</a:t>
            </a:r>
            <a:endParaRPr lang="en-US" dirty="0"/>
          </a:p>
          <a:p>
            <a:r>
              <a:rPr lang="en-US" dirty="0" smtClean="0"/>
              <a:t>1</a:t>
            </a:r>
            <a:r>
              <a:rPr lang="en-US" dirty="0" smtClean="0"/>
              <a:t>) Each </a:t>
            </a:r>
            <a:r>
              <a:rPr lang="en-US" dirty="0"/>
              <a:t>user must insert a </a:t>
            </a:r>
            <a:r>
              <a:rPr lang="en-US" dirty="0" smtClean="0"/>
              <a:t>name (run a game and see if names of players are displayed or not)</a:t>
            </a:r>
            <a:endParaRPr lang="en-US" dirty="0" smtClean="0"/>
          </a:p>
          <a:p>
            <a:r>
              <a:rPr lang="en-US" dirty="0" smtClean="0"/>
              <a:t>2</a:t>
            </a:r>
            <a:r>
              <a:rPr lang="en-US" dirty="0"/>
              <a:t>) If users </a:t>
            </a:r>
            <a:r>
              <a:rPr lang="en-US" dirty="0" smtClean="0"/>
              <a:t>insert </a:t>
            </a:r>
            <a:r>
              <a:rPr lang="en-US" dirty="0"/>
              <a:t>column range between </a:t>
            </a:r>
            <a:r>
              <a:rPr lang="en-US" dirty="0" smtClean="0"/>
              <a:t>1-7 or not (test by inserting any number between 1 and 7 and check if it continues playing. Test by inserting numbers less than 1 and check if alert message is displayed. Test by inserting numbers greater than 7 and check if alert message is displayed).</a:t>
            </a:r>
            <a:endParaRPr lang="en-US" dirty="0" smtClean="0"/>
          </a:p>
          <a:p>
            <a:r>
              <a:rPr lang="en-US" dirty="0" smtClean="0"/>
              <a:t>3</a:t>
            </a:r>
            <a:r>
              <a:rPr lang="en-US" dirty="0"/>
              <a:t>) If users insert letters/words instead of </a:t>
            </a:r>
            <a:r>
              <a:rPr lang="en-US" dirty="0" smtClean="0"/>
              <a:t>column </a:t>
            </a:r>
            <a:r>
              <a:rPr lang="en-US" dirty="0"/>
              <a:t>number </a:t>
            </a:r>
            <a:r>
              <a:rPr lang="en-US" dirty="0" smtClean="0"/>
              <a:t>(enter strings, characters and check if alert message is displayed. Enter integers and check if the game continues).</a:t>
            </a:r>
            <a:endParaRPr lang="en-US" dirty="0" smtClean="0"/>
          </a:p>
          <a:p>
            <a:r>
              <a:rPr lang="en-US" dirty="0"/>
              <a:t>4</a:t>
            </a:r>
            <a:r>
              <a:rPr lang="en-US" dirty="0" smtClean="0"/>
              <a:t>) </a:t>
            </a:r>
            <a:r>
              <a:rPr lang="en-US" dirty="0"/>
              <a:t>If users are inserting in a full </a:t>
            </a:r>
            <a:r>
              <a:rPr lang="en-US" dirty="0" smtClean="0"/>
              <a:t>column (Test by playing a game and filling up any column with tokens without having a winner yet and then insert a token in the full column and check if an alert message is</a:t>
            </a:r>
          </a:p>
          <a:p>
            <a:r>
              <a:rPr lang="en-US" dirty="0" smtClean="0"/>
              <a:t>Displayed. Test inserting a token in a column that is not full if the game will continue) </a:t>
            </a:r>
            <a:endParaRPr lang="en-US" dirty="0" smtClean="0"/>
          </a:p>
          <a:p>
            <a:r>
              <a:rPr lang="en-US" dirty="0" smtClean="0"/>
              <a:t>Part 2:</a:t>
            </a:r>
          </a:p>
          <a:p>
            <a:r>
              <a:rPr lang="en-US" dirty="0" smtClean="0"/>
              <a:t>1)  Coin </a:t>
            </a:r>
            <a:r>
              <a:rPr lang="en-US" dirty="0" smtClean="0"/>
              <a:t>system</a:t>
            </a:r>
          </a:p>
          <a:p>
            <a:pPr marL="342900" indent="-342900">
              <a:buAutoNum type="arabicParenR" startAt="2"/>
            </a:pPr>
            <a:r>
              <a:rPr lang="en-US" dirty="0" smtClean="0"/>
              <a:t>Plotting </a:t>
            </a:r>
            <a:r>
              <a:rPr lang="en-US" dirty="0"/>
              <a:t>on </a:t>
            </a:r>
            <a:r>
              <a:rPr lang="en-US" dirty="0" smtClean="0"/>
              <a:t>scratch</a:t>
            </a:r>
          </a:p>
          <a:p>
            <a:pPr marL="342900" indent="-342900">
              <a:buAutoNum type="arabicParenR" startAt="3"/>
            </a:pPr>
            <a:r>
              <a:rPr lang="en-US" dirty="0" smtClean="0"/>
              <a:t>Check win vertically for all possibilities (play several games in which I put four tokens: </a:t>
            </a:r>
          </a:p>
          <a:p>
            <a:r>
              <a:rPr lang="en-US" dirty="0" smtClean="0"/>
              <a:t>Column 1: row 1 till row 4 / row 2 till row 5 / row 3 till row 6</a:t>
            </a:r>
          </a:p>
          <a:p>
            <a:r>
              <a:rPr lang="en-US" dirty="0" smtClean="0"/>
              <a:t>…</a:t>
            </a:r>
          </a:p>
          <a:p>
            <a:r>
              <a:rPr lang="en-US" dirty="0" smtClean="0"/>
              <a:t>Column 7: …)</a:t>
            </a:r>
            <a:endParaRPr lang="en-US" dirty="0" smtClean="0"/>
          </a:p>
          <a:p>
            <a:pPr marL="342900" indent="-342900">
              <a:buAutoNum type="arabicParenR" startAt="3"/>
            </a:pPr>
            <a:r>
              <a:rPr lang="en-US" dirty="0" smtClean="0"/>
              <a:t>4</a:t>
            </a:r>
            <a:r>
              <a:rPr lang="en-US" dirty="0"/>
              <a:t>) </a:t>
            </a:r>
            <a:r>
              <a:rPr lang="en-US" dirty="0" smtClean="0"/>
              <a:t> </a:t>
            </a:r>
            <a:r>
              <a:rPr lang="en-US" dirty="0" smtClean="0"/>
              <a:t>Check win h</a:t>
            </a:r>
            <a:r>
              <a:rPr lang="en-US" dirty="0" smtClean="0"/>
              <a:t>orizontally for </a:t>
            </a:r>
            <a:r>
              <a:rPr lang="en-US" dirty="0"/>
              <a:t>all possibilities (play several games in which I put four tokens: </a:t>
            </a:r>
          </a:p>
          <a:p>
            <a:r>
              <a:rPr lang="en-US" dirty="0" smtClean="0"/>
              <a:t>row </a:t>
            </a:r>
            <a:r>
              <a:rPr lang="en-US" dirty="0"/>
              <a:t>1: </a:t>
            </a:r>
            <a:r>
              <a:rPr lang="en-US" dirty="0" smtClean="0"/>
              <a:t>column </a:t>
            </a:r>
            <a:r>
              <a:rPr lang="en-US" dirty="0"/>
              <a:t>1 till </a:t>
            </a:r>
            <a:r>
              <a:rPr lang="en-US" dirty="0" smtClean="0"/>
              <a:t>column </a:t>
            </a:r>
            <a:r>
              <a:rPr lang="en-US" dirty="0"/>
              <a:t>4 / </a:t>
            </a:r>
            <a:r>
              <a:rPr lang="en-US" dirty="0" smtClean="0"/>
              <a:t>column </a:t>
            </a:r>
            <a:r>
              <a:rPr lang="en-US" dirty="0"/>
              <a:t>2 till </a:t>
            </a:r>
            <a:r>
              <a:rPr lang="en-US" dirty="0" smtClean="0"/>
              <a:t>column </a:t>
            </a:r>
            <a:r>
              <a:rPr lang="en-US" dirty="0"/>
              <a:t>5 / </a:t>
            </a:r>
            <a:r>
              <a:rPr lang="en-US" dirty="0" smtClean="0"/>
              <a:t>column </a:t>
            </a:r>
            <a:r>
              <a:rPr lang="en-US" dirty="0"/>
              <a:t>3 till </a:t>
            </a:r>
            <a:r>
              <a:rPr lang="en-US" dirty="0" smtClean="0"/>
              <a:t>column 6 / column 4 till column 7</a:t>
            </a:r>
            <a:endParaRPr lang="en-US" dirty="0"/>
          </a:p>
          <a:p>
            <a:r>
              <a:rPr lang="en-US" dirty="0"/>
              <a:t>…</a:t>
            </a:r>
          </a:p>
          <a:p>
            <a:r>
              <a:rPr lang="en-US" dirty="0" smtClean="0"/>
              <a:t>row 6: …)</a:t>
            </a:r>
            <a:endParaRPr lang="en-US" dirty="0" smtClean="0"/>
          </a:p>
          <a:p>
            <a:r>
              <a:rPr lang="en-US" dirty="0" smtClean="0"/>
              <a:t>5</a:t>
            </a:r>
            <a:r>
              <a:rPr lang="en-US" dirty="0"/>
              <a:t>) </a:t>
            </a:r>
            <a:r>
              <a:rPr lang="en-US" dirty="0" smtClean="0"/>
              <a:t> Check win diagonally for all possibilities</a:t>
            </a:r>
            <a:endParaRPr lang="en-US" dirty="0" smtClean="0"/>
          </a:p>
          <a:p>
            <a:r>
              <a:rPr lang="en-US" dirty="0" smtClean="0"/>
              <a:t>6</a:t>
            </a:r>
            <a:r>
              <a:rPr lang="en-US" dirty="0"/>
              <a:t>) </a:t>
            </a:r>
            <a:r>
              <a:rPr lang="en-US" dirty="0" smtClean="0"/>
              <a:t> Case of tie </a:t>
            </a:r>
            <a:r>
              <a:rPr lang="en-US" dirty="0"/>
              <a:t>(take the user with least time as a winner</a:t>
            </a:r>
            <a:r>
              <a:rPr lang="en-US" dirty="0" smtClean="0"/>
              <a:t>)</a:t>
            </a:r>
          </a:p>
          <a:p>
            <a:endParaRPr lang="en-US" dirty="0"/>
          </a:p>
        </p:txBody>
      </p:sp>
    </p:spTree>
    <p:extLst>
      <p:ext uri="{BB962C8B-B14F-4D97-AF65-F5344CB8AC3E}">
        <p14:creationId xmlns:p14="http://schemas.microsoft.com/office/powerpoint/2010/main" val="195171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80377" y="-67423"/>
            <a:ext cx="13797250" cy="7133361"/>
          </a:xfrm>
          <a:prstGeom prst="rect">
            <a:avLst/>
          </a:prstGeom>
        </p:spPr>
      </p:pic>
      <p:pic>
        <p:nvPicPr>
          <p:cNvPr id="7" name="Picture 6"/>
          <p:cNvPicPr>
            <a:picLocks noChangeAspect="1"/>
          </p:cNvPicPr>
          <p:nvPr/>
        </p:nvPicPr>
        <p:blipFill>
          <a:blip r:embed="rId3"/>
          <a:stretch>
            <a:fillRect/>
          </a:stretch>
        </p:blipFill>
        <p:spPr>
          <a:xfrm>
            <a:off x="603827" y="1331055"/>
            <a:ext cx="4393045" cy="742941"/>
          </a:xfrm>
          <a:prstGeom prst="rect">
            <a:avLst/>
          </a:prstGeom>
        </p:spPr>
      </p:pic>
      <p:pic>
        <p:nvPicPr>
          <p:cNvPr id="8" name="Picture 7"/>
          <p:cNvPicPr>
            <a:picLocks noChangeAspect="1"/>
          </p:cNvPicPr>
          <p:nvPr/>
        </p:nvPicPr>
        <p:blipFill>
          <a:blip r:embed="rId4"/>
          <a:stretch>
            <a:fillRect/>
          </a:stretch>
        </p:blipFill>
        <p:spPr>
          <a:xfrm>
            <a:off x="7316426" y="1185052"/>
            <a:ext cx="4607719" cy="517473"/>
          </a:xfrm>
          <a:prstGeom prst="rect">
            <a:avLst/>
          </a:prstGeom>
        </p:spPr>
      </p:pic>
      <p:pic>
        <p:nvPicPr>
          <p:cNvPr id="9" name="Picture 8"/>
          <p:cNvPicPr>
            <a:picLocks noChangeAspect="1"/>
          </p:cNvPicPr>
          <p:nvPr/>
        </p:nvPicPr>
        <p:blipFill>
          <a:blip r:embed="rId5"/>
          <a:stretch>
            <a:fillRect/>
          </a:stretch>
        </p:blipFill>
        <p:spPr>
          <a:xfrm>
            <a:off x="2170196" y="3734817"/>
            <a:ext cx="9753949" cy="1466621"/>
          </a:xfrm>
          <a:prstGeom prst="rect">
            <a:avLst/>
          </a:prstGeom>
        </p:spPr>
      </p:pic>
      <p:pic>
        <p:nvPicPr>
          <p:cNvPr id="10" name="Picture 9"/>
          <p:cNvPicPr>
            <a:picLocks noChangeAspect="1"/>
          </p:cNvPicPr>
          <p:nvPr/>
        </p:nvPicPr>
        <p:blipFill>
          <a:blip r:embed="rId6"/>
          <a:stretch>
            <a:fillRect/>
          </a:stretch>
        </p:blipFill>
        <p:spPr>
          <a:xfrm>
            <a:off x="2262734" y="5201438"/>
            <a:ext cx="9568872" cy="1383809"/>
          </a:xfrm>
          <a:prstGeom prst="rect">
            <a:avLst/>
          </a:prstGeom>
        </p:spPr>
      </p:pic>
    </p:spTree>
    <p:extLst>
      <p:ext uri="{BB962C8B-B14F-4D97-AF65-F5344CB8AC3E}">
        <p14:creationId xmlns:p14="http://schemas.microsoft.com/office/powerpoint/2010/main" val="2713199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6910" y="288790"/>
            <a:ext cx="4870244" cy="175432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smtClean="0">
                <a:ln/>
                <a:solidFill>
                  <a:schemeClr val="accent3"/>
                </a:solidFill>
              </a:rPr>
              <a:t>Bot Algorithm:</a:t>
            </a:r>
          </a:p>
          <a:p>
            <a:pPr algn="ctr"/>
            <a:r>
              <a:rPr lang="en-US" sz="5400" b="1" cap="none" spc="0" dirty="0" smtClean="0">
                <a:ln/>
                <a:solidFill>
                  <a:schemeClr val="accent3"/>
                </a:solidFill>
                <a:effectLst/>
              </a:rPr>
              <a:t>Monte Carlo</a:t>
            </a:r>
            <a:endParaRPr lang="en-US" sz="5400" b="1" cap="none" spc="0" dirty="0">
              <a:ln/>
              <a:solidFill>
                <a:schemeClr val="accent3"/>
              </a:solidFill>
              <a:effectLst/>
            </a:endParaRPr>
          </a:p>
        </p:txBody>
      </p:sp>
      <p:sp>
        <p:nvSpPr>
          <p:cNvPr id="4" name="TextBox 3"/>
          <p:cNvSpPr txBox="1"/>
          <p:nvPr/>
        </p:nvSpPr>
        <p:spPr>
          <a:xfrm>
            <a:off x="517236" y="1701370"/>
            <a:ext cx="10280073" cy="4893647"/>
          </a:xfrm>
          <a:prstGeom prst="rect">
            <a:avLst/>
          </a:prstGeom>
          <a:noFill/>
        </p:spPr>
        <p:txBody>
          <a:bodyPr wrap="square" rtlCol="0">
            <a:spAutoFit/>
          </a:bodyPr>
          <a:lstStyle/>
          <a:p>
            <a:r>
              <a:rPr lang="en-US" sz="2400" dirty="0" smtClean="0"/>
              <a:t>Description:</a:t>
            </a:r>
          </a:p>
          <a:p>
            <a:r>
              <a:rPr lang="en-US" sz="2400" dirty="0"/>
              <a:t>The implementation uses the Monte Carlo </a:t>
            </a:r>
            <a:r>
              <a:rPr lang="en-US" sz="2400" dirty="0" smtClean="0"/>
              <a:t>algorithm: </a:t>
            </a:r>
            <a:r>
              <a:rPr lang="en-US" sz="2400" dirty="0"/>
              <a:t>for every potential move the </a:t>
            </a:r>
            <a:r>
              <a:rPr lang="en-US" sz="2400" dirty="0" smtClean="0"/>
              <a:t>bot can </a:t>
            </a:r>
            <a:r>
              <a:rPr lang="en-US" sz="2400" dirty="0"/>
              <a:t>do, </a:t>
            </a:r>
            <a:r>
              <a:rPr lang="en-US" sz="2400" dirty="0" smtClean="0"/>
              <a:t>the bot</a:t>
            </a:r>
            <a:r>
              <a:rPr lang="en-US" sz="2400" dirty="0" smtClean="0"/>
              <a:t> plays a number of </a:t>
            </a:r>
            <a:r>
              <a:rPr lang="en-US" sz="2400" dirty="0"/>
              <a:t>random </a:t>
            </a:r>
            <a:r>
              <a:rPr lang="en-US" sz="2400" dirty="0" smtClean="0"/>
              <a:t>games determined by us, </a:t>
            </a:r>
            <a:r>
              <a:rPr lang="en-US" sz="2400" dirty="0"/>
              <a:t>sampling the number of games won and </a:t>
            </a:r>
            <a:r>
              <a:rPr lang="en-US" sz="2400" dirty="0" smtClean="0"/>
              <a:t>lost. </a:t>
            </a:r>
            <a:r>
              <a:rPr lang="en-US" sz="2400" dirty="0"/>
              <a:t>Then the decision on what move to make is </a:t>
            </a:r>
            <a:r>
              <a:rPr lang="en-US" sz="2400" dirty="0" smtClean="0"/>
              <a:t>made based </a:t>
            </a:r>
            <a:r>
              <a:rPr lang="en-US" sz="2400" dirty="0"/>
              <a:t>on the move that appears to have </a:t>
            </a:r>
            <a:r>
              <a:rPr lang="en-US" sz="2400" dirty="0" smtClean="0"/>
              <a:t>the best </a:t>
            </a:r>
            <a:r>
              <a:rPr lang="en-US" sz="2400" dirty="0"/>
              <a:t>won/lost </a:t>
            </a:r>
            <a:r>
              <a:rPr lang="en-US" sz="2400" dirty="0" smtClean="0"/>
              <a:t>ratio with high probability to </a:t>
            </a:r>
            <a:r>
              <a:rPr lang="en-US" sz="2400" dirty="0"/>
              <a:t>win. </a:t>
            </a:r>
            <a:r>
              <a:rPr lang="en-US" sz="2400" dirty="0" smtClean="0"/>
              <a:t>In other words, we will design a </a:t>
            </a:r>
            <a:r>
              <a:rPr lang="en-US" sz="2400" dirty="0"/>
              <a:t>function </a:t>
            </a:r>
            <a:r>
              <a:rPr lang="en-US" sz="2400" dirty="0" smtClean="0"/>
              <a:t>that will </a:t>
            </a:r>
            <a:r>
              <a:rPr lang="en-US" sz="2400" dirty="0"/>
              <a:t>return a column number representing a bot move. This function is based on the Monte Carlo algorithm and probabilities </a:t>
            </a:r>
            <a:r>
              <a:rPr lang="en-US" sz="2400" dirty="0" smtClean="0"/>
              <a:t>where it suggests </a:t>
            </a:r>
            <a:r>
              <a:rPr lang="en-US" sz="2400" dirty="0"/>
              <a:t>a move among </a:t>
            </a:r>
            <a:r>
              <a:rPr lang="en-US" sz="2400" dirty="0" smtClean="0"/>
              <a:t>maximum of </a:t>
            </a:r>
            <a:r>
              <a:rPr lang="en-US" sz="2400" dirty="0"/>
              <a:t>7 </a:t>
            </a:r>
            <a:r>
              <a:rPr lang="en-US" sz="2400" dirty="0" smtClean="0"/>
              <a:t>possibilities (7 columns). </a:t>
            </a:r>
            <a:r>
              <a:rPr lang="en-US" sz="2400" dirty="0"/>
              <a:t>For each move, we play random games and store the ratio between won and lost games. Finally, the move with the best ratio is returned. If there are no valid moves, -1 is returned</a:t>
            </a:r>
            <a:endParaRPr lang="en-US" sz="2400" dirty="0"/>
          </a:p>
        </p:txBody>
      </p:sp>
    </p:spTree>
    <p:extLst>
      <p:ext uri="{BB962C8B-B14F-4D97-AF65-F5344CB8AC3E}">
        <p14:creationId xmlns:p14="http://schemas.microsoft.com/office/powerpoint/2010/main" val="4020005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8956" y="371917"/>
            <a:ext cx="6221576" cy="923330"/>
          </a:xfrm>
          <a:prstGeom prst="rect">
            <a:avLst/>
          </a:prstGeom>
          <a:noFill/>
        </p:spPr>
        <p:txBody>
          <a:bodyPr wrap="none" lIns="91440" tIns="45720" rIns="91440" bIns="45720">
            <a:spAutoFit/>
          </a:bodyPr>
          <a:lstStyle/>
          <a:p>
            <a:pPr algn="ctr"/>
            <a:r>
              <a:rPr lang="en-US" sz="5400" b="1" spc="50" dirty="0" smtClean="0">
                <a:ln w="0"/>
                <a:solidFill>
                  <a:schemeClr val="bg2"/>
                </a:solidFill>
                <a:effectLst>
                  <a:innerShdw blurRad="63500" dist="50800" dir="13500000">
                    <a:srgbClr val="000000">
                      <a:alpha val="50000"/>
                    </a:srgbClr>
                  </a:innerShdw>
                </a:effectLst>
              </a:rPr>
              <a:t>Bot Specifications</a:t>
            </a:r>
            <a:endParaRPr lang="en-US" sz="5400" b="1" cap="none" spc="50" dirty="0">
              <a:ln w="0"/>
              <a:solidFill>
                <a:schemeClr val="bg2"/>
              </a:solidFill>
              <a:effectLst>
                <a:innerShdw blurRad="63500" dist="50800" dir="13500000">
                  <a:srgbClr val="000000">
                    <a:alpha val="50000"/>
                  </a:srgbClr>
                </a:innerShdw>
              </a:effectLst>
            </a:endParaRPr>
          </a:p>
        </p:txBody>
      </p:sp>
      <p:sp>
        <p:nvSpPr>
          <p:cNvPr id="3" name="TextBox 2"/>
          <p:cNvSpPr txBox="1"/>
          <p:nvPr/>
        </p:nvSpPr>
        <p:spPr>
          <a:xfrm>
            <a:off x="240145" y="1378374"/>
            <a:ext cx="10695709" cy="3785652"/>
          </a:xfrm>
          <a:prstGeom prst="rect">
            <a:avLst/>
          </a:prstGeom>
          <a:noFill/>
        </p:spPr>
        <p:txBody>
          <a:bodyPr wrap="square" rtlCol="0">
            <a:spAutoFit/>
          </a:bodyPr>
          <a:lstStyle/>
          <a:p>
            <a:r>
              <a:rPr lang="en-US" sz="2400" dirty="0" smtClean="0"/>
              <a:t>Requires:</a:t>
            </a:r>
          </a:p>
          <a:p>
            <a:pPr marL="457200" indent="-457200">
              <a:buAutoNum type="arabicParenR"/>
            </a:pPr>
            <a:r>
              <a:rPr lang="en-US" sz="2400" dirty="0" smtClean="0"/>
              <a:t>Helper functions:</a:t>
            </a:r>
          </a:p>
          <a:p>
            <a:r>
              <a:rPr lang="en-US" sz="2400" dirty="0"/>
              <a:t>c</a:t>
            </a:r>
            <a:r>
              <a:rPr lang="en-US" sz="2400" dirty="0" smtClean="0"/>
              <a:t>opy, checkEmpty, setValue, drop, getWinner, randomGame functions</a:t>
            </a:r>
          </a:p>
          <a:p>
            <a:r>
              <a:rPr lang="en-US" sz="2400" dirty="0" smtClean="0"/>
              <a:t>2</a:t>
            </a:r>
            <a:r>
              <a:rPr lang="en-US" sz="2400" dirty="0" smtClean="0"/>
              <a:t>) Statistics and Probabilistic analysis </a:t>
            </a:r>
          </a:p>
          <a:p>
            <a:r>
              <a:rPr lang="en-US" sz="2400" dirty="0" smtClean="0"/>
              <a:t>3) Randomness</a:t>
            </a:r>
          </a:p>
          <a:p>
            <a:r>
              <a:rPr lang="en-US" sz="2400" dirty="0" smtClean="0"/>
              <a:t>4) Games of win and loss</a:t>
            </a:r>
          </a:p>
          <a:p>
            <a:r>
              <a:rPr lang="en-US" sz="2400" dirty="0" smtClean="0"/>
              <a:t>5) Returning valid column number</a:t>
            </a:r>
          </a:p>
          <a:p>
            <a:r>
              <a:rPr lang="en-US" sz="2400" dirty="0" smtClean="0"/>
              <a:t>Effects: </a:t>
            </a:r>
          </a:p>
          <a:p>
            <a:r>
              <a:rPr lang="en-US" sz="2400" dirty="0" smtClean="0"/>
              <a:t>Bot returning column number with high probability of winning</a:t>
            </a:r>
            <a:endParaRPr lang="en-US" sz="2400" dirty="0"/>
          </a:p>
        </p:txBody>
      </p:sp>
    </p:spTree>
    <p:extLst>
      <p:ext uri="{BB962C8B-B14F-4D97-AF65-F5344CB8AC3E}">
        <p14:creationId xmlns:p14="http://schemas.microsoft.com/office/powerpoint/2010/main" val="3861617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1041" y="0"/>
            <a:ext cx="7295587" cy="1754326"/>
          </a:xfrm>
          <a:prstGeom prst="rect">
            <a:avLst/>
          </a:prstGeom>
          <a:noFill/>
        </p:spPr>
        <p:txBody>
          <a:bodyPr wrap="none" lIns="91440" tIns="45720" rIns="91440" bIns="45720">
            <a:spAutoFit/>
          </a:bodyPr>
          <a:lstStyle/>
          <a:p>
            <a:pPr algn="ctr"/>
            <a:r>
              <a:rPr lang="en-US"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Differences between:</a:t>
            </a:r>
          </a:p>
          <a:p>
            <a:pPr algn="ctr"/>
            <a:r>
              <a:rPr lang="en-US" sz="5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Hard, Medium, Easy</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TextBox 2"/>
          <p:cNvSpPr txBox="1"/>
          <p:nvPr/>
        </p:nvSpPr>
        <p:spPr>
          <a:xfrm>
            <a:off x="175490" y="1595021"/>
            <a:ext cx="11711710" cy="5262979"/>
          </a:xfrm>
          <a:prstGeom prst="rect">
            <a:avLst/>
          </a:prstGeom>
          <a:noFill/>
        </p:spPr>
        <p:txBody>
          <a:bodyPr wrap="square" rtlCol="0">
            <a:spAutoFit/>
          </a:bodyPr>
          <a:lstStyle/>
          <a:p>
            <a:r>
              <a:rPr lang="en-US" sz="2400" dirty="0" smtClean="0"/>
              <a:t>What we did to differentiate between them is that for the easy version we increased the number of losses highly after performing the set of random games, this way we will be able to get a lower wins/losses ratio for each move (since losses are in the denominator), and thus the probability of winning for each move will be lower. In the medium version, we also increased the number of losses but in a way that is smaller than that of the easy version, and also same logic as the above will apply. (We though for a second that we have another approach to do this and maybe in a better way. Rather than increasing the number of losses at the end, we can decrease the number of winnings, so we decided to do a graph to see which approach is more better in making the bot weaker (is it the increase of losses or decrease of winnings?)</a:t>
            </a:r>
          </a:p>
          <a:p>
            <a:r>
              <a:rPr lang="en-US" sz="2400" dirty="0" smtClean="0"/>
              <a:t>But lastly we have the hard version where we perform a lot of random games and let the moves have their probabilities based on these games without our interfering in changing the losses or the wins.</a:t>
            </a:r>
            <a:endParaRPr lang="en-US" sz="2400" dirty="0"/>
          </a:p>
        </p:txBody>
      </p:sp>
    </p:spTree>
    <p:extLst>
      <p:ext uri="{BB962C8B-B14F-4D97-AF65-F5344CB8AC3E}">
        <p14:creationId xmlns:p14="http://schemas.microsoft.com/office/powerpoint/2010/main" val="278799328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1028</TotalTime>
  <Words>2124</Words>
  <Application>Microsoft Office PowerPoint</Application>
  <PresentationFormat>Widescreen</PresentationFormat>
  <Paragraphs>98</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Century Gothic</vt:lpstr>
      <vt:lpstr>Wingdings 3</vt:lpstr>
      <vt:lpstr>Slice</vt:lpstr>
      <vt:lpstr>CMPS 270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American University of Beirut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CMPS 270 Project</dc:title>
  <dc:creator>Mohamad Al Zaatari (Student)</dc:creator>
  <cp:lastModifiedBy>Mohamad Al Zaatari (Student)</cp:lastModifiedBy>
  <cp:revision>31</cp:revision>
  <dcterms:created xsi:type="dcterms:W3CDTF">2022-11-18T19:07:00Z</dcterms:created>
  <dcterms:modified xsi:type="dcterms:W3CDTF">2022-11-29T15:25:39Z</dcterms:modified>
</cp:coreProperties>
</file>