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8" r:id="rId5"/>
    <p:sldId id="259" r:id="rId6"/>
    <p:sldId id="260" r:id="rId7"/>
    <p:sldId id="261" r:id="rId8"/>
    <p:sldId id="262" r:id="rId9"/>
    <p:sldId id="263" r:id="rId10"/>
    <p:sldId id="264"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C9C73C-22B3-4946-8DB2-2355D0A43CDC}" v="44" dt="2021-12-02T03:00:08.729"/>
    <p1510:client id="{E9C309CB-F92A-4B47-8CAB-235AFE606FE1}" v="549" dt="2021-12-02T06:49:54.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93" d="100"/>
          <a:sy n="93" d="100"/>
        </p:scale>
        <p:origin x="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12/3/2021</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12/3/2021</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3.xml"/><Relationship Id="rId5" Type="http://schemas.openxmlformats.org/officeDocument/2006/relationships/image" Target="../media/image11.sv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shivamb/netflix-shows?select=netflix_titles.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Visualizing Netflix!</a:t>
            </a:r>
          </a:p>
        </p:txBody>
      </p:sp>
      <p:sp>
        <p:nvSpPr>
          <p:cNvPr id="3" name="Subtitle 2"/>
          <p:cNvSpPr>
            <a:spLocks noGrp="1"/>
          </p:cNvSpPr>
          <p:nvPr>
            <p:ph type="subTitle" idx="1"/>
          </p:nvPr>
        </p:nvSpPr>
        <p:spPr/>
        <p:txBody>
          <a:bodyPr/>
          <a:lstStyle/>
          <a:p>
            <a:r>
              <a:rPr lang="en-US" dirty="0"/>
              <a:t>Group 15 – </a:t>
            </a:r>
            <a:r>
              <a:rPr lang="en-US" dirty="0" err="1"/>
              <a:t>dsc</a:t>
            </a:r>
            <a:r>
              <a:rPr lang="en-US" dirty="0"/>
              <a:t> 530</a:t>
            </a:r>
          </a:p>
        </p:txBody>
      </p:sp>
      <p:sp>
        <p:nvSpPr>
          <p:cNvPr id="4" name="Rectangle 3">
            <a:extLst>
              <a:ext uri="{FF2B5EF4-FFF2-40B4-BE49-F238E27FC236}">
                <a16:creationId xmlns:a16="http://schemas.microsoft.com/office/drawing/2014/main" id="{8F6258C2-0EE3-4A9D-A7B8-DB016E249AAD}"/>
              </a:ext>
            </a:extLst>
          </p:cNvPr>
          <p:cNvSpPr/>
          <p:nvPr/>
        </p:nvSpPr>
        <p:spPr>
          <a:xfrm rot="-240000">
            <a:off x="4010025" y="4981575"/>
            <a:ext cx="9144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1345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B920-B5CA-4041-9E1D-D4071BB5CC4C}"/>
              </a:ext>
            </a:extLst>
          </p:cNvPr>
          <p:cNvSpPr>
            <a:spLocks noGrp="1"/>
          </p:cNvSpPr>
          <p:nvPr>
            <p:ph type="title"/>
          </p:nvPr>
        </p:nvSpPr>
        <p:spPr/>
        <p:txBody>
          <a:bodyPr/>
          <a:lstStyle/>
          <a:p>
            <a:r>
              <a:rPr lang="en-US"/>
              <a:t>HOW</a:t>
            </a:r>
          </a:p>
        </p:txBody>
      </p:sp>
      <p:sp>
        <p:nvSpPr>
          <p:cNvPr id="3" name="Content Placeholder 2">
            <a:extLst>
              <a:ext uri="{FF2B5EF4-FFF2-40B4-BE49-F238E27FC236}">
                <a16:creationId xmlns:a16="http://schemas.microsoft.com/office/drawing/2014/main" id="{D0F5BFD4-8F2D-482D-B406-F7EF6F2849AD}"/>
              </a:ext>
            </a:extLst>
          </p:cNvPr>
          <p:cNvSpPr>
            <a:spLocks noGrp="1"/>
          </p:cNvSpPr>
          <p:nvPr>
            <p:ph sz="quarter" idx="13"/>
          </p:nvPr>
        </p:nvSpPr>
        <p:spPr/>
        <p:txBody>
          <a:bodyPr>
            <a:normAutofit/>
          </a:bodyPr>
          <a:lstStyle/>
          <a:p>
            <a:pPr marL="0" indent="0" algn="l" rtl="0">
              <a:buNone/>
            </a:pPr>
            <a:r>
              <a:rPr lang="en-US" sz="2800" b="1" cap="none" dirty="0">
                <a:latin typeface="+mj-lt"/>
                <a:cs typeface="Calibri" panose="020F0502020204030204" pitchFamily="34" charset="0"/>
              </a:rPr>
              <a:t>TIME SERIES ANALYSIS:-</a:t>
            </a:r>
          </a:p>
          <a:p>
            <a:pPr marL="0" indent="0" algn="l" rtl="0">
              <a:buNone/>
            </a:pPr>
            <a:r>
              <a:rPr lang="en-US" cap="none" dirty="0">
                <a:latin typeface="Calibri" panose="020F0502020204030204" pitchFamily="34" charset="0"/>
                <a:cs typeface="Calibri" panose="020F0502020204030204" pitchFamily="34" charset="0"/>
              </a:rPr>
              <a:t>By using libraries of python like seaborn, matplotlib and </a:t>
            </a:r>
            <a:r>
              <a:rPr lang="en-US" cap="none" dirty="0" err="1">
                <a:latin typeface="Calibri" panose="020F0502020204030204" pitchFamily="34" charset="0"/>
                <a:cs typeface="Calibri" panose="020F0502020204030204" pitchFamily="34" charset="0"/>
              </a:rPr>
              <a:t>plotly</a:t>
            </a:r>
            <a:r>
              <a:rPr lang="en-US" cap="none" dirty="0">
                <a:latin typeface="Calibri" panose="020F0502020204030204" pitchFamily="34" charset="0"/>
                <a:cs typeface="Calibri" panose="020F0502020204030204" pitchFamily="34" charset="0"/>
              </a:rPr>
              <a:t> we were able to purify and sort the data accordingly, and then visualize it in a </a:t>
            </a:r>
            <a:r>
              <a:rPr lang="en-US" cap="none" dirty="0" err="1">
                <a:latin typeface="Calibri" panose="020F0502020204030204" pitchFamily="34" charset="0"/>
                <a:cs typeface="Calibri" panose="020F0502020204030204" pitchFamily="34" charset="0"/>
              </a:rPr>
              <a:t>jupyter</a:t>
            </a:r>
            <a:r>
              <a:rPr lang="en-US" cap="none" dirty="0">
                <a:latin typeface="Calibri" panose="020F0502020204030204" pitchFamily="34" charset="0"/>
                <a:cs typeface="Calibri" panose="020F0502020204030204" pitchFamily="34" charset="0"/>
              </a:rPr>
              <a:t> notebook to gain valuable insights.</a:t>
            </a:r>
          </a:p>
          <a:p>
            <a:pPr marL="0" indent="0" algn="l" rtl="0">
              <a:buNone/>
            </a:pPr>
            <a:endParaRPr lang="en-US"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4821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B920-B5CA-4041-9E1D-D4071BB5CC4C}"/>
              </a:ext>
            </a:extLst>
          </p:cNvPr>
          <p:cNvSpPr>
            <a:spLocks noGrp="1"/>
          </p:cNvSpPr>
          <p:nvPr>
            <p:ph type="title"/>
          </p:nvPr>
        </p:nvSpPr>
        <p:spPr/>
        <p:txBody>
          <a:bodyPr/>
          <a:lstStyle/>
          <a:p>
            <a:r>
              <a:rPr lang="en-US"/>
              <a:t>HOW</a:t>
            </a:r>
          </a:p>
        </p:txBody>
      </p:sp>
      <p:sp>
        <p:nvSpPr>
          <p:cNvPr id="3" name="Content Placeholder 2">
            <a:extLst>
              <a:ext uri="{FF2B5EF4-FFF2-40B4-BE49-F238E27FC236}">
                <a16:creationId xmlns:a16="http://schemas.microsoft.com/office/drawing/2014/main" id="{D0F5BFD4-8F2D-482D-B406-F7EF6F2849AD}"/>
              </a:ext>
            </a:extLst>
          </p:cNvPr>
          <p:cNvSpPr>
            <a:spLocks noGrp="1"/>
          </p:cNvSpPr>
          <p:nvPr>
            <p:ph sz="quarter" idx="13"/>
          </p:nvPr>
        </p:nvSpPr>
        <p:spPr/>
        <p:txBody>
          <a:bodyPr>
            <a:normAutofit/>
          </a:bodyPr>
          <a:lstStyle/>
          <a:p>
            <a:pPr marL="0" indent="0" algn="l" rtl="0">
              <a:buNone/>
            </a:pPr>
            <a:r>
              <a:rPr lang="en-US" sz="2800" b="1" cap="none" dirty="0">
                <a:latin typeface="+mj-lt"/>
                <a:cs typeface="Calibri" panose="020F0502020204030204" pitchFamily="34" charset="0"/>
              </a:rPr>
              <a:t>FORCE DIRECTED GRAPH:-</a:t>
            </a:r>
          </a:p>
          <a:p>
            <a:pPr marL="0" indent="0" algn="l" rtl="0">
              <a:buNone/>
            </a:pPr>
            <a:r>
              <a:rPr lang="en-US" cap="none" dirty="0">
                <a:latin typeface="Calibri" panose="020F0502020204030204" pitchFamily="34" charset="0"/>
                <a:cs typeface="Calibri" panose="020F0502020204030204" pitchFamily="34" charset="0"/>
              </a:rPr>
              <a:t>How the </a:t>
            </a:r>
            <a:r>
              <a:rPr lang="en-US" cap="none" dirty="0" err="1">
                <a:latin typeface="Calibri" panose="020F0502020204030204" pitchFamily="34" charset="0"/>
                <a:cs typeface="Calibri" panose="020F0502020204030204" pitchFamily="34" charset="0"/>
              </a:rPr>
              <a:t>visualisation</a:t>
            </a:r>
            <a:r>
              <a:rPr lang="en-US" cap="none" dirty="0">
                <a:latin typeface="Calibri" panose="020F0502020204030204" pitchFamily="34" charset="0"/>
                <a:cs typeface="Calibri" panose="020F0502020204030204" pitchFamily="34" charset="0"/>
              </a:rPr>
              <a:t> works is The algorithm is based on a physical model. Nodes are represented as points in a plane that are electrically charged and apply repulsive forces against each other. Edges connect these points simulating a spring-force, attracting adjacent nodes..</a:t>
            </a:r>
          </a:p>
          <a:p>
            <a:pPr marL="0" indent="0" algn="l" rtl="0">
              <a:buNone/>
            </a:pPr>
            <a:endParaRPr lang="en-US"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4699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76E8DBD-6DBD-4FCB-8FE8-8F0425C0B6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a:extLst>
              <a:ext uri="{FF2B5EF4-FFF2-40B4-BE49-F238E27FC236}">
                <a16:creationId xmlns:a16="http://schemas.microsoft.com/office/drawing/2014/main" id="{70BE0118-665B-49AC-8ED9-B29C009CE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DB8E4593-3024-4A7B-92FB-8114D72E5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6" name="Freeform 25">
            <a:extLst>
              <a:ext uri="{FF2B5EF4-FFF2-40B4-BE49-F238E27FC236}">
                <a16:creationId xmlns:a16="http://schemas.microsoft.com/office/drawing/2014/main" id="{F72029E6-113E-4A42-8D29-4B796B39B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8" name="Freeform 14">
            <a:extLst>
              <a:ext uri="{FF2B5EF4-FFF2-40B4-BE49-F238E27FC236}">
                <a16:creationId xmlns:a16="http://schemas.microsoft.com/office/drawing/2014/main" id="{FBAE6AE5-2B20-46E6-B338-A385BFF09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0" name="5-Point Star 24">
            <a:extLst>
              <a:ext uri="{FF2B5EF4-FFF2-40B4-BE49-F238E27FC236}">
                <a16:creationId xmlns:a16="http://schemas.microsoft.com/office/drawing/2014/main" id="{4555B12C-E2CF-448D-918F-96D0958DC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AFB8FFAA-9442-4FA6-B0EC-369AE6A2B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4" name="Freeform 17">
            <a:extLst>
              <a:ext uri="{FF2B5EF4-FFF2-40B4-BE49-F238E27FC236}">
                <a16:creationId xmlns:a16="http://schemas.microsoft.com/office/drawing/2014/main" id="{C5A41A00-0593-4A97-9CA0-B0AE89F21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26" name="Freeform 21">
            <a:extLst>
              <a:ext uri="{FF2B5EF4-FFF2-40B4-BE49-F238E27FC236}">
                <a16:creationId xmlns:a16="http://schemas.microsoft.com/office/drawing/2014/main" id="{FCA51B5C-E7C6-405A-BA9F-6B5A96D7BD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8" name="Freeform 20">
            <a:extLst>
              <a:ext uri="{FF2B5EF4-FFF2-40B4-BE49-F238E27FC236}">
                <a16:creationId xmlns:a16="http://schemas.microsoft.com/office/drawing/2014/main" id="{FABCB0C0-C191-42C2-9158-48485F7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8841" y="2698990"/>
            <a:ext cx="11338098" cy="3612111"/>
          </a:xfrm>
          <a:custGeom>
            <a:avLst/>
            <a:gdLst>
              <a:gd name="connsiteX0" fmla="*/ 0 w 11329257"/>
              <a:gd name="connsiteY0" fmla="*/ 1672253 h 3112578"/>
              <a:gd name="connsiteX1" fmla="*/ 11201741 w 11329257"/>
              <a:gd name="connsiteY1" fmla="*/ 0 h 3112578"/>
              <a:gd name="connsiteX2" fmla="*/ 11329257 w 11329257"/>
              <a:gd name="connsiteY2" fmla="*/ 2508571 h 3112578"/>
              <a:gd name="connsiteX3" fmla="*/ 0 w 11329257"/>
              <a:gd name="connsiteY3" fmla="*/ 3112578 h 3112578"/>
              <a:gd name="connsiteX4" fmla="*/ 0 w 11329257"/>
              <a:gd name="connsiteY4" fmla="*/ 1672253 h 3112578"/>
              <a:gd name="connsiteX0" fmla="*/ 8467 w 11329257"/>
              <a:gd name="connsiteY0" fmla="*/ 994919 h 3112578"/>
              <a:gd name="connsiteX1" fmla="*/ 11201741 w 11329257"/>
              <a:gd name="connsiteY1" fmla="*/ 0 h 3112578"/>
              <a:gd name="connsiteX2" fmla="*/ 11329257 w 11329257"/>
              <a:gd name="connsiteY2" fmla="*/ 2508571 h 3112578"/>
              <a:gd name="connsiteX3" fmla="*/ 0 w 11329257"/>
              <a:gd name="connsiteY3" fmla="*/ 3112578 h 3112578"/>
              <a:gd name="connsiteX4" fmla="*/ 8467 w 11329257"/>
              <a:gd name="connsiteY4" fmla="*/ 994919 h 3112578"/>
              <a:gd name="connsiteX0" fmla="*/ 814 w 11330070"/>
              <a:gd name="connsiteY0" fmla="*/ 732453 h 3112578"/>
              <a:gd name="connsiteX1" fmla="*/ 11202554 w 11330070"/>
              <a:gd name="connsiteY1" fmla="*/ 0 h 3112578"/>
              <a:gd name="connsiteX2" fmla="*/ 11330070 w 11330070"/>
              <a:gd name="connsiteY2" fmla="*/ 2508571 h 3112578"/>
              <a:gd name="connsiteX3" fmla="*/ 813 w 11330070"/>
              <a:gd name="connsiteY3" fmla="*/ 3112578 h 3112578"/>
              <a:gd name="connsiteX4" fmla="*/ 814 w 11330070"/>
              <a:gd name="connsiteY4" fmla="*/ 732453 h 3112578"/>
              <a:gd name="connsiteX0" fmla="*/ 375 w 11338098"/>
              <a:gd name="connsiteY0" fmla="*/ 622387 h 3112578"/>
              <a:gd name="connsiteX1" fmla="*/ 11210582 w 11338098"/>
              <a:gd name="connsiteY1" fmla="*/ 0 h 3112578"/>
              <a:gd name="connsiteX2" fmla="*/ 11338098 w 11338098"/>
              <a:gd name="connsiteY2" fmla="*/ 2508571 h 3112578"/>
              <a:gd name="connsiteX3" fmla="*/ 8841 w 11338098"/>
              <a:gd name="connsiteY3" fmla="*/ 3112578 h 3112578"/>
              <a:gd name="connsiteX4" fmla="*/ 375 w 11338098"/>
              <a:gd name="connsiteY4" fmla="*/ 622387 h 3112578"/>
              <a:gd name="connsiteX0" fmla="*/ 375 w 11338098"/>
              <a:gd name="connsiteY0" fmla="*/ 1020320 h 3510511"/>
              <a:gd name="connsiteX1" fmla="*/ 11176715 w 11338098"/>
              <a:gd name="connsiteY1" fmla="*/ 0 h 3510511"/>
              <a:gd name="connsiteX2" fmla="*/ 11338098 w 11338098"/>
              <a:gd name="connsiteY2" fmla="*/ 2906504 h 3510511"/>
              <a:gd name="connsiteX3" fmla="*/ 8841 w 11338098"/>
              <a:gd name="connsiteY3" fmla="*/ 3510511 h 3510511"/>
              <a:gd name="connsiteX4" fmla="*/ 375 w 11338098"/>
              <a:gd name="connsiteY4" fmla="*/ 1020320 h 3510511"/>
              <a:gd name="connsiteX0" fmla="*/ 375 w 11338098"/>
              <a:gd name="connsiteY0" fmla="*/ 664720 h 3510511"/>
              <a:gd name="connsiteX1" fmla="*/ 11176715 w 11338098"/>
              <a:gd name="connsiteY1" fmla="*/ 0 h 3510511"/>
              <a:gd name="connsiteX2" fmla="*/ 11338098 w 11338098"/>
              <a:gd name="connsiteY2" fmla="*/ 2906504 h 3510511"/>
              <a:gd name="connsiteX3" fmla="*/ 8841 w 11338098"/>
              <a:gd name="connsiteY3" fmla="*/ 3510511 h 3510511"/>
              <a:gd name="connsiteX4" fmla="*/ 375 w 11338098"/>
              <a:gd name="connsiteY4" fmla="*/ 664720 h 3510511"/>
              <a:gd name="connsiteX0" fmla="*/ 375 w 11338098"/>
              <a:gd name="connsiteY0" fmla="*/ 605454 h 3510511"/>
              <a:gd name="connsiteX1" fmla="*/ 11176715 w 11338098"/>
              <a:gd name="connsiteY1" fmla="*/ 0 h 3510511"/>
              <a:gd name="connsiteX2" fmla="*/ 11338098 w 11338098"/>
              <a:gd name="connsiteY2" fmla="*/ 2906504 h 3510511"/>
              <a:gd name="connsiteX3" fmla="*/ 8841 w 11338098"/>
              <a:gd name="connsiteY3" fmla="*/ 3510511 h 3510511"/>
              <a:gd name="connsiteX4" fmla="*/ 375 w 11338098"/>
              <a:gd name="connsiteY4" fmla="*/ 605454 h 3510511"/>
              <a:gd name="connsiteX0" fmla="*/ 375 w 11338098"/>
              <a:gd name="connsiteY0" fmla="*/ 707054 h 3612111"/>
              <a:gd name="connsiteX1" fmla="*/ 11176715 w 11338098"/>
              <a:gd name="connsiteY1" fmla="*/ 0 h 3612111"/>
              <a:gd name="connsiteX2" fmla="*/ 11338098 w 11338098"/>
              <a:gd name="connsiteY2" fmla="*/ 3008104 h 3612111"/>
              <a:gd name="connsiteX3" fmla="*/ 8841 w 11338098"/>
              <a:gd name="connsiteY3" fmla="*/ 3612111 h 3612111"/>
              <a:gd name="connsiteX4" fmla="*/ 375 w 11338098"/>
              <a:gd name="connsiteY4" fmla="*/ 707054 h 3612111"/>
              <a:gd name="connsiteX0" fmla="*/ 375 w 11338098"/>
              <a:gd name="connsiteY0" fmla="*/ 571588 h 3612111"/>
              <a:gd name="connsiteX1" fmla="*/ 11176715 w 11338098"/>
              <a:gd name="connsiteY1" fmla="*/ 0 h 3612111"/>
              <a:gd name="connsiteX2" fmla="*/ 11338098 w 11338098"/>
              <a:gd name="connsiteY2" fmla="*/ 3008104 h 3612111"/>
              <a:gd name="connsiteX3" fmla="*/ 8841 w 11338098"/>
              <a:gd name="connsiteY3" fmla="*/ 3612111 h 3612111"/>
              <a:gd name="connsiteX4" fmla="*/ 375 w 11338098"/>
              <a:gd name="connsiteY4" fmla="*/ 571588 h 3612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38098" h="3612111">
                <a:moveTo>
                  <a:pt x="375" y="571588"/>
                </a:moveTo>
                <a:lnTo>
                  <a:pt x="11176715" y="0"/>
                </a:lnTo>
                <a:lnTo>
                  <a:pt x="11338098" y="3008104"/>
                </a:lnTo>
                <a:lnTo>
                  <a:pt x="8841" y="3612111"/>
                </a:lnTo>
                <a:cubicBezTo>
                  <a:pt x="11663" y="2906225"/>
                  <a:pt x="-2447" y="1277474"/>
                  <a:pt x="375" y="571588"/>
                </a:cubicBez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pic>
        <p:nvPicPr>
          <p:cNvPr id="7" name="Graphic 6" descr="Smiling Face with No Fill">
            <a:extLst>
              <a:ext uri="{FF2B5EF4-FFF2-40B4-BE49-F238E27FC236}">
                <a16:creationId xmlns:a16="http://schemas.microsoft.com/office/drawing/2014/main" id="{86BB9998-886E-4724-807D-C25EC47C10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420000">
            <a:off x="4297899" y="389334"/>
            <a:ext cx="2406798" cy="2406798"/>
          </a:xfrm>
          <a:prstGeom prst="rect">
            <a:avLst/>
          </a:prstGeom>
        </p:spPr>
      </p:pic>
      <p:sp>
        <p:nvSpPr>
          <p:cNvPr id="30" name="Freeform 19">
            <a:extLst>
              <a:ext uri="{FF2B5EF4-FFF2-40B4-BE49-F238E27FC236}">
                <a16:creationId xmlns:a16="http://schemas.microsoft.com/office/drawing/2014/main" id="{D2D09E6C-D6EC-4C7F-91ED-C81D537A0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a:extLst>
              <a:ext uri="{FF2B5EF4-FFF2-40B4-BE49-F238E27FC236}">
                <a16:creationId xmlns:a16="http://schemas.microsoft.com/office/drawing/2014/main" id="{45447C34-59AE-4FCF-919C-A867D1A3B58E}"/>
              </a:ext>
            </a:extLst>
          </p:cNvPr>
          <p:cNvSpPr>
            <a:spLocks noGrp="1"/>
          </p:cNvSpPr>
          <p:nvPr>
            <p:ph type="title"/>
          </p:nvPr>
        </p:nvSpPr>
        <p:spPr>
          <a:xfrm rot="21420000">
            <a:off x="496980" y="3221623"/>
            <a:ext cx="10264470" cy="1250066"/>
          </a:xfrm>
        </p:spPr>
        <p:txBody>
          <a:bodyPr vert="horz" lIns="91440" tIns="45720" rIns="91440" bIns="45720" rtlCol="0" anchor="b">
            <a:normAutofit/>
          </a:bodyPr>
          <a:lstStyle/>
          <a:p>
            <a:pPr algn="r"/>
            <a:r>
              <a:rPr lang="en-US" sz="8000">
                <a:solidFill>
                  <a:schemeClr val="bg1"/>
                </a:solidFill>
              </a:rPr>
              <a:t>Thank you</a:t>
            </a:r>
          </a:p>
        </p:txBody>
      </p:sp>
      <p:sp>
        <p:nvSpPr>
          <p:cNvPr id="32" name="5-Point Star 12">
            <a:extLst>
              <a:ext uri="{FF2B5EF4-FFF2-40B4-BE49-F238E27FC236}">
                <a16:creationId xmlns:a16="http://schemas.microsoft.com/office/drawing/2014/main" id="{3951E5EC-1DE3-40F0-897A-8618C6185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6598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3327-F33B-4C60-921F-F166C03D231A}"/>
              </a:ext>
            </a:extLst>
          </p:cNvPr>
          <p:cNvSpPr>
            <a:spLocks noGrp="1"/>
          </p:cNvSpPr>
          <p:nvPr>
            <p:ph type="title"/>
          </p:nvPr>
        </p:nvSpPr>
        <p:spPr/>
        <p:txBody>
          <a:bodyPr/>
          <a:lstStyle/>
          <a:p>
            <a:r>
              <a:rPr lang="en-US" dirty="0"/>
              <a:t>Introduction</a:t>
            </a:r>
          </a:p>
        </p:txBody>
      </p:sp>
      <p:sp>
        <p:nvSpPr>
          <p:cNvPr id="4" name="TextBox 3">
            <a:extLst>
              <a:ext uri="{FF2B5EF4-FFF2-40B4-BE49-F238E27FC236}">
                <a16:creationId xmlns:a16="http://schemas.microsoft.com/office/drawing/2014/main" id="{D0833044-9EE6-4EAA-B282-181E5E998A8C}"/>
              </a:ext>
            </a:extLst>
          </p:cNvPr>
          <p:cNvSpPr txBox="1"/>
          <p:nvPr/>
        </p:nvSpPr>
        <p:spPr>
          <a:xfrm>
            <a:off x="685800" y="1838325"/>
            <a:ext cx="105156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Century Gothic"/>
                <a:ea typeface="+mn-lt"/>
                <a:cs typeface="+mn-lt"/>
              </a:rPr>
              <a:t>Netflix is an online streaming platform that millions of people use around the world to consume content like movies and tv shows.</a:t>
            </a:r>
          </a:p>
          <a:p>
            <a:pPr marL="285750" indent="-285750">
              <a:buFont typeface="Arial"/>
              <a:buChar char="•"/>
            </a:pPr>
            <a:endParaRPr lang="en-US" dirty="0">
              <a:latin typeface="Century Gothic"/>
              <a:ea typeface="+mn-lt"/>
              <a:cs typeface="+mn-lt"/>
            </a:endParaRPr>
          </a:p>
          <a:p>
            <a:pPr marL="285750" indent="-285750">
              <a:buFont typeface="Arial"/>
              <a:buChar char="•"/>
            </a:pPr>
            <a:r>
              <a:rPr lang="en-US" dirty="0">
                <a:latin typeface="Century Gothic"/>
                <a:ea typeface="+mn-lt"/>
                <a:cs typeface="+mn-lt"/>
              </a:rPr>
              <a:t>Netflix originated in 1998 as DVD rentals, and now they serve an audience of over 150 million people.</a:t>
            </a:r>
          </a:p>
          <a:p>
            <a:pPr marL="285750" indent="-285750">
              <a:buFont typeface="Arial"/>
              <a:buChar char="•"/>
            </a:pPr>
            <a:endParaRPr lang="en-US" dirty="0">
              <a:latin typeface="Century Gothic"/>
              <a:ea typeface="+mn-lt"/>
              <a:cs typeface="+mn-lt"/>
            </a:endParaRPr>
          </a:p>
          <a:p>
            <a:pPr marL="285750" indent="-285750">
              <a:buFont typeface="Arial"/>
              <a:buChar char="•"/>
            </a:pPr>
            <a:r>
              <a:rPr lang="en-US" dirty="0">
                <a:latin typeface="Century Gothic"/>
                <a:ea typeface="+mn-lt"/>
                <a:cs typeface="+mn-lt"/>
              </a:rPr>
              <a:t>In this project, we will dive deep into the ever expanding metaverse of Netflix and try to visualize it to gain meaningful insights from it.</a:t>
            </a:r>
          </a:p>
          <a:p>
            <a:pPr marL="285750" indent="-285750">
              <a:buFont typeface="Arial"/>
              <a:buChar char="•"/>
            </a:pPr>
            <a:endParaRPr lang="en-US" dirty="0">
              <a:latin typeface="Century Gothic"/>
              <a:ea typeface="+mn-lt"/>
              <a:cs typeface="+mn-lt"/>
            </a:endParaRPr>
          </a:p>
          <a:p>
            <a:pPr marL="285750" indent="-285750">
              <a:buFont typeface="Arial"/>
              <a:buChar char="•"/>
            </a:pPr>
            <a:r>
              <a:rPr lang="en-US" dirty="0">
                <a:latin typeface="Century Gothic"/>
                <a:ea typeface="+mn-lt"/>
                <a:cs typeface="+mn-lt"/>
              </a:rPr>
              <a:t>Throughout this project we’ll be using the Netflix brand color palette to make our visualizations seem coherent with the brand identity. This will also allow all of our visualizations to remain consistent with each other.</a:t>
            </a: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p:txBody>
      </p:sp>
    </p:spTree>
    <p:extLst>
      <p:ext uri="{BB962C8B-B14F-4D97-AF65-F5344CB8AC3E}">
        <p14:creationId xmlns:p14="http://schemas.microsoft.com/office/powerpoint/2010/main" val="27849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3327-F33B-4C60-921F-F166C03D231A}"/>
              </a:ext>
            </a:extLst>
          </p:cNvPr>
          <p:cNvSpPr>
            <a:spLocks noGrp="1"/>
          </p:cNvSpPr>
          <p:nvPr>
            <p:ph type="title"/>
          </p:nvPr>
        </p:nvSpPr>
        <p:spPr/>
        <p:txBody>
          <a:bodyPr/>
          <a:lstStyle/>
          <a:p>
            <a:r>
              <a:rPr lang="en-US" dirty="0"/>
              <a:t>MARKS AND CHANNELS</a:t>
            </a:r>
          </a:p>
        </p:txBody>
      </p:sp>
      <p:sp>
        <p:nvSpPr>
          <p:cNvPr id="4" name="TextBox 3">
            <a:extLst>
              <a:ext uri="{FF2B5EF4-FFF2-40B4-BE49-F238E27FC236}">
                <a16:creationId xmlns:a16="http://schemas.microsoft.com/office/drawing/2014/main" id="{D0833044-9EE6-4EAA-B282-181E5E998A8C}"/>
              </a:ext>
            </a:extLst>
          </p:cNvPr>
          <p:cNvSpPr txBox="1"/>
          <p:nvPr/>
        </p:nvSpPr>
        <p:spPr>
          <a:xfrm>
            <a:off x="685801" y="1690044"/>
            <a:ext cx="1051560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Century Gothic" panose="020B0502020202020204" pitchFamily="34" charset="0"/>
              </a:rPr>
              <a:t>Our dataset contains several categorical attributes such as Title, genre, type etc.</a:t>
            </a:r>
          </a:p>
          <a:p>
            <a:endParaRPr lang="en-US" sz="1800" dirty="0">
              <a:latin typeface="Century Gothic" panose="020B0502020202020204" pitchFamily="34" charset="0"/>
            </a:endParaRPr>
          </a:p>
          <a:p>
            <a:r>
              <a:rPr lang="en-US" sz="1800" dirty="0">
                <a:latin typeface="Century Gothic" panose="020B0502020202020204" pitchFamily="34" charset="0"/>
              </a:rPr>
              <a:t>Our dataset contains several ordered attributes as well such as country, ratings, duration etc.</a:t>
            </a:r>
          </a:p>
          <a:p>
            <a:endParaRPr lang="en-US" sz="1800" dirty="0">
              <a:latin typeface="Century Gothic" panose="020B0502020202020204" pitchFamily="34" charset="0"/>
            </a:endParaRPr>
          </a:p>
          <a:p>
            <a:r>
              <a:rPr lang="en-US" sz="1800" dirty="0">
                <a:latin typeface="Century Gothic" panose="020B0502020202020204" pitchFamily="34" charset="0"/>
              </a:rPr>
              <a:t>For geospatial visualization we use </a:t>
            </a:r>
            <a:r>
              <a:rPr lang="en-US" sz="1800" b="1" dirty="0">
                <a:latin typeface="Century Gothic" panose="020B0502020202020204" pitchFamily="34" charset="0"/>
              </a:rPr>
              <a:t>color hue</a:t>
            </a:r>
            <a:r>
              <a:rPr lang="en-US" sz="1800" dirty="0">
                <a:latin typeface="Century Gothic" panose="020B0502020202020204" pitchFamily="34" charset="0"/>
              </a:rPr>
              <a:t> as one of the channels to differentiate between countries that are producing the most and least amount of content. The color range is the same as Netflix brand color palette. </a:t>
            </a:r>
          </a:p>
          <a:p>
            <a:endParaRPr lang="en-US" sz="1800" dirty="0">
              <a:latin typeface="Century Gothic" panose="020B0502020202020204" pitchFamily="34" charset="0"/>
            </a:endParaRPr>
          </a:p>
          <a:p>
            <a:r>
              <a:rPr lang="en-US" sz="1800" dirty="0">
                <a:latin typeface="Century Gothic" panose="020B0502020202020204" pitchFamily="34" charset="0"/>
              </a:rPr>
              <a:t>For time analysis series we used </a:t>
            </a:r>
            <a:r>
              <a:rPr lang="en-US" sz="1800" b="1" dirty="0">
                <a:latin typeface="Century Gothic" panose="020B0502020202020204" pitchFamily="34" charset="0"/>
              </a:rPr>
              <a:t>length</a:t>
            </a:r>
            <a:r>
              <a:rPr lang="en-US" sz="1800" dirty="0">
                <a:latin typeface="Century Gothic" panose="020B0502020202020204" pitchFamily="34" charset="0"/>
              </a:rPr>
              <a:t> as one of the marks to differentiate between the frequency of content in each year. We also made use of </a:t>
            </a:r>
            <a:r>
              <a:rPr lang="en-US" sz="1800" b="1" dirty="0">
                <a:latin typeface="Century Gothic" panose="020B0502020202020204" pitchFamily="34" charset="0"/>
              </a:rPr>
              <a:t>area </a:t>
            </a:r>
            <a:r>
              <a:rPr lang="en-US" sz="1800" dirty="0">
                <a:latin typeface="Century Gothic" panose="020B0502020202020204" pitchFamily="34" charset="0"/>
              </a:rPr>
              <a:t>as a mark to see which type of content is more prevalent on Netflix.</a:t>
            </a:r>
          </a:p>
          <a:p>
            <a:endParaRPr lang="en-US" sz="1800" dirty="0">
              <a:latin typeface="Century Gothic" panose="020B0502020202020204" pitchFamily="34" charset="0"/>
            </a:endParaRPr>
          </a:p>
          <a:p>
            <a:r>
              <a:rPr lang="en-US" sz="1800" dirty="0">
                <a:latin typeface="Century Gothic" panose="020B0502020202020204" pitchFamily="34" charset="0"/>
              </a:rPr>
              <a:t>For relationship diagram we employed </a:t>
            </a:r>
            <a:r>
              <a:rPr lang="en-US" sz="1800" b="1" dirty="0">
                <a:latin typeface="Century Gothic" panose="020B0502020202020204" pitchFamily="34" charset="0"/>
              </a:rPr>
              <a:t>spatial region </a:t>
            </a:r>
            <a:r>
              <a:rPr lang="en-US" sz="1800" dirty="0">
                <a:latin typeface="Century Gothic" panose="020B0502020202020204" pitchFamily="34" charset="0"/>
              </a:rPr>
              <a:t>as well as </a:t>
            </a:r>
            <a:r>
              <a:rPr lang="en-US" sz="1800" b="1" dirty="0">
                <a:latin typeface="Century Gothic" panose="020B0502020202020204" pitchFamily="34" charset="0"/>
              </a:rPr>
              <a:t>area </a:t>
            </a:r>
            <a:r>
              <a:rPr lang="en-US" sz="1800" dirty="0">
                <a:latin typeface="Century Gothic" panose="020B0502020202020204" pitchFamily="34" charset="0"/>
              </a:rPr>
              <a:t>to depict which genre is more popular on Netflix and gets more rating respectively. </a:t>
            </a: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p:txBody>
      </p:sp>
    </p:spTree>
    <p:extLst>
      <p:ext uri="{BB962C8B-B14F-4D97-AF65-F5344CB8AC3E}">
        <p14:creationId xmlns:p14="http://schemas.microsoft.com/office/powerpoint/2010/main" val="212347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7C54-39D6-407D-978A-DB62C722F362}"/>
              </a:ext>
            </a:extLst>
          </p:cNvPr>
          <p:cNvSpPr>
            <a:spLocks noGrp="1"/>
          </p:cNvSpPr>
          <p:nvPr>
            <p:ph type="title"/>
          </p:nvPr>
        </p:nvSpPr>
        <p:spPr/>
        <p:txBody>
          <a:bodyPr/>
          <a:lstStyle/>
          <a:p>
            <a:r>
              <a:rPr lang="en-US" dirty="0"/>
              <a:t>what</a:t>
            </a:r>
          </a:p>
        </p:txBody>
      </p:sp>
      <p:sp>
        <p:nvSpPr>
          <p:cNvPr id="4" name="TextBox 3">
            <a:extLst>
              <a:ext uri="{FF2B5EF4-FFF2-40B4-BE49-F238E27FC236}">
                <a16:creationId xmlns:a16="http://schemas.microsoft.com/office/drawing/2014/main" id="{9FF5BF9E-70D8-4EEB-B024-09C9D496F600}"/>
              </a:ext>
            </a:extLst>
          </p:cNvPr>
          <p:cNvSpPr txBox="1"/>
          <p:nvPr/>
        </p:nvSpPr>
        <p:spPr>
          <a:xfrm>
            <a:off x="685800" y="1714500"/>
            <a:ext cx="10696575"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Century Gothic"/>
              </a:rPr>
              <a:t>The dataset that we used for this project contans around 9,000 entries of different movies and tv shows that are </a:t>
            </a:r>
            <a:r>
              <a:rPr lang="en-US">
                <a:latin typeface="Century Gothic"/>
              </a:rPr>
              <a:t>available on Netflix.</a:t>
            </a:r>
            <a:r>
              <a:rPr lang="en-US">
                <a:latin typeface="Century Gothic"/>
                <a:ea typeface="+mn-lt"/>
                <a:cs typeface="+mn-lt"/>
              </a:rPr>
              <a:t> Some of the key data points that this dataset contains are: Title, type of content, director, </a:t>
            </a:r>
            <a:r>
              <a:rPr lang="en-US" dirty="0">
                <a:latin typeface="Century Gothic"/>
                <a:ea typeface="+mn-lt"/>
                <a:cs typeface="+mn-lt"/>
              </a:rPr>
              <a:t>cast, country, date added, rating, release year, genre, and duration.</a:t>
            </a:r>
            <a:endParaRPr lang="en-US">
              <a:latin typeface="Century Gothic"/>
            </a:endParaRPr>
          </a:p>
          <a:p>
            <a:pPr marL="285750" indent="-285750">
              <a:buFont typeface="Arial"/>
              <a:buChar char="•"/>
            </a:pPr>
            <a:endParaRPr lang="en-US" dirty="0">
              <a:latin typeface="Century Gothic"/>
            </a:endParaRPr>
          </a:p>
          <a:p>
            <a:pPr marL="285750" indent="-285750">
              <a:buFont typeface="Arial"/>
              <a:buChar char="•"/>
            </a:pPr>
            <a:r>
              <a:rPr lang="en-US">
                <a:latin typeface="Century Gothic"/>
                <a:ea typeface="+mn-lt"/>
                <a:cs typeface="+mn-lt"/>
              </a:rPr>
              <a:t>The dataset does have some missing values that we cater for before creating our visualizations.</a:t>
            </a:r>
          </a:p>
          <a:p>
            <a:pPr marL="285750" indent="-285750">
              <a:buFont typeface="Arial"/>
              <a:buChar char="•"/>
            </a:pPr>
            <a:endParaRPr lang="en-US" dirty="0">
              <a:latin typeface="Century Gothic"/>
            </a:endParaRPr>
          </a:p>
          <a:p>
            <a:pPr marL="285750" indent="-285750">
              <a:buFont typeface="Arial"/>
              <a:buChar char="•"/>
            </a:pPr>
            <a:r>
              <a:rPr lang="en-US">
                <a:latin typeface="Century Gothic"/>
                <a:ea typeface="+mn-lt"/>
                <a:cs typeface="+mn-lt"/>
              </a:rPr>
              <a:t>The dataset is maintained on Kaggle and regularly updated every month with new content.</a:t>
            </a:r>
            <a:endParaRPr lang="en-US" dirty="0">
              <a:latin typeface="Century Gothic"/>
              <a:ea typeface="+mn-lt"/>
              <a:cs typeface="+mn-lt"/>
            </a:endParaRPr>
          </a:p>
          <a:p>
            <a:pPr marL="285750" indent="-285750">
              <a:buFont typeface="Arial"/>
              <a:buChar char="•"/>
            </a:pPr>
            <a:endParaRPr lang="en-US" dirty="0">
              <a:latin typeface="Century Gothic"/>
              <a:ea typeface="+mn-lt"/>
              <a:cs typeface="+mn-lt"/>
            </a:endParaRPr>
          </a:p>
          <a:p>
            <a:pPr marL="285750" indent="-285750">
              <a:buFont typeface="Arial"/>
              <a:buChar char="•"/>
            </a:pPr>
            <a:r>
              <a:rPr lang="en-US">
                <a:latin typeface="Century Gothic"/>
                <a:ea typeface="+mn-lt"/>
                <a:cs typeface="+mn-lt"/>
              </a:rPr>
              <a:t>Link to the dataset: </a:t>
            </a:r>
            <a:r>
              <a:rPr lang="en-US" dirty="0">
                <a:latin typeface="Century Gothic"/>
                <a:ea typeface="+mn-lt"/>
                <a:cs typeface="+mn-lt"/>
                <a:hlinkClick r:id="rId2"/>
              </a:rPr>
              <a:t>https://www.kaggle.com/shivamb/netflix-shows?select=netflix_titles.csv</a:t>
            </a:r>
            <a:endParaRPr lang="en-US">
              <a:latin typeface="Century Gothic"/>
            </a:endParaRPr>
          </a:p>
          <a:p>
            <a:pPr marL="285750" indent="-285750">
              <a:buFont typeface="Arial"/>
              <a:buChar char="•"/>
            </a:pPr>
            <a:endParaRPr lang="en-US" dirty="0">
              <a:latin typeface="Century Gothic"/>
            </a:endParaRPr>
          </a:p>
          <a:p>
            <a:pPr marL="285750" indent="-285750">
              <a:buFont typeface="Arial"/>
              <a:buChar char="•"/>
            </a:pPr>
            <a:endParaRPr lang="en-US" dirty="0">
              <a:latin typeface="Century Gothic"/>
            </a:endParaRPr>
          </a:p>
        </p:txBody>
      </p:sp>
    </p:spTree>
    <p:extLst>
      <p:ext uri="{BB962C8B-B14F-4D97-AF65-F5344CB8AC3E}">
        <p14:creationId xmlns:p14="http://schemas.microsoft.com/office/powerpoint/2010/main" val="4272106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A54B-0ED4-4D5A-8AE9-2512AF8D1BBB}"/>
              </a:ext>
            </a:extLst>
          </p:cNvPr>
          <p:cNvSpPr>
            <a:spLocks noGrp="1"/>
          </p:cNvSpPr>
          <p:nvPr>
            <p:ph type="title"/>
          </p:nvPr>
        </p:nvSpPr>
        <p:spPr/>
        <p:txBody>
          <a:bodyPr>
            <a:normAutofit/>
          </a:bodyPr>
          <a:lstStyle/>
          <a:p>
            <a:r>
              <a:rPr lang="en-US" sz="4800"/>
              <a:t>Why – Types of visualizations</a:t>
            </a:r>
          </a:p>
        </p:txBody>
      </p:sp>
      <p:sp>
        <p:nvSpPr>
          <p:cNvPr id="4" name="TextBox 3">
            <a:extLst>
              <a:ext uri="{FF2B5EF4-FFF2-40B4-BE49-F238E27FC236}">
                <a16:creationId xmlns:a16="http://schemas.microsoft.com/office/drawing/2014/main" id="{2331D689-A0AB-4B55-8A88-C4F6BF378A47}"/>
              </a:ext>
            </a:extLst>
          </p:cNvPr>
          <p:cNvSpPr txBox="1"/>
          <p:nvPr/>
        </p:nvSpPr>
        <p:spPr>
          <a:xfrm>
            <a:off x="723900" y="1714500"/>
            <a:ext cx="1073467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Century Gothic"/>
                <a:ea typeface="+mn-lt"/>
                <a:cs typeface="+mn-lt"/>
              </a:rPr>
              <a:t>A Geospatial map portraying the number of content produced by each country.</a:t>
            </a:r>
            <a:endParaRPr lang="en-US">
              <a:latin typeface="Century Gothic"/>
            </a:endParaRPr>
          </a:p>
          <a:p>
            <a:pPr marL="285750" indent="-285750" algn="l">
              <a:buFont typeface="Arial"/>
              <a:buChar char="•"/>
            </a:pPr>
            <a:endParaRPr lang="en-US" dirty="0">
              <a:latin typeface="Century Gothic"/>
            </a:endParaRPr>
          </a:p>
          <a:p>
            <a:pPr marL="285750" indent="-285750">
              <a:buFont typeface="Arial"/>
              <a:buChar char="•"/>
            </a:pPr>
            <a:r>
              <a:rPr lang="en-US">
                <a:latin typeface="Century Gothic"/>
                <a:ea typeface="+mn-lt"/>
                <a:cs typeface="+mn-lt"/>
              </a:rPr>
              <a:t>A series of time analysis charts to visualize how content on Netflix grew and changed over time.</a:t>
            </a:r>
            <a:endParaRPr lang="en-US">
              <a:latin typeface="Century Gothic"/>
            </a:endParaRPr>
          </a:p>
          <a:p>
            <a:pPr marL="285750" indent="-285750">
              <a:buFont typeface="Arial"/>
              <a:buChar char="•"/>
            </a:pPr>
            <a:endParaRPr lang="en-US" dirty="0">
              <a:latin typeface="Century Gothic"/>
            </a:endParaRPr>
          </a:p>
          <a:p>
            <a:pPr marL="285750" indent="-285750">
              <a:buFont typeface="Arial"/>
              <a:buChar char="•"/>
            </a:pPr>
            <a:r>
              <a:rPr lang="en-US">
                <a:latin typeface="Century Gothic"/>
                <a:ea typeface="+mn-lt"/>
                <a:cs typeface="+mn-lt"/>
              </a:rPr>
              <a:t>A relationship diagram also known as force directed graph to organize Netflix content by genre, and size the nodes based on each title’s IMDB rating.</a:t>
            </a:r>
            <a:endParaRPr lang="en-US">
              <a:latin typeface="Century Gothic"/>
            </a:endParaRPr>
          </a:p>
          <a:p>
            <a:endParaRPr lang="en-US" dirty="0"/>
          </a:p>
          <a:p>
            <a:endParaRPr lang="en-US" dirty="0"/>
          </a:p>
          <a:p>
            <a:endParaRPr lang="en-US" dirty="0"/>
          </a:p>
        </p:txBody>
      </p:sp>
    </p:spTree>
    <p:extLst>
      <p:ext uri="{BB962C8B-B14F-4D97-AF65-F5344CB8AC3E}">
        <p14:creationId xmlns:p14="http://schemas.microsoft.com/office/powerpoint/2010/main" val="3081782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43" name="Picture 35">
            <a:extLst>
              <a:ext uri="{FF2B5EF4-FFF2-40B4-BE49-F238E27FC236}">
                <a16:creationId xmlns:a16="http://schemas.microsoft.com/office/drawing/2014/main" id="{576E8DBD-6DBD-4FCB-8FE8-8F0425C0B6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5" name="Freeform 11">
            <a:extLst>
              <a:ext uri="{FF2B5EF4-FFF2-40B4-BE49-F238E27FC236}">
                <a16:creationId xmlns:a16="http://schemas.microsoft.com/office/drawing/2014/main" id="{70BE0118-665B-49AC-8ED9-B29C009CE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47" name="Freeform 13">
            <a:extLst>
              <a:ext uri="{FF2B5EF4-FFF2-40B4-BE49-F238E27FC236}">
                <a16:creationId xmlns:a16="http://schemas.microsoft.com/office/drawing/2014/main" id="{DB8E4593-3024-4A7B-92FB-8114D72E5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49" name="Freeform 25">
            <a:extLst>
              <a:ext uri="{FF2B5EF4-FFF2-40B4-BE49-F238E27FC236}">
                <a16:creationId xmlns:a16="http://schemas.microsoft.com/office/drawing/2014/main" id="{F72029E6-113E-4A42-8D29-4B796B39B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51" name="Freeform 14">
            <a:extLst>
              <a:ext uri="{FF2B5EF4-FFF2-40B4-BE49-F238E27FC236}">
                <a16:creationId xmlns:a16="http://schemas.microsoft.com/office/drawing/2014/main" id="{FBAE6AE5-2B20-46E6-B338-A385BFF09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52" name="5-Point Star 24">
            <a:extLst>
              <a:ext uri="{FF2B5EF4-FFF2-40B4-BE49-F238E27FC236}">
                <a16:creationId xmlns:a16="http://schemas.microsoft.com/office/drawing/2014/main" id="{4555B12C-E2CF-448D-918F-96D0958DC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useBgFill="1">
        <p:nvSpPr>
          <p:cNvPr id="53" name="Rectangle 47">
            <a:extLst>
              <a:ext uri="{FF2B5EF4-FFF2-40B4-BE49-F238E27FC236}">
                <a16:creationId xmlns:a16="http://schemas.microsoft.com/office/drawing/2014/main" id="{9EB9FA3F-CAB0-4533-9364-224CEC6FF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6139C-6FEA-420F-AE72-F30981753BC8}"/>
              </a:ext>
            </a:extLst>
          </p:cNvPr>
          <p:cNvSpPr>
            <a:spLocks noGrp="1"/>
          </p:cNvSpPr>
          <p:nvPr>
            <p:ph type="title"/>
          </p:nvPr>
        </p:nvSpPr>
        <p:spPr>
          <a:xfrm>
            <a:off x="649794" y="5521831"/>
            <a:ext cx="10805790" cy="1270279"/>
          </a:xfrm>
        </p:spPr>
        <p:txBody>
          <a:bodyPr vert="horz" lIns="91440" tIns="45720" rIns="91440" bIns="45720" rtlCol="0" anchor="b">
            <a:normAutofit/>
          </a:bodyPr>
          <a:lstStyle/>
          <a:p>
            <a:pPr algn="ctr"/>
            <a:r>
              <a:rPr lang="en-US" sz="6100"/>
              <a:t>WHY – Geospatial visualization</a:t>
            </a:r>
          </a:p>
        </p:txBody>
      </p:sp>
      <p:sp>
        <p:nvSpPr>
          <p:cNvPr id="50" name="5-Point Star 31">
            <a:extLst>
              <a:ext uri="{FF2B5EF4-FFF2-40B4-BE49-F238E27FC236}">
                <a16:creationId xmlns:a16="http://schemas.microsoft.com/office/drawing/2014/main" id="{42B0C1BF-5CB1-40DA-9A22-5452B5469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03408" y="6388943"/>
            <a:ext cx="373049" cy="373049"/>
          </a:xfrm>
          <a:prstGeom prst="star5">
            <a:avLst>
              <a:gd name="adj" fmla="val 26693"/>
              <a:gd name="hf" fmla="val 105146"/>
              <a:gd name="vf" fmla="val 110557"/>
            </a:avLst>
          </a:prstGeom>
          <a:solidFill>
            <a:schemeClr val="tx1">
              <a:lumMod val="65000"/>
              <a:lumOff val="35000"/>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4" name="Picture 4" descr="Map&#10;&#10;Description automatically generated">
            <a:extLst>
              <a:ext uri="{FF2B5EF4-FFF2-40B4-BE49-F238E27FC236}">
                <a16:creationId xmlns:a16="http://schemas.microsoft.com/office/drawing/2014/main" id="{F2B5336C-6C78-48D9-8E11-A08B98DEC7A3}"/>
              </a:ext>
            </a:extLst>
          </p:cNvPr>
          <p:cNvPicPr>
            <a:picLocks noChangeAspect="1"/>
          </p:cNvPicPr>
          <p:nvPr/>
        </p:nvPicPr>
        <p:blipFill>
          <a:blip r:embed="rId4"/>
          <a:stretch>
            <a:fillRect/>
          </a:stretch>
        </p:blipFill>
        <p:spPr>
          <a:xfrm>
            <a:off x="1310570" y="169629"/>
            <a:ext cx="9567742" cy="5372721"/>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046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34" name="Picture 9">
            <a:extLst>
              <a:ext uri="{FF2B5EF4-FFF2-40B4-BE49-F238E27FC236}">
                <a16:creationId xmlns:a16="http://schemas.microsoft.com/office/drawing/2014/main" id="{E0CC70BA-3B27-4D37-9E55-9F566B3FB4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5" name="Freeform 11">
            <a:extLst>
              <a:ext uri="{FF2B5EF4-FFF2-40B4-BE49-F238E27FC236}">
                <a16:creationId xmlns:a16="http://schemas.microsoft.com/office/drawing/2014/main" id="{8E54E5FE-6A50-43B2-979B-BE2474F45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36" name="Freeform 13">
            <a:extLst>
              <a:ext uri="{FF2B5EF4-FFF2-40B4-BE49-F238E27FC236}">
                <a16:creationId xmlns:a16="http://schemas.microsoft.com/office/drawing/2014/main" id="{1732545C-0790-47A1-B809-8A2531586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7" name="Freeform 25">
            <a:extLst>
              <a:ext uri="{FF2B5EF4-FFF2-40B4-BE49-F238E27FC236}">
                <a16:creationId xmlns:a16="http://schemas.microsoft.com/office/drawing/2014/main" id="{22C9706F-5320-4C8E-91AE-1A9025E9C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8" name="Freeform 14">
            <a:extLst>
              <a:ext uri="{FF2B5EF4-FFF2-40B4-BE49-F238E27FC236}">
                <a16:creationId xmlns:a16="http://schemas.microsoft.com/office/drawing/2014/main" id="{307E1BB0-6022-40FB-8C25-E20C51DC5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39" name="5-Point Star 24">
            <a:extLst>
              <a:ext uri="{FF2B5EF4-FFF2-40B4-BE49-F238E27FC236}">
                <a16:creationId xmlns:a16="http://schemas.microsoft.com/office/drawing/2014/main" id="{0FA51A0F-B103-49AB-BD7A-A4545B98A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40" name="Picture 21">
            <a:extLst>
              <a:ext uri="{FF2B5EF4-FFF2-40B4-BE49-F238E27FC236}">
                <a16:creationId xmlns:a16="http://schemas.microsoft.com/office/drawing/2014/main" id="{30DA633B-92EB-4B60-9923-5695610044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1" name="Rectangle 23">
            <a:extLst>
              <a:ext uri="{FF2B5EF4-FFF2-40B4-BE49-F238E27FC236}">
                <a16:creationId xmlns:a16="http://schemas.microsoft.com/office/drawing/2014/main" id="{6448A3C3-EB01-4B07-A230-2273FBEA5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54" y="457201"/>
            <a:ext cx="11261749" cy="3343894"/>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25">
            <a:extLst>
              <a:ext uri="{FF2B5EF4-FFF2-40B4-BE49-F238E27FC236}">
                <a16:creationId xmlns:a16="http://schemas.microsoft.com/office/drawing/2014/main" id="{093D7238-9B57-4D5E-B8A1-6E9AB7E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6974"/>
            <a:ext cx="12188952" cy="260102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27">
            <a:extLst>
              <a:ext uri="{FF2B5EF4-FFF2-40B4-BE49-F238E27FC236}">
                <a16:creationId xmlns:a16="http://schemas.microsoft.com/office/drawing/2014/main" id="{E626346F-26E6-4664-AE9F-F1C8E542CA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4" y="4491323"/>
            <a:ext cx="12201086" cy="0"/>
          </a:xfrm>
          <a:prstGeom prst="line">
            <a:avLst/>
          </a:pr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F36633FB-6601-4CF7-B7CB-5A43541E6532}"/>
              </a:ext>
            </a:extLst>
          </p:cNvPr>
          <p:cNvSpPr>
            <a:spLocks noGrp="1"/>
          </p:cNvSpPr>
          <p:nvPr>
            <p:ph type="title"/>
          </p:nvPr>
        </p:nvSpPr>
        <p:spPr>
          <a:xfrm>
            <a:off x="685912" y="4714814"/>
            <a:ext cx="10818199" cy="1075211"/>
          </a:xfrm>
        </p:spPr>
        <p:txBody>
          <a:bodyPr vert="horz" lIns="91440" tIns="45720" rIns="91440" bIns="45720" rtlCol="0" anchor="b">
            <a:normAutofit/>
          </a:bodyPr>
          <a:lstStyle/>
          <a:p>
            <a:pPr algn="ctr"/>
            <a:r>
              <a:rPr lang="en-US" sz="6800"/>
              <a:t>Why – time series analysis</a:t>
            </a:r>
          </a:p>
        </p:txBody>
      </p:sp>
      <p:sp>
        <p:nvSpPr>
          <p:cNvPr id="44" name="5-Point Star 8">
            <a:extLst>
              <a:ext uri="{FF2B5EF4-FFF2-40B4-BE49-F238E27FC236}">
                <a16:creationId xmlns:a16="http://schemas.microsoft.com/office/drawing/2014/main" id="{3A4C8985-32CF-4C63-AA39-3A8629E7E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03408" y="6388943"/>
            <a:ext cx="373049" cy="373049"/>
          </a:xfrm>
          <a:prstGeom prst="star5">
            <a:avLst>
              <a:gd name="adj" fmla="val 26693"/>
              <a:gd name="hf" fmla="val 105146"/>
              <a:gd name="vf" fmla="val 110557"/>
            </a:avLst>
          </a:prstGeom>
          <a:solidFill>
            <a:schemeClr val="tx1">
              <a:lumMod val="65000"/>
              <a:lumOff val="35000"/>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4" name="Picture 5" descr="Chart, histogram&#10;&#10;Description automatically generated">
            <a:extLst>
              <a:ext uri="{FF2B5EF4-FFF2-40B4-BE49-F238E27FC236}">
                <a16:creationId xmlns:a16="http://schemas.microsoft.com/office/drawing/2014/main" id="{F3BDDB6D-5A25-4291-B969-0574E35DD1D6}"/>
              </a:ext>
            </a:extLst>
          </p:cNvPr>
          <p:cNvPicPr>
            <a:picLocks noChangeAspect="1"/>
          </p:cNvPicPr>
          <p:nvPr/>
        </p:nvPicPr>
        <p:blipFill>
          <a:blip r:embed="rId4"/>
          <a:stretch>
            <a:fillRect/>
          </a:stretch>
        </p:blipFill>
        <p:spPr>
          <a:xfrm>
            <a:off x="546466" y="1151017"/>
            <a:ext cx="3038274" cy="2028629"/>
          </a:xfrm>
          <a:prstGeom prst="rect">
            <a:avLst/>
          </a:prstGeom>
        </p:spPr>
      </p:pic>
      <p:pic>
        <p:nvPicPr>
          <p:cNvPr id="3" name="Picture 3" descr="Chart&#10;&#10;Description automatically generated">
            <a:extLst>
              <a:ext uri="{FF2B5EF4-FFF2-40B4-BE49-F238E27FC236}">
                <a16:creationId xmlns:a16="http://schemas.microsoft.com/office/drawing/2014/main" id="{A184370F-0176-4B9B-84C0-E72F2F19549D}"/>
              </a:ext>
            </a:extLst>
          </p:cNvPr>
          <p:cNvPicPr>
            <a:picLocks noChangeAspect="1"/>
          </p:cNvPicPr>
          <p:nvPr/>
        </p:nvPicPr>
        <p:blipFill>
          <a:blip r:embed="rId5"/>
          <a:stretch>
            <a:fillRect/>
          </a:stretch>
        </p:blipFill>
        <p:spPr>
          <a:xfrm>
            <a:off x="3741590" y="1126337"/>
            <a:ext cx="4322192" cy="2015357"/>
          </a:xfrm>
          <a:prstGeom prst="rect">
            <a:avLst/>
          </a:prstGeom>
        </p:spPr>
      </p:pic>
      <p:pic>
        <p:nvPicPr>
          <p:cNvPr id="5" name="Picture 5" descr="Chart, histogram&#10;&#10;Description automatically generated">
            <a:extLst>
              <a:ext uri="{FF2B5EF4-FFF2-40B4-BE49-F238E27FC236}">
                <a16:creationId xmlns:a16="http://schemas.microsoft.com/office/drawing/2014/main" id="{A3CB5349-80A5-4683-9C5A-A54226CF292D}"/>
              </a:ext>
            </a:extLst>
          </p:cNvPr>
          <p:cNvPicPr>
            <a:picLocks noChangeAspect="1"/>
          </p:cNvPicPr>
          <p:nvPr/>
        </p:nvPicPr>
        <p:blipFill>
          <a:blip r:embed="rId6"/>
          <a:stretch>
            <a:fillRect/>
          </a:stretch>
        </p:blipFill>
        <p:spPr>
          <a:xfrm>
            <a:off x="8116250" y="1126515"/>
            <a:ext cx="3516784" cy="2004567"/>
          </a:xfrm>
          <a:prstGeom prst="rect">
            <a:avLst/>
          </a:prstGeom>
        </p:spPr>
      </p:pic>
    </p:spTree>
    <p:extLst>
      <p:ext uri="{BB962C8B-B14F-4D97-AF65-F5344CB8AC3E}">
        <p14:creationId xmlns:p14="http://schemas.microsoft.com/office/powerpoint/2010/main" val="1467732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C886762-16F0-4868-B83A-261746214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Freeform 11">
            <a:extLst>
              <a:ext uri="{FF2B5EF4-FFF2-40B4-BE49-F238E27FC236}">
                <a16:creationId xmlns:a16="http://schemas.microsoft.com/office/drawing/2014/main" id="{D2B54B4E-3454-4B76-B85A-8512B7729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3" name="Freeform 13">
            <a:extLst>
              <a:ext uri="{FF2B5EF4-FFF2-40B4-BE49-F238E27FC236}">
                <a16:creationId xmlns:a16="http://schemas.microsoft.com/office/drawing/2014/main" id="{7EFFE965-5586-4889-A74D-3A6080D04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25">
            <a:extLst>
              <a:ext uri="{FF2B5EF4-FFF2-40B4-BE49-F238E27FC236}">
                <a16:creationId xmlns:a16="http://schemas.microsoft.com/office/drawing/2014/main" id="{5BC4125D-18D9-4A65-82B6-C24FE9434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7" name="Freeform 14">
            <a:extLst>
              <a:ext uri="{FF2B5EF4-FFF2-40B4-BE49-F238E27FC236}">
                <a16:creationId xmlns:a16="http://schemas.microsoft.com/office/drawing/2014/main" id="{A86DE327-0F45-4F54-BB6C-68A093CE5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9" name="5-Point Star 24">
            <a:extLst>
              <a:ext uri="{FF2B5EF4-FFF2-40B4-BE49-F238E27FC236}">
                <a16:creationId xmlns:a16="http://schemas.microsoft.com/office/drawing/2014/main" id="{795857C2-E6E7-405A-B5A3-4DE3B50A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F793411C-A1D8-450D-9561-24C75D6D73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3" name="Rectangle 22">
            <a:extLst>
              <a:ext uri="{FF2B5EF4-FFF2-40B4-BE49-F238E27FC236}">
                <a16:creationId xmlns:a16="http://schemas.microsoft.com/office/drawing/2014/main" id="{CD4E68FE-D0E7-4AC4-9D37-BC9A10E71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632997"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9F958711-6F0F-4DAF-B6D7-38676273C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6" y="0"/>
            <a:ext cx="4293205"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a:extLst>
              <a:ext uri="{FF2B5EF4-FFF2-40B4-BE49-F238E27FC236}">
                <a16:creationId xmlns:a16="http://schemas.microsoft.com/office/drawing/2014/main" id="{5A10A74A-D346-409B-8D77-506F218C36E7}"/>
              </a:ext>
            </a:extLst>
          </p:cNvPr>
          <p:cNvSpPr>
            <a:spLocks noGrp="1"/>
          </p:cNvSpPr>
          <p:nvPr>
            <p:ph type="title"/>
          </p:nvPr>
        </p:nvSpPr>
        <p:spPr>
          <a:xfrm>
            <a:off x="-12624" y="2724075"/>
            <a:ext cx="4057334" cy="448768"/>
          </a:xfrm>
        </p:spPr>
        <p:txBody>
          <a:bodyPr vert="horz" lIns="91440" tIns="45720" rIns="91440" bIns="45720" rtlCol="0" anchor="b">
            <a:normAutofit/>
          </a:bodyPr>
          <a:lstStyle/>
          <a:p>
            <a:pPr algn="r"/>
            <a:r>
              <a:rPr lang="en-US" sz="2400"/>
              <a:t>Why – force directed graph</a:t>
            </a:r>
          </a:p>
        </p:txBody>
      </p:sp>
      <p:sp>
        <p:nvSpPr>
          <p:cNvPr id="27" name="Rectangle 26">
            <a:extLst>
              <a:ext uri="{FF2B5EF4-FFF2-40B4-BE49-F238E27FC236}">
                <a16:creationId xmlns:a16="http://schemas.microsoft.com/office/drawing/2014/main" id="{2D43839F-D746-4BD2-AF83-A2D59C171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6" y="0"/>
            <a:ext cx="4248871"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A022DB94-BA9F-403F-85B2-FD0A22CAD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37" y="5762147"/>
            <a:ext cx="4250216"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1F0A5978-229F-41F1-B213-A2B43E442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1883" y="450792"/>
            <a:ext cx="6636823"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radar chart&#10;&#10;Description automatically generated">
            <a:extLst>
              <a:ext uri="{FF2B5EF4-FFF2-40B4-BE49-F238E27FC236}">
                <a16:creationId xmlns:a16="http://schemas.microsoft.com/office/drawing/2014/main" id="{78BEAAC5-2F48-4BF4-A184-BFB862C559D3}"/>
              </a:ext>
            </a:extLst>
          </p:cNvPr>
          <p:cNvPicPr>
            <a:picLocks noGrp="1" noChangeAspect="1"/>
          </p:cNvPicPr>
          <p:nvPr>
            <p:ph sz="quarter" idx="13"/>
          </p:nvPr>
        </p:nvPicPr>
        <p:blipFill rotWithShape="1">
          <a:blip r:embed="rId4"/>
          <a:srcRect l="2702" r="12549" b="1"/>
          <a:stretch/>
        </p:blipFill>
        <p:spPr>
          <a:xfrm>
            <a:off x="4747257" y="110570"/>
            <a:ext cx="7281237" cy="6641315"/>
          </a:xfrm>
          <a:prstGeom prst="rect">
            <a:avLst/>
          </a:prstGeom>
        </p:spPr>
      </p:pic>
      <p:pic>
        <p:nvPicPr>
          <p:cNvPr id="5" name="Picture 5" descr="Logo&#10;&#10;Description automatically generated">
            <a:extLst>
              <a:ext uri="{FF2B5EF4-FFF2-40B4-BE49-F238E27FC236}">
                <a16:creationId xmlns:a16="http://schemas.microsoft.com/office/drawing/2014/main" id="{DC47B85C-29DF-4825-AFA7-9AFD3C47BB0F}"/>
              </a:ext>
            </a:extLst>
          </p:cNvPr>
          <p:cNvPicPr>
            <a:picLocks noChangeAspect="1"/>
          </p:cNvPicPr>
          <p:nvPr/>
        </p:nvPicPr>
        <p:blipFill>
          <a:blip r:embed="rId5"/>
          <a:stretch>
            <a:fillRect/>
          </a:stretch>
        </p:blipFill>
        <p:spPr>
          <a:xfrm>
            <a:off x="757825" y="447957"/>
            <a:ext cx="2409173" cy="2005951"/>
          </a:xfrm>
          <a:prstGeom prst="rect">
            <a:avLst/>
          </a:prstGeom>
        </p:spPr>
      </p:pic>
    </p:spTree>
    <p:extLst>
      <p:ext uri="{BB962C8B-B14F-4D97-AF65-F5344CB8AC3E}">
        <p14:creationId xmlns:p14="http://schemas.microsoft.com/office/powerpoint/2010/main" val="3380269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B920-B5CA-4041-9E1D-D4071BB5CC4C}"/>
              </a:ext>
            </a:extLst>
          </p:cNvPr>
          <p:cNvSpPr>
            <a:spLocks noGrp="1"/>
          </p:cNvSpPr>
          <p:nvPr>
            <p:ph type="title"/>
          </p:nvPr>
        </p:nvSpPr>
        <p:spPr/>
        <p:txBody>
          <a:bodyPr/>
          <a:lstStyle/>
          <a:p>
            <a:r>
              <a:rPr lang="en-US"/>
              <a:t>HOW</a:t>
            </a:r>
          </a:p>
        </p:txBody>
      </p:sp>
      <p:sp>
        <p:nvSpPr>
          <p:cNvPr id="3" name="Content Placeholder 2">
            <a:extLst>
              <a:ext uri="{FF2B5EF4-FFF2-40B4-BE49-F238E27FC236}">
                <a16:creationId xmlns:a16="http://schemas.microsoft.com/office/drawing/2014/main" id="{D0F5BFD4-8F2D-482D-B406-F7EF6F2849AD}"/>
              </a:ext>
            </a:extLst>
          </p:cNvPr>
          <p:cNvSpPr>
            <a:spLocks noGrp="1"/>
          </p:cNvSpPr>
          <p:nvPr>
            <p:ph sz="quarter" idx="13"/>
          </p:nvPr>
        </p:nvSpPr>
        <p:spPr/>
        <p:txBody>
          <a:bodyPr/>
          <a:lstStyle/>
          <a:p>
            <a:pPr marL="0" indent="0" algn="l" rtl="0">
              <a:buNone/>
            </a:pPr>
            <a:r>
              <a:rPr lang="en-US" sz="2800" b="1" cap="none" dirty="0">
                <a:latin typeface="+mj-lt"/>
                <a:cs typeface="Calibri" panose="020F0502020204030204" pitchFamily="34" charset="0"/>
              </a:rPr>
              <a:t>Geospatial Visualization:-</a:t>
            </a:r>
          </a:p>
          <a:p>
            <a:pPr marL="0" indent="0" algn="l" rtl="0">
              <a:buNone/>
            </a:pPr>
            <a:r>
              <a:rPr lang="en-US" cap="none" dirty="0">
                <a:latin typeface="Calibri" panose="020F0502020204030204" pitchFamily="34" charset="0"/>
                <a:cs typeface="Calibri" panose="020F0502020204030204" pitchFamily="34" charset="0"/>
              </a:rPr>
              <a:t>By using D3 elements we were able to create a user interactive geospatial visualization, by which when we slide the cursor over various countries the amount of content of those countries on Netflix pops up.</a:t>
            </a:r>
            <a:br>
              <a:rPr lang="en-US" cap="none" dirty="0">
                <a:latin typeface="Calibri" panose="020F0502020204030204" pitchFamily="34" charset="0"/>
                <a:cs typeface="Calibri" panose="020F0502020204030204" pitchFamily="34" charset="0"/>
              </a:rPr>
            </a:br>
            <a:endParaRPr lang="en-US"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71047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37</TotalTime>
  <Words>589</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Impact</vt:lpstr>
      <vt:lpstr>Main Event</vt:lpstr>
      <vt:lpstr>Visualizing Netflix!</vt:lpstr>
      <vt:lpstr>Introduction</vt:lpstr>
      <vt:lpstr>MARKS AND CHANNELS</vt:lpstr>
      <vt:lpstr>what</vt:lpstr>
      <vt:lpstr>Why – Types of visualizations</vt:lpstr>
      <vt:lpstr>WHY – Geospatial visualization</vt:lpstr>
      <vt:lpstr>Why – time series analysis</vt:lpstr>
      <vt:lpstr>Why – force directed graph</vt:lpstr>
      <vt:lpstr>HOW</vt:lpstr>
      <vt:lpstr>HOW</vt:lpstr>
      <vt:lpstr>HOW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 teja</dc:creator>
  <cp:lastModifiedBy>mohan teja</cp:lastModifiedBy>
  <cp:revision>195</cp:revision>
  <dcterms:created xsi:type="dcterms:W3CDTF">2021-12-02T02:56:18Z</dcterms:created>
  <dcterms:modified xsi:type="dcterms:W3CDTF">2021-12-03T15:56:44Z</dcterms:modified>
</cp:coreProperties>
</file>