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15"/>
  </p:notesMasterIdLst>
  <p:handoutMasterIdLst>
    <p:handoutMasterId r:id="rId16"/>
  </p:handoutMasterIdLst>
  <p:sldIdLst>
    <p:sldId id="256" r:id="rId5"/>
    <p:sldId id="261" r:id="rId6"/>
    <p:sldId id="262" r:id="rId7"/>
    <p:sldId id="263" r:id="rId8"/>
    <p:sldId id="264" r:id="rId9"/>
    <p:sldId id="265" r:id="rId10"/>
    <p:sldId id="266" r:id="rId11"/>
    <p:sldId id="267" r:id="rId12"/>
    <p:sldId id="268"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2" d="100"/>
          <a:sy n="62" d="100"/>
        </p:scale>
        <p:origin x="1056" y="7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2CDEF02-BB64-4B68-927B-AE6BDE6994A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846A5DD-3112-4BF6-A9C0-D9F88F653996}">
      <dgm:prSet/>
      <dgm:spPr/>
      <dgm:t>
        <a:bodyPr/>
        <a:lstStyle/>
        <a:p>
          <a:r>
            <a:rPr lang="en-US"/>
            <a:t>Blockchain help in recording degree and transcripts data that are stored on decentralized applications maintaining the authenticity </a:t>
          </a:r>
        </a:p>
      </dgm:t>
    </dgm:pt>
    <dgm:pt modelId="{4FE2D792-E5E7-4503-B702-C1F6B374A953}" type="parTrans" cxnId="{7B41D08D-7A56-46E1-A43C-953B8D7D93EE}">
      <dgm:prSet/>
      <dgm:spPr/>
      <dgm:t>
        <a:bodyPr/>
        <a:lstStyle/>
        <a:p>
          <a:endParaRPr lang="en-US"/>
        </a:p>
      </dgm:t>
    </dgm:pt>
    <dgm:pt modelId="{3F8DF946-F4ED-41C9-8C38-D649C2CD0BAF}" type="sibTrans" cxnId="{7B41D08D-7A56-46E1-A43C-953B8D7D93EE}">
      <dgm:prSet/>
      <dgm:spPr/>
      <dgm:t>
        <a:bodyPr/>
        <a:lstStyle/>
        <a:p>
          <a:endParaRPr lang="en-US"/>
        </a:p>
      </dgm:t>
    </dgm:pt>
    <dgm:pt modelId="{6D65FFD4-C604-473A-A3A4-DD94B214BEEB}">
      <dgm:prSet/>
      <dgm:spPr/>
      <dgm:t>
        <a:bodyPr/>
        <a:lstStyle/>
        <a:p>
          <a:r>
            <a:rPr lang="en-US"/>
            <a:t>Can be checked worldwide</a:t>
          </a:r>
        </a:p>
      </dgm:t>
    </dgm:pt>
    <dgm:pt modelId="{41166293-D0D8-44A0-9734-CD6E973CF959}" type="parTrans" cxnId="{9687991C-5E1C-4538-915A-F4A228B1EDA3}">
      <dgm:prSet/>
      <dgm:spPr/>
      <dgm:t>
        <a:bodyPr/>
        <a:lstStyle/>
        <a:p>
          <a:endParaRPr lang="en-US"/>
        </a:p>
      </dgm:t>
    </dgm:pt>
    <dgm:pt modelId="{96E15BEA-69F0-4785-8B10-4E3F4A08C0CE}" type="sibTrans" cxnId="{9687991C-5E1C-4538-915A-F4A228B1EDA3}">
      <dgm:prSet/>
      <dgm:spPr/>
      <dgm:t>
        <a:bodyPr/>
        <a:lstStyle/>
        <a:p>
          <a:endParaRPr lang="en-US"/>
        </a:p>
      </dgm:t>
    </dgm:pt>
    <dgm:pt modelId="{51202FFB-C7A9-446F-A30F-64B3EF874497}">
      <dgm:prSet/>
      <dgm:spPr/>
      <dgm:t>
        <a:bodyPr/>
        <a:lstStyle/>
        <a:p>
          <a:r>
            <a:rPr lang="en-US"/>
            <a:t>Used to avoid tempering of records </a:t>
          </a:r>
        </a:p>
      </dgm:t>
    </dgm:pt>
    <dgm:pt modelId="{01FEAD33-D856-43B9-9EF0-DB92F83A43DA}" type="parTrans" cxnId="{4C55F250-2069-47D5-B95D-65F802B0D441}">
      <dgm:prSet/>
      <dgm:spPr/>
      <dgm:t>
        <a:bodyPr/>
        <a:lstStyle/>
        <a:p>
          <a:endParaRPr lang="en-US"/>
        </a:p>
      </dgm:t>
    </dgm:pt>
    <dgm:pt modelId="{3791D1C7-D6C7-4C11-9F7B-1EEDE5AA030D}" type="sibTrans" cxnId="{4C55F250-2069-47D5-B95D-65F802B0D441}">
      <dgm:prSet/>
      <dgm:spPr/>
      <dgm:t>
        <a:bodyPr/>
        <a:lstStyle/>
        <a:p>
          <a:endParaRPr lang="en-US"/>
        </a:p>
      </dgm:t>
    </dgm:pt>
    <dgm:pt modelId="{B0B8F491-C207-4FB4-B4B5-897385A05E93}" type="pres">
      <dgm:prSet presAssocID="{62CDEF02-BB64-4B68-927B-AE6BDE6994A5}" presName="root" presStyleCnt="0">
        <dgm:presLayoutVars>
          <dgm:dir/>
          <dgm:resizeHandles val="exact"/>
        </dgm:presLayoutVars>
      </dgm:prSet>
      <dgm:spPr/>
    </dgm:pt>
    <dgm:pt modelId="{11EAB6B4-AE26-443C-9E9F-DA6C439C3CE8}" type="pres">
      <dgm:prSet presAssocID="{8846A5DD-3112-4BF6-A9C0-D9F88F653996}" presName="compNode" presStyleCnt="0"/>
      <dgm:spPr/>
    </dgm:pt>
    <dgm:pt modelId="{9C1E325D-FA5B-4F9E-A3DE-DD9B86AB9CAF}" type="pres">
      <dgm:prSet presAssocID="{8846A5DD-3112-4BF6-A9C0-D9F88F653996}" presName="bgRect" presStyleLbl="bgShp" presStyleIdx="0" presStyleCnt="3"/>
      <dgm:spPr/>
    </dgm:pt>
    <dgm:pt modelId="{ED19EFBA-08ED-40F5-88D1-623DB355A485}" type="pres">
      <dgm:prSet presAssocID="{8846A5DD-3112-4BF6-A9C0-D9F88F65399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1FD9CDB-809B-4CC6-B1A1-8725E9DC73D7}" type="pres">
      <dgm:prSet presAssocID="{8846A5DD-3112-4BF6-A9C0-D9F88F653996}" presName="spaceRect" presStyleCnt="0"/>
      <dgm:spPr/>
    </dgm:pt>
    <dgm:pt modelId="{54DA78AB-83E5-4363-B206-9316B2824592}" type="pres">
      <dgm:prSet presAssocID="{8846A5DD-3112-4BF6-A9C0-D9F88F653996}" presName="parTx" presStyleLbl="revTx" presStyleIdx="0" presStyleCnt="3">
        <dgm:presLayoutVars>
          <dgm:chMax val="0"/>
          <dgm:chPref val="0"/>
        </dgm:presLayoutVars>
      </dgm:prSet>
      <dgm:spPr/>
    </dgm:pt>
    <dgm:pt modelId="{436C9BD0-64F9-4800-A51C-BF1A32B2D91D}" type="pres">
      <dgm:prSet presAssocID="{3F8DF946-F4ED-41C9-8C38-D649C2CD0BAF}" presName="sibTrans" presStyleCnt="0"/>
      <dgm:spPr/>
    </dgm:pt>
    <dgm:pt modelId="{D1379092-1F3B-43A4-9EB7-9418805C37F6}" type="pres">
      <dgm:prSet presAssocID="{6D65FFD4-C604-473A-A3A4-DD94B214BEEB}" presName="compNode" presStyleCnt="0"/>
      <dgm:spPr/>
    </dgm:pt>
    <dgm:pt modelId="{3BA88C3F-A214-4DCA-83FD-2F1DEAE6DDB0}" type="pres">
      <dgm:prSet presAssocID="{6D65FFD4-C604-473A-A3A4-DD94B214BEEB}" presName="bgRect" presStyleLbl="bgShp" presStyleIdx="1" presStyleCnt="3"/>
      <dgm:spPr/>
    </dgm:pt>
    <dgm:pt modelId="{70BEF600-A1E6-438B-ADCD-724BC6501F24}" type="pres">
      <dgm:prSet presAssocID="{6D65FFD4-C604-473A-A3A4-DD94B214BEE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rth Globe Americas"/>
        </a:ext>
      </dgm:extLst>
    </dgm:pt>
    <dgm:pt modelId="{22F26B29-E3BD-48CF-84F8-F44D75DACE21}" type="pres">
      <dgm:prSet presAssocID="{6D65FFD4-C604-473A-A3A4-DD94B214BEEB}" presName="spaceRect" presStyleCnt="0"/>
      <dgm:spPr/>
    </dgm:pt>
    <dgm:pt modelId="{69ACEA47-6FE5-41FE-A448-3D6DE3C9C89C}" type="pres">
      <dgm:prSet presAssocID="{6D65FFD4-C604-473A-A3A4-DD94B214BEEB}" presName="parTx" presStyleLbl="revTx" presStyleIdx="1" presStyleCnt="3">
        <dgm:presLayoutVars>
          <dgm:chMax val="0"/>
          <dgm:chPref val="0"/>
        </dgm:presLayoutVars>
      </dgm:prSet>
      <dgm:spPr/>
    </dgm:pt>
    <dgm:pt modelId="{874FE86F-AB8A-4DC3-B864-74A9C46F9B02}" type="pres">
      <dgm:prSet presAssocID="{96E15BEA-69F0-4785-8B10-4E3F4A08C0CE}" presName="sibTrans" presStyleCnt="0"/>
      <dgm:spPr/>
    </dgm:pt>
    <dgm:pt modelId="{72669A13-14DE-4AF9-B216-C650FA52B738}" type="pres">
      <dgm:prSet presAssocID="{51202FFB-C7A9-446F-A30F-64B3EF874497}" presName="compNode" presStyleCnt="0"/>
      <dgm:spPr/>
    </dgm:pt>
    <dgm:pt modelId="{C88399E0-E925-492F-AF74-1DAA49DD86DB}" type="pres">
      <dgm:prSet presAssocID="{51202FFB-C7A9-446F-A30F-64B3EF874497}" presName="bgRect" presStyleLbl="bgShp" presStyleIdx="2" presStyleCnt="3"/>
      <dgm:spPr/>
    </dgm:pt>
    <dgm:pt modelId="{7CE4E574-5FE0-4EAB-A5DB-BCC5F72107C5}" type="pres">
      <dgm:prSet presAssocID="{51202FFB-C7A9-446F-A30F-64B3EF87449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o sign"/>
        </a:ext>
      </dgm:extLst>
    </dgm:pt>
    <dgm:pt modelId="{3AD57C59-A1AF-48E3-A782-0B5D99B3160B}" type="pres">
      <dgm:prSet presAssocID="{51202FFB-C7A9-446F-A30F-64B3EF874497}" presName="spaceRect" presStyleCnt="0"/>
      <dgm:spPr/>
    </dgm:pt>
    <dgm:pt modelId="{16C6F8B7-DE84-4961-BE2C-03CF37FF5251}" type="pres">
      <dgm:prSet presAssocID="{51202FFB-C7A9-446F-A30F-64B3EF874497}" presName="parTx" presStyleLbl="revTx" presStyleIdx="2" presStyleCnt="3">
        <dgm:presLayoutVars>
          <dgm:chMax val="0"/>
          <dgm:chPref val="0"/>
        </dgm:presLayoutVars>
      </dgm:prSet>
      <dgm:spPr/>
    </dgm:pt>
  </dgm:ptLst>
  <dgm:cxnLst>
    <dgm:cxn modelId="{9687991C-5E1C-4538-915A-F4A228B1EDA3}" srcId="{62CDEF02-BB64-4B68-927B-AE6BDE6994A5}" destId="{6D65FFD4-C604-473A-A3A4-DD94B214BEEB}" srcOrd="1" destOrd="0" parTransId="{41166293-D0D8-44A0-9734-CD6E973CF959}" sibTransId="{96E15BEA-69F0-4785-8B10-4E3F4A08C0CE}"/>
    <dgm:cxn modelId="{9F5E503C-8215-4C93-B34D-7468B45C1CE0}" type="presOf" srcId="{51202FFB-C7A9-446F-A30F-64B3EF874497}" destId="{16C6F8B7-DE84-4961-BE2C-03CF37FF5251}" srcOrd="0" destOrd="0" presId="urn:microsoft.com/office/officeart/2018/2/layout/IconVerticalSolidList"/>
    <dgm:cxn modelId="{CA103360-C4D3-4E3A-A137-B896A89C340A}" type="presOf" srcId="{62CDEF02-BB64-4B68-927B-AE6BDE6994A5}" destId="{B0B8F491-C207-4FB4-B4B5-897385A05E93}" srcOrd="0" destOrd="0" presId="urn:microsoft.com/office/officeart/2018/2/layout/IconVerticalSolidList"/>
    <dgm:cxn modelId="{4C55F250-2069-47D5-B95D-65F802B0D441}" srcId="{62CDEF02-BB64-4B68-927B-AE6BDE6994A5}" destId="{51202FFB-C7A9-446F-A30F-64B3EF874497}" srcOrd="2" destOrd="0" parTransId="{01FEAD33-D856-43B9-9EF0-DB92F83A43DA}" sibTransId="{3791D1C7-D6C7-4C11-9F7B-1EEDE5AA030D}"/>
    <dgm:cxn modelId="{7B41D08D-7A56-46E1-A43C-953B8D7D93EE}" srcId="{62CDEF02-BB64-4B68-927B-AE6BDE6994A5}" destId="{8846A5DD-3112-4BF6-A9C0-D9F88F653996}" srcOrd="0" destOrd="0" parTransId="{4FE2D792-E5E7-4503-B702-C1F6B374A953}" sibTransId="{3F8DF946-F4ED-41C9-8C38-D649C2CD0BAF}"/>
    <dgm:cxn modelId="{DD36ECAF-189B-44D9-B77B-DD1E1D8AA585}" type="presOf" srcId="{8846A5DD-3112-4BF6-A9C0-D9F88F653996}" destId="{54DA78AB-83E5-4363-B206-9316B2824592}" srcOrd="0" destOrd="0" presId="urn:microsoft.com/office/officeart/2018/2/layout/IconVerticalSolidList"/>
    <dgm:cxn modelId="{373918E1-B546-44BD-A06B-0F6C06A8F1E5}" type="presOf" srcId="{6D65FFD4-C604-473A-A3A4-DD94B214BEEB}" destId="{69ACEA47-6FE5-41FE-A448-3D6DE3C9C89C}" srcOrd="0" destOrd="0" presId="urn:microsoft.com/office/officeart/2018/2/layout/IconVerticalSolidList"/>
    <dgm:cxn modelId="{9C61437A-7980-4688-B920-459BBC40DC62}" type="presParOf" srcId="{B0B8F491-C207-4FB4-B4B5-897385A05E93}" destId="{11EAB6B4-AE26-443C-9E9F-DA6C439C3CE8}" srcOrd="0" destOrd="0" presId="urn:microsoft.com/office/officeart/2018/2/layout/IconVerticalSolidList"/>
    <dgm:cxn modelId="{46FA9DBC-6B31-4CFB-A6B0-B6C913C3A83C}" type="presParOf" srcId="{11EAB6B4-AE26-443C-9E9F-DA6C439C3CE8}" destId="{9C1E325D-FA5B-4F9E-A3DE-DD9B86AB9CAF}" srcOrd="0" destOrd="0" presId="urn:microsoft.com/office/officeart/2018/2/layout/IconVerticalSolidList"/>
    <dgm:cxn modelId="{AA353824-B5DA-416F-9CD1-658968561AFE}" type="presParOf" srcId="{11EAB6B4-AE26-443C-9E9F-DA6C439C3CE8}" destId="{ED19EFBA-08ED-40F5-88D1-623DB355A485}" srcOrd="1" destOrd="0" presId="urn:microsoft.com/office/officeart/2018/2/layout/IconVerticalSolidList"/>
    <dgm:cxn modelId="{28708C39-78D2-4AA3-B49F-0D936307932C}" type="presParOf" srcId="{11EAB6B4-AE26-443C-9E9F-DA6C439C3CE8}" destId="{91FD9CDB-809B-4CC6-B1A1-8725E9DC73D7}" srcOrd="2" destOrd="0" presId="urn:microsoft.com/office/officeart/2018/2/layout/IconVerticalSolidList"/>
    <dgm:cxn modelId="{0D506526-52B4-423E-A1C4-5BFC1E4EF643}" type="presParOf" srcId="{11EAB6B4-AE26-443C-9E9F-DA6C439C3CE8}" destId="{54DA78AB-83E5-4363-B206-9316B2824592}" srcOrd="3" destOrd="0" presId="urn:microsoft.com/office/officeart/2018/2/layout/IconVerticalSolidList"/>
    <dgm:cxn modelId="{E97F2BB3-28B3-4FE2-B1F2-6628B4E2D473}" type="presParOf" srcId="{B0B8F491-C207-4FB4-B4B5-897385A05E93}" destId="{436C9BD0-64F9-4800-A51C-BF1A32B2D91D}" srcOrd="1" destOrd="0" presId="urn:microsoft.com/office/officeart/2018/2/layout/IconVerticalSolidList"/>
    <dgm:cxn modelId="{525BC24F-8611-44DF-BDD8-349C7E6AF9BC}" type="presParOf" srcId="{B0B8F491-C207-4FB4-B4B5-897385A05E93}" destId="{D1379092-1F3B-43A4-9EB7-9418805C37F6}" srcOrd="2" destOrd="0" presId="urn:microsoft.com/office/officeart/2018/2/layout/IconVerticalSolidList"/>
    <dgm:cxn modelId="{F1ED88F7-0C94-424A-8EAD-1B17A61904F1}" type="presParOf" srcId="{D1379092-1F3B-43A4-9EB7-9418805C37F6}" destId="{3BA88C3F-A214-4DCA-83FD-2F1DEAE6DDB0}" srcOrd="0" destOrd="0" presId="urn:microsoft.com/office/officeart/2018/2/layout/IconVerticalSolidList"/>
    <dgm:cxn modelId="{76AB6FB5-E059-47AD-8943-3A1F028A56E6}" type="presParOf" srcId="{D1379092-1F3B-43A4-9EB7-9418805C37F6}" destId="{70BEF600-A1E6-438B-ADCD-724BC6501F24}" srcOrd="1" destOrd="0" presId="urn:microsoft.com/office/officeart/2018/2/layout/IconVerticalSolidList"/>
    <dgm:cxn modelId="{327AD2AE-C4C5-49C0-B90D-C8757C878A99}" type="presParOf" srcId="{D1379092-1F3B-43A4-9EB7-9418805C37F6}" destId="{22F26B29-E3BD-48CF-84F8-F44D75DACE21}" srcOrd="2" destOrd="0" presId="urn:microsoft.com/office/officeart/2018/2/layout/IconVerticalSolidList"/>
    <dgm:cxn modelId="{1ACB8E5F-F7F9-4203-8DC1-BB4FE1C8693F}" type="presParOf" srcId="{D1379092-1F3B-43A4-9EB7-9418805C37F6}" destId="{69ACEA47-6FE5-41FE-A448-3D6DE3C9C89C}" srcOrd="3" destOrd="0" presId="urn:microsoft.com/office/officeart/2018/2/layout/IconVerticalSolidList"/>
    <dgm:cxn modelId="{93A2C215-AD7B-437E-9892-CC200C8E43EC}" type="presParOf" srcId="{B0B8F491-C207-4FB4-B4B5-897385A05E93}" destId="{874FE86F-AB8A-4DC3-B864-74A9C46F9B02}" srcOrd="3" destOrd="0" presId="urn:microsoft.com/office/officeart/2018/2/layout/IconVerticalSolidList"/>
    <dgm:cxn modelId="{E32F7B3C-A5DC-4BC3-ACB7-31085D7AE5B0}" type="presParOf" srcId="{B0B8F491-C207-4FB4-B4B5-897385A05E93}" destId="{72669A13-14DE-4AF9-B216-C650FA52B738}" srcOrd="4" destOrd="0" presId="urn:microsoft.com/office/officeart/2018/2/layout/IconVerticalSolidList"/>
    <dgm:cxn modelId="{68D28154-7AC5-4E04-8EB4-320E12DD7B1E}" type="presParOf" srcId="{72669A13-14DE-4AF9-B216-C650FA52B738}" destId="{C88399E0-E925-492F-AF74-1DAA49DD86DB}" srcOrd="0" destOrd="0" presId="urn:microsoft.com/office/officeart/2018/2/layout/IconVerticalSolidList"/>
    <dgm:cxn modelId="{32311CD2-F2DA-42E8-9A93-A1381ED8D4A4}" type="presParOf" srcId="{72669A13-14DE-4AF9-B216-C650FA52B738}" destId="{7CE4E574-5FE0-4EAB-A5DB-BCC5F72107C5}" srcOrd="1" destOrd="0" presId="urn:microsoft.com/office/officeart/2018/2/layout/IconVerticalSolidList"/>
    <dgm:cxn modelId="{585DDCA1-65F0-405D-BF46-594502F0C8C5}" type="presParOf" srcId="{72669A13-14DE-4AF9-B216-C650FA52B738}" destId="{3AD57C59-A1AF-48E3-A782-0B5D99B3160B}" srcOrd="2" destOrd="0" presId="urn:microsoft.com/office/officeart/2018/2/layout/IconVerticalSolidList"/>
    <dgm:cxn modelId="{4696990C-A0DC-44AA-98E5-58B227362FBB}" type="presParOf" srcId="{72669A13-14DE-4AF9-B216-C650FA52B738}" destId="{16C6F8B7-DE84-4961-BE2C-03CF37FF525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E325D-FA5B-4F9E-A3DE-DD9B86AB9CAF}">
      <dsp:nvSpPr>
        <dsp:cNvPr id="0" name=""/>
        <dsp:cNvSpPr/>
      </dsp:nvSpPr>
      <dsp:spPr>
        <a:xfrm>
          <a:off x="0" y="644"/>
          <a:ext cx="6151562" cy="150730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19EFBA-08ED-40F5-88D1-623DB355A485}">
      <dsp:nvSpPr>
        <dsp:cNvPr id="0" name=""/>
        <dsp:cNvSpPr/>
      </dsp:nvSpPr>
      <dsp:spPr>
        <a:xfrm>
          <a:off x="455959" y="339787"/>
          <a:ext cx="829016" cy="8290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DA78AB-83E5-4363-B206-9316B2824592}">
      <dsp:nvSpPr>
        <dsp:cNvPr id="0" name=""/>
        <dsp:cNvSpPr/>
      </dsp:nvSpPr>
      <dsp:spPr>
        <a:xfrm>
          <a:off x="1740935" y="644"/>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933450">
            <a:lnSpc>
              <a:spcPct val="90000"/>
            </a:lnSpc>
            <a:spcBef>
              <a:spcPct val="0"/>
            </a:spcBef>
            <a:spcAft>
              <a:spcPct val="35000"/>
            </a:spcAft>
            <a:buNone/>
          </a:pPr>
          <a:r>
            <a:rPr lang="en-US" sz="2100" kern="1200"/>
            <a:t>Blockchain help in recording degree and transcripts data that are stored on decentralized applications maintaining the authenticity </a:t>
          </a:r>
        </a:p>
      </dsp:txBody>
      <dsp:txXfrm>
        <a:off x="1740935" y="644"/>
        <a:ext cx="4410627" cy="1507303"/>
      </dsp:txXfrm>
    </dsp:sp>
    <dsp:sp modelId="{3BA88C3F-A214-4DCA-83FD-2F1DEAE6DDB0}">
      <dsp:nvSpPr>
        <dsp:cNvPr id="0" name=""/>
        <dsp:cNvSpPr/>
      </dsp:nvSpPr>
      <dsp:spPr>
        <a:xfrm>
          <a:off x="0" y="1884773"/>
          <a:ext cx="6151562" cy="150730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BEF600-A1E6-438B-ADCD-724BC6501F24}">
      <dsp:nvSpPr>
        <dsp:cNvPr id="0" name=""/>
        <dsp:cNvSpPr/>
      </dsp:nvSpPr>
      <dsp:spPr>
        <a:xfrm>
          <a:off x="455959" y="2223916"/>
          <a:ext cx="829016" cy="8290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ACEA47-6FE5-41FE-A448-3D6DE3C9C89C}">
      <dsp:nvSpPr>
        <dsp:cNvPr id="0" name=""/>
        <dsp:cNvSpPr/>
      </dsp:nvSpPr>
      <dsp:spPr>
        <a:xfrm>
          <a:off x="1740935" y="1884773"/>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933450">
            <a:lnSpc>
              <a:spcPct val="90000"/>
            </a:lnSpc>
            <a:spcBef>
              <a:spcPct val="0"/>
            </a:spcBef>
            <a:spcAft>
              <a:spcPct val="35000"/>
            </a:spcAft>
            <a:buNone/>
          </a:pPr>
          <a:r>
            <a:rPr lang="en-US" sz="2100" kern="1200"/>
            <a:t>Can be checked worldwide</a:t>
          </a:r>
        </a:p>
      </dsp:txBody>
      <dsp:txXfrm>
        <a:off x="1740935" y="1884773"/>
        <a:ext cx="4410627" cy="1507303"/>
      </dsp:txXfrm>
    </dsp:sp>
    <dsp:sp modelId="{C88399E0-E925-492F-AF74-1DAA49DD86DB}">
      <dsp:nvSpPr>
        <dsp:cNvPr id="0" name=""/>
        <dsp:cNvSpPr/>
      </dsp:nvSpPr>
      <dsp:spPr>
        <a:xfrm>
          <a:off x="0" y="3768902"/>
          <a:ext cx="6151562" cy="150730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E4E574-5FE0-4EAB-A5DB-BCC5F72107C5}">
      <dsp:nvSpPr>
        <dsp:cNvPr id="0" name=""/>
        <dsp:cNvSpPr/>
      </dsp:nvSpPr>
      <dsp:spPr>
        <a:xfrm>
          <a:off x="455959" y="4108045"/>
          <a:ext cx="829016" cy="8290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C6F8B7-DE84-4961-BE2C-03CF37FF5251}">
      <dsp:nvSpPr>
        <dsp:cNvPr id="0" name=""/>
        <dsp:cNvSpPr/>
      </dsp:nvSpPr>
      <dsp:spPr>
        <a:xfrm>
          <a:off x="1740935" y="3768902"/>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933450">
            <a:lnSpc>
              <a:spcPct val="90000"/>
            </a:lnSpc>
            <a:spcBef>
              <a:spcPct val="0"/>
            </a:spcBef>
            <a:spcAft>
              <a:spcPct val="35000"/>
            </a:spcAft>
            <a:buNone/>
          </a:pPr>
          <a:r>
            <a:rPr lang="en-US" sz="2100" kern="1200"/>
            <a:t>Used to avoid tempering of records </a:t>
          </a:r>
        </a:p>
      </dsp:txBody>
      <dsp:txXfrm>
        <a:off x="1740935" y="3768902"/>
        <a:ext cx="4410627" cy="15073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8/31/2022</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8/31/2022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10</a:t>
            </a:fld>
            <a:endParaRPr lang="en-US" dirty="0"/>
          </a:p>
        </p:txBody>
      </p:sp>
    </p:spTree>
    <p:extLst>
      <p:ext uri="{BB962C8B-B14F-4D97-AF65-F5344CB8AC3E}">
        <p14:creationId xmlns:p14="http://schemas.microsoft.com/office/powerpoint/2010/main" val="3050018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8/31/2022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8/31/2022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8/31/2022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8/31/2022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8/31/2022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8/31/2022</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8/31/2022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8/31/2022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8/31/2022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8/31/2022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8/31/2022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8/31/2022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t="25535" b="24402"/>
          <a:stretch/>
        </p:blipFill>
        <p:spPr>
          <a:xfrm>
            <a:off x="20" y="10"/>
            <a:ext cx="12191980" cy="6857990"/>
          </a:xfrm>
          <a:prstGeom prst="rect">
            <a:avLst/>
          </a:prstGeom>
        </p:spPr>
      </p:pic>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1600200" y="2386744"/>
            <a:ext cx="8991600" cy="1645920"/>
          </a:xfrm>
          <a:solidFill>
            <a:schemeClr val="bg1">
              <a:alpha val="60000"/>
            </a:schemeClr>
          </a:solidFill>
          <a:ln w="38100" cap="sq">
            <a:solidFill>
              <a:schemeClr val="tx1"/>
            </a:solidFill>
            <a:miter lim="800000"/>
          </a:ln>
        </p:spPr>
        <p:txBody>
          <a:bodyPr anchor="ctr">
            <a:normAutofit/>
          </a:bodyPr>
          <a:lstStyle/>
          <a:p>
            <a:r>
              <a:rPr lang="en-US" dirty="0">
                <a:solidFill>
                  <a:schemeClr val="tx1"/>
                </a:solidFill>
              </a:rPr>
              <a:t>THE USE OF BLOCKCHAIN IN EDUCATION INDUSTRY</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2695194" y="4352544"/>
            <a:ext cx="6801612" cy="1239894"/>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834050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500"/>
                                  </p:stCondLst>
                                  <p:endCondLst>
                                    <p:cond evt="begin" delay="0">
                                      <p:tn val="5"/>
                                    </p:cond>
                                  </p:end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t="29165" b="9222"/>
          <a:stretch/>
        </p:blipFill>
        <p:spPr>
          <a:xfrm>
            <a:off x="4650909" y="10"/>
            <a:ext cx="7541090" cy="6857989"/>
          </a:xfrm>
          <a:prstGeom prst="rect">
            <a:avLst/>
          </a:prstGeom>
        </p:spPr>
      </p:pic>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643468" y="2564978"/>
            <a:ext cx="3363974" cy="1728044"/>
          </a:xfrm>
          <a:noFill/>
          <a:ln>
            <a:solidFill>
              <a:schemeClr val="bg1"/>
            </a:solidFill>
          </a:ln>
        </p:spPr>
        <p:txBody>
          <a:bodyPr vert="horz" wrap="square" lIns="182880" tIns="182880" rIns="182880" bIns="182880" rtlCol="0">
            <a:normAutofit/>
          </a:bodyPr>
          <a:lstStyle/>
          <a:p>
            <a:r>
              <a:rPr lang="en-US">
                <a:solidFill>
                  <a:schemeClr val="bg1"/>
                </a:solidFill>
              </a:rPr>
              <a:t>Thank you</a:t>
            </a:r>
          </a:p>
        </p:txBody>
      </p:sp>
      <p:sp>
        <p:nvSpPr>
          <p:cNvPr id="3" name="Content Placeholder 2">
            <a:extLst>
              <a:ext uri="{FF2B5EF4-FFF2-40B4-BE49-F238E27FC236}">
                <a16:creationId xmlns:a16="http://schemas.microsoft.com/office/drawing/2014/main" id="{667D1328-A694-4327-A93A-3D919FD65B27}"/>
              </a:ext>
            </a:extLst>
          </p:cNvPr>
          <p:cNvSpPr>
            <a:spLocks noGrp="1"/>
          </p:cNvSpPr>
          <p:nvPr>
            <p:ph idx="1"/>
          </p:nvPr>
        </p:nvSpPr>
        <p:spPr>
          <a:xfrm>
            <a:off x="643468" y="2638044"/>
            <a:ext cx="3363974" cy="3415622"/>
          </a:xfrm>
        </p:spPr>
        <p:txBody>
          <a:bodyPr>
            <a:normAutofit/>
          </a:bodyPr>
          <a:lstStyle/>
          <a:p>
            <a:pPr marL="0" indent="0">
              <a:buNone/>
            </a:pPr>
            <a:endParaRPr lang="en-US">
              <a:solidFill>
                <a:schemeClr val="bg1"/>
              </a:solidFill>
            </a:endParaRPr>
          </a:p>
          <a:p>
            <a:endParaRPr lang="en-US">
              <a:solidFill>
                <a:schemeClr val="bg1"/>
              </a:solidFill>
            </a:endParaRPr>
          </a:p>
        </p:txBody>
      </p:sp>
    </p:spTree>
    <p:extLst>
      <p:ext uri="{BB962C8B-B14F-4D97-AF65-F5344CB8AC3E}">
        <p14:creationId xmlns:p14="http://schemas.microsoft.com/office/powerpoint/2010/main" val="2673849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3D pattern of ring shapes connected by lines">
            <a:extLst>
              <a:ext uri="{FF2B5EF4-FFF2-40B4-BE49-F238E27FC236}">
                <a16:creationId xmlns:a16="http://schemas.microsoft.com/office/drawing/2014/main" id="{4BE80937-C881-FF0D-9D7D-64E0B914AE48}"/>
              </a:ext>
            </a:extLst>
          </p:cNvPr>
          <p:cNvPicPr>
            <a:picLocks noChangeAspect="1"/>
          </p:cNvPicPr>
          <p:nvPr/>
        </p:nvPicPr>
        <p:blipFill rotWithShape="1">
          <a:blip r:embed="rId2">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730EF7E4-FC86-5E4F-EBA3-2604660D29AA}"/>
              </a:ext>
            </a:extLst>
          </p:cNvPr>
          <p:cNvSpPr>
            <a:spLocks noGrp="1"/>
          </p:cNvSpPr>
          <p:nvPr>
            <p:ph type="title"/>
          </p:nvPr>
        </p:nvSpPr>
        <p:spPr>
          <a:xfrm>
            <a:off x="2231136" y="964692"/>
            <a:ext cx="7729728" cy="1188720"/>
          </a:xfrm>
          <a:noFill/>
          <a:ln>
            <a:solidFill>
              <a:srgbClr val="FFFFFF"/>
            </a:solidFill>
          </a:ln>
        </p:spPr>
        <p:txBody>
          <a:bodyPr>
            <a:normAutofit/>
          </a:bodyPr>
          <a:lstStyle/>
          <a:p>
            <a:r>
              <a:rPr lang="en-US" dirty="0">
                <a:solidFill>
                  <a:schemeClr val="tx1"/>
                </a:solidFill>
              </a:rPr>
              <a:t>	BLOCKCHAIN AND EDUCATION INDUSTRTY</a:t>
            </a:r>
          </a:p>
        </p:txBody>
      </p:sp>
      <p:sp>
        <p:nvSpPr>
          <p:cNvPr id="3" name="Content Placeholder 2">
            <a:extLst>
              <a:ext uri="{FF2B5EF4-FFF2-40B4-BE49-F238E27FC236}">
                <a16:creationId xmlns:a16="http://schemas.microsoft.com/office/drawing/2014/main" id="{5D614A7B-C02C-5B8D-2AED-648726593F9E}"/>
              </a:ext>
            </a:extLst>
          </p:cNvPr>
          <p:cNvSpPr>
            <a:spLocks noGrp="1"/>
          </p:cNvSpPr>
          <p:nvPr>
            <p:ph idx="1"/>
          </p:nvPr>
        </p:nvSpPr>
        <p:spPr>
          <a:xfrm>
            <a:off x="2231136" y="2638044"/>
            <a:ext cx="7729728" cy="3101983"/>
          </a:xfrm>
        </p:spPr>
        <p:txBody>
          <a:bodyPr>
            <a:normAutofit/>
          </a:bodyPr>
          <a:lstStyle/>
          <a:p>
            <a:r>
              <a:rPr lang="en-US" sz="2000" b="1" dirty="0">
                <a:solidFill>
                  <a:schemeClr val="tx1"/>
                </a:solidFill>
              </a:rPr>
              <a:t>The intervention of technology in every sector has given us some incredible development and paved the way for huge transformation.</a:t>
            </a:r>
          </a:p>
          <a:p>
            <a:r>
              <a:rPr lang="en-US" sz="2000" b="1" dirty="0">
                <a:solidFill>
                  <a:schemeClr val="tx1"/>
                </a:solidFill>
              </a:rPr>
              <a:t>Blockchain, which is the latest buzz permeating different sectors, is also disrupting the education sector positively. In this presentation, we will be exploring how Blockchain is creating a difference in the world of education and how it can benefit this sector</a:t>
            </a:r>
          </a:p>
        </p:txBody>
      </p:sp>
    </p:spTree>
    <p:extLst>
      <p:ext uri="{BB962C8B-B14F-4D97-AF65-F5344CB8AC3E}">
        <p14:creationId xmlns:p14="http://schemas.microsoft.com/office/powerpoint/2010/main" val="75756364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op view of cubes connected with black lines">
            <a:extLst>
              <a:ext uri="{FF2B5EF4-FFF2-40B4-BE49-F238E27FC236}">
                <a16:creationId xmlns:a16="http://schemas.microsoft.com/office/drawing/2014/main" id="{2CC37E22-D49E-9EF9-0BEA-739D79ED8ACC}"/>
              </a:ext>
            </a:extLst>
          </p:cNvPr>
          <p:cNvPicPr>
            <a:picLocks noChangeAspect="1"/>
          </p:cNvPicPr>
          <p:nvPr/>
        </p:nvPicPr>
        <p:blipFill rotWithShape="1">
          <a:blip r:embed="rId2">
            <a:alphaModFix amt="40000"/>
          </a:blip>
          <a:srcRect t="14721" b="10279"/>
          <a:stretch/>
        </p:blipFill>
        <p:spPr>
          <a:xfrm>
            <a:off x="20" y="10"/>
            <a:ext cx="12191980" cy="6857990"/>
          </a:xfrm>
          <a:prstGeom prst="rect">
            <a:avLst/>
          </a:prstGeom>
        </p:spPr>
      </p:pic>
      <p:sp>
        <p:nvSpPr>
          <p:cNvPr id="2" name="Title 1">
            <a:extLst>
              <a:ext uri="{FF2B5EF4-FFF2-40B4-BE49-F238E27FC236}">
                <a16:creationId xmlns:a16="http://schemas.microsoft.com/office/drawing/2014/main" id="{7D86A53A-81B4-6244-B474-8FC4EA8F8C17}"/>
              </a:ext>
            </a:extLst>
          </p:cNvPr>
          <p:cNvSpPr>
            <a:spLocks noGrp="1"/>
          </p:cNvSpPr>
          <p:nvPr>
            <p:ph type="title"/>
          </p:nvPr>
        </p:nvSpPr>
        <p:spPr>
          <a:xfrm>
            <a:off x="2231136" y="964692"/>
            <a:ext cx="7729728" cy="1188720"/>
          </a:xfrm>
          <a:noFill/>
          <a:ln>
            <a:solidFill>
              <a:srgbClr val="FFFFFF"/>
            </a:solidFill>
          </a:ln>
        </p:spPr>
        <p:txBody>
          <a:bodyPr>
            <a:normAutofit/>
          </a:bodyPr>
          <a:lstStyle/>
          <a:p>
            <a:r>
              <a:rPr lang="en-US" dirty="0">
                <a:solidFill>
                  <a:schemeClr val="tx1"/>
                </a:solidFill>
              </a:rPr>
              <a:t>	BLOCKCHAIN AND EDUCATION INDUSTRTY</a:t>
            </a:r>
          </a:p>
        </p:txBody>
      </p:sp>
      <p:sp>
        <p:nvSpPr>
          <p:cNvPr id="3" name="Content Placeholder 2">
            <a:extLst>
              <a:ext uri="{FF2B5EF4-FFF2-40B4-BE49-F238E27FC236}">
                <a16:creationId xmlns:a16="http://schemas.microsoft.com/office/drawing/2014/main" id="{53FF7E1F-C58A-8C82-7236-F732C786F493}"/>
              </a:ext>
            </a:extLst>
          </p:cNvPr>
          <p:cNvSpPr>
            <a:spLocks noGrp="1"/>
          </p:cNvSpPr>
          <p:nvPr>
            <p:ph idx="1"/>
          </p:nvPr>
        </p:nvSpPr>
        <p:spPr>
          <a:xfrm>
            <a:off x="2231136" y="2638044"/>
            <a:ext cx="7729728" cy="3559556"/>
          </a:xfrm>
        </p:spPr>
        <p:txBody>
          <a:bodyPr>
            <a:normAutofit lnSpcReduction="10000"/>
          </a:bodyPr>
          <a:lstStyle/>
          <a:p>
            <a:pPr>
              <a:lnSpc>
                <a:spcPct val="90000"/>
              </a:lnSpc>
              <a:buFont typeface="Arial" panose="020B0604020202020204" pitchFamily="34" charset="0"/>
              <a:buChar char="•"/>
            </a:pPr>
            <a:r>
              <a:rPr lang="en-US" sz="2000" b="1" i="0" dirty="0">
                <a:effectLst/>
                <a:latin typeface="Gill Sans MT (Body)"/>
              </a:rPr>
              <a:t>Blockchain is the distributed ledger technology</a:t>
            </a:r>
            <a:br>
              <a:rPr lang="en-US" sz="2000" b="1" i="0" dirty="0">
                <a:effectLst/>
                <a:latin typeface="Gill Sans MT (Body)"/>
              </a:rPr>
            </a:br>
            <a:r>
              <a:rPr lang="en-US" sz="2000" b="1" i="0" dirty="0">
                <a:effectLst/>
                <a:latin typeface="Gill Sans MT (Body)"/>
              </a:rPr>
              <a:t>that provides a transparent and immutable</a:t>
            </a:r>
            <a:br>
              <a:rPr lang="en-US" sz="2000" b="1" i="0" dirty="0">
                <a:effectLst/>
                <a:latin typeface="Gill Sans MT (Body)"/>
              </a:rPr>
            </a:br>
            <a:r>
              <a:rPr lang="en-US" sz="2000" b="1" i="0" dirty="0">
                <a:effectLst/>
                <a:latin typeface="Gill Sans MT (Body)"/>
              </a:rPr>
              <a:t>platform for data storage. Now, this platform can</a:t>
            </a:r>
            <a:br>
              <a:rPr lang="en-US" sz="2000" b="1" i="0" dirty="0">
                <a:effectLst/>
                <a:latin typeface="Gill Sans MT (Body)"/>
              </a:rPr>
            </a:br>
            <a:r>
              <a:rPr lang="en-US" sz="2000" b="1" i="0" dirty="0">
                <a:effectLst/>
                <a:latin typeface="Gill Sans MT (Body)"/>
              </a:rPr>
              <a:t>be used for a multitude of purposes, from</a:t>
            </a:r>
            <a:br>
              <a:rPr lang="en-US" sz="2000" b="1" i="0" dirty="0">
                <a:effectLst/>
                <a:latin typeface="Gill Sans MT (Body)"/>
              </a:rPr>
            </a:br>
            <a:r>
              <a:rPr lang="en-US" sz="2000" b="1" i="0" dirty="0">
                <a:effectLst/>
                <a:latin typeface="Gill Sans MT (Body)"/>
              </a:rPr>
              <a:t>transaction records to data and other</a:t>
            </a:r>
            <a:br>
              <a:rPr lang="en-US" sz="2000" b="1" i="0" dirty="0">
                <a:effectLst/>
                <a:latin typeface="Gill Sans MT (Body)"/>
              </a:rPr>
            </a:br>
            <a:r>
              <a:rPr lang="en-US" sz="2000" b="1" i="0" dirty="0">
                <a:effectLst/>
                <a:latin typeface="Gill Sans MT (Body)"/>
              </a:rPr>
              <a:t>information. It is because of this versatility of</a:t>
            </a:r>
            <a:br>
              <a:rPr lang="en-US" sz="2000" b="1" i="0" dirty="0">
                <a:effectLst/>
                <a:latin typeface="Gill Sans MT (Body)"/>
              </a:rPr>
            </a:br>
            <a:r>
              <a:rPr lang="en-US" sz="2000" b="1" i="0" dirty="0">
                <a:effectLst/>
                <a:latin typeface="Gill Sans MT (Body)"/>
              </a:rPr>
              <a:t>Blockchain that the education sector can also</a:t>
            </a:r>
            <a:br>
              <a:rPr lang="en-US" sz="2000" b="1" i="0" dirty="0">
                <a:effectLst/>
                <a:latin typeface="Gill Sans MT (Body)"/>
              </a:rPr>
            </a:br>
            <a:r>
              <a:rPr lang="en-US" sz="2000" b="1" i="0" dirty="0">
                <a:effectLst/>
                <a:latin typeface="Gill Sans MT (Body)"/>
              </a:rPr>
              <a:t>reap the benefits.</a:t>
            </a:r>
          </a:p>
          <a:p>
            <a:pPr>
              <a:lnSpc>
                <a:spcPct val="90000"/>
              </a:lnSpc>
            </a:pPr>
            <a:r>
              <a:rPr lang="en-US" sz="2000" b="1" dirty="0">
                <a:latin typeface="Gill Sans MT (Body)"/>
              </a:rPr>
              <a:t>The blockchain technology can store learn-</a:t>
            </a:r>
            <a:r>
              <a:rPr lang="en-US" sz="2000" b="1" dirty="0" err="1">
                <a:latin typeface="Gill Sans MT (Body)"/>
              </a:rPr>
              <a:t>ing</a:t>
            </a:r>
            <a:r>
              <a:rPr lang="en-US" sz="2000" b="1" dirty="0">
                <a:latin typeface="Gill Sans MT (Body)"/>
              </a:rPr>
              <a:t> records in a trusted, distributed manner, provide credible digital certificates, realize learning resource sharing with smart contract, and protect intellectual property through data encryption.</a:t>
            </a:r>
          </a:p>
          <a:p>
            <a:pPr>
              <a:lnSpc>
                <a:spcPct val="90000"/>
              </a:lnSpc>
            </a:pPr>
            <a:endParaRPr lang="en-US" sz="1700" b="1" dirty="0"/>
          </a:p>
        </p:txBody>
      </p:sp>
    </p:spTree>
    <p:extLst>
      <p:ext uri="{BB962C8B-B14F-4D97-AF65-F5344CB8AC3E}">
        <p14:creationId xmlns:p14="http://schemas.microsoft.com/office/powerpoint/2010/main" val="30486470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Light blue 3D cubes suspended on the air with a dark blue 3D cube on the surface">
            <a:extLst>
              <a:ext uri="{FF2B5EF4-FFF2-40B4-BE49-F238E27FC236}">
                <a16:creationId xmlns:a16="http://schemas.microsoft.com/office/drawing/2014/main" id="{82E51803-BEB5-066F-CC71-721E8D93567F}"/>
              </a:ext>
            </a:extLst>
          </p:cNvPr>
          <p:cNvPicPr>
            <a:picLocks noChangeAspect="1"/>
          </p:cNvPicPr>
          <p:nvPr/>
        </p:nvPicPr>
        <p:blipFill rotWithShape="1">
          <a:blip r:embed="rId2">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435280F-76AF-9FDC-6572-9F23304FCD46}"/>
              </a:ext>
            </a:extLst>
          </p:cNvPr>
          <p:cNvSpPr>
            <a:spLocks noGrp="1"/>
          </p:cNvSpPr>
          <p:nvPr>
            <p:ph type="title"/>
          </p:nvPr>
        </p:nvSpPr>
        <p:spPr>
          <a:xfrm>
            <a:off x="2231136" y="964692"/>
            <a:ext cx="7729728" cy="1188720"/>
          </a:xfrm>
          <a:noFill/>
          <a:ln>
            <a:solidFill>
              <a:srgbClr val="FFFFFF"/>
            </a:solidFill>
          </a:ln>
        </p:spPr>
        <p:txBody>
          <a:bodyPr>
            <a:normAutofit/>
          </a:bodyPr>
          <a:lstStyle/>
          <a:p>
            <a:r>
              <a:rPr lang="en-US" sz="2400" b="0" i="0" dirty="0">
                <a:solidFill>
                  <a:schemeClr val="tx1"/>
                </a:solidFill>
                <a:effectLst/>
                <a:latin typeface="Arial" panose="020B0604020202020204" pitchFamily="34" charset="0"/>
              </a:rPr>
              <a:t>storing the academic record and certificates</a:t>
            </a:r>
            <a:endParaRPr lang="en-US" sz="2400" dirty="0">
              <a:solidFill>
                <a:schemeClr val="tx1"/>
              </a:solidFill>
            </a:endParaRPr>
          </a:p>
        </p:txBody>
      </p:sp>
      <p:sp>
        <p:nvSpPr>
          <p:cNvPr id="3" name="Content Placeholder 2">
            <a:extLst>
              <a:ext uri="{FF2B5EF4-FFF2-40B4-BE49-F238E27FC236}">
                <a16:creationId xmlns:a16="http://schemas.microsoft.com/office/drawing/2014/main" id="{68121BD1-6B0C-A800-A899-9A3F50347B83}"/>
              </a:ext>
            </a:extLst>
          </p:cNvPr>
          <p:cNvSpPr>
            <a:spLocks noGrp="1"/>
          </p:cNvSpPr>
          <p:nvPr>
            <p:ph idx="1"/>
          </p:nvPr>
        </p:nvSpPr>
        <p:spPr>
          <a:xfrm>
            <a:off x="2231136" y="2638044"/>
            <a:ext cx="7729728" cy="3101983"/>
          </a:xfrm>
        </p:spPr>
        <p:txBody>
          <a:bodyPr>
            <a:normAutofit/>
          </a:bodyPr>
          <a:lstStyle/>
          <a:p>
            <a:r>
              <a:rPr lang="en-US" sz="2000" b="1" i="0" dirty="0">
                <a:effectLst/>
              </a:rPr>
              <a:t>It not only ensures the safety and security of data, but at</a:t>
            </a:r>
            <a:br>
              <a:rPr lang="en-US" sz="2000" b="1" dirty="0"/>
            </a:br>
            <a:r>
              <a:rPr lang="en-US" sz="2000" b="1" i="0" dirty="0">
                <a:effectLst/>
              </a:rPr>
              <a:t>the same time, it also prevents any kind of data</a:t>
            </a:r>
            <a:br>
              <a:rPr lang="en-US" sz="2000" b="1" dirty="0"/>
            </a:br>
            <a:r>
              <a:rPr lang="en-US" sz="2000" b="1" i="0" dirty="0">
                <a:effectLst/>
              </a:rPr>
              <a:t>alteration. All the information is stored in the</a:t>
            </a:r>
            <a:br>
              <a:rPr lang="en-US" sz="2000" b="1" dirty="0"/>
            </a:br>
            <a:r>
              <a:rPr lang="en-US" sz="2000" b="1" i="0" dirty="0">
                <a:effectLst/>
              </a:rPr>
              <a:t>form of blocks, and each block is associated with</a:t>
            </a:r>
            <a:br>
              <a:rPr lang="en-US" sz="2000" b="1" dirty="0"/>
            </a:br>
            <a:r>
              <a:rPr lang="en-US" sz="2000" b="1" i="0" dirty="0">
                <a:effectLst/>
              </a:rPr>
              <a:t>the other, thus even if there is an act of single</a:t>
            </a:r>
            <a:br>
              <a:rPr lang="en-US" sz="2000" b="1" dirty="0"/>
            </a:br>
            <a:r>
              <a:rPr lang="en-US" sz="2000" b="1" i="0" dirty="0">
                <a:effectLst/>
              </a:rPr>
              <a:t>block change, it will impact the other. All this</a:t>
            </a:r>
            <a:br>
              <a:rPr lang="en-US" sz="2000" b="1" dirty="0"/>
            </a:br>
            <a:r>
              <a:rPr lang="en-US" sz="2000" b="1" i="0" dirty="0">
                <a:effectLst/>
              </a:rPr>
              <a:t>makes it easy to decipher whether the data is</a:t>
            </a:r>
            <a:br>
              <a:rPr lang="en-US" sz="2000" b="1" dirty="0"/>
            </a:br>
            <a:r>
              <a:rPr lang="en-US" sz="2000" b="1" i="0" dirty="0">
                <a:effectLst/>
              </a:rPr>
              <a:t>authentic or has been altered.</a:t>
            </a:r>
          </a:p>
        </p:txBody>
      </p:sp>
    </p:spTree>
    <p:extLst>
      <p:ext uri="{BB962C8B-B14F-4D97-AF65-F5344CB8AC3E}">
        <p14:creationId xmlns:p14="http://schemas.microsoft.com/office/powerpoint/2010/main" val="305926298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padlock art">
            <a:extLst>
              <a:ext uri="{FF2B5EF4-FFF2-40B4-BE49-F238E27FC236}">
                <a16:creationId xmlns:a16="http://schemas.microsoft.com/office/drawing/2014/main" id="{8231E9CE-DCDC-370F-FCC6-34377576ACE3}"/>
              </a:ext>
            </a:extLst>
          </p:cNvPr>
          <p:cNvPicPr>
            <a:picLocks noChangeAspect="1"/>
          </p:cNvPicPr>
          <p:nvPr/>
        </p:nvPicPr>
        <p:blipFill rotWithShape="1">
          <a:blip r:embed="rId2">
            <a:alphaModFix amt="40000"/>
          </a:blip>
          <a:srcRect t="20308" b="3161"/>
          <a:stretch/>
        </p:blipFill>
        <p:spPr>
          <a:xfrm>
            <a:off x="20" y="10"/>
            <a:ext cx="12191980" cy="6857990"/>
          </a:xfrm>
          <a:prstGeom prst="rect">
            <a:avLst/>
          </a:prstGeom>
        </p:spPr>
      </p:pic>
      <p:sp>
        <p:nvSpPr>
          <p:cNvPr id="2" name="Title 1">
            <a:extLst>
              <a:ext uri="{FF2B5EF4-FFF2-40B4-BE49-F238E27FC236}">
                <a16:creationId xmlns:a16="http://schemas.microsoft.com/office/drawing/2014/main" id="{62F8290E-7BEE-8C69-A290-678EB808B4B5}"/>
              </a:ext>
            </a:extLst>
          </p:cNvPr>
          <p:cNvSpPr>
            <a:spLocks noGrp="1"/>
          </p:cNvSpPr>
          <p:nvPr>
            <p:ph type="title"/>
          </p:nvPr>
        </p:nvSpPr>
        <p:spPr>
          <a:xfrm>
            <a:off x="2231136" y="964692"/>
            <a:ext cx="7729728" cy="1188720"/>
          </a:xfrm>
          <a:noFill/>
          <a:ln>
            <a:solidFill>
              <a:srgbClr val="FFFFFF"/>
            </a:solidFill>
          </a:ln>
        </p:spPr>
        <p:txBody>
          <a:bodyPr>
            <a:normAutofit/>
          </a:bodyPr>
          <a:lstStyle/>
          <a:p>
            <a:r>
              <a:rPr lang="en-US" b="0" i="0">
                <a:solidFill>
                  <a:schemeClr val="tx1"/>
                </a:solidFill>
                <a:effectLst/>
                <a:latin typeface="Arial" panose="020B0604020202020204" pitchFamily="34" charset="0"/>
              </a:rPr>
              <a:t> Infrastructure security</a:t>
            </a:r>
            <a:endParaRPr lang="en-US">
              <a:solidFill>
                <a:schemeClr val="tx1"/>
              </a:solidFill>
            </a:endParaRPr>
          </a:p>
        </p:txBody>
      </p:sp>
      <p:sp>
        <p:nvSpPr>
          <p:cNvPr id="3" name="Content Placeholder 2">
            <a:extLst>
              <a:ext uri="{FF2B5EF4-FFF2-40B4-BE49-F238E27FC236}">
                <a16:creationId xmlns:a16="http://schemas.microsoft.com/office/drawing/2014/main" id="{B0DD44E0-FBB0-2EAE-943B-8834FBE449B8}"/>
              </a:ext>
            </a:extLst>
          </p:cNvPr>
          <p:cNvSpPr>
            <a:spLocks noGrp="1"/>
          </p:cNvSpPr>
          <p:nvPr>
            <p:ph idx="1"/>
          </p:nvPr>
        </p:nvSpPr>
        <p:spPr>
          <a:xfrm>
            <a:off x="2231136" y="2638044"/>
            <a:ext cx="7729728" cy="3101983"/>
          </a:xfrm>
        </p:spPr>
        <p:txBody>
          <a:bodyPr>
            <a:normAutofit/>
          </a:bodyPr>
          <a:lstStyle/>
          <a:p>
            <a:r>
              <a:rPr lang="en-US" sz="2000" b="1" i="0" dirty="0">
                <a:effectLst/>
              </a:rPr>
              <a:t>Besides the student data, school management also shares a lot of information within the system. With Blockchain as</a:t>
            </a:r>
            <a:br>
              <a:rPr lang="en-US" sz="2000" b="1" dirty="0"/>
            </a:br>
            <a:r>
              <a:rPr lang="en-US" sz="2000" b="1" i="0" dirty="0">
                <a:effectLst/>
              </a:rPr>
              <a:t>a platform for data exchange, you can be assured</a:t>
            </a:r>
            <a:br>
              <a:rPr lang="en-US" sz="2000" b="1" dirty="0"/>
            </a:br>
            <a:r>
              <a:rPr lang="en-US" sz="2000" b="1" i="0" dirty="0">
                <a:effectLst/>
              </a:rPr>
              <a:t>of data security and makes the system free from</a:t>
            </a:r>
            <a:br>
              <a:rPr lang="en-US" sz="2000" b="1" dirty="0"/>
            </a:br>
            <a:r>
              <a:rPr lang="en-US" sz="2000" b="1" i="0" dirty="0">
                <a:effectLst/>
              </a:rPr>
              <a:t>attack.</a:t>
            </a:r>
            <a:endParaRPr lang="en-US" sz="2000" b="1" dirty="0"/>
          </a:p>
        </p:txBody>
      </p:sp>
    </p:spTree>
    <p:extLst>
      <p:ext uri="{BB962C8B-B14F-4D97-AF65-F5344CB8AC3E}">
        <p14:creationId xmlns:p14="http://schemas.microsoft.com/office/powerpoint/2010/main" val="266586297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loud shaped hard drive with cables">
            <a:extLst>
              <a:ext uri="{FF2B5EF4-FFF2-40B4-BE49-F238E27FC236}">
                <a16:creationId xmlns:a16="http://schemas.microsoft.com/office/drawing/2014/main" id="{52351D04-1B07-D2F7-C789-64C9430338E1}"/>
              </a:ext>
            </a:extLst>
          </p:cNvPr>
          <p:cNvPicPr>
            <a:picLocks noChangeAspect="1"/>
          </p:cNvPicPr>
          <p:nvPr/>
        </p:nvPicPr>
        <p:blipFill rotWithShape="1">
          <a:blip r:embed="rId2">
            <a:alphaModFix amt="40000"/>
          </a:blip>
          <a:srcRect t="1747"/>
          <a:stretch/>
        </p:blipFill>
        <p:spPr>
          <a:xfrm>
            <a:off x="20" y="10"/>
            <a:ext cx="12191980" cy="6857990"/>
          </a:xfrm>
          <a:prstGeom prst="rect">
            <a:avLst/>
          </a:prstGeom>
        </p:spPr>
      </p:pic>
      <p:sp>
        <p:nvSpPr>
          <p:cNvPr id="2" name="Title 1">
            <a:extLst>
              <a:ext uri="{FF2B5EF4-FFF2-40B4-BE49-F238E27FC236}">
                <a16:creationId xmlns:a16="http://schemas.microsoft.com/office/drawing/2014/main" id="{585942E6-39D7-14DF-D2F7-FBED94237A84}"/>
              </a:ext>
            </a:extLst>
          </p:cNvPr>
          <p:cNvSpPr>
            <a:spLocks noGrp="1"/>
          </p:cNvSpPr>
          <p:nvPr>
            <p:ph type="title"/>
          </p:nvPr>
        </p:nvSpPr>
        <p:spPr>
          <a:xfrm>
            <a:off x="2231136" y="964692"/>
            <a:ext cx="7729728" cy="1188720"/>
          </a:xfrm>
          <a:noFill/>
          <a:ln>
            <a:solidFill>
              <a:srgbClr val="FFFFFF"/>
            </a:solidFill>
          </a:ln>
        </p:spPr>
        <p:txBody>
          <a:bodyPr>
            <a:normAutofit/>
          </a:bodyPr>
          <a:lstStyle/>
          <a:p>
            <a:r>
              <a:rPr lang="en-US" b="0" i="0">
                <a:solidFill>
                  <a:schemeClr val="tx1"/>
                </a:solidFill>
                <a:effectLst/>
                <a:latin typeface="Arial" panose="020B0604020202020204" pitchFamily="34" charset="0"/>
              </a:rPr>
              <a:t> Cloud storage</a:t>
            </a:r>
            <a:endParaRPr lang="en-US">
              <a:solidFill>
                <a:schemeClr val="tx1"/>
              </a:solidFill>
            </a:endParaRPr>
          </a:p>
        </p:txBody>
      </p:sp>
      <p:sp>
        <p:nvSpPr>
          <p:cNvPr id="3" name="Content Placeholder 2">
            <a:extLst>
              <a:ext uri="{FF2B5EF4-FFF2-40B4-BE49-F238E27FC236}">
                <a16:creationId xmlns:a16="http://schemas.microsoft.com/office/drawing/2014/main" id="{D5111A75-F628-FD9D-D8B3-6709DA2B48F5}"/>
              </a:ext>
            </a:extLst>
          </p:cNvPr>
          <p:cNvSpPr>
            <a:spLocks noGrp="1"/>
          </p:cNvSpPr>
          <p:nvPr>
            <p:ph idx="1"/>
          </p:nvPr>
        </p:nvSpPr>
        <p:spPr>
          <a:xfrm>
            <a:off x="2231136" y="2638044"/>
            <a:ext cx="7729728" cy="3101983"/>
          </a:xfrm>
        </p:spPr>
        <p:txBody>
          <a:bodyPr>
            <a:normAutofit/>
          </a:bodyPr>
          <a:lstStyle/>
          <a:p>
            <a:r>
              <a:rPr lang="en-US" sz="2000" b="1" i="0" dirty="0">
                <a:effectLst/>
                <a:latin typeface="Arial" panose="020B0604020202020204" pitchFamily="34" charset="0"/>
              </a:rPr>
              <a:t>Students and teachers who are involved in research often need to store a lot of data and information. So, why not use DLT blockchain, which provides a safer and secured platform for data storage.</a:t>
            </a:r>
          </a:p>
          <a:p>
            <a:r>
              <a:rPr lang="en-US" sz="2000" b="1" i="0" dirty="0">
                <a:effectLst/>
                <a:latin typeface="arial" panose="020B0604020202020204" pitchFamily="34" charset="0"/>
              </a:rPr>
              <a:t>Blockchain allows personal data to stay personal to the learner. Students gain control and ownership of all their education data, including accreditation and portfolios of work, in a secure place that is accessible to anyone who needs to verify it.</a:t>
            </a:r>
            <a:endParaRPr lang="en-US" sz="2000" b="1" dirty="0"/>
          </a:p>
          <a:p>
            <a:endParaRPr lang="en-US" sz="2000" b="1" dirty="0"/>
          </a:p>
        </p:txBody>
      </p:sp>
    </p:spTree>
    <p:extLst>
      <p:ext uri="{BB962C8B-B14F-4D97-AF65-F5344CB8AC3E}">
        <p14:creationId xmlns:p14="http://schemas.microsoft.com/office/powerpoint/2010/main" val="218864256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8F2ABE-B346-9051-F4EF-60862E6AC41C}"/>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600">
                <a:solidFill>
                  <a:srgbClr val="FFFFFF"/>
                </a:solidFill>
              </a:rPr>
              <a:t>COST EFFECTIVE EDUCATION</a:t>
            </a:r>
          </a:p>
        </p:txBody>
      </p:sp>
      <p:sp>
        <p:nvSpPr>
          <p:cNvPr id="3" name="Content Placeholder 2">
            <a:extLst>
              <a:ext uri="{FF2B5EF4-FFF2-40B4-BE49-F238E27FC236}">
                <a16:creationId xmlns:a16="http://schemas.microsoft.com/office/drawing/2014/main" id="{8AD8155D-9B6A-2BC5-76CC-7EEB9AA88451}"/>
              </a:ext>
            </a:extLst>
          </p:cNvPr>
          <p:cNvSpPr>
            <a:spLocks noGrp="1"/>
          </p:cNvSpPr>
          <p:nvPr>
            <p:ph idx="1"/>
          </p:nvPr>
        </p:nvSpPr>
        <p:spPr>
          <a:xfrm>
            <a:off x="5591695" y="1402080"/>
            <a:ext cx="5320696" cy="4053840"/>
          </a:xfrm>
        </p:spPr>
        <p:txBody>
          <a:bodyPr anchor="ctr">
            <a:normAutofit/>
          </a:bodyPr>
          <a:lstStyle/>
          <a:p>
            <a:r>
              <a:rPr lang="en-US" sz="2000" b="1" i="0" dirty="0">
                <a:effectLst/>
                <a:latin typeface="arial" panose="020B0604020202020204" pitchFamily="34" charset="0"/>
              </a:rPr>
              <a:t>In a public network, blockchain allows these resources to be shared inexpensively and securely. By opening new, more affordable avenues to learning and disrupting the existing connection between schools and students, blockchain has the potential to alter the education landscape.</a:t>
            </a:r>
            <a:endParaRPr lang="en-US" sz="2000" b="1" dirty="0"/>
          </a:p>
        </p:txBody>
      </p:sp>
    </p:spTree>
    <p:extLst>
      <p:ext uri="{BB962C8B-B14F-4D97-AF65-F5344CB8AC3E}">
        <p14:creationId xmlns:p14="http://schemas.microsoft.com/office/powerpoint/2010/main" val="1995412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2D2ED89-5AE9-4E9E-B74C-07803A862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9948" y="0"/>
            <a:ext cx="673210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E62DAE-DEEB-4683-2E41-B1781CA36D89}"/>
              </a:ext>
            </a:extLst>
          </p:cNvPr>
          <p:cNvSpPr>
            <a:spLocks noGrp="1"/>
          </p:cNvSpPr>
          <p:nvPr>
            <p:ph type="title"/>
          </p:nvPr>
        </p:nvSpPr>
        <p:spPr>
          <a:xfrm>
            <a:off x="1761066" y="964692"/>
            <a:ext cx="8669868" cy="1188720"/>
          </a:xfrm>
          <a:solidFill>
            <a:srgbClr val="FFFFFF"/>
          </a:solidFill>
          <a:ln>
            <a:solidFill>
              <a:srgbClr val="404040"/>
            </a:solidFill>
          </a:ln>
        </p:spPr>
        <p:txBody>
          <a:bodyPr>
            <a:normAutofit/>
          </a:bodyPr>
          <a:lstStyle/>
          <a:p>
            <a:r>
              <a:rPr lang="en-US">
                <a:solidFill>
                  <a:srgbClr val="404040"/>
                </a:solidFill>
              </a:rPr>
              <a:t>AUTHENTICITY IN RESEARCH</a:t>
            </a:r>
          </a:p>
        </p:txBody>
      </p:sp>
      <p:sp>
        <p:nvSpPr>
          <p:cNvPr id="3" name="Content Placeholder 2">
            <a:extLst>
              <a:ext uri="{FF2B5EF4-FFF2-40B4-BE49-F238E27FC236}">
                <a16:creationId xmlns:a16="http://schemas.microsoft.com/office/drawing/2014/main" id="{1145D9DD-D402-D7AC-9228-985326EBDD75}"/>
              </a:ext>
            </a:extLst>
          </p:cNvPr>
          <p:cNvSpPr>
            <a:spLocks noGrp="1"/>
          </p:cNvSpPr>
          <p:nvPr>
            <p:ph idx="1"/>
          </p:nvPr>
        </p:nvSpPr>
        <p:spPr>
          <a:xfrm>
            <a:off x="3238831" y="2638044"/>
            <a:ext cx="5714338" cy="3101983"/>
          </a:xfrm>
        </p:spPr>
        <p:txBody>
          <a:bodyPr>
            <a:normAutofit/>
          </a:bodyPr>
          <a:lstStyle/>
          <a:p>
            <a:r>
              <a:rPr lang="en-US" sz="2000" b="1" dirty="0"/>
              <a:t>Majorly used for keeping authentic concepts and ideas to whom they belongs preventing the duplication and theft of data </a:t>
            </a:r>
          </a:p>
          <a:p>
            <a:r>
              <a:rPr lang="en-US" sz="2000" b="1" dirty="0"/>
              <a:t>This improves the quality of education and supports in quality research</a:t>
            </a:r>
          </a:p>
        </p:txBody>
      </p:sp>
    </p:spTree>
    <p:extLst>
      <p:ext uri="{BB962C8B-B14F-4D97-AF65-F5344CB8AC3E}">
        <p14:creationId xmlns:p14="http://schemas.microsoft.com/office/powerpoint/2010/main" val="193456105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106504-FDCE-7A82-9CBC-71F2C0A835B2}"/>
              </a:ext>
            </a:extLst>
          </p:cNvPr>
          <p:cNvSpPr>
            <a:spLocks noGrp="1"/>
          </p:cNvSpPr>
          <p:nvPr>
            <p:ph type="title"/>
          </p:nvPr>
        </p:nvSpPr>
        <p:spPr>
          <a:xfrm>
            <a:off x="640080" y="2681105"/>
            <a:ext cx="3401568" cy="1495794"/>
          </a:xfrm>
          <a:solidFill>
            <a:srgbClr val="FFFFFF"/>
          </a:solidFill>
          <a:ln>
            <a:solidFill>
              <a:srgbClr val="262626"/>
            </a:solidFill>
          </a:ln>
        </p:spPr>
        <p:txBody>
          <a:bodyPr>
            <a:normAutofit/>
          </a:bodyPr>
          <a:lstStyle/>
          <a:p>
            <a:r>
              <a:rPr lang="en-US" dirty="0"/>
              <a:t>Degree verification </a:t>
            </a:r>
          </a:p>
        </p:txBody>
      </p:sp>
      <p:sp useBgFill="1">
        <p:nvSpPr>
          <p:cNvPr id="11" name="Rectangle 10">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A878B79-D02E-30A6-FAA7-74366972B927}"/>
              </a:ext>
            </a:extLst>
          </p:cNvPr>
          <p:cNvGraphicFramePr>
            <a:graphicFrameLocks noGrp="1"/>
          </p:cNvGraphicFramePr>
          <p:nvPr>
            <p:ph idx="1"/>
            <p:extLst>
              <p:ext uri="{D42A27DB-BD31-4B8C-83A1-F6EECF244321}">
                <p14:modId xmlns:p14="http://schemas.microsoft.com/office/powerpoint/2010/main" val="2489629858"/>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999472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4D5ADA-BB6C-46F4-9A97-3A3D44A9A8A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28223DC-4748-4F7F-8D8D-E4EA5A6C1882}">
  <ds:schemaRefs>
    <ds:schemaRef ds:uri="http://schemas.microsoft.com/sharepoint/v3/contenttype/forms"/>
  </ds:schemaRefs>
</ds:datastoreItem>
</file>

<file path=customXml/itemProps3.xml><?xml version="1.0" encoding="utf-8"?>
<ds:datastoreItem xmlns:ds="http://schemas.openxmlformats.org/officeDocument/2006/customXml" ds:itemID="{1612D154-BCA4-47A9-881C-4EFB9658D8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Financial design</Template>
  <TotalTime>56</TotalTime>
  <Words>522</Words>
  <Application>Microsoft Office PowerPoint</Application>
  <PresentationFormat>Widescreen</PresentationFormat>
  <Paragraphs>26</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vt:lpstr>
      <vt:lpstr>Calibri</vt:lpstr>
      <vt:lpstr>Gill Sans MT</vt:lpstr>
      <vt:lpstr>Gill Sans MT (Body)</vt:lpstr>
      <vt:lpstr>Parcel</vt:lpstr>
      <vt:lpstr>THE USE OF BLOCKCHAIN IN EDUCATION INDUSTRY</vt:lpstr>
      <vt:lpstr> BLOCKCHAIN AND EDUCATION INDUSTRTY</vt:lpstr>
      <vt:lpstr> BLOCKCHAIN AND EDUCATION INDUSTRTY</vt:lpstr>
      <vt:lpstr>storing the academic record and certificates</vt:lpstr>
      <vt:lpstr> Infrastructure security</vt:lpstr>
      <vt:lpstr> Cloud storage</vt:lpstr>
      <vt:lpstr>COST EFFECTIVE EDUCATION</vt:lpstr>
      <vt:lpstr>AUTHENTICITY IN RESEARCH</vt:lpstr>
      <vt:lpstr>Degree verification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USE OF BLOCKCHAIN IN EDUCATION INDUSTRY</dc:title>
  <dc:creator>Aqsa Rehman</dc:creator>
  <cp:lastModifiedBy>Aqsa Rehman</cp:lastModifiedBy>
  <cp:revision>1</cp:revision>
  <dcterms:created xsi:type="dcterms:W3CDTF">2022-08-30T20:06:20Z</dcterms:created>
  <dcterms:modified xsi:type="dcterms:W3CDTF">2022-08-30T21:02:48Z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