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C738A3-DF56-42E1-9731-EE11EB599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110FA38-EBD2-40C3-AD19-A753BDD85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72583B9-3EF0-44F8-B7CB-91BDDD4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E6626ED-CA3F-4D88-9002-072E829F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6BCA3E-4371-432C-A9A5-C22F870B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D382E37-1068-44F8-9528-5269EA23A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E9B92-E9E8-4102-85B6-2F1A77897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C39878-A512-4D2A-BF42-216E21140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C3B298A-2564-4CAF-84CD-0DEBA299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04FAC0-D0AA-45C2-A7E9-7B65E99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9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A85A130-2B18-49E8-AEA8-6FBD7EEE6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5CF9544-9597-4E9B-A135-893C4B14B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5ED626-72D5-483F-8D8E-A053DEF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3B80AF-3B7F-4484-8A46-8C7939D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EC8AA4-DBC9-4840-8A51-5346CD96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6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E49700D-89F6-43DF-9C37-3286C7AD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D46F9F-727D-4905-8CEA-E0D65EE5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86BB7DB-F9FE-4F5A-81D3-5215DAF0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133A39D-5CA1-40FB-A5EE-3A3F4AA1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B3A184-24F5-4FA0-BF27-F8F5D1F5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2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AA2A9E-92B5-46B1-9607-5559760E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247EEE8-246E-495E-ACBB-90966D3FF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80EB47-2F90-4C4D-B840-689AF1D6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07EC58-B9DF-47DB-84D2-8D0066E1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7679DC-6D13-4F7E-AB37-B2E3EBAB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A99D7A3-D742-4A89-A5A0-BD0F2761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01D2BF-3D66-47EE-8585-7358467C6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82C80D4-06CA-4CC9-B92B-4E8BA8FEA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BDAC044-46E6-4E86-B634-512DC9BF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65626F7-0DED-4B93-ABBC-9435BCF6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36BD30-03B3-4866-ADD8-2AD83A5D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3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10283C-7F6D-4485-AA01-F127BA21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46F8CB-3190-4F51-B059-E2CAD112D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80D5F52-BFAD-44A9-8576-418EFC871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74E7275-D216-44FA-9232-3242AA5C8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90F9097-AEB5-4F50-9B08-AB1D79C82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55C468-9ADC-4E2A-94CD-405A7656A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527A431-79C5-4A3E-BCB6-C6B5E9A5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2534A5A-45A2-4512-9E17-6B2EFFAE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AA7ED25-B8D5-4DE1-921D-8D5D14EC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64D0022-545A-4348-A8D0-8F9F6997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F52EF92-3BF9-43C5-A61A-29B413C3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E6FB36-AFC7-462C-8D49-C729F9E7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5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F4CFC85-5238-4996-9A88-DE72489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F1EF840-68DF-4DA6-A98D-1B93C589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B70FC4-BE13-4E50-A134-D0427075B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9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2CDEB5C-E47E-4765-8DC9-AEFAC8BB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C641A2-7509-4E97-B7C1-8DC14F31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EB4B85-FE3D-45B9-BF73-EFEBF7D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66FB7E-FE59-4073-A284-AC1898A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D1DE54-2B54-442D-899B-B85E52065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AAA0E0B-BE89-4CD5-A3A7-1ACC99A0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4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F7B5AD6-7E0D-459E-97C7-BA5DF2470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B8E083-502C-4C7E-AEA9-98FB63C13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0DBC8EC-D4C3-4F32-B706-1A2D9B987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BCDEC9C-DFA2-44E2-BF5F-09EAF57E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473A611-7BB4-4A6E-9273-784B380B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E6EF4A1-EA33-4802-A8BA-E19B2E7D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2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9895FDF-E2A1-43E7-B807-08BC4EBD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57D4999-763B-4109-8324-654698AEB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04F463-DEC0-49C7-B748-4CC01571D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0D5B9-71C9-45D4-8FDA-8E2C3756D632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6C0B39-FB35-42AB-AD73-10F9FB43B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EFE7A08-29CC-46DE-8C51-9C6C2970A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5F875-6A49-4300-8D2C-FA1FE024C2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0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C232AB-708F-4EA5-802A-95FE2F264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Potential Crime Type Prediction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0061B7-0283-415E-ABB5-0606992857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Taha Mert Ağım 211101071</a:t>
            </a:r>
          </a:p>
          <a:p>
            <a:r>
              <a:rPr lang="en-US" dirty="0"/>
              <a:t>BIL470</a:t>
            </a:r>
          </a:p>
        </p:txBody>
      </p:sp>
    </p:spTree>
    <p:extLst>
      <p:ext uri="{BB962C8B-B14F-4D97-AF65-F5344CB8AC3E}">
        <p14:creationId xmlns:p14="http://schemas.microsoft.com/office/powerpoint/2010/main" val="113524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36F7195-4B0C-4631-B4BC-FC1F8428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A9E4E1B-767A-4AAE-ADBE-4703629B0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28800"/>
            <a:ext cx="5597588" cy="4360863"/>
          </a:xfrm>
        </p:spPr>
        <p:txBody>
          <a:bodyPr/>
          <a:lstStyle/>
          <a:p>
            <a:r>
              <a:rPr lang="en-US" dirty="0"/>
              <a:t>Our purpose is to predict potential crime type on a particular time series, in a particular place</a:t>
            </a:r>
          </a:p>
          <a:p>
            <a:r>
              <a:rPr lang="en-US" dirty="0"/>
              <a:t>Generally time and place features are used </a:t>
            </a:r>
          </a:p>
          <a:p>
            <a:r>
              <a:rPr lang="en-US" dirty="0"/>
              <a:t>Implemented in Python on the platform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 err="1"/>
              <a:t>VSCode</a:t>
            </a:r>
            <a:r>
              <a:rPr lang="en-US" dirty="0"/>
              <a:t> is used as IDE</a:t>
            </a:r>
          </a:p>
        </p:txBody>
      </p:sp>
      <p:pic>
        <p:nvPicPr>
          <p:cNvPr id="1026" name="Picture 2" descr="Advancements in AI and Machine Learning: The Future Unveiled">
            <a:extLst>
              <a:ext uri="{FF2B5EF4-FFF2-40B4-BE49-F238E27FC236}">
                <a16:creationId xmlns:a16="http://schemas.microsoft.com/office/drawing/2014/main" id="{651142DB-240D-4CD2-9B82-4C52B1BC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12" y="2012633"/>
            <a:ext cx="4832727" cy="254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28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B486450-7B44-4EAE-B075-DAC849CE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Use (Method 1)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501EBC-F504-4559-931D-E9E9F9B2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In this method, we used traditional Machine Learning models</a:t>
            </a:r>
          </a:p>
          <a:p>
            <a:r>
              <a:rPr lang="en-US" sz="1800" dirty="0"/>
              <a:t>Those models are: Random Forests (RF), KNN (K-Nearest Neighbor), </a:t>
            </a:r>
            <a:r>
              <a:rPr lang="en-US" sz="1800" dirty="0" err="1"/>
              <a:t>XGBoost</a:t>
            </a:r>
            <a:r>
              <a:rPr lang="en-US" sz="1800" dirty="0"/>
              <a:t> (Boosting), Naïve Bayes and MLP (Multi-Layer Perceptron)</a:t>
            </a:r>
          </a:p>
          <a:p>
            <a:r>
              <a:rPr lang="en-US" sz="1800" dirty="0"/>
              <a:t>This method includes </a:t>
            </a:r>
          </a:p>
          <a:p>
            <a:pPr lvl="1"/>
            <a:r>
              <a:rPr lang="en-US" sz="1600" dirty="0"/>
              <a:t>Daily summary making</a:t>
            </a:r>
          </a:p>
          <a:p>
            <a:pPr lvl="1"/>
            <a:r>
              <a:rPr lang="en-US" sz="1600" dirty="0"/>
              <a:t>Time series production (There’s a window size)</a:t>
            </a:r>
          </a:p>
          <a:p>
            <a:pPr lvl="1"/>
            <a:r>
              <a:rPr lang="en-US" sz="1600" dirty="0"/>
              <a:t>Rare Filtering (Significantly important, depending on distributions in dataset)</a:t>
            </a:r>
          </a:p>
          <a:p>
            <a:pPr lvl="1"/>
            <a:r>
              <a:rPr lang="en-US" sz="1600" dirty="0"/>
              <a:t>Training</a:t>
            </a:r>
          </a:p>
          <a:p>
            <a:pPr lvl="1"/>
            <a:r>
              <a:rPr lang="en-US" sz="1600" dirty="0"/>
              <a:t>Testing</a:t>
            </a:r>
          </a:p>
          <a:p>
            <a:pPr lvl="1"/>
            <a:r>
              <a:rPr lang="en-US" sz="1600" dirty="0"/>
              <a:t>Evaluation (Metrics + Confusion Matrix)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443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5FF8DF4-DE21-40DF-8353-E65D4913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79" y="182880"/>
            <a:ext cx="3562132" cy="310896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CC9F096-1091-4560-9687-A1CFB9225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11" y="182880"/>
            <a:ext cx="3562131" cy="310896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8C3EE231-FAD7-40B1-BC5B-D1328DFDF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844" y="182880"/>
            <a:ext cx="3562130" cy="310896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6208A92-4006-4FAD-B818-9BD58E673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07" y="3429000"/>
            <a:ext cx="3463475" cy="302285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640FAD7-1A3B-43B4-8BF3-72505B5A2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711" y="3429000"/>
            <a:ext cx="3376604" cy="2947036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F8309A0C-C08F-42AE-ACBD-0C8B1559FAAB}"/>
              </a:ext>
            </a:extLst>
          </p:cNvPr>
          <p:cNvSpPr txBox="1"/>
          <p:nvPr/>
        </p:nvSpPr>
        <p:spPr>
          <a:xfrm>
            <a:off x="7622244" y="3227832"/>
            <a:ext cx="400892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==== Random Forest ==== </a:t>
            </a:r>
          </a:p>
          <a:p>
            <a:r>
              <a:rPr lang="en-US" sz="1400" dirty="0"/>
              <a:t>Accuracy: 0.921875</a:t>
            </a:r>
          </a:p>
          <a:p>
            <a:endParaRPr lang="en-US" sz="1400" dirty="0"/>
          </a:p>
          <a:p>
            <a:r>
              <a:rPr lang="en-US" sz="1400" dirty="0"/>
              <a:t>==== KNN ==== </a:t>
            </a:r>
          </a:p>
          <a:p>
            <a:r>
              <a:rPr lang="en-US" sz="1400" dirty="0"/>
              <a:t>Accuracy: 0.6484375</a:t>
            </a:r>
          </a:p>
          <a:p>
            <a:endParaRPr lang="en-US" sz="1400" dirty="0"/>
          </a:p>
          <a:p>
            <a:r>
              <a:rPr lang="en-US" sz="1400" dirty="0"/>
              <a:t>==== Naive-Bayes ==== </a:t>
            </a:r>
          </a:p>
          <a:p>
            <a:r>
              <a:rPr lang="en-US" sz="1400" dirty="0"/>
              <a:t>Accuracy: 0.8203125</a:t>
            </a:r>
            <a:endParaRPr lang="en-US" sz="1200" dirty="0"/>
          </a:p>
          <a:p>
            <a:endParaRPr lang="en-US" sz="1400" dirty="0"/>
          </a:p>
          <a:p>
            <a:r>
              <a:rPr lang="en-US" sz="1400" dirty="0"/>
              <a:t>==== </a:t>
            </a:r>
            <a:r>
              <a:rPr lang="en-US" sz="1400" dirty="0" err="1"/>
              <a:t>XGBoost</a:t>
            </a:r>
            <a:r>
              <a:rPr lang="en-US" sz="1400" dirty="0"/>
              <a:t> ==== </a:t>
            </a:r>
          </a:p>
          <a:p>
            <a:r>
              <a:rPr lang="en-US" sz="1400" dirty="0"/>
              <a:t>Accuracy: 0.9140625</a:t>
            </a:r>
            <a:endParaRPr lang="en-US" sz="1100" dirty="0"/>
          </a:p>
          <a:p>
            <a:endParaRPr lang="en-US" sz="1400" dirty="0"/>
          </a:p>
          <a:p>
            <a:r>
              <a:rPr lang="en-US" sz="1400" dirty="0"/>
              <a:t>==== MLP ==== </a:t>
            </a:r>
          </a:p>
          <a:p>
            <a:r>
              <a:rPr lang="en-US" sz="1400" dirty="0"/>
              <a:t>Accuracy: 0.859375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4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1EC700C-258A-4D04-9DF2-A30625FF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9" y="62675"/>
            <a:ext cx="3818534" cy="3182112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E414CE47-955B-4C6E-9A40-834EB5155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213" y="125350"/>
            <a:ext cx="3668116" cy="305676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52913C6E-CAC2-4FDF-A7EB-009B7E48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47" y="62675"/>
            <a:ext cx="3818534" cy="318211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88A3201-7DDC-444C-99A4-82B30E55C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9" y="3307462"/>
            <a:ext cx="3942436" cy="328536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66B32CC-9011-4F38-BE8B-4FDB2BC903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7531" y="3429000"/>
            <a:ext cx="3668116" cy="305676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817ADA6-5CC5-4EA7-AC96-E3635AD8C317}"/>
              </a:ext>
            </a:extLst>
          </p:cNvPr>
          <p:cNvSpPr txBox="1"/>
          <p:nvPr/>
        </p:nvSpPr>
        <p:spPr>
          <a:xfrm>
            <a:off x="8138160" y="3429000"/>
            <a:ext cx="36681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==========Random Forest=========== Accuracy: 0.6701158683933329</a:t>
            </a:r>
          </a:p>
          <a:p>
            <a:r>
              <a:rPr lang="en-US" sz="1400" dirty="0"/>
              <a:t>==========KNN=========== </a:t>
            </a:r>
          </a:p>
          <a:p>
            <a:r>
              <a:rPr lang="en-US" sz="1400" dirty="0"/>
              <a:t>Accuracy: 0.6334964991635169</a:t>
            </a:r>
          </a:p>
          <a:p>
            <a:r>
              <a:rPr lang="en-US" sz="1400" dirty="0"/>
              <a:t>==========Naïve-Bayes=========== </a:t>
            </a:r>
          </a:p>
          <a:p>
            <a:r>
              <a:rPr lang="en-US" sz="1400" dirty="0"/>
              <a:t>Accuracy: 0.5447673337877192</a:t>
            </a:r>
          </a:p>
          <a:p>
            <a:r>
              <a:rPr lang="en-US" sz="1400" dirty="0"/>
              <a:t>==========</a:t>
            </a:r>
            <a:r>
              <a:rPr lang="en-US" sz="1400" dirty="0" err="1"/>
              <a:t>XGBoost</a:t>
            </a:r>
            <a:r>
              <a:rPr lang="en-US" sz="1400" dirty="0"/>
              <a:t>=========== </a:t>
            </a:r>
          </a:p>
          <a:p>
            <a:r>
              <a:rPr lang="en-US" sz="1400" dirty="0"/>
              <a:t>Accuracy: 0.5842989032777743</a:t>
            </a:r>
          </a:p>
          <a:p>
            <a:r>
              <a:rPr lang="en-US" sz="1400" dirty="0"/>
              <a:t>==========MLP=========== </a:t>
            </a:r>
          </a:p>
          <a:p>
            <a:r>
              <a:rPr lang="en-US" sz="1400" dirty="0"/>
              <a:t>Accuracy: 0.5636656546254415</a:t>
            </a:r>
            <a:endParaRPr lang="en-US" sz="1100" dirty="0"/>
          </a:p>
          <a:p>
            <a:endParaRPr lang="en-US" sz="8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215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0BC15CD-B129-4AEC-B97E-D7C0E977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Use (Method 2)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B6D236-6161-48B8-A4AE-FB10584ED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method we used RNN (LSTM has been used)</a:t>
            </a:r>
          </a:p>
          <a:p>
            <a:r>
              <a:rPr lang="en-US" dirty="0"/>
              <a:t>The steps used in 1</a:t>
            </a:r>
            <a:r>
              <a:rPr lang="en-US" baseline="30000" dirty="0"/>
              <a:t>st</a:t>
            </a:r>
            <a:r>
              <a:rPr lang="en-US" dirty="0"/>
              <a:t> Method are used too. (Time series building, rare filtering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197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020DBAE-4DE6-4C98-81D6-BB11703C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84848" cy="6858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401DB4BA-0993-4AAD-9CDC-B98E3FC8CD3E}"/>
              </a:ext>
            </a:extLst>
          </p:cNvPr>
          <p:cNvSpPr txBox="1"/>
          <p:nvPr/>
        </p:nvSpPr>
        <p:spPr>
          <a:xfrm>
            <a:off x="9217152" y="365760"/>
            <a:ext cx="2606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as 5 is used but it can be changed in the test</a:t>
            </a:r>
          </a:p>
          <a:p>
            <a:endParaRPr lang="en-US" dirty="0"/>
          </a:p>
          <a:p>
            <a:r>
              <a:rPr lang="en-US" dirty="0"/>
              <a:t>Accuracy: 0.4550</a:t>
            </a:r>
          </a:p>
        </p:txBody>
      </p:sp>
    </p:spTree>
    <p:extLst>
      <p:ext uri="{BB962C8B-B14F-4D97-AF65-F5344CB8AC3E}">
        <p14:creationId xmlns:p14="http://schemas.microsoft.com/office/powerpoint/2010/main" val="2175328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1B670DE-AC71-4DA7-B07F-3C4781E9D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9" y="0"/>
            <a:ext cx="8377177" cy="68580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1D6ACDE1-A33D-4760-95A3-EFD30D2DCFD5}"/>
              </a:ext>
            </a:extLst>
          </p:cNvPr>
          <p:cNvSpPr txBox="1"/>
          <p:nvPr/>
        </p:nvSpPr>
        <p:spPr>
          <a:xfrm>
            <a:off x="8887968" y="420624"/>
            <a:ext cx="3081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Window size as 5 is used but it can be changed in the test</a:t>
            </a:r>
          </a:p>
          <a:p>
            <a:endParaRPr lang="en-US" dirty="0"/>
          </a:p>
          <a:p>
            <a:r>
              <a:rPr lang="en-US" dirty="0"/>
              <a:t>Accuracy : 0.3719</a:t>
            </a:r>
          </a:p>
        </p:txBody>
      </p:sp>
    </p:spTree>
    <p:extLst>
      <p:ext uri="{BB962C8B-B14F-4D97-AF65-F5344CB8AC3E}">
        <p14:creationId xmlns:p14="http://schemas.microsoft.com/office/powerpoint/2010/main" val="13682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B3FB89-60AE-46D8-BE80-F255F3D3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26054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629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265</Words>
  <Application>Microsoft Office PowerPoint</Application>
  <PresentationFormat>Geniş ekran</PresentationFormat>
  <Paragraphs>51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Teması</vt:lpstr>
      <vt:lpstr>Potential Crime Type Prediction</vt:lpstr>
      <vt:lpstr>Introduction</vt:lpstr>
      <vt:lpstr>Methods to Use (Method 1)</vt:lpstr>
      <vt:lpstr>PowerPoint Sunusu</vt:lpstr>
      <vt:lpstr>PowerPoint Sunusu</vt:lpstr>
      <vt:lpstr>Methods to Use (Method 2)</vt:lpstr>
      <vt:lpstr>PowerPoint Sunusu</vt:lpstr>
      <vt:lpstr>PowerPoint Sunusu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Potential Crime Type Prediction</dc:title>
  <dc:creator>Mert Ağım</dc:creator>
  <cp:lastModifiedBy>Mert Ağım</cp:lastModifiedBy>
  <cp:revision>15</cp:revision>
  <dcterms:created xsi:type="dcterms:W3CDTF">2025-07-28T14:28:37Z</dcterms:created>
  <dcterms:modified xsi:type="dcterms:W3CDTF">2025-07-28T16:00:41Z</dcterms:modified>
</cp:coreProperties>
</file>