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762ADE2-99B7-44A1-982E-58DEE1CCDDA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1E6E80-37E3-41D6-AF9E-C1C98EF9EF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0BD045-64FF-4222-B952-3213E560D6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3E677C-C600-45EC-8103-65E6A99F561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D53FBF-B609-4344-9D42-1868A5637C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D56C5A-E90F-4A51-AA8D-3313C181D4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437C20-B584-4484-BB98-E5903BBC51B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30EA21-D1AD-4190-8D4F-F649FD461A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2EB79A-C8F6-4352-818E-4E041C5592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7FF109-C3F2-4F2E-95F4-DEDEE0E96A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7D0324-0AF4-496A-840B-3E43F0D00DF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2/21/22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142D1A-0DD4-4D72-85F7-A3E1D48CD7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0880" y="266760"/>
            <a:ext cx="7772040" cy="11044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35000" y="1676520"/>
            <a:ext cx="772776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858000" y="6172200"/>
            <a:ext cx="1904760" cy="4568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418331-C652-4CA2-8F0F-266677D73E5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4FA95F-7579-4713-B5F7-AF577FC34CA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2/21/22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0AAF4D-FA4D-4131-9B33-5D64C439CFE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F4EF30D-DCE6-499C-925A-F980B8CB6EA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2/21/22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455371-76BB-479E-8A7D-C7B20B2DE4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B58963-666A-4DDF-882E-E1C2B654540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Differences between Three Levels of ANSI-SPARC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5" descr="DS3-Figure 02-02"/>
          <p:cNvPicPr/>
          <p:nvPr/>
        </p:nvPicPr>
        <p:blipFill>
          <a:blip r:embed="rId1"/>
          <a:stretch/>
        </p:blipFill>
        <p:spPr>
          <a:xfrm>
            <a:off x="990720" y="1828800"/>
            <a:ext cx="7238520" cy="41796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F43E5F-EE6D-43D3-8166-0F55B1FEE82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80880" y="266760"/>
            <a:ext cx="8762760" cy="110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Instances of  Branch and Staff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3" descr="DS3-Figure 03-01"/>
          <p:cNvPicPr/>
          <p:nvPr/>
        </p:nvPicPr>
        <p:blipFill>
          <a:blip r:embed="rId1"/>
          <a:stretch/>
        </p:blipFill>
        <p:spPr>
          <a:xfrm>
            <a:off x="914400" y="1676520"/>
            <a:ext cx="6552720" cy="45558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C1D01F-EA48-4E30-9FD4-DE49CC80623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Examples of Attribute Domains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2052" descr="DS3-Figure 03-02"/>
          <p:cNvPicPr/>
          <p:nvPr/>
        </p:nvPicPr>
        <p:blipFill>
          <a:blip r:embed="rId1"/>
          <a:stretch/>
        </p:blipFill>
        <p:spPr>
          <a:xfrm>
            <a:off x="380880" y="1905120"/>
            <a:ext cx="7695720" cy="335232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858000" y="61722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0F372D-351D-4EA6-AF4C-B86EE50B869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0880" y="266760"/>
            <a:ext cx="8457840" cy="110448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Alternative Terminology for Relational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676520"/>
            <a:ext cx="7727760" cy="411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Picture 7" descr="E:\DS3-Table folder\DS3-Table 03-01.tif"/>
          <p:cNvPicPr/>
          <p:nvPr/>
        </p:nvPicPr>
        <p:blipFill>
          <a:blip r:embed="rId1"/>
          <a:stretch/>
        </p:blipFill>
        <p:spPr>
          <a:xfrm>
            <a:off x="685800" y="2286000"/>
            <a:ext cx="7543440" cy="297144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E9A329-5E2B-4A70-9BA8-511700B7AFF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Properties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09480" y="1600200"/>
            <a:ext cx="78483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Relation name is distinct from all other relation names in relational schema.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Each cell of relation contains exactly one atomic (single) value.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Each attribute has a distinct name.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Values of an attribute are all from the same domain.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D16743-16A0-476B-A642-440B90892ED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Properties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685800" y="1600200"/>
            <a:ext cx="810864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Each tuple is distinct; there are no duplicate tuples.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Order of attributes has no significance.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Order of tuples has no significance.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Candidate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 set of attributes in a relation is called a candidate key if, and only if,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Every tuple has a unique value for the set of attributes (</a:t>
            </a:r>
            <a:r>
              <a:rPr b="0" i="1" lang="en-GB" sz="2000" spc="-1" strike="noStrike">
                <a:solidFill>
                  <a:srgbClr val="000000"/>
                </a:solidFill>
                <a:latin typeface="Calibri"/>
              </a:rPr>
              <a:t>uniqueness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No proper subset of the set has the uniqueness property (</a:t>
            </a:r>
            <a:r>
              <a:rPr b="0" i="1" lang="en-GB" sz="2000" spc="-1" strike="noStrike">
                <a:solidFill>
                  <a:srgbClr val="000000"/>
                </a:solidFill>
                <a:latin typeface="Calibri"/>
              </a:rPr>
              <a:t>minimality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3"/>
          <p:cNvGrpSpPr/>
          <p:nvPr/>
        </p:nvGrpSpPr>
        <p:grpSpPr>
          <a:xfrm>
            <a:off x="5470560" y="2133360"/>
            <a:ext cx="2682720" cy="1600200"/>
            <a:chOff x="5470560" y="2133360"/>
            <a:chExt cx="2682720" cy="1600200"/>
          </a:xfrm>
        </p:grpSpPr>
        <p:sp>
          <p:nvSpPr>
            <p:cNvPr id="214" name="CustomShape 4"/>
            <p:cNvSpPr/>
            <p:nvPr/>
          </p:nvSpPr>
          <p:spPr>
            <a:xfrm>
              <a:off x="5470560" y="2133720"/>
              <a:ext cx="2679480" cy="15836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ID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First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Last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S139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John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Smith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S140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Mary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Jones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S141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John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Brown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S142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Jane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Smith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5" name="Line 5"/>
            <p:cNvSpPr/>
            <p:nvPr/>
          </p:nvSpPr>
          <p:spPr>
            <a:xfrm>
              <a:off x="5486400" y="2514600"/>
              <a:ext cx="266688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6"/>
            <p:cNvSpPr/>
            <p:nvPr/>
          </p:nvSpPr>
          <p:spPr>
            <a:xfrm>
              <a:off x="6324480" y="2133360"/>
              <a:ext cx="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7"/>
            <p:cNvSpPr/>
            <p:nvPr/>
          </p:nvSpPr>
          <p:spPr>
            <a:xfrm>
              <a:off x="7238880" y="2133360"/>
              <a:ext cx="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CustomShape 8"/>
          <p:cNvSpPr/>
          <p:nvPr/>
        </p:nvSpPr>
        <p:spPr>
          <a:xfrm>
            <a:off x="5355000" y="3962520"/>
            <a:ext cx="357948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Candidate key: {ID}; {First,Last}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looks reasonable but we may get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people with the same 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5336280" y="4889520"/>
            <a:ext cx="326556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{ID, First}, {ID, Last} and {ID,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First, Last} satisfy uniqueness,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but are not minimal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5338440" y="5740560"/>
            <a:ext cx="32990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{First} and {Last} do not give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 unique identifier for each row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Choosing Candidate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85800" y="1981080"/>
            <a:ext cx="7125840" cy="4111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Important: don’t look just on the data in the table to determine what is a candidate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table may contain just one tuple, so anything would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Use knowledge of the real world – what is going to stay unique!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Primary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85800" y="1981080"/>
            <a:ext cx="7198920" cy="389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One Candidate Key is usually chosen to be used to identify tuples in a 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is called the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Primary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Often a special ID attribute is used as the Primary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NULLs and Primary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Missing information can be represented using NULLs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NULL indicates a missing or unknown 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More on this later...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57200" y="1672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Entity Integrity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: Primary Keys cannot contain NULL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Foreign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Foreign Keys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are used to link data in two relations. A set of attributes in the first (</a:t>
            </a: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referencing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) relation is a Foreign Key if its value always either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Matches a Candidate Key value in the second (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referenced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) relation, 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Is wholly NULL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is called </a:t>
            </a: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Referential 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9BDE31-A047-4DB1-940F-E0EB15B12F7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Data Independence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Logical Data Independence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Refers to immunity of external schemas to changes in conceptual schema.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Conceptual schema changes (e.g. addition/removal of entities).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Should not require changes to external schema or rewrites of application programs.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Foreign Keys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371600" y="205740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371600" y="243828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5"/>
          <p:cNvSpPr/>
          <p:nvPr/>
        </p:nvSpPr>
        <p:spPr>
          <a:xfrm>
            <a:off x="1371600" y="2819160"/>
            <a:ext cx="220968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6"/>
          <p:cNvSpPr/>
          <p:nvPr/>
        </p:nvSpPr>
        <p:spPr>
          <a:xfrm>
            <a:off x="2133360" y="2438280"/>
            <a:ext cx="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7"/>
          <p:cNvSpPr/>
          <p:nvPr/>
        </p:nvSpPr>
        <p:spPr>
          <a:xfrm>
            <a:off x="4419720" y="205740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4419720" y="243828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9"/>
          <p:cNvSpPr/>
          <p:nvPr/>
        </p:nvSpPr>
        <p:spPr>
          <a:xfrm>
            <a:off x="5181480" y="2438280"/>
            <a:ext cx="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0"/>
          <p:cNvSpPr/>
          <p:nvPr/>
        </p:nvSpPr>
        <p:spPr>
          <a:xfrm>
            <a:off x="7086600" y="2438280"/>
            <a:ext cx="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1"/>
          <p:cNvSpPr/>
          <p:nvPr/>
        </p:nvSpPr>
        <p:spPr>
          <a:xfrm>
            <a:off x="4419360" y="2819160"/>
            <a:ext cx="35053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2"/>
          <p:cNvSpPr/>
          <p:nvPr/>
        </p:nvSpPr>
        <p:spPr>
          <a:xfrm>
            <a:off x="1298160" y="4343400"/>
            <a:ext cx="276876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{DID} is a Candidate Key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 Department - Each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entry has a unique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 DID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4422960" y="4343400"/>
            <a:ext cx="411444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{DID} is a Foreign Key in Employee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each Employee’s DID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NULL, or matches an entry in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Department relation. This links each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Employee to (at most) one Department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Foreign Keys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4" name="Group 2"/>
          <p:cNvGrpSpPr/>
          <p:nvPr/>
        </p:nvGrpSpPr>
        <p:grpSpPr>
          <a:xfrm>
            <a:off x="853920" y="2514600"/>
            <a:ext cx="3809880" cy="2020680"/>
            <a:chOff x="853920" y="2514600"/>
            <a:chExt cx="3809880" cy="2020680"/>
          </a:xfrm>
        </p:grpSpPr>
        <p:sp>
          <p:nvSpPr>
            <p:cNvPr id="245" name="CustomShape 3"/>
            <p:cNvSpPr/>
            <p:nvPr/>
          </p:nvSpPr>
          <p:spPr>
            <a:xfrm>
              <a:off x="1189440" y="2514600"/>
              <a:ext cx="3125520" cy="1979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ID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Name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Manager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E1496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E1497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E1498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E1498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" name="CustomShape 4"/>
            <p:cNvSpPr/>
            <p:nvPr/>
          </p:nvSpPr>
          <p:spPr>
            <a:xfrm>
              <a:off x="853920" y="2859120"/>
              <a:ext cx="3809520" cy="167616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5"/>
            <p:cNvSpPr/>
            <p:nvPr/>
          </p:nvSpPr>
          <p:spPr>
            <a:xfrm>
              <a:off x="853920" y="3315960"/>
              <a:ext cx="380988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Line 6"/>
            <p:cNvSpPr/>
            <p:nvPr/>
          </p:nvSpPr>
          <p:spPr>
            <a:xfrm>
              <a:off x="1768320" y="2858760"/>
              <a:ext cx="0" cy="1676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Line 7"/>
            <p:cNvSpPr/>
            <p:nvPr/>
          </p:nvSpPr>
          <p:spPr>
            <a:xfrm>
              <a:off x="3520800" y="2858760"/>
              <a:ext cx="0" cy="1676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" name="CustomShape 8"/>
          <p:cNvSpPr/>
          <p:nvPr/>
        </p:nvSpPr>
        <p:spPr>
          <a:xfrm>
            <a:off x="5111640" y="2743200"/>
            <a:ext cx="3270240" cy="17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{ID} is a Candidate Key for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Employee, and {Manager} 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 Foreign Key, which refers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to the same relation - every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tuple’s Manager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NULL or matches an ID value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Referential Integrity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When relations are updated, referential integrity can be violated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usually occurs when a referenced tuple is updated or deleted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There are a number of options: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RESTRICT - stop the user from doing 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CASCADE - let the changes flow 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NULLIFY - make values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Referential Integrity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What happens if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Marketing’s DID is changed to 16 in Department?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The entry for Accounts is deleted from Department?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876920" y="198108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4876920" y="236232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5"/>
          <p:cNvSpPr/>
          <p:nvPr/>
        </p:nvSpPr>
        <p:spPr>
          <a:xfrm>
            <a:off x="4876560" y="2743200"/>
            <a:ext cx="221004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6"/>
          <p:cNvSpPr/>
          <p:nvPr/>
        </p:nvSpPr>
        <p:spPr>
          <a:xfrm>
            <a:off x="5638680" y="2361960"/>
            <a:ext cx="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>
            <a:off x="4876920" y="396252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4876920" y="434340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9"/>
          <p:cNvSpPr/>
          <p:nvPr/>
        </p:nvSpPr>
        <p:spPr>
          <a:xfrm>
            <a:off x="5638680" y="4343400"/>
            <a:ext cx="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0"/>
          <p:cNvSpPr/>
          <p:nvPr/>
        </p:nvSpPr>
        <p:spPr>
          <a:xfrm>
            <a:off x="7543800" y="4343400"/>
            <a:ext cx="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1"/>
          <p:cNvSpPr/>
          <p:nvPr/>
        </p:nvSpPr>
        <p:spPr>
          <a:xfrm>
            <a:off x="4876560" y="4724280"/>
            <a:ext cx="35053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RESTRICT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RESTRICT stops any action that violates integrity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You cannot update or delete Marketing or Accounts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0" i="1" lang="en-GB" sz="20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change Personnel as it is not referenced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876920" y="198108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4876920" y="236232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5"/>
          <p:cNvSpPr/>
          <p:nvPr/>
        </p:nvSpPr>
        <p:spPr>
          <a:xfrm>
            <a:off x="4876560" y="2743200"/>
            <a:ext cx="221004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6"/>
          <p:cNvSpPr/>
          <p:nvPr/>
        </p:nvSpPr>
        <p:spPr>
          <a:xfrm>
            <a:off x="5638680" y="2361960"/>
            <a:ext cx="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"/>
          <p:cNvSpPr/>
          <p:nvPr/>
        </p:nvSpPr>
        <p:spPr>
          <a:xfrm>
            <a:off x="4876920" y="396252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4876920" y="434340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9"/>
          <p:cNvSpPr/>
          <p:nvPr/>
        </p:nvSpPr>
        <p:spPr>
          <a:xfrm>
            <a:off x="5638680" y="4343400"/>
            <a:ext cx="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0"/>
          <p:cNvSpPr/>
          <p:nvPr/>
        </p:nvSpPr>
        <p:spPr>
          <a:xfrm>
            <a:off x="7543800" y="4343400"/>
            <a:ext cx="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1"/>
          <p:cNvSpPr/>
          <p:nvPr/>
        </p:nvSpPr>
        <p:spPr>
          <a:xfrm>
            <a:off x="4876560" y="4724280"/>
            <a:ext cx="35053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CASCADE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685800" y="1981080"/>
            <a:ext cx="426672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CASCADE allows the changes made to flow through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If Marketing’s DID is changed to 16 in Department, then the DIDs for John Smith and Mark Jones also change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If Accounts is deleted then so is Mary Brown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9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280" name="CustomShape 5"/>
            <p:cNvSpPr/>
            <p:nvPr/>
          </p:nvSpPr>
          <p:spPr>
            <a:xfrm>
              <a:off x="5181480" y="1981080"/>
              <a:ext cx="2209320" cy="17053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1" name="CustomShape 6"/>
            <p:cNvSpPr/>
            <p:nvPr/>
          </p:nvSpPr>
          <p:spPr>
            <a:xfrm>
              <a:off x="5181480" y="2362320"/>
              <a:ext cx="2209320" cy="13712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7"/>
            <p:cNvSpPr/>
            <p:nvPr/>
          </p:nvSpPr>
          <p:spPr>
            <a:xfrm>
              <a:off x="5181480" y="2743200"/>
              <a:ext cx="220968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8"/>
            <p:cNvSpPr/>
            <p:nvPr/>
          </p:nvSpPr>
          <p:spPr>
            <a:xfrm>
              <a:off x="5943600" y="2361960"/>
              <a:ext cx="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roup 9"/>
          <p:cNvGrpSpPr/>
          <p:nvPr/>
        </p:nvGrpSpPr>
        <p:grpSpPr>
          <a:xfrm>
            <a:off x="5181480" y="3962520"/>
            <a:ext cx="3657240" cy="1981080"/>
            <a:chOff x="5181480" y="3962520"/>
            <a:chExt cx="3657240" cy="1981080"/>
          </a:xfrm>
        </p:grpSpPr>
        <p:sp>
          <p:nvSpPr>
            <p:cNvPr id="285" name="CustomShape 10"/>
            <p:cNvSpPr/>
            <p:nvPr/>
          </p:nvSpPr>
          <p:spPr>
            <a:xfrm>
              <a:off x="5181480" y="3962520"/>
              <a:ext cx="3657240" cy="197964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EID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EName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17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18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6" name="CustomShape 11"/>
            <p:cNvSpPr/>
            <p:nvPr/>
          </p:nvSpPr>
          <p:spPr>
            <a:xfrm>
              <a:off x="5181480" y="4343400"/>
              <a:ext cx="3504960" cy="15998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Line 12"/>
            <p:cNvSpPr/>
            <p:nvPr/>
          </p:nvSpPr>
          <p:spPr>
            <a:xfrm>
              <a:off x="5943600" y="4343400"/>
              <a:ext cx="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Line 13"/>
            <p:cNvSpPr/>
            <p:nvPr/>
          </p:nvSpPr>
          <p:spPr>
            <a:xfrm>
              <a:off x="7848360" y="4343400"/>
              <a:ext cx="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Line 14"/>
            <p:cNvSpPr/>
            <p:nvPr/>
          </p:nvSpPr>
          <p:spPr>
            <a:xfrm>
              <a:off x="5181480" y="4725720"/>
              <a:ext cx="350532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0" name="Group 15"/>
          <p:cNvGrpSpPr/>
          <p:nvPr/>
        </p:nvGrpSpPr>
        <p:grpSpPr>
          <a:xfrm>
            <a:off x="5257800" y="2743200"/>
            <a:ext cx="3407760" cy="2895480"/>
            <a:chOff x="5257800" y="2743200"/>
            <a:chExt cx="3407760" cy="2895480"/>
          </a:xfrm>
        </p:grpSpPr>
        <p:sp>
          <p:nvSpPr>
            <p:cNvPr id="291" name="CustomShape 16"/>
            <p:cNvSpPr/>
            <p:nvPr/>
          </p:nvSpPr>
          <p:spPr>
            <a:xfrm>
              <a:off x="5488200" y="27432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2" name="CustomShape 17"/>
            <p:cNvSpPr/>
            <p:nvPr/>
          </p:nvSpPr>
          <p:spPr>
            <a:xfrm>
              <a:off x="8231400" y="52578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3" name="CustomShape 18"/>
            <p:cNvSpPr/>
            <p:nvPr/>
          </p:nvSpPr>
          <p:spPr>
            <a:xfrm>
              <a:off x="8231400" y="472428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4" name="Line 19"/>
            <p:cNvSpPr/>
            <p:nvPr/>
          </p:nvSpPr>
          <p:spPr>
            <a:xfrm>
              <a:off x="5257800" y="2819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Line 20"/>
            <p:cNvSpPr/>
            <p:nvPr/>
          </p:nvSpPr>
          <p:spPr>
            <a:xfrm>
              <a:off x="8001000" y="53337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Line 21"/>
            <p:cNvSpPr/>
            <p:nvPr/>
          </p:nvSpPr>
          <p:spPr>
            <a:xfrm>
              <a:off x="8001000" y="480060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7" name="Group 22"/>
          <p:cNvGrpSpPr/>
          <p:nvPr/>
        </p:nvGrpSpPr>
        <p:grpSpPr>
          <a:xfrm>
            <a:off x="5029200" y="3200400"/>
            <a:ext cx="3809880" cy="2057400"/>
            <a:chOff x="5029200" y="3200400"/>
            <a:chExt cx="3809880" cy="2057400"/>
          </a:xfrm>
        </p:grpSpPr>
        <p:sp>
          <p:nvSpPr>
            <p:cNvPr id="298" name="Line 23"/>
            <p:cNvSpPr/>
            <p:nvPr/>
          </p:nvSpPr>
          <p:spPr>
            <a:xfrm>
              <a:off x="5029200" y="3200400"/>
              <a:ext cx="2514600" cy="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Line 24"/>
            <p:cNvSpPr/>
            <p:nvPr/>
          </p:nvSpPr>
          <p:spPr>
            <a:xfrm>
              <a:off x="5029200" y="5257800"/>
              <a:ext cx="3809880" cy="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Line 25"/>
            <p:cNvSpPr/>
            <p:nvPr/>
          </p:nvSpPr>
          <p:spPr>
            <a:xfrm>
              <a:off x="5029200" y="5181480"/>
              <a:ext cx="3809880" cy="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Line 26"/>
            <p:cNvSpPr/>
            <p:nvPr/>
          </p:nvSpPr>
          <p:spPr>
            <a:xfrm>
              <a:off x="5029200" y="3276360"/>
              <a:ext cx="2514600" cy="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NULLIFY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685800" y="1981080"/>
            <a:ext cx="4343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NULLIFY sets problem values to NULL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If Marketing’s DID changes then John Smith’s and Mark Jones’ DIDs are set to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If Accounts is deleted, Mary Brown’s DID becomes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5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306" name="CustomShape 5"/>
            <p:cNvSpPr/>
            <p:nvPr/>
          </p:nvSpPr>
          <p:spPr>
            <a:xfrm>
              <a:off x="5181480" y="1981080"/>
              <a:ext cx="2209320" cy="17053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7" name="CustomShape 6"/>
            <p:cNvSpPr/>
            <p:nvPr/>
          </p:nvSpPr>
          <p:spPr>
            <a:xfrm>
              <a:off x="5181480" y="2362320"/>
              <a:ext cx="2209320" cy="13712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7"/>
            <p:cNvSpPr/>
            <p:nvPr/>
          </p:nvSpPr>
          <p:spPr>
            <a:xfrm>
              <a:off x="5181480" y="2743200"/>
              <a:ext cx="220968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8"/>
            <p:cNvSpPr/>
            <p:nvPr/>
          </p:nvSpPr>
          <p:spPr>
            <a:xfrm>
              <a:off x="5943600" y="2361960"/>
              <a:ext cx="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0" name="Group 9"/>
          <p:cNvGrpSpPr/>
          <p:nvPr/>
        </p:nvGrpSpPr>
        <p:grpSpPr>
          <a:xfrm>
            <a:off x="5181480" y="3962520"/>
            <a:ext cx="3657240" cy="1981080"/>
            <a:chOff x="5181480" y="3962520"/>
            <a:chExt cx="3657240" cy="1981080"/>
          </a:xfrm>
        </p:grpSpPr>
        <p:sp>
          <p:nvSpPr>
            <p:cNvPr id="311" name="CustomShape 10"/>
            <p:cNvSpPr/>
            <p:nvPr/>
          </p:nvSpPr>
          <p:spPr>
            <a:xfrm>
              <a:off x="5181480" y="3962520"/>
              <a:ext cx="3657240" cy="197964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EID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EName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17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18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2" name="CustomShape 11"/>
            <p:cNvSpPr/>
            <p:nvPr/>
          </p:nvSpPr>
          <p:spPr>
            <a:xfrm>
              <a:off x="5181480" y="4343400"/>
              <a:ext cx="3504960" cy="15998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Line 12"/>
            <p:cNvSpPr/>
            <p:nvPr/>
          </p:nvSpPr>
          <p:spPr>
            <a:xfrm>
              <a:off x="5943600" y="4343400"/>
              <a:ext cx="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13"/>
            <p:cNvSpPr/>
            <p:nvPr/>
          </p:nvSpPr>
          <p:spPr>
            <a:xfrm>
              <a:off x="7848360" y="4343400"/>
              <a:ext cx="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14"/>
            <p:cNvSpPr/>
            <p:nvPr/>
          </p:nvSpPr>
          <p:spPr>
            <a:xfrm>
              <a:off x="5181480" y="4725720"/>
              <a:ext cx="350532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Group 15"/>
          <p:cNvGrpSpPr/>
          <p:nvPr/>
        </p:nvGrpSpPr>
        <p:grpSpPr>
          <a:xfrm>
            <a:off x="5029200" y="3200400"/>
            <a:ext cx="3965760" cy="2209680"/>
            <a:chOff x="5029200" y="3200400"/>
            <a:chExt cx="3965760" cy="2209680"/>
          </a:xfrm>
        </p:grpSpPr>
        <p:sp>
          <p:nvSpPr>
            <p:cNvPr id="317" name="Line 16"/>
            <p:cNvSpPr/>
            <p:nvPr/>
          </p:nvSpPr>
          <p:spPr>
            <a:xfrm>
              <a:off x="5029200" y="3200400"/>
              <a:ext cx="2514600" cy="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17"/>
            <p:cNvSpPr/>
            <p:nvPr/>
          </p:nvSpPr>
          <p:spPr>
            <a:xfrm>
              <a:off x="5029200" y="3276360"/>
              <a:ext cx="2514600" cy="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18"/>
            <p:cNvSpPr/>
            <p:nvPr/>
          </p:nvSpPr>
          <p:spPr>
            <a:xfrm>
              <a:off x="8001000" y="5105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9"/>
            <p:cNvSpPr/>
            <p:nvPr/>
          </p:nvSpPr>
          <p:spPr>
            <a:xfrm>
              <a:off x="8231760" y="502920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5257800" y="2743200"/>
            <a:ext cx="3737160" cy="2955600"/>
            <a:chOff x="5257800" y="2743200"/>
            <a:chExt cx="3737160" cy="2955600"/>
          </a:xfrm>
        </p:grpSpPr>
        <p:sp>
          <p:nvSpPr>
            <p:cNvPr id="322" name="CustomShape 21"/>
            <p:cNvSpPr/>
            <p:nvPr/>
          </p:nvSpPr>
          <p:spPr>
            <a:xfrm>
              <a:off x="5488200" y="27432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3" name="CustomShape 22"/>
            <p:cNvSpPr/>
            <p:nvPr/>
          </p:nvSpPr>
          <p:spPr>
            <a:xfrm>
              <a:off x="8231760" y="472428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4" name="Line 23"/>
            <p:cNvSpPr/>
            <p:nvPr/>
          </p:nvSpPr>
          <p:spPr>
            <a:xfrm>
              <a:off x="5257800" y="2819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Line 24"/>
            <p:cNvSpPr/>
            <p:nvPr/>
          </p:nvSpPr>
          <p:spPr>
            <a:xfrm>
              <a:off x="8001000" y="53337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Line 25"/>
            <p:cNvSpPr/>
            <p:nvPr/>
          </p:nvSpPr>
          <p:spPr>
            <a:xfrm>
              <a:off x="8001000" y="480060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26"/>
            <p:cNvSpPr/>
            <p:nvPr/>
          </p:nvSpPr>
          <p:spPr>
            <a:xfrm>
              <a:off x="8231760" y="533412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9361BE-ECBB-4D7F-917F-C2EB7CDFAE3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Relational Integrity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Enterprise Constraints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Additional rules specified by database administrators.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505E95-DD95-44C3-8E5A-ED460E02B76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60948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Base Relation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Named relation corresponding to an entity in conceptual schema, whose tuples are physically stored in database.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Dynamic result of one or more relational operations operating on base relations to produce another relation.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87D1C3-F303-4FC0-ACCB-84285B4256C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0880" y="160020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 fontScale="55000"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virtual relation that does not necessarily actually exist in the database but is produced upon request, at time of request.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Contents of a view are defined as a query on one or more base relations.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Views are dynamic, meaning that changes made to base relations that affect view attributes are immediately reflected in the view.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2D0D2E-758D-4110-8D70-213A7B31EBE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Data Independence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533520" y="167652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Physical Data Independence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Refers to immunity of conceptual schema to changes in the internal schema.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Internal schema changes (e.g. using different file organizations, storage structures/devices).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Should not require change to conceptual or external schemas.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BBD590-CFC9-4177-A816-8C0D3CA7449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Purpose of 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 fontScale="55000"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Provides powerful and flexible security mechanism by hiding parts of database from certain users.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Permits users to access data in a customized way, so that same data can be seen by different users in different ways, at same time.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Can simplify complex operations on base relations.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DC49CF-6F16-4359-9352-24D4F1FC462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Updating 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45720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All updates to a base relation should be immediately reflected in all views that reference that base relation.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If view is updated, underlying base relation should reflect change.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8DADCC-7A6B-437E-8389-7482699B4E8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Data Independence and the ANSI-SPARC Three-level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5" descr="DS3-Figure 02-03"/>
          <p:cNvPicPr/>
          <p:nvPr/>
        </p:nvPicPr>
        <p:blipFill>
          <a:blip r:embed="rId1"/>
          <a:stretch/>
        </p:blipFill>
        <p:spPr>
          <a:xfrm>
            <a:off x="533520" y="1676520"/>
            <a:ext cx="7848360" cy="385416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D6C903-5B56-4F21-A420-4EEA5DA0D43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Data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60948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Data Model comprises: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A structural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A manipulative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Possibly a set of integrity rules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68DD5E-51C6-4C31-9EFE-8133472B368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Data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09480" y="1676520"/>
            <a:ext cx="78483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latin typeface="Times New Roman"/>
              </a:rPr>
              <a:t>Purpose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</a:rPr>
              <a:t>To represent data in an understandable way.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Relational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Then, in 1970,E. F. Codd wrote “A Relational Model of Data for Large Shared Databanks” and introduced the relational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Information is stored as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tuples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records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in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relations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tables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Most modern DBMS are based on the relational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</a:rPr>
              <a:t>The relational model  covers 3 areas: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</a:rPr>
              <a:t>Data structure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</a:rPr>
              <a:t>Data manipulation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Data 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D03D50-AE92-4203-84A6-767CC2E6922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Relational Model 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relation is a table with columns and rows.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Attribute is a named column of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Domain is the set of allowable values for one or more attributes.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CE4CFCF-D230-4280-8B9F-BC627DC4427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Relational Model 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533520" y="1752480"/>
            <a:ext cx="80769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 fontScale="57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Tuple is a row of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Degree is the number of attributes in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Cardinality is the number of tuples in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Relational Database is a collection of relations with distinct relation names.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Application>LibreOffice/6.4.7.2$Linux_X86_64 LibreOffice_project/40$Build-2</Application>
  <Words>1170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shoaib khan</dc:creator>
  <dc:description/>
  <dc:language>en-US</dc:language>
  <cp:lastModifiedBy/>
  <dcterms:modified xsi:type="dcterms:W3CDTF">2022-02-21T23:39:32Z</dcterms:modified>
  <cp:revision>37</cp:revision>
  <dc:subject/>
  <dc:title>Differences between Three Levels of ANSI-SPARC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