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</p:sldIdLst>
  <p:sldSz cx="12192000" cy="6858000"/>
  <p:notesSz cx="6858000" cy="9144000"/>
  <p:embeddedFontLst>
    <p:embeddedFont>
      <p:font typeface="Work Sans" pitchFamily="2" charset="0"/>
      <p:regular r:id="rId14"/>
      <p:bold r:id="rId15"/>
      <p:italic r:id="rId16"/>
      <p:boldItalic r:id="rId17"/>
    </p:embeddedFont>
    <p:embeddedFont>
      <p:font typeface="Work Sans Light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KcKBHKsIyI7nRiu0BPLKYOb7h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 txBox="1">
            <a:spLocks noGrp="1"/>
          </p:cNvSpPr>
          <p:nvPr>
            <p:ph type="ctrTitle"/>
          </p:nvPr>
        </p:nvSpPr>
        <p:spPr>
          <a:xfrm>
            <a:off x="1398300" y="4078167"/>
            <a:ext cx="6552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 reverse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579318" y="563463"/>
            <a:ext cx="11031614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579318" y="1455313"/>
            <a:ext cx="11031614" cy="48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141436" y="61187"/>
            <a:ext cx="11926068" cy="98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141436" y="1159099"/>
            <a:ext cx="11926068" cy="56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0"/>
          <p:cNvSpPr txBox="1">
            <a:spLocks noGrp="1"/>
          </p:cNvSpPr>
          <p:nvPr>
            <p:ph type="ctrTitle"/>
          </p:nvPr>
        </p:nvSpPr>
        <p:spPr>
          <a:xfrm>
            <a:off x="1350400" y="3330333"/>
            <a:ext cx="6600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ubTitle" idx="1"/>
          </p:nvPr>
        </p:nvSpPr>
        <p:spPr>
          <a:xfrm>
            <a:off x="1350400" y="4904336"/>
            <a:ext cx="6600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2406033" y="1139700"/>
            <a:ext cx="68696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 i="1"/>
            </a:lvl1pPr>
            <a:lvl2pPr marL="914400" lvl="1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2pPr>
            <a:lvl3pPr marL="1371600" lvl="2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3pPr>
            <a:lvl4pPr marL="1828800" lvl="3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4pPr>
            <a:lvl5pPr marL="2286000" lvl="4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5pPr>
            <a:lvl6pPr marL="2743200" lvl="5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6pPr>
            <a:lvl7pPr marL="3200400" lvl="6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 i="1"/>
            </a:lvl7pPr>
            <a:lvl8pPr marL="3657600" lvl="7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8pPr>
            <a:lvl9pPr marL="4114800" lvl="8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9pPr>
          </a:lstStyle>
          <a:p>
            <a:endParaRPr/>
          </a:p>
        </p:txBody>
      </p:sp>
      <p:sp>
        <p:nvSpPr>
          <p:cNvPr id="29" name="Google Shape;29;p21"/>
          <p:cNvSpPr/>
          <p:nvPr/>
        </p:nvSpPr>
        <p:spPr>
          <a:xfrm>
            <a:off x="823667" y="804500"/>
            <a:ext cx="1264000" cy="12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/>
          <p:cNvSpPr/>
          <p:nvPr/>
        </p:nvSpPr>
        <p:spPr>
          <a:xfrm>
            <a:off x="1078928" y="1139700"/>
            <a:ext cx="753477" cy="593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57968" y="621820"/>
            <a:ext cx="11076063" cy="70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557967" y="1380872"/>
            <a:ext cx="5559497" cy="486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6117463" y="1380872"/>
            <a:ext cx="5516567" cy="486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553560" y="563462"/>
            <a:ext cx="11057372" cy="75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567161" y="1409646"/>
            <a:ext cx="3670710" cy="484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4245660" y="1409646"/>
            <a:ext cx="3670710" cy="484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3"/>
          </p:nvPr>
        </p:nvSpPr>
        <p:spPr>
          <a:xfrm>
            <a:off x="7928296" y="1409646"/>
            <a:ext cx="3670710" cy="484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514922" y="605306"/>
            <a:ext cx="11096009" cy="120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1120567" y="5265467"/>
            <a:ext cx="99508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Work Sans"/>
              <a:buNone/>
              <a:defRPr sz="2400" b="1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141436" y="61187"/>
            <a:ext cx="11926068" cy="98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141436" y="1159099"/>
            <a:ext cx="11926068" cy="56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openflights.org/data.html" TargetMode="External"/><Relationship Id="rId13" Type="http://schemas.openxmlformats.org/officeDocument/2006/relationships/hyperlink" Target="http://irc.wikimedia.org" TargetMode="External"/><Relationship Id="rId3" Type="http://schemas.openxmlformats.org/officeDocument/2006/relationships/hyperlink" Target="http://research.microsoft.com/en-us/downloads/b16d359d-d164-" TargetMode="External"/><Relationship Id="rId7" Type="http://schemas.openxmlformats.org/officeDocument/2006/relationships/hyperlink" Target="http://www.eecs.wsu.edu/~yyao/StreamingGraphs.html" TargetMode="External"/><Relationship Id="rId12" Type="http://schemas.openxmlformats.org/officeDocument/2006/relationships/hyperlink" Target="http://data.gov.uk/dataset/metoffice_uklocs3hr_f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imi.ua.ac.be/data/" TargetMode="External"/><Relationship Id="rId11" Type="http://schemas.openxmlformats.org/officeDocument/2006/relationships/hyperlink" Target="http://www.quora.com/Where-can-I-find-public-or-free-real-time-or-streaming-data-sources" TargetMode="External"/><Relationship Id="rId5" Type="http://schemas.openxmlformats.org/officeDocument/2006/relationships/hyperlink" Target="https://sites.google.com/a/drwren.com/wmd/home" TargetMode="External"/><Relationship Id="rId10" Type="http://schemas.openxmlformats.org/officeDocument/2006/relationships/hyperlink" Target="http://su.edu/~yyao/StreamingGraphs.html" TargetMode="External"/><Relationship Id="rId4" Type="http://schemas.openxmlformats.org/officeDocument/2006/relationships/hyperlink" Target="http://courses.media.mit.edu/2004fall/mas622j/04.projects/home/" TargetMode="External"/><Relationship Id="rId9" Type="http://schemas.openxmlformats.org/officeDocument/2006/relationships/hyperlink" Target="http://www.eecs.w/" TargetMode="External"/><Relationship Id="rId14" Type="http://schemas.openxmlformats.org/officeDocument/2006/relationships/hyperlink" Target="http://blog.programmableweb.com/2010/12/26/64-new-apis-realtime-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openstreetmap.org/wiki/Planet.osm" TargetMode="External"/><Relationship Id="rId3" Type="http://schemas.openxmlformats.org/officeDocument/2006/relationships/hyperlink" Target="https://data.ny.gov/" TargetMode="External"/><Relationship Id="rId7" Type="http://schemas.openxmlformats.org/officeDocument/2006/relationships/hyperlink" Target="http://publish.illinois.edu/dbwork/open-data/" TargetMode="External"/><Relationship Id="rId12" Type="http://schemas.openxmlformats.org/officeDocument/2006/relationships/hyperlink" Target="https://github.c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ebs2015.org/call-grand-challenge.html" TargetMode="External"/><Relationship Id="rId11" Type="http://schemas.openxmlformats.org/officeDocument/2006/relationships/hyperlink" Target="https://dumps.wikimedia.org/" TargetMode="External"/><Relationship Id="rId5" Type="http://schemas.openxmlformats.org/officeDocument/2006/relationships/hyperlink" Target="http://chriswhong.com/open-data/foil_nyc_taxi/" TargetMode="External"/><Relationship Id="rId10" Type="http://schemas.openxmlformats.org/officeDocument/2006/relationships/hyperlink" Target="https://data.gov.ie/" TargetMode="External"/><Relationship Id="rId4" Type="http://schemas.openxmlformats.org/officeDocument/2006/relationships/hyperlink" Target="http://www.nyc.gov/html/tlc/html/about/trip_record_data.shtml" TargetMode="External"/><Relationship Id="rId9" Type="http://schemas.openxmlformats.org/officeDocument/2006/relationships/hyperlink" Target="https://data.gov.ie/dataset/dublin-bus-gps-sample-data-from-dublin-city-council-insight-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dicare.gov/dat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.imf.org/?sk=388DFA60-1D26-4ADE-B505-A05A558D9A42" TargetMode="External"/><Relationship Id="rId4" Type="http://schemas.openxmlformats.org/officeDocument/2006/relationships/hyperlink" Target="https://wonder.cdc.go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.gov/" TargetMode="External"/><Relationship Id="rId13" Type="http://schemas.openxmlformats.org/officeDocument/2006/relationships/hyperlink" Target="http://snap.stanford.edu/data/index.html" TargetMode="External"/><Relationship Id="rId3" Type="http://schemas.openxmlformats.org/officeDocument/2006/relationships/hyperlink" Target="https://github.com/awesomedata/awesome-public-datasets" TargetMode="External"/><Relationship Id="rId7" Type="http://schemas.openxmlformats.org/officeDocument/2006/relationships/hyperlink" Target="https://archive.ics.uci.edu/ml/datasets.html" TargetMode="External"/><Relationship Id="rId12" Type="http://schemas.openxmlformats.org/officeDocument/2006/relationships/hyperlink" Target="https://data.cityofnewyork.us/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penml.org/search?type=data" TargetMode="External"/><Relationship Id="rId11" Type="http://schemas.openxmlformats.org/officeDocument/2006/relationships/hyperlink" Target="https://sites.google.com/a/drwren.com/wmd/details" TargetMode="External"/><Relationship Id="rId5" Type="http://schemas.openxmlformats.org/officeDocument/2006/relationships/hyperlink" Target="https://github.com/datasets/openml-datasets/tree/master/data" TargetMode="External"/><Relationship Id="rId10" Type="http://schemas.openxmlformats.org/officeDocument/2006/relationships/hyperlink" Target="http://datamob.org/" TargetMode="External"/><Relationship Id="rId4" Type="http://schemas.openxmlformats.org/officeDocument/2006/relationships/hyperlink" Target="https://github.com/apiad/datasets-list" TargetMode="External"/><Relationship Id="rId9" Type="http://schemas.openxmlformats.org/officeDocument/2006/relationships/hyperlink" Target="https://www.kaggle.com/datasets" TargetMode="External"/><Relationship Id="rId14" Type="http://schemas.openxmlformats.org/officeDocument/2006/relationships/hyperlink" Target="http://aws.amazon.com/datase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1398300" y="4078167"/>
            <a:ext cx="80505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7200" dirty="0"/>
              <a:t>Final Project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141436" y="61187"/>
            <a:ext cx="11926068" cy="98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141436" y="1159099"/>
            <a:ext cx="11926068" cy="56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b="1"/>
              <a:t>Event Data</a:t>
            </a:r>
            <a:br>
              <a:rPr lang="en-US"/>
            </a:br>
            <a:r>
              <a:rPr lang="en-US"/>
              <a:t>• GeoLife GPS Trajectories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http://research.microsoft.com/en-us/downloads/b16d359d-d164-</a:t>
            </a:r>
            <a:br>
              <a:rPr lang="en-US"/>
            </a:br>
            <a:r>
              <a:rPr lang="en-US"/>
              <a:t>469e-9fd4-daa38f2b2e13/</a:t>
            </a:r>
            <a:br>
              <a:rPr lang="en-US"/>
            </a:br>
            <a:r>
              <a:rPr lang="en-US"/>
              <a:t>• Activity Recognition in the Home Setting Using Simple and Ubiquitous Sensors (MIT</a:t>
            </a:r>
            <a:br>
              <a:rPr lang="en-US"/>
            </a:br>
            <a:r>
              <a:rPr lang="en-US"/>
              <a:t>Project 2004)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http://courses.media.mit.edu/2004fall/mas622j/04.projects/home/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https://sites.google.com/a/drwren.com/wmd/home</a:t>
            </a:r>
            <a:br>
              <a:rPr lang="en-US"/>
            </a:br>
            <a:r>
              <a:rPr lang="en-US" b="1"/>
              <a:t>Frequent Itemset Mining Dataset Repository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http://fimi.ua.ac.be/data/</a:t>
            </a:r>
            <a:br>
              <a:rPr lang="en-US"/>
            </a:br>
            <a:r>
              <a:rPr lang="en-US" b="1"/>
              <a:t>Airline On-time Performance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http://www.eecs.wsu.edu/~yyao/StreamingGraphs.html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http://openflights.org/data.html</a:t>
            </a:r>
            <a:br>
              <a:rPr lang="en-US"/>
            </a:br>
            <a:r>
              <a:rPr lang="en-US" b="1"/>
              <a:t>Collection and Streaming of Graph Datasets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http://www.eecs.w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su.edu/~yyao/StreamingGraphs.html</a:t>
            </a:r>
            <a:br>
              <a:rPr lang="en-US"/>
            </a:br>
            <a:r>
              <a:rPr lang="en-US" b="1"/>
              <a:t>Data Streams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http://www.quora.com/Where-can-I-find-public-or-free-real-time-or-streaming-data-sources</a:t>
            </a:r>
            <a:br>
              <a:rPr lang="en-US"/>
            </a:br>
            <a:r>
              <a:rPr lang="en-US"/>
              <a:t>• 3 hourly weather forecast and observational data - UK locations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12"/>
              </a:rPr>
              <a:t>http://data.gov.uk/dataset/metoffice_uklocs3hr_fc</a:t>
            </a:r>
            <a:br>
              <a:rPr lang="en-US"/>
            </a:br>
            <a:r>
              <a:rPr lang="en-US"/>
              <a:t>• There is also an IRC chan with the live log of wikipedia edits on the #en.wikipedia channel of</a:t>
            </a:r>
            <a:br>
              <a:rPr lang="en-US"/>
            </a:br>
            <a:r>
              <a:rPr lang="en-US"/>
              <a:t>the </a:t>
            </a:r>
            <a:r>
              <a:rPr lang="en-US" u="sng">
                <a:solidFill>
                  <a:schemeClr val="hlink"/>
                </a:solidFill>
                <a:hlinkClick r:id="rId13"/>
              </a:rPr>
              <a:t>irc.wikimedia.org</a:t>
            </a:r>
            <a:r>
              <a:rPr lang="en-US"/>
              <a:t> server. </a:t>
            </a:r>
            <a:r>
              <a:rPr lang="en-US" u="sng">
                <a:solidFill>
                  <a:schemeClr val="hlink"/>
                </a:solidFill>
                <a:hlinkClick r:id="rId14"/>
              </a:rPr>
              <a:t>http://blog.programmableweb.com/2010/12/26/64-new-apis-realtime-</a:t>
            </a:r>
            <a:br>
              <a:rPr lang="en-US"/>
            </a:br>
            <a:r>
              <a:rPr lang="en-US"/>
              <a:t>facebook-twitter-streaming-and-google-shopping/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141436" y="61187"/>
            <a:ext cx="11926068" cy="98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body" idx="1"/>
          </p:nvPr>
        </p:nvSpPr>
        <p:spPr>
          <a:xfrm>
            <a:off x="141436" y="1159099"/>
            <a:ext cx="11926068" cy="56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b="1"/>
              <a:t>New York Taxi Datasets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https://data.ny.gov/</a:t>
            </a:r>
            <a:br>
              <a:rPr lang="en-US"/>
            </a:br>
            <a:r>
              <a:rPr lang="en-US"/>
              <a:t>• TLC Trip Record Data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http://www.nyc.gov/html/tlc/html/about/trip_record_data.shtml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http://www.nyc.gov/html/tlc/html/about/trip_record_data.shtml</a:t>
            </a:r>
            <a:br>
              <a:rPr lang="en-US"/>
            </a:br>
            <a:r>
              <a:rPr lang="en-US"/>
              <a:t>• Another set published by chris whong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http://chriswhong.com/open-data/foil_nyc_taxi/</a:t>
            </a:r>
            <a:br>
              <a:rPr lang="en-US"/>
            </a:br>
            <a:r>
              <a:rPr lang="en-US"/>
              <a:t>this data set is used for the DEBS 2015 challenge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http://www.debs2015.org/call-grand-challenge.html</a:t>
            </a:r>
            <a:br>
              <a:rPr lang="en-US"/>
            </a:br>
            <a:r>
              <a:rPr lang="en-US"/>
              <a:t>• Another Description of this dataset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http://publish.illinois.edu/dbwork/open-data/</a:t>
            </a:r>
            <a:br>
              <a:rPr lang="en-US"/>
            </a:br>
            <a:r>
              <a:rPr lang="en-US" b="1"/>
              <a:t>OpenStreet Map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http://wiki.openstreetmap.org/wiki/Planet.osm</a:t>
            </a:r>
            <a:br>
              <a:rPr lang="en-US"/>
            </a:br>
            <a:r>
              <a:rPr lang="en-US" b="1"/>
              <a:t>Dublin Bus GPS sample data from Dublin City Council (Insight Project)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https://data.gov.ie/dataset/dublin-bus-gps-sample-data-from-dublin-city-council-insight-project</a:t>
            </a:r>
            <a:br>
              <a:rPr lang="en-US"/>
            </a:br>
            <a:r>
              <a:rPr lang="en-US"/>
              <a:t>Further data set at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https://data.gov.ie</a:t>
            </a:r>
            <a:br>
              <a:rPr lang="en-US"/>
            </a:br>
            <a:r>
              <a:rPr lang="en-US" b="1"/>
              <a:t>Wikipedia Dump</a:t>
            </a:r>
            <a:br>
              <a:rPr lang="en-US"/>
            </a:br>
            <a:r>
              <a:rPr lang="en-US"/>
              <a:t>• Wikpedia Dump 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https://dumps.wikimedia.org/</a:t>
            </a:r>
            <a:br>
              <a:rPr lang="en-US"/>
            </a:br>
            <a:r>
              <a:rPr lang="en-US" b="1"/>
              <a:t>Amazon Review Data Downloader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12"/>
              </a:rPr>
              <a:t>https://github.c</a:t>
            </a:r>
            <a:r>
              <a:rPr lang="en-US"/>
              <a:t> om/aesuli/Amazon-downloader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579318" y="563463"/>
            <a:ext cx="11031614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/>
              <a:t> Project Ideas</a:t>
            </a:r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579318" y="1455313"/>
            <a:ext cx="11031614" cy="48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7647"/>
              <a:buChar char="▪"/>
            </a:pPr>
            <a:r>
              <a:rPr lang="en-US" dirty="0"/>
              <a:t>Criteria: 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A “LARGE” dataset with at least 5 groups that’s “Interesting” to compare using multilevel model.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Or a “LARGE” dataset that you can use causal inference technique to infer something new.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7647"/>
              <a:buChar char="▪"/>
            </a:pPr>
            <a:r>
              <a:rPr lang="en-US" dirty="0"/>
              <a:t>Example data: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Tech: 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Yelp Data challenge: https://www.yelp.com/dataset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 err="1"/>
              <a:t>AirBnB</a:t>
            </a:r>
            <a:r>
              <a:rPr lang="en-US" dirty="0"/>
              <a:t>: http://insideairbnb.com/get-the-data.html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Consumer: 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Customer Revenue prediction: </a:t>
            </a:r>
            <a:r>
              <a:rPr lang="en-US" sz="1800" dirty="0"/>
              <a:t>https://www.kaggle.com/c/ga-customer-revenue-prediction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Medical: 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Medicare, CDC: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https://data.medicare.gov/data/</a:t>
            </a:r>
            <a:r>
              <a:rPr lang="en-US" dirty="0"/>
              <a:t>.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https://wonder.cdc.gov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Financial: 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IMF: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http://data.imf.org/?sk=388DFA60-1D26-4ADE-B505-A05A558D9A42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Lending club: https://www.lendingclub.com/info/download-data.action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Music: 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Million Songs: https://labrosa.ee.columbia.edu/millionsong/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Char char="□"/>
            </a:pPr>
            <a:r>
              <a:rPr lang="en-US" dirty="0"/>
              <a:t>etc. + extra bonus if you can combine different datasets.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579318" y="563463"/>
            <a:ext cx="11031614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KAGGLE</a:t>
            </a: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579318" y="1455313"/>
            <a:ext cx="11031614" cy="48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34712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982" y="1176265"/>
            <a:ext cx="8558243" cy="517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579318" y="563463"/>
            <a:ext cx="11031614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579318" y="1455313"/>
            <a:ext cx="6378151" cy="48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dirty="0"/>
              <a:t>Nov 12</a:t>
            </a:r>
            <a:r>
              <a:rPr lang="en-US" sz="1800" baseline="30000" dirty="0"/>
              <a:t>th</a:t>
            </a:r>
            <a:r>
              <a:rPr lang="en-US" sz="1800" dirty="0"/>
              <a:t>: Proposal Due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Propose a project that will help you showcase your skills to your future employee.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(Detailed format in the next slide)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dirty="0"/>
              <a:t>Dec 6th : </a:t>
            </a:r>
            <a:r>
              <a:rPr lang="en-US" sz="1800" b="1" dirty="0"/>
              <a:t>Recommended</a:t>
            </a:r>
            <a:r>
              <a:rPr lang="en-US" sz="1800" dirty="0"/>
              <a:t> submission date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dirty="0"/>
              <a:t>Dec 10</a:t>
            </a:r>
            <a:r>
              <a:rPr lang="en-US" sz="1800" baseline="30000" dirty="0"/>
              <a:t>th </a:t>
            </a:r>
            <a:r>
              <a:rPr lang="en-US" sz="1800" dirty="0"/>
              <a:t>: Final submission date</a:t>
            </a:r>
            <a:endParaRPr dirty="0"/>
          </a:p>
        </p:txBody>
      </p:sp>
      <p:sp>
        <p:nvSpPr>
          <p:cNvPr id="104" name="Google Shape;104;p7"/>
          <p:cNvSpPr/>
          <p:nvPr/>
        </p:nvSpPr>
        <p:spPr>
          <a:xfrm>
            <a:off x="929899" y="5478977"/>
            <a:ext cx="1286358" cy="805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Proposal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11/12</a:t>
            </a:r>
            <a:endParaRPr dirty="0"/>
          </a:p>
        </p:txBody>
      </p:sp>
      <p:sp>
        <p:nvSpPr>
          <p:cNvPr id="105" name="Google Shape;105;p7"/>
          <p:cNvSpPr/>
          <p:nvPr/>
        </p:nvSpPr>
        <p:spPr>
          <a:xfrm>
            <a:off x="2340244" y="5478978"/>
            <a:ext cx="3214576" cy="805912"/>
          </a:xfrm>
          <a:prstGeom prst="rect">
            <a:avLst/>
          </a:prstGeom>
          <a:gradFill>
            <a:gsLst>
              <a:gs pos="0">
                <a:srgbClr val="2B608B"/>
              </a:gs>
              <a:gs pos="79000">
                <a:srgbClr val="BDD0EB"/>
              </a:gs>
              <a:gs pos="100000">
                <a:srgbClr val="DEE8F5"/>
              </a:gs>
            </a:gsLst>
            <a:lin ang="0" scaled="0"/>
          </a:gra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10050191" y="5478978"/>
            <a:ext cx="1322981" cy="8059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Deadline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12/10</a:t>
            </a:r>
            <a:endParaRPr dirty="0"/>
          </a:p>
        </p:txBody>
      </p:sp>
      <p:sp>
        <p:nvSpPr>
          <p:cNvPr id="107" name="Google Shape;107;p7"/>
          <p:cNvSpPr/>
          <p:nvPr/>
        </p:nvSpPr>
        <p:spPr>
          <a:xfrm>
            <a:off x="5554822" y="5478977"/>
            <a:ext cx="1156806" cy="8059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 Giving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6711627" y="5478978"/>
            <a:ext cx="3338564" cy="805912"/>
          </a:xfrm>
          <a:prstGeom prst="rect">
            <a:avLst/>
          </a:prstGeom>
          <a:solidFill>
            <a:srgbClr val="BADBE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Polish</a:t>
            </a:r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746501" y="4150126"/>
            <a:ext cx="2672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Timeline</a:t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673978" y="4221857"/>
            <a:ext cx="2819400" cy="304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Partner Projects</a:t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673978" y="4651565"/>
            <a:ext cx="2819400" cy="304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Consulting Projects</a:t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8673978" y="5082759"/>
            <a:ext cx="2819400" cy="304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MA615 Projects</a:t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203068" y="4212580"/>
            <a:ext cx="470910" cy="12039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4909053" y="3686815"/>
            <a:ext cx="3764925" cy="491561"/>
          </a:xfrm>
          <a:prstGeom prst="rect">
            <a:avLst/>
          </a:prstGeom>
          <a:solidFill>
            <a:srgbClr val="D5E5F2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Recommended  Submission 12/6</a:t>
            </a:r>
            <a:endParaRPr dirty="0"/>
          </a:p>
        </p:txBody>
      </p:sp>
      <p:sp>
        <p:nvSpPr>
          <p:cNvPr id="115" name="Google Shape;115;p7"/>
          <p:cNvSpPr txBox="1"/>
          <p:nvPr/>
        </p:nvSpPr>
        <p:spPr>
          <a:xfrm>
            <a:off x="2216257" y="-3025069"/>
            <a:ext cx="842198" cy="30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11</a:t>
            </a:r>
            <a:endParaRPr sz="9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108364" y="4678968"/>
            <a:ext cx="8853054" cy="775228"/>
          </a:xfrm>
          <a:custGeom>
            <a:avLst/>
            <a:gdLst/>
            <a:ahLst/>
            <a:cxnLst/>
            <a:rect l="l" t="t" r="r" b="b"/>
            <a:pathLst>
              <a:path w="8853054" h="775228" extrusionOk="0">
                <a:moveTo>
                  <a:pt x="0" y="45432"/>
                </a:moveTo>
                <a:cubicBezTo>
                  <a:pt x="324427" y="11950"/>
                  <a:pt x="648854" y="-21531"/>
                  <a:pt x="1025236" y="17723"/>
                </a:cubicBezTo>
                <a:cubicBezTo>
                  <a:pt x="1401618" y="56977"/>
                  <a:pt x="1787237" y="165505"/>
                  <a:pt x="2258291" y="280959"/>
                </a:cubicBezTo>
                <a:cubicBezTo>
                  <a:pt x="2729345" y="396413"/>
                  <a:pt x="2752436" y="629632"/>
                  <a:pt x="3851563" y="710450"/>
                </a:cubicBezTo>
                <a:cubicBezTo>
                  <a:pt x="4950690" y="791268"/>
                  <a:pt x="6901872" y="778568"/>
                  <a:pt x="8853054" y="765868"/>
                </a:cubicBezTo>
              </a:path>
            </a:pathLst>
          </a:cu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1002749" y="4199318"/>
            <a:ext cx="9019309" cy="1260812"/>
          </a:xfrm>
          <a:custGeom>
            <a:avLst/>
            <a:gdLst/>
            <a:ahLst/>
            <a:cxnLst/>
            <a:rect l="l" t="t" r="r" b="b"/>
            <a:pathLst>
              <a:path w="9019309" h="1260812" extrusionOk="0">
                <a:moveTo>
                  <a:pt x="0" y="1181345"/>
                </a:moveTo>
                <a:lnTo>
                  <a:pt x="4488873" y="1139781"/>
                </a:lnTo>
                <a:cubicBezTo>
                  <a:pt x="5440218" y="1128236"/>
                  <a:pt x="5347855" y="1123617"/>
                  <a:pt x="5708073" y="1112072"/>
                </a:cubicBezTo>
                <a:cubicBezTo>
                  <a:pt x="6068291" y="1100527"/>
                  <a:pt x="6456218" y="1243691"/>
                  <a:pt x="6650182" y="1070509"/>
                </a:cubicBezTo>
                <a:cubicBezTo>
                  <a:pt x="6844146" y="897327"/>
                  <a:pt x="6811819" y="218454"/>
                  <a:pt x="6871855" y="72981"/>
                </a:cubicBezTo>
                <a:cubicBezTo>
                  <a:pt x="6931891" y="-72492"/>
                  <a:pt x="6961909" y="15254"/>
                  <a:pt x="7010400" y="197672"/>
                </a:cubicBezTo>
                <a:cubicBezTo>
                  <a:pt x="7058891" y="380090"/>
                  <a:pt x="6827982" y="1005854"/>
                  <a:pt x="7162800" y="1167491"/>
                </a:cubicBezTo>
                <a:cubicBezTo>
                  <a:pt x="7497618" y="1329128"/>
                  <a:pt x="8258463" y="1248309"/>
                  <a:pt x="9019309" y="1167491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579318" y="563463"/>
            <a:ext cx="11031614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Grading Rubric for the project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body" idx="1"/>
          </p:nvPr>
        </p:nvSpPr>
        <p:spPr>
          <a:xfrm>
            <a:off x="579318" y="1455313"/>
            <a:ext cx="11031614" cy="48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(20) </a:t>
            </a:r>
            <a:r>
              <a:rPr lang="en-US" b="1" dirty="0"/>
              <a:t>Proposal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(10) </a:t>
            </a:r>
            <a:r>
              <a:rPr lang="en-US" b="1" dirty="0"/>
              <a:t>Overall Format</a:t>
            </a:r>
            <a:r>
              <a:rPr lang="en-US" dirty="0"/>
              <a:t>: Can you confidently show it to a recruiter?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Does it look professional?  Is it written in proper language?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(10) </a:t>
            </a:r>
            <a:r>
              <a:rPr lang="en-US" b="1" dirty="0"/>
              <a:t>Novelty</a:t>
            </a:r>
            <a:r>
              <a:rPr lang="en-US" dirty="0"/>
              <a:t>: New in some ways and interesting?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(20) </a:t>
            </a:r>
            <a:r>
              <a:rPr lang="en-US" b="1" dirty="0"/>
              <a:t>Accuracy/Technical</a:t>
            </a:r>
            <a:r>
              <a:rPr lang="en-US" dirty="0"/>
              <a:t>: Model choice reasonable? Interpretations correct?</a:t>
            </a:r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How did you deal with the big data challenge? </a:t>
            </a:r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Did you integrate data from multiple sources?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(20) </a:t>
            </a:r>
            <a:r>
              <a:rPr lang="en-US" b="1" dirty="0"/>
              <a:t>Validation</a:t>
            </a:r>
            <a:r>
              <a:rPr lang="en-US" dirty="0"/>
              <a:t>: Detailed model checking to justify the result?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(20) </a:t>
            </a:r>
            <a:r>
              <a:rPr lang="en-US" b="1" dirty="0"/>
              <a:t>Discussions</a:t>
            </a:r>
            <a:r>
              <a:rPr lang="en-US" dirty="0"/>
              <a:t>: Assessment of the result. Limitations? Future directions?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How did you deal with the big data challenge? 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Did you integrate data from multiple sources?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(∞) </a:t>
            </a:r>
            <a:r>
              <a:rPr lang="en-US" b="1" dirty="0"/>
              <a:t>Passion</a:t>
            </a:r>
            <a:endParaRPr dirty="0"/>
          </a:p>
          <a:p>
            <a:pPr marL="609585" lvl="0" indent="-34712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609585" lvl="0" indent="-34712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609585" lvl="0" indent="-34712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609585" lvl="0" indent="-34712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0209" y="4133814"/>
            <a:ext cx="2160723" cy="21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579318" y="563463"/>
            <a:ext cx="11031614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Proposal Format (max 500 words)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579318" y="1455313"/>
            <a:ext cx="11031614" cy="48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b="1" dirty="0"/>
              <a:t>1 Page document  + Oral Presentation</a:t>
            </a:r>
            <a:endParaRPr sz="1800" b="1"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b="1" dirty="0"/>
              <a:t>Write up: </a:t>
            </a:r>
            <a:r>
              <a:rPr lang="en-US" sz="1800" dirty="0"/>
              <a:t>1-page online Word document maximum 500 words 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b="1" dirty="0"/>
              <a:t>Personal Statement</a:t>
            </a:r>
            <a:r>
              <a:rPr lang="en-US" sz="1800" dirty="0"/>
              <a:t>:  What is your career goal and how this project aligns with the goal.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b="1" dirty="0"/>
              <a:t>Question</a:t>
            </a:r>
            <a:r>
              <a:rPr lang="en-US" sz="1800" dirty="0"/>
              <a:t>: Preliminary question that you are going to try to answer. (you can change as you see necessary)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b="1" dirty="0"/>
              <a:t>The data source </a:t>
            </a:r>
            <a:r>
              <a:rPr lang="en-US" sz="1800" dirty="0"/>
              <a:t>(s): Clear link to where you got the data from.  If this is your personal data, clearly state what it is.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b="1" dirty="0"/>
              <a:t>Proposed Timeline of work</a:t>
            </a:r>
            <a:r>
              <a:rPr lang="en-US" sz="1800" dirty="0"/>
              <a:t>: Your tentative plans to finish the following by which date.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EDA: 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Data Processing: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Modeling and Validation:</a:t>
            </a:r>
            <a:endParaRPr dirty="0"/>
          </a:p>
          <a:p>
            <a: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Write up:</a:t>
            </a:r>
            <a:endParaRPr dirty="0"/>
          </a:p>
          <a:p>
            <a:pPr marL="135464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579318" y="563463"/>
            <a:ext cx="11031614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Final Submission Format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xfrm>
            <a:off x="579318" y="1455313"/>
            <a:ext cx="11031614" cy="48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dirty="0"/>
              <a:t>Submit a </a:t>
            </a:r>
            <a:r>
              <a:rPr lang="en-US" sz="1800" b="1" u="sng" dirty="0"/>
              <a:t>nicely</a:t>
            </a:r>
            <a:r>
              <a:rPr lang="en-US" sz="1800" dirty="0"/>
              <a:t> formatted PDF and upload it to the blackboard.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dirty="0"/>
              <a:t>The main report should be at most 5 pages, including figures.  (Appendix will  not be counted)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Abstract (a paragraph): high-level summary of your work.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Introduction: Background and other information necessary to understand your work.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Method: What you did in some detail. 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Result: What you found 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Discussion: What you think this means and what are the next steps.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dirty="0"/>
              <a:t>Appendix: (not part of the page limit)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All the supporting results and details that may get in the way of your argument goes here.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Model checking details, figures that are not crucial, 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dirty="0"/>
              <a:t>Supplement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1800" dirty="0"/>
              <a:t>Code, </a:t>
            </a:r>
            <a:r>
              <a:rPr lang="en-US" sz="1800" dirty="0" err="1"/>
              <a:t>etc</a:t>
            </a:r>
            <a:endParaRPr sz="1800"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sz="1800" dirty="0"/>
              <a:t>Please do not show raw R output in your report.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579318" y="563463"/>
            <a:ext cx="11031614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Learning from and working with others</a:t>
            </a:r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579318" y="1455313"/>
            <a:ext cx="11031614" cy="48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You may discuss your work with other people.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b="1" dirty="0"/>
              <a:t>But</a:t>
            </a:r>
            <a:r>
              <a:rPr lang="en-US" dirty="0"/>
              <a:t> you are to each submit your own original work.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We will check the originality of your work.  You will get no points if 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You have significant overlap in the content with someone from the class.</a:t>
            </a:r>
            <a:endParaRPr dirty="0"/>
          </a:p>
          <a:p>
            <a:pPr marL="1219170" lvl="1" indent="-474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You have copied more than 20 percent of your text from some online source.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Please note that if you are doing Kaggle competition, copying other people’s work without attribution is not allowed.</a:t>
            </a:r>
            <a:endParaRPr dirty="0"/>
          </a:p>
          <a:p>
            <a:pPr marL="609585" lvl="0" indent="-4741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The screening will be done automatically.  If your report is flagged as concerning and if you cannot prove your innocence, I will ask you to redo the work using other data from scratch.</a:t>
            </a:r>
            <a:endParaRPr dirty="0"/>
          </a:p>
          <a:p>
            <a:pPr marL="745049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		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141436" y="61187"/>
            <a:ext cx="11926068" cy="98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141436" y="1159099"/>
            <a:ext cx="11926068" cy="56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b="1"/>
              <a:t>Public Datasets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https://github.com/awesomedata/awesome-public-datasets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https://github.com/apiad/datasets-list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https://github.com/datasets/openml-datasets/tree/master/data</a:t>
            </a:r>
            <a:r>
              <a:rPr lang="en-US"/>
              <a:t> the same data as this list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6"/>
              </a:rPr>
              <a:t>https://www.openml.org/search?type=data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https://archive.ics.uci.edu/ml/datasets.html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https://www.data.gov/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https://www.kaggle.com/datasets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http://datamob.org/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https://sites.google.com/a/drwren.com/wmd/details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12"/>
              </a:rPr>
              <a:t>https://data.cityofnewyork.us/data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13"/>
              </a:rPr>
              <a:t>http://snap.stanford.edu/data/index.html</a:t>
            </a: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14"/>
              </a:rPr>
              <a:t>http://aws.amazon.com/datasets/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1385</Words>
  <Application>Microsoft Office PowerPoint</Application>
  <PresentationFormat>Widescreen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Work Sans</vt:lpstr>
      <vt:lpstr>Calibri</vt:lpstr>
      <vt:lpstr>Avenir</vt:lpstr>
      <vt:lpstr>Work Sans Light</vt:lpstr>
      <vt:lpstr>Jacquenetta template</vt:lpstr>
      <vt:lpstr>Final Project </vt:lpstr>
      <vt:lpstr> Project Ideas</vt:lpstr>
      <vt:lpstr>KAGGLE</vt:lpstr>
      <vt:lpstr>Timeline</vt:lpstr>
      <vt:lpstr>Grading Rubric for the project</vt:lpstr>
      <vt:lpstr>Proposal Format (max 500 words)</vt:lpstr>
      <vt:lpstr>Final Submission Format</vt:lpstr>
      <vt:lpstr>Learning from and working with others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Yajima, Masanao</dc:creator>
  <cp:lastModifiedBy>Kokkotos, Fotios</cp:lastModifiedBy>
  <cp:revision>3</cp:revision>
  <dcterms:created xsi:type="dcterms:W3CDTF">2017-11-07T14:11:18Z</dcterms:created>
  <dcterms:modified xsi:type="dcterms:W3CDTF">2024-11-05T02:29:48Z</dcterms:modified>
</cp:coreProperties>
</file>