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0" r:id="rId4"/>
    <p:sldId id="273" r:id="rId5"/>
    <p:sldId id="307" r:id="rId6"/>
    <p:sldId id="27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1" autoAdjust="0"/>
    <p:restoredTop sz="94660"/>
  </p:normalViewPr>
  <p:slideViewPr>
    <p:cSldViewPr snapToGrid="0">
      <p:cViewPr varScale="1">
        <p:scale>
          <a:sx n="112" d="100"/>
          <a:sy n="112" d="100"/>
        </p:scale>
        <p:origin x="17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259606-869F-49A8-ABDF-8AE67898045B}"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82789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259606-869F-49A8-ABDF-8AE67898045B}"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31421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259606-869F-49A8-ABDF-8AE67898045B}"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19735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46454"/>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211581"/>
            <a:ext cx="7886700" cy="49653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259606-869F-49A8-ABDF-8AE67898045B}"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89853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59606-869F-49A8-ABDF-8AE67898045B}"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212267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259606-869F-49A8-ABDF-8AE67898045B}"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120935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259606-869F-49A8-ABDF-8AE67898045B}" type="datetimeFigureOut">
              <a:rPr lang="en-US" smtClean="0"/>
              <a:t>7/12/17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68706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259606-869F-49A8-ABDF-8AE67898045B}" type="datetimeFigureOut">
              <a:rPr lang="en-US" smtClean="0"/>
              <a:t>7/12/17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78664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9606-869F-49A8-ABDF-8AE67898045B}" type="datetimeFigureOut">
              <a:rPr lang="en-US" smtClean="0"/>
              <a:t>7/12/17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47648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59606-869F-49A8-ABDF-8AE67898045B}"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19364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59606-869F-49A8-ABDF-8AE67898045B}"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70B9-C78A-4AB4-B98C-9371FC74D6E1}" type="slidenum">
              <a:rPr lang="en-US" smtClean="0"/>
              <a:t>‹#›</a:t>
            </a:fld>
            <a:endParaRPr lang="en-US"/>
          </a:p>
        </p:txBody>
      </p:sp>
    </p:spTree>
    <p:extLst>
      <p:ext uri="{BB962C8B-B14F-4D97-AF65-F5344CB8AC3E}">
        <p14:creationId xmlns:p14="http://schemas.microsoft.com/office/powerpoint/2010/main" val="23412312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59606-869F-49A8-ABDF-8AE67898045B}" type="datetimeFigureOut">
              <a:rPr lang="en-US" smtClean="0"/>
              <a:t>7/12/17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370B9-C78A-4AB4-B98C-9371FC74D6E1}" type="slidenum">
              <a:rPr lang="en-US" smtClean="0"/>
              <a:t>‹#›</a:t>
            </a:fld>
            <a:endParaRPr lang="en-US"/>
          </a:p>
        </p:txBody>
      </p:sp>
    </p:spTree>
    <p:extLst>
      <p:ext uri="{BB962C8B-B14F-4D97-AF65-F5344CB8AC3E}">
        <p14:creationId xmlns:p14="http://schemas.microsoft.com/office/powerpoint/2010/main" val="2817930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3" Type="http://schemas.openxmlformats.org/officeDocument/2006/relationships/hyperlink" Target="https://www.scipy.org/scipylib/download.html" TargetMode="External"/><Relationship Id="rId4" Type="http://schemas.openxmlformats.org/officeDocument/2006/relationships/hyperlink" Target="https://brew.sh/" TargetMode="External"/><Relationship Id="rId5" Type="http://schemas.openxmlformats.org/officeDocument/2006/relationships/hyperlink" Target="https://raw.githubusercontent.com/Homebrew/install/master/install)" TargetMode="External"/><Relationship Id="rId6" Type="http://schemas.openxmlformats.org/officeDocument/2006/relationships/hyperlink" Target="https://pip.pypa.io/en/stable" TargetMode="External"/><Relationship Id="rId7" Type="http://schemas.openxmlformats.org/officeDocument/2006/relationships/hyperlink" Target="https://bootstrap.pypa.io/get-pip.py" TargetMode="External"/><Relationship Id="rId8" Type="http://schemas.openxmlformats.org/officeDocument/2006/relationships/hyperlink" Target="http://jupyter.readthedocs.io/en/latest/install.html" TargetMode="External"/><Relationship Id="rId9" Type="http://schemas.openxmlformats.org/officeDocument/2006/relationships/hyperlink" Target="http://jupyter.readthedocs.io/en/latest/install.html#alternative-for-experienced-python-users-installing-jupyter-with-pip" TargetMode="External"/><Relationship Id="rId1" Type="http://schemas.openxmlformats.org/officeDocument/2006/relationships/slideLayout" Target="../slideLayouts/slideLayout2.xml"/><Relationship Id="rId2" Type="http://schemas.openxmlformats.org/officeDocument/2006/relationships/hyperlink" Target="https://pip.pypa.io/en/s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ytimes.com/interactive/2016/12/21/upshot/Mapping%C2%ADthe%C2%ADShadows%C2%ADof%C2%ADNew%C2%ADYork%C2%ADCit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ycgovparks.org/trees/street-tree-planting/species-li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Hands On</a:t>
            </a:r>
            <a:br>
              <a:rPr lang="en-US" dirty="0" smtClean="0"/>
            </a:br>
            <a:r>
              <a:rPr lang="en-US" dirty="0" smtClean="0"/>
              <a:t>Urban Data Exploration</a:t>
            </a:r>
            <a:endParaRPr lang="en-US" dirty="0"/>
          </a:p>
        </p:txBody>
      </p:sp>
      <p:sp>
        <p:nvSpPr>
          <p:cNvPr id="5" name="Subtitle 4"/>
          <p:cNvSpPr>
            <a:spLocks noGrp="1"/>
          </p:cNvSpPr>
          <p:nvPr>
            <p:ph type="subTitle" idx="1"/>
          </p:nvPr>
        </p:nvSpPr>
        <p:spPr/>
        <p:txBody>
          <a:bodyPr/>
          <a:lstStyle/>
          <a:p>
            <a:endParaRPr lang="en-US" dirty="0" smtClean="0"/>
          </a:p>
          <a:p>
            <a:r>
              <a:rPr lang="en-US" sz="3200" dirty="0" smtClean="0"/>
              <a:t>Juliana Freire</a:t>
            </a:r>
            <a:endParaRPr lang="en-US" sz="3200" dirty="0"/>
          </a:p>
          <a:p>
            <a:r>
              <a:rPr lang="en-US" dirty="0" smtClean="0"/>
              <a:t>July 13, 2017</a:t>
            </a:r>
            <a:endParaRPr lang="en-US" dirty="0"/>
          </a:p>
        </p:txBody>
      </p:sp>
      <p:sp>
        <p:nvSpPr>
          <p:cNvPr id="6" name="Rectangle 5"/>
          <p:cNvSpPr/>
          <p:nvPr/>
        </p:nvSpPr>
        <p:spPr>
          <a:xfrm>
            <a:off x="15240" y="0"/>
            <a:ext cx="10160000" cy="954107"/>
          </a:xfrm>
          <a:prstGeom prst="rect">
            <a:avLst/>
          </a:prstGeom>
          <a:solidFill>
            <a:schemeClr val="bg1"/>
          </a:solidFill>
        </p:spPr>
        <p:txBody>
          <a:bodyPr wrap="square">
            <a:spAutoFit/>
          </a:bodyPr>
          <a:lstStyle/>
          <a:p>
            <a:pPr algn="l"/>
            <a:r>
              <a:rPr lang="en-US" sz="2800" i="1" dirty="0">
                <a:solidFill>
                  <a:srgbClr val="2F2F36"/>
                </a:solidFill>
                <a:latin typeface="+mj-lt"/>
              </a:rPr>
              <a:t>The 1st ACM Summer School in Europe </a:t>
            </a:r>
          </a:p>
          <a:p>
            <a:pPr algn="l"/>
            <a:r>
              <a:rPr lang="en-US" sz="2800" i="1" dirty="0" smtClean="0">
                <a:solidFill>
                  <a:srgbClr val="2F2F36"/>
                </a:solidFill>
                <a:latin typeface="+mj-lt"/>
              </a:rPr>
              <a:t>Data </a:t>
            </a:r>
            <a:r>
              <a:rPr lang="en-US" sz="2800" i="1" dirty="0">
                <a:solidFill>
                  <a:srgbClr val="2F2F36"/>
                </a:solidFill>
                <a:latin typeface="+mj-lt"/>
              </a:rPr>
              <a:t>Science and Big </a:t>
            </a:r>
            <a:r>
              <a:rPr lang="en-US" sz="2800" i="1" dirty="0" smtClean="0">
                <a:solidFill>
                  <a:srgbClr val="2F2F36"/>
                </a:solidFill>
                <a:latin typeface="+mj-lt"/>
              </a:rPr>
              <a:t>Data</a:t>
            </a:r>
            <a:endParaRPr lang="en-US" sz="2800" i="1" dirty="0">
              <a:latin typeface="+mj-lt"/>
            </a:endParaRPr>
          </a:p>
        </p:txBody>
      </p:sp>
      <p:pic>
        <p:nvPicPr>
          <p:cNvPr id="7" name="Picture 6"/>
          <p:cNvPicPr>
            <a:picLocks noChangeAspect="1"/>
          </p:cNvPicPr>
          <p:nvPr/>
        </p:nvPicPr>
        <p:blipFill>
          <a:blip r:embed="rId2"/>
          <a:stretch>
            <a:fillRect/>
          </a:stretch>
        </p:blipFill>
        <p:spPr>
          <a:xfrm>
            <a:off x="6049010" y="34926"/>
            <a:ext cx="3048000" cy="1041400"/>
          </a:xfrm>
          <a:prstGeom prst="rect">
            <a:avLst/>
          </a:prstGeom>
        </p:spPr>
      </p:pic>
    </p:spTree>
    <p:extLst>
      <p:ext uri="{BB962C8B-B14F-4D97-AF65-F5344CB8AC3E}">
        <p14:creationId xmlns:p14="http://schemas.microsoft.com/office/powerpoint/2010/main" val="171440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a:t>
            </a:r>
            <a:r>
              <a:rPr lang="en-US" dirty="0" err="1" smtClean="0"/>
              <a:t>Jupyter</a:t>
            </a:r>
            <a:r>
              <a:rPr lang="en-US" dirty="0" smtClean="0"/>
              <a:t>/</a:t>
            </a:r>
            <a:r>
              <a:rPr lang="en-US" dirty="0" err="1" smtClean="0"/>
              <a:t>etc</a:t>
            </a:r>
            <a:endParaRPr lang="en-US" dirty="0"/>
          </a:p>
        </p:txBody>
      </p:sp>
      <p:sp>
        <p:nvSpPr>
          <p:cNvPr id="3" name="Content Placeholder 2"/>
          <p:cNvSpPr>
            <a:spLocks noGrp="1"/>
          </p:cNvSpPr>
          <p:nvPr>
            <p:ph idx="1"/>
          </p:nvPr>
        </p:nvSpPr>
        <p:spPr/>
        <p:txBody>
          <a:bodyPr>
            <a:normAutofit fontScale="62500" lnSpcReduction="20000"/>
          </a:bodyPr>
          <a:lstStyle/>
          <a:p>
            <a:r>
              <a:rPr lang="en-US" sz="2200" dirty="0" smtClean="0"/>
              <a:t>Install python 2.7: </a:t>
            </a:r>
            <a:r>
              <a:rPr lang="en-US" sz="2200" dirty="0">
                <a:hlinkClick r:id="rId2"/>
              </a:rPr>
              <a:t>https://www.python.org/downloads/ </a:t>
            </a:r>
            <a:endParaRPr lang="en-US" sz="2200" dirty="0" smtClean="0"/>
          </a:p>
          <a:p>
            <a:r>
              <a:rPr lang="en-US" sz="2200" dirty="0"/>
              <a:t>I</a:t>
            </a:r>
            <a:r>
              <a:rPr lang="en-US" sz="2200" dirty="0" smtClean="0"/>
              <a:t>nstall </a:t>
            </a:r>
            <a:r>
              <a:rPr lang="en-US" sz="2200" dirty="0" err="1" smtClean="0"/>
              <a:t>numpy</a:t>
            </a:r>
            <a:r>
              <a:rPr lang="en-US" sz="2200" dirty="0" smtClean="0"/>
              <a:t>: </a:t>
            </a:r>
            <a:r>
              <a:rPr lang="en-US" sz="2200" dirty="0" smtClean="0">
                <a:hlinkClick r:id="rId3"/>
              </a:rPr>
              <a:t>https</a:t>
            </a:r>
            <a:r>
              <a:rPr lang="en-US" sz="2200" dirty="0">
                <a:hlinkClick r:id="rId3"/>
              </a:rPr>
              <a:t>://</a:t>
            </a:r>
            <a:r>
              <a:rPr lang="en-US" sz="2200" dirty="0" smtClean="0">
                <a:hlinkClick r:id="rId3"/>
              </a:rPr>
              <a:t>www.scipy.org/scipylib/download.html</a:t>
            </a:r>
            <a:endParaRPr lang="en-US" sz="2200" dirty="0" smtClean="0"/>
          </a:p>
          <a:p>
            <a:r>
              <a:rPr lang="en-US" sz="2200" dirty="0" smtClean="0"/>
              <a:t>Install </a:t>
            </a:r>
            <a:r>
              <a:rPr lang="en-US" sz="2200" dirty="0"/>
              <a:t>homebrew (don't install as root</a:t>
            </a:r>
            <a:r>
              <a:rPr lang="en-US" sz="2200" dirty="0" smtClean="0"/>
              <a:t>!) </a:t>
            </a:r>
            <a:r>
              <a:rPr lang="en-US" sz="2200" dirty="0" smtClean="0">
                <a:hlinkClick r:id="rId4"/>
              </a:rPr>
              <a:t>https</a:t>
            </a:r>
            <a:r>
              <a:rPr lang="en-US" sz="2200" dirty="0">
                <a:hlinkClick r:id="rId4"/>
              </a:rPr>
              <a:t>://</a:t>
            </a:r>
            <a:r>
              <a:rPr lang="en-US" sz="2200" dirty="0" smtClean="0">
                <a:hlinkClick r:id="rId4"/>
              </a:rPr>
              <a:t>brew.sh</a:t>
            </a:r>
            <a:endParaRPr lang="en-US" sz="2200" dirty="0" smtClean="0"/>
          </a:p>
          <a:p>
            <a:pPr marL="0" indent="0">
              <a:buNone/>
            </a:pPr>
            <a:r>
              <a:rPr lang="en-US" sz="2200" dirty="0" smtClean="0"/>
              <a:t>/</a:t>
            </a:r>
            <a:r>
              <a:rPr lang="en-US" sz="2200" dirty="0" err="1"/>
              <a:t>usr</a:t>
            </a:r>
            <a:r>
              <a:rPr lang="en-US" sz="2200" dirty="0"/>
              <a:t>/bin/ruby -e "$(curl -</a:t>
            </a:r>
            <a:r>
              <a:rPr lang="en-US" sz="2200" dirty="0" err="1"/>
              <a:t>fsSL</a:t>
            </a:r>
            <a:r>
              <a:rPr lang="en-US" sz="2200" dirty="0"/>
              <a:t> </a:t>
            </a:r>
            <a:r>
              <a:rPr lang="en-US" sz="2200" dirty="0">
                <a:hlinkClick r:id="rId5"/>
              </a:rPr>
              <a:t>https://raw.githubusercontent.com/Homebrew/install/master/install</a:t>
            </a:r>
            <a:r>
              <a:rPr lang="en-US" sz="2200" dirty="0" smtClean="0">
                <a:hlinkClick r:id="rId5"/>
              </a:rPr>
              <a:t>)</a:t>
            </a:r>
            <a:r>
              <a:rPr lang="en-US" sz="2200" dirty="0" smtClean="0"/>
              <a:t>”</a:t>
            </a:r>
          </a:p>
          <a:p>
            <a:pPr marL="0" indent="0">
              <a:buNone/>
            </a:pPr>
            <a:r>
              <a:rPr lang="en-US" sz="2200" dirty="0" err="1" smtClean="0"/>
              <a:t>sudo</a:t>
            </a:r>
            <a:r>
              <a:rPr lang="en-US" sz="2200" dirty="0" smtClean="0"/>
              <a:t> </a:t>
            </a:r>
            <a:r>
              <a:rPr lang="en-US" sz="2200" dirty="0" err="1"/>
              <a:t>chown</a:t>
            </a:r>
            <a:r>
              <a:rPr lang="en-US" sz="2200" dirty="0"/>
              <a:t> -R $(</a:t>
            </a:r>
            <a:r>
              <a:rPr lang="en-US" sz="2200" dirty="0" err="1"/>
              <a:t>whoami</a:t>
            </a:r>
            <a:r>
              <a:rPr lang="en-US" sz="2200" dirty="0"/>
              <a:t>) /</a:t>
            </a:r>
            <a:r>
              <a:rPr lang="en-US" sz="2200" dirty="0" err="1" smtClean="0"/>
              <a:t>usr</a:t>
            </a:r>
            <a:r>
              <a:rPr lang="en-US" sz="2200" dirty="0" smtClean="0"/>
              <a:t>/local/Cellar</a:t>
            </a:r>
          </a:p>
          <a:p>
            <a:r>
              <a:rPr lang="en-US" sz="2200" dirty="0" smtClean="0"/>
              <a:t>install pip: </a:t>
            </a:r>
            <a:r>
              <a:rPr lang="en-US" sz="2200" dirty="0" smtClean="0">
                <a:hlinkClick r:id="rId6"/>
              </a:rPr>
              <a:t>https</a:t>
            </a:r>
            <a:r>
              <a:rPr lang="en-US" sz="2200" dirty="0">
                <a:hlinkClick r:id="rId6"/>
              </a:rPr>
              <a:t>://</a:t>
            </a:r>
            <a:r>
              <a:rPr lang="en-US" sz="2200" dirty="0" smtClean="0">
                <a:hlinkClick r:id="rId6"/>
              </a:rPr>
              <a:t>pip.pypa.io/en/stable</a:t>
            </a:r>
            <a:endParaRPr lang="en-US" sz="2200" dirty="0" smtClean="0"/>
          </a:p>
          <a:p>
            <a:pPr marL="0" indent="0">
              <a:buNone/>
            </a:pPr>
            <a:r>
              <a:rPr lang="en-US" sz="2200" dirty="0" err="1" smtClean="0"/>
              <a:t>Donwload</a:t>
            </a:r>
            <a:r>
              <a:rPr lang="en-US" sz="2200" dirty="0" smtClean="0"/>
              <a:t> </a:t>
            </a:r>
            <a:r>
              <a:rPr lang="en-US" sz="2200" dirty="0">
                <a:hlinkClick r:id="rId7"/>
              </a:rPr>
              <a:t>https://</a:t>
            </a:r>
            <a:r>
              <a:rPr lang="en-US" sz="2200" dirty="0" smtClean="0">
                <a:hlinkClick r:id="rId7"/>
              </a:rPr>
              <a:t>bootstrap.pypa.io/get-pip.py</a:t>
            </a:r>
            <a:endParaRPr lang="en-US" sz="2200" dirty="0" smtClean="0"/>
          </a:p>
          <a:p>
            <a:pPr marL="0" indent="0">
              <a:buNone/>
            </a:pPr>
            <a:r>
              <a:rPr lang="en-US" sz="2200" dirty="0" err="1" smtClean="0"/>
              <a:t>sudo</a:t>
            </a:r>
            <a:r>
              <a:rPr lang="en-US" sz="2200" dirty="0" smtClean="0"/>
              <a:t> bash</a:t>
            </a:r>
          </a:p>
          <a:p>
            <a:pPr marL="0" indent="0">
              <a:buNone/>
            </a:pPr>
            <a:r>
              <a:rPr lang="en-US" sz="2200" dirty="0" smtClean="0"/>
              <a:t>python get-</a:t>
            </a:r>
            <a:r>
              <a:rPr lang="en-US" sz="2200" dirty="0" err="1" smtClean="0"/>
              <a:t>pip.py</a:t>
            </a:r>
            <a:endParaRPr lang="en-US" sz="2200" dirty="0" smtClean="0"/>
          </a:p>
          <a:p>
            <a:r>
              <a:rPr lang="en-US" sz="2200" dirty="0" smtClean="0"/>
              <a:t>install </a:t>
            </a:r>
            <a:r>
              <a:rPr lang="en-US" sz="2200" dirty="0" err="1" smtClean="0"/>
              <a:t>Jupyter</a:t>
            </a:r>
            <a:r>
              <a:rPr lang="en-US" sz="2200" dirty="0"/>
              <a:t>: </a:t>
            </a:r>
            <a:r>
              <a:rPr lang="en-US" sz="2200" dirty="0" smtClean="0"/>
              <a:t>need version 2.7.13</a:t>
            </a:r>
          </a:p>
          <a:p>
            <a:pPr marL="0" indent="0">
              <a:buNone/>
            </a:pPr>
            <a:r>
              <a:rPr lang="en-US" sz="2200" dirty="0" smtClean="0">
                <a:hlinkClick r:id="rId8"/>
              </a:rPr>
              <a:t>http</a:t>
            </a:r>
            <a:r>
              <a:rPr lang="en-US" sz="2200" dirty="0">
                <a:hlinkClick r:id="rId8"/>
              </a:rPr>
              <a:t>://</a:t>
            </a:r>
            <a:r>
              <a:rPr lang="en-US" sz="2200" dirty="0" smtClean="0">
                <a:hlinkClick r:id="rId8"/>
              </a:rPr>
              <a:t>jupyter.readthedocs.io/en/latest/install.html</a:t>
            </a:r>
            <a:endParaRPr lang="en-US" sz="2200" dirty="0" smtClean="0"/>
          </a:p>
          <a:p>
            <a:pPr marL="0" indent="0">
              <a:buNone/>
            </a:pPr>
            <a:r>
              <a:rPr lang="en-US" sz="2200" dirty="0" smtClean="0">
                <a:hlinkClick r:id="rId9"/>
              </a:rPr>
              <a:t>http</a:t>
            </a:r>
            <a:r>
              <a:rPr lang="en-US" sz="2200" dirty="0">
                <a:hlinkClick r:id="rId9"/>
              </a:rPr>
              <a:t>://</a:t>
            </a:r>
            <a:r>
              <a:rPr lang="en-US" sz="2200" dirty="0" smtClean="0">
                <a:hlinkClick r:id="rId9"/>
              </a:rPr>
              <a:t>jupyter.readthedocs.io/en/latest/install.html#alternative-for-experienced-python-users-installing-jupyter-with-pip</a:t>
            </a:r>
            <a:endParaRPr lang="en-US" sz="2200" dirty="0" smtClean="0"/>
          </a:p>
          <a:p>
            <a:pPr marL="0" indent="0">
              <a:buNone/>
            </a:pPr>
            <a:r>
              <a:rPr lang="en-US" sz="2200" dirty="0" smtClean="0"/>
              <a:t>pip </a:t>
            </a:r>
            <a:r>
              <a:rPr lang="en-US" sz="2200" dirty="0"/>
              <a:t>install </a:t>
            </a:r>
            <a:r>
              <a:rPr lang="en-US" sz="2200" dirty="0" err="1" smtClean="0"/>
              <a:t>jupyter</a:t>
            </a:r>
            <a:endParaRPr lang="en-US" sz="2200" dirty="0" smtClean="0"/>
          </a:p>
          <a:p>
            <a:r>
              <a:rPr lang="en-US" sz="2200" dirty="0" smtClean="0"/>
              <a:t>Install other libraries</a:t>
            </a:r>
            <a:endParaRPr lang="en-US" sz="2200" dirty="0"/>
          </a:p>
          <a:p>
            <a:pPr marL="0" indent="0">
              <a:buNone/>
            </a:pPr>
            <a:r>
              <a:rPr lang="en-US" sz="2200" dirty="0" smtClean="0"/>
              <a:t>pip </a:t>
            </a:r>
            <a:r>
              <a:rPr lang="en-US" sz="2200" dirty="0"/>
              <a:t>install </a:t>
            </a:r>
            <a:r>
              <a:rPr lang="en-US" sz="2200" dirty="0" err="1"/>
              <a:t>numpy</a:t>
            </a:r>
            <a:r>
              <a:rPr lang="en-US" sz="2200" dirty="0"/>
              <a:t> </a:t>
            </a:r>
            <a:r>
              <a:rPr lang="en-US" sz="2200" dirty="0" err="1"/>
              <a:t>matplotlib</a:t>
            </a:r>
            <a:r>
              <a:rPr lang="en-US" sz="2200" dirty="0"/>
              <a:t> </a:t>
            </a:r>
            <a:r>
              <a:rPr lang="en-US" sz="2200" dirty="0" smtClean="0"/>
              <a:t>pandas</a:t>
            </a:r>
          </a:p>
          <a:p>
            <a:pPr marL="0" indent="0">
              <a:buNone/>
            </a:pPr>
            <a:r>
              <a:rPr lang="en-US" sz="2200" dirty="0" smtClean="0"/>
              <a:t>pip </a:t>
            </a:r>
            <a:r>
              <a:rPr lang="en-US" sz="2200"/>
              <a:t>install </a:t>
            </a:r>
            <a:r>
              <a:rPr lang="en-US" sz="2200" smtClean="0"/>
              <a:t>geopandas</a:t>
            </a:r>
            <a:endParaRPr lang="en-US" sz="2200" dirty="0" smtClean="0"/>
          </a:p>
          <a:p>
            <a:pPr marL="0" indent="0">
              <a:buNone/>
            </a:pPr>
            <a:r>
              <a:rPr lang="en-US" sz="2200" dirty="0"/>
              <a:t>pip install -U </a:t>
            </a:r>
            <a:r>
              <a:rPr lang="en-US" sz="2200" dirty="0" err="1"/>
              <a:t>pysal</a:t>
            </a:r>
            <a:endParaRPr lang="en-US" sz="2200" dirty="0"/>
          </a:p>
          <a:p>
            <a:pPr marL="0" indent="0">
              <a:buNone/>
            </a:pPr>
            <a:endParaRPr lang="en-US" sz="2200" dirty="0"/>
          </a:p>
        </p:txBody>
      </p:sp>
    </p:spTree>
    <p:extLst>
      <p:ext uri="{BB962C8B-B14F-4D97-AF65-F5344CB8AC3E}">
        <p14:creationId xmlns:p14="http://schemas.microsoft.com/office/powerpoint/2010/main" val="24595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Jupyter</a:t>
            </a:r>
            <a:endParaRPr lang="en-US" dirty="0"/>
          </a:p>
        </p:txBody>
      </p:sp>
      <p:sp>
        <p:nvSpPr>
          <p:cNvPr id="3" name="Content Placeholder 2"/>
          <p:cNvSpPr>
            <a:spLocks noGrp="1"/>
          </p:cNvSpPr>
          <p:nvPr>
            <p:ph idx="1"/>
          </p:nvPr>
        </p:nvSpPr>
        <p:spPr/>
        <p:txBody>
          <a:bodyPr>
            <a:normAutofit/>
          </a:bodyPr>
          <a:lstStyle/>
          <a:p>
            <a:r>
              <a:rPr lang="en-US" sz="2400" dirty="0" smtClean="0"/>
              <a:t>On a terminal, ”cd” to the </a:t>
            </a:r>
            <a:r>
              <a:rPr lang="en-US" sz="2400" dirty="0"/>
              <a:t>directory you cloned (https://</a:t>
            </a:r>
            <a:r>
              <a:rPr lang="en-US" sz="2400" dirty="0" err="1" smtClean="0"/>
              <a:t>github.com</a:t>
            </a:r>
            <a:r>
              <a:rPr lang="en-US" sz="2400" dirty="0" smtClean="0"/>
              <a:t>/</a:t>
            </a:r>
            <a:r>
              <a:rPr lang="en-US" sz="2400" dirty="0" err="1" smtClean="0"/>
              <a:t>julianafreire</a:t>
            </a:r>
            <a:r>
              <a:rPr lang="en-US" sz="2400" dirty="0" smtClean="0"/>
              <a:t>/ACMSummerSchool2017)</a:t>
            </a:r>
            <a:endParaRPr lang="en-US" sz="2400" dirty="0" smtClean="0"/>
          </a:p>
          <a:p>
            <a:r>
              <a:rPr lang="en-US" sz="2400" dirty="0" smtClean="0"/>
              <a:t>Under the folder </a:t>
            </a:r>
            <a:r>
              <a:rPr lang="en-US" sz="2400" dirty="0" err="1" smtClean="0"/>
              <a:t>nytrees</a:t>
            </a:r>
            <a:r>
              <a:rPr lang="en-US" sz="2400" dirty="0" smtClean="0"/>
              <a:t> you </a:t>
            </a:r>
            <a:r>
              <a:rPr lang="en-US" sz="2400" dirty="0" err="1" smtClean="0"/>
              <a:t>willl</a:t>
            </a:r>
            <a:r>
              <a:rPr lang="en-US" sz="2400" dirty="0" smtClean="0"/>
              <a:t> find </a:t>
            </a:r>
          </a:p>
          <a:p>
            <a:pPr lvl="1"/>
            <a:r>
              <a:rPr lang="en-US" sz="2000" dirty="0" err="1" smtClean="0"/>
              <a:t>trees.ipynb</a:t>
            </a:r>
            <a:endParaRPr lang="en-US" sz="2000" dirty="0" smtClean="0"/>
          </a:p>
          <a:p>
            <a:pPr lvl="1"/>
            <a:r>
              <a:rPr lang="en-US" sz="2000" dirty="0" err="1"/>
              <a:t>d</a:t>
            </a:r>
            <a:r>
              <a:rPr lang="en-US" sz="2000" dirty="0" err="1" smtClean="0"/>
              <a:t>ata.tar.gz</a:t>
            </a:r>
            <a:endParaRPr lang="en-US" sz="2000" dirty="0"/>
          </a:p>
          <a:p>
            <a:r>
              <a:rPr lang="en-US" sz="2400" dirty="0" smtClean="0"/>
              <a:t>On the terminal</a:t>
            </a:r>
          </a:p>
          <a:p>
            <a:pPr marL="0" indent="0">
              <a:buNone/>
            </a:pPr>
            <a:r>
              <a:rPr lang="en-US" sz="2400" dirty="0"/>
              <a:t>t</a:t>
            </a:r>
            <a:r>
              <a:rPr lang="en-US" sz="2400" dirty="0" smtClean="0"/>
              <a:t>ar </a:t>
            </a:r>
            <a:r>
              <a:rPr lang="en-US" sz="2400" dirty="0" err="1" smtClean="0"/>
              <a:t>xzvf</a:t>
            </a:r>
            <a:r>
              <a:rPr lang="en-US" sz="2400" dirty="0" smtClean="0"/>
              <a:t> </a:t>
            </a:r>
            <a:r>
              <a:rPr lang="en-US" sz="2400" dirty="0" err="1" smtClean="0"/>
              <a:t>data.tar.gz</a:t>
            </a:r>
            <a:endParaRPr lang="en-US" sz="2400" dirty="0" smtClean="0"/>
          </a:p>
          <a:p>
            <a:pPr marL="0" indent="0">
              <a:buNone/>
            </a:pPr>
            <a:r>
              <a:rPr lang="en-US" sz="2400" dirty="0" err="1" smtClean="0"/>
              <a:t>jupyter</a:t>
            </a:r>
            <a:r>
              <a:rPr lang="en-US" sz="2400" dirty="0" smtClean="0"/>
              <a:t> notebook</a:t>
            </a:r>
          </a:p>
          <a:p>
            <a:pPr marL="0" indent="0">
              <a:buNone/>
            </a:pPr>
            <a:r>
              <a:rPr lang="en-US" sz="2400" dirty="0" smtClean="0"/>
              <a:t>(Copy and paste URL shown on the terminal into a browser window)</a:t>
            </a:r>
          </a:p>
          <a:p>
            <a:pPr marL="0" lvl="1" indent="0">
              <a:spcBef>
                <a:spcPts val="1000"/>
              </a:spcBef>
              <a:buNone/>
            </a:pPr>
            <a:r>
              <a:rPr lang="en-US" dirty="0"/>
              <a:t>On the browser window, click on </a:t>
            </a:r>
            <a:r>
              <a:rPr lang="en-US" dirty="0" err="1"/>
              <a:t>trees.ipynb</a:t>
            </a:r>
            <a:endParaRPr lang="en-US" dirty="0"/>
          </a:p>
          <a:p>
            <a:pPr marL="0" indent="0">
              <a:buNone/>
            </a:pPr>
            <a:endParaRPr lang="en-US" sz="2400" dirty="0"/>
          </a:p>
          <a:p>
            <a:endParaRPr lang="en-US" sz="2400" dirty="0" smtClean="0"/>
          </a:p>
        </p:txBody>
      </p:sp>
    </p:spTree>
    <p:extLst>
      <p:ext uri="{BB962C8B-B14F-4D97-AF65-F5344CB8AC3E}">
        <p14:creationId xmlns:p14="http://schemas.microsoft.com/office/powerpoint/2010/main" val="185194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normAutofit/>
          </a:bodyPr>
          <a:lstStyle/>
          <a:p>
            <a:r>
              <a:rPr lang="en-US" sz="2400" dirty="0" smtClean="0"/>
              <a:t>We </a:t>
            </a:r>
            <a:r>
              <a:rPr lang="en-US" sz="2400" dirty="0"/>
              <a:t>will analyze data from the NYC Tree Census and try to understand the interplay between tree health and shadows. A detailed description of the tree data can be found in StreetTreeCensus2015TreesDataDictionary20161102.pdf. It consists of a table that includes each tree in NYC, together with its location and other attributes (e.g., height, species, </a:t>
            </a:r>
            <a:r>
              <a:rPr lang="en-US" sz="2400" dirty="0" err="1"/>
              <a:t>etc</a:t>
            </a:r>
            <a:r>
              <a:rPr lang="en-US" sz="2400" dirty="0"/>
              <a:t>). The shadow data was generated with the </a:t>
            </a:r>
            <a:r>
              <a:rPr lang="en-US" sz="2400" dirty="0" err="1"/>
              <a:t>ShadowProfiler</a:t>
            </a:r>
            <a:r>
              <a:rPr lang="en-US" sz="2400" dirty="0"/>
              <a:t> which calculates shadows cast by buildings in Manhattan. The program takes the dimension of buildings, and the light coming off of the sun, and calculates the shadow intensity and duration. See </a:t>
            </a:r>
            <a:r>
              <a:rPr lang="en-US" sz="2400" u="sng" dirty="0">
                <a:hlinkClick r:id="rId2"/>
              </a:rPr>
              <a:t>https://www.nytimes.com/interactive/2016/12/21/upshot/Mapping­the­Shadows­of­New­York­City.html</a:t>
            </a:r>
            <a:endParaRPr lang="en-US" sz="2400" dirty="0"/>
          </a:p>
        </p:txBody>
      </p:sp>
    </p:spTree>
    <p:extLst>
      <p:ext uri="{BB962C8B-B14F-4D97-AF65-F5344CB8AC3E}">
        <p14:creationId xmlns:p14="http://schemas.microsoft.com/office/powerpoint/2010/main" val="297309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p:txBody>
          <a:bodyPr>
            <a:normAutofit lnSpcReduction="10000"/>
          </a:bodyPr>
          <a:lstStyle/>
          <a:p>
            <a:r>
              <a:rPr lang="en-US" dirty="0"/>
              <a:t>Can you find a correlation between the amount of sun and tree health?</a:t>
            </a:r>
          </a:p>
          <a:p>
            <a:r>
              <a:rPr lang="en-US" dirty="0"/>
              <a:t>Is tree height associated with health? Do taller trees get more sun?</a:t>
            </a:r>
          </a:p>
          <a:p>
            <a:r>
              <a:rPr lang="en-US" dirty="0" smtClean="0"/>
              <a:t>Here </a:t>
            </a:r>
            <a:r>
              <a:rPr lang="en-US" dirty="0"/>
              <a:t>is the NYC list of trees you can use when you plant a tree: </a:t>
            </a:r>
            <a:r>
              <a:rPr lang="en-US" u="sng" dirty="0">
                <a:hlinkClick r:id="rId2"/>
              </a:rPr>
              <a:t>https://www.nycgovparks.org/trees/street-tree-planting/species-list</a:t>
            </a:r>
            <a:endParaRPr lang="en-US" dirty="0"/>
          </a:p>
          <a:p>
            <a:pPr lvl="1"/>
            <a:r>
              <a:rPr lang="en-US" dirty="0"/>
              <a:t>From that list, NYC says that only the following tolerate shade well (only 3</a:t>
            </a:r>
            <a:r>
              <a:rPr lang="en-US" dirty="0" smtClean="0"/>
              <a:t>!): </a:t>
            </a:r>
            <a:r>
              <a:rPr lang="en-US" dirty="0" err="1" smtClean="0"/>
              <a:t>Tilia</a:t>
            </a:r>
            <a:r>
              <a:rPr lang="en-US" dirty="0" smtClean="0"/>
              <a:t> </a:t>
            </a:r>
            <a:r>
              <a:rPr lang="en-US" dirty="0" err="1"/>
              <a:t>americana</a:t>
            </a:r>
            <a:r>
              <a:rPr lang="en-US" dirty="0"/>
              <a:t> </a:t>
            </a:r>
            <a:r>
              <a:rPr lang="en-US" dirty="0" err="1"/>
              <a:t>Tilia</a:t>
            </a:r>
            <a:r>
              <a:rPr lang="en-US" dirty="0"/>
              <a:t> </a:t>
            </a:r>
            <a:r>
              <a:rPr lang="en-US" dirty="0" err="1"/>
              <a:t>tomentosa</a:t>
            </a:r>
            <a:r>
              <a:rPr lang="en-US" dirty="0"/>
              <a:t> </a:t>
            </a:r>
            <a:r>
              <a:rPr lang="en-US" dirty="0" err="1"/>
              <a:t>Ulmus</a:t>
            </a:r>
            <a:r>
              <a:rPr lang="en-US" dirty="0"/>
              <a:t> </a:t>
            </a:r>
            <a:r>
              <a:rPr lang="en-US" dirty="0" err="1" smtClean="0"/>
              <a:t>americana</a:t>
            </a:r>
            <a:endParaRPr lang="en-US" dirty="0"/>
          </a:p>
          <a:p>
            <a:pPr lvl="1"/>
            <a:r>
              <a:rPr lang="en-US" dirty="0" smtClean="0"/>
              <a:t>How </a:t>
            </a:r>
            <a:r>
              <a:rPr lang="en-US" dirty="0"/>
              <a:t>prevalent are these species? Are trees of these species healthier? Have they been planted in suitable places, where they get plenty of shade?</a:t>
            </a:r>
          </a:p>
          <a:p>
            <a:endParaRPr lang="en-US" dirty="0"/>
          </a:p>
        </p:txBody>
      </p:sp>
    </p:spTree>
    <p:extLst>
      <p:ext uri="{BB962C8B-B14F-4D97-AF65-F5344CB8AC3E}">
        <p14:creationId xmlns:p14="http://schemas.microsoft.com/office/powerpoint/2010/main" val="37807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667"/>
            <a:ext cx="7886700" cy="846454"/>
          </a:xfrm>
        </p:spPr>
        <p:txBody>
          <a:bodyPr>
            <a:noAutofit/>
          </a:bodyPr>
          <a:lstStyle/>
          <a:p>
            <a:r>
              <a:rPr lang="en-US" sz="3200" dirty="0" smtClean="0">
                <a:solidFill>
                  <a:srgbClr val="FF0000"/>
                </a:solidFill>
              </a:rPr>
              <a:t>Deliverables</a:t>
            </a:r>
            <a:endParaRPr lang="en-US" sz="3200" dirty="0"/>
          </a:p>
        </p:txBody>
      </p:sp>
      <p:sp>
        <p:nvSpPr>
          <p:cNvPr id="3" name="Content Placeholder 2"/>
          <p:cNvSpPr>
            <a:spLocks noGrp="1"/>
          </p:cNvSpPr>
          <p:nvPr>
            <p:ph idx="1"/>
          </p:nvPr>
        </p:nvSpPr>
        <p:spPr>
          <a:xfrm>
            <a:off x="628650" y="845820"/>
            <a:ext cx="8149590" cy="5349239"/>
          </a:xfrm>
        </p:spPr>
        <p:txBody>
          <a:bodyPr>
            <a:noAutofit/>
          </a:bodyPr>
          <a:lstStyle/>
          <a:p>
            <a:pPr marL="0" indent="0">
              <a:buNone/>
            </a:pPr>
            <a:r>
              <a:rPr lang="en-US" sz="2200" dirty="0" smtClean="0"/>
              <a:t>Start from the </a:t>
            </a:r>
            <a:r>
              <a:rPr lang="en-US" sz="2200" dirty="0" err="1" smtClean="0"/>
              <a:t>Jupyter</a:t>
            </a:r>
            <a:r>
              <a:rPr lang="en-US" sz="2200" dirty="0" smtClean="0"/>
              <a:t> notebook </a:t>
            </a:r>
            <a:r>
              <a:rPr lang="en-US" sz="2200" dirty="0" err="1" smtClean="0"/>
              <a:t>trees.ipynb</a:t>
            </a:r>
            <a:endParaRPr lang="en-US" sz="2200" dirty="0"/>
          </a:p>
          <a:p>
            <a:pPr marL="0" indent="0">
              <a:buNone/>
            </a:pPr>
            <a:r>
              <a:rPr lang="en-US" sz="2200" dirty="0" smtClean="0"/>
              <a:t>Your final notebook is your deliverable, add it the </a:t>
            </a:r>
            <a:r>
              <a:rPr lang="en-US" sz="2200" dirty="0" err="1" smtClean="0"/>
              <a:t>github</a:t>
            </a:r>
            <a:r>
              <a:rPr lang="en-US" sz="2200" dirty="0" smtClean="0"/>
              <a:t> repo you created for the Data Cleaning lab</a:t>
            </a:r>
          </a:p>
          <a:p>
            <a:pPr marL="0" indent="0">
              <a:buNone/>
            </a:pPr>
            <a:r>
              <a:rPr lang="en-US" sz="2200" dirty="0" smtClean="0"/>
              <a:t>Make sure your </a:t>
            </a:r>
            <a:r>
              <a:rPr lang="en-US" sz="2200" dirty="0"/>
              <a:t>name and link to </a:t>
            </a:r>
            <a:r>
              <a:rPr lang="en-US" sz="2200" dirty="0" err="1"/>
              <a:t>github</a:t>
            </a:r>
            <a:r>
              <a:rPr lang="en-US" sz="2200" dirty="0"/>
              <a:t> repo to the spreadsheet in: https://</a:t>
            </a:r>
            <a:r>
              <a:rPr lang="en-US" sz="2200" dirty="0" err="1"/>
              <a:t>docs.google.com</a:t>
            </a:r>
            <a:r>
              <a:rPr lang="en-US" sz="2200" dirty="0"/>
              <a:t>/spreadsheets/d/1pnQI4suUTo1Hj8vkuxFuRXexcNorN5UqzmkOCrHHCZE/</a:t>
            </a:r>
            <a:r>
              <a:rPr lang="en-US" sz="2200" dirty="0" err="1"/>
              <a:t>edit?usp</a:t>
            </a:r>
            <a:r>
              <a:rPr lang="en-US" sz="2200" dirty="0"/>
              <a:t>=sharing</a:t>
            </a:r>
          </a:p>
          <a:p>
            <a:pPr marL="0" indent="0">
              <a:buNone/>
            </a:pPr>
            <a:endParaRPr lang="en-US" sz="2200" dirty="0" smtClean="0"/>
          </a:p>
        </p:txBody>
      </p:sp>
    </p:spTree>
    <p:extLst>
      <p:ext uri="{BB962C8B-B14F-4D97-AF65-F5344CB8AC3E}">
        <p14:creationId xmlns:p14="http://schemas.microsoft.com/office/powerpoint/2010/main" val="1571812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6667</TotalTime>
  <Words>366</Words>
  <Application>Microsoft Macintosh PowerPoint</Application>
  <PresentationFormat>On-screen Show (4:3)</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Hands On Urban Data Exploration</vt:lpstr>
      <vt:lpstr>Installing Python/Jupyter/etc</vt:lpstr>
      <vt:lpstr>Start Jupyter</vt:lpstr>
      <vt:lpstr>Task</vt:lpstr>
      <vt:lpstr>Some Questions</vt:lpstr>
      <vt:lpstr>Deliverables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ecc</dc:creator>
  <cp:lastModifiedBy>Juliana Freire</cp:lastModifiedBy>
  <cp:revision>47</cp:revision>
  <dcterms:created xsi:type="dcterms:W3CDTF">2017-03-26T18:39:26Z</dcterms:created>
  <dcterms:modified xsi:type="dcterms:W3CDTF">2017-07-12T21:16:04Z</dcterms:modified>
</cp:coreProperties>
</file>