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6" r:id="rId3"/>
    <p:sldId id="259" r:id="rId4"/>
    <p:sldId id="263"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93" autoAdjust="0"/>
    <p:restoredTop sz="72259" autoAdjust="0"/>
  </p:normalViewPr>
  <p:slideViewPr>
    <p:cSldViewPr snapToGrid="0">
      <p:cViewPr>
        <p:scale>
          <a:sx n="63" d="100"/>
          <a:sy n="63" d="100"/>
        </p:scale>
        <p:origin x="76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FF0D3-949A-4CA2-B45D-D4D040E724C7}" type="datetimeFigureOut">
              <a:rPr lang="en-GB" smtClean="0"/>
              <a:t>11/12/2017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F311A-AAA7-4AB5-8569-900196E4CDAA}" type="slidenum">
              <a:rPr lang="en-GB" smtClean="0"/>
              <a:t>‹#›</a:t>
            </a:fld>
            <a:endParaRPr lang="en-GB"/>
          </a:p>
        </p:txBody>
      </p:sp>
    </p:spTree>
    <p:extLst>
      <p:ext uri="{BB962C8B-B14F-4D97-AF65-F5344CB8AC3E}">
        <p14:creationId xmlns:p14="http://schemas.microsoft.com/office/powerpoint/2010/main" val="132021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FF311A-AAA7-4AB5-8569-900196E4CDAA}" type="slidenum">
              <a:rPr lang="en-GB" smtClean="0"/>
              <a:t>1</a:t>
            </a:fld>
            <a:endParaRPr lang="en-GB"/>
          </a:p>
        </p:txBody>
      </p:sp>
    </p:spTree>
    <p:extLst>
      <p:ext uri="{BB962C8B-B14F-4D97-AF65-F5344CB8AC3E}">
        <p14:creationId xmlns:p14="http://schemas.microsoft.com/office/powerpoint/2010/main" val="84607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 IN THE SLIDE] Notebooks are rightly popular for a number of good reasons:</a:t>
            </a:r>
          </a:p>
          <a:p>
            <a:endParaRPr lang="en-US" dirty="0"/>
          </a:p>
          <a:p>
            <a:pPr marL="171450" indent="-171450">
              <a:buFont typeface="Arial" panose="020B0604020202020204" pitchFamily="34" charset="0"/>
              <a:buChar char="•"/>
            </a:pPr>
            <a:r>
              <a:rPr lang="en-US" dirty="0"/>
              <a:t>They allow you to iterate on your code quickly via REPL environment</a:t>
            </a:r>
          </a:p>
          <a:p>
            <a:pPr marL="171450" indent="-171450">
              <a:buFont typeface="Arial" panose="020B0604020202020204" pitchFamily="34" charset="0"/>
              <a:buChar char="•"/>
            </a:pPr>
            <a:r>
              <a:rPr lang="en-US" dirty="0"/>
              <a:t>They provide rich output with embedded charts and tables</a:t>
            </a:r>
          </a:p>
          <a:p>
            <a:pPr marL="171450" indent="-171450">
              <a:buFont typeface="Arial" panose="020B0604020202020204" pitchFamily="34" charset="0"/>
              <a:buChar char="•"/>
            </a:pPr>
            <a:r>
              <a:rPr lang="en-US" dirty="0"/>
              <a:t>They are lightweight portable interface for a cloud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THE SLIDE] But the way most current notebooks systems are implemented leads to a number of issues: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If you run cells out of order and tweak parameters, you can get into a state without knowing how</a:t>
            </a:r>
          </a:p>
          <a:p>
            <a:pPr marL="171450" indent="-171450">
              <a:buFont typeface="Arial" panose="020B0604020202020204" pitchFamily="34" charset="0"/>
              <a:buChar char="•"/>
            </a:pPr>
            <a:r>
              <a:rPr lang="en-US" dirty="0"/>
              <a:t>No rollback – There is no way to go to the previous model if it worked better; more generally, version control support is also poor</a:t>
            </a:r>
          </a:p>
          <a:p>
            <a:pPr marL="171450" indent="-171450">
              <a:buFont typeface="Arial" panose="020B0604020202020204" pitchFamily="34" charset="0"/>
              <a:buChar char="•"/>
            </a:pPr>
            <a:r>
              <a:rPr lang="en-US" dirty="0"/>
              <a:t>Limited interaction – You can just run cells and get results, but more complex interactions – like previews or notebook refactoring are not part of the “protocol”</a:t>
            </a:r>
          </a:p>
          <a:p>
            <a:pPr marL="171450" indent="-171450">
              <a:buFont typeface="Arial" panose="020B0604020202020204" pitchFamily="34" charset="0"/>
              <a:buChar char="•"/>
            </a:pPr>
            <a:r>
              <a:rPr lang="en-US" dirty="0"/>
              <a:t>One language – This can be done via “magics” but it’s hard because state is associated with one primary kernel, so magics has to mirror it in a </a:t>
            </a:r>
            <a:r>
              <a:rPr lang="en-US" dirty="0" err="1"/>
              <a:t>hackish</a:t>
            </a:r>
            <a:r>
              <a:rPr lang="en-US" dirty="0"/>
              <a:t> way</a:t>
            </a:r>
            <a:endParaRPr lang="en-GB"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[ARCHITERCTURE </a:t>
            </a:r>
            <a:r>
              <a:rPr lang="en-GB" dirty="0"/>
              <a:t>DIAGRAM] Our key idea is to (logically) move the state from a single kernel on the server to the client. The client can evaluate some things on its own and for other things, calls one of several providers. The client owns the state logically, but data is in a durable data store that keeps versions and allows easy sharing of state with providers. Client only needs “references” to the state, so it never actually loads all “big data” into the browser.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r>
              <a:rPr lang="en-GB" dirty="0"/>
              <a:t>IN THE SLIDE] This alternative architecture allows us to address the main issues with notebooks: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In our architecture, client always evaluates current state of code (with caching to make this work), so what you see is what everyone will see</a:t>
            </a:r>
            <a:endParaRPr lang="en-GB" dirty="0"/>
          </a:p>
          <a:p>
            <a:pPr marL="171450" indent="-171450">
              <a:buFont typeface="Arial" panose="020B0604020202020204" pitchFamily="34" charset="0"/>
              <a:buChar char="•"/>
            </a:pPr>
            <a:r>
              <a:rPr lang="en-US" dirty="0"/>
              <a:t>Versioning – The datastore keeps the history of changes, so you can go back to the previous state of a notebook</a:t>
            </a:r>
            <a:endParaRPr lang="en-GB" dirty="0"/>
          </a:p>
          <a:p>
            <a:pPr marL="171450" indent="-171450">
              <a:buFont typeface="Arial" panose="020B0604020202020204" pitchFamily="34" charset="0"/>
              <a:buChar char="•"/>
            </a:pPr>
            <a:r>
              <a:rPr lang="en-US" dirty="0"/>
              <a:t>Interactivity – We can build a lot more intelligence into the client and provide more rapid feedback – e.g. by giving live previews and showing outliers or typical rows (this is handled by datastore and client, so the language-specific provider stays simple)</a:t>
            </a:r>
            <a:endParaRPr lang="en-GB" dirty="0"/>
          </a:p>
          <a:p>
            <a:pPr marL="171450" indent="-171450">
              <a:buFont typeface="Arial" panose="020B0604020202020204" pitchFamily="34" charset="0"/>
              <a:buChar char="•"/>
            </a:pPr>
            <a:r>
              <a:rPr lang="en-US" dirty="0"/>
              <a:t>Polyglot programming – The client can call multiple providers to mix multiple languages or AI assistants in order to do the job</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EFF311A-AAA7-4AB5-8569-900196E4CDAA}" type="slidenum">
              <a:rPr lang="en-GB" smtClean="0"/>
              <a:t>2</a:t>
            </a:fld>
            <a:endParaRPr lang="en-GB"/>
          </a:p>
        </p:txBody>
      </p:sp>
    </p:spTree>
    <p:extLst>
      <p:ext uri="{BB962C8B-B14F-4D97-AF65-F5344CB8AC3E}">
        <p14:creationId xmlns:p14="http://schemas.microsoft.com/office/powerpoint/2010/main" val="424178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 IN THE SLIDE] Notebooks are rightly popular for a number of good reasons:</a:t>
            </a:r>
          </a:p>
          <a:p>
            <a:endParaRPr lang="en-US" dirty="0"/>
          </a:p>
          <a:p>
            <a:pPr marL="171450" indent="-171450">
              <a:buFont typeface="Arial" panose="020B0604020202020204" pitchFamily="34" charset="0"/>
              <a:buChar char="•"/>
            </a:pPr>
            <a:r>
              <a:rPr lang="en-US" dirty="0"/>
              <a:t>They allow you to iterate on your code quickly via REPL environment</a:t>
            </a:r>
          </a:p>
          <a:p>
            <a:pPr marL="171450" indent="-171450">
              <a:buFont typeface="Arial" panose="020B0604020202020204" pitchFamily="34" charset="0"/>
              <a:buChar char="•"/>
            </a:pPr>
            <a:r>
              <a:rPr lang="en-US" dirty="0"/>
              <a:t>They provide rich output with embedded charts and tables</a:t>
            </a:r>
          </a:p>
          <a:p>
            <a:pPr marL="171450" indent="-171450">
              <a:buFont typeface="Arial" panose="020B0604020202020204" pitchFamily="34" charset="0"/>
              <a:buChar char="•"/>
            </a:pPr>
            <a:r>
              <a:rPr lang="en-US" dirty="0"/>
              <a:t>They are lightweight portable interface for a cloud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THE SLIDE] But the way most current notebooks systems are implemented leads to a number of issues: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If you run cells out of order and tweak parameters, you can get into a state without knowing how</a:t>
            </a:r>
          </a:p>
          <a:p>
            <a:pPr marL="171450" indent="-171450">
              <a:buFont typeface="Arial" panose="020B0604020202020204" pitchFamily="34" charset="0"/>
              <a:buChar char="•"/>
            </a:pPr>
            <a:r>
              <a:rPr lang="en-US" dirty="0"/>
              <a:t>No rollback – There is no way to go to the previous model if it worked better; more generally, version control support is also poor</a:t>
            </a:r>
          </a:p>
          <a:p>
            <a:pPr marL="171450" indent="-171450">
              <a:buFont typeface="Arial" panose="020B0604020202020204" pitchFamily="34" charset="0"/>
              <a:buChar char="•"/>
            </a:pPr>
            <a:r>
              <a:rPr lang="en-US" dirty="0"/>
              <a:t>Limited interaction – You can just run cells and get results, but more complex interactions – like previews or notebook refactoring are not part of the “protocol”</a:t>
            </a:r>
          </a:p>
          <a:p>
            <a:pPr marL="171450" indent="-171450">
              <a:buFont typeface="Arial" panose="020B0604020202020204" pitchFamily="34" charset="0"/>
              <a:buChar char="•"/>
            </a:pPr>
            <a:r>
              <a:rPr lang="en-US" dirty="0"/>
              <a:t>One language – This can be done via “magics” but it’s hard because state is associated with one primary kernel, so magics has to mirror it in a </a:t>
            </a:r>
            <a:r>
              <a:rPr lang="en-US" dirty="0" err="1"/>
              <a:t>hackish</a:t>
            </a:r>
            <a:r>
              <a:rPr lang="en-US" dirty="0"/>
              <a:t> way</a:t>
            </a:r>
            <a:endParaRPr lang="en-GB"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[ARCHITERCTURE </a:t>
            </a:r>
            <a:r>
              <a:rPr lang="en-GB" dirty="0"/>
              <a:t>DIAGRAM] Our key idea is to (logically) move the state from a single kernel on the server to the client. The client can evaluate some things on its own and for other things, calls one of several providers. The client owns the state logically, but data is in a durable data store that keeps versions and allows easy sharing of state with providers. Client only needs “references” to the state, so it never actually loads all “big data” into the browser.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r>
              <a:rPr lang="en-GB" dirty="0"/>
              <a:t>IN THE SLIDE] This alternative architecture allows us to address the main issues with notebooks: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In our architecture, client always evaluates current state of code (with caching to make this work), so what you see is what everyone will see</a:t>
            </a:r>
            <a:endParaRPr lang="en-GB" dirty="0"/>
          </a:p>
          <a:p>
            <a:pPr marL="171450" indent="-171450">
              <a:buFont typeface="Arial" panose="020B0604020202020204" pitchFamily="34" charset="0"/>
              <a:buChar char="•"/>
            </a:pPr>
            <a:r>
              <a:rPr lang="en-US" dirty="0"/>
              <a:t>Versioning – The datastore keeps the history of changes, so you can go back to the previous state of a notebook</a:t>
            </a:r>
            <a:endParaRPr lang="en-GB" dirty="0"/>
          </a:p>
          <a:p>
            <a:pPr marL="171450" indent="-171450">
              <a:buFont typeface="Arial" panose="020B0604020202020204" pitchFamily="34" charset="0"/>
              <a:buChar char="•"/>
            </a:pPr>
            <a:r>
              <a:rPr lang="en-US" dirty="0"/>
              <a:t>Interactivity – We can build a lot more intelligence into the client and provide more rapid feedback – e.g. by giving live previews and showing outliers or typical rows (this is handled by datastore and client, so the language-specific provider stays simple)</a:t>
            </a:r>
            <a:endParaRPr lang="en-GB" dirty="0"/>
          </a:p>
          <a:p>
            <a:pPr marL="171450" indent="-171450">
              <a:buFont typeface="Arial" panose="020B0604020202020204" pitchFamily="34" charset="0"/>
              <a:buChar char="•"/>
            </a:pPr>
            <a:r>
              <a:rPr lang="en-US" dirty="0"/>
              <a:t>Polyglot programming – The client can call multiple providers to mix multiple languages or AI assistants in order to do the job</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EFF311A-AAA7-4AB5-8569-900196E4CDAA}" type="slidenum">
              <a:rPr lang="en-GB" smtClean="0"/>
              <a:t>3</a:t>
            </a:fld>
            <a:endParaRPr lang="en-GB"/>
          </a:p>
        </p:txBody>
      </p:sp>
    </p:spTree>
    <p:extLst>
      <p:ext uri="{BB962C8B-B14F-4D97-AF65-F5344CB8AC3E}">
        <p14:creationId xmlns:p14="http://schemas.microsoft.com/office/powerpoint/2010/main" val="121140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 IN THE SLIDE] Notebooks are rightly popular for a number of good reasons:</a:t>
            </a:r>
          </a:p>
          <a:p>
            <a:endParaRPr lang="en-US" dirty="0"/>
          </a:p>
          <a:p>
            <a:pPr marL="171450" indent="-171450">
              <a:buFont typeface="Arial" panose="020B0604020202020204" pitchFamily="34" charset="0"/>
              <a:buChar char="•"/>
            </a:pPr>
            <a:r>
              <a:rPr lang="en-US" dirty="0"/>
              <a:t>They allow you to iterate on your code quickly via REPL environment</a:t>
            </a:r>
          </a:p>
          <a:p>
            <a:pPr marL="171450" indent="-171450">
              <a:buFont typeface="Arial" panose="020B0604020202020204" pitchFamily="34" charset="0"/>
              <a:buChar char="•"/>
            </a:pPr>
            <a:r>
              <a:rPr lang="en-US" dirty="0"/>
              <a:t>They provide rich output with embedded charts and tables</a:t>
            </a:r>
          </a:p>
          <a:p>
            <a:pPr marL="171450" indent="-171450">
              <a:buFont typeface="Arial" panose="020B0604020202020204" pitchFamily="34" charset="0"/>
              <a:buChar char="•"/>
            </a:pPr>
            <a:r>
              <a:rPr lang="en-US" dirty="0"/>
              <a:t>They are lightweight portable interface for a cloud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THE SLIDE] But the way most current notebooks systems are implemented leads to a number of issues: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If you run cells out of order and tweak parameters, you can get into a state without knowing how</a:t>
            </a:r>
          </a:p>
          <a:p>
            <a:pPr marL="171450" indent="-171450">
              <a:buFont typeface="Arial" panose="020B0604020202020204" pitchFamily="34" charset="0"/>
              <a:buChar char="•"/>
            </a:pPr>
            <a:r>
              <a:rPr lang="en-US" dirty="0"/>
              <a:t>No rollback – There is no way to go to the previous model if it worked better; more generally, version control support is also poor</a:t>
            </a:r>
          </a:p>
          <a:p>
            <a:pPr marL="171450" indent="-171450">
              <a:buFont typeface="Arial" panose="020B0604020202020204" pitchFamily="34" charset="0"/>
              <a:buChar char="•"/>
            </a:pPr>
            <a:r>
              <a:rPr lang="en-US" dirty="0"/>
              <a:t>Limited interaction – You can just run cells and get results, but more complex interactions – like previews or notebook refactoring are not part of the “protocol”</a:t>
            </a:r>
          </a:p>
          <a:p>
            <a:pPr marL="171450" indent="-171450">
              <a:buFont typeface="Arial" panose="020B0604020202020204" pitchFamily="34" charset="0"/>
              <a:buChar char="•"/>
            </a:pPr>
            <a:r>
              <a:rPr lang="en-US" dirty="0"/>
              <a:t>One language – This can be done via “magics” but it’s hard because state is associated with one primary kernel, so magics has to mirror it in a </a:t>
            </a:r>
            <a:r>
              <a:rPr lang="en-US" dirty="0" err="1"/>
              <a:t>hackish</a:t>
            </a:r>
            <a:r>
              <a:rPr lang="en-US" dirty="0"/>
              <a:t> way</a:t>
            </a:r>
            <a:endParaRPr lang="en-GB"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[ARCHITERCTURE </a:t>
            </a:r>
            <a:r>
              <a:rPr lang="en-GB" dirty="0"/>
              <a:t>DIAGRAM] Our key idea is to (logically) move the state from a single kernel on the server to the client. The client can evaluate some things on its own and for other things, calls one of several providers. The client owns the state logically, but data is in a durable data store that keeps versions and allows easy sharing of state with providers. Client only needs “references” to the state, so it never actually loads all “big data” into the browser.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r>
              <a:rPr lang="en-GB" dirty="0"/>
              <a:t>IN THE SLIDE] This alternative architecture allows us to address the main issues with notebooks: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In our architecture, client always evaluates current state of code (with caching to make this work), so what you see is what everyone will see</a:t>
            </a:r>
            <a:endParaRPr lang="en-GB" dirty="0"/>
          </a:p>
          <a:p>
            <a:pPr marL="171450" indent="-171450">
              <a:buFont typeface="Arial" panose="020B0604020202020204" pitchFamily="34" charset="0"/>
              <a:buChar char="•"/>
            </a:pPr>
            <a:r>
              <a:rPr lang="en-US" dirty="0"/>
              <a:t>Versioning – The datastore keeps the history of changes, so you can go back to the previous state of a notebook</a:t>
            </a:r>
            <a:endParaRPr lang="en-GB" dirty="0"/>
          </a:p>
          <a:p>
            <a:pPr marL="171450" indent="-171450">
              <a:buFont typeface="Arial" panose="020B0604020202020204" pitchFamily="34" charset="0"/>
              <a:buChar char="•"/>
            </a:pPr>
            <a:r>
              <a:rPr lang="en-US" dirty="0"/>
              <a:t>Interactivity – We can build a lot more intelligence into the client and provide more rapid feedback – e.g. by giving live previews and showing outliers or typical rows (this is handled by datastore and client, so the language-specific provider stays simple)</a:t>
            </a:r>
            <a:endParaRPr lang="en-GB" dirty="0"/>
          </a:p>
          <a:p>
            <a:pPr marL="171450" indent="-171450">
              <a:buFont typeface="Arial" panose="020B0604020202020204" pitchFamily="34" charset="0"/>
              <a:buChar char="•"/>
            </a:pPr>
            <a:r>
              <a:rPr lang="en-US" dirty="0"/>
              <a:t>Polyglot programming – The client can call multiple providers to mix multiple languages or AI assistants in order to do the job</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EFF311A-AAA7-4AB5-8569-900196E4CDAA}" type="slidenum">
              <a:rPr lang="en-GB" smtClean="0"/>
              <a:t>4</a:t>
            </a:fld>
            <a:endParaRPr lang="en-GB"/>
          </a:p>
        </p:txBody>
      </p:sp>
    </p:spTree>
    <p:extLst>
      <p:ext uri="{BB962C8B-B14F-4D97-AF65-F5344CB8AC3E}">
        <p14:creationId xmlns:p14="http://schemas.microsoft.com/office/powerpoint/2010/main" val="312235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 IN THE SLIDE] Notebooks are rightly popular for a number of good reasons:</a:t>
            </a:r>
          </a:p>
          <a:p>
            <a:endParaRPr lang="en-US" dirty="0"/>
          </a:p>
          <a:p>
            <a:pPr marL="171450" indent="-171450">
              <a:buFont typeface="Arial" panose="020B0604020202020204" pitchFamily="34" charset="0"/>
              <a:buChar char="•"/>
            </a:pPr>
            <a:r>
              <a:rPr lang="en-US" dirty="0"/>
              <a:t>They allow you to iterate on your code quickly via REPL environment</a:t>
            </a:r>
          </a:p>
          <a:p>
            <a:pPr marL="171450" indent="-171450">
              <a:buFont typeface="Arial" panose="020B0604020202020204" pitchFamily="34" charset="0"/>
              <a:buChar char="•"/>
            </a:pPr>
            <a:r>
              <a:rPr lang="en-US" dirty="0"/>
              <a:t>They provide rich output with embedded charts and tables</a:t>
            </a:r>
          </a:p>
          <a:p>
            <a:pPr marL="171450" indent="-171450">
              <a:buFont typeface="Arial" panose="020B0604020202020204" pitchFamily="34" charset="0"/>
              <a:buChar char="•"/>
            </a:pPr>
            <a:r>
              <a:rPr lang="en-US" dirty="0"/>
              <a:t>They are lightweight portable interface for a cloud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THE SLIDE] But the way most current notebooks systems are implemented leads to a number of issues: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If you run cells out of order and tweak parameters, you can get into a state without knowing how</a:t>
            </a:r>
          </a:p>
          <a:p>
            <a:pPr marL="171450" indent="-171450">
              <a:buFont typeface="Arial" panose="020B0604020202020204" pitchFamily="34" charset="0"/>
              <a:buChar char="•"/>
            </a:pPr>
            <a:r>
              <a:rPr lang="en-US" dirty="0"/>
              <a:t>No rollback – There is no way to go to the previous model if it worked better; more generally, version control support is also poor</a:t>
            </a:r>
          </a:p>
          <a:p>
            <a:pPr marL="171450" indent="-171450">
              <a:buFont typeface="Arial" panose="020B0604020202020204" pitchFamily="34" charset="0"/>
              <a:buChar char="•"/>
            </a:pPr>
            <a:r>
              <a:rPr lang="en-US" dirty="0"/>
              <a:t>Limited interaction – You can just run cells and get results, but more complex interactions – like previews or notebook refactoring are not part of the “protocol”</a:t>
            </a:r>
          </a:p>
          <a:p>
            <a:pPr marL="171450" indent="-171450">
              <a:buFont typeface="Arial" panose="020B0604020202020204" pitchFamily="34" charset="0"/>
              <a:buChar char="•"/>
            </a:pPr>
            <a:r>
              <a:rPr lang="en-US" dirty="0"/>
              <a:t>One language – This can be done via “magics” but it’s hard because state is associated with one primary kernel, so magics has to mirror it in a </a:t>
            </a:r>
            <a:r>
              <a:rPr lang="en-US" dirty="0" err="1"/>
              <a:t>hackish</a:t>
            </a:r>
            <a:r>
              <a:rPr lang="en-US" dirty="0"/>
              <a:t> way</a:t>
            </a:r>
            <a:endParaRPr lang="en-GB"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[ARCHITERCTURE </a:t>
            </a:r>
            <a:r>
              <a:rPr lang="en-GB" dirty="0"/>
              <a:t>DIAGRAM] Our key idea is to (logically) move the state from a single kernel on the server to the client. The client can evaluate some things on its own and for other things, calls one of several providers. The client owns the state logically, but data is in a durable data store that keeps versions and allows easy sharing of state with providers. Client only needs “references” to the state, so it never actually loads all “big data” into the browser.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r>
              <a:rPr lang="en-GB" dirty="0"/>
              <a:t>IN THE SLIDE] This alternative architecture allows us to address the main issues with notebooks: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In our architecture, client always evaluates current state of code (with caching to make this work), so what you see is what everyone will see</a:t>
            </a:r>
            <a:endParaRPr lang="en-GB" dirty="0"/>
          </a:p>
          <a:p>
            <a:pPr marL="171450" indent="-171450">
              <a:buFont typeface="Arial" panose="020B0604020202020204" pitchFamily="34" charset="0"/>
              <a:buChar char="•"/>
            </a:pPr>
            <a:r>
              <a:rPr lang="en-US" dirty="0"/>
              <a:t>Versioning – The datastore keeps the history of changes, so you can go back to the previous state of a notebook</a:t>
            </a:r>
            <a:endParaRPr lang="en-GB" dirty="0"/>
          </a:p>
          <a:p>
            <a:pPr marL="171450" indent="-171450">
              <a:buFont typeface="Arial" panose="020B0604020202020204" pitchFamily="34" charset="0"/>
              <a:buChar char="•"/>
            </a:pPr>
            <a:r>
              <a:rPr lang="en-US" dirty="0"/>
              <a:t>Interactivity – We can build a lot more intelligence into the client and provide more rapid feedback – e.g. by giving live previews and showing outliers or typical rows (this is handled by datastore and client, so the language-specific provider stays simple)</a:t>
            </a:r>
            <a:endParaRPr lang="en-GB" dirty="0"/>
          </a:p>
          <a:p>
            <a:pPr marL="171450" indent="-171450">
              <a:buFont typeface="Arial" panose="020B0604020202020204" pitchFamily="34" charset="0"/>
              <a:buChar char="•"/>
            </a:pPr>
            <a:r>
              <a:rPr lang="en-US" dirty="0"/>
              <a:t>Polyglot programming – The client can call multiple providers to mix multiple languages or AI assistants in order to do the job</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EFF311A-AAA7-4AB5-8569-900196E4CDAA}" type="slidenum">
              <a:rPr lang="en-GB" smtClean="0"/>
              <a:t>5</a:t>
            </a:fld>
            <a:endParaRPr lang="en-GB"/>
          </a:p>
        </p:txBody>
      </p:sp>
    </p:spTree>
    <p:extLst>
      <p:ext uri="{BB962C8B-B14F-4D97-AF65-F5344CB8AC3E}">
        <p14:creationId xmlns:p14="http://schemas.microsoft.com/office/powerpoint/2010/main" val="4911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259FD2-1968-4B98-8071-7A5FB4598A04}" type="datetimeFigureOut">
              <a:rPr lang="en-GB" smtClean="0"/>
              <a:t>11/12/2017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410152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59FD2-1968-4B98-8071-7A5FB4598A04}" type="datetimeFigureOut">
              <a:rPr lang="en-GB" smtClean="0"/>
              <a:t>11/12/2017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100959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59FD2-1968-4B98-8071-7A5FB4598A04}" type="datetimeFigureOut">
              <a:rPr lang="en-GB" smtClean="0"/>
              <a:t>11/12/2017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157210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59FD2-1968-4B98-8071-7A5FB4598A04}" type="datetimeFigureOut">
              <a:rPr lang="en-GB" smtClean="0"/>
              <a:t>11/12/2017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24268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259FD2-1968-4B98-8071-7A5FB4598A04}" type="datetimeFigureOut">
              <a:rPr lang="en-GB" smtClean="0"/>
              <a:t>11/12/2017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41311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259FD2-1968-4B98-8071-7A5FB4598A04}" type="datetimeFigureOut">
              <a:rPr lang="en-GB" smtClean="0"/>
              <a:t>11/12/2017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260521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259FD2-1968-4B98-8071-7A5FB4598A04}" type="datetimeFigureOut">
              <a:rPr lang="en-GB" smtClean="0"/>
              <a:t>11/12/2017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6719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259FD2-1968-4B98-8071-7A5FB4598A04}" type="datetimeFigureOut">
              <a:rPr lang="en-GB" smtClean="0"/>
              <a:t>11/12/2017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292796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59FD2-1968-4B98-8071-7A5FB4598A04}" type="datetimeFigureOut">
              <a:rPr lang="en-GB" smtClean="0"/>
              <a:t>11/12/2017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278061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259FD2-1968-4B98-8071-7A5FB4598A04}" type="datetimeFigureOut">
              <a:rPr lang="en-GB" smtClean="0"/>
              <a:t>11/12/2017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312634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259FD2-1968-4B98-8071-7A5FB4598A04}" type="datetimeFigureOut">
              <a:rPr lang="en-GB" smtClean="0"/>
              <a:t>11/12/2017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130272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59FD2-1968-4B98-8071-7A5FB4598A04}" type="datetimeFigureOut">
              <a:rPr lang="en-GB" smtClean="0"/>
              <a:t>11/12/2017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F5CC4-F6A0-470B-BF36-0B06204899F7}" type="slidenum">
              <a:rPr lang="en-GB" smtClean="0"/>
              <a:t>‹#›</a:t>
            </a:fld>
            <a:endParaRPr lang="en-GB"/>
          </a:p>
        </p:txBody>
      </p:sp>
    </p:spTree>
    <p:extLst>
      <p:ext uri="{BB962C8B-B14F-4D97-AF65-F5344CB8AC3E}">
        <p14:creationId xmlns:p14="http://schemas.microsoft.com/office/powerpoint/2010/main" val="1670900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commons.wikimedia.org/wiki/File:Cog_font_awesome.sv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commons.wikimedia.org/wiki/File:Cog_font_awesome.sv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commons.wikimedia.org/wiki/File:Cog_font_awesome.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commons.wikimedia.org/wiki/File:Cog_font_awesome.sv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FF55-D862-994F-A120-087046E547B2}"/>
              </a:ext>
            </a:extLst>
          </p:cNvPr>
          <p:cNvSpPr>
            <a:spLocks noGrp="1"/>
          </p:cNvSpPr>
          <p:nvPr>
            <p:ph type="title"/>
          </p:nvPr>
        </p:nvSpPr>
        <p:spPr/>
        <p:txBody>
          <a:bodyPr/>
          <a:lstStyle/>
          <a:p>
            <a:r>
              <a:rPr lang="en-GB" dirty="0"/>
              <a:t>An AI Platform for Data Science</a:t>
            </a:r>
            <a:endParaRPr lang="en-US" dirty="0"/>
          </a:p>
        </p:txBody>
      </p:sp>
      <p:sp>
        <p:nvSpPr>
          <p:cNvPr id="3" name="Content Placeholder 2">
            <a:extLst>
              <a:ext uri="{FF2B5EF4-FFF2-40B4-BE49-F238E27FC236}">
                <a16:creationId xmlns:a16="http://schemas.microsoft.com/office/drawing/2014/main" id="{B037494A-936A-AD4E-8355-8A7BFF844629}"/>
              </a:ext>
            </a:extLst>
          </p:cNvPr>
          <p:cNvSpPr>
            <a:spLocks noGrp="1"/>
          </p:cNvSpPr>
          <p:nvPr>
            <p:ph sz="half" idx="1"/>
          </p:nvPr>
        </p:nvSpPr>
        <p:spPr/>
        <p:txBody>
          <a:bodyPr>
            <a:normAutofit/>
          </a:bodyPr>
          <a:lstStyle/>
          <a:p>
            <a:pPr marL="0" indent="0">
              <a:buNone/>
            </a:pPr>
            <a:r>
              <a:rPr lang="en-GB" b="1" dirty="0"/>
              <a:t>Data science is</a:t>
            </a:r>
          </a:p>
          <a:p>
            <a:r>
              <a:rPr lang="en-GB" dirty="0"/>
              <a:t>Iterative</a:t>
            </a:r>
          </a:p>
          <a:p>
            <a:r>
              <a:rPr lang="en-GB" dirty="0"/>
              <a:t>Exploratory</a:t>
            </a:r>
          </a:p>
          <a:p>
            <a:r>
              <a:rPr lang="en-GB" dirty="0"/>
              <a:t>Maze of corner cases</a:t>
            </a:r>
          </a:p>
          <a:p>
            <a:pPr marL="0" indent="0">
              <a:buNone/>
            </a:pPr>
            <a:endParaRPr lang="en-US" dirty="0"/>
          </a:p>
        </p:txBody>
      </p:sp>
      <p:sp>
        <p:nvSpPr>
          <p:cNvPr id="4" name="Content Placeholder 2">
            <a:extLst>
              <a:ext uri="{FF2B5EF4-FFF2-40B4-BE49-F238E27FC236}">
                <a16:creationId xmlns:a16="http://schemas.microsoft.com/office/drawing/2014/main" id="{3F144AB7-77C1-0D4C-A94A-0E8B8DADCF21}"/>
              </a:ext>
            </a:extLst>
          </p:cNvPr>
          <p:cNvSpPr txBox="1">
            <a:spLocks/>
          </p:cNvSpPr>
          <p:nvPr/>
        </p:nvSpPr>
        <p:spPr>
          <a:xfrm>
            <a:off x="4629150" y="1825625"/>
            <a:ext cx="38862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a:t>Desiderata</a:t>
            </a:r>
          </a:p>
          <a:p>
            <a:r>
              <a:rPr lang="en-GB"/>
              <a:t>“Human in the loop“ AI advice</a:t>
            </a:r>
          </a:p>
          <a:p>
            <a:r>
              <a:rPr lang="en-GB"/>
              <a:t>Integration of research prototypes into current workflows</a:t>
            </a:r>
          </a:p>
          <a:p>
            <a:r>
              <a:rPr lang="en-GB"/>
              <a:t>Reproducible workflows</a:t>
            </a:r>
          </a:p>
          <a:p>
            <a:r>
              <a:rPr lang="en-GB"/>
              <a:t>Live preview</a:t>
            </a:r>
          </a:p>
          <a:p>
            <a:r>
              <a:rPr lang="en-GB"/>
              <a:t>One-shot learning</a:t>
            </a:r>
            <a:endParaRPr lang="en-US" dirty="0"/>
          </a:p>
        </p:txBody>
      </p:sp>
    </p:spTree>
    <p:extLst>
      <p:ext uri="{BB962C8B-B14F-4D97-AF65-F5344CB8AC3E}">
        <p14:creationId xmlns:p14="http://schemas.microsoft.com/office/powerpoint/2010/main" val="168549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5C46C-8879-424E-AE4D-FBA68C1248BF}"/>
              </a:ext>
            </a:extLst>
          </p:cNvPr>
          <p:cNvSpPr>
            <a:spLocks noGrp="1"/>
          </p:cNvSpPr>
          <p:nvPr>
            <p:ph type="title"/>
          </p:nvPr>
        </p:nvSpPr>
        <p:spPr>
          <a:xfrm>
            <a:off x="628649" y="429078"/>
            <a:ext cx="7538471" cy="1148005"/>
          </a:xfrm>
        </p:spPr>
        <p:txBody>
          <a:bodyPr>
            <a:normAutofit fontScale="90000"/>
          </a:bodyPr>
          <a:lstStyle/>
          <a:p>
            <a:r>
              <a:rPr lang="en-US" sz="4800" dirty="0" err="1"/>
              <a:t>Wrattler</a:t>
            </a:r>
            <a:br>
              <a:rPr lang="en-GB" sz="4800" dirty="0"/>
            </a:br>
            <a:r>
              <a:rPr lang="en-GB" sz="3600" dirty="0">
                <a:latin typeface="+mn-lt"/>
              </a:rPr>
              <a:t>Platform for A</a:t>
            </a:r>
            <a:r>
              <a:rPr lang="en-US" sz="3600" dirty="0">
                <a:latin typeface="+mn-lt"/>
              </a:rPr>
              <a:t>I-assisted data </a:t>
            </a:r>
            <a:r>
              <a:rPr lang="en-US" sz="3600" dirty="0" err="1">
                <a:latin typeface="+mn-lt"/>
              </a:rPr>
              <a:t>scienc</a:t>
            </a:r>
            <a:r>
              <a:rPr lang="en-GB" sz="3600" dirty="0">
                <a:latin typeface="+mn-lt"/>
              </a:rPr>
              <a:t>e</a:t>
            </a:r>
          </a:p>
        </p:txBody>
      </p:sp>
      <p:sp>
        <p:nvSpPr>
          <p:cNvPr id="6" name="Content Placeholder 5">
            <a:extLst>
              <a:ext uri="{FF2B5EF4-FFF2-40B4-BE49-F238E27FC236}">
                <a16:creationId xmlns:a16="http://schemas.microsoft.com/office/drawing/2014/main" id="{8EDF3691-B176-4D35-930E-2DB289CADB6E}"/>
              </a:ext>
            </a:extLst>
          </p:cNvPr>
          <p:cNvSpPr>
            <a:spLocks noGrp="1"/>
          </p:cNvSpPr>
          <p:nvPr>
            <p:ph sz="half" idx="1"/>
          </p:nvPr>
        </p:nvSpPr>
        <p:spPr>
          <a:xfrm>
            <a:off x="628649" y="2190029"/>
            <a:ext cx="3886200" cy="1950482"/>
          </a:xfrm>
        </p:spPr>
        <p:txBody>
          <a:bodyPr>
            <a:normAutofit fontScale="77500" lnSpcReduction="20000"/>
          </a:bodyPr>
          <a:lstStyle/>
          <a:p>
            <a:pPr marL="0" indent="0">
              <a:buNone/>
            </a:pPr>
            <a:r>
              <a:rPr lang="en-US" b="1" dirty="0">
                <a:latin typeface="+mj-lt"/>
              </a:rPr>
              <a:t>Common notebook issues</a:t>
            </a:r>
          </a:p>
          <a:p>
            <a:pPr marL="0" indent="0">
              <a:buNone/>
            </a:pPr>
            <a:r>
              <a:rPr lang="en-GB" dirty="0"/>
              <a:t>Limited r</a:t>
            </a:r>
            <a:r>
              <a:rPr lang="en-US" dirty="0" err="1"/>
              <a:t>eproducibility</a:t>
            </a:r>
            <a:endParaRPr lang="en-US" dirty="0"/>
          </a:p>
          <a:p>
            <a:pPr marL="0" indent="0">
              <a:buNone/>
            </a:pPr>
            <a:r>
              <a:rPr lang="en-US" dirty="0"/>
              <a:t>No rollback of state</a:t>
            </a:r>
          </a:p>
          <a:p>
            <a:pPr marL="0" indent="0">
              <a:buNone/>
            </a:pPr>
            <a:r>
              <a:rPr lang="en-US" dirty="0"/>
              <a:t>Limited interaction model</a:t>
            </a:r>
          </a:p>
          <a:p>
            <a:pPr marL="0" indent="0">
              <a:buNone/>
            </a:pPr>
            <a:r>
              <a:rPr lang="en-US" dirty="0"/>
              <a:t>One language per kernel</a:t>
            </a:r>
          </a:p>
          <a:p>
            <a:pPr marL="0" indent="0">
              <a:buNone/>
            </a:pPr>
            <a:endParaRPr lang="en-GB" dirty="0"/>
          </a:p>
        </p:txBody>
      </p:sp>
      <p:sp>
        <p:nvSpPr>
          <p:cNvPr id="7" name="Content Placeholder 6">
            <a:extLst>
              <a:ext uri="{FF2B5EF4-FFF2-40B4-BE49-F238E27FC236}">
                <a16:creationId xmlns:a16="http://schemas.microsoft.com/office/drawing/2014/main" id="{658607E4-C6E7-4348-9AD3-24A847630947}"/>
              </a:ext>
            </a:extLst>
          </p:cNvPr>
          <p:cNvSpPr>
            <a:spLocks noGrp="1"/>
          </p:cNvSpPr>
          <p:nvPr>
            <p:ph sz="half" idx="2"/>
          </p:nvPr>
        </p:nvSpPr>
        <p:spPr>
          <a:xfrm>
            <a:off x="4820919" y="2190029"/>
            <a:ext cx="3694430" cy="1950482"/>
          </a:xfrm>
        </p:spPr>
        <p:txBody>
          <a:bodyPr>
            <a:normAutofit fontScale="77500" lnSpcReduction="20000"/>
          </a:bodyPr>
          <a:lstStyle/>
          <a:p>
            <a:pPr marL="0" indent="0">
              <a:buNone/>
            </a:pPr>
            <a:r>
              <a:rPr lang="en-US" b="1" dirty="0" err="1">
                <a:latin typeface="+mj-lt"/>
              </a:rPr>
              <a:t>Wrattler</a:t>
            </a:r>
            <a:r>
              <a:rPr lang="en-US" b="1" dirty="0">
                <a:latin typeface="+mj-lt"/>
              </a:rPr>
              <a:t> architecture</a:t>
            </a:r>
          </a:p>
          <a:p>
            <a:pPr marL="0" indent="0">
              <a:buNone/>
            </a:pPr>
            <a:r>
              <a:rPr lang="en-US" dirty="0"/>
              <a:t>Reproducibility and versioning</a:t>
            </a:r>
          </a:p>
          <a:p>
            <a:pPr marL="0" indent="0">
              <a:buNone/>
            </a:pPr>
            <a:r>
              <a:rPr lang="en-US" dirty="0"/>
              <a:t>Interactive development</a:t>
            </a:r>
          </a:p>
          <a:p>
            <a:pPr marL="0" indent="0">
              <a:buNone/>
            </a:pPr>
            <a:r>
              <a:rPr lang="en-US" dirty="0"/>
              <a:t>Platform for AI assistants</a:t>
            </a:r>
          </a:p>
          <a:p>
            <a:pPr marL="0" indent="0">
              <a:buNone/>
            </a:pPr>
            <a:r>
              <a:rPr lang="en-US" dirty="0"/>
              <a:t>Polyglot programming </a:t>
            </a:r>
            <a:endParaRPr lang="en-GB" dirty="0"/>
          </a:p>
        </p:txBody>
      </p:sp>
      <p:sp>
        <p:nvSpPr>
          <p:cNvPr id="8" name="Rectangle: Folded Corner 7">
            <a:extLst>
              <a:ext uri="{FF2B5EF4-FFF2-40B4-BE49-F238E27FC236}">
                <a16:creationId xmlns:a16="http://schemas.microsoft.com/office/drawing/2014/main" id="{2B57CECF-B580-4CD5-9224-C687F1A4590E}"/>
              </a:ext>
            </a:extLst>
          </p:cNvPr>
          <p:cNvSpPr/>
          <p:nvPr/>
        </p:nvSpPr>
        <p:spPr>
          <a:xfrm rot="10800000">
            <a:off x="2691133" y="5072517"/>
            <a:ext cx="482600" cy="670559"/>
          </a:xfrm>
          <a:prstGeom prst="foldedCorner">
            <a:avLst>
              <a:gd name="adj" fmla="val 39334"/>
            </a:avLst>
          </a:prstGeom>
          <a:ln w="25400">
            <a:solidFill>
              <a:schemeClr val="bg2">
                <a:lumMod val="50000"/>
                <a:alpha val="80000"/>
              </a:schemeClr>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pic>
        <p:nvPicPr>
          <p:cNvPr id="11" name="Picture 10">
            <a:extLst>
              <a:ext uri="{FF2B5EF4-FFF2-40B4-BE49-F238E27FC236}">
                <a16:creationId xmlns:a16="http://schemas.microsoft.com/office/drawing/2014/main" id="{06F54162-E7DB-4BBB-A199-260122DEEB3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55042" y="5089661"/>
            <a:ext cx="670559" cy="670559"/>
          </a:xfrm>
          <a:prstGeom prst="rect">
            <a:avLst/>
          </a:prstGeom>
          <a:effectLst>
            <a:glow rad="50800">
              <a:schemeClr val="bg2">
                <a:lumMod val="50000"/>
                <a:alpha val="99000"/>
              </a:schemeClr>
            </a:glow>
          </a:effectLst>
        </p:spPr>
      </p:pic>
      <p:sp>
        <p:nvSpPr>
          <p:cNvPr id="12" name="Flowchart: Magnetic Disk 11">
            <a:extLst>
              <a:ext uri="{FF2B5EF4-FFF2-40B4-BE49-F238E27FC236}">
                <a16:creationId xmlns:a16="http://schemas.microsoft.com/office/drawing/2014/main" id="{77FC8DC6-B954-444F-94A1-A1ED1DBAE59B}"/>
              </a:ext>
            </a:extLst>
          </p:cNvPr>
          <p:cNvSpPr/>
          <p:nvPr/>
        </p:nvSpPr>
        <p:spPr>
          <a:xfrm>
            <a:off x="914401" y="5548765"/>
            <a:ext cx="375920" cy="422909"/>
          </a:xfrm>
          <a:prstGeom prst="flowChartMagneticDisk">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Arrow: Left-Right 14">
            <a:extLst>
              <a:ext uri="{FF2B5EF4-FFF2-40B4-BE49-F238E27FC236}">
                <a16:creationId xmlns:a16="http://schemas.microsoft.com/office/drawing/2014/main" id="{ECE9E72F-CE89-448B-8B7C-8188E4DFCF30}"/>
              </a:ext>
            </a:extLst>
          </p:cNvPr>
          <p:cNvSpPr/>
          <p:nvPr/>
        </p:nvSpPr>
        <p:spPr>
          <a:xfrm>
            <a:off x="1717042" y="5327150"/>
            <a:ext cx="807720" cy="22161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AA0A885A-F567-417E-B4D0-1AAD78A0C2A6}"/>
              </a:ext>
            </a:extLst>
          </p:cNvPr>
          <p:cNvSpPr txBox="1"/>
          <p:nvPr/>
        </p:nvSpPr>
        <p:spPr>
          <a:xfrm>
            <a:off x="914401" y="4527226"/>
            <a:ext cx="2988526" cy="346249"/>
          </a:xfrm>
          <a:prstGeom prst="rect">
            <a:avLst/>
          </a:prstGeom>
          <a:noFill/>
        </p:spPr>
        <p:txBody>
          <a:bodyPr wrap="square" rtlCol="0">
            <a:spAutoFit/>
          </a:bodyPr>
          <a:lstStyle/>
          <a:p>
            <a:r>
              <a:rPr lang="en-US" sz="1650" b="1" dirty="0">
                <a:solidFill>
                  <a:schemeClr val="bg2">
                    <a:lumMod val="50000"/>
                  </a:schemeClr>
                </a:solidFill>
              </a:rPr>
              <a:t>KERNEL                       CLIENT</a:t>
            </a:r>
            <a:endParaRPr lang="en-GB" sz="1650" b="1" dirty="0">
              <a:solidFill>
                <a:schemeClr val="bg2">
                  <a:lumMod val="50000"/>
                </a:schemeClr>
              </a:solidFill>
            </a:endParaRPr>
          </a:p>
        </p:txBody>
      </p:sp>
      <p:sp>
        <p:nvSpPr>
          <p:cNvPr id="17" name="Rectangle: Folded Corner 16">
            <a:extLst>
              <a:ext uri="{FF2B5EF4-FFF2-40B4-BE49-F238E27FC236}">
                <a16:creationId xmlns:a16="http://schemas.microsoft.com/office/drawing/2014/main" id="{062BA56E-BDAC-474B-9D21-8498ADE087CF}"/>
              </a:ext>
            </a:extLst>
          </p:cNvPr>
          <p:cNvSpPr/>
          <p:nvPr/>
        </p:nvSpPr>
        <p:spPr>
          <a:xfrm rot="10800000">
            <a:off x="7001510" y="5194437"/>
            <a:ext cx="482600" cy="670559"/>
          </a:xfrm>
          <a:prstGeom prst="foldedCorner">
            <a:avLst>
              <a:gd name="adj" fmla="val 39334"/>
            </a:avLst>
          </a:prstGeom>
          <a:ln w="25400">
            <a:solidFill>
              <a:schemeClr val="bg2">
                <a:lumMod val="50000"/>
                <a:alpha val="80000"/>
              </a:schemeClr>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pic>
        <p:nvPicPr>
          <p:cNvPr id="18" name="Picture 17">
            <a:extLst>
              <a:ext uri="{FF2B5EF4-FFF2-40B4-BE49-F238E27FC236}">
                <a16:creationId xmlns:a16="http://schemas.microsoft.com/office/drawing/2014/main" id="{595A6FEF-F1F5-4722-B9A5-856D07E9BC1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92070" y="4984985"/>
            <a:ext cx="441617" cy="441617"/>
          </a:xfrm>
          <a:prstGeom prst="rect">
            <a:avLst/>
          </a:prstGeom>
          <a:effectLst>
            <a:glow rad="50800">
              <a:schemeClr val="bg2">
                <a:lumMod val="50000"/>
                <a:alpha val="99000"/>
              </a:schemeClr>
            </a:glow>
          </a:effectLst>
        </p:spPr>
      </p:pic>
      <p:sp>
        <p:nvSpPr>
          <p:cNvPr id="19" name="Flowchart: Magnetic Disk 18">
            <a:extLst>
              <a:ext uri="{FF2B5EF4-FFF2-40B4-BE49-F238E27FC236}">
                <a16:creationId xmlns:a16="http://schemas.microsoft.com/office/drawing/2014/main" id="{97303C23-50DD-450A-9824-00BBD35224BF}"/>
              </a:ext>
            </a:extLst>
          </p:cNvPr>
          <p:cNvSpPr/>
          <p:nvPr/>
        </p:nvSpPr>
        <p:spPr>
          <a:xfrm>
            <a:off x="7242812" y="5561148"/>
            <a:ext cx="375920" cy="422909"/>
          </a:xfrm>
          <a:prstGeom prst="flowChartMagneticDisk">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Arrow: Left-Right 19">
            <a:extLst>
              <a:ext uri="{FF2B5EF4-FFF2-40B4-BE49-F238E27FC236}">
                <a16:creationId xmlns:a16="http://schemas.microsoft.com/office/drawing/2014/main" id="{44832BBA-26E1-4A47-9724-D9BD8FB551B7}"/>
              </a:ext>
            </a:extLst>
          </p:cNvPr>
          <p:cNvSpPr/>
          <p:nvPr/>
        </p:nvSpPr>
        <p:spPr>
          <a:xfrm rot="671338">
            <a:off x="5997096" y="5206953"/>
            <a:ext cx="807720" cy="22161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1" name="TextBox 20">
            <a:extLst>
              <a:ext uri="{FF2B5EF4-FFF2-40B4-BE49-F238E27FC236}">
                <a16:creationId xmlns:a16="http://schemas.microsoft.com/office/drawing/2014/main" id="{0248A1D6-8660-4593-8853-CE5D6EBC666D}"/>
              </a:ext>
            </a:extLst>
          </p:cNvPr>
          <p:cNvSpPr txBox="1"/>
          <p:nvPr/>
        </p:nvSpPr>
        <p:spPr>
          <a:xfrm>
            <a:off x="5059680" y="4496750"/>
            <a:ext cx="2746174" cy="346249"/>
          </a:xfrm>
          <a:prstGeom prst="rect">
            <a:avLst/>
          </a:prstGeom>
          <a:noFill/>
        </p:spPr>
        <p:txBody>
          <a:bodyPr wrap="square" rtlCol="0">
            <a:spAutoFit/>
          </a:bodyPr>
          <a:lstStyle/>
          <a:p>
            <a:r>
              <a:rPr lang="en-US" sz="1650" b="1" dirty="0">
                <a:solidFill>
                  <a:schemeClr val="bg2">
                    <a:lumMod val="50000"/>
                  </a:schemeClr>
                </a:solidFill>
              </a:rPr>
              <a:t>PROVIDERS                    CLIENT</a:t>
            </a:r>
            <a:endParaRPr lang="en-GB" sz="1650" b="1" dirty="0">
              <a:solidFill>
                <a:schemeClr val="bg2">
                  <a:lumMod val="50000"/>
                </a:schemeClr>
              </a:solidFill>
            </a:endParaRPr>
          </a:p>
        </p:txBody>
      </p:sp>
      <p:sp>
        <p:nvSpPr>
          <p:cNvPr id="22" name="Flowchart: Magnetic Disk 21">
            <a:extLst>
              <a:ext uri="{FF2B5EF4-FFF2-40B4-BE49-F238E27FC236}">
                <a16:creationId xmlns:a16="http://schemas.microsoft.com/office/drawing/2014/main" id="{838F341B-5EE2-43C1-8C05-C12B9DCE6448}"/>
              </a:ext>
            </a:extLst>
          </p:cNvPr>
          <p:cNvSpPr/>
          <p:nvPr/>
        </p:nvSpPr>
        <p:spPr>
          <a:xfrm>
            <a:off x="5480567" y="5853539"/>
            <a:ext cx="375920" cy="422909"/>
          </a:xfrm>
          <a:prstGeom prst="flowChartMagneticDisk">
            <a:avLst/>
          </a:prstGeom>
          <a:solidFill>
            <a:schemeClr val="bg2">
              <a:lumMod val="75000"/>
            </a:schemeClr>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24" name="Picture 23">
            <a:extLst>
              <a:ext uri="{FF2B5EF4-FFF2-40B4-BE49-F238E27FC236}">
                <a16:creationId xmlns:a16="http://schemas.microsoft.com/office/drawing/2014/main" id="{FCEC80A5-7727-4389-AAB0-8EF135E0CB8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96469" y="5394489"/>
            <a:ext cx="441617" cy="441617"/>
          </a:xfrm>
          <a:prstGeom prst="rect">
            <a:avLst/>
          </a:prstGeom>
          <a:effectLst>
            <a:glow rad="50800">
              <a:schemeClr val="bg2">
                <a:lumMod val="50000"/>
                <a:alpha val="99000"/>
              </a:schemeClr>
            </a:glow>
          </a:effectLst>
        </p:spPr>
      </p:pic>
      <p:sp>
        <p:nvSpPr>
          <p:cNvPr id="25" name="Arrow: Left-Right 24">
            <a:extLst>
              <a:ext uri="{FF2B5EF4-FFF2-40B4-BE49-F238E27FC236}">
                <a16:creationId xmlns:a16="http://schemas.microsoft.com/office/drawing/2014/main" id="{B8E2BA32-5C96-4248-874D-C4CCCE458FE9}"/>
              </a:ext>
            </a:extLst>
          </p:cNvPr>
          <p:cNvSpPr/>
          <p:nvPr/>
        </p:nvSpPr>
        <p:spPr>
          <a:xfrm rot="20633115">
            <a:off x="6019259" y="5833846"/>
            <a:ext cx="807720" cy="22161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6" name="Arrow: Left-Right 25">
            <a:extLst>
              <a:ext uri="{FF2B5EF4-FFF2-40B4-BE49-F238E27FC236}">
                <a16:creationId xmlns:a16="http://schemas.microsoft.com/office/drawing/2014/main" id="{392C8967-61EB-432A-9DE2-36309B8E5D08}"/>
              </a:ext>
            </a:extLst>
          </p:cNvPr>
          <p:cNvSpPr/>
          <p:nvPr/>
        </p:nvSpPr>
        <p:spPr>
          <a:xfrm>
            <a:off x="5785925" y="5504489"/>
            <a:ext cx="1012187" cy="22161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3512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8E97933E-4A80-4442-AD8F-DD3DA2FF05A6}"/>
              </a:ext>
            </a:extLst>
          </p:cNvPr>
          <p:cNvSpPr txBox="1"/>
          <p:nvPr/>
        </p:nvSpPr>
        <p:spPr>
          <a:xfrm>
            <a:off x="4976949" y="4425360"/>
            <a:ext cx="3474720" cy="2031325"/>
          </a:xfrm>
          <a:prstGeom prst="rect">
            <a:avLst/>
          </a:prstGeom>
          <a:noFill/>
        </p:spPr>
        <p:txBody>
          <a:bodyPr wrap="square" rtlCol="0">
            <a:spAutoFit/>
          </a:bodyPr>
          <a:lstStyle/>
          <a:p>
            <a:r>
              <a:rPr lang="en-GB" b="1" dirty="0"/>
              <a:t>Agents</a:t>
            </a:r>
            <a:endParaRPr lang="en-GB" dirty="0"/>
          </a:p>
          <a:p>
            <a:r>
              <a:rPr lang="en-GB" dirty="0"/>
              <a:t>Focus on a single task</a:t>
            </a:r>
          </a:p>
          <a:p>
            <a:pPr marL="285750" indent="-285750">
              <a:buFont typeface="Arial" panose="020B0604020202020204" pitchFamily="34" charset="0"/>
              <a:buChar char="•"/>
            </a:pPr>
            <a:r>
              <a:rPr lang="en-GB" dirty="0"/>
              <a:t>Normalizing spelling</a:t>
            </a:r>
          </a:p>
          <a:p>
            <a:pPr marL="285750" indent="-285750">
              <a:buFont typeface="Arial" panose="020B0604020202020204" pitchFamily="34" charset="0"/>
              <a:buChar char="•"/>
            </a:pPr>
            <a:r>
              <a:rPr lang="en-GB" dirty="0"/>
              <a:t>Identifying gaps in sensor data</a:t>
            </a:r>
          </a:p>
          <a:p>
            <a:pPr marL="285750" indent="-285750">
              <a:buFont typeface="Arial" panose="020B0604020202020204" pitchFamily="34" charset="0"/>
              <a:buChar char="•"/>
            </a:pPr>
            <a:r>
              <a:rPr lang="en-GB" dirty="0"/>
              <a:t>Data diff</a:t>
            </a:r>
          </a:p>
          <a:p>
            <a:r>
              <a:rPr lang="en-GB" dirty="0"/>
              <a:t>Interact with user</a:t>
            </a:r>
          </a:p>
          <a:p>
            <a:r>
              <a:rPr lang="en-GB" dirty="0"/>
              <a:t>Write code to notebook</a:t>
            </a:r>
            <a:endParaRPr lang="en-US" dirty="0"/>
          </a:p>
        </p:txBody>
      </p:sp>
      <p:sp>
        <p:nvSpPr>
          <p:cNvPr id="5" name="Title 4">
            <a:extLst>
              <a:ext uri="{FF2B5EF4-FFF2-40B4-BE49-F238E27FC236}">
                <a16:creationId xmlns:a16="http://schemas.microsoft.com/office/drawing/2014/main" id="{75A5C46C-8879-424E-AE4D-FBA68C1248BF}"/>
              </a:ext>
            </a:extLst>
          </p:cNvPr>
          <p:cNvSpPr>
            <a:spLocks noGrp="1"/>
          </p:cNvSpPr>
          <p:nvPr>
            <p:ph type="title"/>
          </p:nvPr>
        </p:nvSpPr>
        <p:spPr>
          <a:xfrm>
            <a:off x="628649" y="429078"/>
            <a:ext cx="7538471" cy="1148005"/>
          </a:xfrm>
        </p:spPr>
        <p:txBody>
          <a:bodyPr>
            <a:normAutofit fontScale="90000"/>
          </a:bodyPr>
          <a:lstStyle/>
          <a:p>
            <a:r>
              <a:rPr lang="en-US" sz="4800" dirty="0" err="1"/>
              <a:t>Wrattler</a:t>
            </a:r>
            <a:br>
              <a:rPr lang="en-GB" sz="4800" dirty="0"/>
            </a:br>
            <a:r>
              <a:rPr lang="en-GB" sz="3600" dirty="0">
                <a:latin typeface="+mn-lt"/>
              </a:rPr>
              <a:t>Platform for A</a:t>
            </a:r>
            <a:r>
              <a:rPr lang="en-US" sz="3600" dirty="0">
                <a:latin typeface="+mn-lt"/>
              </a:rPr>
              <a:t>I-assisted data </a:t>
            </a:r>
            <a:r>
              <a:rPr lang="en-US" sz="3600" dirty="0" err="1">
                <a:latin typeface="+mn-lt"/>
              </a:rPr>
              <a:t>scienc</a:t>
            </a:r>
            <a:r>
              <a:rPr lang="en-GB" sz="3600" dirty="0">
                <a:latin typeface="+mn-lt"/>
              </a:rPr>
              <a:t>e</a:t>
            </a:r>
          </a:p>
        </p:txBody>
      </p:sp>
      <p:sp>
        <p:nvSpPr>
          <p:cNvPr id="17" name="Rectangle: Folded Corner 16">
            <a:extLst>
              <a:ext uri="{FF2B5EF4-FFF2-40B4-BE49-F238E27FC236}">
                <a16:creationId xmlns:a16="http://schemas.microsoft.com/office/drawing/2014/main" id="{062BA56E-BDAC-474B-9D21-8498ADE087CF}"/>
              </a:ext>
            </a:extLst>
          </p:cNvPr>
          <p:cNvSpPr/>
          <p:nvPr/>
        </p:nvSpPr>
        <p:spPr>
          <a:xfrm rot="10800000">
            <a:off x="778489" y="2793782"/>
            <a:ext cx="813191" cy="1129906"/>
          </a:xfrm>
          <a:prstGeom prst="foldedCorner">
            <a:avLst>
              <a:gd name="adj" fmla="val 39334"/>
            </a:avLst>
          </a:prstGeom>
          <a:ln w="25400">
            <a:solidFill>
              <a:schemeClr val="bg2">
                <a:lumMod val="50000"/>
                <a:alpha val="80000"/>
              </a:schemeClr>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pic>
        <p:nvPicPr>
          <p:cNvPr id="18" name="Picture 17">
            <a:extLst>
              <a:ext uri="{FF2B5EF4-FFF2-40B4-BE49-F238E27FC236}">
                <a16:creationId xmlns:a16="http://schemas.microsoft.com/office/drawing/2014/main" id="{595A6FEF-F1F5-4722-B9A5-856D07E9BC1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445235" y="4448512"/>
            <a:ext cx="810272" cy="810272"/>
          </a:xfrm>
          <a:prstGeom prst="rect">
            <a:avLst/>
          </a:prstGeom>
          <a:effectLst>
            <a:glow rad="50800">
              <a:schemeClr val="bg2">
                <a:lumMod val="50000"/>
                <a:alpha val="99000"/>
              </a:schemeClr>
            </a:glow>
          </a:effectLst>
        </p:spPr>
      </p:pic>
      <p:sp>
        <p:nvSpPr>
          <p:cNvPr id="19" name="Flowchart: Magnetic Disk 18">
            <a:extLst>
              <a:ext uri="{FF2B5EF4-FFF2-40B4-BE49-F238E27FC236}">
                <a16:creationId xmlns:a16="http://schemas.microsoft.com/office/drawing/2014/main" id="{97303C23-50DD-450A-9824-00BBD35224BF}"/>
              </a:ext>
            </a:extLst>
          </p:cNvPr>
          <p:cNvSpPr/>
          <p:nvPr/>
        </p:nvSpPr>
        <p:spPr>
          <a:xfrm>
            <a:off x="3092120" y="1639825"/>
            <a:ext cx="1011504" cy="951562"/>
          </a:xfrm>
          <a:prstGeom prst="flowChartMagneticDisk">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a:extLst>
              <a:ext uri="{FF2B5EF4-FFF2-40B4-BE49-F238E27FC236}">
                <a16:creationId xmlns:a16="http://schemas.microsoft.com/office/drawing/2014/main" id="{846DFED0-B2C2-734F-A147-EBE53C96EEA2}"/>
              </a:ext>
            </a:extLst>
          </p:cNvPr>
          <p:cNvSpPr/>
          <p:nvPr/>
        </p:nvSpPr>
        <p:spPr>
          <a:xfrm>
            <a:off x="628649" y="4064327"/>
            <a:ext cx="1112869" cy="646331"/>
          </a:xfrm>
          <a:prstGeom prst="rect">
            <a:avLst/>
          </a:prstGeom>
        </p:spPr>
        <p:txBody>
          <a:bodyPr wrap="none">
            <a:spAutoFit/>
          </a:bodyPr>
          <a:lstStyle/>
          <a:p>
            <a:pPr algn="ctr"/>
            <a:r>
              <a:rPr lang="en-US" b="1" dirty="0">
                <a:solidFill>
                  <a:schemeClr val="bg2">
                    <a:lumMod val="50000"/>
                  </a:schemeClr>
                </a:solidFill>
              </a:rPr>
              <a:t>CLIENT</a:t>
            </a:r>
            <a:endParaRPr lang="en-GB" b="1" dirty="0">
              <a:solidFill>
                <a:schemeClr val="bg2">
                  <a:lumMod val="50000"/>
                </a:schemeClr>
              </a:solidFill>
            </a:endParaRPr>
          </a:p>
          <a:p>
            <a:pPr algn="ctr"/>
            <a:r>
              <a:rPr lang="en-GB" b="1" dirty="0">
                <a:solidFill>
                  <a:schemeClr val="bg2">
                    <a:lumMod val="50000"/>
                  </a:schemeClr>
                </a:solidFill>
              </a:rPr>
              <a:t>(browser)</a:t>
            </a:r>
            <a:endParaRPr lang="en-US" dirty="0"/>
          </a:p>
        </p:txBody>
      </p:sp>
      <p:sp>
        <p:nvSpPr>
          <p:cNvPr id="14" name="Rectangle 13">
            <a:extLst>
              <a:ext uri="{FF2B5EF4-FFF2-40B4-BE49-F238E27FC236}">
                <a16:creationId xmlns:a16="http://schemas.microsoft.com/office/drawing/2014/main" id="{F8532D78-DD28-314F-B04F-56FCACA21635}"/>
              </a:ext>
            </a:extLst>
          </p:cNvPr>
          <p:cNvSpPr/>
          <p:nvPr/>
        </p:nvSpPr>
        <p:spPr>
          <a:xfrm>
            <a:off x="2631517" y="2752374"/>
            <a:ext cx="1932709" cy="646331"/>
          </a:xfrm>
          <a:prstGeom prst="rect">
            <a:avLst/>
          </a:prstGeom>
        </p:spPr>
        <p:txBody>
          <a:bodyPr wrap="none">
            <a:spAutoFit/>
          </a:bodyPr>
          <a:lstStyle/>
          <a:p>
            <a:pPr algn="ctr"/>
            <a:r>
              <a:rPr lang="en-GB" b="1" dirty="0">
                <a:solidFill>
                  <a:schemeClr val="bg2">
                    <a:lumMod val="50000"/>
                  </a:schemeClr>
                </a:solidFill>
              </a:rPr>
              <a:t>DATA STORE</a:t>
            </a:r>
          </a:p>
          <a:p>
            <a:pPr algn="ctr"/>
            <a:r>
              <a:rPr lang="en-GB" b="1" dirty="0">
                <a:solidFill>
                  <a:schemeClr val="bg2">
                    <a:lumMod val="50000"/>
                  </a:schemeClr>
                </a:solidFill>
              </a:rPr>
              <a:t>(with provenance)</a:t>
            </a:r>
            <a:endParaRPr lang="en-US" dirty="0"/>
          </a:p>
        </p:txBody>
      </p:sp>
      <p:pic>
        <p:nvPicPr>
          <p:cNvPr id="27" name="Picture 26">
            <a:extLst>
              <a:ext uri="{FF2B5EF4-FFF2-40B4-BE49-F238E27FC236}">
                <a16:creationId xmlns:a16="http://schemas.microsoft.com/office/drawing/2014/main" id="{B9D97CB5-E4A4-7941-945B-8F141C68D855}"/>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83080" y="4853648"/>
            <a:ext cx="810272" cy="810272"/>
          </a:xfrm>
          <a:prstGeom prst="rect">
            <a:avLst/>
          </a:prstGeom>
          <a:effectLst>
            <a:glow rad="50800">
              <a:schemeClr val="bg2">
                <a:lumMod val="50000"/>
                <a:alpha val="99000"/>
              </a:schemeClr>
            </a:glow>
          </a:effectLst>
        </p:spPr>
      </p:pic>
      <p:pic>
        <p:nvPicPr>
          <p:cNvPr id="28" name="Picture 27">
            <a:extLst>
              <a:ext uri="{FF2B5EF4-FFF2-40B4-BE49-F238E27FC236}">
                <a16:creationId xmlns:a16="http://schemas.microsoft.com/office/drawing/2014/main" id="{00CB292B-C4A4-E543-AB7A-856A0A52B26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93352" y="5294288"/>
            <a:ext cx="810272" cy="810272"/>
          </a:xfrm>
          <a:prstGeom prst="rect">
            <a:avLst/>
          </a:prstGeom>
          <a:effectLst>
            <a:glow rad="50800">
              <a:schemeClr val="bg2">
                <a:lumMod val="50000"/>
                <a:alpha val="99000"/>
              </a:schemeClr>
            </a:glow>
          </a:effectLst>
        </p:spPr>
      </p:pic>
      <p:sp>
        <p:nvSpPr>
          <p:cNvPr id="29" name="Rectangle 28">
            <a:extLst>
              <a:ext uri="{FF2B5EF4-FFF2-40B4-BE49-F238E27FC236}">
                <a16:creationId xmlns:a16="http://schemas.microsoft.com/office/drawing/2014/main" id="{181AAB33-33F8-8843-A20F-102FE2354F0A}"/>
              </a:ext>
            </a:extLst>
          </p:cNvPr>
          <p:cNvSpPr/>
          <p:nvPr/>
        </p:nvSpPr>
        <p:spPr>
          <a:xfrm>
            <a:off x="2376200" y="6140064"/>
            <a:ext cx="2343847" cy="369332"/>
          </a:xfrm>
          <a:prstGeom prst="rect">
            <a:avLst/>
          </a:prstGeom>
        </p:spPr>
        <p:txBody>
          <a:bodyPr wrap="none">
            <a:spAutoFit/>
          </a:bodyPr>
          <a:lstStyle/>
          <a:p>
            <a:pPr algn="ctr"/>
            <a:r>
              <a:rPr lang="en-GB" b="1" dirty="0">
                <a:solidFill>
                  <a:schemeClr val="bg2">
                    <a:lumMod val="50000"/>
                  </a:schemeClr>
                </a:solidFill>
              </a:rPr>
              <a:t>LANGUAGE RUNTIMES</a:t>
            </a:r>
            <a:endParaRPr lang="en-US" dirty="0"/>
          </a:p>
        </p:txBody>
      </p:sp>
      <p:pic>
        <p:nvPicPr>
          <p:cNvPr id="35" name="Picture 34">
            <a:extLst>
              <a:ext uri="{FF2B5EF4-FFF2-40B4-BE49-F238E27FC236}">
                <a16:creationId xmlns:a16="http://schemas.microsoft.com/office/drawing/2014/main" id="{9A81FF6E-9FEB-6449-AF95-92A33758470E}"/>
              </a:ext>
            </a:extLst>
          </p:cNvPr>
          <p:cNvPicPr>
            <a:picLocks noChangeAspect="1"/>
          </p:cNvPicPr>
          <p:nvPr/>
        </p:nvPicPr>
        <p:blipFill>
          <a:blip r:embed="rId5"/>
          <a:stretch>
            <a:fillRect/>
          </a:stretch>
        </p:blipFill>
        <p:spPr>
          <a:xfrm>
            <a:off x="5169088" y="2629598"/>
            <a:ext cx="869950" cy="891882"/>
          </a:xfrm>
          <a:prstGeom prst="rect">
            <a:avLst/>
          </a:prstGeom>
        </p:spPr>
      </p:pic>
      <p:pic>
        <p:nvPicPr>
          <p:cNvPr id="36" name="Picture 35">
            <a:extLst>
              <a:ext uri="{FF2B5EF4-FFF2-40B4-BE49-F238E27FC236}">
                <a16:creationId xmlns:a16="http://schemas.microsoft.com/office/drawing/2014/main" id="{A2B6CBEF-6884-0849-B377-96FC10772F10}"/>
              </a:ext>
            </a:extLst>
          </p:cNvPr>
          <p:cNvPicPr>
            <a:picLocks noChangeAspect="1"/>
          </p:cNvPicPr>
          <p:nvPr/>
        </p:nvPicPr>
        <p:blipFill>
          <a:blip r:embed="rId5"/>
          <a:stretch>
            <a:fillRect/>
          </a:stretch>
        </p:blipFill>
        <p:spPr>
          <a:xfrm>
            <a:off x="5823326" y="2837817"/>
            <a:ext cx="869950" cy="891882"/>
          </a:xfrm>
          <a:prstGeom prst="rect">
            <a:avLst/>
          </a:prstGeom>
        </p:spPr>
      </p:pic>
      <p:pic>
        <p:nvPicPr>
          <p:cNvPr id="37" name="Picture 36">
            <a:extLst>
              <a:ext uri="{FF2B5EF4-FFF2-40B4-BE49-F238E27FC236}">
                <a16:creationId xmlns:a16="http://schemas.microsoft.com/office/drawing/2014/main" id="{2A491430-9AD2-D24A-9FD6-65FAC64E99CE}"/>
              </a:ext>
            </a:extLst>
          </p:cNvPr>
          <p:cNvPicPr>
            <a:picLocks noChangeAspect="1"/>
          </p:cNvPicPr>
          <p:nvPr/>
        </p:nvPicPr>
        <p:blipFill>
          <a:blip r:embed="rId5"/>
          <a:stretch>
            <a:fillRect/>
          </a:stretch>
        </p:blipFill>
        <p:spPr>
          <a:xfrm>
            <a:off x="5756463" y="2031257"/>
            <a:ext cx="869950" cy="891882"/>
          </a:xfrm>
          <a:prstGeom prst="rect">
            <a:avLst/>
          </a:prstGeom>
        </p:spPr>
      </p:pic>
      <p:sp>
        <p:nvSpPr>
          <p:cNvPr id="38" name="Rectangle 37">
            <a:extLst>
              <a:ext uri="{FF2B5EF4-FFF2-40B4-BE49-F238E27FC236}">
                <a16:creationId xmlns:a16="http://schemas.microsoft.com/office/drawing/2014/main" id="{F3BF3851-058A-1C4A-9711-CD3B75866AC5}"/>
              </a:ext>
            </a:extLst>
          </p:cNvPr>
          <p:cNvSpPr/>
          <p:nvPr/>
        </p:nvSpPr>
        <p:spPr>
          <a:xfrm>
            <a:off x="5219218" y="3916507"/>
            <a:ext cx="1208216" cy="369332"/>
          </a:xfrm>
          <a:prstGeom prst="rect">
            <a:avLst/>
          </a:prstGeom>
        </p:spPr>
        <p:txBody>
          <a:bodyPr wrap="none">
            <a:spAutoFit/>
          </a:bodyPr>
          <a:lstStyle/>
          <a:p>
            <a:pPr algn="ctr"/>
            <a:r>
              <a:rPr lang="en-GB" b="1" dirty="0">
                <a:solidFill>
                  <a:schemeClr val="bg2">
                    <a:lumMod val="50000"/>
                  </a:schemeClr>
                </a:solidFill>
              </a:rPr>
              <a:t>AI AGENTS</a:t>
            </a:r>
            <a:endParaRPr lang="en-US" dirty="0"/>
          </a:p>
        </p:txBody>
      </p:sp>
      <p:sp>
        <p:nvSpPr>
          <p:cNvPr id="39" name="Arrow: Left-Right 14">
            <a:extLst>
              <a:ext uri="{FF2B5EF4-FFF2-40B4-BE49-F238E27FC236}">
                <a16:creationId xmlns:a16="http://schemas.microsoft.com/office/drawing/2014/main" id="{CACD5FA2-BBAA-1843-8B4A-11D8BFC9B1C2}"/>
              </a:ext>
            </a:extLst>
          </p:cNvPr>
          <p:cNvSpPr/>
          <p:nvPr/>
        </p:nvSpPr>
        <p:spPr>
          <a:xfrm>
            <a:off x="2071902" y="3676526"/>
            <a:ext cx="2952442" cy="295842"/>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Arrow: Left-Right 14">
            <a:extLst>
              <a:ext uri="{FF2B5EF4-FFF2-40B4-BE49-F238E27FC236}">
                <a16:creationId xmlns:a16="http://schemas.microsoft.com/office/drawing/2014/main" id="{C425937D-DF19-B242-A4AF-A8684D7E33AE}"/>
              </a:ext>
            </a:extLst>
          </p:cNvPr>
          <p:cNvSpPr/>
          <p:nvPr/>
        </p:nvSpPr>
        <p:spPr>
          <a:xfrm rot="2017765">
            <a:off x="1714281" y="4635394"/>
            <a:ext cx="588186" cy="28150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2" name="Arrow: Left-Right 14">
            <a:extLst>
              <a:ext uri="{FF2B5EF4-FFF2-40B4-BE49-F238E27FC236}">
                <a16:creationId xmlns:a16="http://schemas.microsoft.com/office/drawing/2014/main" id="{C1E96F23-8500-3C41-9F88-0D7D53FD538D}"/>
              </a:ext>
            </a:extLst>
          </p:cNvPr>
          <p:cNvSpPr/>
          <p:nvPr/>
        </p:nvSpPr>
        <p:spPr>
          <a:xfrm rot="5400000">
            <a:off x="3195973" y="3699225"/>
            <a:ext cx="868974" cy="304259"/>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3" name="Arrow: Left-Right 14">
            <a:extLst>
              <a:ext uri="{FF2B5EF4-FFF2-40B4-BE49-F238E27FC236}">
                <a16:creationId xmlns:a16="http://schemas.microsoft.com/office/drawing/2014/main" id="{5D352566-CF10-6E4C-B269-E31AAC332C92}"/>
              </a:ext>
            </a:extLst>
          </p:cNvPr>
          <p:cNvSpPr/>
          <p:nvPr/>
        </p:nvSpPr>
        <p:spPr>
          <a:xfrm rot="2457612">
            <a:off x="4249307" y="2499807"/>
            <a:ext cx="868974" cy="285174"/>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Arrow: Left-Right 14">
            <a:extLst>
              <a:ext uri="{FF2B5EF4-FFF2-40B4-BE49-F238E27FC236}">
                <a16:creationId xmlns:a16="http://schemas.microsoft.com/office/drawing/2014/main" id="{D706C021-0CDB-6F43-A775-82FE74F8BE54}"/>
              </a:ext>
            </a:extLst>
          </p:cNvPr>
          <p:cNvSpPr/>
          <p:nvPr/>
        </p:nvSpPr>
        <p:spPr>
          <a:xfrm rot="9138705">
            <a:off x="1797391" y="2233121"/>
            <a:ext cx="868974" cy="285174"/>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60416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29C80D18-3A2C-104A-A32C-37C0727DF714}"/>
              </a:ext>
            </a:extLst>
          </p:cNvPr>
          <p:cNvSpPr txBox="1"/>
          <p:nvPr/>
        </p:nvSpPr>
        <p:spPr>
          <a:xfrm>
            <a:off x="4955916" y="5687186"/>
            <a:ext cx="3474720" cy="923330"/>
          </a:xfrm>
          <a:prstGeom prst="rect">
            <a:avLst/>
          </a:prstGeom>
          <a:noFill/>
        </p:spPr>
        <p:txBody>
          <a:bodyPr wrap="square" rtlCol="0">
            <a:spAutoFit/>
          </a:bodyPr>
          <a:lstStyle/>
          <a:p>
            <a:r>
              <a:rPr lang="en-GB" b="1" dirty="0"/>
              <a:t>Language Runtimes</a:t>
            </a:r>
            <a:endParaRPr lang="en-GB" dirty="0"/>
          </a:p>
          <a:p>
            <a:r>
              <a:rPr lang="en-GB" dirty="0"/>
              <a:t>Polyglot programming (R, Python)</a:t>
            </a:r>
          </a:p>
          <a:p>
            <a:r>
              <a:rPr lang="en-GB" dirty="0"/>
              <a:t>Do not store state</a:t>
            </a:r>
          </a:p>
        </p:txBody>
      </p:sp>
      <p:sp>
        <p:nvSpPr>
          <p:cNvPr id="46" name="TextBox 45">
            <a:extLst>
              <a:ext uri="{FF2B5EF4-FFF2-40B4-BE49-F238E27FC236}">
                <a16:creationId xmlns:a16="http://schemas.microsoft.com/office/drawing/2014/main" id="{0BD377D6-FA5B-B441-B00A-FF2505A6BADB}"/>
              </a:ext>
            </a:extLst>
          </p:cNvPr>
          <p:cNvSpPr txBox="1"/>
          <p:nvPr/>
        </p:nvSpPr>
        <p:spPr>
          <a:xfrm>
            <a:off x="4955916" y="4460445"/>
            <a:ext cx="3474720" cy="1200329"/>
          </a:xfrm>
          <a:prstGeom prst="rect">
            <a:avLst/>
          </a:prstGeom>
          <a:noFill/>
        </p:spPr>
        <p:txBody>
          <a:bodyPr wrap="square" rtlCol="0">
            <a:spAutoFit/>
          </a:bodyPr>
          <a:lstStyle/>
          <a:p>
            <a:r>
              <a:rPr lang="en-GB" b="1" dirty="0"/>
              <a:t>Data store</a:t>
            </a:r>
          </a:p>
          <a:p>
            <a:r>
              <a:rPr lang="en-GB" dirty="0"/>
              <a:t>Provenance at cell level</a:t>
            </a:r>
          </a:p>
          <a:p>
            <a:r>
              <a:rPr lang="en-GB" dirty="0"/>
              <a:t>Support debugging, refactoring of notebooks</a:t>
            </a:r>
          </a:p>
        </p:txBody>
      </p:sp>
      <p:sp>
        <p:nvSpPr>
          <p:cNvPr id="5" name="Title 4">
            <a:extLst>
              <a:ext uri="{FF2B5EF4-FFF2-40B4-BE49-F238E27FC236}">
                <a16:creationId xmlns:a16="http://schemas.microsoft.com/office/drawing/2014/main" id="{75A5C46C-8879-424E-AE4D-FBA68C1248BF}"/>
              </a:ext>
            </a:extLst>
          </p:cNvPr>
          <p:cNvSpPr>
            <a:spLocks noGrp="1"/>
          </p:cNvSpPr>
          <p:nvPr>
            <p:ph type="title"/>
          </p:nvPr>
        </p:nvSpPr>
        <p:spPr>
          <a:xfrm>
            <a:off x="628649" y="429078"/>
            <a:ext cx="7538471" cy="1148005"/>
          </a:xfrm>
        </p:spPr>
        <p:txBody>
          <a:bodyPr>
            <a:normAutofit fontScale="90000"/>
          </a:bodyPr>
          <a:lstStyle/>
          <a:p>
            <a:r>
              <a:rPr lang="en-US" sz="4800" dirty="0" err="1"/>
              <a:t>Wrattler</a:t>
            </a:r>
            <a:br>
              <a:rPr lang="en-GB" sz="4800" dirty="0"/>
            </a:br>
            <a:r>
              <a:rPr lang="en-GB" sz="3600" dirty="0">
                <a:latin typeface="+mn-lt"/>
              </a:rPr>
              <a:t>Platform for A</a:t>
            </a:r>
            <a:r>
              <a:rPr lang="en-US" sz="3600" dirty="0">
                <a:latin typeface="+mn-lt"/>
              </a:rPr>
              <a:t>I-assisted data </a:t>
            </a:r>
            <a:r>
              <a:rPr lang="en-US" sz="3600" dirty="0" err="1">
                <a:latin typeface="+mn-lt"/>
              </a:rPr>
              <a:t>scienc</a:t>
            </a:r>
            <a:r>
              <a:rPr lang="en-GB" sz="3600" dirty="0">
                <a:latin typeface="+mn-lt"/>
              </a:rPr>
              <a:t>e</a:t>
            </a:r>
          </a:p>
        </p:txBody>
      </p:sp>
      <p:sp>
        <p:nvSpPr>
          <p:cNvPr id="17" name="Rectangle: Folded Corner 16">
            <a:extLst>
              <a:ext uri="{FF2B5EF4-FFF2-40B4-BE49-F238E27FC236}">
                <a16:creationId xmlns:a16="http://schemas.microsoft.com/office/drawing/2014/main" id="{062BA56E-BDAC-474B-9D21-8498ADE087CF}"/>
              </a:ext>
            </a:extLst>
          </p:cNvPr>
          <p:cNvSpPr/>
          <p:nvPr/>
        </p:nvSpPr>
        <p:spPr>
          <a:xfrm rot="10800000">
            <a:off x="778489" y="2793782"/>
            <a:ext cx="813191" cy="1129906"/>
          </a:xfrm>
          <a:prstGeom prst="foldedCorner">
            <a:avLst>
              <a:gd name="adj" fmla="val 39334"/>
            </a:avLst>
          </a:prstGeom>
          <a:ln w="25400">
            <a:solidFill>
              <a:schemeClr val="bg2">
                <a:lumMod val="50000"/>
                <a:alpha val="80000"/>
              </a:schemeClr>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pic>
        <p:nvPicPr>
          <p:cNvPr id="18" name="Picture 17">
            <a:extLst>
              <a:ext uri="{FF2B5EF4-FFF2-40B4-BE49-F238E27FC236}">
                <a16:creationId xmlns:a16="http://schemas.microsoft.com/office/drawing/2014/main" id="{595A6FEF-F1F5-4722-B9A5-856D07E9BC1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445235" y="4448512"/>
            <a:ext cx="810272" cy="810272"/>
          </a:xfrm>
          <a:prstGeom prst="rect">
            <a:avLst/>
          </a:prstGeom>
          <a:effectLst>
            <a:glow rad="50800">
              <a:schemeClr val="bg2">
                <a:lumMod val="50000"/>
                <a:alpha val="99000"/>
              </a:schemeClr>
            </a:glow>
          </a:effectLst>
        </p:spPr>
      </p:pic>
      <p:sp>
        <p:nvSpPr>
          <p:cNvPr id="19" name="Flowchart: Magnetic Disk 18">
            <a:extLst>
              <a:ext uri="{FF2B5EF4-FFF2-40B4-BE49-F238E27FC236}">
                <a16:creationId xmlns:a16="http://schemas.microsoft.com/office/drawing/2014/main" id="{97303C23-50DD-450A-9824-00BBD35224BF}"/>
              </a:ext>
            </a:extLst>
          </p:cNvPr>
          <p:cNvSpPr/>
          <p:nvPr/>
        </p:nvSpPr>
        <p:spPr>
          <a:xfrm>
            <a:off x="3092120" y="1639825"/>
            <a:ext cx="1011504" cy="951562"/>
          </a:xfrm>
          <a:prstGeom prst="flowChartMagneticDisk">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a:extLst>
              <a:ext uri="{FF2B5EF4-FFF2-40B4-BE49-F238E27FC236}">
                <a16:creationId xmlns:a16="http://schemas.microsoft.com/office/drawing/2014/main" id="{846DFED0-B2C2-734F-A147-EBE53C96EEA2}"/>
              </a:ext>
            </a:extLst>
          </p:cNvPr>
          <p:cNvSpPr/>
          <p:nvPr/>
        </p:nvSpPr>
        <p:spPr>
          <a:xfrm>
            <a:off x="628649" y="4064327"/>
            <a:ext cx="1112869" cy="646331"/>
          </a:xfrm>
          <a:prstGeom prst="rect">
            <a:avLst/>
          </a:prstGeom>
        </p:spPr>
        <p:txBody>
          <a:bodyPr wrap="none">
            <a:spAutoFit/>
          </a:bodyPr>
          <a:lstStyle/>
          <a:p>
            <a:pPr algn="ctr"/>
            <a:r>
              <a:rPr lang="en-US" b="1" dirty="0">
                <a:solidFill>
                  <a:schemeClr val="bg2">
                    <a:lumMod val="50000"/>
                  </a:schemeClr>
                </a:solidFill>
              </a:rPr>
              <a:t>CLIENT</a:t>
            </a:r>
            <a:endParaRPr lang="en-GB" b="1" dirty="0">
              <a:solidFill>
                <a:schemeClr val="bg2">
                  <a:lumMod val="50000"/>
                </a:schemeClr>
              </a:solidFill>
            </a:endParaRPr>
          </a:p>
          <a:p>
            <a:pPr algn="ctr"/>
            <a:r>
              <a:rPr lang="en-GB" b="1" dirty="0">
                <a:solidFill>
                  <a:schemeClr val="bg2">
                    <a:lumMod val="50000"/>
                  </a:schemeClr>
                </a:solidFill>
              </a:rPr>
              <a:t>(browser)</a:t>
            </a:r>
            <a:endParaRPr lang="en-US" dirty="0"/>
          </a:p>
        </p:txBody>
      </p:sp>
      <p:sp>
        <p:nvSpPr>
          <p:cNvPr id="14" name="Rectangle 13">
            <a:extLst>
              <a:ext uri="{FF2B5EF4-FFF2-40B4-BE49-F238E27FC236}">
                <a16:creationId xmlns:a16="http://schemas.microsoft.com/office/drawing/2014/main" id="{F8532D78-DD28-314F-B04F-56FCACA21635}"/>
              </a:ext>
            </a:extLst>
          </p:cNvPr>
          <p:cNvSpPr/>
          <p:nvPr/>
        </p:nvSpPr>
        <p:spPr>
          <a:xfrm>
            <a:off x="2631517" y="2752374"/>
            <a:ext cx="1932709" cy="646331"/>
          </a:xfrm>
          <a:prstGeom prst="rect">
            <a:avLst/>
          </a:prstGeom>
        </p:spPr>
        <p:txBody>
          <a:bodyPr wrap="none">
            <a:spAutoFit/>
          </a:bodyPr>
          <a:lstStyle/>
          <a:p>
            <a:pPr algn="ctr"/>
            <a:r>
              <a:rPr lang="en-GB" b="1" dirty="0">
                <a:solidFill>
                  <a:schemeClr val="bg2">
                    <a:lumMod val="50000"/>
                  </a:schemeClr>
                </a:solidFill>
              </a:rPr>
              <a:t>DATA STORE</a:t>
            </a:r>
          </a:p>
          <a:p>
            <a:pPr algn="ctr"/>
            <a:r>
              <a:rPr lang="en-GB" b="1" dirty="0">
                <a:solidFill>
                  <a:schemeClr val="bg2">
                    <a:lumMod val="50000"/>
                  </a:schemeClr>
                </a:solidFill>
              </a:rPr>
              <a:t>(with provenance)</a:t>
            </a:r>
            <a:endParaRPr lang="en-US" dirty="0"/>
          </a:p>
        </p:txBody>
      </p:sp>
      <p:pic>
        <p:nvPicPr>
          <p:cNvPr id="27" name="Picture 26">
            <a:extLst>
              <a:ext uri="{FF2B5EF4-FFF2-40B4-BE49-F238E27FC236}">
                <a16:creationId xmlns:a16="http://schemas.microsoft.com/office/drawing/2014/main" id="{B9D97CB5-E4A4-7941-945B-8F141C68D855}"/>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83080" y="4853648"/>
            <a:ext cx="810272" cy="810272"/>
          </a:xfrm>
          <a:prstGeom prst="rect">
            <a:avLst/>
          </a:prstGeom>
          <a:effectLst>
            <a:glow rad="50800">
              <a:schemeClr val="bg2">
                <a:lumMod val="50000"/>
                <a:alpha val="99000"/>
              </a:schemeClr>
            </a:glow>
          </a:effectLst>
        </p:spPr>
      </p:pic>
      <p:pic>
        <p:nvPicPr>
          <p:cNvPr id="28" name="Picture 27">
            <a:extLst>
              <a:ext uri="{FF2B5EF4-FFF2-40B4-BE49-F238E27FC236}">
                <a16:creationId xmlns:a16="http://schemas.microsoft.com/office/drawing/2014/main" id="{00CB292B-C4A4-E543-AB7A-856A0A52B26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93352" y="5294288"/>
            <a:ext cx="810272" cy="810272"/>
          </a:xfrm>
          <a:prstGeom prst="rect">
            <a:avLst/>
          </a:prstGeom>
          <a:effectLst>
            <a:glow rad="50800">
              <a:schemeClr val="bg2">
                <a:lumMod val="50000"/>
                <a:alpha val="99000"/>
              </a:schemeClr>
            </a:glow>
          </a:effectLst>
        </p:spPr>
      </p:pic>
      <p:sp>
        <p:nvSpPr>
          <p:cNvPr id="29" name="Rectangle 28">
            <a:extLst>
              <a:ext uri="{FF2B5EF4-FFF2-40B4-BE49-F238E27FC236}">
                <a16:creationId xmlns:a16="http://schemas.microsoft.com/office/drawing/2014/main" id="{181AAB33-33F8-8843-A20F-102FE2354F0A}"/>
              </a:ext>
            </a:extLst>
          </p:cNvPr>
          <p:cNvSpPr/>
          <p:nvPr/>
        </p:nvSpPr>
        <p:spPr>
          <a:xfrm>
            <a:off x="2376200" y="6140064"/>
            <a:ext cx="2343847" cy="369332"/>
          </a:xfrm>
          <a:prstGeom prst="rect">
            <a:avLst/>
          </a:prstGeom>
        </p:spPr>
        <p:txBody>
          <a:bodyPr wrap="none">
            <a:spAutoFit/>
          </a:bodyPr>
          <a:lstStyle/>
          <a:p>
            <a:pPr algn="ctr"/>
            <a:r>
              <a:rPr lang="en-GB" b="1" dirty="0">
                <a:solidFill>
                  <a:schemeClr val="bg2">
                    <a:lumMod val="50000"/>
                  </a:schemeClr>
                </a:solidFill>
              </a:rPr>
              <a:t>LANGUAGE RUNTIMES</a:t>
            </a:r>
            <a:endParaRPr lang="en-US" dirty="0"/>
          </a:p>
        </p:txBody>
      </p:sp>
      <p:pic>
        <p:nvPicPr>
          <p:cNvPr id="35" name="Picture 34">
            <a:extLst>
              <a:ext uri="{FF2B5EF4-FFF2-40B4-BE49-F238E27FC236}">
                <a16:creationId xmlns:a16="http://schemas.microsoft.com/office/drawing/2014/main" id="{9A81FF6E-9FEB-6449-AF95-92A33758470E}"/>
              </a:ext>
            </a:extLst>
          </p:cNvPr>
          <p:cNvPicPr>
            <a:picLocks noChangeAspect="1"/>
          </p:cNvPicPr>
          <p:nvPr/>
        </p:nvPicPr>
        <p:blipFill>
          <a:blip r:embed="rId5"/>
          <a:stretch>
            <a:fillRect/>
          </a:stretch>
        </p:blipFill>
        <p:spPr>
          <a:xfrm>
            <a:off x="5169088" y="2629598"/>
            <a:ext cx="869950" cy="891882"/>
          </a:xfrm>
          <a:prstGeom prst="rect">
            <a:avLst/>
          </a:prstGeom>
        </p:spPr>
      </p:pic>
      <p:pic>
        <p:nvPicPr>
          <p:cNvPr id="36" name="Picture 35">
            <a:extLst>
              <a:ext uri="{FF2B5EF4-FFF2-40B4-BE49-F238E27FC236}">
                <a16:creationId xmlns:a16="http://schemas.microsoft.com/office/drawing/2014/main" id="{A2B6CBEF-6884-0849-B377-96FC10772F10}"/>
              </a:ext>
            </a:extLst>
          </p:cNvPr>
          <p:cNvPicPr>
            <a:picLocks noChangeAspect="1"/>
          </p:cNvPicPr>
          <p:nvPr/>
        </p:nvPicPr>
        <p:blipFill>
          <a:blip r:embed="rId5"/>
          <a:stretch>
            <a:fillRect/>
          </a:stretch>
        </p:blipFill>
        <p:spPr>
          <a:xfrm>
            <a:off x="5823326" y="2837817"/>
            <a:ext cx="869950" cy="891882"/>
          </a:xfrm>
          <a:prstGeom prst="rect">
            <a:avLst/>
          </a:prstGeom>
        </p:spPr>
      </p:pic>
      <p:pic>
        <p:nvPicPr>
          <p:cNvPr id="37" name="Picture 36">
            <a:extLst>
              <a:ext uri="{FF2B5EF4-FFF2-40B4-BE49-F238E27FC236}">
                <a16:creationId xmlns:a16="http://schemas.microsoft.com/office/drawing/2014/main" id="{2A491430-9AD2-D24A-9FD6-65FAC64E99CE}"/>
              </a:ext>
            </a:extLst>
          </p:cNvPr>
          <p:cNvPicPr>
            <a:picLocks noChangeAspect="1"/>
          </p:cNvPicPr>
          <p:nvPr/>
        </p:nvPicPr>
        <p:blipFill>
          <a:blip r:embed="rId5"/>
          <a:stretch>
            <a:fillRect/>
          </a:stretch>
        </p:blipFill>
        <p:spPr>
          <a:xfrm>
            <a:off x="5756463" y="2031257"/>
            <a:ext cx="869950" cy="891882"/>
          </a:xfrm>
          <a:prstGeom prst="rect">
            <a:avLst/>
          </a:prstGeom>
        </p:spPr>
      </p:pic>
      <p:sp>
        <p:nvSpPr>
          <p:cNvPr id="38" name="Rectangle 37">
            <a:extLst>
              <a:ext uri="{FF2B5EF4-FFF2-40B4-BE49-F238E27FC236}">
                <a16:creationId xmlns:a16="http://schemas.microsoft.com/office/drawing/2014/main" id="{F3BF3851-058A-1C4A-9711-CD3B75866AC5}"/>
              </a:ext>
            </a:extLst>
          </p:cNvPr>
          <p:cNvSpPr/>
          <p:nvPr/>
        </p:nvSpPr>
        <p:spPr>
          <a:xfrm>
            <a:off x="5219218" y="3916507"/>
            <a:ext cx="1208216" cy="369332"/>
          </a:xfrm>
          <a:prstGeom prst="rect">
            <a:avLst/>
          </a:prstGeom>
        </p:spPr>
        <p:txBody>
          <a:bodyPr wrap="none">
            <a:spAutoFit/>
          </a:bodyPr>
          <a:lstStyle/>
          <a:p>
            <a:pPr algn="ctr"/>
            <a:r>
              <a:rPr lang="en-GB" b="1" dirty="0">
                <a:solidFill>
                  <a:schemeClr val="bg2">
                    <a:lumMod val="50000"/>
                  </a:schemeClr>
                </a:solidFill>
              </a:rPr>
              <a:t>AI AGENTS</a:t>
            </a:r>
            <a:endParaRPr lang="en-US" dirty="0"/>
          </a:p>
        </p:txBody>
      </p:sp>
      <p:sp>
        <p:nvSpPr>
          <p:cNvPr id="39" name="Arrow: Left-Right 14">
            <a:extLst>
              <a:ext uri="{FF2B5EF4-FFF2-40B4-BE49-F238E27FC236}">
                <a16:creationId xmlns:a16="http://schemas.microsoft.com/office/drawing/2014/main" id="{CACD5FA2-BBAA-1843-8B4A-11D8BFC9B1C2}"/>
              </a:ext>
            </a:extLst>
          </p:cNvPr>
          <p:cNvSpPr/>
          <p:nvPr/>
        </p:nvSpPr>
        <p:spPr>
          <a:xfrm>
            <a:off x="2071902" y="3676526"/>
            <a:ext cx="2952442" cy="295842"/>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Arrow: Left-Right 14">
            <a:extLst>
              <a:ext uri="{FF2B5EF4-FFF2-40B4-BE49-F238E27FC236}">
                <a16:creationId xmlns:a16="http://schemas.microsoft.com/office/drawing/2014/main" id="{C425937D-DF19-B242-A4AF-A8684D7E33AE}"/>
              </a:ext>
            </a:extLst>
          </p:cNvPr>
          <p:cNvSpPr/>
          <p:nvPr/>
        </p:nvSpPr>
        <p:spPr>
          <a:xfrm rot="2017765">
            <a:off x="1714281" y="4635394"/>
            <a:ext cx="588186" cy="28150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2" name="Arrow: Left-Right 14">
            <a:extLst>
              <a:ext uri="{FF2B5EF4-FFF2-40B4-BE49-F238E27FC236}">
                <a16:creationId xmlns:a16="http://schemas.microsoft.com/office/drawing/2014/main" id="{C1E96F23-8500-3C41-9F88-0D7D53FD538D}"/>
              </a:ext>
            </a:extLst>
          </p:cNvPr>
          <p:cNvSpPr/>
          <p:nvPr/>
        </p:nvSpPr>
        <p:spPr>
          <a:xfrm rot="5400000">
            <a:off x="3195973" y="3699225"/>
            <a:ext cx="868974" cy="304259"/>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3" name="Arrow: Left-Right 14">
            <a:extLst>
              <a:ext uri="{FF2B5EF4-FFF2-40B4-BE49-F238E27FC236}">
                <a16:creationId xmlns:a16="http://schemas.microsoft.com/office/drawing/2014/main" id="{5D352566-CF10-6E4C-B269-E31AAC332C92}"/>
              </a:ext>
            </a:extLst>
          </p:cNvPr>
          <p:cNvSpPr/>
          <p:nvPr/>
        </p:nvSpPr>
        <p:spPr>
          <a:xfrm rot="2457612">
            <a:off x="4249307" y="2499807"/>
            <a:ext cx="868974" cy="285174"/>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Arrow: Left-Right 14">
            <a:extLst>
              <a:ext uri="{FF2B5EF4-FFF2-40B4-BE49-F238E27FC236}">
                <a16:creationId xmlns:a16="http://schemas.microsoft.com/office/drawing/2014/main" id="{D706C021-0CDB-6F43-A775-82FE74F8BE54}"/>
              </a:ext>
            </a:extLst>
          </p:cNvPr>
          <p:cNvSpPr/>
          <p:nvPr/>
        </p:nvSpPr>
        <p:spPr>
          <a:xfrm rot="9138705">
            <a:off x="1797391" y="2233121"/>
            <a:ext cx="868974" cy="285174"/>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16374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8E97933E-4A80-4442-AD8F-DD3DA2FF05A6}"/>
              </a:ext>
            </a:extLst>
          </p:cNvPr>
          <p:cNvSpPr txBox="1"/>
          <p:nvPr/>
        </p:nvSpPr>
        <p:spPr>
          <a:xfrm>
            <a:off x="4976949" y="4425360"/>
            <a:ext cx="3474720" cy="1477328"/>
          </a:xfrm>
          <a:prstGeom prst="rect">
            <a:avLst/>
          </a:prstGeom>
          <a:noFill/>
        </p:spPr>
        <p:txBody>
          <a:bodyPr wrap="square" rtlCol="0">
            <a:spAutoFit/>
          </a:bodyPr>
          <a:lstStyle/>
          <a:p>
            <a:r>
              <a:rPr lang="en-GB" b="1" dirty="0"/>
              <a:t>Enables:</a:t>
            </a:r>
            <a:endParaRPr lang="en-GB" dirty="0"/>
          </a:p>
          <a:p>
            <a:r>
              <a:rPr lang="en-GB" dirty="0"/>
              <a:t>Reproducible data wrangling</a:t>
            </a:r>
          </a:p>
          <a:p>
            <a:r>
              <a:rPr lang="en-GB" dirty="0"/>
              <a:t>Polyglot data science</a:t>
            </a:r>
          </a:p>
          <a:p>
            <a:r>
              <a:rPr lang="en-GB" dirty="0"/>
              <a:t>Refactoring and rollback</a:t>
            </a:r>
          </a:p>
          <a:p>
            <a:r>
              <a:rPr lang="en-GB" dirty="0"/>
              <a:t>Live preview</a:t>
            </a:r>
          </a:p>
        </p:txBody>
      </p:sp>
      <p:sp>
        <p:nvSpPr>
          <p:cNvPr id="5" name="Title 4">
            <a:extLst>
              <a:ext uri="{FF2B5EF4-FFF2-40B4-BE49-F238E27FC236}">
                <a16:creationId xmlns:a16="http://schemas.microsoft.com/office/drawing/2014/main" id="{75A5C46C-8879-424E-AE4D-FBA68C1248BF}"/>
              </a:ext>
            </a:extLst>
          </p:cNvPr>
          <p:cNvSpPr>
            <a:spLocks noGrp="1"/>
          </p:cNvSpPr>
          <p:nvPr>
            <p:ph type="title"/>
          </p:nvPr>
        </p:nvSpPr>
        <p:spPr>
          <a:xfrm>
            <a:off x="628649" y="429078"/>
            <a:ext cx="7538471" cy="1148005"/>
          </a:xfrm>
        </p:spPr>
        <p:txBody>
          <a:bodyPr>
            <a:normAutofit fontScale="90000"/>
          </a:bodyPr>
          <a:lstStyle/>
          <a:p>
            <a:r>
              <a:rPr lang="en-US" sz="4800" dirty="0" err="1"/>
              <a:t>Wrattler</a:t>
            </a:r>
            <a:br>
              <a:rPr lang="en-GB" sz="4800" dirty="0"/>
            </a:br>
            <a:r>
              <a:rPr lang="en-GB" sz="3600" dirty="0">
                <a:latin typeface="+mn-lt"/>
              </a:rPr>
              <a:t>Platform for A</a:t>
            </a:r>
            <a:r>
              <a:rPr lang="en-US" sz="3600" dirty="0">
                <a:latin typeface="+mn-lt"/>
              </a:rPr>
              <a:t>I-assisted data </a:t>
            </a:r>
            <a:r>
              <a:rPr lang="en-US" sz="3600" dirty="0" err="1">
                <a:latin typeface="+mn-lt"/>
              </a:rPr>
              <a:t>scienc</a:t>
            </a:r>
            <a:r>
              <a:rPr lang="en-GB" sz="3600" dirty="0">
                <a:latin typeface="+mn-lt"/>
              </a:rPr>
              <a:t>e</a:t>
            </a:r>
          </a:p>
        </p:txBody>
      </p:sp>
      <p:sp>
        <p:nvSpPr>
          <p:cNvPr id="17" name="Rectangle: Folded Corner 16">
            <a:extLst>
              <a:ext uri="{FF2B5EF4-FFF2-40B4-BE49-F238E27FC236}">
                <a16:creationId xmlns:a16="http://schemas.microsoft.com/office/drawing/2014/main" id="{062BA56E-BDAC-474B-9D21-8498ADE087CF}"/>
              </a:ext>
            </a:extLst>
          </p:cNvPr>
          <p:cNvSpPr/>
          <p:nvPr/>
        </p:nvSpPr>
        <p:spPr>
          <a:xfrm rot="10800000">
            <a:off x="778489" y="2793782"/>
            <a:ext cx="813191" cy="1129906"/>
          </a:xfrm>
          <a:prstGeom prst="foldedCorner">
            <a:avLst>
              <a:gd name="adj" fmla="val 39334"/>
            </a:avLst>
          </a:prstGeom>
          <a:ln w="25400">
            <a:solidFill>
              <a:schemeClr val="bg2">
                <a:lumMod val="50000"/>
                <a:alpha val="80000"/>
              </a:schemeClr>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pic>
        <p:nvPicPr>
          <p:cNvPr id="18" name="Picture 17">
            <a:extLst>
              <a:ext uri="{FF2B5EF4-FFF2-40B4-BE49-F238E27FC236}">
                <a16:creationId xmlns:a16="http://schemas.microsoft.com/office/drawing/2014/main" id="{595A6FEF-F1F5-4722-B9A5-856D07E9BC1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445235" y="4448512"/>
            <a:ext cx="810272" cy="810272"/>
          </a:xfrm>
          <a:prstGeom prst="rect">
            <a:avLst/>
          </a:prstGeom>
          <a:effectLst>
            <a:glow rad="50800">
              <a:schemeClr val="bg2">
                <a:lumMod val="50000"/>
                <a:alpha val="99000"/>
              </a:schemeClr>
            </a:glow>
          </a:effectLst>
        </p:spPr>
      </p:pic>
      <p:sp>
        <p:nvSpPr>
          <p:cNvPr id="19" name="Flowchart: Magnetic Disk 18">
            <a:extLst>
              <a:ext uri="{FF2B5EF4-FFF2-40B4-BE49-F238E27FC236}">
                <a16:creationId xmlns:a16="http://schemas.microsoft.com/office/drawing/2014/main" id="{97303C23-50DD-450A-9824-00BBD35224BF}"/>
              </a:ext>
            </a:extLst>
          </p:cNvPr>
          <p:cNvSpPr/>
          <p:nvPr/>
        </p:nvSpPr>
        <p:spPr>
          <a:xfrm>
            <a:off x="3092120" y="1639825"/>
            <a:ext cx="1011504" cy="951562"/>
          </a:xfrm>
          <a:prstGeom prst="flowChartMagneticDisk">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a:extLst>
              <a:ext uri="{FF2B5EF4-FFF2-40B4-BE49-F238E27FC236}">
                <a16:creationId xmlns:a16="http://schemas.microsoft.com/office/drawing/2014/main" id="{846DFED0-B2C2-734F-A147-EBE53C96EEA2}"/>
              </a:ext>
            </a:extLst>
          </p:cNvPr>
          <p:cNvSpPr/>
          <p:nvPr/>
        </p:nvSpPr>
        <p:spPr>
          <a:xfrm>
            <a:off x="628649" y="4064327"/>
            <a:ext cx="1112869" cy="646331"/>
          </a:xfrm>
          <a:prstGeom prst="rect">
            <a:avLst/>
          </a:prstGeom>
        </p:spPr>
        <p:txBody>
          <a:bodyPr wrap="none">
            <a:spAutoFit/>
          </a:bodyPr>
          <a:lstStyle/>
          <a:p>
            <a:pPr algn="ctr"/>
            <a:r>
              <a:rPr lang="en-US" b="1" dirty="0">
                <a:solidFill>
                  <a:schemeClr val="bg2">
                    <a:lumMod val="50000"/>
                  </a:schemeClr>
                </a:solidFill>
              </a:rPr>
              <a:t>CLIENT</a:t>
            </a:r>
            <a:endParaRPr lang="en-GB" b="1" dirty="0">
              <a:solidFill>
                <a:schemeClr val="bg2">
                  <a:lumMod val="50000"/>
                </a:schemeClr>
              </a:solidFill>
            </a:endParaRPr>
          </a:p>
          <a:p>
            <a:pPr algn="ctr"/>
            <a:r>
              <a:rPr lang="en-GB" b="1" dirty="0">
                <a:solidFill>
                  <a:schemeClr val="bg2">
                    <a:lumMod val="50000"/>
                  </a:schemeClr>
                </a:solidFill>
              </a:rPr>
              <a:t>(browser)</a:t>
            </a:r>
            <a:endParaRPr lang="en-US" dirty="0"/>
          </a:p>
        </p:txBody>
      </p:sp>
      <p:sp>
        <p:nvSpPr>
          <p:cNvPr id="14" name="Rectangle 13">
            <a:extLst>
              <a:ext uri="{FF2B5EF4-FFF2-40B4-BE49-F238E27FC236}">
                <a16:creationId xmlns:a16="http://schemas.microsoft.com/office/drawing/2014/main" id="{F8532D78-DD28-314F-B04F-56FCACA21635}"/>
              </a:ext>
            </a:extLst>
          </p:cNvPr>
          <p:cNvSpPr/>
          <p:nvPr/>
        </p:nvSpPr>
        <p:spPr>
          <a:xfrm>
            <a:off x="2631517" y="2752374"/>
            <a:ext cx="1932709" cy="646331"/>
          </a:xfrm>
          <a:prstGeom prst="rect">
            <a:avLst/>
          </a:prstGeom>
        </p:spPr>
        <p:txBody>
          <a:bodyPr wrap="none">
            <a:spAutoFit/>
          </a:bodyPr>
          <a:lstStyle/>
          <a:p>
            <a:pPr algn="ctr"/>
            <a:r>
              <a:rPr lang="en-GB" b="1" dirty="0">
                <a:solidFill>
                  <a:schemeClr val="bg2">
                    <a:lumMod val="50000"/>
                  </a:schemeClr>
                </a:solidFill>
              </a:rPr>
              <a:t>DATA STORE</a:t>
            </a:r>
          </a:p>
          <a:p>
            <a:pPr algn="ctr"/>
            <a:r>
              <a:rPr lang="en-GB" b="1" dirty="0">
                <a:solidFill>
                  <a:schemeClr val="bg2">
                    <a:lumMod val="50000"/>
                  </a:schemeClr>
                </a:solidFill>
              </a:rPr>
              <a:t>(with provenance)</a:t>
            </a:r>
            <a:endParaRPr lang="en-US" dirty="0"/>
          </a:p>
        </p:txBody>
      </p:sp>
      <p:pic>
        <p:nvPicPr>
          <p:cNvPr id="27" name="Picture 26">
            <a:extLst>
              <a:ext uri="{FF2B5EF4-FFF2-40B4-BE49-F238E27FC236}">
                <a16:creationId xmlns:a16="http://schemas.microsoft.com/office/drawing/2014/main" id="{B9D97CB5-E4A4-7941-945B-8F141C68D855}"/>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83080" y="4853648"/>
            <a:ext cx="810272" cy="810272"/>
          </a:xfrm>
          <a:prstGeom prst="rect">
            <a:avLst/>
          </a:prstGeom>
          <a:effectLst>
            <a:glow rad="50800">
              <a:schemeClr val="bg2">
                <a:lumMod val="50000"/>
                <a:alpha val="99000"/>
              </a:schemeClr>
            </a:glow>
          </a:effectLst>
        </p:spPr>
      </p:pic>
      <p:pic>
        <p:nvPicPr>
          <p:cNvPr id="28" name="Picture 27">
            <a:extLst>
              <a:ext uri="{FF2B5EF4-FFF2-40B4-BE49-F238E27FC236}">
                <a16:creationId xmlns:a16="http://schemas.microsoft.com/office/drawing/2014/main" id="{00CB292B-C4A4-E543-AB7A-856A0A52B26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93352" y="5294288"/>
            <a:ext cx="810272" cy="810272"/>
          </a:xfrm>
          <a:prstGeom prst="rect">
            <a:avLst/>
          </a:prstGeom>
          <a:effectLst>
            <a:glow rad="50800">
              <a:schemeClr val="bg2">
                <a:lumMod val="50000"/>
                <a:alpha val="99000"/>
              </a:schemeClr>
            </a:glow>
          </a:effectLst>
        </p:spPr>
      </p:pic>
      <p:sp>
        <p:nvSpPr>
          <p:cNvPr id="29" name="Rectangle 28">
            <a:extLst>
              <a:ext uri="{FF2B5EF4-FFF2-40B4-BE49-F238E27FC236}">
                <a16:creationId xmlns:a16="http://schemas.microsoft.com/office/drawing/2014/main" id="{181AAB33-33F8-8843-A20F-102FE2354F0A}"/>
              </a:ext>
            </a:extLst>
          </p:cNvPr>
          <p:cNvSpPr/>
          <p:nvPr/>
        </p:nvSpPr>
        <p:spPr>
          <a:xfrm>
            <a:off x="2376200" y="6140064"/>
            <a:ext cx="2343847" cy="369332"/>
          </a:xfrm>
          <a:prstGeom prst="rect">
            <a:avLst/>
          </a:prstGeom>
        </p:spPr>
        <p:txBody>
          <a:bodyPr wrap="none">
            <a:spAutoFit/>
          </a:bodyPr>
          <a:lstStyle/>
          <a:p>
            <a:pPr algn="ctr"/>
            <a:r>
              <a:rPr lang="en-GB" b="1" dirty="0">
                <a:solidFill>
                  <a:schemeClr val="bg2">
                    <a:lumMod val="50000"/>
                  </a:schemeClr>
                </a:solidFill>
              </a:rPr>
              <a:t>LANGUAGE RUNTIMES</a:t>
            </a:r>
            <a:endParaRPr lang="en-US" dirty="0"/>
          </a:p>
        </p:txBody>
      </p:sp>
      <p:pic>
        <p:nvPicPr>
          <p:cNvPr id="35" name="Picture 34">
            <a:extLst>
              <a:ext uri="{FF2B5EF4-FFF2-40B4-BE49-F238E27FC236}">
                <a16:creationId xmlns:a16="http://schemas.microsoft.com/office/drawing/2014/main" id="{9A81FF6E-9FEB-6449-AF95-92A33758470E}"/>
              </a:ext>
            </a:extLst>
          </p:cNvPr>
          <p:cNvPicPr>
            <a:picLocks noChangeAspect="1"/>
          </p:cNvPicPr>
          <p:nvPr/>
        </p:nvPicPr>
        <p:blipFill>
          <a:blip r:embed="rId5"/>
          <a:stretch>
            <a:fillRect/>
          </a:stretch>
        </p:blipFill>
        <p:spPr>
          <a:xfrm>
            <a:off x="5169088" y="2629598"/>
            <a:ext cx="869950" cy="891882"/>
          </a:xfrm>
          <a:prstGeom prst="rect">
            <a:avLst/>
          </a:prstGeom>
        </p:spPr>
      </p:pic>
      <p:pic>
        <p:nvPicPr>
          <p:cNvPr id="36" name="Picture 35">
            <a:extLst>
              <a:ext uri="{FF2B5EF4-FFF2-40B4-BE49-F238E27FC236}">
                <a16:creationId xmlns:a16="http://schemas.microsoft.com/office/drawing/2014/main" id="{A2B6CBEF-6884-0849-B377-96FC10772F10}"/>
              </a:ext>
            </a:extLst>
          </p:cNvPr>
          <p:cNvPicPr>
            <a:picLocks noChangeAspect="1"/>
          </p:cNvPicPr>
          <p:nvPr/>
        </p:nvPicPr>
        <p:blipFill>
          <a:blip r:embed="rId5"/>
          <a:stretch>
            <a:fillRect/>
          </a:stretch>
        </p:blipFill>
        <p:spPr>
          <a:xfrm>
            <a:off x="5823326" y="2837817"/>
            <a:ext cx="869950" cy="891882"/>
          </a:xfrm>
          <a:prstGeom prst="rect">
            <a:avLst/>
          </a:prstGeom>
        </p:spPr>
      </p:pic>
      <p:pic>
        <p:nvPicPr>
          <p:cNvPr id="37" name="Picture 36">
            <a:extLst>
              <a:ext uri="{FF2B5EF4-FFF2-40B4-BE49-F238E27FC236}">
                <a16:creationId xmlns:a16="http://schemas.microsoft.com/office/drawing/2014/main" id="{2A491430-9AD2-D24A-9FD6-65FAC64E99CE}"/>
              </a:ext>
            </a:extLst>
          </p:cNvPr>
          <p:cNvPicPr>
            <a:picLocks noChangeAspect="1"/>
          </p:cNvPicPr>
          <p:nvPr/>
        </p:nvPicPr>
        <p:blipFill>
          <a:blip r:embed="rId5"/>
          <a:stretch>
            <a:fillRect/>
          </a:stretch>
        </p:blipFill>
        <p:spPr>
          <a:xfrm>
            <a:off x="5756463" y="2031257"/>
            <a:ext cx="869950" cy="891882"/>
          </a:xfrm>
          <a:prstGeom prst="rect">
            <a:avLst/>
          </a:prstGeom>
        </p:spPr>
      </p:pic>
      <p:sp>
        <p:nvSpPr>
          <p:cNvPr id="38" name="Rectangle 37">
            <a:extLst>
              <a:ext uri="{FF2B5EF4-FFF2-40B4-BE49-F238E27FC236}">
                <a16:creationId xmlns:a16="http://schemas.microsoft.com/office/drawing/2014/main" id="{F3BF3851-058A-1C4A-9711-CD3B75866AC5}"/>
              </a:ext>
            </a:extLst>
          </p:cNvPr>
          <p:cNvSpPr/>
          <p:nvPr/>
        </p:nvSpPr>
        <p:spPr>
          <a:xfrm>
            <a:off x="5219218" y="3916507"/>
            <a:ext cx="1208216" cy="369332"/>
          </a:xfrm>
          <a:prstGeom prst="rect">
            <a:avLst/>
          </a:prstGeom>
        </p:spPr>
        <p:txBody>
          <a:bodyPr wrap="none">
            <a:spAutoFit/>
          </a:bodyPr>
          <a:lstStyle/>
          <a:p>
            <a:pPr algn="ctr"/>
            <a:r>
              <a:rPr lang="en-GB" b="1" dirty="0">
                <a:solidFill>
                  <a:schemeClr val="bg2">
                    <a:lumMod val="50000"/>
                  </a:schemeClr>
                </a:solidFill>
              </a:rPr>
              <a:t>AI AGENTS</a:t>
            </a:r>
            <a:endParaRPr lang="en-US" dirty="0"/>
          </a:p>
        </p:txBody>
      </p:sp>
      <p:sp>
        <p:nvSpPr>
          <p:cNvPr id="39" name="Arrow: Left-Right 14">
            <a:extLst>
              <a:ext uri="{FF2B5EF4-FFF2-40B4-BE49-F238E27FC236}">
                <a16:creationId xmlns:a16="http://schemas.microsoft.com/office/drawing/2014/main" id="{CACD5FA2-BBAA-1843-8B4A-11D8BFC9B1C2}"/>
              </a:ext>
            </a:extLst>
          </p:cNvPr>
          <p:cNvSpPr/>
          <p:nvPr/>
        </p:nvSpPr>
        <p:spPr>
          <a:xfrm>
            <a:off x="2071902" y="3676526"/>
            <a:ext cx="2952442" cy="295842"/>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Arrow: Left-Right 14">
            <a:extLst>
              <a:ext uri="{FF2B5EF4-FFF2-40B4-BE49-F238E27FC236}">
                <a16:creationId xmlns:a16="http://schemas.microsoft.com/office/drawing/2014/main" id="{C425937D-DF19-B242-A4AF-A8684D7E33AE}"/>
              </a:ext>
            </a:extLst>
          </p:cNvPr>
          <p:cNvSpPr/>
          <p:nvPr/>
        </p:nvSpPr>
        <p:spPr>
          <a:xfrm rot="2017765">
            <a:off x="1714281" y="4635394"/>
            <a:ext cx="588186" cy="28150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2" name="Arrow: Left-Right 14">
            <a:extLst>
              <a:ext uri="{FF2B5EF4-FFF2-40B4-BE49-F238E27FC236}">
                <a16:creationId xmlns:a16="http://schemas.microsoft.com/office/drawing/2014/main" id="{C1E96F23-8500-3C41-9F88-0D7D53FD538D}"/>
              </a:ext>
            </a:extLst>
          </p:cNvPr>
          <p:cNvSpPr/>
          <p:nvPr/>
        </p:nvSpPr>
        <p:spPr>
          <a:xfrm rot="5400000">
            <a:off x="3195973" y="3699225"/>
            <a:ext cx="868974" cy="304259"/>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3" name="Arrow: Left-Right 14">
            <a:extLst>
              <a:ext uri="{FF2B5EF4-FFF2-40B4-BE49-F238E27FC236}">
                <a16:creationId xmlns:a16="http://schemas.microsoft.com/office/drawing/2014/main" id="{5D352566-CF10-6E4C-B269-E31AAC332C92}"/>
              </a:ext>
            </a:extLst>
          </p:cNvPr>
          <p:cNvSpPr/>
          <p:nvPr/>
        </p:nvSpPr>
        <p:spPr>
          <a:xfrm rot="2457612">
            <a:off x="4249307" y="2499807"/>
            <a:ext cx="868974" cy="285174"/>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Arrow: Left-Right 14">
            <a:extLst>
              <a:ext uri="{FF2B5EF4-FFF2-40B4-BE49-F238E27FC236}">
                <a16:creationId xmlns:a16="http://schemas.microsoft.com/office/drawing/2014/main" id="{D706C021-0CDB-6F43-A775-82FE74F8BE54}"/>
              </a:ext>
            </a:extLst>
          </p:cNvPr>
          <p:cNvSpPr/>
          <p:nvPr/>
        </p:nvSpPr>
        <p:spPr>
          <a:xfrm rot="9138705">
            <a:off x="1797391" y="2233121"/>
            <a:ext cx="868974" cy="285174"/>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2574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C44C-32A8-4C4A-9B4D-C326AB6BF83C}"/>
              </a:ext>
            </a:extLst>
          </p:cNvPr>
          <p:cNvSpPr>
            <a:spLocks noGrp="1"/>
          </p:cNvSpPr>
          <p:nvPr>
            <p:ph type="title"/>
          </p:nvPr>
        </p:nvSpPr>
        <p:spPr/>
        <p:txBody>
          <a:bodyPr/>
          <a:lstStyle/>
          <a:p>
            <a:r>
              <a:rPr lang="en-GB" dirty="0"/>
              <a:t>Status</a:t>
            </a:r>
            <a:endParaRPr lang="en-US" dirty="0"/>
          </a:p>
        </p:txBody>
      </p:sp>
      <p:sp>
        <p:nvSpPr>
          <p:cNvPr id="5" name="Content Placeholder 5">
            <a:extLst>
              <a:ext uri="{FF2B5EF4-FFF2-40B4-BE49-F238E27FC236}">
                <a16:creationId xmlns:a16="http://schemas.microsoft.com/office/drawing/2014/main" id="{D1510351-B03C-264F-9F6F-A8BC4D45DA49}"/>
              </a:ext>
            </a:extLst>
          </p:cNvPr>
          <p:cNvSpPr>
            <a:spLocks noGrp="1"/>
          </p:cNvSpPr>
          <p:nvPr>
            <p:ph sz="half" idx="1"/>
          </p:nvPr>
        </p:nvSpPr>
        <p:spPr>
          <a:xfrm>
            <a:off x="628649" y="2190028"/>
            <a:ext cx="3886200" cy="3926292"/>
          </a:xfrm>
        </p:spPr>
        <p:txBody>
          <a:bodyPr>
            <a:normAutofit/>
          </a:bodyPr>
          <a:lstStyle/>
          <a:p>
            <a:pPr marL="0" indent="0">
              <a:buNone/>
            </a:pPr>
            <a:r>
              <a:rPr lang="en-GB" dirty="0"/>
              <a:t>Developing prototype</a:t>
            </a:r>
          </a:p>
          <a:p>
            <a:pPr marL="0" indent="0">
              <a:buNone/>
            </a:pPr>
            <a:r>
              <a:rPr lang="en-GB" dirty="0"/>
              <a:t>First milestone: Polyglot programming</a:t>
            </a:r>
          </a:p>
          <a:p>
            <a:pPr marL="0" indent="0">
              <a:buNone/>
            </a:pPr>
            <a:r>
              <a:rPr lang="en-GB" dirty="0"/>
              <a:t>Live preview based on </a:t>
            </a:r>
            <a:r>
              <a:rPr lang="en-GB" dirty="0" err="1"/>
              <a:t>thegamma.net</a:t>
            </a:r>
            <a:endParaRPr lang="en-GB" dirty="0"/>
          </a:p>
          <a:p>
            <a:pPr marL="0" indent="0">
              <a:buNone/>
            </a:pPr>
            <a:r>
              <a:rPr lang="en-GB" dirty="0"/>
              <a:t>Targeting data diff as first agent integration</a:t>
            </a:r>
          </a:p>
          <a:p>
            <a:pPr marL="0" indent="0">
              <a:buNone/>
            </a:pPr>
            <a:endParaRPr lang="en-GB" dirty="0"/>
          </a:p>
        </p:txBody>
      </p:sp>
      <p:pic>
        <p:nvPicPr>
          <p:cNvPr id="6" name="Picture 5">
            <a:extLst>
              <a:ext uri="{FF2B5EF4-FFF2-40B4-BE49-F238E27FC236}">
                <a16:creationId xmlns:a16="http://schemas.microsoft.com/office/drawing/2014/main" id="{BB8B5E90-F7C6-2841-8677-584D7C075132}"/>
              </a:ext>
            </a:extLst>
          </p:cNvPr>
          <p:cNvPicPr>
            <a:picLocks noChangeAspect="1"/>
          </p:cNvPicPr>
          <p:nvPr/>
        </p:nvPicPr>
        <p:blipFill>
          <a:blip r:embed="rId2"/>
          <a:stretch>
            <a:fillRect/>
          </a:stretch>
        </p:blipFill>
        <p:spPr>
          <a:xfrm>
            <a:off x="5522806" y="1027907"/>
            <a:ext cx="2341034" cy="3830784"/>
          </a:xfrm>
          <a:prstGeom prst="rect">
            <a:avLst/>
          </a:prstGeom>
        </p:spPr>
      </p:pic>
      <p:sp>
        <p:nvSpPr>
          <p:cNvPr id="7" name="TextBox 6">
            <a:extLst>
              <a:ext uri="{FF2B5EF4-FFF2-40B4-BE49-F238E27FC236}">
                <a16:creationId xmlns:a16="http://schemas.microsoft.com/office/drawing/2014/main" id="{77A034C7-A4B0-F14B-B5E4-8F958E13456C}"/>
              </a:ext>
            </a:extLst>
          </p:cNvPr>
          <p:cNvSpPr txBox="1"/>
          <p:nvPr/>
        </p:nvSpPr>
        <p:spPr>
          <a:xfrm>
            <a:off x="5291243" y="4956719"/>
            <a:ext cx="2804160" cy="369332"/>
          </a:xfrm>
          <a:prstGeom prst="rect">
            <a:avLst/>
          </a:prstGeom>
          <a:noFill/>
        </p:spPr>
        <p:txBody>
          <a:bodyPr wrap="square" rtlCol="0">
            <a:spAutoFit/>
          </a:bodyPr>
          <a:lstStyle/>
          <a:p>
            <a:r>
              <a:rPr lang="en-GB" dirty="0"/>
              <a:t>http://</a:t>
            </a:r>
            <a:r>
              <a:rPr lang="en-GB" dirty="0" err="1"/>
              <a:t>www.thegamma.net</a:t>
            </a:r>
            <a:r>
              <a:rPr lang="en-GB" dirty="0"/>
              <a:t>/</a:t>
            </a:r>
            <a:endParaRPr lang="en-US" dirty="0"/>
          </a:p>
        </p:txBody>
      </p:sp>
    </p:spTree>
    <p:extLst>
      <p:ext uri="{BB962C8B-B14F-4D97-AF65-F5344CB8AC3E}">
        <p14:creationId xmlns:p14="http://schemas.microsoft.com/office/powerpoint/2010/main" val="24776268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TotalTime>
  <Words>1880</Words>
  <Application>Microsoft Macintosh PowerPoint</Application>
  <PresentationFormat>On-screen Show (4:3)</PresentationFormat>
  <Paragraphs>166</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An AI Platform for Data Science</vt:lpstr>
      <vt:lpstr>Wrattler Platform for AI-assisted data science</vt:lpstr>
      <vt:lpstr>Wrattler Platform for AI-assisted data science</vt:lpstr>
      <vt:lpstr>Wrattler Platform for AI-assisted data science</vt:lpstr>
      <vt:lpstr>Wrattler Platform for AI-assisted data science</vt:lpstr>
      <vt:lpstr>Status</vt:lpstr>
    </vt:vector>
  </TitlesOfParts>
  <LinksUpToDate>false</LinksUpToDate>
  <SharedDoc>false</SharedDoc>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 Petricek</dc:creator>
  <cp:lastModifiedBy>SUTTON Charles</cp:lastModifiedBy>
  <cp:revision>25</cp:revision>
  <cp:lastPrinted>2017-12-11T08:22:43Z</cp:lastPrinted>
  <dcterms:created xsi:type="dcterms:W3CDTF">2017-12-08T21:30:03Z</dcterms:created>
  <dcterms:modified xsi:type="dcterms:W3CDTF">2017-12-11T08:49:24Z</dcterms:modified>
</cp:coreProperties>
</file>