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85DC-53EA-CA04-64B5-62968009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200F21-B0B8-4D94-0AC9-1BAD03556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F5215-A48A-1F81-5BA6-1A34E1C40748}"/>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5" name="Footer Placeholder 4">
            <a:extLst>
              <a:ext uri="{FF2B5EF4-FFF2-40B4-BE49-F238E27FC236}">
                <a16:creationId xmlns:a16="http://schemas.microsoft.com/office/drawing/2014/main" id="{5175DB9F-5AFC-5634-5E33-36A1D951B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691CE-C763-9150-5BB6-22B94686A3F6}"/>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385385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BA65-6CE2-5E98-8C36-ABB05F4D8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0BD7F9-4707-F54F-E9E0-0D17811096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E41F3-58F5-E45C-DE6A-5CB83C13B8C0}"/>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5" name="Footer Placeholder 4">
            <a:extLst>
              <a:ext uri="{FF2B5EF4-FFF2-40B4-BE49-F238E27FC236}">
                <a16:creationId xmlns:a16="http://schemas.microsoft.com/office/drawing/2014/main" id="{156ED3D1-ECB5-4D35-C517-C5CD5A9B6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9750A-32DB-3A4B-13B3-3B97C60EB374}"/>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160174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22E90-8C59-A7BD-6646-B8F1DD02A5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FC9B06-81C6-B5F2-0917-F5056AFA0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3B6AD-EFE1-0E3E-56EF-A5EB22913DDE}"/>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5" name="Footer Placeholder 4">
            <a:extLst>
              <a:ext uri="{FF2B5EF4-FFF2-40B4-BE49-F238E27FC236}">
                <a16:creationId xmlns:a16="http://schemas.microsoft.com/office/drawing/2014/main" id="{C95E6B1E-8048-3CBA-DCF6-60EFC8369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4A727-AF54-55C1-E265-6F9B0935028C}"/>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219638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EF45-2992-D30C-B902-43E591842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C7F40D-25DD-7BDE-B340-B6DBD9450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A3B7E-5013-219B-3D29-B1E667DBA204}"/>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5" name="Footer Placeholder 4">
            <a:extLst>
              <a:ext uri="{FF2B5EF4-FFF2-40B4-BE49-F238E27FC236}">
                <a16:creationId xmlns:a16="http://schemas.microsoft.com/office/drawing/2014/main" id="{ADF11EAD-D238-2BF1-AACB-AB10AFF3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B9B4F-AA7D-C194-336A-851032628A98}"/>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136593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FB9B-A495-67AE-9C05-411DBFA95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D0E5B7-F7C6-DE23-6018-1764A1B62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7B2D32-20EA-E0C2-96D1-C3A04FE1F3C9}"/>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5" name="Footer Placeholder 4">
            <a:extLst>
              <a:ext uri="{FF2B5EF4-FFF2-40B4-BE49-F238E27FC236}">
                <a16:creationId xmlns:a16="http://schemas.microsoft.com/office/drawing/2014/main" id="{9FAF7E23-7004-2702-1316-5CFEA968C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6C024-CF87-1C53-C1D9-0A10013EC931}"/>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203390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14D5-F1C7-08C5-24F6-ACBC527DD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C8631-C82B-36C7-5F01-39BF0810F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A56E2E-809E-5532-79CC-A1C363A12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7C5898-7BC2-68FF-BB71-5FB399261320}"/>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6" name="Footer Placeholder 5">
            <a:extLst>
              <a:ext uri="{FF2B5EF4-FFF2-40B4-BE49-F238E27FC236}">
                <a16:creationId xmlns:a16="http://schemas.microsoft.com/office/drawing/2014/main" id="{097A7652-0606-D3D6-35CC-65D4B2704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BB102-BFF0-28B1-3740-980CB603A3F9}"/>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330497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70BB-F45C-4168-C170-F6DF328F96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CD5006-2912-925F-A37F-8F1C06343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8A3B98-482D-65C1-FDD3-6DA132108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1FAE1-9DAD-AFD5-D2DD-24CB00F36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915BE-B921-524E-D340-EC34E6DAC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363122-72A9-037F-0A9E-0D62F9508DF3}"/>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8" name="Footer Placeholder 7">
            <a:extLst>
              <a:ext uri="{FF2B5EF4-FFF2-40B4-BE49-F238E27FC236}">
                <a16:creationId xmlns:a16="http://schemas.microsoft.com/office/drawing/2014/main" id="{4EFE950E-0059-B265-AFA4-D2AD790791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B79F24-603E-9BAA-FFDB-D3EC0AE91358}"/>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330151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1D0-EFCE-C4C2-D7E7-348D77B57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07894D-773D-5299-C116-68AC0874B282}"/>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4" name="Footer Placeholder 3">
            <a:extLst>
              <a:ext uri="{FF2B5EF4-FFF2-40B4-BE49-F238E27FC236}">
                <a16:creationId xmlns:a16="http://schemas.microsoft.com/office/drawing/2014/main" id="{23F13AE9-E789-E71E-37DF-69FAE482CC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299138-3F15-9563-7CEF-4251D3295040}"/>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213490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CFAE3-F6F9-A57E-5C5A-A7B391A1BECD}"/>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3" name="Footer Placeholder 2">
            <a:extLst>
              <a:ext uri="{FF2B5EF4-FFF2-40B4-BE49-F238E27FC236}">
                <a16:creationId xmlns:a16="http://schemas.microsoft.com/office/drawing/2014/main" id="{81824AC1-C5D5-C4D7-AE7D-9FEE862FA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E95BC-F39C-EB7C-4232-349E0520C5A9}"/>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102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6ACF-AC57-AFE0-5044-78B2CD02B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658466-5849-D54D-83AD-43EAB3C66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AF15E5-FF78-1A48-2B1E-3E8ECAF68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F86BF-6AC6-92CD-29C3-DE4B7F63E1E1}"/>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6" name="Footer Placeholder 5">
            <a:extLst>
              <a:ext uri="{FF2B5EF4-FFF2-40B4-BE49-F238E27FC236}">
                <a16:creationId xmlns:a16="http://schemas.microsoft.com/office/drawing/2014/main" id="{8E8B2B38-E032-9D6C-DE59-5327CF5BD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78315-37DA-9C6B-75A9-926032B0BEF5}"/>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85994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C18E-0E54-57B3-D21C-0DC61421E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0BBA4-71F8-6EC6-BC7A-2F286670B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7046C6-D040-A533-B31F-8BDF2C677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C55D6-FCBA-2271-FFA3-86CEC7953BAA}"/>
              </a:ext>
            </a:extLst>
          </p:cNvPr>
          <p:cNvSpPr>
            <a:spLocks noGrp="1"/>
          </p:cNvSpPr>
          <p:nvPr>
            <p:ph type="dt" sz="half" idx="10"/>
          </p:nvPr>
        </p:nvSpPr>
        <p:spPr/>
        <p:txBody>
          <a:bodyPr/>
          <a:lstStyle/>
          <a:p>
            <a:fld id="{85ABB905-534C-4650-8A75-C2644D855BC5}" type="datetimeFigureOut">
              <a:rPr lang="en-US" smtClean="0"/>
              <a:t>12/20/2022</a:t>
            </a:fld>
            <a:endParaRPr lang="en-US"/>
          </a:p>
        </p:txBody>
      </p:sp>
      <p:sp>
        <p:nvSpPr>
          <p:cNvPr id="6" name="Footer Placeholder 5">
            <a:extLst>
              <a:ext uri="{FF2B5EF4-FFF2-40B4-BE49-F238E27FC236}">
                <a16:creationId xmlns:a16="http://schemas.microsoft.com/office/drawing/2014/main" id="{E0C3DA93-4324-FF6B-C6C0-0F0099CE6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AAA39-368C-ACD3-D44B-31A35E1F095F}"/>
              </a:ext>
            </a:extLst>
          </p:cNvPr>
          <p:cNvSpPr>
            <a:spLocks noGrp="1"/>
          </p:cNvSpPr>
          <p:nvPr>
            <p:ph type="sldNum" sz="quarter" idx="12"/>
          </p:nvPr>
        </p:nvSpPr>
        <p:spPr/>
        <p:txBody>
          <a:bodyPr/>
          <a:lstStyle/>
          <a:p>
            <a:fld id="{542AD1BB-D32F-44C4-B41A-E8F0477139D4}" type="slidenum">
              <a:rPr lang="en-US" smtClean="0"/>
              <a:t>‹#›</a:t>
            </a:fld>
            <a:endParaRPr lang="en-US"/>
          </a:p>
        </p:txBody>
      </p:sp>
    </p:spTree>
    <p:extLst>
      <p:ext uri="{BB962C8B-B14F-4D97-AF65-F5344CB8AC3E}">
        <p14:creationId xmlns:p14="http://schemas.microsoft.com/office/powerpoint/2010/main" val="17930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18B33-297E-29FF-7594-AA58BD6E4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13A408-E2D1-B00F-1709-5DC4F6B6E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F30F5-3FBA-A929-B0A8-3DE95C16EB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BB905-534C-4650-8A75-C2644D855BC5}" type="datetimeFigureOut">
              <a:rPr lang="en-US" smtClean="0"/>
              <a:t>12/20/2022</a:t>
            </a:fld>
            <a:endParaRPr lang="en-US"/>
          </a:p>
        </p:txBody>
      </p:sp>
      <p:sp>
        <p:nvSpPr>
          <p:cNvPr id="5" name="Footer Placeholder 4">
            <a:extLst>
              <a:ext uri="{FF2B5EF4-FFF2-40B4-BE49-F238E27FC236}">
                <a16:creationId xmlns:a16="http://schemas.microsoft.com/office/drawing/2014/main" id="{CC5D00AF-4543-1648-AABE-494753C75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030D0-340C-8761-2F0A-1988C6476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AD1BB-D32F-44C4-B41A-E8F0477139D4}" type="slidenum">
              <a:rPr lang="en-US" smtClean="0"/>
              <a:t>‹#›</a:t>
            </a:fld>
            <a:endParaRPr lang="en-US"/>
          </a:p>
        </p:txBody>
      </p:sp>
    </p:spTree>
    <p:extLst>
      <p:ext uri="{BB962C8B-B14F-4D97-AF65-F5344CB8AC3E}">
        <p14:creationId xmlns:p14="http://schemas.microsoft.com/office/powerpoint/2010/main" val="292876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3" name="Rectangle 1032">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Freeform: Shape 1034">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1037" name="Freeform: Shape 1036">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Support Vector Machine (SVM) ?-with Python | by Caner Dabakoglu |  Medium">
            <a:extLst>
              <a:ext uri="{FF2B5EF4-FFF2-40B4-BE49-F238E27FC236}">
                <a16:creationId xmlns:a16="http://schemas.microsoft.com/office/drawing/2014/main" id="{CDD9D8E0-05E9-8E1C-0869-52F5E1124A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7467" y="643469"/>
            <a:ext cx="5571062" cy="55710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5D33A57-BD12-95CB-3CB3-287950564D07}"/>
              </a:ext>
            </a:extLst>
          </p:cNvPr>
          <p:cNvSpPr/>
          <p:nvPr/>
        </p:nvSpPr>
        <p:spPr>
          <a:xfrm>
            <a:off x="8016641" y="2286000"/>
            <a:ext cx="3410309"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cap="none" spc="0" dirty="0">
                <a:ln w="0"/>
                <a:solidFill>
                  <a:schemeClr val="tx1">
                    <a:alpha val="60000"/>
                  </a:schemeClr>
                </a:solidFill>
                <a:effectLst>
                  <a:outerShdw blurRad="38100" dist="19050" dir="2700000" algn="tl" rotWithShape="0">
                    <a:schemeClr val="dk1">
                      <a:alpha val="40000"/>
                    </a:schemeClr>
                  </a:outerShdw>
                </a:effectLst>
              </a:rPr>
              <a:t>Taha elhariri</a:t>
            </a:r>
          </a:p>
          <a:p>
            <a:pPr indent="-228600">
              <a:lnSpc>
                <a:spcPct val="90000"/>
              </a:lnSpc>
              <a:spcAft>
                <a:spcPts val="600"/>
              </a:spcAft>
              <a:buFont typeface="Arial" panose="020B0604020202020204" pitchFamily="34" charset="0"/>
              <a:buChar char="•"/>
            </a:pPr>
            <a:r>
              <a:rPr lang="en-US" sz="2000" dirty="0" err="1">
                <a:ln w="0"/>
                <a:solidFill>
                  <a:schemeClr val="tx1">
                    <a:alpha val="60000"/>
                  </a:schemeClr>
                </a:solidFill>
                <a:effectLst>
                  <a:outerShdw blurRad="38100" dist="19050" dir="2700000" algn="tl" rotWithShape="0">
                    <a:schemeClr val="dk1">
                      <a:alpha val="40000"/>
                    </a:schemeClr>
                  </a:outerShdw>
                </a:effectLst>
              </a:rPr>
              <a:t>Makine</a:t>
            </a:r>
            <a:r>
              <a:rPr lang="en-US" sz="2000" dirty="0">
                <a:ln w="0"/>
                <a:solidFill>
                  <a:schemeClr val="tx1">
                    <a:alpha val="60000"/>
                  </a:schemeClr>
                </a:solidFill>
                <a:effectLst>
                  <a:outerShdw blurRad="38100" dist="19050" dir="2700000" algn="tl" rotWithShape="0">
                    <a:schemeClr val="dk1">
                      <a:alpha val="40000"/>
                    </a:schemeClr>
                  </a:outerShdw>
                </a:effectLst>
              </a:rPr>
              <a:t> </a:t>
            </a:r>
            <a:r>
              <a:rPr lang="en-US" sz="2000" dirty="0" err="1">
                <a:ln w="0"/>
                <a:solidFill>
                  <a:schemeClr val="tx1">
                    <a:alpha val="60000"/>
                  </a:schemeClr>
                </a:solidFill>
                <a:effectLst>
                  <a:outerShdw blurRad="38100" dist="19050" dir="2700000" algn="tl" rotWithShape="0">
                    <a:schemeClr val="dk1">
                      <a:alpha val="40000"/>
                    </a:schemeClr>
                  </a:outerShdw>
                </a:effectLst>
              </a:rPr>
              <a:t>öğrenmesi</a:t>
            </a:r>
            <a:r>
              <a:rPr lang="en-US" sz="2000" dirty="0">
                <a:ln w="0"/>
                <a:solidFill>
                  <a:schemeClr val="tx1">
                    <a:alpha val="60000"/>
                  </a:schemeClr>
                </a:solidFill>
                <a:effectLst>
                  <a:outerShdw blurRad="38100" dist="19050" dir="2700000" algn="tl" rotWithShape="0">
                    <a:schemeClr val="dk1">
                      <a:alpha val="40000"/>
                    </a:schemeClr>
                  </a:outerShdw>
                </a:effectLst>
              </a:rPr>
              <a:t> </a:t>
            </a:r>
            <a:r>
              <a:rPr lang="en-US" sz="2000" dirty="0" err="1">
                <a:ln w="0"/>
                <a:solidFill>
                  <a:schemeClr val="tx1">
                    <a:alpha val="60000"/>
                  </a:schemeClr>
                </a:solidFill>
                <a:effectLst>
                  <a:outerShdw blurRad="38100" dist="19050" dir="2700000" algn="tl" rotWithShape="0">
                    <a:schemeClr val="dk1">
                      <a:alpha val="40000"/>
                    </a:schemeClr>
                  </a:outerShdw>
                </a:effectLst>
              </a:rPr>
              <a:t>dersi</a:t>
            </a:r>
            <a:endParaRPr lang="en-US" sz="2000" dirty="0">
              <a:ln w="0"/>
              <a:solidFill>
                <a:schemeClr val="tx1">
                  <a:alpha val="60000"/>
                </a:schemeClr>
              </a:solidFill>
              <a:effectLst>
                <a:outerShdw blurRad="38100" dist="19050" dir="2700000" algn="tl" rotWithShape="0">
                  <a:schemeClr val="dk1">
                    <a:alpha val="40000"/>
                  </a:schemeClr>
                </a:outerShdw>
              </a:effectLst>
            </a:endParaRPr>
          </a:p>
          <a:p>
            <a:pPr indent="-228600">
              <a:lnSpc>
                <a:spcPct val="90000"/>
              </a:lnSpc>
              <a:spcAft>
                <a:spcPts val="600"/>
              </a:spcAft>
              <a:buFont typeface="Arial" panose="020B0604020202020204" pitchFamily="34" charset="0"/>
              <a:buChar char="•"/>
            </a:pPr>
            <a:r>
              <a:rPr lang="en-US" sz="2000" dirty="0">
                <a:solidFill>
                  <a:schemeClr val="tx1">
                    <a:alpha val="60000"/>
                  </a:schemeClr>
                </a:solidFill>
              </a:rPr>
              <a:t>Support vector machine</a:t>
            </a:r>
          </a:p>
          <a:p>
            <a:pPr>
              <a:lnSpc>
                <a:spcPct val="90000"/>
              </a:lnSpc>
              <a:spcAft>
                <a:spcPts val="600"/>
              </a:spcAft>
            </a:pPr>
            <a:r>
              <a:rPr lang="en-US" sz="2000" dirty="0">
                <a:ln w="0"/>
                <a:solidFill>
                  <a:schemeClr val="tx1">
                    <a:alpha val="60000"/>
                  </a:schemeClr>
                </a:solidFill>
                <a:effectLst>
                  <a:outerShdw blurRad="38100" dist="19050" dir="2700000" algn="tl" rotWithShape="0">
                    <a:schemeClr val="dk1">
                      <a:alpha val="40000"/>
                    </a:schemeClr>
                  </a:outerShdw>
                </a:effectLst>
              </a:rPr>
              <a:t> </a:t>
            </a:r>
            <a:endParaRPr lang="en-US" sz="2000" b="0" cap="none" spc="0" dirty="0">
              <a:ln w="0"/>
              <a:solidFill>
                <a:schemeClr val="tx1">
                  <a:alpha val="6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360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F739BB2-EA50-806F-4AEE-9F5C7CD3317B}"/>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mj-lt"/>
                <a:ea typeface="+mj-ea"/>
                <a:cs typeface="+mj-cs"/>
              </a:rPr>
              <a:t>use the SVC class from scikit-learn and replace the kernel='linear' parameter with kernel='rbf'</a:t>
            </a:r>
          </a:p>
        </p:txBody>
      </p:sp>
      <p:sp>
        <p:nvSpPr>
          <p:cNvPr id="7" name="TextBox 6">
            <a:extLst>
              <a:ext uri="{FF2B5EF4-FFF2-40B4-BE49-F238E27FC236}">
                <a16:creationId xmlns:a16="http://schemas.microsoft.com/office/drawing/2014/main" id="{4808BAA6-A671-3552-6DD4-7BC834ECE288}"/>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𝛾𝛾 parameter, which we set to gamma=0.1, can be understood as a cut-off parameter for the Gaussian sphere. If we increase the value for 𝛾, we increase the influence or reach of the training examples, which leads to a tighter and bumpier decision boundary. </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6D48945-7FFA-713D-3864-75F7D4A731E8}"/>
              </a:ext>
            </a:extLst>
          </p:cNvPr>
          <p:cNvPicPr>
            <a:picLocks noChangeAspect="1"/>
          </p:cNvPicPr>
          <p:nvPr/>
        </p:nvPicPr>
        <p:blipFill>
          <a:blip r:embed="rId2"/>
          <a:stretch>
            <a:fillRect/>
          </a:stretch>
        </p:blipFill>
        <p:spPr>
          <a:xfrm>
            <a:off x="5295320" y="1939450"/>
            <a:ext cx="6253212" cy="4048953"/>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2828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0C5A1-395B-F998-B526-82227F9B4684}"/>
              </a:ext>
            </a:extLst>
          </p:cNvPr>
          <p:cNvSpPr txBox="1"/>
          <p:nvPr/>
        </p:nvSpPr>
        <p:spPr>
          <a:xfrm>
            <a:off x="1472973" y="353089"/>
            <a:ext cx="9817743" cy="369332"/>
          </a:xfrm>
          <a:prstGeom prst="rect">
            <a:avLst/>
          </a:prstGeom>
          <a:noFill/>
        </p:spPr>
        <p:txBody>
          <a:bodyPr wrap="square">
            <a:spAutoFit/>
          </a:bodyPr>
          <a:lstStyle/>
          <a:p>
            <a:r>
              <a:rPr lang="en-US" dirty="0"/>
              <a:t>To get a better understanding of 𝛾, let's apply an RBF kernel SVM to our Iris flower dataset</a:t>
            </a:r>
          </a:p>
        </p:txBody>
      </p:sp>
      <p:grpSp>
        <p:nvGrpSpPr>
          <p:cNvPr id="10" name="Group 9">
            <a:extLst>
              <a:ext uri="{FF2B5EF4-FFF2-40B4-BE49-F238E27FC236}">
                <a16:creationId xmlns:a16="http://schemas.microsoft.com/office/drawing/2014/main" id="{6E145E4E-8724-F8B0-FDA5-74910E5A081B}"/>
              </a:ext>
            </a:extLst>
          </p:cNvPr>
          <p:cNvGrpSpPr/>
          <p:nvPr/>
        </p:nvGrpSpPr>
        <p:grpSpPr>
          <a:xfrm>
            <a:off x="259228" y="1913206"/>
            <a:ext cx="6080257" cy="4037896"/>
            <a:chOff x="1148124" y="1542608"/>
            <a:chExt cx="6525536" cy="4265601"/>
          </a:xfrm>
        </p:grpSpPr>
        <p:pic>
          <p:nvPicPr>
            <p:cNvPr id="5" name="Picture 4">
              <a:extLst>
                <a:ext uri="{FF2B5EF4-FFF2-40B4-BE49-F238E27FC236}">
                  <a16:creationId xmlns:a16="http://schemas.microsoft.com/office/drawing/2014/main" id="{D17B7DF8-20F1-C5C3-AFC2-0129BC0B7B4F}"/>
                </a:ext>
              </a:extLst>
            </p:cNvPr>
            <p:cNvPicPr>
              <a:picLocks noChangeAspect="1"/>
            </p:cNvPicPr>
            <p:nvPr/>
          </p:nvPicPr>
          <p:blipFill>
            <a:blip r:embed="rId2"/>
            <a:stretch>
              <a:fillRect/>
            </a:stretch>
          </p:blipFill>
          <p:spPr>
            <a:xfrm>
              <a:off x="1148124" y="1911940"/>
              <a:ext cx="6525536" cy="3896269"/>
            </a:xfrm>
            <a:prstGeom prst="rect">
              <a:avLst/>
            </a:prstGeom>
          </p:spPr>
        </p:pic>
        <p:sp>
          <p:nvSpPr>
            <p:cNvPr id="7" name="TextBox 6">
              <a:extLst>
                <a:ext uri="{FF2B5EF4-FFF2-40B4-BE49-F238E27FC236}">
                  <a16:creationId xmlns:a16="http://schemas.microsoft.com/office/drawing/2014/main" id="{5797030A-C4F8-04DD-FCE1-2CCD2C5D527F}"/>
                </a:ext>
              </a:extLst>
            </p:cNvPr>
            <p:cNvSpPr txBox="1"/>
            <p:nvPr/>
          </p:nvSpPr>
          <p:spPr>
            <a:xfrm>
              <a:off x="3780692" y="1542608"/>
              <a:ext cx="1988000" cy="390159"/>
            </a:xfrm>
            <a:prstGeom prst="rect">
              <a:avLst/>
            </a:prstGeom>
            <a:noFill/>
          </p:spPr>
          <p:txBody>
            <a:bodyPr wrap="square">
              <a:spAutoFit/>
            </a:bodyPr>
            <a:lstStyle/>
            <a:p>
              <a:r>
                <a:rPr lang="en-US" dirty="0"/>
                <a:t>gamma=0.2</a:t>
              </a:r>
            </a:p>
          </p:txBody>
        </p:sp>
      </p:grpSp>
      <p:grpSp>
        <p:nvGrpSpPr>
          <p:cNvPr id="12" name="Group 11">
            <a:extLst>
              <a:ext uri="{FF2B5EF4-FFF2-40B4-BE49-F238E27FC236}">
                <a16:creationId xmlns:a16="http://schemas.microsoft.com/office/drawing/2014/main" id="{A5A3C63B-9565-1D8C-3865-3C62F0FA480B}"/>
              </a:ext>
            </a:extLst>
          </p:cNvPr>
          <p:cNvGrpSpPr/>
          <p:nvPr/>
        </p:nvGrpSpPr>
        <p:grpSpPr>
          <a:xfrm>
            <a:off x="6096000" y="1913206"/>
            <a:ext cx="5646499" cy="4037896"/>
            <a:chOff x="6096000" y="1685501"/>
            <a:chExt cx="6274856" cy="4265601"/>
          </a:xfrm>
        </p:grpSpPr>
        <p:pic>
          <p:nvPicPr>
            <p:cNvPr id="9" name="Picture 8">
              <a:extLst>
                <a:ext uri="{FF2B5EF4-FFF2-40B4-BE49-F238E27FC236}">
                  <a16:creationId xmlns:a16="http://schemas.microsoft.com/office/drawing/2014/main" id="{DA89B739-A001-AFC8-93A4-3BB0229CCC65}"/>
                </a:ext>
              </a:extLst>
            </p:cNvPr>
            <p:cNvPicPr>
              <a:picLocks noChangeAspect="1"/>
            </p:cNvPicPr>
            <p:nvPr/>
          </p:nvPicPr>
          <p:blipFill>
            <a:blip r:embed="rId3"/>
            <a:stretch>
              <a:fillRect/>
            </a:stretch>
          </p:blipFill>
          <p:spPr>
            <a:xfrm>
              <a:off x="6096000" y="2054833"/>
              <a:ext cx="6274856" cy="3896269"/>
            </a:xfrm>
            <a:prstGeom prst="rect">
              <a:avLst/>
            </a:prstGeom>
          </p:spPr>
        </p:pic>
        <p:sp>
          <p:nvSpPr>
            <p:cNvPr id="11" name="TextBox 10">
              <a:extLst>
                <a:ext uri="{FF2B5EF4-FFF2-40B4-BE49-F238E27FC236}">
                  <a16:creationId xmlns:a16="http://schemas.microsoft.com/office/drawing/2014/main" id="{0EC3D51B-7ADF-925C-A904-4ED0CA901334}"/>
                </a:ext>
              </a:extLst>
            </p:cNvPr>
            <p:cNvSpPr txBox="1"/>
            <p:nvPr/>
          </p:nvSpPr>
          <p:spPr>
            <a:xfrm>
              <a:off x="8872260" y="1685501"/>
              <a:ext cx="1852346" cy="369332"/>
            </a:xfrm>
            <a:prstGeom prst="rect">
              <a:avLst/>
            </a:prstGeom>
            <a:noFill/>
          </p:spPr>
          <p:txBody>
            <a:bodyPr wrap="square">
              <a:spAutoFit/>
            </a:bodyPr>
            <a:lstStyle/>
            <a:p>
              <a:r>
                <a:rPr lang="en-US" dirty="0"/>
                <a:t>gamma=</a:t>
              </a:r>
              <a:r>
                <a:rPr lang="ar-EG" dirty="0"/>
                <a:t>100</a:t>
              </a:r>
              <a:endParaRPr lang="en-US" dirty="0"/>
            </a:p>
          </p:txBody>
        </p:sp>
      </p:grpSp>
    </p:spTree>
    <p:extLst>
      <p:ext uri="{BB962C8B-B14F-4D97-AF65-F5344CB8AC3E}">
        <p14:creationId xmlns:p14="http://schemas.microsoft.com/office/powerpoint/2010/main" val="294838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6940068-7B47-60C1-162C-59028AEF79E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i="0" kern="1200" dirty="0">
                <a:solidFill>
                  <a:schemeClr val="tx1"/>
                </a:solidFill>
                <a:effectLst/>
                <a:latin typeface="+mj-lt"/>
                <a:ea typeface="+mj-ea"/>
                <a:cs typeface="+mj-cs"/>
              </a:rPr>
              <a:t>Identification of Arousal and Relaxation by using SVM-Based Fusion of PPG Features</a:t>
            </a:r>
          </a:p>
        </p:txBody>
      </p:sp>
      <p:sp>
        <p:nvSpPr>
          <p:cNvPr id="5" name="TextBox 4">
            <a:extLst>
              <a:ext uri="{FF2B5EF4-FFF2-40B4-BE49-F238E27FC236}">
                <a16:creationId xmlns:a16="http://schemas.microsoft.com/office/drawing/2014/main" id="{D7358E27-636E-2C55-4778-A2D35F300334}"/>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t>In this paper, a new method to distinguish between arousal and relaxation states by using multiple features acquired from a photoplethysmogram (PPG) and support vector machine (SVM) is proposed. To induce arousal and relaxation states in subjects, 2 kinds of sound stimuli are used, and their corresponding biosignals are obtained using the PPG sensor. Two features pulse to pulse interval (PPI) and pulse amplitude (PA) are extracted from acquired PPG data, and a nonlinear classification between arousal and relaxation is performed using SVM.</a:t>
            </a:r>
          </a:p>
          <a:p>
            <a:pPr indent="-228600">
              <a:lnSpc>
                <a:spcPct val="90000"/>
              </a:lnSpc>
              <a:spcAft>
                <a:spcPts val="600"/>
              </a:spcAft>
              <a:buFont typeface="Arial" panose="020B0604020202020204" pitchFamily="34" charset="0"/>
              <a:buChar char="•"/>
            </a:pPr>
            <a:r>
              <a:rPr lang="en-US" sz="1400"/>
              <a:t>in order to improve the classification accuracy, SVM-based nonlinear classification was performed.</a:t>
            </a:r>
          </a:p>
          <a:p>
            <a:pPr indent="-228600">
              <a:lnSpc>
                <a:spcPct val="90000"/>
              </a:lnSpc>
              <a:spcAft>
                <a:spcPts val="600"/>
              </a:spcAft>
              <a:buFont typeface="Arial" panose="020B0604020202020204" pitchFamily="34" charset="0"/>
              <a:buChar char="•"/>
            </a:pPr>
            <a:r>
              <a:rPr lang="en-US" sz="1400"/>
              <a:t>the average classification accuracy was 74.67%.</a:t>
            </a:r>
          </a:p>
          <a:p>
            <a:pPr indent="-228600">
              <a:lnSpc>
                <a:spcPct val="90000"/>
              </a:lnSpc>
              <a:spcAft>
                <a:spcPts val="600"/>
              </a:spcAft>
              <a:buFont typeface="Arial" panose="020B0604020202020204" pitchFamily="34" charset="0"/>
              <a:buChar char="•"/>
            </a:pPr>
            <a:r>
              <a:rPr lang="en-US" sz="1400"/>
              <a:t>each classifier is determined for each subject by individual SVM training to improve the accuracy of classification</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grpSp>
        <p:nvGrpSpPr>
          <p:cNvPr id="20"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Chart, line chart&#10;&#10;Description automatically generated">
            <a:extLst>
              <a:ext uri="{FF2B5EF4-FFF2-40B4-BE49-F238E27FC236}">
                <a16:creationId xmlns:a16="http://schemas.microsoft.com/office/drawing/2014/main" id="{FE4157D5-4D9E-5A32-7C7B-3B55B5A004B4}"/>
              </a:ext>
            </a:extLst>
          </p:cNvPr>
          <p:cNvPicPr>
            <a:picLocks noChangeAspect="1"/>
          </p:cNvPicPr>
          <p:nvPr/>
        </p:nvPicPr>
        <p:blipFill>
          <a:blip r:embed="rId2"/>
          <a:stretch>
            <a:fillRect/>
          </a:stretch>
        </p:blipFill>
        <p:spPr>
          <a:xfrm>
            <a:off x="5350171" y="1782981"/>
            <a:ext cx="6143509" cy="4361892"/>
          </a:xfrm>
          <a:prstGeom prst="rect">
            <a:avLst/>
          </a:prstGeom>
        </p:spPr>
      </p:pic>
      <p:grpSp>
        <p:nvGrpSpPr>
          <p:cNvPr id="24" name="Group 2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5" name="Rectangle 2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032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64B2614-5AF9-7B82-1645-966AFC32F010}"/>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i="0" kern="1200" dirty="0">
                <a:solidFill>
                  <a:schemeClr val="tx1"/>
                </a:solidFill>
                <a:effectLst/>
                <a:latin typeface="+mj-lt"/>
                <a:ea typeface="+mj-ea"/>
                <a:cs typeface="+mj-cs"/>
              </a:rPr>
              <a:t>Identification of Arousal and Relaxation by using SVM-Based Fusion of PPG Features</a:t>
            </a:r>
          </a:p>
        </p:txBody>
      </p:sp>
      <p:sp>
        <p:nvSpPr>
          <p:cNvPr id="5" name="TextBox 4">
            <a:extLst>
              <a:ext uri="{FF2B5EF4-FFF2-40B4-BE49-F238E27FC236}">
                <a16:creationId xmlns:a16="http://schemas.microsoft.com/office/drawing/2014/main" id="{DAEFDF5E-6C11-2B3C-EFAC-B216F43148AB}"/>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t>SVM Classification:</a:t>
            </a:r>
          </a:p>
          <a:p>
            <a:pPr marL="285750" indent="-228600">
              <a:lnSpc>
                <a:spcPct val="90000"/>
              </a:lnSpc>
              <a:spcAft>
                <a:spcPts val="600"/>
              </a:spcAft>
              <a:buFont typeface="Arial" panose="020B0604020202020204" pitchFamily="34" charset="0"/>
              <a:buChar char="•"/>
            </a:pPr>
            <a:r>
              <a:rPr lang="en-US" sz="1400"/>
              <a:t>the WinSVM software was used for the classification of arousal and relaxation on the basis of SVM</a:t>
            </a:r>
          </a:p>
          <a:p>
            <a:pPr marL="285750" indent="-228600">
              <a:lnSpc>
                <a:spcPct val="90000"/>
              </a:lnSpc>
              <a:spcAft>
                <a:spcPts val="600"/>
              </a:spcAft>
              <a:buFont typeface="Arial" panose="020B0604020202020204" pitchFamily="34" charset="0"/>
              <a:buChar char="•"/>
            </a:pPr>
            <a:r>
              <a:rPr lang="en-US" sz="1400"/>
              <a:t>The WinSVM is operated in 3 steps: optimization, learning, and prediction. </a:t>
            </a:r>
          </a:p>
          <a:p>
            <a:pPr marL="285750" indent="-228600">
              <a:lnSpc>
                <a:spcPct val="90000"/>
              </a:lnSpc>
              <a:spcAft>
                <a:spcPts val="600"/>
              </a:spcAft>
              <a:buFont typeface="Arial" panose="020B0604020202020204" pitchFamily="34" charset="0"/>
              <a:buChar char="•"/>
            </a:pPr>
            <a:r>
              <a:rPr lang="en-US" sz="1400"/>
              <a:t>The optimization step acts to calculate the minimum mean square error (MSE) through training data. This step is for determining a kernel type and its optimal parameters. </a:t>
            </a:r>
          </a:p>
          <a:p>
            <a:pPr marL="285750" indent="-228600">
              <a:lnSpc>
                <a:spcPct val="90000"/>
              </a:lnSpc>
              <a:spcAft>
                <a:spcPts val="600"/>
              </a:spcAft>
              <a:buFont typeface="Arial" panose="020B0604020202020204" pitchFamily="34" charset="0"/>
              <a:buChar char="•"/>
            </a:pPr>
            <a:r>
              <a:rPr lang="en-US" sz="1400"/>
              <a:t>In the learning step, the data set is learned by using the previously determined kernel and parameters. That is, a maximum-margin classifier is defined by combining several support vectors in this step. </a:t>
            </a:r>
          </a:p>
          <a:p>
            <a:pPr marL="285750" indent="-228600">
              <a:lnSpc>
                <a:spcPct val="90000"/>
              </a:lnSpc>
              <a:spcAft>
                <a:spcPts val="600"/>
              </a:spcAft>
              <a:buFont typeface="Arial" panose="020B0604020202020204" pitchFamily="34" charset="0"/>
              <a:buChar char="•"/>
            </a:pPr>
            <a:r>
              <a:rPr lang="en-US" sz="1400"/>
              <a:t>the test data were verified using the previously defined classifier in the prediction step. </a:t>
            </a:r>
          </a:p>
          <a:p>
            <a:pPr indent="-228600">
              <a:lnSpc>
                <a:spcPct val="90000"/>
              </a:lnSpc>
              <a:spcAft>
                <a:spcPts val="600"/>
              </a:spcAft>
              <a:buFont typeface="Arial" panose="020B0604020202020204" pitchFamily="34" charset="0"/>
              <a:buChar char="•"/>
            </a:pPr>
            <a:endParaRPr lang="en-US" sz="14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Diagram, scatter chart&#10;&#10;Description automatically generated">
            <a:extLst>
              <a:ext uri="{FF2B5EF4-FFF2-40B4-BE49-F238E27FC236}">
                <a16:creationId xmlns:a16="http://schemas.microsoft.com/office/drawing/2014/main" id="{929E9CE0-26CD-ADE3-ACAA-6192CDD1EF36}"/>
              </a:ext>
            </a:extLst>
          </p:cNvPr>
          <p:cNvPicPr>
            <a:picLocks noChangeAspect="1"/>
          </p:cNvPicPr>
          <p:nvPr/>
        </p:nvPicPr>
        <p:blipFill>
          <a:blip r:embed="rId2"/>
          <a:stretch>
            <a:fillRect/>
          </a:stretch>
        </p:blipFill>
        <p:spPr>
          <a:xfrm>
            <a:off x="6371837" y="1782981"/>
            <a:ext cx="4100178"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5394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9FC9002-BAD2-7717-C982-AE94BBD92E7A}"/>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i="0" kern="1200" dirty="0">
                <a:solidFill>
                  <a:schemeClr val="tx1"/>
                </a:solidFill>
                <a:effectLst/>
                <a:latin typeface="+mj-lt"/>
                <a:ea typeface="+mj-ea"/>
                <a:cs typeface="+mj-cs"/>
              </a:rPr>
              <a:t>Identification of Arousal and Relaxation by using SVM-Based Fusion of PPG Features</a:t>
            </a:r>
          </a:p>
        </p:txBody>
      </p:sp>
      <p:sp>
        <p:nvSpPr>
          <p:cNvPr id="3" name="TextBox 2">
            <a:extLst>
              <a:ext uri="{FF2B5EF4-FFF2-40B4-BE49-F238E27FC236}">
                <a16:creationId xmlns:a16="http://schemas.microsoft.com/office/drawing/2014/main" id="{98337B9F-141D-4FE5-5BE6-CF28A18AA13C}"/>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5 adult subjects 3  men and 2 women.</a:t>
            </a:r>
          </a:p>
          <a:p>
            <a:pPr marL="285750" indent="-228600">
              <a:lnSpc>
                <a:spcPct val="90000"/>
              </a:lnSpc>
              <a:spcAft>
                <a:spcPts val="600"/>
              </a:spcAft>
              <a:buFont typeface="Arial" panose="020B0604020202020204" pitchFamily="34" charset="0"/>
              <a:buChar char="•"/>
            </a:pPr>
            <a:r>
              <a:rPr lang="en-US" sz="1700"/>
              <a:t>2 pieces of arousing music and 2 pieces of relaxing music.</a:t>
            </a:r>
          </a:p>
          <a:p>
            <a:pPr marL="285750" indent="-228600">
              <a:lnSpc>
                <a:spcPct val="90000"/>
              </a:lnSpc>
              <a:spcAft>
                <a:spcPts val="600"/>
              </a:spcAft>
              <a:buFont typeface="Arial" panose="020B0604020202020204" pitchFamily="34" charset="0"/>
              <a:buChar char="•"/>
            </a:pPr>
            <a:r>
              <a:rPr lang="en-US" sz="1700"/>
              <a:t>the subjects sat on a chair and rested for 10 min.</a:t>
            </a:r>
          </a:p>
          <a:p>
            <a:pPr marL="285750" indent="-228600">
              <a:lnSpc>
                <a:spcPct val="90000"/>
              </a:lnSpc>
              <a:spcAft>
                <a:spcPts val="600"/>
              </a:spcAft>
              <a:buFont typeface="Arial" panose="020B0604020202020204" pitchFamily="34" charset="0"/>
              <a:buChar char="•"/>
            </a:pPr>
            <a:r>
              <a:rPr lang="en-US" sz="1700"/>
              <a:t>the PPG sensor was attached to the left earlobe of the subjects. </a:t>
            </a:r>
          </a:p>
          <a:p>
            <a:pPr marL="285750" indent="-228600">
              <a:lnSpc>
                <a:spcPct val="90000"/>
              </a:lnSpc>
              <a:spcAft>
                <a:spcPts val="600"/>
              </a:spcAft>
              <a:buFont typeface="Arial" panose="020B0604020202020204" pitchFamily="34" charset="0"/>
              <a:buChar char="•"/>
            </a:pPr>
            <a:r>
              <a:rPr lang="en-US" sz="1700"/>
              <a:t>After the rest period, the PPG signal was measured for 60 s, and this was used as reference data.</a:t>
            </a:r>
          </a:p>
          <a:p>
            <a:pPr marL="285750" indent="-228600">
              <a:lnSpc>
                <a:spcPct val="90000"/>
              </a:lnSpc>
              <a:spcAft>
                <a:spcPts val="600"/>
              </a:spcAft>
              <a:buFont typeface="Arial" panose="020B0604020202020204" pitchFamily="34" charset="0"/>
              <a:buChar char="•"/>
            </a:pPr>
            <a:r>
              <a:rPr lang="en-US" sz="1700"/>
              <a:t> All subjects were requested to answer a questionnaire regarding their degree of arousal (or relaxation) for 20 s before and after the measurement.</a:t>
            </a:r>
          </a:p>
          <a:p>
            <a:pPr marL="285750" indent="-228600">
              <a:lnSpc>
                <a:spcPct val="90000"/>
              </a:lnSpc>
              <a:spcAft>
                <a:spcPts val="600"/>
              </a:spcAft>
              <a:buFont typeface="Arial" panose="020B0604020202020204" pitchFamily="34" charset="0"/>
              <a:buChar char="•"/>
            </a:pPr>
            <a:r>
              <a:rPr lang="en-US" sz="1700"/>
              <a:t> During the actual music stimulation time, the PPG signal was measured. </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Graphical user interface, application&#10;&#10;Description automatically generated">
            <a:extLst>
              <a:ext uri="{FF2B5EF4-FFF2-40B4-BE49-F238E27FC236}">
                <a16:creationId xmlns:a16="http://schemas.microsoft.com/office/drawing/2014/main" id="{5D827371-EE8F-E5BD-E911-FB349FF5BDE3}"/>
              </a:ext>
            </a:extLst>
          </p:cNvPr>
          <p:cNvPicPr>
            <a:picLocks noChangeAspect="1"/>
          </p:cNvPicPr>
          <p:nvPr/>
        </p:nvPicPr>
        <p:blipFill>
          <a:blip r:embed="rId2"/>
          <a:stretch>
            <a:fillRect/>
          </a:stretch>
        </p:blipFill>
        <p:spPr>
          <a:xfrm>
            <a:off x="5295320" y="2332981"/>
            <a:ext cx="6253212" cy="3261891"/>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531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A0258C7-73EF-8F42-EFB5-9E20CEEE9767}"/>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i="0" kern="1200" dirty="0">
                <a:solidFill>
                  <a:schemeClr val="tx1"/>
                </a:solidFill>
                <a:effectLst/>
                <a:latin typeface="+mj-lt"/>
                <a:ea typeface="+mj-ea"/>
                <a:cs typeface="+mj-cs"/>
              </a:rPr>
              <a:t>Identification of Arousal and Relaxation by using SVM-Based Fusion of PPG Features</a:t>
            </a:r>
          </a:p>
        </p:txBody>
      </p:sp>
      <p:sp>
        <p:nvSpPr>
          <p:cNvPr id="3" name="TextBox 2">
            <a:extLst>
              <a:ext uri="{FF2B5EF4-FFF2-40B4-BE49-F238E27FC236}">
                <a16:creationId xmlns:a16="http://schemas.microsoft.com/office/drawing/2014/main" id="{0CC5E5A2-5E12-6A95-9ADB-E403356877C5}"/>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a:t>In training for SVM, 60 feature sets were divided into 2 classes consisting of 30 training data sets and 30 test data sets. </a:t>
            </a:r>
          </a:p>
          <a:p>
            <a:pPr marL="285750" indent="-228600">
              <a:lnSpc>
                <a:spcPct val="90000"/>
              </a:lnSpc>
              <a:spcAft>
                <a:spcPts val="600"/>
              </a:spcAft>
              <a:buFont typeface="Arial" panose="020B0604020202020204" pitchFamily="34" charset="0"/>
              <a:buChar char="•"/>
            </a:pPr>
            <a:r>
              <a:rPr lang="en-US" sz="1400"/>
              <a:t>since the amount of data was low, bootstrap aggregating was used. </a:t>
            </a:r>
          </a:p>
          <a:p>
            <a:pPr marL="285750" indent="-228600">
              <a:lnSpc>
                <a:spcPct val="90000"/>
              </a:lnSpc>
              <a:spcAft>
                <a:spcPts val="600"/>
              </a:spcAft>
              <a:buFont typeface="Arial" panose="020B0604020202020204" pitchFamily="34" charset="0"/>
              <a:buChar char="•"/>
            </a:pPr>
            <a:r>
              <a:rPr lang="en-US" sz="1400"/>
              <a:t>30 training data points were randomly selected, and the remainder was used for testing. </a:t>
            </a:r>
          </a:p>
          <a:p>
            <a:pPr marL="285750" indent="-228600">
              <a:lnSpc>
                <a:spcPct val="90000"/>
              </a:lnSpc>
              <a:spcAft>
                <a:spcPts val="600"/>
              </a:spcAft>
              <a:buFont typeface="Arial" panose="020B0604020202020204" pitchFamily="34" charset="0"/>
              <a:buChar char="•"/>
            </a:pPr>
            <a:r>
              <a:rPr lang="en-US" sz="1400"/>
              <a:t>Using the same random selection scheme, 3 selections were performed. Consequently, 90 training data points and 90 test data points were acquired. </a:t>
            </a:r>
          </a:p>
          <a:p>
            <a:pPr marL="285750" indent="-228600">
              <a:lnSpc>
                <a:spcPct val="90000"/>
              </a:lnSpc>
              <a:spcAft>
                <a:spcPts val="600"/>
              </a:spcAft>
              <a:buFont typeface="Arial" panose="020B0604020202020204" pitchFamily="34" charset="0"/>
              <a:buChar char="•"/>
            </a:pPr>
            <a:r>
              <a:rPr lang="en-US" sz="1400"/>
              <a:t>For 1 subject's training, 180 data points for 2 arousal music stimuli and 180 data points for 2 relaxation music stimuli were used. The other 180 data points for 2 arousal music stimuli and 180 data points for 2 relaxation music stimuli were used in order to perform tests for measuring SVM classification accuracy. </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Diagram, schematic&#10;&#10;Description automatically generated">
            <a:extLst>
              <a:ext uri="{FF2B5EF4-FFF2-40B4-BE49-F238E27FC236}">
                <a16:creationId xmlns:a16="http://schemas.microsoft.com/office/drawing/2014/main" id="{6D3C95B2-7E39-0096-21A0-6F22CE0D1718}"/>
              </a:ext>
            </a:extLst>
          </p:cNvPr>
          <p:cNvPicPr>
            <a:picLocks noChangeAspect="1"/>
          </p:cNvPicPr>
          <p:nvPr/>
        </p:nvPicPr>
        <p:blipFill>
          <a:blip r:embed="rId2"/>
          <a:stretch>
            <a:fillRect/>
          </a:stretch>
        </p:blipFill>
        <p:spPr>
          <a:xfrm>
            <a:off x="5424062" y="1782981"/>
            <a:ext cx="5995727" cy="4361892"/>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8522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F3091E0-B386-F4E2-2F7E-C7A85894E210}"/>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b="0" i="0">
                <a:solidFill>
                  <a:srgbClr val="FFFFFF"/>
                </a:solidFill>
                <a:effectLst/>
                <a:latin typeface="+mj-lt"/>
                <a:ea typeface="+mj-ea"/>
                <a:cs typeface="+mj-cs"/>
              </a:rPr>
              <a:t>Identification of Arousal and Relaxation by using SVM-Based Fusion of PPG Features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186221BE-A20A-FC72-92AB-C0229787F6C1}"/>
              </a:ext>
            </a:extLst>
          </p:cNvPr>
          <p:cNvPicPr>
            <a:picLocks noChangeAspect="1"/>
          </p:cNvPicPr>
          <p:nvPr/>
        </p:nvPicPr>
        <p:blipFill>
          <a:blip r:embed="rId2"/>
          <a:stretch>
            <a:fillRect/>
          </a:stretch>
        </p:blipFill>
        <p:spPr>
          <a:xfrm>
            <a:off x="966522" y="2426818"/>
            <a:ext cx="4186007"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4E9BF7F4-A6DC-E4A2-B03E-C6E0783B4B92}"/>
              </a:ext>
            </a:extLst>
          </p:cNvPr>
          <p:cNvPicPr>
            <a:picLocks noChangeAspect="1"/>
          </p:cNvPicPr>
          <p:nvPr/>
        </p:nvPicPr>
        <p:blipFill>
          <a:blip r:embed="rId3"/>
          <a:stretch>
            <a:fillRect/>
          </a:stretch>
        </p:blipFill>
        <p:spPr>
          <a:xfrm>
            <a:off x="6445073" y="2897980"/>
            <a:ext cx="5455917" cy="3055313"/>
          </a:xfrm>
          <a:prstGeom prst="rect">
            <a:avLst/>
          </a:prstGeom>
        </p:spPr>
      </p:pic>
    </p:spTree>
    <p:extLst>
      <p:ext uri="{BB962C8B-B14F-4D97-AF65-F5344CB8AC3E}">
        <p14:creationId xmlns:p14="http://schemas.microsoft.com/office/powerpoint/2010/main" val="232532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533113D7-2B11-CB12-C4D9-26333CE9FEAA}"/>
              </a:ext>
            </a:extLst>
          </p:cNvPr>
          <p:cNvSpPr txBox="1"/>
          <p:nvPr/>
        </p:nvSpPr>
        <p:spPr>
          <a:xfrm>
            <a:off x="6400738" y="385716"/>
            <a:ext cx="3981854" cy="22165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0" kern="1200" dirty="0">
                <a:solidFill>
                  <a:schemeClr val="tx1"/>
                </a:solidFill>
                <a:effectLst/>
                <a:latin typeface="+mj-lt"/>
                <a:ea typeface="+mj-ea"/>
                <a:cs typeface="+mj-cs"/>
              </a:rPr>
              <a:t>Reliable PPG-based algorithm in atrial fibrillation detection</a:t>
            </a:r>
          </a:p>
        </p:txBody>
      </p:sp>
      <p:sp>
        <p:nvSpPr>
          <p:cNvPr id="4105" name="Arc 410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descr="Fig. 1. - Concept of PPG-based AF detection.">
            <a:extLst>
              <a:ext uri="{FF2B5EF4-FFF2-40B4-BE49-F238E27FC236}">
                <a16:creationId xmlns:a16="http://schemas.microsoft.com/office/drawing/2014/main" id="{76FF8CC0-8E29-B0F8-5B8A-B1947EFBD9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4029" y="3775684"/>
            <a:ext cx="6917883" cy="129553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0D66DD-8D2D-52B9-CFFC-F310DD5C04A2}"/>
              </a:ext>
            </a:extLst>
          </p:cNvPr>
          <p:cNvSpPr txBox="1"/>
          <p:nvPr/>
        </p:nvSpPr>
        <p:spPr>
          <a:xfrm>
            <a:off x="372121" y="614648"/>
            <a:ext cx="4731908" cy="4796895"/>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000" b="0" i="0" dirty="0">
                <a:effectLst/>
              </a:rPr>
              <a:t>Atrial Fibrillation (AF) is the most common type of arrhythmia. </a:t>
            </a:r>
          </a:p>
          <a:p>
            <a:pPr marL="285750" indent="-228600">
              <a:lnSpc>
                <a:spcPct val="90000"/>
              </a:lnSpc>
              <a:spcAft>
                <a:spcPts val="600"/>
              </a:spcAft>
              <a:buFont typeface="Arial" panose="020B0604020202020204" pitchFamily="34" charset="0"/>
              <a:buChar char="•"/>
            </a:pPr>
            <a:r>
              <a:rPr lang="en-US" sz="2000" b="0" i="0" dirty="0">
                <a:effectLst/>
              </a:rPr>
              <a:t>Automatic detection of AF is an important public health issue.</a:t>
            </a:r>
          </a:p>
          <a:p>
            <a:pPr marL="285750" indent="-228600">
              <a:lnSpc>
                <a:spcPct val="90000"/>
              </a:lnSpc>
              <a:spcAft>
                <a:spcPts val="600"/>
              </a:spcAft>
              <a:buFont typeface="Arial" panose="020B0604020202020204" pitchFamily="34" charset="0"/>
              <a:buChar char="•"/>
            </a:pPr>
            <a:r>
              <a:rPr lang="en-US" sz="2000" b="0" i="0" dirty="0">
                <a:effectLst/>
              </a:rPr>
              <a:t>Currently, the most useful and accurate tool for diagnosing AF is electrocardiography </a:t>
            </a:r>
            <a:r>
              <a:rPr lang="en-US" sz="2000" dirty="0"/>
              <a:t>ECG.</a:t>
            </a:r>
          </a:p>
          <a:p>
            <a:pPr marL="285750" indent="-228600">
              <a:lnSpc>
                <a:spcPct val="90000"/>
              </a:lnSpc>
              <a:spcAft>
                <a:spcPts val="600"/>
              </a:spcAft>
              <a:buFont typeface="Arial" panose="020B0604020202020204" pitchFamily="34" charset="0"/>
              <a:buChar char="•"/>
            </a:pPr>
            <a:r>
              <a:rPr lang="en-US" sz="2000" b="0" i="0" dirty="0">
                <a:effectLst/>
              </a:rPr>
              <a:t>The aim of this study is to investigate the potential of analyzing PPG waveforms to identify patients with AF.</a:t>
            </a:r>
          </a:p>
          <a:p>
            <a:pPr marL="285750" indent="-228600">
              <a:lnSpc>
                <a:spcPct val="90000"/>
              </a:lnSpc>
              <a:spcAft>
                <a:spcPts val="600"/>
              </a:spcAft>
              <a:buFont typeface="Arial" panose="020B0604020202020204" pitchFamily="34" charset="0"/>
              <a:buChar char="•"/>
            </a:pPr>
            <a:r>
              <a:rPr lang="en-US" sz="2000" b="0" i="0" dirty="0">
                <a:effectLst/>
              </a:rPr>
              <a:t>With the extracted features from multiple parameters, including interval and amplitude of PPG signals, patients were classified into AF and non-AF by support vector machine (SVM). </a:t>
            </a:r>
            <a:endParaRPr lang="en-US" sz="2000" dirty="0"/>
          </a:p>
          <a:p>
            <a:pPr marL="285750" indent="-228600">
              <a:lnSpc>
                <a:spcPct val="90000"/>
              </a:lnSpc>
              <a:spcAft>
                <a:spcPts val="600"/>
              </a:spcAft>
              <a:buFont typeface="Arial" panose="020B0604020202020204" pitchFamily="34" charset="0"/>
              <a:buChar char="•"/>
            </a:pPr>
            <a:r>
              <a:rPr lang="en-US" sz="2000" b="0" i="0" dirty="0">
                <a:effectLst/>
              </a:rPr>
              <a:t>Among 468 patients' signals recorded in clinic environments.</a:t>
            </a:r>
          </a:p>
          <a:p>
            <a:pPr marL="285750" indent="-228600">
              <a:lnSpc>
                <a:spcPct val="90000"/>
              </a:lnSpc>
              <a:spcAft>
                <a:spcPts val="600"/>
              </a:spcAft>
              <a:buFont typeface="Arial" panose="020B0604020202020204" pitchFamily="34" charset="0"/>
              <a:buChar char="•"/>
            </a:pPr>
            <a:r>
              <a:rPr lang="en-US" sz="2000" b="0" i="0" dirty="0">
                <a:effectLst/>
              </a:rPr>
              <a:t>achieve ROC area under curve, sensitivity and accuracy of 0.971, 0.942, and 0.957, respectively. </a:t>
            </a:r>
            <a:endParaRPr lang="en-US" sz="2000" dirty="0"/>
          </a:p>
          <a:p>
            <a:pPr marL="28575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226002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5353A-4100-7AA9-8997-A5BAD5F3D81D}"/>
              </a:ext>
            </a:extLst>
          </p:cNvPr>
          <p:cNvSpPr txBox="1"/>
          <p:nvPr/>
        </p:nvSpPr>
        <p:spPr>
          <a:xfrm>
            <a:off x="1139735" y="-50778"/>
            <a:ext cx="10414222" cy="22165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0" kern="1200" dirty="0">
                <a:solidFill>
                  <a:schemeClr val="tx1"/>
                </a:solidFill>
                <a:effectLst/>
                <a:latin typeface="+mj-lt"/>
                <a:ea typeface="+mj-ea"/>
                <a:cs typeface="+mj-cs"/>
              </a:rPr>
              <a:t>Reliable PPG-based algorithm in atrial fibrillation detection</a:t>
            </a:r>
          </a:p>
        </p:txBody>
      </p:sp>
      <p:sp>
        <p:nvSpPr>
          <p:cNvPr id="4" name="TextBox 3">
            <a:extLst>
              <a:ext uri="{FF2B5EF4-FFF2-40B4-BE49-F238E27FC236}">
                <a16:creationId xmlns:a16="http://schemas.microsoft.com/office/drawing/2014/main" id="{C1B787F8-4CD8-3B9A-92E1-E12F77761154}"/>
              </a:ext>
            </a:extLst>
          </p:cNvPr>
          <p:cNvSpPr txBox="1"/>
          <p:nvPr/>
        </p:nvSpPr>
        <p:spPr>
          <a:xfrm>
            <a:off x="158985" y="1611477"/>
            <a:ext cx="6093822" cy="2862322"/>
          </a:xfrm>
          <a:prstGeom prst="rect">
            <a:avLst/>
          </a:prstGeom>
          <a:noFill/>
        </p:spPr>
        <p:txBody>
          <a:bodyPr wrap="square">
            <a:spAutoFit/>
          </a:bodyPr>
          <a:lstStyle/>
          <a:p>
            <a:pPr algn="l"/>
            <a:r>
              <a:rPr lang="en-US" b="1" i="0" dirty="0">
                <a:solidFill>
                  <a:srgbClr val="333333"/>
                </a:solidFill>
                <a:effectLst/>
                <a:latin typeface="Georgia" panose="02040502050405020303" pitchFamily="18" charset="0"/>
              </a:rPr>
              <a:t>Pre-Processing:</a:t>
            </a:r>
          </a:p>
          <a:p>
            <a:pPr marL="285750" indent="-285750" algn="l">
              <a:buFont typeface="Arial" panose="020B0604020202020204" pitchFamily="34" charset="0"/>
              <a:buChar char="•"/>
            </a:pPr>
            <a:r>
              <a:rPr lang="en-US" b="0" i="0" dirty="0">
                <a:solidFill>
                  <a:srgbClr val="333333"/>
                </a:solidFill>
                <a:effectLst/>
                <a:latin typeface="Georgia" panose="02040502050405020303" pitchFamily="18" charset="0"/>
              </a:rPr>
              <a:t>peak detection </a:t>
            </a:r>
            <a:endParaRPr lang="en-US" b="1" dirty="0">
              <a:solidFill>
                <a:srgbClr val="333333"/>
              </a:solidFill>
              <a:latin typeface="Georgia" panose="02040502050405020303" pitchFamily="18" charset="0"/>
            </a:endParaRPr>
          </a:p>
          <a:p>
            <a:pPr marL="285750" indent="-285750" algn="l">
              <a:buFont typeface="Arial" panose="020B0604020202020204" pitchFamily="34" charset="0"/>
              <a:buChar char="•"/>
            </a:pPr>
            <a:r>
              <a:rPr lang="en-US" b="0" i="0" dirty="0">
                <a:solidFill>
                  <a:srgbClr val="333333"/>
                </a:solidFill>
                <a:effectLst/>
                <a:latin typeface="Georgia" panose="02040502050405020303" pitchFamily="18" charset="0"/>
              </a:rPr>
              <a:t>amplitude (AMP), and pulse-pulse interval (PPI) were extracted from PPG signals</a:t>
            </a:r>
            <a:r>
              <a:rPr lang="en-US" b="1" i="0" dirty="0">
                <a:solidFill>
                  <a:srgbClr val="333333"/>
                </a:solidFill>
                <a:effectLst/>
                <a:latin typeface="Georgia" panose="02040502050405020303" pitchFamily="18" charset="0"/>
              </a:rPr>
              <a:t>.</a:t>
            </a:r>
          </a:p>
          <a:p>
            <a:pPr marL="285750" indent="-285750" algn="l">
              <a:buFont typeface="Arial" panose="020B0604020202020204" pitchFamily="34" charset="0"/>
              <a:buChar char="•"/>
            </a:pPr>
            <a:r>
              <a:rPr lang="en-US" b="0" i="0" dirty="0">
                <a:solidFill>
                  <a:srgbClr val="333333"/>
                </a:solidFill>
                <a:effectLst/>
                <a:latin typeface="Georgia" panose="02040502050405020303" pitchFamily="18" charset="0"/>
              </a:rPr>
              <a:t>R-R intervals (RRI) were extracted from EKG signals for comparison</a:t>
            </a:r>
            <a:r>
              <a:rPr lang="en-US" b="1" dirty="0">
                <a:solidFill>
                  <a:srgbClr val="333333"/>
                </a:solidFill>
                <a:latin typeface="Georgia" panose="02040502050405020303" pitchFamily="18" charset="0"/>
              </a:rPr>
              <a:t>.</a:t>
            </a:r>
          </a:p>
          <a:p>
            <a:pPr marL="285750" indent="-285750" algn="l">
              <a:buFont typeface="Arial" panose="020B0604020202020204" pitchFamily="34" charset="0"/>
              <a:buChar char="•"/>
            </a:pPr>
            <a:r>
              <a:rPr lang="en-US" b="0" i="0" dirty="0">
                <a:solidFill>
                  <a:srgbClr val="333333"/>
                </a:solidFill>
                <a:effectLst/>
                <a:latin typeface="Georgia" panose="02040502050405020303" pitchFamily="18" charset="0"/>
              </a:rPr>
              <a:t>Each patient's EKG signals were visually checked and labeled as AF or non-AF</a:t>
            </a:r>
            <a:r>
              <a:rPr lang="en-US" b="1" i="0" dirty="0">
                <a:solidFill>
                  <a:srgbClr val="333333"/>
                </a:solidFill>
                <a:effectLst/>
                <a:latin typeface="Georgia" panose="02040502050405020303" pitchFamily="18" charset="0"/>
              </a:rPr>
              <a:t>.</a:t>
            </a:r>
          </a:p>
          <a:p>
            <a:pPr marL="285750" indent="-285750" algn="l">
              <a:buFont typeface="Arial" panose="020B0604020202020204" pitchFamily="34" charset="0"/>
              <a:buChar char="•"/>
            </a:pPr>
            <a:endParaRPr lang="en-US" b="1" i="0" dirty="0">
              <a:solidFill>
                <a:srgbClr val="333333"/>
              </a:solidFill>
              <a:effectLst/>
              <a:latin typeface="Georgia" panose="02040502050405020303" pitchFamily="18" charset="0"/>
            </a:endParaRPr>
          </a:p>
          <a:p>
            <a:pPr marL="285750" indent="-285750" algn="l">
              <a:buFont typeface="Arial" panose="020B0604020202020204" pitchFamily="34" charset="0"/>
              <a:buChar char="•"/>
            </a:pPr>
            <a:endParaRPr lang="en-US" b="1" i="0" dirty="0">
              <a:solidFill>
                <a:srgbClr val="333333"/>
              </a:solidFill>
              <a:effectLst/>
              <a:latin typeface="Georgia" panose="02040502050405020303" pitchFamily="18" charset="0"/>
            </a:endParaRPr>
          </a:p>
        </p:txBody>
      </p:sp>
      <p:sp>
        <p:nvSpPr>
          <p:cNvPr id="6" name="TextBox 5">
            <a:extLst>
              <a:ext uri="{FF2B5EF4-FFF2-40B4-BE49-F238E27FC236}">
                <a16:creationId xmlns:a16="http://schemas.microsoft.com/office/drawing/2014/main" id="{DD428056-06C2-ABCA-0428-CDAC4DFE0EAE}"/>
              </a:ext>
            </a:extLst>
          </p:cNvPr>
          <p:cNvSpPr txBox="1"/>
          <p:nvPr/>
        </p:nvSpPr>
        <p:spPr>
          <a:xfrm>
            <a:off x="158985" y="4197693"/>
            <a:ext cx="6093822" cy="3416320"/>
          </a:xfrm>
          <a:prstGeom prst="rect">
            <a:avLst/>
          </a:prstGeom>
          <a:noFill/>
        </p:spPr>
        <p:txBody>
          <a:bodyPr wrap="square">
            <a:spAutoFit/>
          </a:bodyPr>
          <a:lstStyle/>
          <a:p>
            <a:pPr algn="l"/>
            <a:r>
              <a:rPr lang="en-US" b="1" i="0" dirty="0">
                <a:solidFill>
                  <a:srgbClr val="333333"/>
                </a:solidFill>
                <a:effectLst/>
                <a:latin typeface="Georgia" panose="02040502050405020303" pitchFamily="18" charset="0"/>
              </a:rPr>
              <a:t>Feature Extraction:</a:t>
            </a:r>
          </a:p>
          <a:p>
            <a:pPr marL="285750" indent="-285750">
              <a:buFont typeface="Arial" panose="020B0604020202020204" pitchFamily="34" charset="0"/>
              <a:buChar char="•"/>
            </a:pPr>
            <a:r>
              <a:rPr lang="en-US" i="0" dirty="0">
                <a:solidFill>
                  <a:srgbClr val="333333"/>
                </a:solidFill>
                <a:effectLst/>
                <a:latin typeface="Georgia" panose="02040502050405020303" pitchFamily="18" charset="0"/>
              </a:rPr>
              <a:t>Linear Features: </a:t>
            </a:r>
            <a:r>
              <a:rPr lang="en-US" b="0" i="0" dirty="0">
                <a:solidFill>
                  <a:srgbClr val="333333"/>
                </a:solidFill>
                <a:effectLst/>
                <a:latin typeface="Georgia" panose="02040502050405020303" pitchFamily="18" charset="0"/>
              </a:rPr>
              <a:t>Time-domain and Frequency-domain</a:t>
            </a:r>
          </a:p>
          <a:p>
            <a:pPr marL="285750" indent="-285750">
              <a:buFont typeface="Arial" panose="020B0604020202020204" pitchFamily="34" charset="0"/>
              <a:buChar char="•"/>
            </a:pPr>
            <a:r>
              <a:rPr lang="en-US" i="0" dirty="0">
                <a:solidFill>
                  <a:srgbClr val="333333"/>
                </a:solidFill>
                <a:effectLst/>
                <a:latin typeface="Georgia" panose="02040502050405020303" pitchFamily="18" charset="0"/>
              </a:rPr>
              <a:t>Multiscale Entropy (MSE): </a:t>
            </a:r>
            <a:r>
              <a:rPr lang="en-US" b="0" i="0" dirty="0">
                <a:solidFill>
                  <a:srgbClr val="333333"/>
                </a:solidFill>
                <a:effectLst/>
                <a:latin typeface="Georgia" panose="02040502050405020303" pitchFamily="18" charset="0"/>
              </a:rPr>
              <a:t>In the case of AF detection, AF subjects have more unstable heartbeat, and thus prone to present higher entropy value.</a:t>
            </a:r>
          </a:p>
          <a:p>
            <a:pPr marL="285750" indent="-285750">
              <a:buFont typeface="Arial" panose="020B0604020202020204" pitchFamily="34" charset="0"/>
              <a:buChar char="•"/>
            </a:pPr>
            <a:r>
              <a:rPr lang="en-US" i="0" dirty="0">
                <a:solidFill>
                  <a:srgbClr val="333333"/>
                </a:solidFill>
                <a:effectLst/>
                <a:latin typeface="Georgia" panose="02040502050405020303" pitchFamily="18" charset="0"/>
              </a:rPr>
              <a:t>Other Entropy Domain Features: </a:t>
            </a:r>
            <a:r>
              <a:rPr lang="en-US" b="0" i="0" dirty="0">
                <a:solidFill>
                  <a:srgbClr val="333333"/>
                </a:solidFill>
                <a:effectLst/>
                <a:latin typeface="Georgia" panose="02040502050405020303" pitchFamily="18" charset="0"/>
              </a:rPr>
              <a:t>to quantify the similarities in the signals.</a:t>
            </a:r>
          </a:p>
          <a:p>
            <a:pPr marL="285750" indent="-285750">
              <a:buFont typeface="Arial" panose="020B0604020202020204" pitchFamily="34" charset="0"/>
              <a:buChar char="•"/>
            </a:pPr>
            <a:endParaRPr lang="en-US" i="0" dirty="0">
              <a:solidFill>
                <a:srgbClr val="333333"/>
              </a:solidFill>
              <a:effectLst/>
              <a:latin typeface="Georgia" panose="02040502050405020303" pitchFamily="18" charset="0"/>
            </a:endParaRPr>
          </a:p>
          <a:p>
            <a:pPr marL="285750" indent="-285750">
              <a:buFont typeface="Arial" panose="020B0604020202020204" pitchFamily="34" charset="0"/>
              <a:buChar char="•"/>
            </a:pPr>
            <a:endParaRPr lang="en-US" b="1" i="0" dirty="0">
              <a:solidFill>
                <a:srgbClr val="333333"/>
              </a:solidFill>
              <a:effectLst/>
              <a:latin typeface="Georgia" panose="02040502050405020303" pitchFamily="18" charset="0"/>
            </a:endParaRPr>
          </a:p>
          <a:p>
            <a:pPr marL="285750" indent="-285750">
              <a:buFont typeface="Arial" panose="020B0604020202020204" pitchFamily="34" charset="0"/>
              <a:buChar char="•"/>
            </a:pPr>
            <a:endParaRPr lang="en-US" i="0" dirty="0">
              <a:solidFill>
                <a:srgbClr val="333333"/>
              </a:solidFill>
              <a:effectLst/>
              <a:latin typeface="Georgia" panose="02040502050405020303" pitchFamily="18" charset="0"/>
            </a:endParaRPr>
          </a:p>
          <a:p>
            <a:pPr marL="285750" indent="-285750">
              <a:buFont typeface="Arial" panose="020B0604020202020204" pitchFamily="34" charset="0"/>
              <a:buChar char="•"/>
            </a:pPr>
            <a:endParaRPr lang="en-US" i="0" dirty="0">
              <a:solidFill>
                <a:srgbClr val="333333"/>
              </a:solidFill>
              <a:effectLst/>
              <a:latin typeface="Georgia" panose="02040502050405020303" pitchFamily="18" charset="0"/>
            </a:endParaRPr>
          </a:p>
          <a:p>
            <a:pPr marL="285750" indent="-285750" algn="l">
              <a:buFont typeface="Arial" panose="020B0604020202020204" pitchFamily="34" charset="0"/>
              <a:buChar char="•"/>
            </a:pPr>
            <a:endParaRPr lang="en-US" b="1" i="0" dirty="0">
              <a:solidFill>
                <a:srgbClr val="333333"/>
              </a:solidFill>
              <a:effectLst/>
              <a:latin typeface="Georgia" panose="02040502050405020303" pitchFamily="18" charset="0"/>
            </a:endParaRPr>
          </a:p>
        </p:txBody>
      </p:sp>
      <p:pic>
        <p:nvPicPr>
          <p:cNvPr id="5124" name="Picture 4">
            <a:extLst>
              <a:ext uri="{FF2B5EF4-FFF2-40B4-BE49-F238E27FC236}">
                <a16:creationId xmlns:a16="http://schemas.microsoft.com/office/drawing/2014/main" id="{C454C91D-28E3-4849-A249-CFDF6EBFF3FD}"/>
              </a:ext>
            </a:extLst>
          </p:cNvPr>
          <p:cNvPicPr>
            <a:picLocks noChangeAspect="1" noChangeArrowheads="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096000" y="1057478"/>
            <a:ext cx="5950846" cy="547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02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66E06-28AC-2EC0-98B7-D94AA305ED48}"/>
              </a:ext>
            </a:extLst>
          </p:cNvPr>
          <p:cNvSpPr txBox="1"/>
          <p:nvPr/>
        </p:nvSpPr>
        <p:spPr>
          <a:xfrm>
            <a:off x="104503" y="210479"/>
            <a:ext cx="11266574" cy="22165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0" kern="1200" dirty="0">
                <a:solidFill>
                  <a:schemeClr val="tx1"/>
                </a:solidFill>
                <a:effectLst/>
                <a:latin typeface="+mj-lt"/>
                <a:ea typeface="+mj-ea"/>
                <a:cs typeface="+mj-cs"/>
              </a:rPr>
              <a:t>Reliable PPG-based algorithm in atrial fibrillation detection :</a:t>
            </a:r>
          </a:p>
          <a:p>
            <a:pPr>
              <a:lnSpc>
                <a:spcPct val="90000"/>
              </a:lnSpc>
              <a:spcBef>
                <a:spcPct val="0"/>
              </a:spcBef>
              <a:spcAft>
                <a:spcPts val="600"/>
              </a:spcAft>
            </a:pPr>
            <a:r>
              <a:rPr lang="en-US" sz="4000" b="1" i="0" dirty="0">
                <a:solidFill>
                  <a:srgbClr val="333333"/>
                </a:solidFill>
                <a:effectLst/>
                <a:latin typeface="Georgia" panose="02040502050405020303" pitchFamily="18" charset="0"/>
              </a:rPr>
              <a:t>Classification</a:t>
            </a:r>
          </a:p>
          <a:p>
            <a:pPr>
              <a:lnSpc>
                <a:spcPct val="90000"/>
              </a:lnSpc>
              <a:spcBef>
                <a:spcPct val="0"/>
              </a:spcBef>
              <a:spcAft>
                <a:spcPts val="600"/>
              </a:spcAft>
            </a:pPr>
            <a:endParaRPr lang="en-US" sz="3700" b="1" i="0" kern="1200" dirty="0">
              <a:solidFill>
                <a:schemeClr val="tx1"/>
              </a:solidFill>
              <a:effectLst/>
              <a:latin typeface="+mj-lt"/>
              <a:ea typeface="+mj-ea"/>
              <a:cs typeface="+mj-cs"/>
            </a:endParaRPr>
          </a:p>
        </p:txBody>
      </p:sp>
      <p:sp>
        <p:nvSpPr>
          <p:cNvPr id="6" name="TextBox 5">
            <a:extLst>
              <a:ext uri="{FF2B5EF4-FFF2-40B4-BE49-F238E27FC236}">
                <a16:creationId xmlns:a16="http://schemas.microsoft.com/office/drawing/2014/main" id="{9E276AD2-5987-B9E4-2F22-E9672AB10F57}"/>
              </a:ext>
            </a:extLst>
          </p:cNvPr>
          <p:cNvSpPr txBox="1"/>
          <p:nvPr/>
        </p:nvSpPr>
        <p:spPr>
          <a:xfrm>
            <a:off x="104503" y="2057660"/>
            <a:ext cx="6152606" cy="1477328"/>
          </a:xfrm>
          <a:prstGeom prst="rect">
            <a:avLst/>
          </a:prstGeom>
          <a:noFill/>
        </p:spPr>
        <p:txBody>
          <a:bodyPr wrap="square">
            <a:spAutoFit/>
          </a:bodyPr>
          <a:lstStyle/>
          <a:p>
            <a:pPr algn="l"/>
            <a:r>
              <a:rPr lang="en-US" b="1" i="0" dirty="0">
                <a:solidFill>
                  <a:srgbClr val="333333"/>
                </a:solidFill>
                <a:effectLst/>
                <a:latin typeface="Georgia" panose="02040502050405020303" pitchFamily="18" charset="0"/>
              </a:rPr>
              <a:t>Feature Selection: </a:t>
            </a:r>
            <a:r>
              <a:rPr lang="en-US" b="0" i="0" dirty="0">
                <a:solidFill>
                  <a:srgbClr val="333333"/>
                </a:solidFill>
                <a:effectLst/>
                <a:latin typeface="Georgia" panose="02040502050405020303" pitchFamily="18" charset="0"/>
              </a:rPr>
              <a:t>feature selection has advantages of potential higher accuracy, less computing and finding the dominant features for AF detection. The famous sequential forward selection algorithm (SFS) is chosen to find the best features heuristically.</a:t>
            </a:r>
            <a:endParaRPr lang="en-US" b="1" i="0" dirty="0">
              <a:solidFill>
                <a:srgbClr val="333333"/>
              </a:solidFill>
              <a:effectLst/>
              <a:latin typeface="Georgia" panose="02040502050405020303" pitchFamily="18" charset="0"/>
            </a:endParaRPr>
          </a:p>
        </p:txBody>
      </p:sp>
      <p:sp>
        <p:nvSpPr>
          <p:cNvPr id="8" name="TextBox 7">
            <a:extLst>
              <a:ext uri="{FF2B5EF4-FFF2-40B4-BE49-F238E27FC236}">
                <a16:creationId xmlns:a16="http://schemas.microsoft.com/office/drawing/2014/main" id="{B0BCB7CC-371F-2C64-0C4F-4D452CC147AF}"/>
              </a:ext>
            </a:extLst>
          </p:cNvPr>
          <p:cNvSpPr txBox="1"/>
          <p:nvPr/>
        </p:nvSpPr>
        <p:spPr>
          <a:xfrm>
            <a:off x="104503" y="3718679"/>
            <a:ext cx="6152606" cy="3139321"/>
          </a:xfrm>
          <a:prstGeom prst="rect">
            <a:avLst/>
          </a:prstGeom>
          <a:noFill/>
        </p:spPr>
        <p:txBody>
          <a:bodyPr wrap="square">
            <a:spAutoFit/>
          </a:bodyPr>
          <a:lstStyle/>
          <a:p>
            <a:pPr algn="l"/>
            <a:r>
              <a:rPr lang="en-US" b="1" i="0" dirty="0">
                <a:solidFill>
                  <a:srgbClr val="333333"/>
                </a:solidFill>
                <a:effectLst/>
                <a:latin typeface="Georgia" panose="02040502050405020303" pitchFamily="18" charset="0"/>
              </a:rPr>
              <a:t>Cost Sensitive SVM: </a:t>
            </a:r>
            <a:r>
              <a:rPr lang="en-US" b="0" i="0" dirty="0">
                <a:solidFill>
                  <a:srgbClr val="333333"/>
                </a:solidFill>
                <a:effectLst/>
                <a:latin typeface="Georgia" panose="02040502050405020303" pitchFamily="18" charset="0"/>
              </a:rPr>
              <a:t>468 subjects, 104 of them are AF and 304 of them are non-AF, and the AF class is more important. a cost-sensitive method is adopted to deal with the class imbalance problem.</a:t>
            </a:r>
          </a:p>
          <a:p>
            <a:r>
              <a:rPr kumimoji="0" lang="en-US" altLang="en-US" sz="1800" b="0" i="0" u="none" strike="noStrike" cap="none" normalizeH="0" baseline="0" dirty="0">
                <a:ln>
                  <a:noFill/>
                </a:ln>
                <a:solidFill>
                  <a:srgbClr val="333333"/>
                </a:solidFill>
                <a:effectLst/>
                <a:latin typeface="Georgia" panose="02040502050405020303" pitchFamily="18" charset="0"/>
              </a:rPr>
              <a:t>performed the grid search on cost (</a:t>
            </a:r>
            <a:r>
              <a:rPr kumimoji="0" lang="en-US" altLang="en-US" sz="1800" b="0" i="0" u="none" strike="noStrike" cap="none" normalizeH="0" baseline="0" dirty="0">
                <a:ln>
                  <a:noFill/>
                </a:ln>
                <a:solidFill>
                  <a:schemeClr val="tx1"/>
                </a:solidFill>
                <a:effectLst/>
                <a:latin typeface="MathJax_Math-italic"/>
              </a:rPr>
              <a:t>C</a:t>
            </a:r>
            <a:r>
              <a:rPr kumimoji="0" lang="en-US" altLang="en-US" sz="1800" b="0" i="0" u="none" strike="noStrike" cap="none" normalizeH="0" baseline="0" dirty="0">
                <a:ln>
                  <a:noFill/>
                </a:ln>
                <a:solidFill>
                  <a:srgbClr val="333333"/>
                </a:solidFill>
                <a:effectLst/>
                <a:latin typeface="Georgia" panose="02040502050405020303" pitchFamily="18" charset="0"/>
              </a:rPr>
              <a:t>) and penalty weight (</a:t>
            </a:r>
            <a:r>
              <a:rPr kumimoji="0" lang="en-US" altLang="en-US" sz="1800" b="0" i="0" u="none" strike="noStrike" cap="none" normalizeH="0" baseline="0" dirty="0">
                <a:ln>
                  <a:noFill/>
                </a:ln>
                <a:solidFill>
                  <a:schemeClr val="tx1"/>
                </a:solidFill>
                <a:effectLst/>
                <a:latin typeface="MathJax_Math-italic"/>
              </a:rPr>
              <a:t>W</a:t>
            </a:r>
            <a:r>
              <a:rPr kumimoji="0" lang="en-US" altLang="en-US" sz="1800" b="0" i="0" u="none" strike="noStrike" cap="none" normalizeH="0" baseline="0" dirty="0">
                <a:ln>
                  <a:noFill/>
                </a:ln>
                <a:solidFill>
                  <a:srgbClr val="333333"/>
                </a:solidFill>
                <a:effectLst/>
                <a:latin typeface="Georgia" panose="02040502050405020303" pitchFamily="18" charset="0"/>
              </a:rPr>
              <a:t>) to find the best combination for highest accuracy. And we applied five-fold cross validation to avoid over-fitting in learning. The whole SVM procedure is supported by the famous machine learning toolbox LIBSVM</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endParaRPr lang="en-US" b="1" i="0" dirty="0">
              <a:solidFill>
                <a:srgbClr val="333333"/>
              </a:solidFill>
              <a:effectLst/>
              <a:latin typeface="Georgia" panose="02040502050405020303" pitchFamily="18" charset="0"/>
            </a:endParaRPr>
          </a:p>
          <a:p>
            <a:pPr algn="l"/>
            <a:endParaRPr lang="en-US" b="1" i="0" dirty="0">
              <a:solidFill>
                <a:srgbClr val="333333"/>
              </a:solidFill>
              <a:effectLst/>
              <a:latin typeface="Georgia" panose="02040502050405020303" pitchFamily="18" charset="0"/>
            </a:endParaRPr>
          </a:p>
        </p:txBody>
      </p:sp>
      <p:pic>
        <p:nvPicPr>
          <p:cNvPr id="6148" name="Picture 4" descr="Robust Cost Sensitive Support Vector Machine">
            <a:extLst>
              <a:ext uri="{FF2B5EF4-FFF2-40B4-BE49-F238E27FC236}">
                <a16:creationId xmlns:a16="http://schemas.microsoft.com/office/drawing/2014/main" id="{1547606D-8198-ACFF-FFB9-95AEA87E6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224" y="1861376"/>
            <a:ext cx="4791891" cy="419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28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92262C0-5217-D298-F877-2D4DB84D7651}"/>
              </a:ext>
            </a:extLst>
          </p:cNvPr>
          <p:cNvGrpSpPr/>
          <p:nvPr/>
        </p:nvGrpSpPr>
        <p:grpSpPr>
          <a:xfrm>
            <a:off x="761833" y="1266958"/>
            <a:ext cx="4139418" cy="4324084"/>
            <a:chOff x="761833" y="1174625"/>
            <a:chExt cx="4139418" cy="4324084"/>
          </a:xfrm>
        </p:grpSpPr>
        <p:pic>
          <p:nvPicPr>
            <p:cNvPr id="2050" name="Picture 2" descr="Implementing the Perceptron Learning Algorithm to Solve AND Gate in Python  | by Neto Figueira | Analytics Vidhya | Medium">
              <a:extLst>
                <a:ext uri="{FF2B5EF4-FFF2-40B4-BE49-F238E27FC236}">
                  <a16:creationId xmlns:a16="http://schemas.microsoft.com/office/drawing/2014/main" id="{14CAD5D0-AC3E-B052-D996-A062E1BCB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33" y="1359291"/>
              <a:ext cx="4139418" cy="4139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E50663-29AE-0AEE-E0F7-09D2F1895BAA}"/>
                </a:ext>
              </a:extLst>
            </p:cNvPr>
            <p:cNvSpPr txBox="1"/>
            <p:nvPr/>
          </p:nvSpPr>
          <p:spPr>
            <a:xfrm>
              <a:off x="761833" y="1174625"/>
              <a:ext cx="4139418" cy="369332"/>
            </a:xfrm>
            <a:prstGeom prst="rect">
              <a:avLst/>
            </a:prstGeom>
            <a:noFill/>
          </p:spPr>
          <p:txBody>
            <a:bodyPr wrap="square">
              <a:spAutoFit/>
            </a:bodyPr>
            <a:lstStyle/>
            <a:p>
              <a:pPr algn="ctr"/>
              <a:r>
                <a:rPr lang="en-US" dirty="0"/>
                <a:t>perceptron algorithm</a:t>
              </a:r>
            </a:p>
          </p:txBody>
        </p:sp>
      </p:grpSp>
      <p:grpSp>
        <p:nvGrpSpPr>
          <p:cNvPr id="7" name="Group 6">
            <a:extLst>
              <a:ext uri="{FF2B5EF4-FFF2-40B4-BE49-F238E27FC236}">
                <a16:creationId xmlns:a16="http://schemas.microsoft.com/office/drawing/2014/main" id="{0FE272D8-FAAA-5C58-ACF8-76D5364333EF}"/>
              </a:ext>
            </a:extLst>
          </p:cNvPr>
          <p:cNvGrpSpPr/>
          <p:nvPr/>
        </p:nvGrpSpPr>
        <p:grpSpPr>
          <a:xfrm>
            <a:off x="5993238" y="1995167"/>
            <a:ext cx="5436929" cy="2867666"/>
            <a:chOff x="5993238" y="1810501"/>
            <a:chExt cx="5436929" cy="2867666"/>
          </a:xfrm>
        </p:grpSpPr>
        <p:pic>
          <p:nvPicPr>
            <p:cNvPr id="2052" name="Picture 4" descr="Support Vector Machines Tutorial - Learn to implement SVM in Python -  DataFlair">
              <a:extLst>
                <a:ext uri="{FF2B5EF4-FFF2-40B4-BE49-F238E27FC236}">
                  <a16:creationId xmlns:a16="http://schemas.microsoft.com/office/drawing/2014/main" id="{1AAB22E3-C4E7-5128-9EEA-77640EFE2E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069"/>
            <a:stretch/>
          </p:blipFill>
          <p:spPr bwMode="auto">
            <a:xfrm>
              <a:off x="5993238" y="2179833"/>
              <a:ext cx="5436929" cy="24983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9D7D9E-8AEE-C9CE-F740-36F8E0AEEAE2}"/>
                </a:ext>
              </a:extLst>
            </p:cNvPr>
            <p:cNvSpPr txBox="1"/>
            <p:nvPr/>
          </p:nvSpPr>
          <p:spPr>
            <a:xfrm>
              <a:off x="5993238" y="1810501"/>
              <a:ext cx="5436929" cy="369332"/>
            </a:xfrm>
            <a:prstGeom prst="rect">
              <a:avLst/>
            </a:prstGeom>
            <a:noFill/>
          </p:spPr>
          <p:txBody>
            <a:bodyPr wrap="square">
              <a:spAutoFit/>
            </a:bodyPr>
            <a:lstStyle/>
            <a:p>
              <a:pPr algn="ctr"/>
              <a:r>
                <a:rPr lang="en-US" dirty="0"/>
                <a:t>SVM</a:t>
              </a:r>
            </a:p>
          </p:txBody>
        </p:sp>
      </p:grpSp>
      <p:sp>
        <p:nvSpPr>
          <p:cNvPr id="9" name="TextBox 8">
            <a:extLst>
              <a:ext uri="{FF2B5EF4-FFF2-40B4-BE49-F238E27FC236}">
                <a16:creationId xmlns:a16="http://schemas.microsoft.com/office/drawing/2014/main" id="{224E26A4-2B66-9548-7348-4118AD2C2846}"/>
              </a:ext>
            </a:extLst>
          </p:cNvPr>
          <p:cNvSpPr txBox="1"/>
          <p:nvPr/>
        </p:nvSpPr>
        <p:spPr>
          <a:xfrm>
            <a:off x="761833" y="5047499"/>
            <a:ext cx="4139418" cy="369332"/>
          </a:xfrm>
          <a:prstGeom prst="rect">
            <a:avLst/>
          </a:prstGeom>
          <a:noFill/>
        </p:spPr>
        <p:txBody>
          <a:bodyPr wrap="square">
            <a:spAutoFit/>
          </a:bodyPr>
          <a:lstStyle/>
          <a:p>
            <a:pPr algn="ctr"/>
            <a:r>
              <a:rPr lang="en-US" dirty="0">
                <a:ln w="0"/>
                <a:effectLst>
                  <a:outerShdw blurRad="38100" dist="19050" dir="2700000" algn="tl" rotWithShape="0">
                    <a:schemeClr val="dk1">
                      <a:alpha val="40000"/>
                    </a:schemeClr>
                  </a:outerShdw>
                </a:effectLst>
              </a:rPr>
              <a:t>minimized misclassification errors</a:t>
            </a:r>
          </a:p>
        </p:txBody>
      </p:sp>
      <p:sp>
        <p:nvSpPr>
          <p:cNvPr id="11" name="TextBox 10">
            <a:extLst>
              <a:ext uri="{FF2B5EF4-FFF2-40B4-BE49-F238E27FC236}">
                <a16:creationId xmlns:a16="http://schemas.microsoft.com/office/drawing/2014/main" id="{E5507DC9-4000-6CA4-4125-BCAD6A3FB2EB}"/>
              </a:ext>
            </a:extLst>
          </p:cNvPr>
          <p:cNvSpPr txBox="1"/>
          <p:nvPr/>
        </p:nvSpPr>
        <p:spPr>
          <a:xfrm>
            <a:off x="5993238" y="5047499"/>
            <a:ext cx="5436929" cy="369332"/>
          </a:xfrm>
          <a:prstGeom prst="rect">
            <a:avLst/>
          </a:prstGeom>
          <a:noFill/>
        </p:spPr>
        <p:txBody>
          <a:bodyPr wrap="square">
            <a:spAutoFit/>
          </a:bodyPr>
          <a:lstStyle/>
          <a:p>
            <a:pPr algn="ctr"/>
            <a:r>
              <a:rPr lang="en-US" dirty="0">
                <a:ln w="0"/>
                <a:effectLst>
                  <a:outerShdw blurRad="38100" dist="19050" dir="2700000" algn="tl" rotWithShape="0">
                    <a:schemeClr val="dk1">
                      <a:alpha val="40000"/>
                    </a:schemeClr>
                  </a:outerShdw>
                </a:effectLst>
              </a:rPr>
              <a:t>maximize the margin</a:t>
            </a:r>
          </a:p>
        </p:txBody>
      </p:sp>
      <p:sp>
        <p:nvSpPr>
          <p:cNvPr id="13" name="TextBox 12">
            <a:extLst>
              <a:ext uri="{FF2B5EF4-FFF2-40B4-BE49-F238E27FC236}">
                <a16:creationId xmlns:a16="http://schemas.microsoft.com/office/drawing/2014/main" id="{E8DED684-942F-45E6-EB76-D6BECD7F670D}"/>
              </a:ext>
            </a:extLst>
          </p:cNvPr>
          <p:cNvSpPr txBox="1"/>
          <p:nvPr/>
        </p:nvSpPr>
        <p:spPr>
          <a:xfrm>
            <a:off x="1574140" y="528293"/>
            <a:ext cx="8209940"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support vector machine (SVM), can be considered an extension of the perceptron</a:t>
            </a:r>
          </a:p>
        </p:txBody>
      </p:sp>
    </p:spTree>
    <p:extLst>
      <p:ext uri="{BB962C8B-B14F-4D97-AF65-F5344CB8AC3E}">
        <p14:creationId xmlns:p14="http://schemas.microsoft.com/office/powerpoint/2010/main" val="1130143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29794-06E0-B70B-98FD-35DD1C49BD80}"/>
              </a:ext>
            </a:extLst>
          </p:cNvPr>
          <p:cNvSpPr txBox="1"/>
          <p:nvPr/>
        </p:nvSpPr>
        <p:spPr>
          <a:xfrm>
            <a:off x="202977" y="1212487"/>
            <a:ext cx="4594106" cy="2216513"/>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700" b="1" i="0" kern="1200" dirty="0">
                <a:solidFill>
                  <a:schemeClr val="tx1"/>
                </a:solidFill>
                <a:effectLst/>
                <a:latin typeface="+mj-lt"/>
                <a:ea typeface="+mj-ea"/>
                <a:cs typeface="+mj-cs"/>
              </a:rPr>
              <a:t>Reliable PPG-based algorithm in atrial fibrillation detection :</a:t>
            </a:r>
          </a:p>
          <a:p>
            <a:pPr algn="l"/>
            <a:r>
              <a:rPr lang="en-US" sz="4000" b="0" i="0" dirty="0">
                <a:solidFill>
                  <a:srgbClr val="333333"/>
                </a:solidFill>
                <a:effectLst/>
                <a:latin typeface="Verdana" panose="020B0604030504040204" pitchFamily="34" charset="0"/>
              </a:rPr>
              <a:t>Results</a:t>
            </a:r>
          </a:p>
          <a:p>
            <a:pPr>
              <a:lnSpc>
                <a:spcPct val="90000"/>
              </a:lnSpc>
              <a:spcBef>
                <a:spcPct val="0"/>
              </a:spcBef>
              <a:spcAft>
                <a:spcPts val="600"/>
              </a:spcAft>
            </a:pPr>
            <a:endParaRPr lang="en-US" sz="3700" b="1" i="0" kern="1200" dirty="0">
              <a:solidFill>
                <a:schemeClr val="tx1"/>
              </a:solidFill>
              <a:effectLst/>
              <a:latin typeface="+mj-lt"/>
              <a:ea typeface="+mj-ea"/>
              <a:cs typeface="+mj-cs"/>
            </a:endParaRPr>
          </a:p>
        </p:txBody>
      </p:sp>
      <p:pic>
        <p:nvPicPr>
          <p:cNvPr id="7170" name="Picture 2" descr="Fig. 5. - Comparison of ROC of frameworks.">
            <a:extLst>
              <a:ext uri="{FF2B5EF4-FFF2-40B4-BE49-F238E27FC236}">
                <a16:creationId xmlns:a16="http://schemas.microsoft.com/office/drawing/2014/main" id="{9EAC9388-8B36-30B0-8EDC-CDC31A42B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516" y="225243"/>
            <a:ext cx="523875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able III.- Accuracy criteria">
            <a:extLst>
              <a:ext uri="{FF2B5EF4-FFF2-40B4-BE49-F238E27FC236}">
                <a16:creationId xmlns:a16="http://schemas.microsoft.com/office/drawing/2014/main" id="{274DA9A4-4F42-5FAA-4810-DCF5B797E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37" y="4764377"/>
            <a:ext cx="9485170" cy="176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23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B575FF6-89AF-11BC-D942-B25C2983F22C}"/>
              </a:ext>
            </a:extLst>
          </p:cNvPr>
          <p:cNvSpPr txBox="1"/>
          <p:nvPr/>
        </p:nvSpPr>
        <p:spPr>
          <a:xfrm>
            <a:off x="524256" y="516804"/>
            <a:ext cx="6594189" cy="16252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i="0" kern="1200" dirty="0">
                <a:solidFill>
                  <a:srgbClr val="FFFFFF"/>
                </a:solidFill>
                <a:effectLst/>
                <a:latin typeface="+mj-lt"/>
                <a:ea typeface="+mj-ea"/>
                <a:cs typeface="+mj-cs"/>
              </a:rPr>
              <a:t>A Method for Automatic Identification of Reliable Heart Rates Calculated from ECG and PPG Waveforms </a:t>
            </a:r>
            <a:endParaRPr lang="en-US" sz="3100" kern="1200" dirty="0">
              <a:solidFill>
                <a:srgbClr val="FFFFFF"/>
              </a:solidFill>
              <a:latin typeface="+mj-lt"/>
              <a:ea typeface="+mj-ea"/>
              <a:cs typeface="+mj-cs"/>
            </a:endParaRPr>
          </a:p>
        </p:txBody>
      </p:sp>
      <p:sp>
        <p:nvSpPr>
          <p:cNvPr id="8201" name="Rectangle 820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he three elements of the algorithm used to infer a quality index for reference heart rates provided by a vital-signs monitor.">
            <a:extLst>
              <a:ext uri="{FF2B5EF4-FFF2-40B4-BE49-F238E27FC236}">
                <a16:creationId xmlns:a16="http://schemas.microsoft.com/office/drawing/2014/main" id="{7960A9E6-DA96-9AE5-60E6-AAA2BF3CB7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744" y="2912777"/>
            <a:ext cx="6579910" cy="3141907"/>
          </a:xfrm>
          <a:prstGeom prst="rect">
            <a:avLst/>
          </a:prstGeom>
          <a:noFill/>
          <a:extLst>
            <a:ext uri="{909E8E84-426E-40DD-AFC4-6F175D3DCCD1}">
              <a14:hiddenFill xmlns:a14="http://schemas.microsoft.com/office/drawing/2010/main">
                <a:solidFill>
                  <a:srgbClr val="FFFFFF"/>
                </a:solidFill>
              </a14:hiddenFill>
            </a:ext>
          </a:extLst>
        </p:spPr>
      </p:pic>
      <p:sp>
        <p:nvSpPr>
          <p:cNvPr id="8203" name="Rectangle 820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9517CA4-2A3E-EAEA-56E2-32625E31F9C2}"/>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solidFill>
                  <a:srgbClr val="FFFFFF"/>
                </a:solidFill>
                <a:effectLst/>
              </a:rPr>
              <a:t>The authors describe a method that automatically estimates the reliability of reference heart rates (HRr) derived from electrocardiogram (ECG) waveforms and photoplethysmogram (PPG) waveforms recorded by vital-signs monitors. The reliability is quantitatively expressed through a quality index (QI) for each HRr.</a:t>
            </a:r>
            <a:endParaRPr lang="en-US" sz="2000">
              <a:solidFill>
                <a:srgbClr val="FFFFFF"/>
              </a:solidFill>
            </a:endParaRPr>
          </a:p>
        </p:txBody>
      </p:sp>
    </p:spTree>
    <p:extLst>
      <p:ext uri="{BB962C8B-B14F-4D97-AF65-F5344CB8AC3E}">
        <p14:creationId xmlns:p14="http://schemas.microsoft.com/office/powerpoint/2010/main" val="2914631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E056A4F-0882-7786-3DE4-8BC07A274F8D}"/>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b="1" i="0" kern="1200" dirty="0">
                <a:solidFill>
                  <a:schemeClr val="tx1"/>
                </a:solidFill>
                <a:effectLst/>
                <a:latin typeface="+mj-lt"/>
                <a:ea typeface="+mj-ea"/>
                <a:cs typeface="+mj-cs"/>
              </a:rPr>
              <a:t>A Method for Automatic Identification of Reliable Heart Rates Calculated from ECG and PPG Waveforms :</a:t>
            </a:r>
          </a:p>
          <a:p>
            <a:pPr>
              <a:lnSpc>
                <a:spcPct val="90000"/>
              </a:lnSpc>
              <a:spcBef>
                <a:spcPct val="0"/>
              </a:spcBef>
              <a:spcAft>
                <a:spcPts val="600"/>
              </a:spcAft>
            </a:pPr>
            <a:r>
              <a:rPr lang="en-US" sz="2000" b="1" i="0" kern="1200" dirty="0">
                <a:solidFill>
                  <a:schemeClr val="tx1"/>
                </a:solidFill>
                <a:effectLst/>
                <a:latin typeface="+mj-lt"/>
                <a:ea typeface="+mj-ea"/>
                <a:cs typeface="+mj-cs"/>
              </a:rPr>
              <a:t>Methods</a:t>
            </a:r>
          </a:p>
          <a:p>
            <a:pPr>
              <a:lnSpc>
                <a:spcPct val="90000"/>
              </a:lnSpc>
              <a:spcBef>
                <a:spcPct val="0"/>
              </a:spcBef>
              <a:spcAft>
                <a:spcPts val="600"/>
              </a:spcAft>
            </a:pPr>
            <a:endParaRPr lang="en-US" sz="2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5B449A1C-CC63-42B2-603F-C3E1770C611D}"/>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a:effectLst/>
              </a:rPr>
              <a:t>physiologic time-series data collected during transport of trauma patients.</a:t>
            </a:r>
          </a:p>
          <a:p>
            <a:pPr marL="285750" indent="-228600">
              <a:lnSpc>
                <a:spcPct val="90000"/>
              </a:lnSpc>
              <a:spcAft>
                <a:spcPts val="600"/>
              </a:spcAft>
              <a:buFont typeface="Arial" panose="020B0604020202020204" pitchFamily="34" charset="0"/>
              <a:buChar char="•"/>
            </a:pPr>
            <a:r>
              <a:rPr lang="en-US" sz="2000" b="0" i="0">
                <a:effectLst/>
              </a:rPr>
              <a:t>The data  of  726 patients include ECG and PPG waveform signals and their corresponding monitor-calculated HRr.</a:t>
            </a:r>
          </a:p>
          <a:p>
            <a:pPr marL="285750" indent="-228600">
              <a:lnSpc>
                <a:spcPct val="90000"/>
              </a:lnSpc>
              <a:spcAft>
                <a:spcPts val="600"/>
              </a:spcAft>
              <a:buFont typeface="Arial" panose="020B0604020202020204" pitchFamily="34" charset="0"/>
              <a:buChar char="•"/>
            </a:pPr>
            <a:r>
              <a:rPr lang="en-US" sz="2000" b="0" i="0">
                <a:effectLst/>
              </a:rPr>
              <a:t>ADAPIT </a:t>
            </a:r>
            <a:r>
              <a:rPr lang="en-US" sz="2000"/>
              <a:t> algorithm is applied on ecg and ppg signals to calculate heart rate [HRr].</a:t>
            </a:r>
          </a:p>
          <a:p>
            <a:pPr marL="285750" indent="-228600">
              <a:lnSpc>
                <a:spcPct val="90000"/>
              </a:lnSpc>
              <a:spcAft>
                <a:spcPts val="600"/>
              </a:spcAft>
              <a:buFont typeface="Arial" panose="020B0604020202020204" pitchFamily="34" charset="0"/>
              <a:buChar char="•"/>
            </a:pPr>
            <a:endParaRPr lang="en-US" sz="2000" b="0" i="0">
              <a:effectLst/>
            </a:endParaRPr>
          </a:p>
          <a:p>
            <a:pPr marL="285750"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endParaRPr lang="en-US" sz="2000"/>
          </a:p>
        </p:txBody>
      </p:sp>
      <p:grpSp>
        <p:nvGrpSpPr>
          <p:cNvPr id="9225" name="Group 92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9226" name="Isosceles Triangle 92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descr="Illustration of the identification of heart beats by the ADAPIT algorithm. (a) Original 7-second ECG waveform segment. (b) Waveform after application of a median filter. (c) Difference of the original waveform in a minus the median-filtered waveform in b. The threshold T1 defines the segment's baseline range [−T1, T1] and the threshold T2 provides a first cut on the lower limit of the peaks' magnitude. (d) The first estimates of the actual peaks and threshold T3 (horizontal line) are used to eliminate small-magnitude spikes that clearly are not actual peaks. (e) String of markers with constant period P. (f) Best alignment between the actual peaks and markers, which is used to estimate heart rates. (g) The heart beats found by the ADAPIT algorithm are marked on the original electrocardiogram waveform.">
            <a:extLst>
              <a:ext uri="{FF2B5EF4-FFF2-40B4-BE49-F238E27FC236}">
                <a16:creationId xmlns:a16="http://schemas.microsoft.com/office/drawing/2014/main" id="{F47C9804-CE98-B295-33A6-CE37519B5A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84392" y="963539"/>
            <a:ext cx="7005880" cy="5394528"/>
          </a:xfrm>
          <a:prstGeom prst="rect">
            <a:avLst/>
          </a:prstGeom>
          <a:noFill/>
          <a:extLst>
            <a:ext uri="{909E8E84-426E-40DD-AFC4-6F175D3DCCD1}">
              <a14:hiddenFill xmlns:a14="http://schemas.microsoft.com/office/drawing/2010/main">
                <a:solidFill>
                  <a:srgbClr val="FFFFFF"/>
                </a:solidFill>
              </a14:hiddenFill>
            </a:ext>
          </a:extLst>
        </p:spPr>
      </p:pic>
      <p:grpSp>
        <p:nvGrpSpPr>
          <p:cNvPr id="9229" name="Group 92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230" name="Rectangle 92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Isosceles Triangle 92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306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2640A7A-E313-137C-95C5-E606B15BD406}"/>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b="1" i="0" kern="1200" dirty="0">
                <a:solidFill>
                  <a:schemeClr val="tx1"/>
                </a:solidFill>
                <a:effectLst/>
                <a:latin typeface="+mj-lt"/>
                <a:ea typeface="+mj-ea"/>
                <a:cs typeface="+mj-cs"/>
              </a:rPr>
              <a:t>A Method for Automatic Identification of Reliable Heart Rates Calculated from ECG and PPG Waveforms :</a:t>
            </a:r>
          </a:p>
          <a:p>
            <a:pPr>
              <a:lnSpc>
                <a:spcPct val="90000"/>
              </a:lnSpc>
              <a:spcBef>
                <a:spcPct val="0"/>
              </a:spcBef>
              <a:spcAft>
                <a:spcPts val="600"/>
              </a:spcAft>
            </a:pPr>
            <a:r>
              <a:rPr lang="en-US" sz="2000" b="1" i="0" kern="1200" dirty="0">
                <a:solidFill>
                  <a:schemeClr val="tx1"/>
                </a:solidFill>
                <a:effectLst/>
                <a:latin typeface="+mj-lt"/>
                <a:ea typeface="+mj-ea"/>
                <a:cs typeface="+mj-cs"/>
              </a:rPr>
              <a:t>Methods: Waveform Qualification</a:t>
            </a:r>
          </a:p>
          <a:p>
            <a:pPr>
              <a:lnSpc>
                <a:spcPct val="90000"/>
              </a:lnSpc>
              <a:spcBef>
                <a:spcPct val="0"/>
              </a:spcBef>
              <a:spcAft>
                <a:spcPts val="600"/>
              </a:spcAft>
            </a:pPr>
            <a:endParaRPr lang="en-US" sz="2000" b="1" i="0" kern="1200" dirty="0">
              <a:solidFill>
                <a:schemeClr val="tx1"/>
              </a:solidFill>
              <a:effectLst/>
              <a:latin typeface="+mj-lt"/>
              <a:ea typeface="+mj-ea"/>
              <a:cs typeface="+mj-cs"/>
            </a:endParaRPr>
          </a:p>
          <a:p>
            <a:pPr>
              <a:lnSpc>
                <a:spcPct val="90000"/>
              </a:lnSpc>
              <a:spcBef>
                <a:spcPct val="0"/>
              </a:spcBef>
              <a:spcAft>
                <a:spcPts val="600"/>
              </a:spcAft>
            </a:pPr>
            <a:endParaRPr lang="en-US" sz="200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5C0B60BB-000A-DFD5-A227-01B6069175AF}"/>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a:effectLst/>
              </a:rPr>
              <a:t>the reliability of HRr is highly dependent on the quality of the underlying waveforms from which they are derived.</a:t>
            </a:r>
          </a:p>
          <a:p>
            <a:pPr marL="285750" indent="-228600">
              <a:lnSpc>
                <a:spcPct val="90000"/>
              </a:lnSpc>
              <a:spcAft>
                <a:spcPts val="600"/>
              </a:spcAft>
              <a:buFont typeface="Arial" panose="020B0604020202020204" pitchFamily="34" charset="0"/>
              <a:buChar char="•"/>
            </a:pPr>
            <a:r>
              <a:rPr lang="en-US" sz="2000" b="0" i="0">
                <a:effectLst/>
              </a:rPr>
              <a:t>SVM</a:t>
            </a:r>
            <a:r>
              <a:rPr lang="en-US" sz="2000"/>
              <a:t> </a:t>
            </a:r>
            <a:r>
              <a:rPr lang="en-US" sz="2000" b="0" i="0">
                <a:effectLst/>
              </a:rPr>
              <a:t>classifier “learns” rules by finding coefficients that optimize the “correlations” between a set of waveform-extracted features and waveform quality obtained from manually categorized waveform samples.</a:t>
            </a:r>
          </a:p>
          <a:p>
            <a:pPr marL="285750" indent="-228600">
              <a:lnSpc>
                <a:spcPct val="90000"/>
              </a:lnSpc>
              <a:spcAft>
                <a:spcPts val="600"/>
              </a:spcAft>
              <a:buFont typeface="Arial" panose="020B0604020202020204" pitchFamily="34" charset="0"/>
              <a:buChar char="•"/>
            </a:pPr>
            <a:endParaRPr lang="en-US" sz="2000"/>
          </a:p>
        </p:txBody>
      </p:sp>
      <p:grpSp>
        <p:nvGrpSpPr>
          <p:cNvPr id="10249" name="Group 1024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250" name="Isosceles Triangle 1024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42" name="Picture 2" descr="The development of machine-learning classifiers requires (1) manual categorization of good/bad waveform-segment samples, (2) definition and extraction of candidate waveform features, (3) selection of the most discriminatory features, and (4) training and testing of the machine-learning classifier. Once trained and given input features, the classifier categorizes waveform segments as being good or bad.">
            <a:extLst>
              <a:ext uri="{FF2B5EF4-FFF2-40B4-BE49-F238E27FC236}">
                <a16:creationId xmlns:a16="http://schemas.microsoft.com/office/drawing/2014/main" id="{DECF5B21-63F6-DC69-E363-B762E374BA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673689"/>
            <a:ext cx="4173092" cy="6047960"/>
          </a:xfrm>
          <a:prstGeom prst="rect">
            <a:avLst/>
          </a:prstGeom>
          <a:noFill/>
          <a:extLst>
            <a:ext uri="{909E8E84-426E-40DD-AFC4-6F175D3DCCD1}">
              <a14:hiddenFill xmlns:a14="http://schemas.microsoft.com/office/drawing/2010/main">
                <a:solidFill>
                  <a:srgbClr val="FFFFFF"/>
                </a:solidFill>
              </a14:hiddenFill>
            </a:ext>
          </a:extLst>
        </p:spPr>
      </p:pic>
      <p:grpSp>
        <p:nvGrpSpPr>
          <p:cNvPr id="10253" name="Group 1025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254" name="Rectangle 1025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Isosceles Triangle 1025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739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B57E1-C004-C47C-24F5-77671E6F14F0}"/>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b="1" i="0" kern="1200" dirty="0">
                <a:solidFill>
                  <a:schemeClr val="tx1"/>
                </a:solidFill>
                <a:effectLst/>
                <a:latin typeface="+mj-lt"/>
                <a:ea typeface="+mj-ea"/>
                <a:cs typeface="+mj-cs"/>
              </a:rPr>
              <a:t>A Method for Automatic Identification of Reliable Heart Rates Calculated from ECG and PPG Waveforms :</a:t>
            </a:r>
          </a:p>
          <a:p>
            <a:pPr>
              <a:lnSpc>
                <a:spcPct val="90000"/>
              </a:lnSpc>
              <a:spcBef>
                <a:spcPct val="0"/>
              </a:spcBef>
              <a:spcAft>
                <a:spcPts val="600"/>
              </a:spcAft>
            </a:pPr>
            <a:r>
              <a:rPr lang="en-US" sz="2000" b="1" i="0" kern="1200" dirty="0">
                <a:solidFill>
                  <a:schemeClr val="tx1"/>
                </a:solidFill>
                <a:effectLst/>
                <a:latin typeface="+mj-lt"/>
                <a:ea typeface="+mj-ea"/>
                <a:cs typeface="+mj-cs"/>
              </a:rPr>
              <a:t>Methods: Waveform Qualification</a:t>
            </a:r>
          </a:p>
          <a:p>
            <a:pPr>
              <a:lnSpc>
                <a:spcPct val="90000"/>
              </a:lnSpc>
              <a:spcBef>
                <a:spcPct val="0"/>
              </a:spcBef>
              <a:spcAft>
                <a:spcPts val="600"/>
              </a:spcAft>
            </a:pPr>
            <a:endParaRPr lang="en-US" sz="2000" b="1" i="0" kern="1200" dirty="0">
              <a:solidFill>
                <a:schemeClr val="tx1"/>
              </a:solidFill>
              <a:effectLst/>
              <a:latin typeface="+mj-lt"/>
              <a:ea typeface="+mj-ea"/>
              <a:cs typeface="+mj-cs"/>
            </a:endParaRPr>
          </a:p>
          <a:p>
            <a:pPr>
              <a:lnSpc>
                <a:spcPct val="90000"/>
              </a:lnSpc>
              <a:spcBef>
                <a:spcPct val="0"/>
              </a:spcBef>
              <a:spcAft>
                <a:spcPts val="600"/>
              </a:spcAft>
            </a:pPr>
            <a:endParaRPr lang="en-US" sz="200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A95FB3D0-B77C-6CA8-71DF-0DC87FC487EB}"/>
              </a:ext>
            </a:extLst>
          </p:cNvPr>
          <p:cNvSpPr txBox="1"/>
          <p:nvPr/>
        </p:nvSpPr>
        <p:spPr>
          <a:xfrm>
            <a:off x="251461" y="1449153"/>
            <a:ext cx="4594859" cy="4524315"/>
          </a:xfrm>
          <a:prstGeom prst="rect">
            <a:avLst/>
          </a:prstGeom>
          <a:noFill/>
        </p:spPr>
        <p:txBody>
          <a:bodyPr wrap="square">
            <a:spAutoFit/>
          </a:bodyPr>
          <a:lstStyle/>
          <a:p>
            <a:pPr algn="l" fontAlgn="base"/>
            <a:r>
              <a:rPr lang="en-US" b="1" i="0" dirty="0">
                <a:solidFill>
                  <a:srgbClr val="2A2A2A"/>
                </a:solidFill>
                <a:effectLst/>
                <a:latin typeface="Source Sans Pro" panose="020B0503030403020204" pitchFamily="34" charset="0"/>
              </a:rPr>
              <a:t>Candidate Waveform Features:</a:t>
            </a:r>
          </a:p>
          <a:p>
            <a:pPr marL="285750" indent="-285750" algn="l" fontAlgn="base">
              <a:buFont typeface="Arial" panose="020B0604020202020204" pitchFamily="34" charset="0"/>
              <a:buChar char="•"/>
            </a:pPr>
            <a:r>
              <a:rPr lang="en-US" b="0" i="0" dirty="0">
                <a:solidFill>
                  <a:srgbClr val="2A2A2A"/>
                </a:solidFill>
                <a:effectLst/>
                <a:latin typeface="Merriweather" panose="00000500000000000000" pitchFamily="2" charset="0"/>
              </a:rPr>
              <a:t>three features in the frequency domain from ECG waveforms and three features in the time domain from ECG and PPG waveforms.</a:t>
            </a:r>
          </a:p>
          <a:p>
            <a:pPr marL="285750" indent="-285750" algn="l" fontAlgn="base">
              <a:buFont typeface="Arial" panose="020B0604020202020204" pitchFamily="34" charset="0"/>
              <a:buChar char="•"/>
            </a:pPr>
            <a:r>
              <a:rPr lang="en-US" b="0" i="0" dirty="0">
                <a:solidFill>
                  <a:srgbClr val="2A2A2A"/>
                </a:solidFill>
                <a:effectLst/>
                <a:latin typeface="Merriweather" panose="00000500000000000000" pitchFamily="2" charset="0"/>
              </a:rPr>
              <a:t>extract features from 7-second waveform segments that immediately precede each </a:t>
            </a:r>
            <a:r>
              <a:rPr lang="en-US" b="0" i="0" dirty="0" err="1">
                <a:solidFill>
                  <a:srgbClr val="2A2A2A"/>
                </a:solidFill>
                <a:effectLst/>
                <a:latin typeface="Merriweather" panose="00000500000000000000" pitchFamily="2" charset="0"/>
              </a:rPr>
              <a:t>HRr</a:t>
            </a:r>
            <a:r>
              <a:rPr lang="en-US" b="0" i="0" dirty="0">
                <a:solidFill>
                  <a:srgbClr val="2A2A2A"/>
                </a:solidFill>
                <a:effectLst/>
                <a:latin typeface="Merriweather" panose="00000500000000000000" pitchFamily="2" charset="0"/>
              </a:rPr>
              <a:t> we wish to qualify.</a:t>
            </a:r>
          </a:p>
          <a:p>
            <a:pPr fontAlgn="base"/>
            <a:r>
              <a:rPr lang="en-US" b="1" i="0" dirty="0">
                <a:solidFill>
                  <a:srgbClr val="2A2A2A"/>
                </a:solidFill>
                <a:effectLst/>
                <a:latin typeface="Source Sans Pro" panose="020B0503030403020204" pitchFamily="34" charset="0"/>
              </a:rPr>
              <a:t>Feature Selection: </a:t>
            </a:r>
            <a:r>
              <a:rPr lang="en-US" b="0" i="0" dirty="0">
                <a:solidFill>
                  <a:srgbClr val="2A2A2A"/>
                </a:solidFill>
                <a:effectLst/>
                <a:latin typeface="Merriweather" panose="00000500000000000000" pitchFamily="2" charset="0"/>
              </a:rPr>
              <a:t>find that HFE, FW, and SN are the most discriminatory features for ECG waveform classification and that FW and PV are the most informative features for PPG waveform classification.</a:t>
            </a:r>
            <a:endParaRPr lang="en-US" b="1" i="0" dirty="0">
              <a:solidFill>
                <a:srgbClr val="2A2A2A"/>
              </a:solidFill>
              <a:effectLst/>
              <a:latin typeface="Source Sans Pro" panose="020B0503030403020204" pitchFamily="34" charset="0"/>
            </a:endParaRPr>
          </a:p>
          <a:p>
            <a:pPr marL="285750" indent="-285750" algn="l" fontAlgn="base">
              <a:buFont typeface="Arial" panose="020B0604020202020204" pitchFamily="34" charset="0"/>
              <a:buChar char="•"/>
            </a:pPr>
            <a:endParaRPr lang="en-US" b="1" i="0" dirty="0">
              <a:solidFill>
                <a:srgbClr val="2A2A2A"/>
              </a:solidFill>
              <a:effectLst/>
              <a:latin typeface="Source Sans Pro" panose="020B0503030403020204" pitchFamily="34" charset="0"/>
            </a:endParaRPr>
          </a:p>
        </p:txBody>
      </p:sp>
      <p:sp>
        <p:nvSpPr>
          <p:cNvPr id="6" name="TextBox 5">
            <a:extLst>
              <a:ext uri="{FF2B5EF4-FFF2-40B4-BE49-F238E27FC236}">
                <a16:creationId xmlns:a16="http://schemas.microsoft.com/office/drawing/2014/main" id="{093B0007-C45D-5C58-9FDC-1FFC0D3A57D0}"/>
              </a:ext>
            </a:extLst>
          </p:cNvPr>
          <p:cNvSpPr txBox="1"/>
          <p:nvPr/>
        </p:nvSpPr>
        <p:spPr>
          <a:xfrm>
            <a:off x="5454711" y="1397675"/>
            <a:ext cx="6093822" cy="4247317"/>
          </a:xfrm>
          <a:prstGeom prst="rect">
            <a:avLst/>
          </a:prstGeom>
          <a:noFill/>
        </p:spPr>
        <p:txBody>
          <a:bodyPr wrap="square">
            <a:spAutoFit/>
          </a:bodyPr>
          <a:lstStyle/>
          <a:p>
            <a:pPr algn="l" fontAlgn="base"/>
            <a:r>
              <a:rPr lang="en-US" b="1" i="0" dirty="0">
                <a:solidFill>
                  <a:srgbClr val="2A2A2A"/>
                </a:solidFill>
                <a:effectLst/>
                <a:latin typeface="Source Sans Pro" panose="020B0503030403020204" pitchFamily="34" charset="0"/>
              </a:rPr>
              <a:t>Support Vector Machine Classifier:</a:t>
            </a:r>
          </a:p>
          <a:p>
            <a:pPr marL="285750" indent="-285750" algn="l" fontAlgn="base">
              <a:buFont typeface="Arial" panose="020B0604020202020204" pitchFamily="34" charset="0"/>
              <a:buChar char="•"/>
            </a:pPr>
            <a:r>
              <a:rPr lang="en-US" b="0" i="0" dirty="0">
                <a:solidFill>
                  <a:srgbClr val="2A2A2A"/>
                </a:solidFill>
                <a:effectLst/>
                <a:latin typeface="Merriweather" panose="00000500000000000000" pitchFamily="2" charset="0"/>
              </a:rPr>
              <a:t>trained and tested an SVM classifier through a cross-validation procedure employing the manually categorized waveform samples (362 ECG and 388 PPG), where at each of 200 cross-validation repetitions 70%–30% of the samples were used for training-testing the classifier. </a:t>
            </a:r>
          </a:p>
          <a:p>
            <a:pPr marL="285750" indent="-285750" algn="l" fontAlgn="base">
              <a:buFont typeface="Arial" panose="020B0604020202020204" pitchFamily="34" charset="0"/>
              <a:buChar char="•"/>
            </a:pPr>
            <a:r>
              <a:rPr lang="en-US" b="0" i="0" dirty="0">
                <a:solidFill>
                  <a:srgbClr val="2A2A2A"/>
                </a:solidFill>
                <a:effectLst/>
                <a:latin typeface="Merriweather" panose="00000500000000000000" pitchFamily="2" charset="0"/>
              </a:rPr>
              <a:t>Averaged over the 200 cross-validation repetitions, the SVM yielded 93% sensitivity and 96% specificity for the ECG waveforms, and 91% sensitivity and 88% specificity for the PPG waveforms. The slightly worse performance for the PPG waveforms reflects the increased difficulty in classifying this waveform due to a lack of more distinct characteristics of its profile. </a:t>
            </a:r>
            <a:endParaRPr lang="en-US" b="1" i="0" dirty="0">
              <a:solidFill>
                <a:srgbClr val="2A2A2A"/>
              </a:solidFill>
              <a:effectLst/>
              <a:latin typeface="Source Sans Pro" panose="020B0503030403020204" pitchFamily="34" charset="0"/>
            </a:endParaRPr>
          </a:p>
        </p:txBody>
      </p:sp>
    </p:spTree>
    <p:extLst>
      <p:ext uri="{BB962C8B-B14F-4D97-AF65-F5344CB8AC3E}">
        <p14:creationId xmlns:p14="http://schemas.microsoft.com/office/powerpoint/2010/main" val="353725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3C0F0-D572-EEF2-2DA6-A0DF431491FA}"/>
              </a:ext>
            </a:extLst>
          </p:cNvPr>
          <p:cNvPicPr>
            <a:picLocks noChangeAspect="1"/>
          </p:cNvPicPr>
          <p:nvPr/>
        </p:nvPicPr>
        <p:blipFill>
          <a:blip r:embed="rId2"/>
          <a:stretch>
            <a:fillRect/>
          </a:stretch>
        </p:blipFill>
        <p:spPr>
          <a:xfrm>
            <a:off x="643467" y="903073"/>
            <a:ext cx="7269499" cy="5051853"/>
          </a:xfrm>
          <a:prstGeom prst="rect">
            <a:avLst/>
          </a:prstGeom>
        </p:spPr>
      </p:pic>
      <p:sp>
        <p:nvSpPr>
          <p:cNvPr id="4" name="TextBox 3">
            <a:extLst>
              <a:ext uri="{FF2B5EF4-FFF2-40B4-BE49-F238E27FC236}">
                <a16:creationId xmlns:a16="http://schemas.microsoft.com/office/drawing/2014/main" id="{BC3CA6E6-50CD-8DA2-68D9-DCA3CA473867}"/>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b="1" i="0" kern="1200" dirty="0">
                <a:solidFill>
                  <a:schemeClr val="tx1"/>
                </a:solidFill>
                <a:effectLst/>
                <a:latin typeface="+mj-lt"/>
                <a:ea typeface="+mj-ea"/>
                <a:cs typeface="+mj-cs"/>
              </a:rPr>
              <a:t>A Method for Automatic Identification of Reliable Heart Rates Calculated from ECG and PPG Waveforms :</a:t>
            </a:r>
          </a:p>
          <a:p>
            <a:pPr>
              <a:lnSpc>
                <a:spcPct val="90000"/>
              </a:lnSpc>
              <a:spcBef>
                <a:spcPct val="0"/>
              </a:spcBef>
              <a:spcAft>
                <a:spcPts val="600"/>
              </a:spcAft>
            </a:pPr>
            <a:r>
              <a:rPr lang="en-US" sz="2000" b="1" i="0" kern="1200" dirty="0">
                <a:solidFill>
                  <a:schemeClr val="tx1"/>
                </a:solidFill>
                <a:effectLst/>
                <a:latin typeface="+mj-lt"/>
                <a:ea typeface="+mj-ea"/>
                <a:cs typeface="+mj-cs"/>
              </a:rPr>
              <a:t>Methods: </a:t>
            </a:r>
            <a:r>
              <a:rPr lang="en-US" sz="2000" b="1" i="0" dirty="0">
                <a:solidFill>
                  <a:srgbClr val="2A2A2A"/>
                </a:solidFill>
                <a:effectLst/>
                <a:latin typeface="Source Sans Pro" panose="020B0503030403020204" pitchFamily="34" charset="0"/>
              </a:rPr>
              <a:t>Quality Index Determination</a:t>
            </a:r>
          </a:p>
          <a:p>
            <a:pPr>
              <a:lnSpc>
                <a:spcPct val="90000"/>
              </a:lnSpc>
              <a:spcBef>
                <a:spcPct val="0"/>
              </a:spcBef>
              <a:spcAft>
                <a:spcPts val="600"/>
              </a:spcAft>
            </a:pPr>
            <a:endParaRPr lang="en-US" sz="2000" b="1" i="0" kern="1200" dirty="0">
              <a:solidFill>
                <a:schemeClr val="tx1"/>
              </a:solidFill>
              <a:effectLst/>
              <a:latin typeface="+mj-lt"/>
              <a:ea typeface="+mj-ea"/>
              <a:cs typeface="+mj-cs"/>
            </a:endParaRPr>
          </a:p>
          <a:p>
            <a:pPr>
              <a:lnSpc>
                <a:spcPct val="90000"/>
              </a:lnSpc>
              <a:spcBef>
                <a:spcPct val="0"/>
              </a:spcBef>
              <a:spcAft>
                <a:spcPts val="600"/>
              </a:spcAft>
            </a:pPr>
            <a:endParaRPr lang="en-US" sz="2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C9B37E56-ADF9-BAAB-FD14-458C21E55086}"/>
              </a:ext>
            </a:extLst>
          </p:cNvPr>
          <p:cNvSpPr txBox="1"/>
          <p:nvPr/>
        </p:nvSpPr>
        <p:spPr>
          <a:xfrm>
            <a:off x="8286085" y="1195643"/>
            <a:ext cx="3262448" cy="1477328"/>
          </a:xfrm>
          <a:prstGeom prst="rect">
            <a:avLst/>
          </a:prstGeom>
          <a:noFill/>
        </p:spPr>
        <p:txBody>
          <a:bodyPr wrap="square">
            <a:spAutoFit/>
          </a:bodyPr>
          <a:lstStyle/>
          <a:p>
            <a:r>
              <a:rPr lang="en-US" b="0" i="0" dirty="0">
                <a:solidFill>
                  <a:srgbClr val="2A2A2A"/>
                </a:solidFill>
                <a:effectLst/>
                <a:latin typeface="Merriweather" panose="00000500000000000000" pitchFamily="2" charset="0"/>
              </a:rPr>
              <a:t>The final component of the algorithm is the numerical qualification of the ECG </a:t>
            </a:r>
            <a:r>
              <a:rPr lang="en-US" b="0" i="0" dirty="0" err="1">
                <a:solidFill>
                  <a:srgbClr val="2A2A2A"/>
                </a:solidFill>
                <a:effectLst/>
                <a:latin typeface="Merriweather" panose="00000500000000000000" pitchFamily="2" charset="0"/>
              </a:rPr>
              <a:t>HRr</a:t>
            </a:r>
            <a:r>
              <a:rPr lang="en-US" b="0" i="0" dirty="0">
                <a:solidFill>
                  <a:srgbClr val="2A2A2A"/>
                </a:solidFill>
                <a:effectLst/>
                <a:latin typeface="Merriweather" panose="00000500000000000000" pitchFamily="2" charset="0"/>
              </a:rPr>
              <a:t> and PPG </a:t>
            </a:r>
            <a:r>
              <a:rPr lang="en-US" b="0" i="0" dirty="0" err="1">
                <a:solidFill>
                  <a:srgbClr val="2A2A2A"/>
                </a:solidFill>
                <a:effectLst/>
                <a:latin typeface="Merriweather" panose="00000500000000000000" pitchFamily="2" charset="0"/>
              </a:rPr>
              <a:t>HRr</a:t>
            </a:r>
            <a:r>
              <a:rPr lang="en-US" b="0" i="0" dirty="0">
                <a:solidFill>
                  <a:srgbClr val="2A2A2A"/>
                </a:solidFill>
                <a:effectLst/>
                <a:latin typeface="Merriweather" panose="00000500000000000000" pitchFamily="2" charset="0"/>
              </a:rPr>
              <a:t> provided by the vital-signs monitor.</a:t>
            </a:r>
            <a:endParaRPr lang="en-US" dirty="0"/>
          </a:p>
        </p:txBody>
      </p:sp>
      <p:pic>
        <p:nvPicPr>
          <p:cNvPr id="11266" name="Picture 2" descr="graphic">
            <a:extLst>
              <a:ext uri="{FF2B5EF4-FFF2-40B4-BE49-F238E27FC236}">
                <a16:creationId xmlns:a16="http://schemas.microsoft.com/office/drawing/2014/main" id="{3C158F8F-0A67-E75D-0101-27F087B0E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4193" y="2985398"/>
            <a:ext cx="3604259" cy="88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25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3B64B09-6661-8871-2F49-1CBF0D92C6D3}"/>
              </a:ext>
            </a:extLst>
          </p:cNvPr>
          <p:cNvSpPr txBox="1"/>
          <p:nvPr/>
        </p:nvSpPr>
        <p:spPr>
          <a:xfrm>
            <a:off x="1008184" y="1459907"/>
            <a:ext cx="10175630" cy="76790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1600"/>
              <a:t>The margin is defined as the distance between the separating hyperplane (decision boundary) and the training examples that are closest to this hyperplane, which are the so-called support vectors. This is illustrated in the following figure:</a:t>
            </a:r>
          </a:p>
        </p:txBody>
      </p:sp>
      <p:pic>
        <p:nvPicPr>
          <p:cNvPr id="5" name="Picture 4" descr="Chart, diagram&#10;&#10;Description automatically generated">
            <a:extLst>
              <a:ext uri="{FF2B5EF4-FFF2-40B4-BE49-F238E27FC236}">
                <a16:creationId xmlns:a16="http://schemas.microsoft.com/office/drawing/2014/main" id="{B9CC6416-FB50-D16D-B7CB-21324D406A7D}"/>
              </a:ext>
            </a:extLst>
          </p:cNvPr>
          <p:cNvPicPr>
            <a:picLocks noChangeAspect="1"/>
          </p:cNvPicPr>
          <p:nvPr/>
        </p:nvPicPr>
        <p:blipFill>
          <a:blip r:embed="rId2"/>
          <a:stretch>
            <a:fillRect/>
          </a:stretch>
        </p:blipFill>
        <p:spPr>
          <a:xfrm>
            <a:off x="835154" y="2448894"/>
            <a:ext cx="10515595" cy="3811903"/>
          </a:xfrm>
          <a:prstGeom prst="rect">
            <a:avLst/>
          </a:prstGeom>
        </p:spPr>
      </p:pic>
    </p:spTree>
    <p:extLst>
      <p:ext uri="{BB962C8B-B14F-4D97-AF65-F5344CB8AC3E}">
        <p14:creationId xmlns:p14="http://schemas.microsoft.com/office/powerpoint/2010/main" val="418222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5937A-6051-FCFC-0F52-1B2E09EA0D7E}"/>
              </a:ext>
            </a:extLst>
          </p:cNvPr>
          <p:cNvSpPr txBox="1"/>
          <p:nvPr/>
        </p:nvSpPr>
        <p:spPr>
          <a:xfrm>
            <a:off x="593272" y="475008"/>
            <a:ext cx="6093822" cy="1754326"/>
          </a:xfrm>
          <a:prstGeom prst="rect">
            <a:avLst/>
          </a:prstGeom>
          <a:noFill/>
        </p:spPr>
        <p:txBody>
          <a:bodyPr wrap="square">
            <a:spAutoFit/>
          </a:bodyPr>
          <a:lstStyle/>
          <a:p>
            <a:r>
              <a:rPr lang="en-US" dirty="0"/>
              <a:t>Maximum margin intuition:</a:t>
            </a:r>
            <a:endParaRPr lang="ar-EG" dirty="0"/>
          </a:p>
          <a:p>
            <a:pPr marL="285750" indent="-285750">
              <a:buFont typeface="Arial" panose="020B0604020202020204" pitchFamily="34" charset="0"/>
              <a:buChar char="•"/>
            </a:pPr>
            <a:r>
              <a:rPr lang="en-US" dirty="0"/>
              <a:t>have a lower generalization error.</a:t>
            </a:r>
          </a:p>
          <a:p>
            <a:pPr marL="285750" indent="-285750">
              <a:buFont typeface="Arial" panose="020B0604020202020204" pitchFamily="34" charset="0"/>
              <a:buChar char="•"/>
            </a:pPr>
            <a:r>
              <a:rPr lang="en-US" dirty="0"/>
              <a:t>models with small margins are more prone to overfitting</a:t>
            </a:r>
          </a:p>
          <a:p>
            <a:pPr marL="285750" indent="-285750">
              <a:buFont typeface="Arial" panose="020B0604020202020204" pitchFamily="34" charset="0"/>
              <a:buChar char="•"/>
            </a:pPr>
            <a:r>
              <a:rPr lang="en-US" dirty="0"/>
              <a:t>positive and negative hyperplanes that are parallel to the decision boundary</a:t>
            </a:r>
          </a:p>
          <a:p>
            <a:pPr marL="285750" indent="-285750">
              <a:buFont typeface="Arial" panose="020B0604020202020204" pitchFamily="34" charset="0"/>
              <a:buChar char="•"/>
            </a:pPr>
            <a:r>
              <a:rPr lang="en-US" dirty="0"/>
              <a:t>subtract two linear equations from each other to get </a:t>
            </a:r>
          </a:p>
        </p:txBody>
      </p:sp>
      <p:pic>
        <p:nvPicPr>
          <p:cNvPr id="5" name="Picture 4">
            <a:extLst>
              <a:ext uri="{FF2B5EF4-FFF2-40B4-BE49-F238E27FC236}">
                <a16:creationId xmlns:a16="http://schemas.microsoft.com/office/drawing/2014/main" id="{A6C4C217-38A6-14D6-8FD3-A063D00CEC0F}"/>
              </a:ext>
            </a:extLst>
          </p:cNvPr>
          <p:cNvPicPr>
            <a:picLocks noChangeAspect="1"/>
          </p:cNvPicPr>
          <p:nvPr/>
        </p:nvPicPr>
        <p:blipFill>
          <a:blip r:embed="rId2"/>
          <a:stretch>
            <a:fillRect/>
          </a:stretch>
        </p:blipFill>
        <p:spPr>
          <a:xfrm>
            <a:off x="1356811" y="2314481"/>
            <a:ext cx="3286584" cy="914528"/>
          </a:xfrm>
          <a:prstGeom prst="rect">
            <a:avLst/>
          </a:prstGeom>
        </p:spPr>
      </p:pic>
      <p:sp>
        <p:nvSpPr>
          <p:cNvPr id="7" name="TextBox 6">
            <a:extLst>
              <a:ext uri="{FF2B5EF4-FFF2-40B4-BE49-F238E27FC236}">
                <a16:creationId xmlns:a16="http://schemas.microsoft.com/office/drawing/2014/main" id="{0BFCF84C-C649-9DB4-37ED-7E7FB64DCB00}"/>
              </a:ext>
            </a:extLst>
          </p:cNvPr>
          <p:cNvSpPr txBox="1"/>
          <p:nvPr/>
        </p:nvSpPr>
        <p:spPr>
          <a:xfrm>
            <a:off x="588750" y="3129490"/>
            <a:ext cx="6098344" cy="369332"/>
          </a:xfrm>
          <a:prstGeom prst="rect">
            <a:avLst/>
          </a:prstGeom>
          <a:noFill/>
        </p:spPr>
        <p:txBody>
          <a:bodyPr wrap="square">
            <a:spAutoFit/>
          </a:bodyPr>
          <a:lstStyle/>
          <a:p>
            <a:pPr marL="285750" indent="-285750">
              <a:buFont typeface="Arial" panose="020B0604020202020204" pitchFamily="34" charset="0"/>
              <a:buChar char="•"/>
            </a:pPr>
            <a:r>
              <a:rPr lang="en-US" dirty="0"/>
              <a:t>normalize this equation by the length of the vector w</a:t>
            </a:r>
          </a:p>
        </p:txBody>
      </p:sp>
      <p:pic>
        <p:nvPicPr>
          <p:cNvPr id="9" name="Picture 8">
            <a:extLst>
              <a:ext uri="{FF2B5EF4-FFF2-40B4-BE49-F238E27FC236}">
                <a16:creationId xmlns:a16="http://schemas.microsoft.com/office/drawing/2014/main" id="{F53637DA-4EEE-690B-BE92-929D45275C41}"/>
              </a:ext>
            </a:extLst>
          </p:cNvPr>
          <p:cNvPicPr>
            <a:picLocks noChangeAspect="1"/>
          </p:cNvPicPr>
          <p:nvPr/>
        </p:nvPicPr>
        <p:blipFill>
          <a:blip r:embed="rId3"/>
          <a:stretch>
            <a:fillRect/>
          </a:stretch>
        </p:blipFill>
        <p:spPr>
          <a:xfrm>
            <a:off x="2276755" y="3495664"/>
            <a:ext cx="1838582" cy="1267002"/>
          </a:xfrm>
          <a:prstGeom prst="rect">
            <a:avLst/>
          </a:prstGeom>
        </p:spPr>
      </p:pic>
      <p:sp>
        <p:nvSpPr>
          <p:cNvPr id="11" name="TextBox 10">
            <a:extLst>
              <a:ext uri="{FF2B5EF4-FFF2-40B4-BE49-F238E27FC236}">
                <a16:creationId xmlns:a16="http://schemas.microsoft.com/office/drawing/2014/main" id="{978D451A-00E4-9789-D931-BEBF9C792682}"/>
              </a:ext>
            </a:extLst>
          </p:cNvPr>
          <p:cNvSpPr txBox="1"/>
          <p:nvPr/>
        </p:nvSpPr>
        <p:spPr>
          <a:xfrm>
            <a:off x="593272" y="4762666"/>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t>arrive at the following equation</a:t>
            </a:r>
          </a:p>
        </p:txBody>
      </p:sp>
      <p:pic>
        <p:nvPicPr>
          <p:cNvPr id="13" name="Picture 12">
            <a:extLst>
              <a:ext uri="{FF2B5EF4-FFF2-40B4-BE49-F238E27FC236}">
                <a16:creationId xmlns:a16="http://schemas.microsoft.com/office/drawing/2014/main" id="{7553C33C-8315-2536-4423-22E4EA7935E1}"/>
              </a:ext>
            </a:extLst>
          </p:cNvPr>
          <p:cNvPicPr>
            <a:picLocks noChangeAspect="1"/>
          </p:cNvPicPr>
          <p:nvPr/>
        </p:nvPicPr>
        <p:blipFill>
          <a:blip r:embed="rId4"/>
          <a:stretch>
            <a:fillRect/>
          </a:stretch>
        </p:blipFill>
        <p:spPr>
          <a:xfrm>
            <a:off x="2588177" y="5131998"/>
            <a:ext cx="2495898" cy="981212"/>
          </a:xfrm>
          <a:prstGeom prst="rect">
            <a:avLst/>
          </a:prstGeom>
        </p:spPr>
      </p:pic>
      <p:pic>
        <p:nvPicPr>
          <p:cNvPr id="3074" name="Picture 2" descr="The Support Team — SVM. Topic Overview: Understanding Support… | by John  Daniel | Towards Data Science">
            <a:extLst>
              <a:ext uri="{FF2B5EF4-FFF2-40B4-BE49-F238E27FC236}">
                <a16:creationId xmlns:a16="http://schemas.microsoft.com/office/drawing/2014/main" id="{52C4D922-D94D-5C3E-F977-718DACACC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454" y="863628"/>
            <a:ext cx="5564739" cy="4901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62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9BBB221-6C19-19A6-07DB-B71A3089DBE2}"/>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maximization of this margin by maximizing 2 ‖𝒘‖ under the constraint that the examples are classified correctly</a:t>
            </a:r>
          </a:p>
        </p:txBody>
      </p:sp>
      <p:grpSp>
        <p:nvGrpSpPr>
          <p:cNvPr id="21"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 letter&#10;&#10;Description automatically generated">
            <a:extLst>
              <a:ext uri="{FF2B5EF4-FFF2-40B4-BE49-F238E27FC236}">
                <a16:creationId xmlns:a16="http://schemas.microsoft.com/office/drawing/2014/main" id="{185D17B2-C859-145E-71F8-4033996A2A4A}"/>
              </a:ext>
            </a:extLst>
          </p:cNvPr>
          <p:cNvPicPr>
            <a:picLocks noChangeAspect="1"/>
          </p:cNvPicPr>
          <p:nvPr/>
        </p:nvPicPr>
        <p:blipFill>
          <a:blip r:embed="rId2"/>
          <a:stretch>
            <a:fillRect/>
          </a:stretch>
        </p:blipFill>
        <p:spPr>
          <a:xfrm>
            <a:off x="5295320" y="2424074"/>
            <a:ext cx="6253212" cy="3079706"/>
          </a:xfrm>
          <a:prstGeom prst="rect">
            <a:avLst/>
          </a:prstGeom>
        </p:spPr>
      </p:pic>
      <p:grpSp>
        <p:nvGrpSpPr>
          <p:cNvPr id="23"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6168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7AE06-0D9C-5DF1-10F2-9ACDC3AC8463}"/>
              </a:ext>
            </a:extLst>
          </p:cNvPr>
          <p:cNvSpPr txBox="1"/>
          <p:nvPr/>
        </p:nvSpPr>
        <p:spPr>
          <a:xfrm>
            <a:off x="2668089" y="422757"/>
            <a:ext cx="6093822" cy="369332"/>
          </a:xfrm>
          <a:prstGeom prst="rect">
            <a:avLst/>
          </a:prstGeom>
          <a:noFill/>
        </p:spPr>
        <p:txBody>
          <a:bodyPr wrap="square">
            <a:spAutoFit/>
          </a:bodyPr>
          <a:lstStyle/>
          <a:p>
            <a:r>
              <a:rPr lang="en-US" dirty="0"/>
              <a:t>Dealing with a nonlinearly separable case using slack variables</a:t>
            </a:r>
          </a:p>
        </p:txBody>
      </p:sp>
      <p:sp>
        <p:nvSpPr>
          <p:cNvPr id="5" name="TextBox 4">
            <a:extLst>
              <a:ext uri="{FF2B5EF4-FFF2-40B4-BE49-F238E27FC236}">
                <a16:creationId xmlns:a16="http://schemas.microsoft.com/office/drawing/2014/main" id="{42FBAC28-AECD-51A6-1755-DAC4AF1C7BE1}"/>
              </a:ext>
            </a:extLst>
          </p:cNvPr>
          <p:cNvSpPr txBox="1"/>
          <p:nvPr/>
        </p:nvSpPr>
        <p:spPr>
          <a:xfrm>
            <a:off x="1218112" y="1154111"/>
            <a:ext cx="9976756" cy="1200329"/>
          </a:xfrm>
          <a:prstGeom prst="rect">
            <a:avLst/>
          </a:prstGeom>
          <a:noFill/>
        </p:spPr>
        <p:txBody>
          <a:bodyPr wrap="square">
            <a:spAutoFit/>
          </a:bodyPr>
          <a:lstStyle/>
          <a:p>
            <a:r>
              <a:rPr lang="en-US" dirty="0"/>
              <a:t>the slack variable, 𝜉, was introduced by Vladimir </a:t>
            </a:r>
            <a:r>
              <a:rPr lang="en-US" dirty="0" err="1"/>
              <a:t>Vapnik</a:t>
            </a:r>
            <a:r>
              <a:rPr lang="en-US" dirty="0"/>
              <a:t> in 1995 and led to the </a:t>
            </a:r>
            <a:r>
              <a:rPr lang="en-US" dirty="0" err="1"/>
              <a:t>socalled</a:t>
            </a:r>
            <a:r>
              <a:rPr lang="en-US" dirty="0"/>
              <a:t> soft-margin classification. The motivation for introducing the slack variable was that the linear constraints need to be relaxed for nonlinearly separable data to allow the convergence of the optimization in the presence of misclassifications, under appropriate cost penalization.</a:t>
            </a:r>
          </a:p>
        </p:txBody>
      </p:sp>
      <p:pic>
        <p:nvPicPr>
          <p:cNvPr id="7" name="Picture 6">
            <a:extLst>
              <a:ext uri="{FF2B5EF4-FFF2-40B4-BE49-F238E27FC236}">
                <a16:creationId xmlns:a16="http://schemas.microsoft.com/office/drawing/2014/main" id="{01B2C489-2432-8D9E-EDFA-11F58B85AB80}"/>
              </a:ext>
            </a:extLst>
          </p:cNvPr>
          <p:cNvPicPr>
            <a:picLocks noChangeAspect="1"/>
          </p:cNvPicPr>
          <p:nvPr/>
        </p:nvPicPr>
        <p:blipFill>
          <a:blip r:embed="rId2"/>
          <a:stretch>
            <a:fillRect/>
          </a:stretch>
        </p:blipFill>
        <p:spPr>
          <a:xfrm>
            <a:off x="1159329" y="2607792"/>
            <a:ext cx="3553321" cy="2191056"/>
          </a:xfrm>
          <a:prstGeom prst="rect">
            <a:avLst/>
          </a:prstGeom>
        </p:spPr>
      </p:pic>
      <p:pic>
        <p:nvPicPr>
          <p:cNvPr id="9" name="Picture 8">
            <a:extLst>
              <a:ext uri="{FF2B5EF4-FFF2-40B4-BE49-F238E27FC236}">
                <a16:creationId xmlns:a16="http://schemas.microsoft.com/office/drawing/2014/main" id="{D06F525B-FB48-CFFC-A5ED-AB97A561A818}"/>
              </a:ext>
            </a:extLst>
          </p:cNvPr>
          <p:cNvPicPr>
            <a:picLocks noChangeAspect="1"/>
          </p:cNvPicPr>
          <p:nvPr/>
        </p:nvPicPr>
        <p:blipFill>
          <a:blip r:embed="rId3"/>
          <a:stretch>
            <a:fillRect/>
          </a:stretch>
        </p:blipFill>
        <p:spPr>
          <a:xfrm>
            <a:off x="4712650" y="2562072"/>
            <a:ext cx="6220693" cy="2457793"/>
          </a:xfrm>
          <a:prstGeom prst="rect">
            <a:avLst/>
          </a:prstGeom>
        </p:spPr>
      </p:pic>
      <p:sp>
        <p:nvSpPr>
          <p:cNvPr id="11" name="TextBox 10">
            <a:extLst>
              <a:ext uri="{FF2B5EF4-FFF2-40B4-BE49-F238E27FC236}">
                <a16:creationId xmlns:a16="http://schemas.microsoft.com/office/drawing/2014/main" id="{250A5A8A-2219-C559-0565-DCDA9D7968DF}"/>
              </a:ext>
            </a:extLst>
          </p:cNvPr>
          <p:cNvSpPr txBox="1"/>
          <p:nvPr/>
        </p:nvSpPr>
        <p:spPr>
          <a:xfrm>
            <a:off x="1440724" y="5206151"/>
            <a:ext cx="9310551" cy="1200329"/>
          </a:xfrm>
          <a:prstGeom prst="rect">
            <a:avLst/>
          </a:prstGeom>
          <a:noFill/>
        </p:spPr>
        <p:txBody>
          <a:bodyPr wrap="square">
            <a:spAutoFit/>
          </a:bodyPr>
          <a:lstStyle/>
          <a:p>
            <a:r>
              <a:rPr lang="en-US" dirty="0"/>
              <a:t>Via the variable, C, we can then control the penalty for misclassification. Large values of C correspond to large error penalties, whereas we are less strict about misclassification errors if we choose smaller values for C. We can then use the C parameter to control the width of the margin and therefore tune the bias-variance tradeoff</a:t>
            </a:r>
          </a:p>
        </p:txBody>
      </p:sp>
    </p:spTree>
    <p:extLst>
      <p:ext uri="{BB962C8B-B14F-4D97-AF65-F5344CB8AC3E}">
        <p14:creationId xmlns:p14="http://schemas.microsoft.com/office/powerpoint/2010/main" val="193870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3" name="TextBox 2">
            <a:extLst>
              <a:ext uri="{FF2B5EF4-FFF2-40B4-BE49-F238E27FC236}">
                <a16:creationId xmlns:a16="http://schemas.microsoft.com/office/drawing/2014/main" id="{E5EBB06F-D0DD-53AF-C7F4-C27342A64016}"/>
              </a:ext>
            </a:extLst>
          </p:cNvPr>
          <p:cNvSpPr txBox="1"/>
          <p:nvPr/>
        </p:nvSpPr>
        <p:spPr>
          <a:xfrm>
            <a:off x="8016641" y="662400"/>
            <a:ext cx="3410309"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kern="1200">
                <a:solidFill>
                  <a:schemeClr val="tx1"/>
                </a:solidFill>
                <a:latin typeface="+mj-lt"/>
                <a:ea typeface="+mj-ea"/>
                <a:cs typeface="+mj-cs"/>
              </a:rPr>
              <a:t>Solving nonlinear problems using a kernel SVM</a:t>
            </a:r>
          </a:p>
        </p:txBody>
      </p:sp>
      <p:sp>
        <p:nvSpPr>
          <p:cNvPr id="18" name="Freeform: Shape 17">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9FB7CD21-90B7-036F-7AFC-C7D618608228}"/>
              </a:ext>
            </a:extLst>
          </p:cNvPr>
          <p:cNvPicPr>
            <a:picLocks noChangeAspect="1"/>
          </p:cNvPicPr>
          <p:nvPr/>
        </p:nvPicPr>
        <p:blipFill>
          <a:blip r:embed="rId2"/>
          <a:stretch>
            <a:fillRect/>
          </a:stretch>
        </p:blipFill>
        <p:spPr>
          <a:xfrm>
            <a:off x="765050" y="1511433"/>
            <a:ext cx="6015897" cy="3835134"/>
          </a:xfrm>
          <a:prstGeom prst="rect">
            <a:avLst/>
          </a:prstGeom>
        </p:spPr>
      </p:pic>
      <p:sp>
        <p:nvSpPr>
          <p:cNvPr id="5" name="TextBox 4">
            <a:extLst>
              <a:ext uri="{FF2B5EF4-FFF2-40B4-BE49-F238E27FC236}">
                <a16:creationId xmlns:a16="http://schemas.microsoft.com/office/drawing/2014/main" id="{1D0D855C-C2DF-190B-9B5B-A03D21DBDE61}"/>
              </a:ext>
            </a:extLst>
          </p:cNvPr>
          <p:cNvSpPr txBox="1"/>
          <p:nvPr/>
        </p:nvSpPr>
        <p:spPr>
          <a:xfrm>
            <a:off x="8016641" y="2286000"/>
            <a:ext cx="3410309"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we will create a simple dataset that has the form of an XOR gate using the logical_or function from NumPy, where 100 examples will be assigned the class label 1, and 100 examples will be assigned the class label -1</a:t>
            </a:r>
          </a:p>
        </p:txBody>
      </p:sp>
    </p:spTree>
    <p:extLst>
      <p:ext uri="{BB962C8B-B14F-4D97-AF65-F5344CB8AC3E}">
        <p14:creationId xmlns:p14="http://schemas.microsoft.com/office/powerpoint/2010/main" val="428364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C44762-6C7E-3311-E062-02F133BF2A32}"/>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basic idea behind kernel methods to deal with such linearly inseparable data is to create nonlinear combinations of the original features to project them onto a higher-dimensional space via a mapping function, 𝜙, where the data becomes linearly separable.</a:t>
            </a:r>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Diagram&#10;&#10;Description automatically generated">
            <a:extLst>
              <a:ext uri="{FF2B5EF4-FFF2-40B4-BE49-F238E27FC236}">
                <a16:creationId xmlns:a16="http://schemas.microsoft.com/office/drawing/2014/main" id="{EA2B8A33-E880-72CD-7A77-F95D1410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716" y="1073942"/>
            <a:ext cx="7034779" cy="5240911"/>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64C2357-ADDB-8825-5AE8-C281D77EE63C}"/>
              </a:ext>
            </a:extLst>
          </p:cNvPr>
          <p:cNvPicPr>
            <a:picLocks noChangeAspect="1"/>
          </p:cNvPicPr>
          <p:nvPr/>
        </p:nvPicPr>
        <p:blipFill>
          <a:blip r:embed="rId3"/>
          <a:stretch>
            <a:fillRect/>
          </a:stretch>
        </p:blipFill>
        <p:spPr>
          <a:xfrm>
            <a:off x="2055445" y="4915810"/>
            <a:ext cx="6253212" cy="953614"/>
          </a:xfrm>
          <a:prstGeom prst="rect">
            <a:avLst/>
          </a:prstGeom>
        </p:spPr>
      </p:pic>
    </p:spTree>
    <p:extLst>
      <p:ext uri="{BB962C8B-B14F-4D97-AF65-F5344CB8AC3E}">
        <p14:creationId xmlns:p14="http://schemas.microsoft.com/office/powerpoint/2010/main" val="358315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6550A-617F-BAF5-E51B-9E0345FB4912}"/>
              </a:ext>
            </a:extLst>
          </p:cNvPr>
          <p:cNvSpPr txBox="1"/>
          <p:nvPr/>
        </p:nvSpPr>
        <p:spPr>
          <a:xfrm>
            <a:off x="2106385" y="388761"/>
            <a:ext cx="7743009" cy="369332"/>
          </a:xfrm>
          <a:prstGeom prst="rect">
            <a:avLst/>
          </a:prstGeom>
          <a:noFill/>
        </p:spPr>
        <p:txBody>
          <a:bodyPr wrap="square">
            <a:spAutoFit/>
          </a:bodyPr>
          <a:lstStyle/>
          <a:p>
            <a:r>
              <a:rPr lang="en-US" dirty="0"/>
              <a:t>Using the kernel trick to find separating hyperplanes in a high-dimensional space</a:t>
            </a:r>
          </a:p>
        </p:txBody>
      </p:sp>
      <p:sp>
        <p:nvSpPr>
          <p:cNvPr id="5" name="TextBox 4">
            <a:extLst>
              <a:ext uri="{FF2B5EF4-FFF2-40B4-BE49-F238E27FC236}">
                <a16:creationId xmlns:a16="http://schemas.microsoft.com/office/drawing/2014/main" id="{F31E3B26-0CA5-EEBB-210C-3C247F9BCB63}"/>
              </a:ext>
            </a:extLst>
          </p:cNvPr>
          <p:cNvSpPr txBox="1"/>
          <p:nvPr/>
        </p:nvSpPr>
        <p:spPr>
          <a:xfrm>
            <a:off x="212272" y="1415368"/>
            <a:ext cx="4255225" cy="2585323"/>
          </a:xfrm>
          <a:prstGeom prst="rect">
            <a:avLst/>
          </a:prstGeom>
          <a:noFill/>
        </p:spPr>
        <p:txBody>
          <a:bodyPr wrap="square">
            <a:spAutoFit/>
          </a:bodyPr>
          <a:lstStyle/>
          <a:p>
            <a:r>
              <a:rPr lang="en-US" dirty="0"/>
              <a:t>To solve a nonlinear problem using an SVM, we would transform the training data into a higher-dimensional feature space via a mapping function, 𝜙, and train a linear SVM model to classify the data in this new feature space. Then, we could use the same mapping function, 𝜙, to transform new, unseen data to classify it using the linear SVM model</a:t>
            </a:r>
          </a:p>
        </p:txBody>
      </p:sp>
      <p:sp>
        <p:nvSpPr>
          <p:cNvPr id="7" name="TextBox 6">
            <a:extLst>
              <a:ext uri="{FF2B5EF4-FFF2-40B4-BE49-F238E27FC236}">
                <a16:creationId xmlns:a16="http://schemas.microsoft.com/office/drawing/2014/main" id="{06DCA1CA-CCD9-6144-2BED-DA00A9336BB6}"/>
              </a:ext>
            </a:extLst>
          </p:cNvPr>
          <p:cNvSpPr txBox="1"/>
          <p:nvPr/>
        </p:nvSpPr>
        <p:spPr>
          <a:xfrm>
            <a:off x="5306786" y="1415368"/>
            <a:ext cx="6093822" cy="646331"/>
          </a:xfrm>
          <a:prstGeom prst="rect">
            <a:avLst/>
          </a:prstGeom>
          <a:noFill/>
        </p:spPr>
        <p:txBody>
          <a:bodyPr wrap="square">
            <a:spAutoFit/>
          </a:bodyPr>
          <a:lstStyle/>
          <a:p>
            <a:r>
              <a:rPr lang="en-US" dirty="0"/>
              <a:t>One of the most widely used kernels is the radial basis function (RBF) kernel, which can simply be called the Gaussian kernel</a:t>
            </a:r>
          </a:p>
        </p:txBody>
      </p:sp>
      <p:pic>
        <p:nvPicPr>
          <p:cNvPr id="9" name="Picture 8">
            <a:extLst>
              <a:ext uri="{FF2B5EF4-FFF2-40B4-BE49-F238E27FC236}">
                <a16:creationId xmlns:a16="http://schemas.microsoft.com/office/drawing/2014/main" id="{3946940D-8BE7-3787-E207-F09E26A25450}"/>
              </a:ext>
            </a:extLst>
          </p:cNvPr>
          <p:cNvPicPr>
            <a:picLocks noChangeAspect="1"/>
          </p:cNvPicPr>
          <p:nvPr/>
        </p:nvPicPr>
        <p:blipFill>
          <a:blip r:embed="rId2"/>
          <a:stretch>
            <a:fillRect/>
          </a:stretch>
        </p:blipFill>
        <p:spPr>
          <a:xfrm>
            <a:off x="5466411" y="2481066"/>
            <a:ext cx="6725589" cy="2810267"/>
          </a:xfrm>
          <a:prstGeom prst="rect">
            <a:avLst/>
          </a:prstGeom>
        </p:spPr>
      </p:pic>
      <p:sp>
        <p:nvSpPr>
          <p:cNvPr id="11" name="TextBox 10">
            <a:extLst>
              <a:ext uri="{FF2B5EF4-FFF2-40B4-BE49-F238E27FC236}">
                <a16:creationId xmlns:a16="http://schemas.microsoft.com/office/drawing/2014/main" id="{A3BBF5F5-69ED-93FE-03E7-3CA99EA1A762}"/>
              </a:ext>
            </a:extLst>
          </p:cNvPr>
          <p:cNvSpPr txBox="1"/>
          <p:nvPr/>
        </p:nvSpPr>
        <p:spPr>
          <a:xfrm>
            <a:off x="5568043" y="5545909"/>
            <a:ext cx="6093822" cy="923330"/>
          </a:xfrm>
          <a:prstGeom prst="rect">
            <a:avLst/>
          </a:prstGeom>
          <a:noFill/>
        </p:spPr>
        <p:txBody>
          <a:bodyPr wrap="square">
            <a:spAutoFit/>
          </a:bodyPr>
          <a:lstStyle/>
          <a:p>
            <a:r>
              <a:rPr lang="en-US" dirty="0"/>
              <a:t>due to the exponential term, the resulting similarity score will fall into a range between 1 (for exactly similar examples) and 0 (for very dissimilar examples)</a:t>
            </a:r>
          </a:p>
        </p:txBody>
      </p:sp>
    </p:spTree>
    <p:extLst>
      <p:ext uri="{BB962C8B-B14F-4D97-AF65-F5344CB8AC3E}">
        <p14:creationId xmlns:p14="http://schemas.microsoft.com/office/powerpoint/2010/main" val="3505461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1992</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Georgia</vt:lpstr>
      <vt:lpstr>MathJax_Math-italic</vt:lpstr>
      <vt:lpstr>Merriweather</vt:lpstr>
      <vt:lpstr>Source Sans Pro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TAHA ELHARIRI</dc:creator>
  <cp:lastModifiedBy>TAHA ELHARIRI</cp:lastModifiedBy>
  <cp:revision>5</cp:revision>
  <dcterms:created xsi:type="dcterms:W3CDTF">2022-12-20T14:41:07Z</dcterms:created>
  <dcterms:modified xsi:type="dcterms:W3CDTF">2022-12-20T23:24:49Z</dcterms:modified>
</cp:coreProperties>
</file>