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61" r:id="rId3"/>
    <p:sldId id="259" r:id="rId4"/>
    <p:sldId id="260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6B2C6-EFCC-F918-0392-0AEE48DD8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FCB97-A4A9-6FB6-DA18-AAE17E210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385BC-D107-72E7-AFCB-380C2A9C1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9897-46BC-447E-9B52-E57DBC80EC6E}" type="datetimeFigureOut">
              <a:rPr lang="tr-TR" smtClean="0"/>
              <a:t>8.01.2024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F7A8A-7EEC-B3F8-6E8B-39473C75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4C2AC-8C6D-A5F2-D05B-0697D2AE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0C4A-77B5-4F5E-872D-7B47DDB28A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127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83D6-11B5-12C5-EC26-E4374E4A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CBA08-3D9B-B274-C87D-335121F61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C5450-862E-7F83-9476-DEE24E71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9897-46BC-447E-9B52-E57DBC80EC6E}" type="datetimeFigureOut">
              <a:rPr lang="tr-TR" smtClean="0"/>
              <a:t>8.01.2024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C028-229E-7954-F3C3-2A52CF69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00CD0-53EB-541B-59A2-D3167E97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0C4A-77B5-4F5E-872D-7B47DDB28A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032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94597D-B0BD-64A3-AB18-00E870B90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D5501-F38A-5496-4D4A-B8B3CA010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62464-3A19-2414-802A-A03081D3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9897-46BC-447E-9B52-E57DBC80EC6E}" type="datetimeFigureOut">
              <a:rPr lang="tr-TR" smtClean="0"/>
              <a:t>8.01.2024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42F14-95B0-3B2A-F9B1-89638F6E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18C5F-801A-3F60-FB8C-77C245390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0C4A-77B5-4F5E-872D-7B47DDB28A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590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BDD1-F2FC-870A-5814-C72F94B3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A72A0-1D32-CE91-40C9-DA0A175D7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8B008-6D15-9268-BF17-B55CA844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9897-46BC-447E-9B52-E57DBC80EC6E}" type="datetimeFigureOut">
              <a:rPr lang="tr-TR" smtClean="0"/>
              <a:t>8.01.2024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51726-A982-2047-7C3D-2E0E076C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20DF7-9F47-2D7C-0C20-62F444E0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0C4A-77B5-4F5E-872D-7B47DDB28A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35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D6BAA-A682-C46F-AFAD-BEE2D0B0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F0876-A739-7E9C-615A-076791F0A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7DBF4-AE3D-EAE4-2542-3CB38730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9897-46BC-447E-9B52-E57DBC80EC6E}" type="datetimeFigureOut">
              <a:rPr lang="tr-TR" smtClean="0"/>
              <a:t>8.01.2024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EB15C-5C50-BE8C-19F2-FC7EEDC4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E94F3-A0E5-61A2-19C3-61F80C1D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0C4A-77B5-4F5E-872D-7B47DDB28A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324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E7AD-B950-04AA-C56F-A4EF4696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F73F4-C4EE-34DA-DBF4-15A63D57E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E2306-DEC7-0CA6-F9E5-B67A8C77B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40516-FD11-594B-39D9-FDD61C3C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9897-46BC-447E-9B52-E57DBC80EC6E}" type="datetimeFigureOut">
              <a:rPr lang="tr-TR" smtClean="0"/>
              <a:t>8.01.2024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18878-475D-770E-E2C5-2BBB5D55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BA93B-66BB-6D4C-086A-72B21118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0C4A-77B5-4F5E-872D-7B47DDB28A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772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A5D8-03F1-649C-0E1F-6DEC462E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0DBB5-6B88-FA4A-A1E9-418F895D4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2FC48-0A89-24FC-AA03-AA0B3C042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13D94-C912-85D5-F167-F7A606377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C059F-9FB9-B6BB-7F06-295DFCF33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C25269-3620-CF03-9E00-33F1B498E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9897-46BC-447E-9B52-E57DBC80EC6E}" type="datetimeFigureOut">
              <a:rPr lang="tr-TR" smtClean="0"/>
              <a:t>8.01.2024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AF6413-A944-8B8E-9E21-9E9716E0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75E87-ED65-8D1C-A758-DFD87B6E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0C4A-77B5-4F5E-872D-7B47DDB28A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434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12A8-11DA-CB61-BCC7-E5A95A64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D35C57-02D3-453B-DADF-D1AACA83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9897-46BC-447E-9B52-E57DBC80EC6E}" type="datetimeFigureOut">
              <a:rPr lang="tr-TR" smtClean="0"/>
              <a:t>8.01.2024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43B2C-F778-A381-FFC6-0FA89043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FDC17-63B2-EBD6-0BF6-9C8B8085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0C4A-77B5-4F5E-872D-7B47DDB28A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887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5223A-2D0C-3E9C-4282-DFD0E538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9897-46BC-447E-9B52-E57DBC80EC6E}" type="datetimeFigureOut">
              <a:rPr lang="tr-TR" smtClean="0"/>
              <a:t>8.01.2024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51965-E63A-EB23-1BBA-EB395E8C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6519D-50D1-1BAF-034E-FA02255E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0C4A-77B5-4F5E-872D-7B47DDB28A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936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A157-2ECA-1442-19CC-9EDB6F9A6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F26F-81DD-A900-CBA6-87BC210A3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E2BF2-4FEE-2F45-AB6A-00D0DE9B7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CDD39-2F87-9AC3-91F4-1F26F566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9897-46BC-447E-9B52-E57DBC80EC6E}" type="datetimeFigureOut">
              <a:rPr lang="tr-TR" smtClean="0"/>
              <a:t>8.01.2024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613F8-72B5-C8D6-01A0-D39344D5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A174A-B239-F2A3-7E9F-4EAA9638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0C4A-77B5-4F5E-872D-7B47DDB28A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336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0EAC-8EAA-5D6C-BD6A-425D1F5A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89232-425A-DAB1-D663-4E505CD84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A2296-907A-244C-4826-AB5F6EDB4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EC785-E69E-D43C-D84F-8A87F481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9897-46BC-447E-9B52-E57DBC80EC6E}" type="datetimeFigureOut">
              <a:rPr lang="tr-TR" smtClean="0"/>
              <a:t>8.01.2024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757B1-C0AE-B73E-6614-772E494C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CA283-D8D9-6F6E-6E8B-5D128264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0C4A-77B5-4F5E-872D-7B47DDB28A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911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BF8393-6F32-797A-3B24-414F0783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08ED9-8F82-A63B-F7A1-BBA35DE41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D1BE0-A48B-0DF5-4AF0-7028CC7E0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09897-46BC-447E-9B52-E57DBC80EC6E}" type="datetimeFigureOut">
              <a:rPr lang="tr-TR" smtClean="0"/>
              <a:t>8.01.2024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60E79-1171-8715-7BA2-8235366C6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1C0DD-809C-4603-0E03-13E8CB48C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A0C4A-77B5-4F5E-872D-7B47DDB28A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935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36FB-CCCC-4698-8E78-6B3D9898C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CENG 302</a:t>
            </a:r>
            <a:br>
              <a:rPr lang="en-US" dirty="0"/>
            </a:br>
            <a:r>
              <a:rPr lang="en-US" dirty="0"/>
              <a:t>Conceptual Design Activity:</a:t>
            </a:r>
            <a:br>
              <a:rPr lang="en-US" dirty="0"/>
            </a:br>
            <a:r>
              <a:rPr lang="en-US" dirty="0" err="1"/>
              <a:t>GeneBank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AD043-49AE-46B7-9B28-8B5642E59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By</a:t>
            </a:r>
          </a:p>
          <a:p>
            <a:r>
              <a:rPr lang="en-US" dirty="0"/>
              <a:t>Taha Ahmad </a:t>
            </a:r>
          </a:p>
          <a:p>
            <a:r>
              <a:rPr lang="en-US" dirty="0"/>
              <a:t>2546125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173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DAFA-2D3B-F8FD-A303-79E0F151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78D3D-4DEB-A593-11E9-78EC2B578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database is structured around central Gene entities, each associated with a single Species in a one-to-many relationship. Research Projects are composed of aggregated </a:t>
            </a:r>
            <a:r>
              <a:rPr lang="en-US" dirty="0" err="1"/>
              <a:t>ProjectActivities</a:t>
            </a:r>
            <a:r>
              <a:rPr lang="en-US" dirty="0"/>
              <a:t>, including Samples, Experiments, and Publications. These projects are led by Researchers. The </a:t>
            </a:r>
            <a:r>
              <a:rPr lang="en-US" dirty="0" err="1"/>
              <a:t>GeneSequence</a:t>
            </a:r>
            <a:r>
              <a:rPr lang="en-US" dirty="0"/>
              <a:t> is a weak entity, dependent on the Gene for its identity, exemplifying a many-to-one relationship.</a:t>
            </a:r>
          </a:p>
        </p:txBody>
      </p:sp>
    </p:spTree>
    <p:extLst>
      <p:ext uri="{BB962C8B-B14F-4D97-AF65-F5344CB8AC3E}">
        <p14:creationId xmlns:p14="http://schemas.microsoft.com/office/powerpoint/2010/main" val="73027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0AD1-816D-49FD-897E-A01D77F3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B9F6C-6806-4436-8CC1-307887142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Entities:</a:t>
            </a:r>
          </a:p>
          <a:p>
            <a:r>
              <a:rPr lang="en-US" dirty="0"/>
              <a:t>Gene(</a:t>
            </a:r>
            <a:r>
              <a:rPr lang="en-US" u="sng" dirty="0" err="1"/>
              <a:t>geneID</a:t>
            </a:r>
            <a:r>
              <a:rPr lang="en-US" dirty="0"/>
              <a:t>, </a:t>
            </a:r>
            <a:r>
              <a:rPr lang="en-US" dirty="0" err="1"/>
              <a:t>genename</a:t>
            </a:r>
            <a:r>
              <a:rPr lang="en-US" dirty="0"/>
              <a:t> , function, </a:t>
            </a:r>
            <a:r>
              <a:rPr lang="en-US" b="1" dirty="0" err="1"/>
              <a:t>speciesID</a:t>
            </a:r>
            <a:r>
              <a:rPr lang="en-US" dirty="0"/>
              <a:t>)</a:t>
            </a:r>
          </a:p>
          <a:p>
            <a:r>
              <a:rPr lang="en-US" dirty="0" err="1"/>
              <a:t>GeneSequence</a:t>
            </a:r>
            <a:r>
              <a:rPr lang="en-US" dirty="0"/>
              <a:t>(</a:t>
            </a:r>
            <a:r>
              <a:rPr lang="en-US" i="1" dirty="0" err="1"/>
              <a:t>sequenceID</a:t>
            </a:r>
            <a:r>
              <a:rPr lang="en-US" dirty="0"/>
              <a:t>, </a:t>
            </a:r>
            <a:r>
              <a:rPr lang="en-US" b="1" dirty="0" err="1"/>
              <a:t>geneID</a:t>
            </a:r>
            <a:r>
              <a:rPr lang="en-US" dirty="0"/>
              <a:t> , </a:t>
            </a:r>
            <a:r>
              <a:rPr lang="en-US" dirty="0" err="1"/>
              <a:t>seq_name</a:t>
            </a:r>
            <a:r>
              <a:rPr lang="en-US" dirty="0"/>
              <a:t>)</a:t>
            </a:r>
          </a:p>
          <a:p>
            <a:r>
              <a:rPr lang="en-US" dirty="0"/>
              <a:t>Species(</a:t>
            </a:r>
            <a:r>
              <a:rPr lang="en-US" u="sng" dirty="0" err="1"/>
              <a:t>speciesID</a:t>
            </a:r>
            <a:r>
              <a:rPr lang="en-US" dirty="0"/>
              <a:t>, </a:t>
            </a:r>
            <a:r>
              <a:rPr lang="en-US" dirty="0" err="1"/>
              <a:t>common_name</a:t>
            </a:r>
            <a:r>
              <a:rPr lang="en-US" dirty="0"/>
              <a:t>, </a:t>
            </a:r>
            <a:r>
              <a:rPr lang="en-US" dirty="0" err="1"/>
              <a:t>scientific_name</a:t>
            </a:r>
            <a:r>
              <a:rPr lang="en-US" dirty="0"/>
              <a:t>, habitat)</a:t>
            </a:r>
          </a:p>
          <a:p>
            <a:r>
              <a:rPr lang="en-US" dirty="0"/>
              <a:t>Sample(</a:t>
            </a:r>
            <a:r>
              <a:rPr lang="en-US" u="sng" dirty="0" err="1"/>
              <a:t>sampleID</a:t>
            </a:r>
            <a:r>
              <a:rPr lang="en-US" dirty="0"/>
              <a:t>, </a:t>
            </a:r>
            <a:r>
              <a:rPr lang="en-US" b="1" dirty="0" err="1"/>
              <a:t>geneID</a:t>
            </a:r>
            <a:r>
              <a:rPr lang="en-US" dirty="0"/>
              <a:t>, </a:t>
            </a:r>
            <a:r>
              <a:rPr lang="en-US" b="1" dirty="0" err="1"/>
              <a:t>projectID</a:t>
            </a:r>
            <a:r>
              <a:rPr lang="en-US" dirty="0"/>
              <a:t> , </a:t>
            </a:r>
            <a:r>
              <a:rPr lang="en-US" dirty="0" err="1"/>
              <a:t>sampledate</a:t>
            </a:r>
            <a:r>
              <a:rPr lang="en-US" dirty="0"/>
              <a:t>)</a:t>
            </a:r>
          </a:p>
          <a:p>
            <a:r>
              <a:rPr lang="en-US" dirty="0" err="1"/>
              <a:t>ResearchProject</a:t>
            </a:r>
            <a:r>
              <a:rPr lang="en-US" dirty="0"/>
              <a:t>(</a:t>
            </a:r>
            <a:r>
              <a:rPr lang="en-US" u="sng" dirty="0" err="1"/>
              <a:t>projectID</a:t>
            </a:r>
            <a:r>
              <a:rPr lang="en-US" dirty="0"/>
              <a:t>, </a:t>
            </a:r>
            <a:r>
              <a:rPr lang="en-US" dirty="0" err="1"/>
              <a:t>project_title</a:t>
            </a:r>
            <a:r>
              <a:rPr lang="en-US" dirty="0"/>
              <a:t>, </a:t>
            </a:r>
            <a:r>
              <a:rPr lang="en-US" dirty="0" err="1"/>
              <a:t>startdate</a:t>
            </a:r>
            <a:r>
              <a:rPr lang="en-US" dirty="0"/>
              <a:t> , </a:t>
            </a:r>
            <a:r>
              <a:rPr lang="en-US" dirty="0" err="1"/>
              <a:t>end_date</a:t>
            </a:r>
            <a:r>
              <a:rPr lang="en-US" dirty="0"/>
              <a:t>, </a:t>
            </a:r>
            <a:r>
              <a:rPr lang="en-US" b="1" dirty="0" err="1"/>
              <a:t>researcherID</a:t>
            </a:r>
            <a:r>
              <a:rPr lang="en-US" dirty="0"/>
              <a:t>)</a:t>
            </a:r>
          </a:p>
          <a:p>
            <a:r>
              <a:rPr lang="en-US" dirty="0"/>
              <a:t>Researcher(</a:t>
            </a:r>
            <a:r>
              <a:rPr lang="en-US" u="sng" dirty="0" err="1"/>
              <a:t>researcherID</a:t>
            </a:r>
            <a:r>
              <a:rPr lang="en-US" dirty="0"/>
              <a:t> , </a:t>
            </a:r>
            <a:r>
              <a:rPr lang="en-US" dirty="0" err="1"/>
              <a:t>rname</a:t>
            </a:r>
            <a:r>
              <a:rPr lang="en-US" dirty="0"/>
              <a:t>, affiliation, email)</a:t>
            </a:r>
          </a:p>
          <a:p>
            <a:r>
              <a:rPr lang="en-US" dirty="0"/>
              <a:t>Experiment(</a:t>
            </a:r>
            <a:r>
              <a:rPr lang="en-US" u="sng" dirty="0" err="1"/>
              <a:t>experimentID</a:t>
            </a:r>
            <a:r>
              <a:rPr lang="en-US" dirty="0"/>
              <a:t>, </a:t>
            </a:r>
            <a:r>
              <a:rPr lang="en-US" dirty="0" err="1"/>
              <a:t>exp_title</a:t>
            </a:r>
            <a:r>
              <a:rPr lang="en-US" dirty="0"/>
              <a:t>, method , </a:t>
            </a:r>
            <a:r>
              <a:rPr lang="en-US" b="1" dirty="0" err="1"/>
              <a:t>projectID</a:t>
            </a:r>
            <a:r>
              <a:rPr lang="en-US" dirty="0"/>
              <a:t>, </a:t>
            </a:r>
            <a:r>
              <a:rPr lang="en-US" dirty="0" err="1"/>
              <a:t>expdate</a:t>
            </a:r>
            <a:r>
              <a:rPr lang="en-US" dirty="0"/>
              <a:t>)</a:t>
            </a:r>
          </a:p>
          <a:p>
            <a:r>
              <a:rPr lang="en-US" dirty="0"/>
              <a:t>Publication(</a:t>
            </a:r>
            <a:r>
              <a:rPr lang="en-US" u="sng" dirty="0" err="1"/>
              <a:t>publicationID</a:t>
            </a:r>
            <a:r>
              <a:rPr lang="en-US" dirty="0"/>
              <a:t>, title, </a:t>
            </a:r>
            <a:r>
              <a:rPr lang="en-US" dirty="0" err="1"/>
              <a:t>published_date</a:t>
            </a:r>
            <a:r>
              <a:rPr lang="en-US" dirty="0"/>
              <a:t>, </a:t>
            </a:r>
            <a:r>
              <a:rPr lang="en-US" b="1" dirty="0" err="1"/>
              <a:t>projectID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7447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EC828-A983-4B68-B30F-DDEC5C882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29" y="32399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Relations</a:t>
            </a:r>
            <a:r>
              <a:rPr lang="en-US" dirty="0"/>
              <a:t>:</a:t>
            </a:r>
          </a:p>
          <a:p>
            <a:r>
              <a:rPr lang="en-US" dirty="0" err="1"/>
              <a:t>part_of_gene</a:t>
            </a:r>
            <a:r>
              <a:rPr lang="en-US" dirty="0"/>
              <a:t>(</a:t>
            </a:r>
            <a:r>
              <a:rPr lang="en-US" dirty="0" err="1"/>
              <a:t>sequenceID</a:t>
            </a:r>
            <a:r>
              <a:rPr lang="en-US" dirty="0"/>
              <a:t>, </a:t>
            </a:r>
            <a:r>
              <a:rPr lang="en-US" dirty="0" err="1"/>
              <a:t>geneID</a:t>
            </a:r>
            <a:r>
              <a:rPr lang="en-US" dirty="0"/>
              <a:t>)</a:t>
            </a:r>
          </a:p>
          <a:p>
            <a:r>
              <a:rPr lang="en-US" dirty="0" err="1"/>
              <a:t>assoc_with_species</a:t>
            </a:r>
            <a:r>
              <a:rPr lang="en-US" dirty="0"/>
              <a:t>(</a:t>
            </a:r>
            <a:r>
              <a:rPr lang="en-US" dirty="0" err="1"/>
              <a:t>speciesID,geneID</a:t>
            </a:r>
            <a:r>
              <a:rPr lang="en-US" dirty="0"/>
              <a:t>)</a:t>
            </a:r>
          </a:p>
          <a:p>
            <a:r>
              <a:rPr lang="en-US" dirty="0" err="1"/>
              <a:t>assoc_with_sampe</a:t>
            </a:r>
            <a:r>
              <a:rPr lang="en-US" dirty="0"/>
              <a:t>(</a:t>
            </a:r>
            <a:r>
              <a:rPr lang="en-US" dirty="0" err="1"/>
              <a:t>sampleID,geneID</a:t>
            </a:r>
            <a:r>
              <a:rPr lang="en-US" dirty="0"/>
              <a:t>)</a:t>
            </a:r>
          </a:p>
          <a:p>
            <a:r>
              <a:rPr lang="en-US" dirty="0" err="1"/>
              <a:t>project_activities</a:t>
            </a:r>
            <a:r>
              <a:rPr lang="en-US" dirty="0"/>
              <a:t>(</a:t>
            </a:r>
            <a:r>
              <a:rPr lang="en-US" dirty="0" err="1"/>
              <a:t>experimentID,sampleID</a:t>
            </a:r>
            <a:r>
              <a:rPr lang="en-US" dirty="0"/>
              <a:t>)</a:t>
            </a:r>
          </a:p>
          <a:p>
            <a:r>
              <a:rPr lang="en-US" dirty="0" err="1"/>
              <a:t>led_by</a:t>
            </a:r>
            <a:r>
              <a:rPr lang="en-US" dirty="0"/>
              <a:t>(</a:t>
            </a:r>
            <a:r>
              <a:rPr lang="en-US" dirty="0" err="1"/>
              <a:t>researcherID,projectID</a:t>
            </a:r>
            <a:r>
              <a:rPr lang="en-US" dirty="0"/>
              <a:t>)</a:t>
            </a:r>
          </a:p>
          <a:p>
            <a:r>
              <a:rPr lang="en-US" dirty="0" err="1"/>
              <a:t>published_on</a:t>
            </a:r>
            <a:r>
              <a:rPr lang="en-US" dirty="0"/>
              <a:t>(</a:t>
            </a:r>
            <a:r>
              <a:rPr lang="en-US" dirty="0" err="1"/>
              <a:t>publicationID,projectID</a:t>
            </a:r>
            <a:r>
              <a:rPr lang="en-US" dirty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1011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63587F-727B-C26E-DF8F-0B01171D4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414" y="157502"/>
            <a:ext cx="8678917" cy="6542995"/>
          </a:xfrm>
        </p:spPr>
      </p:pic>
    </p:spTree>
    <p:extLst>
      <p:ext uri="{BB962C8B-B14F-4D97-AF65-F5344CB8AC3E}">
        <p14:creationId xmlns:p14="http://schemas.microsoft.com/office/powerpoint/2010/main" val="212814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83EF-B1B2-3F9D-BBEB-0D15FAE5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72231-B7CC-EACD-3D8A-AF0EC1481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Already normalized </a:t>
            </a:r>
          </a:p>
        </p:txBody>
      </p:sp>
    </p:spTree>
    <p:extLst>
      <p:ext uri="{BB962C8B-B14F-4D97-AF65-F5344CB8AC3E}">
        <p14:creationId xmlns:p14="http://schemas.microsoft.com/office/powerpoint/2010/main" val="364538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235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CENG 302 Conceptual Design Activity: GeneBank</vt:lpstr>
      <vt:lpstr>Specifications</vt:lpstr>
      <vt:lpstr>Schema</vt:lpstr>
      <vt:lpstr>PowerPoint Presentation</vt:lpstr>
      <vt:lpstr>PowerPoint Presentation</vt:lpstr>
      <vt:lpstr>Normalization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GeneBank Database System</dc:title>
  <dc:creator>e254612</dc:creator>
  <cp:lastModifiedBy>Taha Ahmad</cp:lastModifiedBy>
  <cp:revision>6</cp:revision>
  <dcterms:created xsi:type="dcterms:W3CDTF">2023-12-19T13:49:39Z</dcterms:created>
  <dcterms:modified xsi:type="dcterms:W3CDTF">2024-01-08T15:39:20Z</dcterms:modified>
</cp:coreProperties>
</file>