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Tahoma"/>
      <p:regular r:id="rId20"/>
      <p:bold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5LHbS8dnyMU+ZX+H9y9bBXas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Tahoma-bold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2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CCFF"/>
            </a:gs>
            <a:gs pos="100000">
              <a:srgbClr val="FFFFFF"/>
            </a:gs>
          </a:gsLst>
          <a:lin ang="135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Finite Automata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Motivation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Exactly Two a’s</a:t>
            </a:r>
            <a:endParaRPr/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700"/>
            <a:ext cx="9144000" cy="2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5" name="Google Shape;235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Least Two b’s</a:t>
            </a:r>
            <a:endParaRPr/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27200"/>
            <a:ext cx="9144000" cy="338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12"/>
          <p:cNvSpPr txBox="1"/>
          <p:nvPr>
            <p:ph type="title"/>
          </p:nvPr>
        </p:nvSpPr>
        <p:spPr>
          <a:xfrm>
            <a:off x="152400" y="2286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Exactly two a’s and at least two b’s</a:t>
            </a:r>
            <a:endParaRPr/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447800"/>
            <a:ext cx="8153400" cy="528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Containing Substrings or Not</a:t>
            </a:r>
            <a:endParaRPr/>
          </a:p>
        </p:txBody>
      </p:sp>
      <p:sp>
        <p:nvSpPr>
          <p:cNvPr id="250" name="Google Shape;250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Contains baba: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not contain baba:</a:t>
            </a:r>
            <a:endParaRPr/>
          </a:p>
        </p:txBody>
      </p:sp>
      <p:sp>
        <p:nvSpPr>
          <p:cNvPr id="251" name="Google Shape;251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52" name="Google Shape;2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514600"/>
            <a:ext cx="71786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4800600"/>
            <a:ext cx="7223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General Comments</a:t>
            </a:r>
            <a:endParaRPr/>
          </a:p>
        </p:txBody>
      </p: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457200" y="16002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things are easy with finite automata: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Substrings (…abcabc…)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Subsequences (…a…b…c…b…a…)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Modular counting (odd number of 1’s)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things are impossible with finite automata (we will prove this later):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equal number of a’s and b’s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 0’s than 1’s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 when they </a:t>
            </a:r>
            <a:r>
              <a:rPr b="1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be used, they are fast.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Informal Explanation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85800" y="1981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Finite automata are finite collections of states with transition rules that take you from one state to another.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Original application was sequential switching circuits, where the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was the settings of internal bits.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Today, several kinds of software can be modeled by Finite Automata.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Representing Finite Automata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Simplest representation is often a graph.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Nodes = states.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Arcs indicate state transitions.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Labels on arcs tell what causes the transition.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Recognizing Strings Ending in 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ing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grpSp>
        <p:nvGrpSpPr>
          <p:cNvPr id="115" name="Google Shape;115;p4"/>
          <p:cNvGrpSpPr/>
          <p:nvPr/>
        </p:nvGrpSpPr>
        <p:grpSpPr>
          <a:xfrm>
            <a:off x="228600" y="2667000"/>
            <a:ext cx="3352800" cy="1600200"/>
            <a:chOff x="228600" y="2667000"/>
            <a:chExt cx="3352800" cy="1600200"/>
          </a:xfrm>
        </p:grpSpPr>
        <p:sp>
          <p:nvSpPr>
            <p:cNvPr id="116" name="Google Shape;116;p4"/>
            <p:cNvSpPr/>
            <p:nvPr/>
          </p:nvSpPr>
          <p:spPr>
            <a:xfrm>
              <a:off x="2514600" y="3429000"/>
              <a:ext cx="1066800" cy="762000"/>
            </a:xfrm>
            <a:prstGeom prst="ellipse">
              <a:avLst/>
            </a:prstGeom>
            <a:solidFill>
              <a:srgbClr val="FF99CC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Saw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/>
            </a:p>
          </p:txBody>
        </p:sp>
        <p:cxnSp>
          <p:nvCxnSpPr>
            <p:cNvPr id="117" name="Google Shape;117;p4"/>
            <p:cNvCxnSpPr/>
            <p:nvPr/>
          </p:nvCxnSpPr>
          <p:spPr>
            <a:xfrm>
              <a:off x="1905000" y="381000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8" name="Google Shape;118;p4"/>
            <p:cNvCxnSpPr/>
            <p:nvPr/>
          </p:nvCxnSpPr>
          <p:spPr>
            <a:xfrm rot="5400000">
              <a:off x="914400" y="3352800"/>
              <a:ext cx="381000" cy="533400"/>
            </a:xfrm>
            <a:prstGeom prst="curvedConnector4">
              <a:avLst>
                <a:gd fmla="val -12960" name="adj1"/>
                <a:gd fmla="val 30857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9" name="Google Shape;119;p4"/>
            <p:cNvSpPr txBox="1"/>
            <p:nvPr/>
          </p:nvSpPr>
          <p:spPr>
            <a:xfrm>
              <a:off x="2057400" y="3810000"/>
              <a:ext cx="254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1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28600" y="2667000"/>
              <a:ext cx="819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Not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1371600" y="2057400"/>
            <a:ext cx="5715000" cy="2209800"/>
            <a:chOff x="1370807" y="2057400"/>
            <a:chExt cx="5715793" cy="2209800"/>
          </a:xfrm>
        </p:grpSpPr>
        <p:sp>
          <p:nvSpPr>
            <p:cNvPr id="122" name="Google Shape;122;p4"/>
            <p:cNvSpPr/>
            <p:nvPr/>
          </p:nvSpPr>
          <p:spPr>
            <a:xfrm>
              <a:off x="5943441" y="3429000"/>
              <a:ext cx="1066948" cy="762000"/>
            </a:xfrm>
            <a:prstGeom prst="ellipse">
              <a:avLst/>
            </a:prstGeom>
            <a:solidFill>
              <a:srgbClr val="FF99CC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Saw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ing</a:t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867231" y="3352800"/>
              <a:ext cx="1219369" cy="914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24" name="Google Shape;124;p4"/>
            <p:cNvCxnSpPr/>
            <p:nvPr/>
          </p:nvCxnSpPr>
          <p:spPr>
            <a:xfrm>
              <a:off x="5257546" y="3810000"/>
              <a:ext cx="60968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5" name="Google Shape;125;p4"/>
            <p:cNvSpPr txBox="1"/>
            <p:nvPr/>
          </p:nvSpPr>
          <p:spPr>
            <a:xfrm>
              <a:off x="5409967" y="3810000"/>
              <a:ext cx="35247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/>
            </a:p>
          </p:txBody>
        </p:sp>
        <p:cxnSp>
          <p:nvCxnSpPr>
            <p:cNvPr id="126" name="Google Shape;126;p4"/>
            <p:cNvCxnSpPr/>
            <p:nvPr/>
          </p:nvCxnSpPr>
          <p:spPr>
            <a:xfrm rot="5400000">
              <a:off x="3046646" y="1754749"/>
              <a:ext cx="1587" cy="3353265"/>
            </a:xfrm>
            <a:prstGeom prst="curvedConnector3">
              <a:avLst>
                <a:gd fmla="val -1308960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7" name="Google Shape;127;p4"/>
            <p:cNvCxnSpPr/>
            <p:nvPr/>
          </p:nvCxnSpPr>
          <p:spPr>
            <a:xfrm flipH="1" rot="5400000">
              <a:off x="3641255" y="2835185"/>
              <a:ext cx="111125" cy="1298755"/>
            </a:xfrm>
            <a:prstGeom prst="curvedConnector3">
              <a:avLst>
                <a:gd fmla="val 6603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8" name="Google Shape;128;p4"/>
            <p:cNvSpPr txBox="1"/>
            <p:nvPr/>
          </p:nvSpPr>
          <p:spPr>
            <a:xfrm>
              <a:off x="3428492" y="2819400"/>
              <a:ext cx="25403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2437755" y="2057400"/>
              <a:ext cx="145276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Not </a:t>
              </a:r>
              <a:r>
                <a:rPr b="0" i="1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 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or</a:t>
              </a:r>
              <a:r>
                <a:rPr b="0" i="1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g</a:t>
              </a: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1676400" y="2819400"/>
            <a:ext cx="3581400" cy="2133600"/>
            <a:chOff x="1676400" y="2819400"/>
            <a:chExt cx="3581400" cy="2133600"/>
          </a:xfrm>
        </p:grpSpPr>
        <p:cxnSp>
          <p:nvCxnSpPr>
            <p:cNvPr id="131" name="Google Shape;131;p4"/>
            <p:cNvCxnSpPr/>
            <p:nvPr/>
          </p:nvCxnSpPr>
          <p:spPr>
            <a:xfrm rot="5400000">
              <a:off x="3044031" y="3739356"/>
              <a:ext cx="1587" cy="755650"/>
            </a:xfrm>
            <a:prstGeom prst="curvedConnector3">
              <a:avLst>
                <a:gd fmla="val 46224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2" name="Google Shape;132;p4"/>
            <p:cNvSpPr txBox="1"/>
            <p:nvPr/>
          </p:nvSpPr>
          <p:spPr>
            <a:xfrm>
              <a:off x="2819400" y="4495800"/>
              <a:ext cx="254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/>
            </a:p>
          </p:txBody>
        </p:sp>
        <p:grpSp>
          <p:nvGrpSpPr>
            <p:cNvPr id="133" name="Google Shape;133;p4"/>
            <p:cNvGrpSpPr/>
            <p:nvPr/>
          </p:nvGrpSpPr>
          <p:grpSpPr>
            <a:xfrm>
              <a:off x="1676400" y="2819400"/>
              <a:ext cx="3581400" cy="1482725"/>
              <a:chOff x="1676400" y="2819400"/>
              <a:chExt cx="3581400" cy="1482725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4191000" y="3429000"/>
                <a:ext cx="1066800" cy="762000"/>
              </a:xfrm>
              <a:prstGeom prst="ellipse">
                <a:avLst/>
              </a:prstGeom>
              <a:solidFill>
                <a:srgbClr val="FF99CC">
                  <a:alpha val="49803"/>
                </a:srgbClr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Saw </a:t>
                </a: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in</a:t>
                </a:r>
                <a:endParaRPr/>
              </a:p>
            </p:txBody>
          </p:sp>
          <p:cxnSp>
            <p:nvCxnSpPr>
              <p:cNvPr id="135" name="Google Shape;135;p4"/>
              <p:cNvCxnSpPr/>
              <p:nvPr/>
            </p:nvCxnSpPr>
            <p:spPr>
              <a:xfrm>
                <a:off x="3581400" y="3844925"/>
                <a:ext cx="609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36" name="Google Shape;136;p4"/>
              <p:cNvSpPr txBox="1"/>
              <p:nvPr/>
            </p:nvSpPr>
            <p:spPr>
              <a:xfrm>
                <a:off x="3733800" y="3844925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</a:t>
                </a:r>
                <a:endParaRPr/>
              </a:p>
            </p:txBody>
          </p:sp>
          <p:cxnSp>
            <p:nvCxnSpPr>
              <p:cNvPr id="137" name="Google Shape;137;p4"/>
              <p:cNvCxnSpPr/>
              <p:nvPr/>
            </p:nvCxnSpPr>
            <p:spPr>
              <a:xfrm rot="5400000">
                <a:off x="2212181" y="3047206"/>
                <a:ext cx="1587" cy="920750"/>
              </a:xfrm>
              <a:prstGeom prst="curvedConnector3">
                <a:avLst>
                  <a:gd fmla="val -4622400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38" name="Google Shape;138;p4"/>
              <p:cNvSpPr txBox="1"/>
              <p:nvPr/>
            </p:nvSpPr>
            <p:spPr>
              <a:xfrm>
                <a:off x="1676400" y="2819400"/>
                <a:ext cx="1452563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Not </a:t>
                </a: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 </a:t>
                </a: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or</a:t>
                </a: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n</a:t>
                </a:r>
                <a:endParaRPr/>
              </a:p>
            </p:txBody>
          </p:sp>
        </p:grpSp>
      </p:grpSp>
      <p:grpSp>
        <p:nvGrpSpPr>
          <p:cNvPr id="139" name="Google Shape;139;p4"/>
          <p:cNvGrpSpPr/>
          <p:nvPr/>
        </p:nvGrpSpPr>
        <p:grpSpPr>
          <a:xfrm>
            <a:off x="441325" y="3429000"/>
            <a:ext cx="1463675" cy="1633537"/>
            <a:chOff x="441325" y="3429000"/>
            <a:chExt cx="1463675" cy="1633538"/>
          </a:xfrm>
        </p:grpSpPr>
        <p:sp>
          <p:nvSpPr>
            <p:cNvPr id="140" name="Google Shape;140;p4"/>
            <p:cNvSpPr/>
            <p:nvPr/>
          </p:nvSpPr>
          <p:spPr>
            <a:xfrm>
              <a:off x="838200" y="3429000"/>
              <a:ext cx="1066800" cy="762000"/>
            </a:xfrm>
            <a:prstGeom prst="ellipse">
              <a:avLst/>
            </a:prstGeom>
            <a:solidFill>
              <a:srgbClr val="FF99CC">
                <a:alpha val="49803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nothing</a:t>
              </a:r>
              <a:endParaRPr/>
            </a:p>
          </p:txBody>
        </p:sp>
        <p:cxnSp>
          <p:nvCxnSpPr>
            <p:cNvPr id="141" name="Google Shape;141;p4"/>
            <p:cNvCxnSpPr/>
            <p:nvPr/>
          </p:nvCxnSpPr>
          <p:spPr>
            <a:xfrm flipH="1" rot="10800000">
              <a:off x="609600" y="4114800"/>
              <a:ext cx="3810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2" name="Google Shape;142;p4"/>
            <p:cNvSpPr txBox="1"/>
            <p:nvPr/>
          </p:nvSpPr>
          <p:spPr>
            <a:xfrm>
              <a:off x="441325" y="4605338"/>
              <a:ext cx="827088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/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1447799" y="4190999"/>
            <a:ext cx="5105400" cy="2286001"/>
            <a:chOff x="1447799" y="4190999"/>
            <a:chExt cx="5105400" cy="2286001"/>
          </a:xfrm>
        </p:grpSpPr>
        <p:cxnSp>
          <p:nvCxnSpPr>
            <p:cNvPr id="144" name="Google Shape;144;p4"/>
            <p:cNvCxnSpPr/>
            <p:nvPr/>
          </p:nvCxnSpPr>
          <p:spPr>
            <a:xfrm flipH="1" rot="5400000">
              <a:off x="4799806" y="2515394"/>
              <a:ext cx="1588" cy="3352800"/>
            </a:xfrm>
            <a:prstGeom prst="curvedConnector3">
              <a:avLst>
                <a:gd fmla="val -97217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5" name="Google Shape;145;p4"/>
            <p:cNvSpPr txBox="1"/>
            <p:nvPr/>
          </p:nvSpPr>
          <p:spPr>
            <a:xfrm>
              <a:off x="4572000" y="4876800"/>
              <a:ext cx="254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/>
            </a:p>
          </p:txBody>
        </p:sp>
        <p:grpSp>
          <p:nvGrpSpPr>
            <p:cNvPr id="146" name="Google Shape;146;p4"/>
            <p:cNvGrpSpPr/>
            <p:nvPr/>
          </p:nvGrpSpPr>
          <p:grpSpPr>
            <a:xfrm>
              <a:off x="1447799" y="4190999"/>
              <a:ext cx="5105400" cy="2286001"/>
              <a:chOff x="3809999" y="5486399"/>
              <a:chExt cx="3352800" cy="1371601"/>
            </a:xfrm>
          </p:grpSpPr>
          <p:cxnSp>
            <p:nvCxnSpPr>
              <p:cNvPr id="147" name="Google Shape;147;p4"/>
              <p:cNvCxnSpPr/>
              <p:nvPr/>
            </p:nvCxnSpPr>
            <p:spPr>
              <a:xfrm flipH="1" rot="5400000">
                <a:off x="5485447" y="3810952"/>
                <a:ext cx="1905" cy="3352800"/>
              </a:xfrm>
              <a:prstGeom prst="curvedConnector3">
                <a:avLst>
                  <a:gd fmla="val -48613771" name="adj1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48" name="Google Shape;148;p4"/>
              <p:cNvSpPr txBox="1"/>
              <p:nvPr/>
            </p:nvSpPr>
            <p:spPr>
              <a:xfrm>
                <a:off x="5105874" y="6396038"/>
                <a:ext cx="902837" cy="461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ahoma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Not </a:t>
                </a:r>
                <a:r>
                  <a:rPr b="0" i="1" lang="en-US" sz="24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/>
              </a:p>
            </p:txBody>
          </p:sp>
        </p:grpSp>
      </p:grpSp>
      <p:sp>
        <p:nvSpPr>
          <p:cNvPr id="149" name="Google Shape;149;p4"/>
          <p:cNvSpPr/>
          <p:nvPr/>
        </p:nvSpPr>
        <p:spPr>
          <a:xfrm>
            <a:off x="9247350" y="1076125"/>
            <a:ext cx="1094400" cy="893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Automata to Code (by hand)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C/C++/Java: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Tahoma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Initialize state q to start state.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Tahoma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Loop through the string one character at a time.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Tahoma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Make a switch statement with a case for each state for q, where each case sets q according to the transitions for that state.</a:t>
            </a:r>
            <a:endParaRPr/>
          </a:p>
          <a:p>
            <a:pPr indent="-609600" lvl="1" marL="10096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Tahoma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Accept if you end in a final state.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4" name="Google Shape;164;p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in Java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0" y="1143000"/>
            <a:ext cx="8459787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Scanner scan = new Scanner(System.in);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String s = scan.next();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int q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for (char c : s.toCharArray())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switch (q)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case 0: q = (c=='i')? 1 : 0; break;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case 1: q = (c=='n')? 2 : ((c=='i')? 1 : 0); break;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case 2: q = (c=='g')? 3 : ((c=='i')? 1 : 0); break;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case 3: q = (c=='i')? 1 :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if (q==3)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System.out.println("accept.");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else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System.out.println("reject.");</a:t>
            </a:r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4191000"/>
            <a:ext cx="3998912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5638800" y="4919662"/>
            <a:ext cx="2968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6637337" y="4919662"/>
            <a:ext cx="2968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7543800" y="4876800"/>
            <a:ext cx="2968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8610600" y="4876800"/>
            <a:ext cx="2968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3581400" y="1676400"/>
            <a:ext cx="15970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Start state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3048000" y="4953000"/>
            <a:ext cx="15827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Final state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4724400" y="2209800"/>
            <a:ext cx="30956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Loop through string s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6705600" y="3352800"/>
            <a:ext cx="16335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Transitions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6248400" y="3048000"/>
            <a:ext cx="533400" cy="1143000"/>
          </a:xfrm>
          <a:prstGeom prst="rightBrace">
            <a:avLst>
              <a:gd fmla="val 840" name="adj1"/>
              <a:gd fmla="val 50000" name="adj2"/>
            </a:avLst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6" name="Google Shape;176;p6"/>
          <p:cNvCxnSpPr/>
          <p:nvPr/>
        </p:nvCxnSpPr>
        <p:spPr>
          <a:xfrm flipH="1">
            <a:off x="1752600" y="1906587"/>
            <a:ext cx="1828800" cy="15081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7" name="Google Shape;177;p6"/>
          <p:cNvCxnSpPr/>
          <p:nvPr/>
        </p:nvCxnSpPr>
        <p:spPr>
          <a:xfrm flipH="1">
            <a:off x="1752600" y="5183187"/>
            <a:ext cx="1295400" cy="150812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78" name="Google Shape;178;p6"/>
          <p:cNvCxnSpPr/>
          <p:nvPr/>
        </p:nvCxnSpPr>
        <p:spPr>
          <a:xfrm rot="10800000">
            <a:off x="4038600" y="2438400"/>
            <a:ext cx="685800" cy="158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Automata to Code – General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would be nice to have an automatic way to generate such code…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Rather than do it by hand, a code generator takes a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regular expression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describing the pattern(s) you are looking for and produces the code for 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.*ing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works in grep.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" name="Google Shape;193;p8"/>
          <p:cNvSpPr txBox="1"/>
          <p:nvPr>
            <p:ph type="title"/>
          </p:nvPr>
        </p:nvSpPr>
        <p:spPr>
          <a:xfrm>
            <a:off x="381000" y="609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An Even Number of 1’s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3048000" y="2895600"/>
            <a:ext cx="1066800" cy="609600"/>
          </a:xfrm>
          <a:prstGeom prst="ellipse">
            <a:avLst/>
          </a:prstGeom>
          <a:solidFill>
            <a:srgbClr val="FFFF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</a:t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4876800" y="2895600"/>
            <a:ext cx="1219200" cy="609600"/>
          </a:xfrm>
          <a:prstGeom prst="ellipse">
            <a:avLst/>
          </a:prstGeom>
          <a:solidFill>
            <a:srgbClr val="FFFF99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odd</a:t>
            </a: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>
            <a:off x="4114800" y="32004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" name="Google Shape;197;p8"/>
          <p:cNvSpPr txBox="1"/>
          <p:nvPr/>
        </p:nvSpPr>
        <p:spPr>
          <a:xfrm>
            <a:off x="4343400" y="2743200"/>
            <a:ext cx="3524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98" name="Google Shape;198;p8"/>
          <p:cNvCxnSpPr/>
          <p:nvPr/>
        </p:nvCxnSpPr>
        <p:spPr>
          <a:xfrm flipH="1">
            <a:off x="3581400" y="3505200"/>
            <a:ext cx="19050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9" name="Google Shape;199;p8"/>
          <p:cNvCxnSpPr/>
          <p:nvPr/>
        </p:nvCxnSpPr>
        <p:spPr>
          <a:xfrm rot="10800000">
            <a:off x="5486500" y="2895700"/>
            <a:ext cx="431700" cy="888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" name="Google Shape;200;p8"/>
          <p:cNvSpPr txBox="1"/>
          <p:nvPr/>
        </p:nvSpPr>
        <p:spPr>
          <a:xfrm>
            <a:off x="5867400" y="2209800"/>
            <a:ext cx="3524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cxnSp>
        <p:nvCxnSpPr>
          <p:cNvPr id="201" name="Google Shape;201;p8"/>
          <p:cNvCxnSpPr/>
          <p:nvPr/>
        </p:nvCxnSpPr>
        <p:spPr>
          <a:xfrm flipH="1" rot="10800000">
            <a:off x="2667000" y="3352800"/>
            <a:ext cx="457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2" name="Google Shape;202;p8"/>
          <p:cNvSpPr txBox="1"/>
          <p:nvPr/>
        </p:nvSpPr>
        <p:spPr>
          <a:xfrm>
            <a:off x="2041525" y="3767137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3124200" y="2971800"/>
            <a:ext cx="914400" cy="45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4" name="Google Shape;204;p8"/>
          <p:cNvCxnSpPr/>
          <p:nvPr/>
        </p:nvCxnSpPr>
        <p:spPr>
          <a:xfrm rot="10800000">
            <a:off x="3505300" y="2895700"/>
            <a:ext cx="431700" cy="888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" name="Google Shape;205;p8"/>
          <p:cNvSpPr txBox="1"/>
          <p:nvPr/>
        </p:nvSpPr>
        <p:spPr>
          <a:xfrm>
            <a:off x="3886200" y="2209800"/>
            <a:ext cx="3524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>
            <a:off x="4419600" y="3657600"/>
            <a:ext cx="3524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609600" y="49530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would it look to accept a number of 1’s that is a multiple of 3?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Password/Keyword Example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57400"/>
            <a:ext cx="8382000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 txBox="1"/>
          <p:nvPr/>
        </p:nvSpPr>
        <p:spPr>
          <a:xfrm>
            <a:off x="5791200" y="4648200"/>
            <a:ext cx="29718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This is sometimes called a </a:t>
            </a:r>
            <a:r>
              <a:rPr b="1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dead</a:t>
            </a:r>
            <a:r>
              <a:rPr b="0" i="0" lang="en-US" sz="2400" u="non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state.</a:t>
            </a:r>
            <a:endParaRPr/>
          </a:p>
        </p:txBody>
      </p:sp>
      <p:cxnSp>
        <p:nvCxnSpPr>
          <p:cNvPr id="216" name="Google Shape;216;p9"/>
          <p:cNvCxnSpPr/>
          <p:nvPr/>
        </p:nvCxnSpPr>
        <p:spPr>
          <a:xfrm rot="10800000">
            <a:off x="3200400" y="4419600"/>
            <a:ext cx="2590800" cy="5334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7" name="Google Shape;217;p9"/>
          <p:cNvSpPr txBox="1"/>
          <p:nvPr/>
        </p:nvSpPr>
        <p:spPr>
          <a:xfrm>
            <a:off x="609600" y="5791200"/>
            <a:ext cx="7924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BTW, there is a potential security risk on the password application if this finite automaton reports failure too quickly.</a:t>
            </a: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3167062" y="3244850"/>
            <a:ext cx="4778375" cy="1241425"/>
          </a:xfrm>
          <a:custGeom>
            <a:rect b="b" l="l" r="r" t="t"/>
            <a:pathLst>
              <a:path extrusionOk="0" h="1242335" w="4778190">
                <a:moveTo>
                  <a:pt x="4778190" y="0"/>
                </a:moveTo>
                <a:cubicBezTo>
                  <a:pt x="4662026" y="291678"/>
                  <a:pt x="4545863" y="583357"/>
                  <a:pt x="4042488" y="789855"/>
                </a:cubicBezTo>
                <a:cubicBezTo>
                  <a:pt x="3539113" y="996353"/>
                  <a:pt x="2431689" y="1202852"/>
                  <a:pt x="1757941" y="1238989"/>
                </a:cubicBezTo>
                <a:cubicBezTo>
                  <a:pt x="1084193" y="1275126"/>
                  <a:pt x="0" y="1006678"/>
                  <a:pt x="0" y="1006678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7086600" y="3962400"/>
            <a:ext cx="1582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character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1084262" y="4430712"/>
            <a:ext cx="1582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character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2002-03-23T20:14:09Z</dcterms:created>
  <dc:creator>Jeff Ullman</dc:creator>
</cp:coreProperties>
</file>