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hugxZYbWvCm9da65JBKb1xK1M/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bold.fntdata"/><Relationship Id="rId21" Type="http://schemas.openxmlformats.org/officeDocument/2006/relationships/slide" Target="slides/slide16.xml"/><Relationship Id="rId43" Type="http://schemas.openxmlformats.org/officeDocument/2006/relationships/font" Target="fonts/Tahom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2" name="Google Shape;4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4" name="Google Shape;46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3" name="Google Shape;49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2" name="Google Shape;5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1" name="Google Shape;55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2" name="Google Shape;61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Google Shape;61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1" name="Google Shape;6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0" name="Google Shape;67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Google Shape;67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8" name="Google Shape;6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Google Shape;67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6" name="Google Shape;68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4" name="Google Shape;69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2" name="Google Shape;7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0" name="Google Shape;7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9" name="Google Shape;7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4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8" name="Google Shape;48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4" name="Google Shape;54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5" name="Google Shape;55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99CCFF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Finite Automata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Languages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Deterministic Finite Automata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Representations of Automata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Alternative Representation: Transition Table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3352800" y="2590800"/>
            <a:ext cx="1676400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4" name="Google Shape;194;p10"/>
          <p:cNvCxnSpPr/>
          <p:nvPr/>
        </p:nvCxnSpPr>
        <p:spPr>
          <a:xfrm>
            <a:off x="3352800" y="30480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10"/>
          <p:cNvCxnSpPr/>
          <p:nvPr/>
        </p:nvCxnSpPr>
        <p:spPr>
          <a:xfrm>
            <a:off x="4191000" y="259080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10"/>
          <p:cNvSpPr txBox="1"/>
          <p:nvPr/>
        </p:nvSpPr>
        <p:spPr>
          <a:xfrm>
            <a:off x="3581400" y="25908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4495800" y="25908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2651125" y="3081323"/>
            <a:ext cx="2195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	A	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	A	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	C	C</a:t>
            </a:r>
            <a:endParaRPr/>
          </a:p>
        </p:txBody>
      </p:sp>
      <p:grpSp>
        <p:nvGrpSpPr>
          <p:cNvPr id="199" name="Google Shape;199;p10"/>
          <p:cNvGrpSpPr/>
          <p:nvPr/>
        </p:nvGrpSpPr>
        <p:grpSpPr>
          <a:xfrm>
            <a:off x="1828800" y="4233862"/>
            <a:ext cx="2111375" cy="871537"/>
            <a:chOff x="1152" y="2667"/>
            <a:chExt cx="1330" cy="549"/>
          </a:xfrm>
        </p:grpSpPr>
        <p:sp>
          <p:nvSpPr>
            <p:cNvPr id="200" name="Google Shape;200;p10"/>
            <p:cNvSpPr txBox="1"/>
            <p:nvPr/>
          </p:nvSpPr>
          <p:spPr>
            <a:xfrm>
              <a:off x="1152" y="2928"/>
              <a:ext cx="133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Rows = states</a:t>
              </a:r>
              <a:endParaRPr/>
            </a:p>
          </p:txBody>
        </p:sp>
        <p:cxnSp>
          <p:nvCxnSpPr>
            <p:cNvPr id="201" name="Google Shape;201;p10"/>
            <p:cNvCxnSpPr/>
            <p:nvPr/>
          </p:nvCxnSpPr>
          <p:spPr>
            <a:xfrm rot="10800000">
              <a:off x="1776" y="2667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02" name="Google Shape;202;p10"/>
          <p:cNvGrpSpPr/>
          <p:nvPr/>
        </p:nvGrpSpPr>
        <p:grpSpPr>
          <a:xfrm>
            <a:off x="5105400" y="2362200"/>
            <a:ext cx="2652712" cy="822325"/>
            <a:chOff x="3216" y="1488"/>
            <a:chExt cx="1671" cy="518"/>
          </a:xfrm>
        </p:grpSpPr>
        <p:sp>
          <p:nvSpPr>
            <p:cNvPr id="203" name="Google Shape;203;p10"/>
            <p:cNvSpPr txBox="1"/>
            <p:nvPr/>
          </p:nvSpPr>
          <p:spPr>
            <a:xfrm>
              <a:off x="3600" y="1488"/>
              <a:ext cx="128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Columns =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input symbols</a:t>
              </a:r>
              <a:endParaRPr/>
            </a:p>
          </p:txBody>
        </p:sp>
        <p:cxnSp>
          <p:nvCxnSpPr>
            <p:cNvPr id="204" name="Google Shape;204;p10"/>
            <p:cNvCxnSpPr/>
            <p:nvPr/>
          </p:nvCxnSpPr>
          <p:spPr>
            <a:xfrm rot="10800000">
              <a:off x="3216" y="17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05" name="Google Shape;205;p10"/>
          <p:cNvGrpSpPr/>
          <p:nvPr/>
        </p:nvGrpSpPr>
        <p:grpSpPr>
          <a:xfrm>
            <a:off x="1219200" y="2133600"/>
            <a:ext cx="1704975" cy="1828800"/>
            <a:chOff x="768" y="1344"/>
            <a:chExt cx="1074" cy="1152"/>
          </a:xfrm>
        </p:grpSpPr>
        <p:sp>
          <p:nvSpPr>
            <p:cNvPr id="206" name="Google Shape;206;p10"/>
            <p:cNvSpPr txBox="1"/>
            <p:nvPr/>
          </p:nvSpPr>
          <p:spPr>
            <a:xfrm>
              <a:off x="768" y="1344"/>
              <a:ext cx="1074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Final states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starred</a:t>
              </a:r>
              <a:endParaRPr/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1488" y="1968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/>
            </a:p>
          </p:txBody>
        </p:sp>
        <p:sp>
          <p:nvSpPr>
            <p:cNvPr id="208" name="Google Shape;208;p10"/>
            <p:cNvSpPr txBox="1"/>
            <p:nvPr/>
          </p:nvSpPr>
          <p:spPr>
            <a:xfrm>
              <a:off x="1488" y="2208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/>
            </a:p>
          </p:txBody>
        </p:sp>
      </p:grpSp>
      <p:grpSp>
        <p:nvGrpSpPr>
          <p:cNvPr id="209" name="Google Shape;209;p10"/>
          <p:cNvGrpSpPr/>
          <p:nvPr/>
        </p:nvGrpSpPr>
        <p:grpSpPr>
          <a:xfrm>
            <a:off x="533400" y="3243262"/>
            <a:ext cx="1828800" cy="1008062"/>
            <a:chOff x="336" y="2043"/>
            <a:chExt cx="1152" cy="635"/>
          </a:xfrm>
        </p:grpSpPr>
        <p:cxnSp>
          <p:nvCxnSpPr>
            <p:cNvPr id="210" name="Google Shape;210;p10"/>
            <p:cNvCxnSpPr/>
            <p:nvPr/>
          </p:nvCxnSpPr>
          <p:spPr>
            <a:xfrm>
              <a:off x="1344" y="2043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1" name="Google Shape;211;p10"/>
            <p:cNvSpPr txBox="1"/>
            <p:nvPr/>
          </p:nvSpPr>
          <p:spPr>
            <a:xfrm>
              <a:off x="336" y="2160"/>
              <a:ext cx="976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Arrow for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 state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Extended Transition Function</a:t>
            </a:r>
            <a:endParaRPr/>
          </a:p>
        </p:txBody>
      </p:sp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describe the effect of a string of inputs on a DFA by extending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 state and a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Induction on length of string.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Basis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(q,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q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Induction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(q,wa) =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(q,w),a)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 is a string; a is an input symbol.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Extended </a:t>
            </a: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Intuition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6858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Convention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 w, x, y, x are strings.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a, b, c,… are single symbols.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Extended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computed for state q and inputs a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…a</a:t>
            </a:r>
            <a:r>
              <a:rPr b="0" baseline="-2500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following a path in the transition graph, starting at q and selecting the arcs with labels a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,…,a</a:t>
            </a:r>
            <a:r>
              <a:rPr b="0" baseline="-2500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turn.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Extended Delta</a:t>
            </a:r>
            <a:endParaRPr/>
          </a:p>
        </p:txBody>
      </p:sp>
      <p:grpSp>
        <p:nvGrpSpPr>
          <p:cNvPr id="235" name="Google Shape;235;p13"/>
          <p:cNvGrpSpPr/>
          <p:nvPr/>
        </p:nvGrpSpPr>
        <p:grpSpPr>
          <a:xfrm>
            <a:off x="2743200" y="1905000"/>
            <a:ext cx="2362200" cy="1676400"/>
            <a:chOff x="1680" y="1632"/>
            <a:chExt cx="1488" cy="1056"/>
          </a:xfrm>
        </p:grpSpPr>
        <p:sp>
          <p:nvSpPr>
            <p:cNvPr id="236" name="Google Shape;236;p13"/>
            <p:cNvSpPr txBox="1"/>
            <p:nvPr/>
          </p:nvSpPr>
          <p:spPr>
            <a:xfrm>
              <a:off x="2112" y="1632"/>
              <a:ext cx="1056" cy="10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37" name="Google Shape;237;p13"/>
            <p:cNvCxnSpPr/>
            <p:nvPr/>
          </p:nvCxnSpPr>
          <p:spPr>
            <a:xfrm>
              <a:off x="2112" y="1920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13"/>
            <p:cNvCxnSpPr/>
            <p:nvPr/>
          </p:nvCxnSpPr>
          <p:spPr>
            <a:xfrm>
              <a:off x="2640" y="1632"/>
              <a:ext cx="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9" name="Google Shape;239;p13"/>
            <p:cNvSpPr txBox="1"/>
            <p:nvPr/>
          </p:nvSpPr>
          <p:spPr>
            <a:xfrm>
              <a:off x="2256" y="1632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</a:t>
              </a: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2832" y="1632"/>
              <a:ext cx="2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241" name="Google Shape;241;p13"/>
            <p:cNvSpPr txBox="1"/>
            <p:nvPr/>
          </p:nvSpPr>
          <p:spPr>
            <a:xfrm>
              <a:off x="1680" y="1920"/>
              <a:ext cx="1383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	A	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	A	C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	C	C</a:t>
              </a:r>
              <a:endParaRPr/>
            </a:p>
          </p:txBody>
        </p:sp>
      </p:grpSp>
      <p:sp>
        <p:nvSpPr>
          <p:cNvPr id="242" name="Google Shape;242;p13"/>
          <p:cNvSpPr txBox="1"/>
          <p:nvPr/>
        </p:nvSpPr>
        <p:spPr>
          <a:xfrm>
            <a:off x="1447800" y="4495800"/>
            <a:ext cx="64039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(B,011) =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(B,01),1) =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(B,0),1),1)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(A,1),1) = </a:t>
            </a:r>
            <a:r>
              <a:rPr b="0" i="0" lang="en-U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(B,1) = C</a:t>
            </a: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>
            <a:off x="3276600" y="4342606"/>
            <a:ext cx="3695700" cy="686594"/>
            <a:chOff x="2088" y="2736"/>
            <a:chExt cx="2328" cy="432"/>
          </a:xfrm>
        </p:grpSpPr>
        <p:sp>
          <p:nvSpPr>
            <p:cNvPr id="244" name="Google Shape;244;p13"/>
            <p:cNvSpPr/>
            <p:nvPr/>
          </p:nvSpPr>
          <p:spPr>
            <a:xfrm>
              <a:off x="2088" y="2736"/>
              <a:ext cx="720" cy="4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3456" y="2736"/>
              <a:ext cx="960" cy="43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46" name="Google Shape;246;p13"/>
            <p:cNvCxnSpPr/>
            <p:nvPr/>
          </p:nvCxnSpPr>
          <p:spPr>
            <a:xfrm flipH="1" rot="-5400000">
              <a:off x="3191" y="1992"/>
              <a:ext cx="1" cy="1488"/>
            </a:xfrm>
            <a:prstGeom prst="curvedConnector3">
              <a:avLst>
                <a:gd fmla="val -27337964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47" name="Google Shape;247;p13"/>
          <p:cNvGrpSpPr/>
          <p:nvPr/>
        </p:nvGrpSpPr>
        <p:grpSpPr>
          <a:xfrm>
            <a:off x="2235200" y="4419600"/>
            <a:ext cx="4495800" cy="1676400"/>
            <a:chOff x="1408" y="2784"/>
            <a:chExt cx="2832" cy="1056"/>
          </a:xfrm>
        </p:grpSpPr>
        <p:sp>
          <p:nvSpPr>
            <p:cNvPr id="248" name="Google Shape;248;p13"/>
            <p:cNvSpPr/>
            <p:nvPr/>
          </p:nvSpPr>
          <p:spPr>
            <a:xfrm>
              <a:off x="3664" y="2784"/>
              <a:ext cx="576" cy="33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1440" y="3120"/>
              <a:ext cx="2416" cy="720"/>
            </a:xfrm>
            <a:custGeom>
              <a:rect b="b" l="l" r="r" t="t"/>
              <a:pathLst>
                <a:path extrusionOk="0" h="720" w="2416">
                  <a:moveTo>
                    <a:pt x="2416" y="0"/>
                  </a:moveTo>
                  <a:cubicBezTo>
                    <a:pt x="2200" y="228"/>
                    <a:pt x="1984" y="456"/>
                    <a:pt x="1648" y="576"/>
                  </a:cubicBezTo>
                  <a:cubicBezTo>
                    <a:pt x="1312" y="696"/>
                    <a:pt x="664" y="720"/>
                    <a:pt x="400" y="720"/>
                  </a:cubicBezTo>
                  <a:cubicBezTo>
                    <a:pt x="136" y="720"/>
                    <a:pt x="128" y="608"/>
                    <a:pt x="64" y="576"/>
                  </a:cubicBezTo>
                  <a:cubicBezTo>
                    <a:pt x="0" y="544"/>
                    <a:pt x="24" y="536"/>
                    <a:pt x="16" y="5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50" name="Google Shape;250;p13"/>
            <p:cNvCxnSpPr/>
            <p:nvPr/>
          </p:nvCxnSpPr>
          <p:spPr>
            <a:xfrm rot="10800000">
              <a:off x="1408" y="3504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51" name="Google Shape;251;p13"/>
          <p:cNvGrpSpPr/>
          <p:nvPr/>
        </p:nvGrpSpPr>
        <p:grpSpPr>
          <a:xfrm>
            <a:off x="1803400" y="5105400"/>
            <a:ext cx="1981200" cy="609600"/>
            <a:chOff x="1136" y="3216"/>
            <a:chExt cx="1248" cy="384"/>
          </a:xfrm>
        </p:grpSpPr>
        <p:sp>
          <p:nvSpPr>
            <p:cNvPr id="252" name="Google Shape;252;p13"/>
            <p:cNvSpPr/>
            <p:nvPr/>
          </p:nvSpPr>
          <p:spPr>
            <a:xfrm>
              <a:off x="1136" y="3264"/>
              <a:ext cx="576" cy="336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440" y="3216"/>
              <a:ext cx="848" cy="56"/>
            </a:xfrm>
            <a:custGeom>
              <a:rect b="b" l="l" r="r" t="t"/>
              <a:pathLst>
                <a:path extrusionOk="0" h="56" w="848">
                  <a:moveTo>
                    <a:pt x="32" y="48"/>
                  </a:moveTo>
                  <a:cubicBezTo>
                    <a:pt x="16" y="52"/>
                    <a:pt x="0" y="56"/>
                    <a:pt x="80" y="48"/>
                  </a:cubicBezTo>
                  <a:cubicBezTo>
                    <a:pt x="160" y="40"/>
                    <a:pt x="384" y="0"/>
                    <a:pt x="512" y="0"/>
                  </a:cubicBezTo>
                  <a:cubicBezTo>
                    <a:pt x="640" y="0"/>
                    <a:pt x="744" y="24"/>
                    <a:pt x="848" y="4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54" name="Google Shape;254;p13"/>
            <p:cNvCxnSpPr/>
            <p:nvPr/>
          </p:nvCxnSpPr>
          <p:spPr>
            <a:xfrm>
              <a:off x="2288" y="3264"/>
              <a:ext cx="96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1" name="Google Shape;261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Delta-hat</a:t>
            </a:r>
            <a:endParaRPr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people denote the extended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a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distinguish it from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itself.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needed, because both agree when the string is a single symbol.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(q, a) =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(q,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), a) =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(q, a)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3276600" y="3962400"/>
            <a:ext cx="306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˄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1066800" y="3962400"/>
            <a:ext cx="306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ucida Sans"/>
              <a:buNone/>
            </a:pPr>
            <a:r>
              <a:rPr b="0" i="0" lang="en-US" sz="2400" u="none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˄</a:t>
            </a:r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447800" y="4572000"/>
            <a:ext cx="2463800" cy="1066800"/>
            <a:chOff x="922" y="2928"/>
            <a:chExt cx="1552" cy="672"/>
          </a:xfrm>
        </p:grpSpPr>
        <p:sp>
          <p:nvSpPr>
            <p:cNvPr id="266" name="Google Shape;266;p14"/>
            <p:cNvSpPr txBox="1"/>
            <p:nvPr/>
          </p:nvSpPr>
          <p:spPr>
            <a:xfrm>
              <a:off x="1008" y="3312"/>
              <a:ext cx="1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Extended deltas</a:t>
              </a:r>
              <a:endParaRPr/>
            </a:p>
          </p:txBody>
        </p:sp>
        <p:cxnSp>
          <p:nvCxnSpPr>
            <p:cNvPr id="267" name="Google Shape;267;p14"/>
            <p:cNvCxnSpPr/>
            <p:nvPr/>
          </p:nvCxnSpPr>
          <p:spPr>
            <a:xfrm rot="10800000">
              <a:off x="922" y="2997"/>
              <a:ext cx="432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8" name="Google Shape;268;p14"/>
            <p:cNvCxnSpPr/>
            <p:nvPr/>
          </p:nvCxnSpPr>
          <p:spPr>
            <a:xfrm flipH="1" rot="10800000">
              <a:off x="2026" y="2928"/>
              <a:ext cx="19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5" name="Google Shape;275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Language of a DFA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6858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Automata of all kinds define languages.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is an automaton, L(A) is its language.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a DFA A, L(A) is the set of strings labeling paths from the start state to a final state.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Formally: L(A) = the set of strings w such that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w) is in F.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String in a Language</a:t>
            </a:r>
            <a:endParaRPr/>
          </a:p>
        </p:txBody>
      </p:sp>
      <p:grpSp>
        <p:nvGrpSpPr>
          <p:cNvPr id="284" name="Google Shape;284;p16"/>
          <p:cNvGrpSpPr/>
          <p:nvPr/>
        </p:nvGrpSpPr>
        <p:grpSpPr>
          <a:xfrm>
            <a:off x="838200" y="3200400"/>
            <a:ext cx="5387975" cy="2090737"/>
            <a:chOff x="624" y="1563"/>
            <a:chExt cx="3394" cy="1317"/>
          </a:xfrm>
        </p:grpSpPr>
        <p:sp>
          <p:nvSpPr>
            <p:cNvPr id="285" name="Google Shape;285;p16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286" name="Google Shape;286;p16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87" name="Google Shape;287;p16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288" name="Google Shape;288;p16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289" name="Google Shape;289;p16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0" name="Google Shape;290;p16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fmla="val -712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291" name="Google Shape;291;p16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2" name="Google Shape;292;p16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293" name="Google Shape;293;p16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294" name="Google Shape;294;p16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295" name="Google Shape;295;p16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296" name="Google Shape;296;p16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297" name="Google Shape;297;p16"/>
                  <p:cNvCxnSpPr/>
                  <p:nvPr/>
                </p:nvCxnSpPr>
                <p:spPr>
                  <a:xfrm flipH="1" rot="10800000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298" name="Google Shape;298;p16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299" name="Google Shape;299;p16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00" name="Google Shape;300;p16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301" name="Google Shape;301;p16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302" name="Google Shape;302;p16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303" name="Google Shape;303;p16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304" name="Google Shape;304;p16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  <p:sp>
        <p:nvSpPr>
          <p:cNvPr id="305" name="Google Shape;305;p16"/>
          <p:cNvSpPr txBox="1"/>
          <p:nvPr/>
        </p:nvSpPr>
        <p:spPr>
          <a:xfrm>
            <a:off x="1736725" y="2090737"/>
            <a:ext cx="65595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101 is in the language of the DFA below.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 at 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String in a Language</a:t>
            </a:r>
            <a:endParaRPr/>
          </a:p>
        </p:txBody>
      </p:sp>
      <p:sp>
        <p:nvSpPr>
          <p:cNvPr id="313" name="Google Shape;313;p17"/>
          <p:cNvSpPr txBox="1"/>
          <p:nvPr/>
        </p:nvSpPr>
        <p:spPr>
          <a:xfrm>
            <a:off x="838200" y="4833937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2743200" y="384333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2819400" y="483393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316" name="Google Shape;316;p17"/>
          <p:cNvCxnSpPr/>
          <p:nvPr/>
        </p:nvCxnSpPr>
        <p:spPr>
          <a:xfrm flipH="1">
            <a:off x="1905100" y="4038600"/>
            <a:ext cx="431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7" name="Google Shape;317;p17"/>
          <p:cNvSpPr/>
          <p:nvPr/>
        </p:nvSpPr>
        <p:spPr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1828800" y="39624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3568700" y="39624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22" name="Google Shape;322;p17"/>
          <p:cNvCxnSpPr/>
          <p:nvPr/>
        </p:nvCxnSpPr>
        <p:spPr>
          <a:xfrm flipH="1" rot="10800000">
            <a:off x="1371600" y="44196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3" name="Google Shape;323;p17"/>
          <p:cNvCxnSpPr/>
          <p:nvPr/>
        </p:nvCxnSpPr>
        <p:spPr>
          <a:xfrm>
            <a:off x="2438400" y="42672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4" name="Google Shape;324;p17"/>
          <p:cNvCxnSpPr/>
          <p:nvPr/>
        </p:nvCxnSpPr>
        <p:spPr>
          <a:xfrm>
            <a:off x="4178300" y="4267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5" name="Google Shape;325;p17"/>
          <p:cNvSpPr txBox="1"/>
          <p:nvPr/>
        </p:nvSpPr>
        <p:spPr>
          <a:xfrm>
            <a:off x="4549775" y="3810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26" name="Google Shape;326;p17"/>
          <p:cNvSpPr txBox="1"/>
          <p:nvPr/>
        </p:nvSpPr>
        <p:spPr>
          <a:xfrm>
            <a:off x="2263775" y="32004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327" name="Google Shape;327;p17"/>
          <p:cNvCxnSpPr/>
          <p:nvPr/>
        </p:nvCxnSpPr>
        <p:spPr>
          <a:xfrm flipH="1">
            <a:off x="2349600" y="4483100"/>
            <a:ext cx="13080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8" name="Google Shape;328;p17"/>
          <p:cNvSpPr txBox="1"/>
          <p:nvPr/>
        </p:nvSpPr>
        <p:spPr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0,1</a:t>
            </a:r>
            <a:endParaRPr/>
          </a:p>
        </p:txBody>
      </p:sp>
      <p:cxnSp>
        <p:nvCxnSpPr>
          <p:cNvPr id="329" name="Google Shape;329;p17"/>
          <p:cNvCxnSpPr/>
          <p:nvPr/>
        </p:nvCxnSpPr>
        <p:spPr>
          <a:xfrm flipH="1">
            <a:off x="5388125" y="4105275"/>
            <a:ext cx="323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0" name="Google Shape;330;p17"/>
          <p:cNvSpPr txBox="1"/>
          <p:nvPr/>
        </p:nvSpPr>
        <p:spPr>
          <a:xfrm>
            <a:off x="1676400" y="2667000"/>
            <a:ext cx="2952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Follow arc labeled 1.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1676400" y="2057400"/>
            <a:ext cx="6559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101 is in the language of the DFA below.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8" name="Google Shape;338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String in a Language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838200" y="4833937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</p:txBody>
      </p:sp>
      <p:sp>
        <p:nvSpPr>
          <p:cNvPr id="340" name="Google Shape;340;p18"/>
          <p:cNvSpPr txBox="1"/>
          <p:nvPr/>
        </p:nvSpPr>
        <p:spPr>
          <a:xfrm>
            <a:off x="2743200" y="384333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2819400" y="483393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342" name="Google Shape;342;p18"/>
          <p:cNvCxnSpPr/>
          <p:nvPr/>
        </p:nvCxnSpPr>
        <p:spPr>
          <a:xfrm flipH="1">
            <a:off x="1905100" y="4038600"/>
            <a:ext cx="431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3" name="Google Shape;343;p18"/>
          <p:cNvSpPr/>
          <p:nvPr/>
        </p:nvSpPr>
        <p:spPr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44" name="Google Shape;344;p18"/>
          <p:cNvSpPr/>
          <p:nvPr/>
        </p:nvSpPr>
        <p:spPr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1828800" y="39624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18"/>
          <p:cNvSpPr/>
          <p:nvPr/>
        </p:nvSpPr>
        <p:spPr>
          <a:xfrm>
            <a:off x="3568700" y="39624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8" name="Google Shape;348;p18"/>
          <p:cNvCxnSpPr/>
          <p:nvPr/>
        </p:nvCxnSpPr>
        <p:spPr>
          <a:xfrm flipH="1" rot="10800000">
            <a:off x="1371600" y="44196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9" name="Google Shape;349;p18"/>
          <p:cNvCxnSpPr/>
          <p:nvPr/>
        </p:nvCxnSpPr>
        <p:spPr>
          <a:xfrm>
            <a:off x="2438400" y="42672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18"/>
          <p:cNvCxnSpPr/>
          <p:nvPr/>
        </p:nvCxnSpPr>
        <p:spPr>
          <a:xfrm>
            <a:off x="4178300" y="4267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1" name="Google Shape;351;p18"/>
          <p:cNvSpPr txBox="1"/>
          <p:nvPr/>
        </p:nvSpPr>
        <p:spPr>
          <a:xfrm>
            <a:off x="4549775" y="3810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52" name="Google Shape;352;p18"/>
          <p:cNvSpPr txBox="1"/>
          <p:nvPr/>
        </p:nvSpPr>
        <p:spPr>
          <a:xfrm>
            <a:off x="2263775" y="32004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353" name="Google Shape;353;p18"/>
          <p:cNvCxnSpPr/>
          <p:nvPr/>
        </p:nvCxnSpPr>
        <p:spPr>
          <a:xfrm flipH="1">
            <a:off x="2362300" y="4495800"/>
            <a:ext cx="13080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4" name="Google Shape;354;p18"/>
          <p:cNvSpPr txBox="1"/>
          <p:nvPr/>
        </p:nvSpPr>
        <p:spPr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0,1</a:t>
            </a:r>
            <a:endParaRPr/>
          </a:p>
        </p:txBody>
      </p:sp>
      <p:cxnSp>
        <p:nvCxnSpPr>
          <p:cNvPr id="355" name="Google Shape;355;p18"/>
          <p:cNvCxnSpPr/>
          <p:nvPr/>
        </p:nvCxnSpPr>
        <p:spPr>
          <a:xfrm flipH="1">
            <a:off x="5388125" y="4105275"/>
            <a:ext cx="323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6" name="Google Shape;356;p18"/>
          <p:cNvSpPr txBox="1"/>
          <p:nvPr/>
        </p:nvSpPr>
        <p:spPr>
          <a:xfrm>
            <a:off x="1676400" y="2743200"/>
            <a:ext cx="5584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arc labeled 0 from current state B.</a:t>
            </a:r>
            <a:endParaRPr/>
          </a:p>
        </p:txBody>
      </p:sp>
      <p:sp>
        <p:nvSpPr>
          <p:cNvPr id="357" name="Google Shape;357;p18"/>
          <p:cNvSpPr txBox="1"/>
          <p:nvPr/>
        </p:nvSpPr>
        <p:spPr>
          <a:xfrm>
            <a:off x="1600200" y="2057400"/>
            <a:ext cx="6559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101 is in the language of the DFA below.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String in a Language</a:t>
            </a:r>
            <a:endParaRPr/>
          </a:p>
        </p:txBody>
      </p:sp>
      <p:sp>
        <p:nvSpPr>
          <p:cNvPr id="365" name="Google Shape;365;p19"/>
          <p:cNvSpPr txBox="1"/>
          <p:nvPr/>
        </p:nvSpPr>
        <p:spPr>
          <a:xfrm>
            <a:off x="838200" y="4833937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</p:txBody>
      </p:sp>
      <p:sp>
        <p:nvSpPr>
          <p:cNvPr id="366" name="Google Shape;366;p19"/>
          <p:cNvSpPr txBox="1"/>
          <p:nvPr/>
        </p:nvSpPr>
        <p:spPr>
          <a:xfrm>
            <a:off x="2743200" y="37338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67" name="Google Shape;367;p19"/>
          <p:cNvSpPr txBox="1"/>
          <p:nvPr/>
        </p:nvSpPr>
        <p:spPr>
          <a:xfrm>
            <a:off x="2819400" y="483393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368" name="Google Shape;368;p19"/>
          <p:cNvCxnSpPr/>
          <p:nvPr/>
        </p:nvCxnSpPr>
        <p:spPr>
          <a:xfrm flipH="1">
            <a:off x="1905100" y="4038600"/>
            <a:ext cx="431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9" name="Google Shape;369;p19"/>
          <p:cNvSpPr/>
          <p:nvPr/>
        </p:nvSpPr>
        <p:spPr>
          <a:xfrm>
            <a:off x="19050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53213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3644900" y="4038600"/>
            <a:ext cx="457200" cy="457200"/>
          </a:xfrm>
          <a:prstGeom prst="ellipse">
            <a:avLst/>
          </a:prstGeom>
          <a:solidFill>
            <a:schemeClr val="accent1">
              <a:alpha val="4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1828800" y="39624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3568700" y="3962400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74" name="Google Shape;374;p19"/>
          <p:cNvCxnSpPr/>
          <p:nvPr/>
        </p:nvCxnSpPr>
        <p:spPr>
          <a:xfrm flipH="1" rot="10800000">
            <a:off x="1371600" y="4419600"/>
            <a:ext cx="533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5" name="Google Shape;375;p19"/>
          <p:cNvCxnSpPr/>
          <p:nvPr/>
        </p:nvCxnSpPr>
        <p:spPr>
          <a:xfrm>
            <a:off x="2438400" y="41910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76" name="Google Shape;376;p19"/>
          <p:cNvCxnSpPr/>
          <p:nvPr/>
        </p:nvCxnSpPr>
        <p:spPr>
          <a:xfrm>
            <a:off x="4178300" y="42672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7" name="Google Shape;377;p19"/>
          <p:cNvSpPr txBox="1"/>
          <p:nvPr/>
        </p:nvSpPr>
        <p:spPr>
          <a:xfrm>
            <a:off x="4549775" y="3810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378" name="Google Shape;378;p19"/>
          <p:cNvSpPr txBox="1"/>
          <p:nvPr/>
        </p:nvSpPr>
        <p:spPr>
          <a:xfrm>
            <a:off x="2263775" y="32004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379" name="Google Shape;379;p19"/>
          <p:cNvCxnSpPr/>
          <p:nvPr/>
        </p:nvCxnSpPr>
        <p:spPr>
          <a:xfrm flipH="1">
            <a:off x="2362300" y="4495800"/>
            <a:ext cx="1308000" cy="15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0" name="Google Shape;380;p19"/>
          <p:cNvSpPr txBox="1"/>
          <p:nvPr/>
        </p:nvSpPr>
        <p:spPr>
          <a:xfrm>
            <a:off x="5616575" y="32766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0,1</a:t>
            </a:r>
            <a:endParaRPr/>
          </a:p>
        </p:txBody>
      </p:sp>
      <p:cxnSp>
        <p:nvCxnSpPr>
          <p:cNvPr id="381" name="Google Shape;381;p19"/>
          <p:cNvCxnSpPr/>
          <p:nvPr/>
        </p:nvCxnSpPr>
        <p:spPr>
          <a:xfrm flipH="1">
            <a:off x="5388125" y="4105275"/>
            <a:ext cx="3237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2" name="Google Shape;382;p19"/>
          <p:cNvSpPr txBox="1"/>
          <p:nvPr/>
        </p:nvSpPr>
        <p:spPr>
          <a:xfrm>
            <a:off x="1447800" y="2438400"/>
            <a:ext cx="67786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Finally arc labeled 1 from current state A.  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an accepting state, so 101 is in the language.</a:t>
            </a:r>
            <a:endParaRPr/>
          </a:p>
        </p:txBody>
      </p:sp>
      <p:cxnSp>
        <p:nvCxnSpPr>
          <p:cNvPr id="383" name="Google Shape;383;p19"/>
          <p:cNvCxnSpPr/>
          <p:nvPr/>
        </p:nvCxnSpPr>
        <p:spPr>
          <a:xfrm>
            <a:off x="2438400" y="4343400"/>
            <a:ext cx="1143000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4" name="Google Shape;384;p19"/>
          <p:cNvSpPr txBox="1"/>
          <p:nvPr/>
        </p:nvSpPr>
        <p:spPr>
          <a:xfrm>
            <a:off x="1447800" y="1828800"/>
            <a:ext cx="6559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 101 is in the language of the DFA below.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Alphabets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1" lang="en-US" sz="32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alphabet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any finite set of symbols.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ASCII, Unicode, {0,1} (</a:t>
            </a:r>
            <a:r>
              <a:rPr b="0" i="1" lang="en-US" sz="32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binary alphabet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), {a,b,c}.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– Concluded</a:t>
            </a:r>
            <a:endParaRPr/>
          </a:p>
        </p:txBody>
      </p:sp>
      <p:sp>
        <p:nvSpPr>
          <p:cNvPr id="392" name="Google Shape;392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language of our example DFA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{w | w is in {0,1}* and w does not have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two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s}</a:t>
            </a:r>
            <a:endParaRPr/>
          </a:p>
        </p:txBody>
      </p:sp>
      <p:grpSp>
        <p:nvGrpSpPr>
          <p:cNvPr id="393" name="Google Shape;393;p20"/>
          <p:cNvGrpSpPr/>
          <p:nvPr/>
        </p:nvGrpSpPr>
        <p:grpSpPr>
          <a:xfrm>
            <a:off x="381000" y="3124200"/>
            <a:ext cx="3224212" cy="3032125"/>
            <a:chOff x="240" y="1968"/>
            <a:chExt cx="2031" cy="1910"/>
          </a:xfrm>
        </p:grpSpPr>
        <p:sp>
          <p:nvSpPr>
            <p:cNvPr id="394" name="Google Shape;394;p20"/>
            <p:cNvSpPr txBox="1"/>
            <p:nvPr/>
          </p:nvSpPr>
          <p:spPr>
            <a:xfrm>
              <a:off x="240" y="3360"/>
              <a:ext cx="203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Read a </a:t>
              </a:r>
              <a:r>
                <a:rPr b="0" i="1" lang="en-US" sz="2400" u="none">
                  <a:solidFill>
                    <a:srgbClr val="FF0066"/>
                  </a:solidFill>
                  <a:latin typeface="Tahoma"/>
                  <a:ea typeface="Tahoma"/>
                  <a:cs typeface="Tahoma"/>
                  <a:sym typeface="Tahoma"/>
                </a:rPr>
                <a:t>set former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as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set of strings w…</a:t>
              </a:r>
              <a:endParaRPr/>
            </a:p>
          </p:txBody>
        </p:sp>
        <p:cxnSp>
          <p:nvCxnSpPr>
            <p:cNvPr id="395" name="Google Shape;395;p20"/>
            <p:cNvCxnSpPr/>
            <p:nvPr/>
          </p:nvCxnSpPr>
          <p:spPr>
            <a:xfrm rot="10800000">
              <a:off x="720" y="1968"/>
              <a:ext cx="0" cy="13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96" name="Google Shape;396;p20"/>
          <p:cNvGrpSpPr/>
          <p:nvPr/>
        </p:nvGrpSpPr>
        <p:grpSpPr>
          <a:xfrm>
            <a:off x="1524000" y="3167062"/>
            <a:ext cx="2246312" cy="1633537"/>
            <a:chOff x="960" y="1995"/>
            <a:chExt cx="1415" cy="1029"/>
          </a:xfrm>
        </p:grpSpPr>
        <p:sp>
          <p:nvSpPr>
            <p:cNvPr id="397" name="Google Shape;397;p20"/>
            <p:cNvSpPr txBox="1"/>
            <p:nvPr/>
          </p:nvSpPr>
          <p:spPr>
            <a:xfrm>
              <a:off x="1296" y="2736"/>
              <a:ext cx="10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Such that…</a:t>
              </a:r>
              <a:endParaRPr/>
            </a:p>
          </p:txBody>
        </p:sp>
        <p:cxnSp>
          <p:nvCxnSpPr>
            <p:cNvPr id="398" name="Google Shape;398;p20"/>
            <p:cNvCxnSpPr/>
            <p:nvPr/>
          </p:nvCxnSpPr>
          <p:spPr>
            <a:xfrm rot="10800000">
              <a:off x="960" y="1995"/>
              <a:ext cx="624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99" name="Google Shape;399;p20"/>
          <p:cNvGrpSpPr/>
          <p:nvPr/>
        </p:nvGrpSpPr>
        <p:grpSpPr>
          <a:xfrm>
            <a:off x="5181600" y="3776662"/>
            <a:ext cx="2601912" cy="1541462"/>
            <a:chOff x="3264" y="2379"/>
            <a:chExt cx="1639" cy="971"/>
          </a:xfrm>
        </p:grpSpPr>
        <p:sp>
          <p:nvSpPr>
            <p:cNvPr id="400" name="Google Shape;400;p20"/>
            <p:cNvSpPr txBox="1"/>
            <p:nvPr/>
          </p:nvSpPr>
          <p:spPr>
            <a:xfrm>
              <a:off x="3312" y="2832"/>
              <a:ext cx="159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These conditions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about w are true.</a:t>
              </a:r>
              <a:endParaRPr/>
            </a:p>
          </p:txBody>
        </p:sp>
        <p:cxnSp>
          <p:nvCxnSpPr>
            <p:cNvPr id="401" name="Google Shape;401;p20"/>
            <p:cNvCxnSpPr/>
            <p:nvPr/>
          </p:nvCxnSpPr>
          <p:spPr>
            <a:xfrm rot="10800000">
              <a:off x="3264" y="2379"/>
              <a:ext cx="432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Proofs of Set Equivalence</a:t>
            </a:r>
            <a:endParaRPr/>
          </a:p>
        </p:txBody>
      </p:sp>
      <p:sp>
        <p:nvSpPr>
          <p:cNvPr id="409" name="Google Shape;409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Often, we need to prove that two descriptions of sets are in fact the same set.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Here, one set is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language of this DFA,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 other is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set of strings of 0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with no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6" name="Google Shape;416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Proofs – (2)</a:t>
            </a:r>
            <a:endParaRPr/>
          </a:p>
        </p:txBody>
      </p:sp>
      <p:sp>
        <p:nvSpPr>
          <p:cNvPr id="417" name="Google Shape;417;p22"/>
          <p:cNvSpPr txBox="1"/>
          <p:nvPr>
            <p:ph idx="1" type="body"/>
          </p:nvPr>
        </p:nvSpPr>
        <p:spPr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general, to prove S=T, we need to prove two parts: S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⊆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and T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⊆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S.  That is: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w is in S, then w is in T.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w is in T, then w is in S.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an example, let S = the language of our running DFA, and T =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4" name="Google Shape;424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Part 1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S </a:t>
            </a: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⊆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endParaRPr/>
          </a:p>
        </p:txBody>
      </p:sp>
      <p:sp>
        <p:nvSpPr>
          <p:cNvPr id="425" name="Google Shape;425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To prove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if w is accepted by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then w has no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Proof is an induction on length of w.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Important trick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Expand the inductive hypothesis to be more detailed than you need.</a:t>
            </a:r>
            <a:endParaRPr/>
          </a:p>
        </p:txBody>
      </p:sp>
      <p:grpSp>
        <p:nvGrpSpPr>
          <p:cNvPr id="426" name="Google Shape;426;p23"/>
          <p:cNvGrpSpPr/>
          <p:nvPr/>
        </p:nvGrpSpPr>
        <p:grpSpPr>
          <a:xfrm>
            <a:off x="6324600" y="1371600"/>
            <a:ext cx="2601912" cy="1320800"/>
            <a:chOff x="624" y="1563"/>
            <a:chExt cx="3933" cy="1580"/>
          </a:xfrm>
        </p:grpSpPr>
        <p:sp>
          <p:nvSpPr>
            <p:cNvPr id="427" name="Google Shape;427;p23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428" name="Google Shape;428;p23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429" name="Google Shape;429;p23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430" name="Google Shape;430;p23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431" name="Google Shape;431;p23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432" name="Google Shape;432;p23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433" name="Google Shape;433;p23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434" name="Google Shape;434;p23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435" name="Google Shape;435;p23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436" name="Google Shape;436;p23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437" name="Google Shape;437;p23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38" name="Google Shape;438;p23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439" name="Google Shape;439;p23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40" name="Google Shape;440;p23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41" name="Google Shape;441;p23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42" name="Google Shape;442;p23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443" name="Google Shape;443;p23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444" name="Google Shape;444;p23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45" name="Google Shape;445;p23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446" name="Google Shape;446;p23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3" name="Google Shape;453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Inductive Hypothesis</a:t>
            </a:r>
            <a:endParaRPr/>
          </a:p>
        </p:txBody>
      </p:sp>
      <p:sp>
        <p:nvSpPr>
          <p:cNvPr id="454" name="Google Shape;454;p24"/>
          <p:cNvSpPr txBox="1"/>
          <p:nvPr>
            <p:ph idx="1" type="body"/>
          </p:nvPr>
        </p:nvSpPr>
        <p:spPr>
          <a:xfrm>
            <a:off x="685800" y="1981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w) = A, then w has no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does not end in 1.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w) = B, then w has no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ends in a single 1.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Basis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|w| = 0; i.e., w =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holds since 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no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at all.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(2) holds </a:t>
            </a:r>
            <a:r>
              <a:rPr b="0" i="1" lang="en-US" sz="28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vacuously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since 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is not B.</a:t>
            </a:r>
            <a:endParaRPr/>
          </a:p>
        </p:txBody>
      </p:sp>
      <p:grpSp>
        <p:nvGrpSpPr>
          <p:cNvPr id="455" name="Google Shape;455;p24"/>
          <p:cNvGrpSpPr/>
          <p:nvPr/>
        </p:nvGrpSpPr>
        <p:grpSpPr>
          <a:xfrm>
            <a:off x="304800" y="4538662"/>
            <a:ext cx="2133600" cy="1785937"/>
            <a:chOff x="192" y="2859"/>
            <a:chExt cx="1344" cy="1125"/>
          </a:xfrm>
        </p:grpSpPr>
        <p:sp>
          <p:nvSpPr>
            <p:cNvPr id="456" name="Google Shape;456;p24"/>
            <p:cNvSpPr txBox="1"/>
            <p:nvPr/>
          </p:nvSpPr>
          <p:spPr>
            <a:xfrm>
              <a:off x="192" y="3696"/>
              <a:ext cx="10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length of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/>
            </a:p>
          </p:txBody>
        </p:sp>
        <p:cxnSp>
          <p:nvCxnSpPr>
            <p:cNvPr id="457" name="Google Shape;457;p24"/>
            <p:cNvCxnSpPr/>
            <p:nvPr/>
          </p:nvCxnSpPr>
          <p:spPr>
            <a:xfrm flipH="1" rot="10800000">
              <a:off x="672" y="2859"/>
              <a:ext cx="864" cy="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58" name="Google Shape;458;p24"/>
          <p:cNvGrpSpPr/>
          <p:nvPr/>
        </p:nvGrpSpPr>
        <p:grpSpPr>
          <a:xfrm>
            <a:off x="2971800" y="5638800"/>
            <a:ext cx="5283200" cy="1219200"/>
            <a:chOff x="1872" y="3552"/>
            <a:chExt cx="3328" cy="768"/>
          </a:xfrm>
        </p:grpSpPr>
        <p:sp>
          <p:nvSpPr>
            <p:cNvPr id="459" name="Google Shape;459;p24"/>
            <p:cNvSpPr txBox="1"/>
            <p:nvPr/>
          </p:nvSpPr>
          <p:spPr>
            <a:xfrm>
              <a:off x="2160" y="3572"/>
              <a:ext cx="304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rgbClr val="FF9900"/>
                  </a:solidFill>
                  <a:latin typeface="Tahoma"/>
                  <a:ea typeface="Tahoma"/>
                  <a:cs typeface="Tahoma"/>
                  <a:sym typeface="Tahoma"/>
                </a:rPr>
                <a:t>Important concept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 the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part of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if..then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is false,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statement is true.</a:t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872" y="3600"/>
              <a:ext cx="248" cy="384"/>
            </a:xfrm>
            <a:custGeom>
              <a:rect b="b" l="l" r="r" t="t"/>
              <a:pathLst>
                <a:path extrusionOk="0" h="384" w="248">
                  <a:moveTo>
                    <a:pt x="248" y="384"/>
                  </a:moveTo>
                  <a:cubicBezTo>
                    <a:pt x="132" y="344"/>
                    <a:pt x="16" y="304"/>
                    <a:pt x="8" y="240"/>
                  </a:cubicBezTo>
                  <a:cubicBezTo>
                    <a:pt x="0" y="176"/>
                    <a:pt x="168" y="40"/>
                    <a:pt x="20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61" name="Google Shape;461;p24"/>
            <p:cNvCxnSpPr/>
            <p:nvPr/>
          </p:nvCxnSpPr>
          <p:spPr>
            <a:xfrm flipH="1" rot="10800000">
              <a:off x="2064" y="3552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8" name="Google Shape;468;p25"/>
          <p:cNvSpPr txBox="1"/>
          <p:nvPr>
            <p:ph type="title"/>
          </p:nvPr>
        </p:nvSpPr>
        <p:spPr>
          <a:xfrm>
            <a:off x="685800" y="609600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Inductive Step</a:t>
            </a:r>
            <a:endParaRPr/>
          </a:p>
        </p:txBody>
      </p:sp>
      <p:sp>
        <p:nvSpPr>
          <p:cNvPr id="469" name="Google Shape;469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(1) and (2) are true for strings shorter than w, where |w| is at least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w is not empty, we can write w = xa, where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the last symbol of w, and x is the string that precedes.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IH is true for x.</a:t>
            </a:r>
            <a:endParaRPr/>
          </a:p>
        </p:txBody>
      </p:sp>
      <p:grpSp>
        <p:nvGrpSpPr>
          <p:cNvPr id="470" name="Google Shape;470;p25"/>
          <p:cNvGrpSpPr/>
          <p:nvPr/>
        </p:nvGrpSpPr>
        <p:grpSpPr>
          <a:xfrm>
            <a:off x="5867400" y="533400"/>
            <a:ext cx="2601912" cy="1320800"/>
            <a:chOff x="624" y="1563"/>
            <a:chExt cx="3933" cy="1580"/>
          </a:xfrm>
        </p:grpSpPr>
        <p:sp>
          <p:nvSpPr>
            <p:cNvPr id="471" name="Google Shape;471;p25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472" name="Google Shape;472;p25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473" name="Google Shape;473;p25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474" name="Google Shape;474;p25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475" name="Google Shape;475;p25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476" name="Google Shape;476;p25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477" name="Google Shape;477;p25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478" name="Google Shape;478;p25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479" name="Google Shape;479;p25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480" name="Google Shape;480;p25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481" name="Google Shape;481;p25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482" name="Google Shape;482;p25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483" name="Google Shape;483;p25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4" name="Google Shape;484;p25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5" name="Google Shape;485;p25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86" name="Google Shape;486;p25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487" name="Google Shape;487;p25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488" name="Google Shape;488;p25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89" name="Google Shape;489;p25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490" name="Google Shape;490;p25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7" name="Google Shape;497;p26"/>
          <p:cNvSpPr txBox="1"/>
          <p:nvPr>
            <p:ph type="title"/>
          </p:nvPr>
        </p:nvSpPr>
        <p:spPr>
          <a:xfrm>
            <a:off x="685800" y="609600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Inductive Step – (2)</a:t>
            </a:r>
            <a:endParaRPr/>
          </a:p>
        </p:txBody>
      </p:sp>
      <p:sp>
        <p:nvSpPr>
          <p:cNvPr id="498" name="Google Shape;498;p26"/>
          <p:cNvSpPr txBox="1"/>
          <p:nvPr>
            <p:ph idx="1" type="body"/>
          </p:nvPr>
        </p:nvSpPr>
        <p:spPr>
          <a:xfrm>
            <a:off x="228600" y="19812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 to prove (1) and (2) for w = xa.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(1) for w is: If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w) = A, then w has no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does not end in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w) = A,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x) must be A or B, and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must be 0 (look at the DFA).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the IH, x has no 11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w has no 11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does not end in 1.</a:t>
            </a:r>
            <a:endParaRPr/>
          </a:p>
        </p:txBody>
      </p:sp>
      <p:grpSp>
        <p:nvGrpSpPr>
          <p:cNvPr id="499" name="Google Shape;499;p26"/>
          <p:cNvGrpSpPr/>
          <p:nvPr/>
        </p:nvGrpSpPr>
        <p:grpSpPr>
          <a:xfrm>
            <a:off x="5867400" y="533400"/>
            <a:ext cx="2601912" cy="1320800"/>
            <a:chOff x="624" y="1563"/>
            <a:chExt cx="3933" cy="1580"/>
          </a:xfrm>
        </p:grpSpPr>
        <p:sp>
          <p:nvSpPr>
            <p:cNvPr id="500" name="Google Shape;500;p26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501" name="Google Shape;501;p26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02" name="Google Shape;502;p26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503" name="Google Shape;503;p26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504" name="Google Shape;504;p26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05" name="Google Shape;505;p26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506" name="Google Shape;506;p26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07" name="Google Shape;507;p26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508" name="Google Shape;508;p26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509" name="Google Shape;509;p26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510" name="Google Shape;510;p26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11" name="Google Shape;511;p26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512" name="Google Shape;512;p26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3" name="Google Shape;513;p26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4" name="Google Shape;514;p26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15" name="Google Shape;515;p26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516" name="Google Shape;516;p26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517" name="Google Shape;517;p26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18" name="Google Shape;518;p26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519" name="Google Shape;519;p26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6" name="Google Shape;526;p27"/>
          <p:cNvSpPr txBox="1"/>
          <p:nvPr>
            <p:ph type="title"/>
          </p:nvPr>
        </p:nvSpPr>
        <p:spPr>
          <a:xfrm>
            <a:off x="685800" y="609600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Inductive Step – (3)</a:t>
            </a:r>
            <a:endParaRPr/>
          </a:p>
        </p:txBody>
      </p:sp>
      <p:sp>
        <p:nvSpPr>
          <p:cNvPr id="527" name="Google Shape;527;p27"/>
          <p:cNvSpPr txBox="1"/>
          <p:nvPr>
            <p:ph idx="1" type="body"/>
          </p:nvPr>
        </p:nvSpPr>
        <p:spPr>
          <a:xfrm>
            <a:off x="457200" y="19812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Now, prove (2) for w = xa: If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w) = B, then w has no 11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ends in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w) = B,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 x) must be A, and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must be 1 (look at the DFA).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the IH, x has no 11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does not end in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w has no 11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ends in 1.</a:t>
            </a:r>
            <a:endParaRPr/>
          </a:p>
        </p:txBody>
      </p:sp>
      <p:grpSp>
        <p:nvGrpSpPr>
          <p:cNvPr id="528" name="Google Shape;528;p27"/>
          <p:cNvGrpSpPr/>
          <p:nvPr/>
        </p:nvGrpSpPr>
        <p:grpSpPr>
          <a:xfrm>
            <a:off x="5867400" y="533400"/>
            <a:ext cx="2601912" cy="1320800"/>
            <a:chOff x="624" y="1563"/>
            <a:chExt cx="3933" cy="1580"/>
          </a:xfrm>
        </p:grpSpPr>
        <p:sp>
          <p:nvSpPr>
            <p:cNvPr id="529" name="Google Shape;529;p27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530" name="Google Shape;530;p27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31" name="Google Shape;531;p27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532" name="Google Shape;532;p27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533" name="Google Shape;533;p27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34" name="Google Shape;534;p27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535" name="Google Shape;535;p27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36" name="Google Shape;536;p27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537" name="Google Shape;537;p27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538" name="Google Shape;538;p27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539" name="Google Shape;539;p27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40" name="Google Shape;540;p27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541" name="Google Shape;541;p27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42" name="Google Shape;542;p27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43" name="Google Shape;543;p27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44" name="Google Shape;544;p27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545" name="Google Shape;545;p27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546" name="Google Shape;546;p27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47" name="Google Shape;547;p27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548" name="Google Shape;548;p27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5" name="Google Shape;555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Part 2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T </a:t>
            </a:r>
            <a:r>
              <a:rPr b="0" i="0" lang="en-US" sz="4400" u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⊆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556" name="Google Shape;556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Now, we must prove: if w has no 11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s, then w is accepted by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Contrapositive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If w is </a:t>
            </a:r>
            <a:r>
              <a:rPr b="0" i="0" lang="en-US" sz="32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accepted by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then w has 11.</a:t>
            </a:r>
            <a:endParaRPr/>
          </a:p>
        </p:txBody>
      </p:sp>
      <p:grpSp>
        <p:nvGrpSpPr>
          <p:cNvPr id="557" name="Google Shape;557;p28"/>
          <p:cNvGrpSpPr/>
          <p:nvPr/>
        </p:nvGrpSpPr>
        <p:grpSpPr>
          <a:xfrm>
            <a:off x="4953000" y="2590800"/>
            <a:ext cx="2601912" cy="1320800"/>
            <a:chOff x="624" y="1563"/>
            <a:chExt cx="3933" cy="1580"/>
          </a:xfrm>
        </p:grpSpPr>
        <p:sp>
          <p:nvSpPr>
            <p:cNvPr id="558" name="Google Shape;558;p28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559" name="Google Shape;559;p28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60" name="Google Shape;560;p28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561" name="Google Shape;561;p28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562" name="Google Shape;562;p28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63" name="Google Shape;563;p28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564" name="Google Shape;564;p28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65" name="Google Shape;565;p28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566" name="Google Shape;566;p28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567" name="Google Shape;567;p28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568" name="Google Shape;568;p28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69" name="Google Shape;569;p28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570" name="Google Shape;570;p28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71" name="Google Shape;571;p28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72" name="Google Shape;572;p28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73" name="Google Shape;573;p28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574" name="Google Shape;574;p28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575" name="Google Shape;575;p28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76" name="Google Shape;576;p28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577" name="Google Shape;577;p28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  <p:grpSp>
        <p:nvGrpSpPr>
          <p:cNvPr id="578" name="Google Shape;578;p28"/>
          <p:cNvGrpSpPr/>
          <p:nvPr/>
        </p:nvGrpSpPr>
        <p:grpSpPr>
          <a:xfrm>
            <a:off x="914400" y="4267200"/>
            <a:ext cx="2601912" cy="1320800"/>
            <a:chOff x="624" y="1563"/>
            <a:chExt cx="3933" cy="1580"/>
          </a:xfrm>
        </p:grpSpPr>
        <p:sp>
          <p:nvSpPr>
            <p:cNvPr id="579" name="Google Shape;579;p28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580" name="Google Shape;580;p28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581" name="Google Shape;581;p28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582" name="Google Shape;582;p28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583" name="Google Shape;583;p28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584" name="Google Shape;584;p28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585" name="Google Shape;585;p28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586" name="Google Shape;586;p28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587" name="Google Shape;587;p28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588" name="Google Shape;588;p28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589" name="Google Shape;589;p28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590" name="Google Shape;590;p28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591" name="Google Shape;591;p28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92" name="Google Shape;592;p28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93" name="Google Shape;593;p28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94" name="Google Shape;594;p28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595" name="Google Shape;595;p28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596" name="Google Shape;596;p28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97" name="Google Shape;597;p28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598" name="Google Shape;598;p28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  <p:grpSp>
        <p:nvGrpSpPr>
          <p:cNvPr id="599" name="Google Shape;599;p28"/>
          <p:cNvGrpSpPr/>
          <p:nvPr/>
        </p:nvGrpSpPr>
        <p:grpSpPr>
          <a:xfrm>
            <a:off x="3581400" y="4157662"/>
            <a:ext cx="4624387" cy="1966912"/>
            <a:chOff x="2256" y="2619"/>
            <a:chExt cx="2913" cy="1239"/>
          </a:xfrm>
        </p:grpSpPr>
        <p:sp>
          <p:nvSpPr>
            <p:cNvPr id="600" name="Google Shape;600;p28"/>
            <p:cNvSpPr txBox="1"/>
            <p:nvPr/>
          </p:nvSpPr>
          <p:spPr>
            <a:xfrm>
              <a:off x="3024" y="2880"/>
              <a:ext cx="2145" cy="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00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rgbClr val="FF9900"/>
                  </a:solidFill>
                  <a:latin typeface="Tahoma"/>
                  <a:ea typeface="Tahoma"/>
                  <a:cs typeface="Tahoma"/>
                  <a:sym typeface="Tahoma"/>
                </a:rPr>
                <a:t>Key idea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: contrapositive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of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 X then Y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is the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equivalent statement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if not Y then not X.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</a:t>
              </a:r>
              <a:endParaRPr/>
            </a:p>
          </p:txBody>
        </p:sp>
        <p:cxnSp>
          <p:nvCxnSpPr>
            <p:cNvPr id="601" name="Google Shape;601;p28"/>
            <p:cNvCxnSpPr/>
            <p:nvPr/>
          </p:nvCxnSpPr>
          <p:spPr>
            <a:xfrm rot="10800000">
              <a:off x="2256" y="2619"/>
              <a:ext cx="576" cy="4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2" name="Google Shape;602;p28"/>
          <p:cNvGrpSpPr/>
          <p:nvPr/>
        </p:nvGrpSpPr>
        <p:grpSpPr>
          <a:xfrm>
            <a:off x="5486400" y="1041400"/>
            <a:ext cx="2514600" cy="1625600"/>
            <a:chOff x="3456" y="656"/>
            <a:chExt cx="1584" cy="1024"/>
          </a:xfrm>
        </p:grpSpPr>
        <p:sp>
          <p:nvSpPr>
            <p:cNvPr id="603" name="Google Shape;603;p28"/>
            <p:cNvSpPr/>
            <p:nvPr/>
          </p:nvSpPr>
          <p:spPr>
            <a:xfrm>
              <a:off x="3456" y="1152"/>
              <a:ext cx="1584" cy="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4" name="Google Shape;604;p28"/>
            <p:cNvSpPr txBox="1"/>
            <p:nvPr/>
          </p:nvSpPr>
          <p:spPr>
            <a:xfrm>
              <a:off x="4464" y="656"/>
              <a:ext cx="265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X</a:t>
              </a:r>
              <a:endParaRPr/>
            </a:p>
          </p:txBody>
        </p:sp>
        <p:cxnSp>
          <p:nvCxnSpPr>
            <p:cNvPr id="605" name="Google Shape;605;p28"/>
            <p:cNvCxnSpPr/>
            <p:nvPr/>
          </p:nvCxnSpPr>
          <p:spPr>
            <a:xfrm flipH="1">
              <a:off x="4272" y="912"/>
              <a:ext cx="19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6" name="Google Shape;606;p28"/>
          <p:cNvGrpSpPr/>
          <p:nvPr/>
        </p:nvGrpSpPr>
        <p:grpSpPr>
          <a:xfrm>
            <a:off x="838200" y="2405062"/>
            <a:ext cx="7162800" cy="1219200"/>
            <a:chOff x="528" y="1515"/>
            <a:chExt cx="4512" cy="768"/>
          </a:xfrm>
        </p:grpSpPr>
        <p:sp>
          <p:nvSpPr>
            <p:cNvPr id="607" name="Google Shape;607;p28"/>
            <p:cNvSpPr/>
            <p:nvPr/>
          </p:nvSpPr>
          <p:spPr>
            <a:xfrm>
              <a:off x="1104" y="1515"/>
              <a:ext cx="3936" cy="76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528" y="1856"/>
              <a:ext cx="26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ahoma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</a:t>
              </a:r>
              <a:endParaRPr/>
            </a:p>
          </p:txBody>
        </p:sp>
        <p:cxnSp>
          <p:nvCxnSpPr>
            <p:cNvPr id="609" name="Google Shape;609;p28"/>
            <p:cNvCxnSpPr/>
            <p:nvPr/>
          </p:nvCxnSpPr>
          <p:spPr>
            <a:xfrm flipH="1" rot="10800000">
              <a:off x="768" y="1947"/>
              <a:ext cx="33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6" name="Google Shape;616;p29"/>
          <p:cNvSpPr txBox="1"/>
          <p:nvPr>
            <p:ph type="title"/>
          </p:nvPr>
        </p:nvSpPr>
        <p:spPr>
          <a:xfrm>
            <a:off x="0" y="609600"/>
            <a:ext cx="655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the Contrapositive</a:t>
            </a:r>
            <a:endParaRPr/>
          </a:p>
        </p:txBody>
      </p:sp>
      <p:sp>
        <p:nvSpPr>
          <p:cNvPr id="617" name="Google Shape;617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w gets the DFA to exactly one state.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inductive proof based 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state has exactly one transition on 1, one transition on 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only way w is not accepted is if it gets to C. </a:t>
            </a:r>
            <a:endParaRPr/>
          </a:p>
        </p:txBody>
      </p:sp>
      <p:grpSp>
        <p:nvGrpSpPr>
          <p:cNvPr id="618" name="Google Shape;618;p29"/>
          <p:cNvGrpSpPr/>
          <p:nvPr/>
        </p:nvGrpSpPr>
        <p:grpSpPr>
          <a:xfrm>
            <a:off x="6096000" y="609600"/>
            <a:ext cx="2601912" cy="1320800"/>
            <a:chOff x="624" y="1563"/>
            <a:chExt cx="3933" cy="1580"/>
          </a:xfrm>
        </p:grpSpPr>
        <p:sp>
          <p:nvSpPr>
            <p:cNvPr id="619" name="Google Shape;619;p29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620" name="Google Shape;620;p29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21" name="Google Shape;621;p29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622" name="Google Shape;622;p29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623" name="Google Shape;623;p29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24" name="Google Shape;624;p29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625" name="Google Shape;625;p29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26" name="Google Shape;626;p29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627" name="Google Shape;627;p29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628" name="Google Shape;628;p29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629" name="Google Shape;629;p29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30" name="Google Shape;630;p29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631" name="Google Shape;631;p29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632" name="Google Shape;632;p29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633" name="Google Shape;633;p29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34" name="Google Shape;634;p29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635" name="Google Shape;635;p29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636" name="Google Shape;636;p29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37" name="Google Shape;637;p29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638" name="Google Shape;638;p29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set of </a:t>
            </a:r>
            <a:r>
              <a:rPr b="0" i="1" lang="en-US" sz="32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over an alphabet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set of lists, each element of which is a member of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Strings shown with no commas, e.g., abc.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denotes this set of strings.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stands for the </a:t>
            </a:r>
            <a:r>
              <a:rPr b="0" i="1" lang="en-US" sz="32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empty string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(string of length 0).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5" name="Google Shape;645;p30"/>
          <p:cNvSpPr txBox="1"/>
          <p:nvPr>
            <p:ph type="title"/>
          </p:nvPr>
        </p:nvSpPr>
        <p:spPr>
          <a:xfrm>
            <a:off x="0" y="3810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the Contrapositive – (2)</a:t>
            </a:r>
            <a:endParaRPr/>
          </a:p>
        </p:txBody>
      </p:sp>
      <p:sp>
        <p:nvSpPr>
          <p:cNvPr id="646" name="Google Shape;646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only way to get to C [formally: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(A,w) = C] is if w = x1y, x gets to B, and y is the tail of w that follows what gets to C for the first time.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(A,x) = B then surely x = z1 for some z.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w = z11y and has 11.</a:t>
            </a:r>
            <a:endParaRPr/>
          </a:p>
        </p:txBody>
      </p:sp>
      <p:grpSp>
        <p:nvGrpSpPr>
          <p:cNvPr id="647" name="Google Shape;647;p30"/>
          <p:cNvGrpSpPr/>
          <p:nvPr/>
        </p:nvGrpSpPr>
        <p:grpSpPr>
          <a:xfrm>
            <a:off x="6096000" y="609600"/>
            <a:ext cx="2601912" cy="1320800"/>
            <a:chOff x="624" y="1563"/>
            <a:chExt cx="3933" cy="1580"/>
          </a:xfrm>
        </p:grpSpPr>
        <p:sp>
          <p:nvSpPr>
            <p:cNvPr id="648" name="Google Shape;648;p30"/>
            <p:cNvSpPr txBox="1"/>
            <p:nvPr/>
          </p:nvSpPr>
          <p:spPr>
            <a:xfrm>
              <a:off x="624" y="2592"/>
              <a:ext cx="1250" cy="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649" name="Google Shape;649;p30"/>
            <p:cNvGrpSpPr/>
            <p:nvPr/>
          </p:nvGrpSpPr>
          <p:grpSpPr>
            <a:xfrm>
              <a:off x="960" y="1563"/>
              <a:ext cx="3597" cy="1580"/>
              <a:chOff x="960" y="1563"/>
              <a:chExt cx="3597" cy="1580"/>
            </a:xfrm>
          </p:grpSpPr>
          <p:sp>
            <p:nvSpPr>
              <p:cNvPr id="650" name="Google Shape;650;p30"/>
              <p:cNvSpPr txBox="1"/>
              <p:nvPr/>
            </p:nvSpPr>
            <p:spPr>
              <a:xfrm>
                <a:off x="1809" y="1967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651" name="Google Shape;651;p30"/>
              <p:cNvSpPr txBox="1"/>
              <p:nvPr/>
            </p:nvSpPr>
            <p:spPr>
              <a:xfrm>
                <a:off x="1855" y="2596"/>
                <a:ext cx="530" cy="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652" name="Google Shape;652;p30"/>
              <p:cNvGrpSpPr/>
              <p:nvPr/>
            </p:nvGrpSpPr>
            <p:grpSpPr>
              <a:xfrm>
                <a:off x="960" y="1563"/>
                <a:ext cx="3597" cy="1056"/>
                <a:chOff x="960" y="1584"/>
                <a:chExt cx="3597" cy="1056"/>
              </a:xfrm>
            </p:grpSpPr>
            <p:cxnSp>
              <p:nvCxnSpPr>
                <p:cNvPr id="653" name="Google Shape;653;p30"/>
                <p:cNvCxnSpPr/>
                <p:nvPr/>
              </p:nvCxnSpPr>
              <p:spPr>
                <a:xfrm rot="5400000">
                  <a:off x="1430" y="1977"/>
                  <a:ext cx="2" cy="271"/>
                </a:xfrm>
                <a:prstGeom prst="curvedConnector3">
                  <a:avLst>
                    <a:gd fmla="val -817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654" name="Google Shape;654;p30"/>
                <p:cNvGrpSpPr/>
                <p:nvPr/>
              </p:nvGrpSpPr>
              <p:grpSpPr>
                <a:xfrm>
                  <a:off x="960" y="1584"/>
                  <a:ext cx="3597" cy="1056"/>
                  <a:chOff x="974" y="1584"/>
                  <a:chExt cx="3597" cy="1056"/>
                </a:xfrm>
              </p:grpSpPr>
              <p:sp>
                <p:nvSpPr>
                  <p:cNvPr id="655" name="Google Shape;655;p30"/>
                  <p:cNvSpPr/>
                  <p:nvPr/>
                </p:nvSpPr>
                <p:spPr>
                  <a:xfrm>
                    <a:off x="1310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656" name="Google Shape;656;p30"/>
                  <p:cNvSpPr/>
                  <p:nvPr/>
                </p:nvSpPr>
                <p:spPr>
                  <a:xfrm>
                    <a:off x="3462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657" name="Google Shape;657;p30"/>
                  <p:cNvSpPr/>
                  <p:nvPr/>
                </p:nvSpPr>
                <p:spPr>
                  <a:xfrm>
                    <a:off x="2407" y="2112"/>
                    <a:ext cx="288" cy="289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658" name="Google Shape;658;p30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59" name="Google Shape;659;p30"/>
                  <p:cNvSpPr/>
                  <p:nvPr/>
                </p:nvSpPr>
                <p:spPr>
                  <a:xfrm>
                    <a:off x="2359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660" name="Google Shape;660;p30"/>
                  <p:cNvCxnSpPr/>
                  <p:nvPr/>
                </p:nvCxnSpPr>
                <p:spPr>
                  <a:xfrm flipH="1" rot="10800000">
                    <a:off x="974" y="2351"/>
                    <a:ext cx="336" cy="289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661" name="Google Shape;661;p30"/>
                  <p:cNvCxnSpPr/>
                  <p:nvPr/>
                </p:nvCxnSpPr>
                <p:spPr>
                  <a:xfrm>
                    <a:off x="1639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662" name="Google Shape;662;p30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63" name="Google Shape;663;p30"/>
                  <p:cNvSpPr txBox="1"/>
                  <p:nvPr/>
                </p:nvSpPr>
                <p:spPr>
                  <a:xfrm>
                    <a:off x="2961" y="1968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664" name="Google Shape;664;p30"/>
                  <p:cNvSpPr txBox="1"/>
                  <p:nvPr/>
                </p:nvSpPr>
                <p:spPr>
                  <a:xfrm>
                    <a:off x="1519" y="1584"/>
                    <a:ext cx="530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665" name="Google Shape;665;p30"/>
                  <p:cNvCxnSpPr/>
                  <p:nvPr/>
                </p:nvCxnSpPr>
                <p:spPr>
                  <a:xfrm rot="5400000">
                    <a:off x="2000" y="1981"/>
                    <a:ext cx="2" cy="823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666" name="Google Shape;666;p30"/>
                  <p:cNvSpPr txBox="1"/>
                  <p:nvPr/>
                </p:nvSpPr>
                <p:spPr>
                  <a:xfrm>
                    <a:off x="3650" y="1631"/>
                    <a:ext cx="921" cy="5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667" name="Google Shape;667;p30"/>
                  <p:cNvCxnSpPr/>
                  <p:nvPr/>
                </p:nvCxnSpPr>
                <p:spPr>
                  <a:xfrm rot="5400000">
                    <a:off x="3604" y="2053"/>
                    <a:ext cx="2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4" name="Google Shape;674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Regular Languages</a:t>
            </a:r>
            <a:endParaRPr/>
          </a:p>
        </p:txBody>
      </p:sp>
      <p:sp>
        <p:nvSpPr>
          <p:cNvPr id="675" name="Google Shape;675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language L is </a:t>
            </a:r>
            <a:r>
              <a:rPr b="1" i="1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regular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if it is the language accepted by some DFA.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DFA must accept </a:t>
            </a:r>
            <a:r>
              <a:rPr b="0" i="0" lang="en-US" sz="28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only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strings in L, no others.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languages are not regular.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Intuitively, regular languages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cannot count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arbitrarily high integers.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2" name="Google Shape;682;p32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A Nonregular Language</a:t>
            </a:r>
            <a:endParaRPr/>
          </a:p>
        </p:txBody>
      </p:sp>
      <p:sp>
        <p:nvSpPr>
          <p:cNvPr id="683" name="Google Shape;683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{0</a:t>
            </a:r>
            <a:r>
              <a:rPr b="0" baseline="30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baseline="30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| n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≥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</a:t>
            </a:r>
            <a:r>
              <a:rPr b="0" baseline="30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conventional for i a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0</a:t>
            </a:r>
            <a:r>
              <a:rPr b="0" baseline="30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0000, e.g.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Read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set of strings consisting of n 0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followed by n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s, such that n is at least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L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{01, 0011, 000111,…}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0" name="Google Shape;690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Another </a:t>
            </a: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691" name="Google Shape;691;p33"/>
          <p:cNvSpPr txBox="1"/>
          <p:nvPr>
            <p:ph idx="1" type="body"/>
          </p:nvPr>
        </p:nvSpPr>
        <p:spPr>
          <a:xfrm>
            <a:off x="685800" y="1981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{w | w in {(, )}* and w is </a:t>
            </a:r>
            <a:r>
              <a:rPr b="0" i="1" lang="en-US" sz="32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balanced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66FF"/>
                </a:solidFill>
                <a:latin typeface="Tahoma"/>
                <a:ea typeface="Tahoma"/>
                <a:cs typeface="Tahoma"/>
                <a:sym typeface="Tahoma"/>
              </a:rPr>
              <a:t>Note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alphabet consists of the parenthesis symbols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Balanced parens are those that can appear in an arithmetic expression.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E.g.: (), ()(), (()), (()()),…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8" name="Google Shape;698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But Many Languages are Regular</a:t>
            </a:r>
            <a:endParaRPr/>
          </a:p>
        </p:txBody>
      </p:sp>
      <p:sp>
        <p:nvSpPr>
          <p:cNvPr id="699" name="Google Shape;699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Regular Languages can be described in many ways, e.g., regular expressions.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appear in many contexts and have many useful properties.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strings that represent floating point numbers in your favorite language is a regular language.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06" name="Google Shape;706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A Regular Language</a:t>
            </a:r>
            <a:endParaRPr/>
          </a:p>
        </p:txBody>
      </p:sp>
      <p:sp>
        <p:nvSpPr>
          <p:cNvPr id="707" name="Google Shape;707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 w | w in {0,1}* and w, viewed as a binary integer is divisible by 23}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DFA: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 states, named 0, 1,…,22.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Correspond to the 23 remainders of an integer divided by 23.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 and only final state is 0.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4" name="Google Shape;714;p36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Transitions of the DFA for L</a:t>
            </a:r>
            <a:r>
              <a:rPr b="0" baseline="-2500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15" name="Google Shape;715;p36"/>
          <p:cNvSpPr txBox="1"/>
          <p:nvPr>
            <p:ph idx="1" type="body"/>
          </p:nvPr>
        </p:nvSpPr>
        <p:spPr>
          <a:xfrm>
            <a:off x="685800" y="1371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string w represents integer i, then assume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(0, w) = i%23.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w0 represents integer 2i, so we want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(i%23, 0) = (2i)%23.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Similarly: w1 represents 2i+1, so we want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(i%23, 1) = (2i+1)%23.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(15,0) = 30%23 = 7;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(11,1) = 23%23 = 0.</a:t>
            </a:r>
            <a:endParaRPr/>
          </a:p>
        </p:txBody>
      </p:sp>
      <p:sp>
        <p:nvSpPr>
          <p:cNvPr id="716" name="Google Shape;716;p36"/>
          <p:cNvSpPr txBox="1"/>
          <p:nvPr/>
        </p:nvSpPr>
        <p:spPr>
          <a:xfrm>
            <a:off x="5257800" y="5105400"/>
            <a:ext cx="37052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Key idea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design a DFA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figuring out what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state needs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remember about the past.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23" name="Google Shape;723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Another </a:t>
            </a: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724" name="Google Shape;724;p37"/>
          <p:cNvSpPr txBox="1"/>
          <p:nvPr>
            <p:ph idx="1" type="body"/>
          </p:nvPr>
        </p:nvSpPr>
        <p:spPr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{ w | w in {0,1}* and w, viewed as the </a:t>
            </a:r>
            <a:r>
              <a:rPr b="0" i="0" lang="en-US" sz="32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reverse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 binary integer is divisible by 23}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01110100 is in L</a:t>
            </a:r>
            <a:r>
              <a:rPr b="0" baseline="-2500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because its reverse, 00101110 is 46 in binary.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to construct the DFA.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theorem says the reverse of a regular language is also regular.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Strings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{0,1}* = {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0, 1, 00, 01, 10, 11, 000, 001, . . .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CC3300"/>
                </a:solidFill>
                <a:latin typeface="Tahoma"/>
                <a:ea typeface="Tahoma"/>
                <a:cs typeface="Tahoma"/>
                <a:sym typeface="Tahoma"/>
              </a:rPr>
              <a:t>Subtlety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0 as a string, 0 as a symbol look the same.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 determines the type.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Languages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32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language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a subset of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for some alphabet 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The set of strings of 0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and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with no two consecutive 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 = {</a:t>
            </a: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0, 1, 00, 01, 10, 000, 001, 010, 100, 101, 0000, 0001, 0010, 0100, 0101, 1000, 1001, 1010, . . . 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Deterministic Finite Automata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formalism for defining languages, consisting of: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finite set of </a:t>
            </a:r>
            <a:r>
              <a:rPr b="0" i="1" lang="en-US" sz="28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states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(Q, typically).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</a:t>
            </a:r>
            <a:r>
              <a:rPr b="0" i="1" lang="en-US" sz="28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input alphabet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Σ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typically).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8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transition function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typically).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8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start state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(q</a:t>
            </a:r>
            <a:r>
              <a:rPr b="0" baseline="-2500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in Q, typically).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set of </a:t>
            </a:r>
            <a:r>
              <a:rPr b="0" i="1" lang="en-US" sz="2800" u="none">
                <a:solidFill>
                  <a:srgbClr val="FF0066"/>
                </a:solidFill>
                <a:latin typeface="Tahoma"/>
                <a:ea typeface="Tahoma"/>
                <a:cs typeface="Tahoma"/>
                <a:sym typeface="Tahoma"/>
              </a:rPr>
              <a:t>final states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(F </a:t>
            </a:r>
            <a:r>
              <a:rPr b="0" i="0" lang="en-US" sz="28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⊆ 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Q, typically).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accepting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synonyms.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Transition Function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Takes two arguments: a state and an input symbol.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δ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(q, a) = the state that the DFA goes to when it is in state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and input </a:t>
            </a:r>
            <a:r>
              <a:rPr b="0" i="1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is received.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Graph Representation of DFA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Nodes = states.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Arcs represent transition function.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 from state p to state q labeled by all those input symbols that have transitions from p to q.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Arrow labeled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the start state.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Final states indicated by double circles.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Graph of a DFA</a:t>
            </a:r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>
            <a:off x="990600" y="2514600"/>
            <a:ext cx="5387975" cy="2090737"/>
            <a:chOff x="624" y="1563"/>
            <a:chExt cx="3394" cy="1317"/>
          </a:xfrm>
        </p:grpSpPr>
        <p:sp>
          <p:nvSpPr>
            <p:cNvPr id="156" name="Google Shape;156;p9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  <p:grpSp>
          <p:nvGrpSpPr>
            <p:cNvPr id="157" name="Google Shape;157;p9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158" name="Google Shape;158;p9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/>
              </a:p>
            </p:txBody>
          </p:sp>
          <p:sp>
            <p:nvSpPr>
              <p:cNvPr id="159" name="Google Shape;159;p9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grpSp>
            <p:nvGrpSpPr>
              <p:cNvPr id="160" name="Google Shape;160;p9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fmla="val -7123201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grpSp>
              <p:nvGrpSpPr>
                <p:cNvPr id="162" name="Google Shape;162;p9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163" name="Google Shape;163;p9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64" name="Google Shape;164;p9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/>
                  </a:p>
                </p:txBody>
              </p:sp>
              <p:sp>
                <p:nvSpPr>
                  <p:cNvPr id="165" name="Google Shape;165;p9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803"/>
                    </a:schemeClr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166" name="Google Shape;166;p9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167" name="Google Shape;167;p9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168" name="Google Shape;168;p9"/>
                  <p:cNvCxnSpPr/>
                  <p:nvPr/>
                </p:nvCxnSpPr>
                <p:spPr>
                  <a:xfrm flipH="1" rot="10800000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69" name="Google Shape;169;p9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70" name="Google Shape;170;p9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71" name="Google Shape;171;p9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1</a:t>
                    </a:r>
                    <a:endParaRPr/>
                  </a:p>
                </p:txBody>
              </p:sp>
              <p:sp>
                <p:nvSpPr>
                  <p:cNvPr id="172" name="Google Shape;172;p9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</a:t>
                    </a:r>
                    <a:endParaRPr/>
                  </a:p>
                </p:txBody>
              </p:sp>
              <p:cxnSp>
                <p:nvCxnSpPr>
                  <p:cNvPr id="173" name="Google Shape;173;p9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fmla="val 43200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174" name="Google Shape;174;p9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Tahoma"/>
                      <a:buNone/>
                    </a:pPr>
                    <a:r>
                      <a:rPr b="0" i="0" lang="en-US" sz="24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0,1</a:t>
                    </a:r>
                    <a:endParaRPr/>
                  </a:p>
                </p:txBody>
              </p:sp>
              <p:cxnSp>
                <p:nvCxnSpPr>
                  <p:cNvPr id="175" name="Google Shape;175;p9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fmla="val -4017600" name="adj1"/>
                    </a:avLst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</p:grpSp>
          </p:grpSp>
        </p:grpSp>
      </p:grpSp>
      <p:grpSp>
        <p:nvGrpSpPr>
          <p:cNvPr id="176" name="Google Shape;176;p9"/>
          <p:cNvGrpSpPr/>
          <p:nvPr/>
        </p:nvGrpSpPr>
        <p:grpSpPr>
          <a:xfrm>
            <a:off x="1600200" y="3886200"/>
            <a:ext cx="1522412" cy="2347912"/>
            <a:chOff x="1008" y="2427"/>
            <a:chExt cx="959" cy="1479"/>
          </a:xfrm>
        </p:grpSpPr>
        <p:sp>
          <p:nvSpPr>
            <p:cNvPr id="177" name="Google Shape;177;p9"/>
            <p:cNvSpPr txBox="1"/>
            <p:nvPr/>
          </p:nvSpPr>
          <p:spPr>
            <a:xfrm>
              <a:off x="1008" y="2928"/>
              <a:ext cx="959" cy="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Previous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string OK,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does not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end in 1.</a:t>
              </a:r>
              <a:endParaRPr/>
            </a:p>
          </p:txBody>
        </p:sp>
        <p:cxnSp>
          <p:nvCxnSpPr>
            <p:cNvPr id="178" name="Google Shape;178;p9"/>
            <p:cNvCxnSpPr/>
            <p:nvPr/>
          </p:nvCxnSpPr>
          <p:spPr>
            <a:xfrm rot="10800000">
              <a:off x="1440" y="2427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79" name="Google Shape;179;p9"/>
          <p:cNvGrpSpPr/>
          <p:nvPr/>
        </p:nvGrpSpPr>
        <p:grpSpPr>
          <a:xfrm>
            <a:off x="3352800" y="3886200"/>
            <a:ext cx="1555750" cy="2347912"/>
            <a:chOff x="1008" y="2427"/>
            <a:chExt cx="980" cy="1479"/>
          </a:xfrm>
        </p:grpSpPr>
        <p:sp>
          <p:nvSpPr>
            <p:cNvPr id="180" name="Google Shape;180;p9"/>
            <p:cNvSpPr txBox="1"/>
            <p:nvPr/>
          </p:nvSpPr>
          <p:spPr>
            <a:xfrm>
              <a:off x="1008" y="2928"/>
              <a:ext cx="980" cy="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Previous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String OK,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ends in a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single 1.</a:t>
              </a:r>
              <a:endParaRPr/>
            </a:p>
          </p:txBody>
        </p:sp>
        <p:cxnSp>
          <p:nvCxnSpPr>
            <p:cNvPr id="181" name="Google Shape;181;p9"/>
            <p:cNvCxnSpPr/>
            <p:nvPr/>
          </p:nvCxnSpPr>
          <p:spPr>
            <a:xfrm rot="10800000">
              <a:off x="1440" y="2427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82" name="Google Shape;182;p9"/>
          <p:cNvGrpSpPr/>
          <p:nvPr/>
        </p:nvGrpSpPr>
        <p:grpSpPr>
          <a:xfrm>
            <a:off x="5029200" y="3810000"/>
            <a:ext cx="1793875" cy="1982787"/>
            <a:chOff x="1008" y="2427"/>
            <a:chExt cx="1130" cy="1249"/>
          </a:xfrm>
        </p:grpSpPr>
        <p:sp>
          <p:nvSpPr>
            <p:cNvPr id="183" name="Google Shape;183;p9"/>
            <p:cNvSpPr txBox="1"/>
            <p:nvPr/>
          </p:nvSpPr>
          <p:spPr>
            <a:xfrm>
              <a:off x="1008" y="2928"/>
              <a:ext cx="1130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Consecutive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 have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been seen.</a:t>
              </a:r>
              <a:endParaRPr/>
            </a:p>
          </p:txBody>
        </p:sp>
        <p:cxnSp>
          <p:nvCxnSpPr>
            <p:cNvPr id="184" name="Google Shape;184;p9"/>
            <p:cNvCxnSpPr/>
            <p:nvPr/>
          </p:nvCxnSpPr>
          <p:spPr>
            <a:xfrm rot="10800000">
              <a:off x="1440" y="2427"/>
              <a:ext cx="0" cy="43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85" name="Google Shape;185;p9"/>
          <p:cNvSpPr txBox="1"/>
          <p:nvPr/>
        </p:nvSpPr>
        <p:spPr>
          <a:xfrm>
            <a:off x="914400" y="1828800"/>
            <a:ext cx="6507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Accepts all strings without two consecutive 1</a:t>
            </a:r>
            <a:r>
              <a:rPr b="0" i="0" lang="en-US" sz="24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0" i="0" lang="en-US" sz="2400" u="none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