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5E019D5B-7807-654E-A76D-CF2B59E2C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23C12D-2A20-6145-8067-B6111FCE4EC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52B01-A6DC-194D-956C-368E0CC8EE0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E434-661E-0F49-9CE2-2E50D26ABB2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10DE7C-75A5-384B-B719-ABA41F9597A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4467F-76EF-1447-88F6-A6D688F8B1A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7DD8B-640C-F946-9C15-D51B051017C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A77F2-B195-FA45-AA28-E07D4942C9D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107651-4D76-FE4E-A45F-F20906E0C5E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1B3AA-5717-5C43-B7AE-16F7EA04475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EB48A0-DC75-9944-9011-AB2C9443057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02373-5BC6-E847-A66C-B079245C50A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21FD1-7127-1641-87BD-8C7B81E02D5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BC4EBE-5B14-9C44-9283-83CFC998B23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BD1B0-1897-9A40-AE7E-89FB0BDE4F3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2F099-7E32-D945-BD98-2D160045B8C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661A27-4228-3346-896E-603E314A6A8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ABE4B-2738-1047-9A75-C11997909D9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324C06-3187-EF48-8AFE-ADBCD72061A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DB7014-ADA8-014A-A976-25CA3E6C004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82DB8-D240-EE4B-9811-BBFE79058FC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A79D2-CB8E-DC49-9B1D-DB3863A27C7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E6A48-E7A0-2E43-8050-C270FC2E61C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CD213D-80BF-0C4F-A078-6FDC0AEAA10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133A3-ADA4-2546-A55B-67DCA46FDEE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FD1D01-F793-E545-B189-4211CACED67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D4B1E-24BE-A94F-82FB-871979955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57FD-0167-9E4B-A377-63200898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35E2-D83C-BA4B-BC93-DDD531597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97EE-565B-3B48-A358-DE3B85DA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D0DDE-940D-3E45-BB55-4C802F9D9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4604-7433-C34F-99C6-08277F292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55540-2F0A-2A4B-A078-E61E9D5CF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6ED73-A69E-9B4D-9F54-EAC4720F5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A1FD-E40D-E849-8C9F-A95D5FF03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16EC-DFC2-A940-99F0-845B0817F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0E530-4041-8541-B403-96DD47618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F842CA8-277B-BC4D-8C48-B8B9F33CE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FFAC-C2F0-7E46-BC97-B2323D6BBA5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Regular Expressions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/>
              <a:buNone/>
              <a:defRPr/>
            </a:pPr>
            <a:r>
              <a:rPr lang="en-US" smtClean="0">
                <a:cs typeface="+mn-cs"/>
              </a:rPr>
              <a:t>Definitions</a:t>
            </a:r>
          </a:p>
          <a:p>
            <a:pPr>
              <a:buFont typeface="Arial"/>
              <a:buNone/>
              <a:defRPr/>
            </a:pPr>
            <a:r>
              <a:rPr lang="en-US" smtClean="0">
                <a:cs typeface="+mn-cs"/>
              </a:rPr>
              <a:t>Equivalence to Finite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F4155-260A-1A43-9DC4-D0A6F0B067C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Converting a RE to an </a:t>
            </a:r>
            <a:r>
              <a:rPr lang="en-US" smtClean="0">
                <a:latin typeface="Lucida Sans Unicode" charset="0"/>
                <a:cs typeface="+mj-cs"/>
              </a:rPr>
              <a:t>ε</a:t>
            </a:r>
            <a:r>
              <a:rPr lang="en-US" smtClean="0">
                <a:cs typeface="+mj-cs"/>
              </a:rPr>
              <a:t>-NFA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Proof is an induction on the number of operators (+, concatenation, *) in the RE.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We always construct an automaton of a special form (next slide).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92E26-946D-6D4E-AB43-3249F072F2B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Form of </a:t>
            </a:r>
            <a:r>
              <a:rPr lang="en-US" smtClean="0">
                <a:latin typeface="Lucida Sans Unicode" charset="0"/>
                <a:cs typeface="+mj-cs"/>
              </a:rPr>
              <a:t>ε</a:t>
            </a:r>
            <a:r>
              <a:rPr lang="en-US" smtClean="0">
                <a:cs typeface="+mj-cs"/>
              </a:rPr>
              <a:t>-NFA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 Constructed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371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09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No arcs from outside,</a:t>
            </a:r>
          </a:p>
          <a:p>
            <a:pPr algn="ctr">
              <a:defRPr/>
            </a:pPr>
            <a:r>
              <a:rPr lang="en-US">
                <a:cs typeface="+mn-cs"/>
              </a:rPr>
              <a:t>no arcs leaving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86000" y="4114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286000" y="3581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3429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724400" y="4114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038600"/>
            <a:ext cx="1936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Start state:</a:t>
            </a:r>
          </a:p>
          <a:p>
            <a:pPr>
              <a:defRPr/>
            </a:pPr>
            <a:r>
              <a:rPr lang="en-US">
                <a:cs typeface="+mn-cs"/>
              </a:rPr>
              <a:t>Only state</a:t>
            </a:r>
          </a:p>
          <a:p>
            <a:pPr>
              <a:defRPr/>
            </a:pPr>
            <a:r>
              <a:rPr lang="en-US">
                <a:cs typeface="+mn-cs"/>
              </a:rPr>
              <a:t>with external</a:t>
            </a:r>
          </a:p>
          <a:p>
            <a:pPr>
              <a:defRPr/>
            </a:pPr>
            <a:r>
              <a:rPr lang="en-US">
                <a:cs typeface="+mn-cs"/>
              </a:rPr>
              <a:t>predecessors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56325" y="4071938"/>
            <a:ext cx="193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Final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 state:</a:t>
            </a:r>
          </a:p>
          <a:p>
            <a:pPr>
              <a:defRPr/>
            </a:pPr>
            <a:r>
              <a:rPr lang="en-US">
                <a:cs typeface="+mn-cs"/>
              </a:rPr>
              <a:t>Only state</a:t>
            </a:r>
          </a:p>
          <a:p>
            <a:pPr>
              <a:defRPr/>
            </a:pPr>
            <a:r>
              <a:rPr lang="en-US">
                <a:cs typeface="+mn-cs"/>
              </a:rPr>
              <a:t>with external</a:t>
            </a:r>
          </a:p>
          <a:p>
            <a:pPr>
              <a:defRPr/>
            </a:pPr>
            <a:r>
              <a:rPr lang="en-US">
                <a:cs typeface="+mn-cs"/>
              </a:rPr>
              <a:t>successors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  <p:bldP spid="256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60F8-81B6-324A-B4B9-16C1B0549FB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 to </a:t>
            </a:r>
            <a:r>
              <a:rPr lang="en-US" smtClean="0">
                <a:latin typeface="Lucida Sans Unicode" charset="0"/>
                <a:cs typeface="+mj-cs"/>
              </a:rPr>
              <a:t>ε</a:t>
            </a:r>
            <a:r>
              <a:rPr lang="en-US" smtClean="0">
                <a:cs typeface="+mj-cs"/>
              </a:rPr>
              <a:t>-NFA: </a:t>
            </a:r>
            <a:r>
              <a:rPr lang="en-US" smtClean="0">
                <a:solidFill>
                  <a:srgbClr val="3366FF"/>
                </a:solidFill>
                <a:cs typeface="+mj-cs"/>
              </a:rPr>
              <a:t>Basis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Symbol </a:t>
            </a:r>
            <a:r>
              <a:rPr lang="en-US" b="1" smtClean="0">
                <a:cs typeface="+mn-cs"/>
              </a:rPr>
              <a:t>a</a:t>
            </a:r>
            <a:r>
              <a:rPr lang="en-US" smtClean="0">
                <a:cs typeface="+mn-cs"/>
              </a:rPr>
              <a:t>:</a:t>
            </a:r>
          </a:p>
          <a:p>
            <a:pPr>
              <a:buFont typeface="Arial"/>
              <a:buChar char="•"/>
              <a:defRPr/>
            </a:pPr>
            <a:endParaRPr lang="en-US" smtClean="0">
              <a:cs typeface="+mn-cs"/>
            </a:endParaRPr>
          </a:p>
          <a:p>
            <a:pPr>
              <a:buFont typeface="Arial"/>
              <a:buChar char="•"/>
              <a:defRPr/>
            </a:pPr>
            <a:r>
              <a:rPr lang="en-US" smtClean="0">
                <a:latin typeface="Lucida Sans Unicode" charset="0"/>
                <a:cs typeface="+mn-cs"/>
              </a:rPr>
              <a:t>ε</a:t>
            </a:r>
            <a:r>
              <a:rPr lang="en-US" smtClean="0">
                <a:cs typeface="+mn-cs"/>
              </a:rPr>
              <a:t>:</a:t>
            </a:r>
          </a:p>
          <a:p>
            <a:pPr>
              <a:buFont typeface="Arial"/>
              <a:buChar char="•"/>
              <a:defRPr/>
            </a:pPr>
            <a:endParaRPr lang="en-US" smtClean="0">
              <a:cs typeface="+mn-cs"/>
            </a:endParaRPr>
          </a:p>
          <a:p>
            <a:pPr>
              <a:buFont typeface="Arial"/>
              <a:buChar char="•"/>
              <a:defRPr/>
            </a:pPr>
            <a:r>
              <a:rPr lang="en-US" sz="2400" smtClean="0">
                <a:latin typeface="Lucida Sans Unicode" charset="0"/>
                <a:cs typeface="+mn-cs"/>
              </a:rPr>
              <a:t>∅</a:t>
            </a:r>
            <a:r>
              <a:rPr lang="en-US" smtClean="0">
                <a:cs typeface="+mn-cs"/>
              </a:rPr>
              <a:t>:</a:t>
            </a:r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648" y="124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648" y="1219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>
                  <a:latin typeface="Lucida Sans Unicode" charset="0"/>
                  <a:cs typeface="+mn-cs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067F5-E3BC-CC4A-92B2-4AD5DA50520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 to </a:t>
            </a:r>
            <a:r>
              <a:rPr lang="en-US" smtClean="0">
                <a:latin typeface="Lucida Sans Unicode" charset="0"/>
                <a:cs typeface="+mj-cs"/>
              </a:rPr>
              <a:t>ε</a:t>
            </a:r>
            <a:r>
              <a:rPr lang="en-US" smtClean="0">
                <a:cs typeface="+mj-cs"/>
              </a:rPr>
              <a:t>-NFA: </a:t>
            </a:r>
            <a:r>
              <a:rPr lang="en-US" smtClean="0">
                <a:solidFill>
                  <a:srgbClr val="3366FF"/>
                </a:solidFill>
                <a:cs typeface="+mj-cs"/>
              </a:rPr>
              <a:t>Induction 1</a:t>
            </a:r>
            <a:r>
              <a:rPr lang="en-US" smtClean="0">
                <a:cs typeface="+mj-cs"/>
              </a:rPr>
              <a:t> – Union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9699" name="Oval 3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For E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For E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1311275" y="2286000"/>
            <a:ext cx="6096000" cy="4084638"/>
            <a:chOff x="826" y="1440"/>
            <a:chExt cx="3840" cy="2573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826" y="1440"/>
              <a:ext cx="384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208" y="3648"/>
              <a:ext cx="11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For E</a:t>
              </a:r>
              <a:r>
                <a:rPr lang="en-US" baseline="-25000">
                  <a:cs typeface="+mn-cs"/>
                </a:rPr>
                <a:t>1</a:t>
              </a:r>
              <a:r>
                <a:rPr lang="en-US">
                  <a:cs typeface="+mn-cs"/>
                </a:rPr>
                <a:t> </a:t>
              </a:r>
              <a:r>
                <a:rPr lang="en-US" sz="3200">
                  <a:cs typeface="+mn-cs"/>
                  <a:sym typeface="Symbol" charset="0"/>
                </a:rPr>
                <a:t></a:t>
              </a:r>
              <a:r>
                <a:rPr lang="en-US">
                  <a:cs typeface="+mn-cs"/>
                </a:rPr>
                <a:t> E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1447800" y="3048000"/>
            <a:ext cx="5867400" cy="1828800"/>
            <a:chOff x="912" y="1920"/>
            <a:chExt cx="3696" cy="1152"/>
          </a:xfrm>
        </p:grpSpPr>
        <p:grpSp>
          <p:nvGrpSpPr>
            <p:cNvPr id="38919" name="Group 17"/>
            <p:cNvGrpSpPr>
              <a:grpSpLocks/>
            </p:cNvGrpSpPr>
            <p:nvPr/>
          </p:nvGrpSpPr>
          <p:grpSpPr bwMode="auto"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08" name="Oval 12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V="1">
                <a:off x="1152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1344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1344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936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93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87624-9AFE-304B-8B2E-C12EB860DDA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 to </a:t>
            </a:r>
            <a:r>
              <a:rPr lang="en-US" smtClean="0">
                <a:latin typeface="Lucida Sans Unicode" charset="0"/>
                <a:cs typeface="+mj-cs"/>
              </a:rPr>
              <a:t>ε</a:t>
            </a:r>
            <a:r>
              <a:rPr lang="en-US" smtClean="0">
                <a:cs typeface="+mj-cs"/>
              </a:rPr>
              <a:t>-NFA: </a:t>
            </a:r>
            <a:r>
              <a:rPr lang="en-US" smtClean="0">
                <a:solidFill>
                  <a:srgbClr val="3366FF"/>
                </a:solidFill>
                <a:cs typeface="+mj-cs"/>
              </a:rPr>
              <a:t>Induction 2</a:t>
            </a:r>
            <a:r>
              <a:rPr lang="en-US" smtClean="0">
                <a:cs typeface="+mj-cs"/>
              </a:rPr>
              <a:t> – Concatenation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For E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For E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09600" y="2514600"/>
            <a:ext cx="8153400" cy="3048000"/>
            <a:chOff x="384" y="1584"/>
            <a:chExt cx="5136" cy="1920"/>
          </a:xfrm>
        </p:grpSpPr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384" y="1584"/>
              <a:ext cx="513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352" y="3216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For E</a:t>
              </a:r>
              <a:r>
                <a:rPr lang="en-US" baseline="-25000">
                  <a:cs typeface="+mn-cs"/>
                </a:rPr>
                <a:t>1</a:t>
              </a:r>
              <a:r>
                <a:rPr lang="en-US">
                  <a:cs typeface="+mn-cs"/>
                </a:rPr>
                <a:t>E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</p:grp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3733800" y="3200400"/>
            <a:ext cx="1828800" cy="457200"/>
            <a:chOff x="2352" y="2016"/>
            <a:chExt cx="1152" cy="288"/>
          </a:xfrm>
        </p:grpSpPr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352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832" y="201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32289-5DC0-7240-B509-507583749BF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 to </a:t>
            </a:r>
            <a:r>
              <a:rPr lang="en-US" smtClean="0">
                <a:latin typeface="Lucida Sans Unicode" charset="0"/>
                <a:cs typeface="+mj-cs"/>
              </a:rPr>
              <a:t>ε</a:t>
            </a:r>
            <a:r>
              <a:rPr lang="en-US" smtClean="0">
                <a:cs typeface="+mj-cs"/>
              </a:rPr>
              <a:t>-NFA: </a:t>
            </a:r>
            <a:r>
              <a:rPr lang="en-US" smtClean="0">
                <a:solidFill>
                  <a:srgbClr val="3366FF"/>
                </a:solidFill>
                <a:cs typeface="+mj-cs"/>
              </a:rPr>
              <a:t>Induction 3</a:t>
            </a:r>
            <a:r>
              <a:rPr lang="en-US" smtClean="0">
                <a:cs typeface="+mj-cs"/>
              </a:rPr>
              <a:t> – Closure</a:t>
            </a:r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For E</a:t>
              </a:r>
              <a:endParaRPr lang="en-US" baseline="-25000">
                <a:cs typeface="+mn-cs"/>
              </a:endParaRPr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609600" y="1676400"/>
            <a:ext cx="7086600" cy="4343400"/>
            <a:chOff x="384" y="1056"/>
            <a:chExt cx="4464" cy="2736"/>
          </a:xfrm>
        </p:grpSpPr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384" y="1056"/>
              <a:ext cx="446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56" y="350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For E*</a:t>
              </a:r>
              <a:endParaRPr lang="en-US" baseline="-25000">
                <a:cs typeface="+mn-cs"/>
              </a:endParaRPr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990600" y="1752600"/>
            <a:ext cx="6096000" cy="3276600"/>
            <a:chOff x="624" y="1104"/>
            <a:chExt cx="3840" cy="2064"/>
          </a:xfrm>
        </p:grpSpPr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912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345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cxnSp>
          <p:nvCxnSpPr>
            <p:cNvPr id="33810" name="AutoShape 18"/>
            <p:cNvCxnSpPr>
              <a:cxnSpLocks noChangeShapeType="1"/>
            </p:cNvCxnSpPr>
            <p:nvPr/>
          </p:nvCxnSpPr>
          <p:spPr bwMode="auto">
            <a:xfrm rot="16200000" flipH="1" flipV="1">
              <a:off x="2543" y="1297"/>
              <a:ext cx="1" cy="1440"/>
            </a:xfrm>
            <a:prstGeom prst="curvedConnector3">
              <a:avLst>
                <a:gd name="adj1" fmla="val -639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811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2543" y="529"/>
              <a:ext cx="1" cy="3552"/>
            </a:xfrm>
            <a:prstGeom prst="curvedConnector3">
              <a:avLst>
                <a:gd name="adj1" fmla="val 54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496" y="11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3696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1152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Lucida Sans Unicode" charset="0"/>
                  <a:cs typeface="+mn-cs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F953C-F429-4941-9CA8-E2BA0C6D23F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DFA-to-RE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A strange sort of induction.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States of the DFA are assumed to be 1,2,…,n.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We construct RE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for the labels of restricted sets of paths.</a:t>
            </a:r>
          </a:p>
          <a:p>
            <a:pPr lvl="1"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</a:rPr>
              <a:t>Basis</a:t>
            </a:r>
            <a:r>
              <a:rPr lang="en-US" smtClean="0"/>
              <a:t>: single arcs or no arc at all.</a:t>
            </a:r>
          </a:p>
          <a:p>
            <a:pPr lvl="1"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</a:rPr>
              <a:t>Induction</a:t>
            </a:r>
            <a:r>
              <a:rPr lang="en-US" smtClean="0"/>
              <a:t>: paths that are allowed to traverse next state in order.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1199E-30C2-114C-9EC4-AB3EC9B4BE0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k-Paths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A k-path is a path through the graph of the DFA that goes </a:t>
            </a:r>
            <a:r>
              <a:rPr lang="en-US" b="1" dirty="0" smtClean="0">
                <a:solidFill>
                  <a:srgbClr val="CC3300"/>
                </a:solidFill>
                <a:cs typeface="+mn-cs"/>
              </a:rPr>
              <a:t>through</a:t>
            </a:r>
            <a:r>
              <a:rPr lang="en-US" dirty="0" smtClean="0">
                <a:solidFill>
                  <a:srgbClr val="CC33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no state numbered higher than k.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Endpoints are not restricted; they can be any state.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DDA1D-5C05-9B40-9623-BFF19A1358A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CC33"/>
                </a:solidFill>
                <a:cs typeface="+mj-cs"/>
              </a:rPr>
              <a:t>Example</a:t>
            </a:r>
            <a:r>
              <a:rPr lang="en-US" smtClean="0">
                <a:cs typeface="+mj-cs"/>
              </a:rPr>
              <a:t>: k-Paths</a:t>
            </a:r>
          </a:p>
        </p:txBody>
      </p:sp>
      <p:grpSp>
        <p:nvGrpSpPr>
          <p:cNvPr id="49155" name="Group 18"/>
          <p:cNvGrpSpPr>
            <a:grpSpLocks/>
          </p:cNvGrpSpPr>
          <p:nvPr/>
        </p:nvGrpSpPr>
        <p:grpSpPr bwMode="auto">
          <a:xfrm>
            <a:off x="1371600" y="1752600"/>
            <a:ext cx="2133600" cy="2286000"/>
            <a:chOff x="864" y="1104"/>
            <a:chExt cx="1344" cy="1440"/>
          </a:xfrm>
        </p:grpSpPr>
        <p:sp>
          <p:nvSpPr>
            <p:cNvPr id="39939" name="Oval 3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cxnSp>
          <p:nvCxnSpPr>
            <p:cNvPr id="39945" name="AutoShape 9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46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47" name="AutoShape 11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13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584" y="187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440" y="110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86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968" y="2091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</p:grp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708525" y="2166938"/>
            <a:ext cx="29384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0-paths from 2 to 3:</a:t>
            </a:r>
          </a:p>
          <a:p>
            <a:pPr>
              <a:defRPr/>
            </a:pPr>
            <a:r>
              <a:rPr lang="en-US">
                <a:cs typeface="+mn-cs"/>
              </a:rPr>
              <a:t>RE for labels = 0.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648200" y="3276600"/>
            <a:ext cx="31226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1-paths from 2 to 3:</a:t>
            </a:r>
          </a:p>
          <a:p>
            <a:pPr>
              <a:defRPr/>
            </a:pPr>
            <a:r>
              <a:rPr lang="en-US" dirty="0">
                <a:cs typeface="+mn-cs"/>
              </a:rPr>
              <a:t>RE for labels = 0+11.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724400" y="4343400"/>
            <a:ext cx="29384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2-paths from 2 to 3:</a:t>
            </a:r>
          </a:p>
          <a:p>
            <a:pPr>
              <a:defRPr/>
            </a:pPr>
            <a:r>
              <a:rPr lang="en-US">
                <a:cs typeface="+mn-cs"/>
              </a:rPr>
              <a:t>RE for labels =</a:t>
            </a:r>
          </a:p>
          <a:p>
            <a:pPr>
              <a:defRPr/>
            </a:pPr>
            <a:r>
              <a:rPr lang="en-US">
                <a:cs typeface="+mn-cs"/>
              </a:rPr>
              <a:t>(10)*0+1(01)*1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724400" y="5791200"/>
            <a:ext cx="29384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3-paths from 2 to 3:</a:t>
            </a:r>
          </a:p>
          <a:p>
            <a:pPr>
              <a:defRPr/>
            </a:pPr>
            <a:r>
              <a:rPr lang="en-US">
                <a:cs typeface="+mn-cs"/>
              </a:rPr>
              <a:t>RE for labels = 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4E436-BEE3-A84F-BF91-054DCD5AD6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k-Path Induction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Let R</a:t>
            </a:r>
            <a:r>
              <a:rPr lang="en-US" baseline="-25000" smtClean="0">
                <a:cs typeface="+mn-cs"/>
              </a:rPr>
              <a:t>ij</a:t>
            </a:r>
            <a:r>
              <a:rPr lang="en-US" baseline="30000" smtClean="0">
                <a:cs typeface="+mn-cs"/>
              </a:rPr>
              <a:t>k</a:t>
            </a:r>
            <a:r>
              <a:rPr lang="en-US" smtClean="0">
                <a:cs typeface="+mn-cs"/>
              </a:rPr>
              <a:t> be the regular expression for the set of labels of k-paths from state i to state j.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Basis</a:t>
            </a:r>
            <a:r>
              <a:rPr lang="en-US" smtClean="0">
                <a:cs typeface="+mn-cs"/>
              </a:rPr>
              <a:t>: k=0. R</a:t>
            </a:r>
            <a:r>
              <a:rPr lang="en-US" baseline="-25000" smtClean="0">
                <a:cs typeface="+mn-cs"/>
              </a:rPr>
              <a:t>ij</a:t>
            </a:r>
            <a:r>
              <a:rPr lang="en-US" baseline="30000" smtClean="0">
                <a:cs typeface="+mn-cs"/>
              </a:rPr>
              <a:t>0</a:t>
            </a:r>
            <a:r>
              <a:rPr lang="en-US" smtClean="0">
                <a:cs typeface="+mn-cs"/>
              </a:rPr>
              <a:t> = sum of labels of arc from i to j.</a:t>
            </a:r>
          </a:p>
          <a:p>
            <a:pPr lvl="1">
              <a:buFont typeface="Arial"/>
              <a:buChar char="•"/>
              <a:defRPr/>
            </a:pPr>
            <a:r>
              <a:rPr lang="en-US" sz="2000" smtClean="0">
                <a:latin typeface="Lucida Sans Unicode" charset="0"/>
              </a:rPr>
              <a:t>∅</a:t>
            </a:r>
            <a:r>
              <a:rPr lang="en-US" smtClean="0"/>
              <a:t> if no such arc.</a:t>
            </a:r>
          </a:p>
          <a:p>
            <a:pPr lvl="1">
              <a:buFont typeface="Arial"/>
              <a:buChar char="•"/>
              <a:defRPr/>
            </a:pPr>
            <a:r>
              <a:rPr lang="en-US" smtClean="0"/>
              <a:t>But add </a:t>
            </a:r>
            <a:r>
              <a:rPr lang="en-US" smtClean="0">
                <a:latin typeface="Lucida Sans Unicode" charset="0"/>
              </a:rPr>
              <a:t>ε</a:t>
            </a:r>
            <a:r>
              <a:rPr lang="en-US" smtClean="0"/>
              <a:t> if i=j.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F11C-1764-5B4E-A824-E6B6FFEAA8D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s: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b="1" i="1" dirty="0" smtClean="0">
                <a:solidFill>
                  <a:srgbClr val="FF0066"/>
                </a:solidFill>
                <a:cs typeface="+mn-cs"/>
              </a:rPr>
              <a:t>Regular expressions</a:t>
            </a:r>
            <a:r>
              <a:rPr lang="en-US" b="1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 are an algebraic way to describe languages.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They describe exactly the regular languages.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If E is a regular expression, then L(E) is the language it defines.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We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err="1" smtClean="0">
                <a:cs typeface="+mn-cs"/>
              </a:rPr>
              <a:t>ll</a:t>
            </a:r>
            <a:r>
              <a:rPr lang="en-US" dirty="0" smtClean="0">
                <a:cs typeface="+mn-cs"/>
              </a:rPr>
              <a:t> describe RE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and  their languages recursively.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D4133-AB4B-514B-BFD6-6EE21B7A755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5720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CC33"/>
                </a:solidFill>
                <a:cs typeface="+mj-cs"/>
              </a:rPr>
              <a:t>Example</a:t>
            </a:r>
            <a:r>
              <a:rPr lang="en-US" smtClean="0">
                <a:cs typeface="+mj-cs"/>
              </a:rPr>
              <a:t>: Basis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12</a:t>
            </a:r>
            <a:r>
              <a:rPr lang="en-US" baseline="30000" smtClean="0">
                <a:cs typeface="+mn-cs"/>
              </a:rPr>
              <a:t>0</a:t>
            </a:r>
            <a:r>
              <a:rPr lang="en-US" smtClean="0">
                <a:cs typeface="+mn-cs"/>
              </a:rPr>
              <a:t> = 0.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11</a:t>
            </a:r>
            <a:r>
              <a:rPr lang="en-US" baseline="30000" smtClean="0">
                <a:cs typeface="+mn-cs"/>
              </a:rPr>
              <a:t>0</a:t>
            </a:r>
            <a:r>
              <a:rPr lang="en-US" smtClean="0">
                <a:cs typeface="+mn-cs"/>
              </a:rPr>
              <a:t> = </a:t>
            </a:r>
            <a:r>
              <a:rPr lang="en-US" sz="2400" smtClean="0">
                <a:latin typeface="Lucida Sans Unicode" charset="0"/>
                <a:cs typeface="+mn-cs"/>
              </a:rPr>
              <a:t>∅</a:t>
            </a:r>
            <a:r>
              <a:rPr lang="en-US" smtClean="0">
                <a:cs typeface="+mn-cs"/>
              </a:rPr>
              <a:t> + </a:t>
            </a:r>
            <a:r>
              <a:rPr lang="en-US" smtClean="0">
                <a:latin typeface="Lucida Sans Unicode" charset="0"/>
                <a:cs typeface="+mn-cs"/>
              </a:rPr>
              <a:t>ε</a:t>
            </a:r>
            <a:r>
              <a:rPr lang="en-US" smtClean="0">
                <a:cs typeface="+mn-cs"/>
              </a:rPr>
              <a:t> = </a:t>
            </a:r>
            <a:r>
              <a:rPr lang="en-US" smtClean="0">
                <a:latin typeface="Lucida Sans Unicode" charset="0"/>
                <a:cs typeface="+mn-cs"/>
              </a:rPr>
              <a:t>ε</a:t>
            </a:r>
            <a:r>
              <a:rPr lang="en-US" smtClean="0">
                <a:cs typeface="+mn-cs"/>
              </a:rPr>
              <a:t>.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6324600" y="228600"/>
            <a:ext cx="2133600" cy="2286000"/>
            <a:chOff x="864" y="1104"/>
            <a:chExt cx="1344" cy="1440"/>
          </a:xfrm>
        </p:grpSpPr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cxnSp>
          <p:nvCxnSpPr>
            <p:cNvPr id="44043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4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5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BB663-40AD-E04E-A70A-AE97611B8CB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k-Path </a:t>
            </a:r>
            <a:r>
              <a:rPr lang="en-US" smtClean="0">
                <a:solidFill>
                  <a:srgbClr val="3366FF"/>
                </a:solidFill>
                <a:cs typeface="+mj-cs"/>
              </a:rPr>
              <a:t>Inductive Case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/>
              <a:buChar char="•"/>
              <a:defRPr/>
            </a:pPr>
            <a:r>
              <a:rPr lang="en-US" smtClean="0">
                <a:cs typeface="+mn-cs"/>
              </a:rPr>
              <a:t>A k-path from i to j either: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smtClean="0"/>
              <a:t>Never goes through state k, or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smtClean="0"/>
              <a:t>Goes through k one or more times.</a:t>
            </a:r>
          </a:p>
          <a:p>
            <a:pPr marL="609600" indent="-609600">
              <a:buFont typeface="Monotype Sorts" charset="0"/>
              <a:buNone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ij</a:t>
            </a:r>
            <a:r>
              <a:rPr lang="en-US" baseline="30000" smtClean="0">
                <a:cs typeface="+mn-cs"/>
              </a:rPr>
              <a:t>k</a:t>
            </a:r>
            <a:r>
              <a:rPr lang="en-US" smtClean="0">
                <a:cs typeface="+mn-cs"/>
              </a:rPr>
              <a:t> = R</a:t>
            </a:r>
            <a:r>
              <a:rPr lang="en-US" baseline="-25000" smtClean="0">
                <a:cs typeface="+mn-cs"/>
              </a:rPr>
              <a:t>ij</a:t>
            </a:r>
            <a:r>
              <a:rPr lang="en-US" baseline="30000" smtClean="0">
                <a:cs typeface="+mn-cs"/>
              </a:rPr>
              <a:t>k-1</a:t>
            </a:r>
            <a:r>
              <a:rPr lang="en-US" smtClean="0">
                <a:cs typeface="+mn-cs"/>
              </a:rPr>
              <a:t> + R</a:t>
            </a:r>
            <a:r>
              <a:rPr lang="en-US" baseline="-25000" smtClean="0">
                <a:cs typeface="+mn-cs"/>
              </a:rPr>
              <a:t>ik</a:t>
            </a:r>
            <a:r>
              <a:rPr lang="en-US" baseline="30000" smtClean="0">
                <a:cs typeface="+mn-cs"/>
              </a:rPr>
              <a:t>k-1</a:t>
            </a:r>
            <a:r>
              <a:rPr lang="en-US" smtClean="0">
                <a:cs typeface="+mn-cs"/>
              </a:rPr>
              <a:t>(R</a:t>
            </a:r>
            <a:r>
              <a:rPr lang="en-US" baseline="-25000" smtClean="0">
                <a:cs typeface="+mn-cs"/>
              </a:rPr>
              <a:t>kk</a:t>
            </a:r>
            <a:r>
              <a:rPr lang="en-US" baseline="30000" smtClean="0">
                <a:cs typeface="+mn-cs"/>
              </a:rPr>
              <a:t>k-1</a:t>
            </a:r>
            <a:r>
              <a:rPr lang="en-US" smtClean="0">
                <a:cs typeface="+mn-cs"/>
              </a:rPr>
              <a:t>)* R</a:t>
            </a:r>
            <a:r>
              <a:rPr lang="en-US" baseline="-25000" smtClean="0">
                <a:cs typeface="+mn-cs"/>
              </a:rPr>
              <a:t>kj</a:t>
            </a:r>
            <a:r>
              <a:rPr lang="en-US" baseline="30000" smtClean="0">
                <a:cs typeface="+mn-cs"/>
              </a:rPr>
              <a:t>k-1</a:t>
            </a:r>
            <a:r>
              <a:rPr lang="en-US" smtClean="0">
                <a:cs typeface="+mn-cs"/>
              </a:rPr>
              <a:t>.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685800" y="4191000"/>
            <a:ext cx="1617663" cy="1508125"/>
            <a:chOff x="432" y="2640"/>
            <a:chExt cx="1019" cy="950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432" y="3072"/>
              <a:ext cx="10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Doesn</a:t>
              </a:r>
              <a:r>
                <a:rPr lang="ja-JP" altLang="en-US">
                  <a:latin typeface="Arial"/>
                  <a:cs typeface="+mn-cs"/>
                </a:rPr>
                <a:t>’</a:t>
              </a:r>
              <a:r>
                <a:rPr lang="en-US">
                  <a:cs typeface="+mn-cs"/>
                </a:rPr>
                <a:t>t go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through k</a:t>
              </a:r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 flipV="1">
              <a:off x="1104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2438400" y="4191000"/>
            <a:ext cx="1571625" cy="1492250"/>
            <a:chOff x="1536" y="2640"/>
            <a:chExt cx="990" cy="940"/>
          </a:xfrm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536" y="2832"/>
              <a:ext cx="99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Goes from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i to k the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first time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2064" y="26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3962400" y="4191000"/>
            <a:ext cx="1693863" cy="2101850"/>
            <a:chOff x="2496" y="2640"/>
            <a:chExt cx="1067" cy="132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496" y="3216"/>
              <a:ext cx="106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Zero or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more times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from k to k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2976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5791200" y="4191000"/>
            <a:ext cx="1676400" cy="1279525"/>
            <a:chOff x="3648" y="2640"/>
            <a:chExt cx="1056" cy="806"/>
          </a:xfrm>
        </p:grpSpPr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648" y="2928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Then, from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k to j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 flipV="1">
              <a:off x="3888" y="264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D404-B7BF-6946-AC6A-5932C13D31B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Illustration of </a:t>
            </a:r>
            <a:r>
              <a:rPr lang="en-US" smtClean="0">
                <a:solidFill>
                  <a:srgbClr val="3366FF"/>
                </a:solidFill>
                <a:cs typeface="+mj-cs"/>
              </a:rPr>
              <a:t>Induction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71600" y="3810000"/>
            <a:ext cx="5562600" cy="2286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States &lt; k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962400" y="32004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k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762000" y="2362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i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162800" y="2743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j</a:t>
            </a:r>
          </a:p>
        </p:txBody>
      </p:sp>
      <p:sp>
        <p:nvSpPr>
          <p:cNvPr id="48142" name="Freeform 14"/>
          <p:cNvSpPr>
            <a:spLocks/>
          </p:cNvSpPr>
          <p:nvPr/>
        </p:nvSpPr>
        <p:spPr bwMode="auto">
          <a:xfrm>
            <a:off x="1066800" y="2819400"/>
            <a:ext cx="6172200" cy="3048000"/>
          </a:xfrm>
          <a:custGeom>
            <a:avLst/>
            <a:gdLst>
              <a:gd name="T0" fmla="*/ 0 w 3888"/>
              <a:gd name="T1" fmla="*/ 0 h 1920"/>
              <a:gd name="T2" fmla="*/ 384 w 3888"/>
              <a:gd name="T3" fmla="*/ 1104 h 1920"/>
              <a:gd name="T4" fmla="*/ 1536 w 3888"/>
              <a:gd name="T5" fmla="*/ 1824 h 1920"/>
              <a:gd name="T6" fmla="*/ 2688 w 3888"/>
              <a:gd name="T7" fmla="*/ 1680 h 1920"/>
              <a:gd name="T8" fmla="*/ 3456 w 3888"/>
              <a:gd name="T9" fmla="*/ 912 h 1920"/>
              <a:gd name="T10" fmla="*/ 3888 w 3888"/>
              <a:gd name="T11" fmla="*/ 192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8" h="1920">
                <a:moveTo>
                  <a:pt x="0" y="0"/>
                </a:moveTo>
                <a:cubicBezTo>
                  <a:pt x="64" y="400"/>
                  <a:pt x="128" y="800"/>
                  <a:pt x="384" y="1104"/>
                </a:cubicBezTo>
                <a:cubicBezTo>
                  <a:pt x="640" y="1408"/>
                  <a:pt x="1152" y="1728"/>
                  <a:pt x="1536" y="1824"/>
                </a:cubicBezTo>
                <a:cubicBezTo>
                  <a:pt x="1920" y="1920"/>
                  <a:pt x="2368" y="1832"/>
                  <a:pt x="2688" y="1680"/>
                </a:cubicBezTo>
                <a:cubicBezTo>
                  <a:pt x="3008" y="1528"/>
                  <a:pt x="3256" y="1160"/>
                  <a:pt x="3456" y="912"/>
                </a:cubicBezTo>
                <a:cubicBezTo>
                  <a:pt x="3656" y="664"/>
                  <a:pt x="3772" y="428"/>
                  <a:pt x="388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Freeform 17"/>
          <p:cNvSpPr>
            <a:spLocks/>
          </p:cNvSpPr>
          <p:nvPr/>
        </p:nvSpPr>
        <p:spPr bwMode="auto">
          <a:xfrm>
            <a:off x="1143000" y="2743200"/>
            <a:ext cx="2819400" cy="1993900"/>
          </a:xfrm>
          <a:custGeom>
            <a:avLst/>
            <a:gdLst>
              <a:gd name="T0" fmla="*/ 0 w 1776"/>
              <a:gd name="T1" fmla="*/ 0 h 1256"/>
              <a:gd name="T2" fmla="*/ 384 w 1776"/>
              <a:gd name="T3" fmla="*/ 912 h 1256"/>
              <a:gd name="T4" fmla="*/ 960 w 1776"/>
              <a:gd name="T5" fmla="*/ 1248 h 1256"/>
              <a:gd name="T6" fmla="*/ 1440 w 1776"/>
              <a:gd name="T7" fmla="*/ 960 h 1256"/>
              <a:gd name="T8" fmla="*/ 1776 w 1776"/>
              <a:gd name="T9" fmla="*/ 48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256">
                <a:moveTo>
                  <a:pt x="0" y="0"/>
                </a:moveTo>
                <a:cubicBezTo>
                  <a:pt x="112" y="352"/>
                  <a:pt x="224" y="704"/>
                  <a:pt x="384" y="912"/>
                </a:cubicBezTo>
                <a:cubicBezTo>
                  <a:pt x="544" y="1120"/>
                  <a:pt x="784" y="1240"/>
                  <a:pt x="960" y="1248"/>
                </a:cubicBezTo>
                <a:cubicBezTo>
                  <a:pt x="1136" y="1256"/>
                  <a:pt x="1304" y="1088"/>
                  <a:pt x="1440" y="960"/>
                </a:cubicBezTo>
                <a:cubicBezTo>
                  <a:pt x="1576" y="832"/>
                  <a:pt x="1676" y="656"/>
                  <a:pt x="177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6" name="Freeform 18"/>
          <p:cNvSpPr>
            <a:spLocks/>
          </p:cNvSpPr>
          <p:nvPr/>
        </p:nvSpPr>
        <p:spPr bwMode="auto">
          <a:xfrm>
            <a:off x="3632200" y="3581400"/>
            <a:ext cx="876300" cy="1282700"/>
          </a:xfrm>
          <a:custGeom>
            <a:avLst/>
            <a:gdLst>
              <a:gd name="T0" fmla="*/ 256 w 552"/>
              <a:gd name="T1" fmla="*/ 0 h 808"/>
              <a:gd name="T2" fmla="*/ 16 w 552"/>
              <a:gd name="T3" fmla="*/ 480 h 808"/>
              <a:gd name="T4" fmla="*/ 160 w 552"/>
              <a:gd name="T5" fmla="*/ 720 h 808"/>
              <a:gd name="T6" fmla="*/ 448 w 552"/>
              <a:gd name="T7" fmla="*/ 768 h 808"/>
              <a:gd name="T8" fmla="*/ 544 w 552"/>
              <a:gd name="T9" fmla="*/ 480 h 808"/>
              <a:gd name="T10" fmla="*/ 400 w 552"/>
              <a:gd name="T11" fmla="*/ 4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2" h="808">
                <a:moveTo>
                  <a:pt x="256" y="0"/>
                </a:moveTo>
                <a:cubicBezTo>
                  <a:pt x="144" y="180"/>
                  <a:pt x="32" y="360"/>
                  <a:pt x="16" y="480"/>
                </a:cubicBezTo>
                <a:cubicBezTo>
                  <a:pt x="0" y="600"/>
                  <a:pt x="88" y="672"/>
                  <a:pt x="160" y="720"/>
                </a:cubicBezTo>
                <a:cubicBezTo>
                  <a:pt x="232" y="768"/>
                  <a:pt x="384" y="808"/>
                  <a:pt x="448" y="768"/>
                </a:cubicBezTo>
                <a:cubicBezTo>
                  <a:pt x="512" y="728"/>
                  <a:pt x="552" y="600"/>
                  <a:pt x="544" y="480"/>
                </a:cubicBezTo>
                <a:cubicBezTo>
                  <a:pt x="536" y="360"/>
                  <a:pt x="468" y="204"/>
                  <a:pt x="40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7" name="Freeform 19"/>
          <p:cNvSpPr>
            <a:spLocks/>
          </p:cNvSpPr>
          <p:nvPr/>
        </p:nvSpPr>
        <p:spPr bwMode="auto">
          <a:xfrm>
            <a:off x="4343400" y="3048000"/>
            <a:ext cx="2819400" cy="1727200"/>
          </a:xfrm>
          <a:custGeom>
            <a:avLst/>
            <a:gdLst>
              <a:gd name="T0" fmla="*/ 0 w 1776"/>
              <a:gd name="T1" fmla="*/ 336 h 1088"/>
              <a:gd name="T2" fmla="*/ 240 w 1776"/>
              <a:gd name="T3" fmla="*/ 672 h 1088"/>
              <a:gd name="T4" fmla="*/ 720 w 1776"/>
              <a:gd name="T5" fmla="*/ 1056 h 1088"/>
              <a:gd name="T6" fmla="*/ 1104 w 1776"/>
              <a:gd name="T7" fmla="*/ 864 h 1088"/>
              <a:gd name="T8" fmla="*/ 1776 w 1776"/>
              <a:gd name="T9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088">
                <a:moveTo>
                  <a:pt x="0" y="336"/>
                </a:moveTo>
                <a:cubicBezTo>
                  <a:pt x="60" y="444"/>
                  <a:pt x="120" y="552"/>
                  <a:pt x="240" y="672"/>
                </a:cubicBezTo>
                <a:cubicBezTo>
                  <a:pt x="360" y="792"/>
                  <a:pt x="576" y="1024"/>
                  <a:pt x="720" y="1056"/>
                </a:cubicBezTo>
                <a:cubicBezTo>
                  <a:pt x="864" y="1088"/>
                  <a:pt x="928" y="1040"/>
                  <a:pt x="1104" y="864"/>
                </a:cubicBezTo>
                <a:cubicBezTo>
                  <a:pt x="1280" y="688"/>
                  <a:pt x="1528" y="344"/>
                  <a:pt x="17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1676400" y="2057400"/>
            <a:ext cx="2289175" cy="2709863"/>
            <a:chOff x="1056" y="1296"/>
            <a:chExt cx="1442" cy="1707"/>
          </a:xfrm>
        </p:grpSpPr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056" y="1296"/>
              <a:ext cx="14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Paths not going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through k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1152" y="1851"/>
              <a:ext cx="19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6172200" y="4310063"/>
            <a:ext cx="2644775" cy="855662"/>
            <a:chOff x="3888" y="2715"/>
            <a:chExt cx="1666" cy="539"/>
          </a:xfrm>
        </p:grpSpPr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4848" y="2736"/>
              <a:ext cx="7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From k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to j</a:t>
              </a:r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 flipV="1">
              <a:off x="3888" y="2715"/>
              <a:ext cx="91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4495800" y="2438400"/>
            <a:ext cx="2290763" cy="2133600"/>
            <a:chOff x="2832" y="1536"/>
            <a:chExt cx="1443" cy="1344"/>
          </a:xfrm>
        </p:grpSpPr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3024" y="1536"/>
              <a:ext cx="12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From k to k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Several times</a:t>
              </a: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2832" y="2064"/>
              <a:ext cx="576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2819400" y="1676400"/>
            <a:ext cx="2689225" cy="3014663"/>
            <a:chOff x="1776" y="1008"/>
            <a:chExt cx="1694" cy="1899"/>
          </a:xfrm>
        </p:grpSpPr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2592" y="1008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Path to k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1776" y="1275"/>
              <a:ext cx="1008" cy="16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D699F-2063-B74B-9CC3-6D275B9AEDE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Final Step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/>
              <a:buChar char="•"/>
              <a:defRPr/>
            </a:pPr>
            <a:r>
              <a:rPr lang="en-US" smtClean="0">
                <a:cs typeface="+mn-cs"/>
              </a:rPr>
              <a:t>The RE with the same language as the DFA is the sum (union) of R</a:t>
            </a:r>
            <a:r>
              <a:rPr lang="en-US" baseline="-25000" smtClean="0">
                <a:cs typeface="+mn-cs"/>
              </a:rPr>
              <a:t>ij</a:t>
            </a:r>
            <a:r>
              <a:rPr lang="en-US" baseline="30000" smtClean="0">
                <a:cs typeface="+mn-cs"/>
              </a:rPr>
              <a:t>n</a:t>
            </a:r>
            <a:r>
              <a:rPr lang="en-US" smtClean="0">
                <a:cs typeface="+mn-cs"/>
              </a:rPr>
              <a:t>, where: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smtClean="0"/>
              <a:t>n is the number of states; i.e., paths are unconstrained.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smtClean="0"/>
              <a:t>i is the start state.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smtClean="0"/>
              <a:t>j is one of the final states.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D7989-3CBF-8B47-BB30-77944AA644F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2672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CC33"/>
                </a:solidFill>
                <a:cs typeface="+mj-cs"/>
              </a:rPr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23</a:t>
            </a:r>
            <a:r>
              <a:rPr lang="en-US" baseline="30000" smtClean="0">
                <a:cs typeface="+mn-cs"/>
              </a:rPr>
              <a:t>3</a:t>
            </a:r>
            <a:r>
              <a:rPr lang="en-US" smtClean="0">
                <a:cs typeface="+mn-cs"/>
              </a:rPr>
              <a:t> = R</a:t>
            </a:r>
            <a:r>
              <a:rPr lang="en-US" baseline="-25000" smtClean="0">
                <a:cs typeface="+mn-cs"/>
              </a:rPr>
              <a:t>23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+ R</a:t>
            </a:r>
            <a:r>
              <a:rPr lang="en-US" baseline="-25000" smtClean="0">
                <a:cs typeface="+mn-cs"/>
              </a:rPr>
              <a:t>23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(R</a:t>
            </a:r>
            <a:r>
              <a:rPr lang="en-US" baseline="-25000" smtClean="0">
                <a:cs typeface="+mn-cs"/>
              </a:rPr>
              <a:t>33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)*R</a:t>
            </a:r>
            <a:r>
              <a:rPr lang="en-US" baseline="-25000" smtClean="0">
                <a:cs typeface="+mn-cs"/>
              </a:rPr>
              <a:t>33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= R</a:t>
            </a:r>
            <a:r>
              <a:rPr lang="en-US" baseline="-25000" smtClean="0">
                <a:cs typeface="+mn-cs"/>
              </a:rPr>
              <a:t>23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(R</a:t>
            </a:r>
            <a:r>
              <a:rPr lang="en-US" baseline="-25000" smtClean="0">
                <a:cs typeface="+mn-cs"/>
              </a:rPr>
              <a:t>33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)*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23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= (10)*0+1(01)*1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33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= 0(01)*(1+00) + 1(10)*(0+11)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R</a:t>
            </a:r>
            <a:r>
              <a:rPr lang="en-US" baseline="-25000" smtClean="0">
                <a:cs typeface="+mn-cs"/>
              </a:rPr>
              <a:t>23</a:t>
            </a:r>
            <a:r>
              <a:rPr lang="en-US" baseline="30000" smtClean="0">
                <a:cs typeface="+mn-cs"/>
              </a:rPr>
              <a:t>3</a:t>
            </a:r>
            <a:r>
              <a:rPr lang="en-US" smtClean="0">
                <a:cs typeface="+mn-cs"/>
              </a:rPr>
              <a:t> = [(10)*0+1(01)*1] [(0(01)*(1+00) + 1(10)*(0+11))]*</a:t>
            </a:r>
            <a:endParaRPr lang="en-US" baseline="30000" smtClean="0">
              <a:cs typeface="+mn-cs"/>
            </a:endParaRP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6324600" y="228600"/>
            <a:ext cx="2133600" cy="2286000"/>
            <a:chOff x="864" y="1104"/>
            <a:chExt cx="1344" cy="1440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cxnSp>
          <p:nvCxnSpPr>
            <p:cNvPr id="52235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36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37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31D37-2EFA-C54D-A6EB-1691C076BD0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Each of the three types of automata (DFA, NFA, </a:t>
            </a:r>
            <a:r>
              <a:rPr lang="en-US" dirty="0" err="1" smtClean="0">
                <a:latin typeface="Lucida Sans Unicode" charset="0"/>
                <a:cs typeface="+mn-cs"/>
              </a:rPr>
              <a:t>ε</a:t>
            </a:r>
            <a:r>
              <a:rPr lang="en-US" dirty="0" smtClean="0">
                <a:cs typeface="+mn-cs"/>
              </a:rPr>
              <a:t>-NFA) we discussed, and regular expressions as well, define exactly the same set of languages: the </a:t>
            </a:r>
            <a:r>
              <a:rPr lang="en-US" b="1" dirty="0" smtClean="0">
                <a:solidFill>
                  <a:srgbClr val="CC3300"/>
                </a:solidFill>
                <a:cs typeface="+mn-cs"/>
              </a:rPr>
              <a:t>regular</a:t>
            </a:r>
            <a:r>
              <a:rPr lang="en-US" dirty="0" smtClean="0">
                <a:solidFill>
                  <a:srgbClr val="CC33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6E099-F9F2-FD40-BCD8-7F436DC6ACC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s: Definition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Basis 1</a:t>
            </a:r>
            <a:r>
              <a:rPr lang="en-US" smtClean="0">
                <a:cs typeface="+mn-cs"/>
              </a:rPr>
              <a:t>: If </a:t>
            </a:r>
            <a:r>
              <a:rPr lang="en-US" i="1" smtClean="0">
                <a:cs typeface="+mn-cs"/>
              </a:rPr>
              <a:t>a</a:t>
            </a:r>
            <a:r>
              <a:rPr lang="en-US" smtClean="0">
                <a:cs typeface="+mn-cs"/>
              </a:rPr>
              <a:t>  is any symbol, then a is a RE, and L(a) = {a}.</a:t>
            </a:r>
          </a:p>
          <a:p>
            <a:pPr lvl="1">
              <a:buFont typeface="Arial"/>
              <a:buChar char="•"/>
              <a:defRPr/>
            </a:pPr>
            <a:r>
              <a:rPr lang="en-US" smtClean="0">
                <a:solidFill>
                  <a:srgbClr val="CC3300"/>
                </a:solidFill>
              </a:rPr>
              <a:t>Note</a:t>
            </a:r>
            <a:r>
              <a:rPr lang="en-US" smtClean="0"/>
              <a:t>: {a} is the language containing one string, and that string is of length 1.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Basis 2</a:t>
            </a:r>
            <a:r>
              <a:rPr lang="en-US" smtClean="0">
                <a:cs typeface="+mn-cs"/>
              </a:rPr>
              <a:t>: </a:t>
            </a:r>
            <a:r>
              <a:rPr lang="en-US" smtClean="0">
                <a:latin typeface="Lucida Sans Unicode" charset="0"/>
                <a:cs typeface="+mn-cs"/>
              </a:rPr>
              <a:t>ε</a:t>
            </a:r>
            <a:r>
              <a:rPr lang="en-US" smtClean="0">
                <a:cs typeface="+mn-cs"/>
              </a:rPr>
              <a:t> is a RE, and L(</a:t>
            </a:r>
            <a:r>
              <a:rPr lang="en-US" smtClean="0">
                <a:latin typeface="Lucida Sans Unicode" charset="0"/>
                <a:cs typeface="+mn-cs"/>
              </a:rPr>
              <a:t>ε</a:t>
            </a:r>
            <a:r>
              <a:rPr lang="en-US" smtClean="0">
                <a:cs typeface="+mn-cs"/>
              </a:rPr>
              <a:t>) = {</a:t>
            </a:r>
            <a:r>
              <a:rPr lang="en-US" smtClean="0">
                <a:latin typeface="Lucida Sans Unicode" charset="0"/>
                <a:cs typeface="+mn-cs"/>
              </a:rPr>
              <a:t>ε</a:t>
            </a:r>
            <a:r>
              <a:rPr lang="en-US" smtClean="0">
                <a:cs typeface="+mn-cs"/>
              </a:rPr>
              <a:t>}.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Basis 3</a:t>
            </a:r>
            <a:r>
              <a:rPr lang="en-US" smtClean="0">
                <a:cs typeface="+mn-cs"/>
              </a:rPr>
              <a:t>: </a:t>
            </a:r>
            <a:r>
              <a:rPr lang="en-US" sz="2400" smtClean="0">
                <a:latin typeface="Lucida Sans Unicode" charset="0"/>
                <a:cs typeface="+mn-cs"/>
              </a:rPr>
              <a:t>∅</a:t>
            </a:r>
            <a:r>
              <a:rPr lang="en-US" smtClean="0">
                <a:cs typeface="+mn-cs"/>
              </a:rPr>
              <a:t> is a RE, and L(</a:t>
            </a:r>
            <a:r>
              <a:rPr lang="en-US" sz="2400" smtClean="0">
                <a:latin typeface="Lucida Sans Unicode" charset="0"/>
                <a:cs typeface="+mn-cs"/>
              </a:rPr>
              <a:t>∅</a:t>
            </a:r>
            <a:r>
              <a:rPr lang="en-US" smtClean="0">
                <a:cs typeface="+mn-cs"/>
              </a:rPr>
              <a:t>) = </a:t>
            </a:r>
            <a:r>
              <a:rPr lang="en-US" sz="2400" smtClean="0">
                <a:latin typeface="Lucida Sans Unicode" charset="0"/>
                <a:cs typeface="+mn-cs"/>
              </a:rPr>
              <a:t>∅</a:t>
            </a:r>
            <a:r>
              <a:rPr lang="en-US" smtClean="0"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FB2AC-4659-7E41-9795-417786847C4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s: Definition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Induction 1</a:t>
            </a:r>
            <a:r>
              <a:rPr lang="en-US" smtClean="0">
                <a:cs typeface="+mn-cs"/>
              </a:rPr>
              <a:t>: If 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 and 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are regular expressions, then 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+E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is a regular expression, and L(E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+E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) = L(E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)</a:t>
            </a:r>
            <a:r>
              <a:rPr lang="en-US" smtClean="0">
                <a:cs typeface="+mn-cs"/>
                <a:sym typeface="Symbol" charset="0"/>
              </a:rPr>
              <a:t></a:t>
            </a:r>
            <a:r>
              <a:rPr lang="en-US" smtClean="0">
                <a:cs typeface="+mn-cs"/>
              </a:rPr>
              <a:t>L(E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).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Induction 2</a:t>
            </a:r>
            <a:r>
              <a:rPr lang="en-US" smtClean="0">
                <a:cs typeface="+mn-cs"/>
              </a:rPr>
              <a:t>: If 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 and 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are regular expressions, then 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 is a regular expression, and L(E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) = L(E</a:t>
            </a:r>
            <a:r>
              <a:rPr lang="en-US" baseline="-25000" smtClean="0">
                <a:cs typeface="+mn-cs"/>
              </a:rPr>
              <a:t>1</a:t>
            </a:r>
            <a:r>
              <a:rPr lang="en-US" smtClean="0">
                <a:cs typeface="+mn-cs"/>
              </a:rPr>
              <a:t>)L(E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).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609600" y="5562600"/>
            <a:ext cx="6807200" cy="1127125"/>
            <a:chOff x="384" y="3504"/>
            <a:chExt cx="4288" cy="710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384" y="3696"/>
              <a:ext cx="42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solidFill>
                    <a:srgbClr val="FF0066"/>
                  </a:solidFill>
                  <a:cs typeface="+mn-cs"/>
                </a:rPr>
                <a:t>Concatenation </a:t>
              </a:r>
              <a:r>
                <a:rPr lang="en-US">
                  <a:cs typeface="+mn-cs"/>
                </a:rPr>
                <a:t>: the set of strings wx such that w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Is in L(E</a:t>
              </a:r>
              <a:r>
                <a:rPr lang="en-US" baseline="-25000">
                  <a:cs typeface="+mn-cs"/>
                </a:rPr>
                <a:t>1</a:t>
              </a:r>
              <a:r>
                <a:rPr lang="en-US">
                  <a:cs typeface="+mn-cs"/>
                </a:rPr>
                <a:t>) and x is in L(E</a:t>
              </a:r>
              <a:r>
                <a:rPr lang="en-US" baseline="-25000">
                  <a:cs typeface="+mn-cs"/>
                </a:rPr>
                <a:t>2</a:t>
              </a:r>
              <a:r>
                <a:rPr lang="en-US">
                  <a:cs typeface="+mn-cs"/>
                </a:rPr>
                <a:t>).</a:t>
              </a:r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 flipV="1">
              <a:off x="3120" y="350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82FC-AC20-8546-AD1A-DCB6147E848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s: Definition –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solidFill>
                  <a:srgbClr val="3366FF"/>
                </a:solidFill>
                <a:cs typeface="+mn-cs"/>
              </a:rPr>
              <a:t>Induction 3</a:t>
            </a:r>
            <a:r>
              <a:rPr lang="en-US" smtClean="0">
                <a:cs typeface="+mn-cs"/>
              </a:rPr>
              <a:t>: If E is a RE, then E* is a RE, and L(E*) = (L(E))*.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990600" y="3124200"/>
            <a:ext cx="6083300" cy="2314575"/>
            <a:chOff x="624" y="1968"/>
            <a:chExt cx="3832" cy="1458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624" y="2448"/>
              <a:ext cx="38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solidFill>
                    <a:srgbClr val="FF0066"/>
                  </a:solidFill>
                  <a:cs typeface="+mn-cs"/>
                </a:rPr>
                <a:t>Closure</a:t>
              </a:r>
              <a:r>
                <a:rPr lang="en-US">
                  <a:cs typeface="+mn-cs"/>
                </a:rPr>
                <a:t>, or </a:t>
              </a:r>
              <a:r>
                <a:rPr lang="ja-JP" altLang="en-US">
                  <a:latin typeface="Arial"/>
                  <a:cs typeface="+mn-cs"/>
                </a:rPr>
                <a:t>“</a:t>
              </a:r>
              <a:r>
                <a:rPr lang="en-US">
                  <a:cs typeface="+mn-cs"/>
                </a:rPr>
                <a:t>Kleene closure</a:t>
              </a:r>
              <a:r>
                <a:rPr lang="ja-JP" altLang="en-US">
                  <a:latin typeface="Arial"/>
                  <a:cs typeface="+mn-cs"/>
                </a:rPr>
                <a:t>”</a:t>
              </a:r>
              <a:r>
                <a:rPr lang="en-US">
                  <a:cs typeface="+mn-cs"/>
                </a:rPr>
                <a:t> = set of strings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w</a:t>
              </a:r>
              <a:r>
                <a:rPr lang="en-US" baseline="-25000">
                  <a:cs typeface="+mn-cs"/>
                </a:rPr>
                <a:t>1</a:t>
              </a:r>
              <a:r>
                <a:rPr lang="en-US">
                  <a:cs typeface="+mn-cs"/>
                </a:rPr>
                <a:t>w</a:t>
              </a:r>
              <a:r>
                <a:rPr lang="en-US" baseline="-25000">
                  <a:cs typeface="+mn-cs"/>
                </a:rPr>
                <a:t>2</a:t>
              </a:r>
              <a:r>
                <a:rPr lang="en-US">
                  <a:cs typeface="+mn-cs"/>
                </a:rPr>
                <a:t>…w</a:t>
              </a:r>
              <a:r>
                <a:rPr lang="en-US" baseline="-25000">
                  <a:cs typeface="+mn-cs"/>
                </a:rPr>
                <a:t>n</a:t>
              </a:r>
              <a:r>
                <a:rPr lang="en-US">
                  <a:cs typeface="+mn-cs"/>
                </a:rPr>
                <a:t>, for some n </a:t>
              </a:r>
              <a:r>
                <a:rPr lang="en-US" u="sng">
                  <a:cs typeface="+mn-cs"/>
                </a:rPr>
                <a:t>&gt;</a:t>
              </a:r>
              <a:r>
                <a:rPr lang="en-US">
                  <a:cs typeface="+mn-cs"/>
                </a:rPr>
                <a:t> 0, where each w</a:t>
              </a:r>
              <a:r>
                <a:rPr lang="en-US" baseline="-25000">
                  <a:cs typeface="+mn-cs"/>
                </a:rPr>
                <a:t>i</a:t>
              </a:r>
              <a:r>
                <a:rPr lang="en-US">
                  <a:cs typeface="+mn-cs"/>
                </a:rPr>
                <a:t> is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in L(E).</a:t>
              </a:r>
            </a:p>
            <a:p>
              <a:pPr>
                <a:defRPr/>
              </a:pPr>
              <a:r>
                <a:rPr lang="en-US">
                  <a:solidFill>
                    <a:srgbClr val="CC3300"/>
                  </a:solidFill>
                  <a:cs typeface="+mn-cs"/>
                </a:rPr>
                <a:t>Note</a:t>
              </a:r>
              <a:r>
                <a:rPr lang="en-US">
                  <a:cs typeface="+mn-cs"/>
                </a:rPr>
                <a:t>: when n=0, the string is </a:t>
              </a:r>
              <a:r>
                <a:rPr lang="en-US">
                  <a:latin typeface="Lucida Sans Unicode" charset="0"/>
                  <a:cs typeface="+mn-cs"/>
                </a:rPr>
                <a:t>ε</a:t>
              </a:r>
              <a:r>
                <a:rPr lang="en-US">
                  <a:cs typeface="+mn-cs"/>
                </a:rPr>
                <a:t>.</a:t>
              </a: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V="1">
              <a:off x="2544" y="196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EA0CA-3CF1-A24E-A56D-8F6CDFD5B92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Precedence of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Parentheses may be used wherever needed to influence the grouping of operators.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Order of precedence is * (highest), then concatenation, then + (lowest).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7EA0-4347-0A42-AE73-380F8B2D344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CC33"/>
                </a:solidFill>
                <a:cs typeface="+mj-cs"/>
              </a:rPr>
              <a:t>Examples</a:t>
            </a:r>
            <a:r>
              <a:rPr lang="en-US" smtClean="0">
                <a:cs typeface="+mj-cs"/>
              </a:rPr>
              <a:t>: RE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L(01) = {01}.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L(01+0) = {01, 0}.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L(0(1+0)) = {01, 00}.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/>
              <a:t>Note order of precedence of operators.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L(0*) = {</a:t>
            </a:r>
            <a:r>
              <a:rPr lang="en-US" dirty="0" err="1" smtClean="0">
                <a:latin typeface="Lucida Sans Unicode" charset="0"/>
                <a:cs typeface="+mn-cs"/>
              </a:rPr>
              <a:t>ε</a:t>
            </a:r>
            <a:r>
              <a:rPr lang="en-US" dirty="0" smtClean="0">
                <a:cs typeface="+mn-cs"/>
              </a:rPr>
              <a:t>, 0, 00, 000,… }.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L((0+10)*(</a:t>
            </a:r>
            <a:r>
              <a:rPr lang="en-US" dirty="0" smtClean="0">
                <a:latin typeface="Lucida Sans Unicode" charset="0"/>
                <a:cs typeface="+mn-cs"/>
              </a:rPr>
              <a:t>ε</a:t>
            </a:r>
            <a:r>
              <a:rPr lang="en-US" dirty="0" smtClean="0">
                <a:cs typeface="+mn-cs"/>
              </a:rPr>
              <a:t>+1)) = all strings of 0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and 1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without two consecutive 1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14AD7-9D5A-EC4C-A72A-CE9310AE3D5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CC33"/>
                </a:solidFill>
                <a:cs typeface="+mj-cs"/>
              </a:rPr>
              <a:t>More Examples</a:t>
            </a:r>
            <a:r>
              <a:rPr lang="en-US" dirty="0" smtClean="0">
                <a:cs typeface="+mj-cs"/>
              </a:rPr>
              <a:t>: RE</a:t>
            </a:r>
            <a:r>
              <a:rPr lang="ja-JP" altLang="en-US" dirty="0" smtClean="0">
                <a:latin typeface="Arial"/>
                <a:cs typeface="+mj-cs"/>
              </a:rPr>
              <a:t>’</a:t>
            </a:r>
            <a:r>
              <a:rPr lang="en-US" dirty="0" smtClean="0">
                <a:cs typeface="+mj-cs"/>
              </a:rPr>
              <a:t>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L((0+1)*101(0+1)*) = all strings of 0’s and 1’s having 101 as a substring.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L((0+1)*1(0+1)*0(0+1)*1(0+1)*) = all strings of 0’s and 1’s having 101 as a subsequence.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L(1*(1*01*01*01*)</a:t>
            </a:r>
            <a:r>
              <a:rPr lang="en-US" dirty="0" smtClean="0">
                <a:cs typeface="+mn-cs"/>
              </a:rPr>
              <a:t>*1*) </a:t>
            </a:r>
            <a:r>
              <a:rPr lang="en-US" dirty="0" smtClean="0">
                <a:cs typeface="+mn-cs"/>
              </a:rPr>
              <a:t>=all strings of 0’s and 1’s having a number of 0’s that is a multiple of 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A11E7-785D-3C4D-AF6A-F63683245CD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Equivalence of RE</a:t>
            </a:r>
            <a:r>
              <a:rPr lang="ja-JP" altLang="en-US" smtClean="0">
                <a:latin typeface="Arial"/>
                <a:cs typeface="+mj-cs"/>
              </a:rPr>
              <a:t>’</a:t>
            </a:r>
            <a:r>
              <a:rPr lang="en-US" smtClean="0">
                <a:cs typeface="+mj-cs"/>
              </a:rPr>
              <a:t>s and Automata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We need to show that for every RE, there is an automaton that accepts the same language.</a:t>
            </a:r>
          </a:p>
          <a:p>
            <a:pPr lvl="1">
              <a:buFont typeface="Arial"/>
              <a:buChar char="•"/>
              <a:defRPr/>
            </a:pPr>
            <a:r>
              <a:rPr lang="en-US" smtClean="0"/>
              <a:t>Pick the most powerful automaton type: the </a:t>
            </a:r>
            <a:r>
              <a:rPr lang="en-US" smtClean="0">
                <a:latin typeface="Lucida Sans Unicode" charset="0"/>
              </a:rPr>
              <a:t>ε</a:t>
            </a:r>
            <a:r>
              <a:rPr lang="en-US" smtClean="0"/>
              <a:t>-NFA.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cs typeface="+mn-cs"/>
              </a:rPr>
              <a:t>And we need to show that for every automaton, there is a RE defining its language.</a:t>
            </a:r>
          </a:p>
          <a:p>
            <a:pPr lvl="1">
              <a:buFont typeface="Arial"/>
              <a:buChar char="•"/>
              <a:defRPr/>
            </a:pPr>
            <a:r>
              <a:rPr lang="en-US" smtClean="0"/>
              <a:t>Pick the most restrictive type: the DFA.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1392</Words>
  <Application>Microsoft Macintosh PowerPoint</Application>
  <PresentationFormat>On-screen Show (4:3)</PresentationFormat>
  <Paragraphs>228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Tahoma</vt:lpstr>
      <vt:lpstr>ＭＳ Ｐゴシック</vt:lpstr>
      <vt:lpstr>Arial</vt:lpstr>
      <vt:lpstr>Times New Roman</vt:lpstr>
      <vt:lpstr>Lucida Sans Unicode</vt:lpstr>
      <vt:lpstr>Symbol</vt:lpstr>
      <vt:lpstr>Monotype Sorts</vt:lpstr>
      <vt:lpstr>Default Design</vt:lpstr>
      <vt:lpstr>Regular Expressions</vt:lpstr>
      <vt:lpstr>RE’s: Introduction</vt:lpstr>
      <vt:lpstr>RE’s: Definition</vt:lpstr>
      <vt:lpstr>RE’s: Definition – (2)</vt:lpstr>
      <vt:lpstr>RE’s: Definition – (3)</vt:lpstr>
      <vt:lpstr>Precedence of Operators</vt:lpstr>
      <vt:lpstr>Examples: RE’s</vt:lpstr>
      <vt:lpstr>More Examples: RE’s</vt:lpstr>
      <vt:lpstr>Equivalence of RE’s and Automata</vt:lpstr>
      <vt:lpstr>Converting a RE to an ε-NFA</vt:lpstr>
      <vt:lpstr>Form of ε-NFA’s Constructed</vt:lpstr>
      <vt:lpstr>RE to ε-NFA: Basis</vt:lpstr>
      <vt:lpstr>RE to ε-NFA: Induction 1 – Union</vt:lpstr>
      <vt:lpstr>RE to ε-NFA: Induction 2 – Concatenation</vt:lpstr>
      <vt:lpstr>RE to ε-NFA: Induction 3 – Closure</vt:lpstr>
      <vt:lpstr>DFA-to-RE</vt:lpstr>
      <vt:lpstr>k-Paths</vt:lpstr>
      <vt:lpstr>Example: k-Paths</vt:lpstr>
      <vt:lpstr>k-Path Induction</vt:lpstr>
      <vt:lpstr>Example: Basis</vt:lpstr>
      <vt:lpstr>k-Path Inductive Case</vt:lpstr>
      <vt:lpstr>Illustration of Induction</vt:lpstr>
      <vt:lpstr>Final Step</vt:lpstr>
      <vt:lpstr>Example</vt:lpstr>
      <vt:lpstr>Summary</vt:lpstr>
    </vt:vector>
  </TitlesOfParts>
  <Company>Stanford University, CS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CS154 slides</dc:title>
  <dc:creator>Jeff Ullman</dc:creator>
  <cp:lastModifiedBy>Michael Goodrich</cp:lastModifiedBy>
  <cp:revision>55</cp:revision>
  <dcterms:created xsi:type="dcterms:W3CDTF">2002-03-23T20:14:09Z</dcterms:created>
  <dcterms:modified xsi:type="dcterms:W3CDTF">2018-02-04T23:17:40Z</dcterms:modified>
</cp:coreProperties>
</file>