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35"/>
  </p:notesMasterIdLst>
  <p:sldIdLst>
    <p:sldId id="395" r:id="rId2"/>
    <p:sldId id="306" r:id="rId3"/>
    <p:sldId id="307" r:id="rId4"/>
    <p:sldId id="324" r:id="rId5"/>
    <p:sldId id="325" r:id="rId6"/>
    <p:sldId id="326" r:id="rId7"/>
    <p:sldId id="309" r:id="rId8"/>
    <p:sldId id="312" r:id="rId9"/>
    <p:sldId id="327" r:id="rId10"/>
    <p:sldId id="313" r:id="rId11"/>
    <p:sldId id="314" r:id="rId12"/>
    <p:sldId id="397" r:id="rId13"/>
    <p:sldId id="398" r:id="rId14"/>
    <p:sldId id="399" r:id="rId15"/>
    <p:sldId id="319" r:id="rId16"/>
    <p:sldId id="321" r:id="rId17"/>
    <p:sldId id="322" r:id="rId18"/>
    <p:sldId id="400" r:id="rId19"/>
    <p:sldId id="328" r:id="rId20"/>
    <p:sldId id="329" r:id="rId21"/>
    <p:sldId id="330" r:id="rId22"/>
    <p:sldId id="331" r:id="rId23"/>
    <p:sldId id="406" r:id="rId24"/>
    <p:sldId id="408" r:id="rId25"/>
    <p:sldId id="332" r:id="rId26"/>
    <p:sldId id="402" r:id="rId27"/>
    <p:sldId id="403" r:id="rId28"/>
    <p:sldId id="354" r:id="rId29"/>
    <p:sldId id="355" r:id="rId30"/>
    <p:sldId id="356" r:id="rId31"/>
    <p:sldId id="357" r:id="rId32"/>
    <p:sldId id="359" r:id="rId33"/>
    <p:sldId id="360" r:id="rId3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ACEA2"/>
    <a:srgbClr val="FF9900"/>
    <a:srgbClr val="CC0000"/>
    <a:srgbClr val="A50021"/>
    <a:srgbClr val="6666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8" autoAdjust="0"/>
    <p:restoredTop sz="94660"/>
  </p:normalViewPr>
  <p:slideViewPr>
    <p:cSldViewPr>
      <p:cViewPr varScale="1">
        <p:scale>
          <a:sx n="70" d="100"/>
          <a:sy n="70" d="100"/>
        </p:scale>
        <p:origin x="5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52" y="644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18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BA2AD09-1BF8-486A-83FE-0833B26EF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62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38CCB9A-4D88-4379-9821-89080867EA2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9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6BEC825-25C0-4C45-B97D-CF2F30B5D7D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440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A3D638-9A80-4633-B43C-1F5AD488E2A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90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2A9B591-F333-43F9-9341-4CAB47E81A3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9325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9F6D3C-A515-48D6-B7E8-814DEE0143F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694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5D83BE-F395-4525-8344-29DF082A87E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293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EE5E8F-524F-4F51-8188-AE82671657C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062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508AB7F-8630-441B-866D-9C8C64BB2E8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67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69B5D6-5FA0-49A0-AB9C-01F19236519C}" type="slidenum">
              <a:rPr lang="en-US" smtClean="0">
                <a:latin typeface="Helvetica" charset="0"/>
              </a:rPr>
              <a:pPr/>
              <a:t>18</a:t>
            </a:fld>
            <a:endParaRPr lang="en-US">
              <a:latin typeface="Helvetica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991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69FCFA1-AC58-46B2-8B64-7596DD1B6F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785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F0337C5-AB06-4587-B38A-94CBAF39C04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095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10E2D51-F94B-491F-8730-BD0BBE8FA4C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8367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07FC6C8-0E6D-482F-AEE4-7D313BE628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970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0B0EEA9-E690-4BA7-834C-506EB44666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16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3F40A8-C5DD-4A16-AFD2-71A54B7BCDBE}" type="slidenum">
              <a:rPr lang="en-US">
                <a:ea typeface="MS PGothic" pitchFamily="34" charset="-128"/>
              </a:rPr>
              <a:pPr/>
              <a:t>23</a:t>
            </a:fld>
            <a:endParaRPr lang="en-US">
              <a:ea typeface="MS PGothic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410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10A3157-080D-4F3C-8AB1-424A347387A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8932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A00D95A-3358-4A3B-85F7-0AE7706BB47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2963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E955A5C-34DD-4B61-A671-3C6DA8F7308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126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993E7FF-2BB4-4BFD-84A5-C01999D97C2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7548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F486ECD-52D5-4AE4-80E1-78BC7994596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88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554F6EE-DA62-4871-B0C4-3EF4F5A3459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637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A9075EE-79DF-4B04-87DD-45B4AC874B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69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3EEA3F-75BD-4932-B16F-3A23FE1B187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799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9239A02-5D04-44F4-A844-524F64B8F6C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956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B54F4C-FCE2-40AB-AE40-1B4A70C911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9871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9395C0-FF4B-4B8E-863E-69C19602AD3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86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49DF7F6-51B5-452B-AACC-69A3BEA8381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48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0209FED-B272-4E81-B948-48186253B2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05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9289F71-EDD7-4988-A4C5-F30C4C0158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45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410A036-A964-4C60-8B64-840BF3DE65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68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8B5B26-1578-4E63-8A1A-C738B7EE864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06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1B0776E-68C7-4864-9D9C-D588054CC3D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07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20456-C812-4A98-8867-12547BFB6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2A132-BA1E-47B2-85FC-EB9C97C03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158750"/>
            <a:ext cx="2124075" cy="6078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58750"/>
            <a:ext cx="6219825" cy="6078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B8DF6-9029-453C-AC98-674928E3A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58750"/>
            <a:ext cx="84963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84963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850" y="3973513"/>
            <a:ext cx="8496300" cy="2263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6E14C-3B06-4EEB-AE3F-931368FC4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24465-5787-4908-B8AB-171091DDA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CB3AF5-120E-4834-A823-736598109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FB6B-FD3B-4EA9-966B-45B813152A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09249-585A-47B2-A326-622BD2D742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A61CD3-600D-486F-AA7E-94624AF87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4171950" cy="4679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0CA39-3A1C-4DE7-BFE8-573DA6E08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16CFE-F560-4504-BFB0-9D0CE1B84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5172A-955C-46E2-809E-43ABCB1DB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1F220-6918-44C0-A4A2-87B9EA46AE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A0842-AF85-4247-BE2A-8C78AD28A7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D1E2C-FDAE-4390-A467-2A83E1FA88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58750"/>
            <a:ext cx="84963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557338"/>
            <a:ext cx="84963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381750"/>
            <a:ext cx="954088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8CC98BB-8BF1-40DB-A539-F15FEF654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0234" name="Line 10"/>
          <p:cNvSpPr>
            <a:spLocks noChangeShapeType="1"/>
          </p:cNvSpPr>
          <p:nvPr userDrawn="1"/>
        </p:nvSpPr>
        <p:spPr bwMode="auto">
          <a:xfrm>
            <a:off x="250825" y="1412875"/>
            <a:ext cx="86423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 wrap="none" lIns="90000" tIns="46800" rIns="90000" bIns="46800"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2051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42F215D-6C3C-47BE-90B5-D982BC6AF7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300B981-6E38-4A3A-A696-0E385AC810E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Memory-Management Unit (</a:t>
            </a:r>
            <a:r>
              <a:rPr lang="en-US" sz="2400">
                <a:cs typeface="+mj-cs"/>
              </a:rPr>
              <a:t>MMU</a:t>
            </a:r>
            <a:r>
              <a:rPr lang="en-US">
                <a:cs typeface="+mj-cs"/>
              </a:rPr>
              <a:t>)</a:t>
            </a:r>
          </a:p>
        </p:txBody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>
                <a:cs typeface="+mn-cs"/>
              </a:rPr>
              <a:t>Hardware device that maps logical (virtual) to physical address</a:t>
            </a:r>
            <a:br>
              <a:rPr lang="en-US" sz="1800" dirty="0">
                <a:cs typeface="+mn-cs"/>
              </a:rPr>
            </a:br>
            <a:endParaRPr lang="en-US" sz="1800" dirty="0">
              <a:cs typeface="+mn-cs"/>
            </a:endParaRPr>
          </a:p>
          <a:p>
            <a:pPr eaLnBrk="1" hangingPunct="1">
              <a:defRPr/>
            </a:pPr>
            <a:r>
              <a:rPr lang="en-US" sz="1800" dirty="0">
                <a:cs typeface="+mn-cs"/>
              </a:rPr>
              <a:t>In MMU scheme, the value in the relocation register (i.e., base register) is added to every address generated by a user process at the time it is sent to memory</a:t>
            </a:r>
            <a:br>
              <a:rPr lang="en-US" sz="1800" dirty="0">
                <a:cs typeface="+mn-cs"/>
              </a:rPr>
            </a:br>
            <a:endParaRPr lang="en-US" sz="1800" dirty="0">
              <a:cs typeface="+mn-cs"/>
            </a:endParaRPr>
          </a:p>
          <a:p>
            <a:pPr eaLnBrk="1" hangingPunct="1">
              <a:defRPr/>
            </a:pPr>
            <a:r>
              <a:rPr lang="en-US" sz="1800" dirty="0">
                <a:cs typeface="+mn-cs"/>
              </a:rPr>
              <a:t>The user program deals with </a:t>
            </a:r>
            <a:r>
              <a:rPr lang="en-US" sz="1800" i="1" dirty="0">
                <a:cs typeface="+mn-cs"/>
              </a:rPr>
              <a:t>logical</a:t>
            </a:r>
            <a:r>
              <a:rPr lang="en-US" sz="1800" dirty="0">
                <a:cs typeface="+mn-cs"/>
              </a:rPr>
              <a:t> addresses; it never sees the </a:t>
            </a:r>
            <a:r>
              <a:rPr lang="en-US" sz="1800" i="1" dirty="0">
                <a:cs typeface="+mn-cs"/>
              </a:rPr>
              <a:t>real</a:t>
            </a:r>
            <a:r>
              <a:rPr lang="en-US" sz="1800" dirty="0">
                <a:cs typeface="+mn-cs"/>
              </a:rPr>
              <a:t> physical addresses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664766-EAE1-4EF8-8D97-EDAC28FAF28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3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Dynamic relocation using a relocation register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6100" y="1724025"/>
            <a:ext cx="5357813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6F171B7-931C-473F-88B7-B37CEBC1D0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Swapping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dirty="0"/>
              <a:t>A process can be swapped temporarily out of memory to a backing store, and then brought back into memory for continued execution</a:t>
            </a:r>
            <a:br>
              <a:rPr lang="en-US" sz="1600" dirty="0"/>
            </a:b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b="1" dirty="0"/>
              <a:t>Backing store</a:t>
            </a:r>
            <a:r>
              <a:rPr lang="en-US" sz="1600" dirty="0"/>
              <a:t> – fast disk large enough to accommodate copies of all memory images for all users; must provide direct access to these memory images</a:t>
            </a:r>
            <a:br>
              <a:rPr lang="en-US" sz="1600" dirty="0"/>
            </a:b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b="1" dirty="0"/>
              <a:t>Roll out, roll in</a:t>
            </a:r>
            <a:r>
              <a:rPr lang="en-US" sz="1600" dirty="0"/>
              <a:t> – swapping variant used for priority-based scheduling algorithms; lower-priority process is swapped out so higher-priority process can be loaded and executed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Modified versions of swapping are found on many systems (i.e., UNIX, Linux, and Windows)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dirty="0"/>
              <a:t>System maintains a </a:t>
            </a:r>
            <a:r>
              <a:rPr lang="en-US" sz="1600" b="1" dirty="0"/>
              <a:t>ready queue</a:t>
            </a:r>
            <a:r>
              <a:rPr lang="en-US" sz="1600" dirty="0"/>
              <a:t> of ready-to-run processes which have memory images on disk</a:t>
            </a:r>
          </a:p>
          <a:p>
            <a:pPr eaLnBrk="1" hangingPunct="1">
              <a:lnSpc>
                <a:spcPct val="9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AAA2853-AEB6-4BC5-89DD-D111B20160E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41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Schematic View of Swapping</a:t>
            </a:r>
          </a:p>
        </p:txBody>
      </p:sp>
      <p:pic>
        <p:nvPicPr>
          <p:cNvPr id="4506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0" y="1554163"/>
            <a:ext cx="6080125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0E98AB-7E43-48F1-98A0-214ED562DFF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1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Basic Memory Allocation Strategies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dirty="0">
                <a:cs typeface="+mn-cs"/>
              </a:rPr>
              <a:t>3 basic main memory allocation strategies to processes</a:t>
            </a:r>
          </a:p>
          <a:p>
            <a:pPr eaLnBrk="1" hangingPunct="1"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defRPr/>
            </a:pPr>
            <a:r>
              <a:rPr lang="en-US" sz="1800" dirty="0"/>
              <a:t>1) Contiguous allocation</a:t>
            </a:r>
          </a:p>
          <a:p>
            <a:pPr lvl="1" eaLnBrk="1" hangingPunct="1">
              <a:defRPr/>
            </a:pPr>
            <a:endParaRPr lang="en-US" sz="1800" dirty="0"/>
          </a:p>
          <a:p>
            <a:pPr lvl="1" eaLnBrk="1" hangingPunct="1">
              <a:defRPr/>
            </a:pPr>
            <a:r>
              <a:rPr lang="en-US" sz="1800" dirty="0"/>
              <a:t>2) Paging</a:t>
            </a:r>
          </a:p>
          <a:p>
            <a:pPr lvl="1" eaLnBrk="1" hangingPunct="1">
              <a:defRPr/>
            </a:pPr>
            <a:endParaRPr lang="en-US" sz="1800" dirty="0"/>
          </a:p>
          <a:p>
            <a:pPr lvl="1" eaLnBrk="1" hangingPunct="1">
              <a:defRPr/>
            </a:pPr>
            <a:r>
              <a:rPr lang="en-US" sz="1800" dirty="0"/>
              <a:t>3) Segmentation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B95124-1969-42EA-B16D-0480A7DAB6F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24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Contiguous Allocation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/>
              <a:t>Main memory is partitioned  usually into two partitions:</a:t>
            </a:r>
          </a:p>
          <a:p>
            <a:pPr lvl="1" eaLnBrk="1" hangingPunct="1"/>
            <a:r>
              <a:rPr lang="en-US" sz="1800"/>
              <a:t>Resident operating system, usually held in low memory with interrupt vector</a:t>
            </a:r>
          </a:p>
          <a:p>
            <a:pPr lvl="1" eaLnBrk="1" hangingPunct="1"/>
            <a:r>
              <a:rPr lang="en-US" sz="1800"/>
              <a:t>User processes then held in high memory</a:t>
            </a:r>
            <a:br>
              <a:rPr lang="en-US" sz="1800"/>
            </a:br>
            <a:endParaRPr lang="en-US" sz="1800"/>
          </a:p>
          <a:p>
            <a:pPr eaLnBrk="1" hangingPunct="1"/>
            <a:r>
              <a:rPr lang="en-US" sz="1800"/>
              <a:t>Relocation registers used to protect user processes from each other, and from changing operating-system code and data</a:t>
            </a:r>
          </a:p>
          <a:p>
            <a:pPr lvl="1" eaLnBrk="1" hangingPunct="1"/>
            <a:r>
              <a:rPr lang="en-US" sz="1800"/>
              <a:t>Base register contains value of smallest physical address</a:t>
            </a:r>
          </a:p>
          <a:p>
            <a:pPr lvl="1" eaLnBrk="1" hangingPunct="1"/>
            <a:r>
              <a:rPr lang="en-US" sz="1800"/>
              <a:t>Limit register contains range of logical addresses – each logical address must be less than the limit register </a:t>
            </a:r>
          </a:p>
          <a:p>
            <a:pPr lvl="1" eaLnBrk="1" hangingPunct="1"/>
            <a:r>
              <a:rPr lang="en-US" sz="1800"/>
              <a:t>MMU maps logical addresses </a:t>
            </a:r>
            <a:r>
              <a:rPr lang="en-US" sz="1800" i="1"/>
              <a:t>dynamically</a:t>
            </a:r>
          </a:p>
          <a:p>
            <a:pPr eaLnBrk="1" hangingPunct="1"/>
            <a:endParaRPr lang="en-US"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651596-5CD8-44FC-A7BE-8C2BE2A6D2B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4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Contiguous Allocation (Cont)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496300" cy="2447925"/>
          </a:xfrm>
        </p:spPr>
        <p:txBody>
          <a:bodyPr/>
          <a:lstStyle/>
          <a:p>
            <a:pPr eaLnBrk="1" hangingPunct="1"/>
            <a:r>
              <a:rPr lang="en-US" sz="1600"/>
              <a:t>Multiple-partition allocation</a:t>
            </a:r>
          </a:p>
          <a:p>
            <a:pPr lvl="1" eaLnBrk="1" hangingPunct="1"/>
            <a:r>
              <a:rPr lang="en-US" sz="1600"/>
              <a:t>Hole – block of available memory; holes of various size are scattered throughout memory</a:t>
            </a:r>
          </a:p>
          <a:p>
            <a:pPr lvl="1" eaLnBrk="1" hangingPunct="1"/>
            <a:r>
              <a:rPr lang="en-US" sz="1600"/>
              <a:t>When a process arrives, it is allocated memory from a hole large enough to accommodate it</a:t>
            </a:r>
          </a:p>
          <a:p>
            <a:pPr lvl="1" eaLnBrk="1" hangingPunct="1"/>
            <a:r>
              <a:rPr lang="en-US" sz="1600"/>
              <a:t>Operating system maintains information about:</a:t>
            </a:r>
            <a:br>
              <a:rPr lang="en-US" sz="1600"/>
            </a:br>
            <a:r>
              <a:rPr lang="en-US" sz="1600"/>
              <a:t>a) allocated partitions    b) free partitions (hole)</a:t>
            </a:r>
          </a:p>
          <a:p>
            <a:pPr eaLnBrk="1" hangingPunct="1"/>
            <a:endParaRPr lang="en-US" sz="160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1104900" y="393382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1104900" y="42973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>
            <a:off x="1104900" y="470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>
            <a:off x="1104900" y="5640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1409700" y="393382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OS</a:t>
            </a:r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1104900" y="43783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5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1104900" y="506095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8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1104900" y="565785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2</a:t>
            </a:r>
          </a:p>
        </p:txBody>
      </p:sp>
      <p:sp>
        <p:nvSpPr>
          <p:cNvPr id="20493" name="Rectangle 14"/>
          <p:cNvSpPr>
            <a:spLocks noChangeArrowheads="1"/>
          </p:cNvSpPr>
          <p:nvPr/>
        </p:nvSpPr>
        <p:spPr bwMode="auto">
          <a:xfrm>
            <a:off x="2933700" y="393382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494" name="Line 15"/>
          <p:cNvSpPr>
            <a:spLocks noChangeShapeType="1"/>
          </p:cNvSpPr>
          <p:nvPr/>
        </p:nvSpPr>
        <p:spPr bwMode="auto">
          <a:xfrm>
            <a:off x="2933700" y="42973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6"/>
          <p:cNvSpPr>
            <a:spLocks noChangeShapeType="1"/>
          </p:cNvSpPr>
          <p:nvPr/>
        </p:nvSpPr>
        <p:spPr bwMode="auto">
          <a:xfrm>
            <a:off x="2933700" y="470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Line 17"/>
          <p:cNvSpPr>
            <a:spLocks noChangeShapeType="1"/>
          </p:cNvSpPr>
          <p:nvPr/>
        </p:nvSpPr>
        <p:spPr bwMode="auto">
          <a:xfrm>
            <a:off x="2933700" y="5640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18"/>
          <p:cNvSpPr txBox="1">
            <a:spLocks noChangeArrowheads="1"/>
          </p:cNvSpPr>
          <p:nvPr/>
        </p:nvSpPr>
        <p:spPr bwMode="auto">
          <a:xfrm>
            <a:off x="3238500" y="393382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OS</a:t>
            </a:r>
          </a:p>
        </p:txBody>
      </p:sp>
      <p:sp>
        <p:nvSpPr>
          <p:cNvPr id="20498" name="Text Box 19"/>
          <p:cNvSpPr txBox="1">
            <a:spLocks noChangeArrowheads="1"/>
          </p:cNvSpPr>
          <p:nvPr/>
        </p:nvSpPr>
        <p:spPr bwMode="auto">
          <a:xfrm>
            <a:off x="2933700" y="43783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5</a:t>
            </a:r>
          </a:p>
        </p:txBody>
      </p:sp>
      <p:sp>
        <p:nvSpPr>
          <p:cNvPr id="20499" name="Text Box 21"/>
          <p:cNvSpPr txBox="1">
            <a:spLocks noChangeArrowheads="1"/>
          </p:cNvSpPr>
          <p:nvPr/>
        </p:nvSpPr>
        <p:spPr bwMode="auto">
          <a:xfrm>
            <a:off x="2933700" y="565785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2</a:t>
            </a:r>
          </a:p>
        </p:txBody>
      </p:sp>
      <p:sp>
        <p:nvSpPr>
          <p:cNvPr id="20500" name="Rectangle 23"/>
          <p:cNvSpPr>
            <a:spLocks noChangeArrowheads="1"/>
          </p:cNvSpPr>
          <p:nvPr/>
        </p:nvSpPr>
        <p:spPr bwMode="auto">
          <a:xfrm>
            <a:off x="4762500" y="393382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501" name="Line 24"/>
          <p:cNvSpPr>
            <a:spLocks noChangeShapeType="1"/>
          </p:cNvSpPr>
          <p:nvPr/>
        </p:nvSpPr>
        <p:spPr bwMode="auto">
          <a:xfrm>
            <a:off x="4762500" y="42973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5"/>
          <p:cNvSpPr>
            <a:spLocks noChangeShapeType="1"/>
          </p:cNvSpPr>
          <p:nvPr/>
        </p:nvSpPr>
        <p:spPr bwMode="auto">
          <a:xfrm>
            <a:off x="4762500" y="470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6"/>
          <p:cNvSpPr>
            <a:spLocks noChangeShapeType="1"/>
          </p:cNvSpPr>
          <p:nvPr/>
        </p:nvSpPr>
        <p:spPr bwMode="auto">
          <a:xfrm>
            <a:off x="4762500" y="5640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Text Box 27"/>
          <p:cNvSpPr txBox="1">
            <a:spLocks noChangeArrowheads="1"/>
          </p:cNvSpPr>
          <p:nvPr/>
        </p:nvSpPr>
        <p:spPr bwMode="auto">
          <a:xfrm>
            <a:off x="5067300" y="393382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OS</a:t>
            </a:r>
          </a:p>
        </p:txBody>
      </p:sp>
      <p:sp>
        <p:nvSpPr>
          <p:cNvPr id="20505" name="Text Box 28"/>
          <p:cNvSpPr txBox="1">
            <a:spLocks noChangeArrowheads="1"/>
          </p:cNvSpPr>
          <p:nvPr/>
        </p:nvSpPr>
        <p:spPr bwMode="auto">
          <a:xfrm>
            <a:off x="4762500" y="43783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5</a:t>
            </a:r>
          </a:p>
        </p:txBody>
      </p:sp>
      <p:sp>
        <p:nvSpPr>
          <p:cNvPr id="20506" name="Text Box 30"/>
          <p:cNvSpPr txBox="1">
            <a:spLocks noChangeArrowheads="1"/>
          </p:cNvSpPr>
          <p:nvPr/>
        </p:nvSpPr>
        <p:spPr bwMode="auto">
          <a:xfrm>
            <a:off x="4762500" y="565785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2</a:t>
            </a:r>
          </a:p>
        </p:txBody>
      </p:sp>
      <p:sp>
        <p:nvSpPr>
          <p:cNvPr id="20507" name="Rectangle 32"/>
          <p:cNvSpPr>
            <a:spLocks noChangeArrowheads="1"/>
          </p:cNvSpPr>
          <p:nvPr/>
        </p:nvSpPr>
        <p:spPr bwMode="auto">
          <a:xfrm>
            <a:off x="6591300" y="3933825"/>
            <a:ext cx="1143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508" name="Line 33"/>
          <p:cNvSpPr>
            <a:spLocks noChangeShapeType="1"/>
          </p:cNvSpPr>
          <p:nvPr/>
        </p:nvSpPr>
        <p:spPr bwMode="auto">
          <a:xfrm>
            <a:off x="6591300" y="42973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34"/>
          <p:cNvSpPr>
            <a:spLocks noChangeShapeType="1"/>
          </p:cNvSpPr>
          <p:nvPr/>
        </p:nvSpPr>
        <p:spPr bwMode="auto">
          <a:xfrm>
            <a:off x="6591300" y="470852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5"/>
          <p:cNvSpPr>
            <a:spLocks noChangeShapeType="1"/>
          </p:cNvSpPr>
          <p:nvPr/>
        </p:nvSpPr>
        <p:spPr bwMode="auto">
          <a:xfrm>
            <a:off x="6591300" y="56403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Text Box 36"/>
          <p:cNvSpPr txBox="1">
            <a:spLocks noChangeArrowheads="1"/>
          </p:cNvSpPr>
          <p:nvPr/>
        </p:nvSpPr>
        <p:spPr bwMode="auto">
          <a:xfrm>
            <a:off x="6896100" y="3933825"/>
            <a:ext cx="441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OS</a:t>
            </a:r>
          </a:p>
        </p:txBody>
      </p:sp>
      <p:sp>
        <p:nvSpPr>
          <p:cNvPr id="20512" name="Text Box 37"/>
          <p:cNvSpPr txBox="1">
            <a:spLocks noChangeArrowheads="1"/>
          </p:cNvSpPr>
          <p:nvPr/>
        </p:nvSpPr>
        <p:spPr bwMode="auto">
          <a:xfrm>
            <a:off x="6591300" y="43783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5</a:t>
            </a:r>
          </a:p>
        </p:txBody>
      </p:sp>
      <p:sp>
        <p:nvSpPr>
          <p:cNvPr id="20513" name="Text Box 38"/>
          <p:cNvSpPr txBox="1">
            <a:spLocks noChangeArrowheads="1"/>
          </p:cNvSpPr>
          <p:nvPr/>
        </p:nvSpPr>
        <p:spPr bwMode="auto">
          <a:xfrm>
            <a:off x="6591300" y="46958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9</a:t>
            </a:r>
          </a:p>
        </p:txBody>
      </p:sp>
      <p:sp>
        <p:nvSpPr>
          <p:cNvPr id="20514" name="Text Box 39"/>
          <p:cNvSpPr txBox="1">
            <a:spLocks noChangeArrowheads="1"/>
          </p:cNvSpPr>
          <p:nvPr/>
        </p:nvSpPr>
        <p:spPr bwMode="auto">
          <a:xfrm>
            <a:off x="6591300" y="5657850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2</a:t>
            </a:r>
          </a:p>
        </p:txBody>
      </p:sp>
      <p:sp>
        <p:nvSpPr>
          <p:cNvPr id="20515" name="Rectangle 41"/>
          <p:cNvSpPr>
            <a:spLocks noChangeArrowheads="1"/>
          </p:cNvSpPr>
          <p:nvPr/>
        </p:nvSpPr>
        <p:spPr bwMode="auto">
          <a:xfrm>
            <a:off x="2933700" y="4695825"/>
            <a:ext cx="1143000" cy="990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516" name="Rectangle 42"/>
          <p:cNvSpPr>
            <a:spLocks noChangeArrowheads="1"/>
          </p:cNvSpPr>
          <p:nvPr/>
        </p:nvSpPr>
        <p:spPr bwMode="auto">
          <a:xfrm>
            <a:off x="4762500" y="5076825"/>
            <a:ext cx="1143000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517" name="Text Box 43"/>
          <p:cNvSpPr txBox="1">
            <a:spLocks noChangeArrowheads="1"/>
          </p:cNvSpPr>
          <p:nvPr/>
        </p:nvSpPr>
        <p:spPr bwMode="auto">
          <a:xfrm>
            <a:off x="4762500" y="46958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9</a:t>
            </a:r>
          </a:p>
        </p:txBody>
      </p:sp>
      <p:sp>
        <p:nvSpPr>
          <p:cNvPr id="20518" name="Rectangle 44"/>
          <p:cNvSpPr>
            <a:spLocks noChangeArrowheads="1"/>
          </p:cNvSpPr>
          <p:nvPr/>
        </p:nvSpPr>
        <p:spPr bwMode="auto">
          <a:xfrm>
            <a:off x="6591300" y="5381625"/>
            <a:ext cx="11430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519" name="Line 45"/>
          <p:cNvSpPr>
            <a:spLocks noChangeShapeType="1"/>
          </p:cNvSpPr>
          <p:nvPr/>
        </p:nvSpPr>
        <p:spPr bwMode="auto">
          <a:xfrm>
            <a:off x="6591300" y="50323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6"/>
          <p:cNvSpPr txBox="1">
            <a:spLocks noChangeArrowheads="1"/>
          </p:cNvSpPr>
          <p:nvPr/>
        </p:nvSpPr>
        <p:spPr bwMode="auto">
          <a:xfrm>
            <a:off x="6591300" y="5076825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Helvetica" pitchFamily="-84" charset="0"/>
              </a:rPr>
              <a:t>process 10</a:t>
            </a:r>
          </a:p>
        </p:txBody>
      </p:sp>
      <p:sp>
        <p:nvSpPr>
          <p:cNvPr id="20521" name="AutoShape 47"/>
          <p:cNvSpPr>
            <a:spLocks noChangeArrowheads="1"/>
          </p:cNvSpPr>
          <p:nvPr/>
        </p:nvSpPr>
        <p:spPr bwMode="auto">
          <a:xfrm>
            <a:off x="2324100" y="50768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522" name="AutoShape 48"/>
          <p:cNvSpPr>
            <a:spLocks noChangeArrowheads="1"/>
          </p:cNvSpPr>
          <p:nvPr/>
        </p:nvSpPr>
        <p:spPr bwMode="auto">
          <a:xfrm>
            <a:off x="4152900" y="50768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0523" name="AutoShape 49"/>
          <p:cNvSpPr>
            <a:spLocks noChangeArrowheads="1"/>
          </p:cNvSpPr>
          <p:nvPr/>
        </p:nvSpPr>
        <p:spPr bwMode="auto">
          <a:xfrm>
            <a:off x="5981700" y="50768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ED7F6D0-CA74-4601-8DBA-63135B80088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25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Dynamic Storage-Allocation Problem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801688" y="2122488"/>
            <a:ext cx="7515225" cy="22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1"/>
              <a:t>First-fit</a:t>
            </a:r>
            <a:r>
              <a:rPr lang="en-US"/>
              <a:t>:  Allocate the </a:t>
            </a:r>
            <a:r>
              <a:rPr lang="en-US" i="1"/>
              <a:t>first</a:t>
            </a:r>
            <a:r>
              <a:rPr lang="en-US"/>
              <a:t> hole that is big enough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1"/>
              <a:t>Best-fit</a:t>
            </a:r>
            <a:r>
              <a:rPr lang="en-US"/>
              <a:t>:  Allocate the </a:t>
            </a:r>
            <a:r>
              <a:rPr lang="en-US" i="1"/>
              <a:t>smallest</a:t>
            </a:r>
            <a:r>
              <a:rPr lang="en-US"/>
              <a:t> hole that is big enough; must search entire list, unless ordered by size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Produces the smallest leftover hole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1"/>
              <a:t>Worst-fit</a:t>
            </a:r>
            <a:r>
              <a:rPr lang="en-US"/>
              <a:t>:  Allocate the </a:t>
            </a:r>
            <a:r>
              <a:rPr lang="en-US" i="1"/>
              <a:t>largest</a:t>
            </a:r>
            <a:r>
              <a:rPr lang="en-US"/>
              <a:t> hole; must also search entire list  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/>
              <a:t>Produces the largest leftover hole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730250" y="1628775"/>
            <a:ext cx="6538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latin typeface="Helvetica" pitchFamily="-84" charset="0"/>
              </a:rPr>
              <a:t>How to satisfy a request of size </a:t>
            </a:r>
            <a:r>
              <a:rPr lang="en-US" sz="2000" i="1">
                <a:latin typeface="Helvetica" pitchFamily="-84" charset="0"/>
              </a:rPr>
              <a:t>n</a:t>
            </a:r>
            <a:r>
              <a:rPr lang="en-US" sz="2000">
                <a:latin typeface="Helvetica" pitchFamily="-84" charset="0"/>
              </a:rPr>
              <a:t> from a list of free holes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30250" y="4584700"/>
            <a:ext cx="6530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000">
                <a:latin typeface="Helvetica" pitchFamily="-8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198438"/>
            <a:ext cx="7772400" cy="576262"/>
          </a:xfrm>
        </p:spPr>
        <p:txBody>
          <a:bodyPr/>
          <a:lstStyle/>
          <a:p>
            <a:pPr eaLnBrk="1" hangingPunct="1"/>
            <a:r>
              <a:rPr lang="en-US" dirty="0"/>
              <a:t>Dynamic Storage-Allocation Problem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992188"/>
            <a:ext cx="8513763" cy="547846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en-US" sz="1600" dirty="0"/>
          </a:p>
          <a:p>
            <a:pPr algn="just">
              <a:lnSpc>
                <a:spcPct val="90000"/>
              </a:lnSpc>
            </a:pPr>
            <a:endParaRPr lang="en-US" sz="1600" dirty="0"/>
          </a:p>
          <a:p>
            <a:pPr algn="just">
              <a:lnSpc>
                <a:spcPct val="90000"/>
              </a:lnSpc>
            </a:pPr>
            <a:r>
              <a:rPr lang="en-US" sz="1600" dirty="0"/>
              <a:t>Given five memory partitions of 100Kb, 500Kb, 200Kb, 300Kb, 600Kb (in order), how would the </a:t>
            </a:r>
            <a:r>
              <a:rPr lang="en-US" sz="1600" b="1" dirty="0"/>
              <a:t>first-fit</a:t>
            </a:r>
            <a:r>
              <a:rPr lang="en-US" sz="1600" dirty="0"/>
              <a:t>, </a:t>
            </a:r>
            <a:r>
              <a:rPr lang="en-US" sz="1600" b="1" dirty="0"/>
              <a:t>best-fit</a:t>
            </a:r>
            <a:r>
              <a:rPr lang="en-US" sz="1600" dirty="0"/>
              <a:t>, and </a:t>
            </a:r>
            <a:r>
              <a:rPr lang="en-US" sz="1600" b="1" dirty="0"/>
              <a:t>worst-fit</a:t>
            </a:r>
            <a:r>
              <a:rPr lang="en-US" sz="1600" dirty="0"/>
              <a:t> algorithms place processes of </a:t>
            </a:r>
            <a:r>
              <a:rPr lang="en-US" sz="1600" b="1" dirty="0"/>
              <a:t>212 Kb</a:t>
            </a:r>
            <a:r>
              <a:rPr lang="en-US" sz="1600" dirty="0"/>
              <a:t>, </a:t>
            </a:r>
            <a:r>
              <a:rPr lang="en-US" sz="1600" b="1" dirty="0"/>
              <a:t>417 Kb</a:t>
            </a:r>
            <a:r>
              <a:rPr lang="en-US" sz="1600" dirty="0"/>
              <a:t>, </a:t>
            </a:r>
            <a:r>
              <a:rPr lang="en-US" sz="1600" b="1" dirty="0"/>
              <a:t>112 Kb</a:t>
            </a:r>
            <a:r>
              <a:rPr lang="en-US" sz="1600" dirty="0"/>
              <a:t>, and </a:t>
            </a:r>
            <a:r>
              <a:rPr lang="en-US" sz="1600" b="1" dirty="0"/>
              <a:t>426 Kb</a:t>
            </a:r>
            <a:r>
              <a:rPr lang="en-US" sz="1600" dirty="0"/>
              <a:t> (in order)? Which algorithm makes the most efficient use of memory?</a:t>
            </a:r>
          </a:p>
          <a:p>
            <a:pPr algn="just">
              <a:lnSpc>
                <a:spcPct val="90000"/>
              </a:lnSpc>
            </a:pPr>
            <a:endParaRPr lang="en-US" sz="1600" dirty="0"/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b="1" dirty="0"/>
              <a:t>First-fit: </a:t>
            </a:r>
            <a:r>
              <a:rPr lang="en-US" sz="1600" dirty="0"/>
              <a:t>		212K is put in 500K partition 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		417K is put in 600K partition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		112K is put in </a:t>
            </a:r>
            <a:r>
              <a:rPr lang="en-US" sz="1600" dirty="0" smtClean="0"/>
              <a:t>200K </a:t>
            </a:r>
            <a:r>
              <a:rPr lang="en-US" sz="1600" dirty="0"/>
              <a:t>partition </a:t>
            </a:r>
            <a:endParaRPr lang="en-US" sz="1600" dirty="0"/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		426K must wait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endParaRPr lang="en-US" sz="1600" dirty="0"/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b="1" dirty="0"/>
              <a:t>Best-fit: </a:t>
            </a:r>
            <a:r>
              <a:rPr lang="en-US" sz="1600" dirty="0"/>
              <a:t>		212K is put in 300K partition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		417K is put in 500K partition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		112K is put in 200K partition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		426K is put in 600K partition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endParaRPr lang="en-US" sz="1600" dirty="0"/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b="1" dirty="0"/>
              <a:t>Worst-fit: </a:t>
            </a:r>
            <a:r>
              <a:rPr lang="en-US" sz="1600" dirty="0"/>
              <a:t>	212K is put in 600K partition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		417K is put in 500K partition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		112K is put in 300K partition</a:t>
            </a:r>
          </a:p>
          <a:p>
            <a:pPr algn="just"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			426K must wait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27E9DE-621D-4E4E-BF86-322D0E9C392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7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Paging</a:t>
            </a:r>
          </a:p>
        </p:txBody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8351838" cy="3527425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>
                <a:cs typeface="+mn-cs"/>
              </a:rPr>
              <a:t>Physical address space of a process can be noncontiguous; process is allocated physical memory whenever the latter is available</a:t>
            </a:r>
          </a:p>
          <a:p>
            <a:pPr lvl="1" eaLnBrk="1" hangingPunct="1">
              <a:defRPr/>
            </a:pPr>
            <a:r>
              <a:rPr lang="en-US" sz="1800"/>
              <a:t>Physical address space will also be </a:t>
            </a:r>
            <a:r>
              <a:rPr lang="en-US" sz="1800" b="1"/>
              <a:t>noncontiguous</a:t>
            </a:r>
            <a:r>
              <a:rPr lang="en-US" sz="1800"/>
              <a:t>. </a:t>
            </a:r>
          </a:p>
          <a:p>
            <a:pPr eaLnBrk="1" hangingPunct="1">
              <a:defRPr/>
            </a:pPr>
            <a:r>
              <a:rPr lang="en-US" sz="1800">
                <a:cs typeface="+mn-cs"/>
              </a:rPr>
              <a:t>Divide physical memory into fixed-sized blocks called </a:t>
            </a:r>
            <a:r>
              <a:rPr lang="en-US" sz="1800" b="1">
                <a:solidFill>
                  <a:srgbClr val="FF0000"/>
                </a:solidFill>
                <a:cs typeface="+mn-cs"/>
              </a:rPr>
              <a:t>frames</a:t>
            </a:r>
            <a:r>
              <a:rPr lang="en-US" sz="1800">
                <a:cs typeface="+mn-cs"/>
              </a:rPr>
              <a:t> (size is power of 2, between 512 bytes and 8,192 bytes)</a:t>
            </a:r>
          </a:p>
          <a:p>
            <a:pPr eaLnBrk="1" hangingPunct="1">
              <a:defRPr/>
            </a:pPr>
            <a:r>
              <a:rPr lang="en-US" sz="1800">
                <a:cs typeface="+mn-cs"/>
              </a:rPr>
              <a:t>Divide logical memory into blocks of same size called </a:t>
            </a:r>
            <a:r>
              <a:rPr lang="en-US" sz="1800" b="1">
                <a:solidFill>
                  <a:srgbClr val="FF0000"/>
                </a:solidFill>
                <a:cs typeface="+mn-cs"/>
              </a:rPr>
              <a:t>pages</a:t>
            </a:r>
            <a:endParaRPr lang="en-US" sz="1800">
              <a:solidFill>
                <a:srgbClr val="FF0000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sz="1800">
                <a:cs typeface="+mn-cs"/>
              </a:rPr>
              <a:t>Keep track of all free frames</a:t>
            </a:r>
          </a:p>
          <a:p>
            <a:pPr eaLnBrk="1" hangingPunct="1">
              <a:defRPr/>
            </a:pPr>
            <a:r>
              <a:rPr lang="en-US" sz="1800">
                <a:cs typeface="+mn-cs"/>
              </a:rPr>
              <a:t>To run a program of size </a:t>
            </a:r>
            <a:r>
              <a:rPr lang="en-US" sz="1800" b="1" i="1">
                <a:cs typeface="+mn-cs"/>
              </a:rPr>
              <a:t>n</a:t>
            </a:r>
            <a:r>
              <a:rPr lang="en-US" sz="1800">
                <a:cs typeface="+mn-cs"/>
              </a:rPr>
              <a:t> pages, need to find </a:t>
            </a:r>
            <a:r>
              <a:rPr lang="en-US" sz="1800" i="1">
                <a:cs typeface="+mn-cs"/>
              </a:rPr>
              <a:t>n</a:t>
            </a:r>
            <a:r>
              <a:rPr lang="en-US" sz="1800">
                <a:cs typeface="+mn-cs"/>
              </a:rPr>
              <a:t> free frames and load program</a:t>
            </a:r>
          </a:p>
          <a:p>
            <a:pPr eaLnBrk="1" hangingPunct="1">
              <a:defRPr/>
            </a:pPr>
            <a:r>
              <a:rPr lang="en-US" sz="1800">
                <a:cs typeface="+mn-cs"/>
              </a:rPr>
              <a:t>Set up a page table to translate logical to physical addresses</a:t>
            </a:r>
          </a:p>
          <a:p>
            <a:pPr eaLnBrk="1" hangingPunct="1">
              <a:defRPr/>
            </a:pPr>
            <a:r>
              <a:rPr lang="en-US" sz="1800">
                <a:cs typeface="+mn-cs"/>
              </a:rPr>
              <a:t>Internal fragmentation</a:t>
            </a:r>
          </a:p>
          <a:p>
            <a:pPr eaLnBrk="1" hangingPunct="1">
              <a:defRPr/>
            </a:pPr>
            <a:endParaRPr lang="en-US" sz="1800"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397C086-27E5-48DE-A2FA-ACAB6AEC1B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09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Background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5434013" y="2060575"/>
            <a:ext cx="1874837" cy="3816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5651500" y="1700213"/>
            <a:ext cx="1565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Main Memory</a:t>
            </a:r>
          </a:p>
        </p:txBody>
      </p:sp>
      <p:sp>
        <p:nvSpPr>
          <p:cNvPr id="4102" name="AutoShape 7"/>
          <p:cNvSpPr>
            <a:spLocks noChangeArrowheads="1"/>
          </p:cNvSpPr>
          <p:nvPr/>
        </p:nvSpPr>
        <p:spPr bwMode="auto">
          <a:xfrm>
            <a:off x="1692275" y="5445125"/>
            <a:ext cx="2232025" cy="863600"/>
          </a:xfrm>
          <a:prstGeom prst="can">
            <a:avLst>
              <a:gd name="adj" fmla="val 25000"/>
            </a:avLst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1042988" y="5734050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Disk</a:t>
            </a:r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611188" y="2781300"/>
            <a:ext cx="1512887" cy="10080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1116013" y="2420938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CPU</a:t>
            </a:r>
          </a:p>
        </p:txBody>
      </p:sp>
      <p:sp>
        <p:nvSpPr>
          <p:cNvPr id="4106" name="Rectangle 11"/>
          <p:cNvSpPr>
            <a:spLocks noChangeArrowheads="1"/>
          </p:cNvSpPr>
          <p:nvPr/>
        </p:nvSpPr>
        <p:spPr bwMode="auto">
          <a:xfrm>
            <a:off x="827088" y="3500438"/>
            <a:ext cx="288925" cy="1444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07" name="Rectangle 12"/>
          <p:cNvSpPr>
            <a:spLocks noChangeArrowheads="1"/>
          </p:cNvSpPr>
          <p:nvPr/>
        </p:nvSpPr>
        <p:spPr bwMode="auto">
          <a:xfrm>
            <a:off x="1185863" y="3500438"/>
            <a:ext cx="288925" cy="1444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08" name="Rectangle 13"/>
          <p:cNvSpPr>
            <a:spLocks noChangeArrowheads="1"/>
          </p:cNvSpPr>
          <p:nvPr/>
        </p:nvSpPr>
        <p:spPr bwMode="auto">
          <a:xfrm>
            <a:off x="1546225" y="3500438"/>
            <a:ext cx="288925" cy="1444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09" name="Text Box 14"/>
          <p:cNvSpPr txBox="1">
            <a:spLocks noChangeArrowheads="1"/>
          </p:cNvSpPr>
          <p:nvPr/>
        </p:nvSpPr>
        <p:spPr bwMode="auto">
          <a:xfrm>
            <a:off x="755650" y="3141663"/>
            <a:ext cx="1146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Registers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3132138" y="2852738"/>
            <a:ext cx="1081087" cy="9144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11" name="Text Box 16"/>
          <p:cNvSpPr txBox="1">
            <a:spLocks noChangeArrowheads="1"/>
          </p:cNvSpPr>
          <p:nvPr/>
        </p:nvSpPr>
        <p:spPr bwMode="auto">
          <a:xfrm>
            <a:off x="3276600" y="2492375"/>
            <a:ext cx="790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cache</a:t>
            </a:r>
          </a:p>
        </p:txBody>
      </p:sp>
      <p:sp>
        <p:nvSpPr>
          <p:cNvPr id="4112" name="Rectangle 18"/>
          <p:cNvSpPr>
            <a:spLocks noChangeArrowheads="1"/>
          </p:cNvSpPr>
          <p:nvPr/>
        </p:nvSpPr>
        <p:spPr bwMode="auto">
          <a:xfrm>
            <a:off x="5868988" y="3141663"/>
            <a:ext cx="1079500" cy="4318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13" name="Text Box 19"/>
          <p:cNvSpPr txBox="1">
            <a:spLocks noChangeArrowheads="1"/>
          </p:cNvSpPr>
          <p:nvPr/>
        </p:nvSpPr>
        <p:spPr bwMode="auto">
          <a:xfrm>
            <a:off x="5508625" y="3500438"/>
            <a:ext cx="17811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program image </a:t>
            </a:r>
          </a:p>
          <a:p>
            <a:r>
              <a:rPr lang="en-US"/>
              <a:t>in memory</a:t>
            </a:r>
          </a:p>
        </p:txBody>
      </p:sp>
      <p:sp>
        <p:nvSpPr>
          <p:cNvPr id="4114" name="Rectangle 20"/>
          <p:cNvSpPr>
            <a:spLocks noChangeArrowheads="1"/>
          </p:cNvSpPr>
          <p:nvPr/>
        </p:nvSpPr>
        <p:spPr bwMode="auto">
          <a:xfrm>
            <a:off x="5580063" y="5013325"/>
            <a:ext cx="1584325" cy="720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Operating </a:t>
            </a:r>
            <a:br>
              <a:rPr lang="en-US"/>
            </a:br>
            <a:r>
              <a:rPr lang="en-US"/>
              <a:t>System</a:t>
            </a:r>
          </a:p>
        </p:txBody>
      </p:sp>
      <p:sp>
        <p:nvSpPr>
          <p:cNvPr id="4115" name="Rectangle 21"/>
          <p:cNvSpPr>
            <a:spLocks noChangeArrowheads="1"/>
          </p:cNvSpPr>
          <p:nvPr/>
        </p:nvSpPr>
        <p:spPr bwMode="auto">
          <a:xfrm>
            <a:off x="2268538" y="5759450"/>
            <a:ext cx="1079500" cy="431800"/>
          </a:xfrm>
          <a:prstGeom prst="rect">
            <a:avLst/>
          </a:prstGeom>
          <a:solidFill>
            <a:schemeClr val="tx2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16" name="Oval 22"/>
          <p:cNvSpPr>
            <a:spLocks noChangeArrowheads="1"/>
          </p:cNvSpPr>
          <p:nvPr/>
        </p:nvSpPr>
        <p:spPr bwMode="auto">
          <a:xfrm>
            <a:off x="5292725" y="2709863"/>
            <a:ext cx="2232025" cy="1511300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4117" name="Text Box 23"/>
          <p:cNvSpPr txBox="1">
            <a:spLocks noChangeArrowheads="1"/>
          </p:cNvSpPr>
          <p:nvPr/>
        </p:nvSpPr>
        <p:spPr bwMode="auto">
          <a:xfrm>
            <a:off x="7526338" y="3278188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Process</a:t>
            </a:r>
          </a:p>
        </p:txBody>
      </p:sp>
      <p:sp>
        <p:nvSpPr>
          <p:cNvPr id="1209369" name="Line 25"/>
          <p:cNvSpPr>
            <a:spLocks noChangeShapeType="1"/>
          </p:cNvSpPr>
          <p:nvPr/>
        </p:nvSpPr>
        <p:spPr bwMode="auto">
          <a:xfrm flipV="1">
            <a:off x="3635375" y="3933825"/>
            <a:ext cx="1727200" cy="15843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09370" name="Line 26"/>
          <p:cNvSpPr>
            <a:spLocks noChangeShapeType="1"/>
          </p:cNvSpPr>
          <p:nvPr/>
        </p:nvSpPr>
        <p:spPr bwMode="auto">
          <a:xfrm flipH="1">
            <a:off x="1979613" y="3213100"/>
            <a:ext cx="374491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09371" name="Text Box 27"/>
          <p:cNvSpPr txBox="1">
            <a:spLocks noChangeArrowheads="1"/>
          </p:cNvSpPr>
          <p:nvPr/>
        </p:nvSpPr>
        <p:spPr bwMode="auto">
          <a:xfrm>
            <a:off x="1963738" y="2852738"/>
            <a:ext cx="1336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instructions</a:t>
            </a:r>
          </a:p>
        </p:txBody>
      </p:sp>
      <p:sp>
        <p:nvSpPr>
          <p:cNvPr id="1209372" name="Line 28"/>
          <p:cNvSpPr>
            <a:spLocks noChangeShapeType="1"/>
          </p:cNvSpPr>
          <p:nvPr/>
        </p:nvSpPr>
        <p:spPr bwMode="auto">
          <a:xfrm>
            <a:off x="1979613" y="3429000"/>
            <a:ext cx="36734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09373" name="Text Box 29"/>
          <p:cNvSpPr txBox="1">
            <a:spLocks noChangeArrowheads="1"/>
          </p:cNvSpPr>
          <p:nvPr/>
        </p:nvSpPr>
        <p:spPr bwMode="auto">
          <a:xfrm>
            <a:off x="2268538" y="3349625"/>
            <a:ext cx="625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0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0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369" grpId="0" animBg="1"/>
      <p:bldP spid="1209370" grpId="0" animBg="1"/>
      <p:bldP spid="1209371" grpId="0"/>
      <p:bldP spid="1209372" grpId="0" animBg="1"/>
      <p:bldP spid="120937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B232B3-D67E-4DCD-A267-5F667AC83A2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7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Paging</a:t>
            </a:r>
          </a:p>
        </p:txBody>
      </p:sp>
      <p:sp>
        <p:nvSpPr>
          <p:cNvPr id="1272845" name="Rectangle 13"/>
          <p:cNvSpPr>
            <a:spLocks noChangeArrowheads="1"/>
          </p:cNvSpPr>
          <p:nvPr/>
        </p:nvSpPr>
        <p:spPr bwMode="auto">
          <a:xfrm>
            <a:off x="5435600" y="3068638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46" name="Rectangle 14"/>
          <p:cNvSpPr>
            <a:spLocks noChangeArrowheads="1"/>
          </p:cNvSpPr>
          <p:nvPr/>
        </p:nvSpPr>
        <p:spPr bwMode="auto">
          <a:xfrm>
            <a:off x="5435600" y="35020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47" name="Rectangle 15"/>
          <p:cNvSpPr>
            <a:spLocks noChangeArrowheads="1"/>
          </p:cNvSpPr>
          <p:nvPr/>
        </p:nvSpPr>
        <p:spPr bwMode="auto">
          <a:xfrm>
            <a:off x="5435600" y="39338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48" name="Rectangle 16"/>
          <p:cNvSpPr>
            <a:spLocks noChangeArrowheads="1"/>
          </p:cNvSpPr>
          <p:nvPr/>
        </p:nvSpPr>
        <p:spPr bwMode="auto">
          <a:xfrm>
            <a:off x="5435600" y="43656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49" name="Rectangle 17"/>
          <p:cNvSpPr>
            <a:spLocks noChangeArrowheads="1"/>
          </p:cNvSpPr>
          <p:nvPr/>
        </p:nvSpPr>
        <p:spPr bwMode="auto">
          <a:xfrm>
            <a:off x="5435600" y="47974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50" name="Rectangle 18"/>
          <p:cNvSpPr>
            <a:spLocks noChangeArrowheads="1"/>
          </p:cNvSpPr>
          <p:nvPr/>
        </p:nvSpPr>
        <p:spPr bwMode="auto">
          <a:xfrm>
            <a:off x="5435600" y="52292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51" name="Rectangle 19"/>
          <p:cNvSpPr>
            <a:spLocks noChangeArrowheads="1"/>
          </p:cNvSpPr>
          <p:nvPr/>
        </p:nvSpPr>
        <p:spPr bwMode="auto">
          <a:xfrm>
            <a:off x="5435600" y="5661025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52" name="Rectangle 20"/>
          <p:cNvSpPr>
            <a:spLocks noChangeArrowheads="1"/>
          </p:cNvSpPr>
          <p:nvPr/>
        </p:nvSpPr>
        <p:spPr bwMode="auto">
          <a:xfrm>
            <a:off x="5435600" y="1771650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53" name="Rectangle 21"/>
          <p:cNvSpPr>
            <a:spLocks noChangeArrowheads="1"/>
          </p:cNvSpPr>
          <p:nvPr/>
        </p:nvSpPr>
        <p:spPr bwMode="auto">
          <a:xfrm>
            <a:off x="5435600" y="2203450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55" name="Rectangle 23"/>
          <p:cNvSpPr>
            <a:spLocks noChangeArrowheads="1"/>
          </p:cNvSpPr>
          <p:nvPr/>
        </p:nvSpPr>
        <p:spPr bwMode="auto">
          <a:xfrm>
            <a:off x="5435600" y="2636838"/>
            <a:ext cx="10080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14" name="Rectangle 24"/>
          <p:cNvSpPr>
            <a:spLocks noChangeArrowheads="1"/>
          </p:cNvSpPr>
          <p:nvPr/>
        </p:nvSpPr>
        <p:spPr bwMode="auto">
          <a:xfrm>
            <a:off x="5435600" y="1773238"/>
            <a:ext cx="1008063" cy="43195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15" name="Text Box 25"/>
          <p:cNvSpPr txBox="1">
            <a:spLocks noChangeArrowheads="1"/>
          </p:cNvSpPr>
          <p:nvPr/>
        </p:nvSpPr>
        <p:spPr bwMode="auto">
          <a:xfrm>
            <a:off x="4787900" y="1412875"/>
            <a:ext cx="2644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RAM (Physical Memory)</a:t>
            </a:r>
          </a:p>
        </p:txBody>
      </p:sp>
      <p:sp>
        <p:nvSpPr>
          <p:cNvPr id="1272858" name="Line 26"/>
          <p:cNvSpPr>
            <a:spLocks noChangeShapeType="1"/>
          </p:cNvSpPr>
          <p:nvPr/>
        </p:nvSpPr>
        <p:spPr bwMode="auto">
          <a:xfrm>
            <a:off x="6300788" y="2420938"/>
            <a:ext cx="79216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59" name="Text Box 27"/>
          <p:cNvSpPr txBox="1">
            <a:spLocks noChangeArrowheads="1"/>
          </p:cNvSpPr>
          <p:nvPr/>
        </p:nvSpPr>
        <p:spPr bwMode="auto">
          <a:xfrm>
            <a:off x="7092950" y="2205038"/>
            <a:ext cx="1203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a frame</a:t>
            </a:r>
          </a:p>
          <a:p>
            <a:pPr algn="l"/>
            <a:r>
              <a:rPr lang="en-US"/>
              <a:t>(size = 2</a:t>
            </a:r>
            <a:r>
              <a:rPr lang="en-US" baseline="30000"/>
              <a:t>x</a:t>
            </a:r>
            <a:r>
              <a:rPr lang="en-US"/>
              <a:t>)</a:t>
            </a:r>
          </a:p>
        </p:txBody>
      </p:sp>
      <p:sp>
        <p:nvSpPr>
          <p:cNvPr id="1272862" name="Text Box 30"/>
          <p:cNvSpPr txBox="1">
            <a:spLocks noChangeArrowheads="1"/>
          </p:cNvSpPr>
          <p:nvPr/>
        </p:nvSpPr>
        <p:spPr bwMode="auto">
          <a:xfrm>
            <a:off x="6732588" y="3573463"/>
            <a:ext cx="19589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physical memory:</a:t>
            </a:r>
          </a:p>
          <a:p>
            <a:r>
              <a:rPr lang="en-US"/>
              <a:t>set of fixed sized</a:t>
            </a:r>
          </a:p>
          <a:p>
            <a:r>
              <a:rPr lang="en-US"/>
              <a:t>frames</a:t>
            </a:r>
          </a:p>
        </p:txBody>
      </p:sp>
      <p:sp>
        <p:nvSpPr>
          <p:cNvPr id="25619" name="Rectangle 37"/>
          <p:cNvSpPr>
            <a:spLocks noChangeArrowheads="1"/>
          </p:cNvSpPr>
          <p:nvPr/>
        </p:nvSpPr>
        <p:spPr bwMode="auto">
          <a:xfrm>
            <a:off x="1116013" y="1989138"/>
            <a:ext cx="1009650" cy="25923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72870" name="Rectangle 38"/>
          <p:cNvSpPr>
            <a:spLocks noChangeArrowheads="1"/>
          </p:cNvSpPr>
          <p:nvPr/>
        </p:nvSpPr>
        <p:spPr bwMode="auto">
          <a:xfrm>
            <a:off x="1117600" y="19907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0</a:t>
            </a:r>
          </a:p>
        </p:txBody>
      </p:sp>
      <p:sp>
        <p:nvSpPr>
          <p:cNvPr id="1272871" name="Rectangle 39"/>
          <p:cNvSpPr>
            <a:spLocks noChangeArrowheads="1"/>
          </p:cNvSpPr>
          <p:nvPr/>
        </p:nvSpPr>
        <p:spPr bwMode="auto">
          <a:xfrm>
            <a:off x="1117600" y="24225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1</a:t>
            </a:r>
          </a:p>
        </p:txBody>
      </p:sp>
      <p:sp>
        <p:nvSpPr>
          <p:cNvPr id="1272872" name="Rectangle 40"/>
          <p:cNvSpPr>
            <a:spLocks noChangeArrowheads="1"/>
          </p:cNvSpPr>
          <p:nvPr/>
        </p:nvSpPr>
        <p:spPr bwMode="auto">
          <a:xfrm>
            <a:off x="1117600" y="28543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2</a:t>
            </a:r>
          </a:p>
        </p:txBody>
      </p:sp>
      <p:sp>
        <p:nvSpPr>
          <p:cNvPr id="1272873" name="Rectangle 41"/>
          <p:cNvSpPr>
            <a:spLocks noChangeArrowheads="1"/>
          </p:cNvSpPr>
          <p:nvPr/>
        </p:nvSpPr>
        <p:spPr bwMode="auto">
          <a:xfrm>
            <a:off x="1117600" y="32861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3</a:t>
            </a:r>
          </a:p>
        </p:txBody>
      </p:sp>
      <p:sp>
        <p:nvSpPr>
          <p:cNvPr id="1272874" name="Rectangle 42"/>
          <p:cNvSpPr>
            <a:spLocks noChangeArrowheads="1"/>
          </p:cNvSpPr>
          <p:nvPr/>
        </p:nvSpPr>
        <p:spPr bwMode="auto">
          <a:xfrm>
            <a:off x="1117600" y="37179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4</a:t>
            </a:r>
          </a:p>
        </p:txBody>
      </p:sp>
      <p:sp>
        <p:nvSpPr>
          <p:cNvPr id="1272875" name="Rectangle 43"/>
          <p:cNvSpPr>
            <a:spLocks noChangeArrowheads="1"/>
          </p:cNvSpPr>
          <p:nvPr/>
        </p:nvSpPr>
        <p:spPr bwMode="auto">
          <a:xfrm>
            <a:off x="1117600" y="41497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5</a:t>
            </a:r>
          </a:p>
        </p:txBody>
      </p:sp>
      <p:sp>
        <p:nvSpPr>
          <p:cNvPr id="25626" name="Text Box 51"/>
          <p:cNvSpPr txBox="1">
            <a:spLocks noChangeArrowheads="1"/>
          </p:cNvSpPr>
          <p:nvPr/>
        </p:nvSpPr>
        <p:spPr bwMode="auto">
          <a:xfrm>
            <a:off x="971550" y="1628775"/>
            <a:ext cx="1222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a program</a:t>
            </a:r>
          </a:p>
        </p:txBody>
      </p:sp>
      <p:sp>
        <p:nvSpPr>
          <p:cNvPr id="25627" name="Line 52"/>
          <p:cNvSpPr>
            <a:spLocks noChangeShapeType="1"/>
          </p:cNvSpPr>
          <p:nvPr/>
        </p:nvSpPr>
        <p:spPr bwMode="auto">
          <a:xfrm>
            <a:off x="2411413" y="1989138"/>
            <a:ext cx="0" cy="25923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5628" name="Text Box 53"/>
          <p:cNvSpPr txBox="1">
            <a:spLocks noChangeArrowheads="1"/>
          </p:cNvSpPr>
          <p:nvPr/>
        </p:nvSpPr>
        <p:spPr bwMode="auto">
          <a:xfrm rot="-5400000">
            <a:off x="1393031" y="3066257"/>
            <a:ext cx="2378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logical address space</a:t>
            </a:r>
          </a:p>
        </p:txBody>
      </p:sp>
      <p:sp>
        <p:nvSpPr>
          <p:cNvPr id="1272886" name="Text Box 54"/>
          <p:cNvSpPr txBox="1">
            <a:spLocks noChangeArrowheads="1"/>
          </p:cNvSpPr>
          <p:nvPr/>
        </p:nvSpPr>
        <p:spPr bwMode="auto">
          <a:xfrm>
            <a:off x="6446838" y="1792288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1272887" name="Text Box 55"/>
          <p:cNvSpPr txBox="1">
            <a:spLocks noChangeArrowheads="1"/>
          </p:cNvSpPr>
          <p:nvPr/>
        </p:nvSpPr>
        <p:spPr bwMode="auto">
          <a:xfrm>
            <a:off x="6443663" y="2236788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1272888" name="Text Box 56"/>
          <p:cNvSpPr txBox="1">
            <a:spLocks noChangeArrowheads="1"/>
          </p:cNvSpPr>
          <p:nvPr/>
        </p:nvSpPr>
        <p:spPr bwMode="auto">
          <a:xfrm>
            <a:off x="6445250" y="27019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2</a:t>
            </a:r>
          </a:p>
        </p:txBody>
      </p:sp>
      <p:sp>
        <p:nvSpPr>
          <p:cNvPr id="1272889" name="Text Box 57"/>
          <p:cNvSpPr txBox="1">
            <a:spLocks noChangeArrowheads="1"/>
          </p:cNvSpPr>
          <p:nvPr/>
        </p:nvSpPr>
        <p:spPr bwMode="auto">
          <a:xfrm>
            <a:off x="6465888" y="31337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sp>
        <p:nvSpPr>
          <p:cNvPr id="1272890" name="Text Box 58"/>
          <p:cNvSpPr txBox="1">
            <a:spLocks noChangeArrowheads="1"/>
          </p:cNvSpPr>
          <p:nvPr/>
        </p:nvSpPr>
        <p:spPr bwMode="auto">
          <a:xfrm>
            <a:off x="6465888" y="356711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1272891" name="Text Box 59"/>
          <p:cNvSpPr txBox="1">
            <a:spLocks noChangeArrowheads="1"/>
          </p:cNvSpPr>
          <p:nvPr/>
        </p:nvSpPr>
        <p:spPr bwMode="auto">
          <a:xfrm>
            <a:off x="6465888" y="39338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5</a:t>
            </a:r>
          </a:p>
        </p:txBody>
      </p:sp>
      <p:sp>
        <p:nvSpPr>
          <p:cNvPr id="1272892" name="Text Box 60"/>
          <p:cNvSpPr txBox="1">
            <a:spLocks noChangeArrowheads="1"/>
          </p:cNvSpPr>
          <p:nvPr/>
        </p:nvSpPr>
        <p:spPr bwMode="auto">
          <a:xfrm>
            <a:off x="6446838" y="43656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7</a:t>
            </a:r>
          </a:p>
        </p:txBody>
      </p:sp>
      <p:sp>
        <p:nvSpPr>
          <p:cNvPr id="1272893" name="Text Box 61"/>
          <p:cNvSpPr txBox="1">
            <a:spLocks noChangeArrowheads="1"/>
          </p:cNvSpPr>
          <p:nvPr/>
        </p:nvSpPr>
        <p:spPr bwMode="auto">
          <a:xfrm>
            <a:off x="6465888" y="47974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6</a:t>
            </a:r>
          </a:p>
        </p:txBody>
      </p:sp>
      <p:sp>
        <p:nvSpPr>
          <p:cNvPr id="1272894" name="Text Box 62"/>
          <p:cNvSpPr txBox="1">
            <a:spLocks noChangeArrowheads="1"/>
          </p:cNvSpPr>
          <p:nvPr/>
        </p:nvSpPr>
        <p:spPr bwMode="auto">
          <a:xfrm>
            <a:off x="6465888" y="52292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8</a:t>
            </a:r>
          </a:p>
        </p:txBody>
      </p:sp>
      <p:sp>
        <p:nvSpPr>
          <p:cNvPr id="1272895" name="Text Box 63"/>
          <p:cNvSpPr txBox="1">
            <a:spLocks noChangeArrowheads="1"/>
          </p:cNvSpPr>
          <p:nvPr/>
        </p:nvSpPr>
        <p:spPr bwMode="auto">
          <a:xfrm>
            <a:off x="6465888" y="56610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9</a:t>
            </a:r>
          </a:p>
        </p:txBody>
      </p:sp>
      <p:sp>
        <p:nvSpPr>
          <p:cNvPr id="25639" name="Text Box 64"/>
          <p:cNvSpPr txBox="1">
            <a:spLocks noChangeArrowheads="1"/>
          </p:cNvSpPr>
          <p:nvPr/>
        </p:nvSpPr>
        <p:spPr bwMode="auto">
          <a:xfrm>
            <a:off x="1935163" y="5445125"/>
            <a:ext cx="2663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b="1"/>
              <a:t>Page size = Frame size</a:t>
            </a:r>
          </a:p>
        </p:txBody>
      </p:sp>
      <p:sp>
        <p:nvSpPr>
          <p:cNvPr id="25640" name="Text Box 65"/>
          <p:cNvSpPr txBox="1">
            <a:spLocks noChangeArrowheads="1"/>
          </p:cNvSpPr>
          <p:nvPr/>
        </p:nvSpPr>
        <p:spPr bwMode="auto">
          <a:xfrm>
            <a:off x="407988" y="4652963"/>
            <a:ext cx="2403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program: set of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7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7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7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7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7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7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7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7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7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7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7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7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27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27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27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7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7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7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27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7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27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7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45" grpId="0" animBg="1"/>
      <p:bldP spid="1272846" grpId="0" animBg="1"/>
      <p:bldP spid="1272847" grpId="0" animBg="1"/>
      <p:bldP spid="1272848" grpId="0" animBg="1"/>
      <p:bldP spid="1272849" grpId="0" animBg="1"/>
      <p:bldP spid="1272850" grpId="0" animBg="1"/>
      <p:bldP spid="1272851" grpId="0" animBg="1"/>
      <p:bldP spid="1272852" grpId="0" animBg="1"/>
      <p:bldP spid="1272853" grpId="0" animBg="1"/>
      <p:bldP spid="1272855" grpId="0" animBg="1"/>
      <p:bldP spid="1272858" grpId="0" animBg="1"/>
      <p:bldP spid="1272859" grpId="0"/>
      <p:bldP spid="1272862" grpId="0"/>
      <p:bldP spid="1272870" grpId="0" animBg="1"/>
      <p:bldP spid="1272871" grpId="0" animBg="1"/>
      <p:bldP spid="1272872" grpId="0" animBg="1"/>
      <p:bldP spid="1272873" grpId="0" animBg="1"/>
      <p:bldP spid="1272874" grpId="0" animBg="1"/>
      <p:bldP spid="1272875" grpId="0" animBg="1"/>
      <p:bldP spid="1272886" grpId="0"/>
      <p:bldP spid="1272887" grpId="0"/>
      <p:bldP spid="1272888" grpId="0"/>
      <p:bldP spid="1272889" grpId="0"/>
      <p:bldP spid="1272890" grpId="0"/>
      <p:bldP spid="1272891" grpId="0"/>
      <p:bldP spid="1272892" grpId="0"/>
      <p:bldP spid="1272893" grpId="0"/>
      <p:bldP spid="1272894" grpId="0"/>
      <p:bldP spid="12728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49315A2-4065-49F4-B2AA-D38653029FF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7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Paging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5649913" y="3068638"/>
            <a:ext cx="1008062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649913" y="3502025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5649913" y="3933825"/>
            <a:ext cx="1008062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5649913" y="4365625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5649913" y="4797425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649913" y="5229225"/>
            <a:ext cx="1008062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649913" y="5661025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649913" y="1771650"/>
            <a:ext cx="1008062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649913" y="2203450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649913" y="2636838"/>
            <a:ext cx="1008062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651500" y="1773238"/>
            <a:ext cx="1008063" cy="43195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6640513" y="1792288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6637338" y="2236788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1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638925" y="27019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2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6659563" y="31337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3</a:t>
            </a:r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6659563" y="356711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6659563" y="39338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5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6640513" y="43656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7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659563" y="47974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6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6659563" y="52292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8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6659563" y="56610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9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5940425" y="1406525"/>
            <a:ext cx="68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RAM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116013" y="1989138"/>
            <a:ext cx="1009650" cy="25923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1117600" y="19907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0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1117600" y="24225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1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117600" y="28543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2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1117600" y="32861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3</a:t>
            </a: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1117600" y="37179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4</a:t>
            </a:r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1117600" y="41497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5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971550" y="1628775"/>
            <a:ext cx="1222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a program</a:t>
            </a:r>
          </a:p>
        </p:txBody>
      </p:sp>
      <p:sp>
        <p:nvSpPr>
          <p:cNvPr id="26658" name="Line 35"/>
          <p:cNvSpPr>
            <a:spLocks noChangeShapeType="1"/>
          </p:cNvSpPr>
          <p:nvPr/>
        </p:nvSpPr>
        <p:spPr bwMode="auto">
          <a:xfrm>
            <a:off x="2411413" y="3141663"/>
            <a:ext cx="2447925" cy="503237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75940" name="Text Box 36"/>
          <p:cNvSpPr txBox="1">
            <a:spLocks noChangeArrowheads="1"/>
          </p:cNvSpPr>
          <p:nvPr/>
        </p:nvSpPr>
        <p:spPr bwMode="auto">
          <a:xfrm>
            <a:off x="3492500" y="3284538"/>
            <a:ext cx="612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load</a:t>
            </a:r>
          </a:p>
        </p:txBody>
      </p:sp>
      <p:sp>
        <p:nvSpPr>
          <p:cNvPr id="1275942" name="Line 38"/>
          <p:cNvSpPr>
            <a:spLocks noChangeShapeType="1"/>
          </p:cNvSpPr>
          <p:nvPr/>
        </p:nvSpPr>
        <p:spPr bwMode="auto">
          <a:xfrm>
            <a:off x="2555875" y="3429000"/>
            <a:ext cx="2303463" cy="504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75943" name="Rectangle 39"/>
          <p:cNvSpPr>
            <a:spLocks noChangeArrowheads="1"/>
          </p:cNvSpPr>
          <p:nvPr/>
        </p:nvSpPr>
        <p:spPr bwMode="auto">
          <a:xfrm>
            <a:off x="5651500" y="2205038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0</a:t>
            </a:r>
          </a:p>
        </p:txBody>
      </p:sp>
      <p:sp>
        <p:nvSpPr>
          <p:cNvPr id="1275944" name="Rectangle 40"/>
          <p:cNvSpPr>
            <a:spLocks noChangeArrowheads="1"/>
          </p:cNvSpPr>
          <p:nvPr/>
        </p:nvSpPr>
        <p:spPr bwMode="auto">
          <a:xfrm>
            <a:off x="5651500" y="3500438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1</a:t>
            </a:r>
          </a:p>
        </p:txBody>
      </p:sp>
      <p:sp>
        <p:nvSpPr>
          <p:cNvPr id="1275945" name="Rectangle 41"/>
          <p:cNvSpPr>
            <a:spLocks noChangeArrowheads="1"/>
          </p:cNvSpPr>
          <p:nvPr/>
        </p:nvSpPr>
        <p:spPr bwMode="auto">
          <a:xfrm>
            <a:off x="5651500" y="2636838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2</a:t>
            </a:r>
          </a:p>
        </p:txBody>
      </p:sp>
      <p:sp>
        <p:nvSpPr>
          <p:cNvPr id="1275946" name="Rectangle 42"/>
          <p:cNvSpPr>
            <a:spLocks noChangeArrowheads="1"/>
          </p:cNvSpPr>
          <p:nvPr/>
        </p:nvSpPr>
        <p:spPr bwMode="auto">
          <a:xfrm>
            <a:off x="5651500" y="43656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3</a:t>
            </a:r>
          </a:p>
        </p:txBody>
      </p:sp>
      <p:sp>
        <p:nvSpPr>
          <p:cNvPr id="1275947" name="Rectangle 43"/>
          <p:cNvSpPr>
            <a:spLocks noChangeArrowheads="1"/>
          </p:cNvSpPr>
          <p:nvPr/>
        </p:nvSpPr>
        <p:spPr bwMode="auto">
          <a:xfrm>
            <a:off x="5651500" y="47974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5</a:t>
            </a:r>
          </a:p>
        </p:txBody>
      </p:sp>
      <p:sp>
        <p:nvSpPr>
          <p:cNvPr id="1275948" name="Text Box 44"/>
          <p:cNvSpPr txBox="1">
            <a:spLocks noChangeArrowheads="1"/>
          </p:cNvSpPr>
          <p:nvPr/>
        </p:nvSpPr>
        <p:spPr bwMode="auto">
          <a:xfrm>
            <a:off x="3132138" y="4149725"/>
            <a:ext cx="176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  mapped_to 1</a:t>
            </a:r>
          </a:p>
        </p:txBody>
      </p:sp>
      <p:sp>
        <p:nvSpPr>
          <p:cNvPr id="1275949" name="Text Box 45"/>
          <p:cNvSpPr txBox="1">
            <a:spLocks noChangeArrowheads="1"/>
          </p:cNvSpPr>
          <p:nvPr/>
        </p:nvSpPr>
        <p:spPr bwMode="auto">
          <a:xfrm>
            <a:off x="3132138" y="4437063"/>
            <a:ext cx="1768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  mapped_to 4</a:t>
            </a:r>
          </a:p>
        </p:txBody>
      </p:sp>
      <p:sp>
        <p:nvSpPr>
          <p:cNvPr id="1275950" name="Text Box 46"/>
          <p:cNvSpPr txBox="1">
            <a:spLocks noChangeArrowheads="1"/>
          </p:cNvSpPr>
          <p:nvPr/>
        </p:nvSpPr>
        <p:spPr bwMode="auto">
          <a:xfrm>
            <a:off x="3132138" y="4724400"/>
            <a:ext cx="176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2  mapped_to 2</a:t>
            </a:r>
          </a:p>
        </p:txBody>
      </p:sp>
      <p:sp>
        <p:nvSpPr>
          <p:cNvPr id="1275951" name="Text Box 47"/>
          <p:cNvSpPr txBox="1">
            <a:spLocks noChangeArrowheads="1"/>
          </p:cNvSpPr>
          <p:nvPr/>
        </p:nvSpPr>
        <p:spPr bwMode="auto">
          <a:xfrm>
            <a:off x="3132138" y="5006975"/>
            <a:ext cx="1768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3  mapped_to 7</a:t>
            </a:r>
          </a:p>
        </p:txBody>
      </p:sp>
      <p:sp>
        <p:nvSpPr>
          <p:cNvPr id="1275952" name="Text Box 48"/>
          <p:cNvSpPr txBox="1">
            <a:spLocks noChangeArrowheads="1"/>
          </p:cNvSpPr>
          <p:nvPr/>
        </p:nvSpPr>
        <p:spPr bwMode="auto">
          <a:xfrm>
            <a:off x="3132138" y="5294313"/>
            <a:ext cx="1768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4  mapped_to 9</a:t>
            </a:r>
          </a:p>
        </p:txBody>
      </p:sp>
      <p:sp>
        <p:nvSpPr>
          <p:cNvPr id="1275953" name="Text Box 49"/>
          <p:cNvSpPr txBox="1">
            <a:spLocks noChangeArrowheads="1"/>
          </p:cNvSpPr>
          <p:nvPr/>
        </p:nvSpPr>
        <p:spPr bwMode="auto">
          <a:xfrm>
            <a:off x="3132138" y="5583238"/>
            <a:ext cx="1768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5  mapped_to 6</a:t>
            </a:r>
          </a:p>
        </p:txBody>
      </p:sp>
      <p:sp>
        <p:nvSpPr>
          <p:cNvPr id="1275954" name="Rectangle 50"/>
          <p:cNvSpPr>
            <a:spLocks noChangeArrowheads="1"/>
          </p:cNvSpPr>
          <p:nvPr/>
        </p:nvSpPr>
        <p:spPr bwMode="auto">
          <a:xfrm>
            <a:off x="5651500" y="5661025"/>
            <a:ext cx="1008063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4</a:t>
            </a:r>
          </a:p>
        </p:txBody>
      </p:sp>
      <p:sp>
        <p:nvSpPr>
          <p:cNvPr id="26673" name="Rectangle 51"/>
          <p:cNvSpPr>
            <a:spLocks noChangeArrowheads="1"/>
          </p:cNvSpPr>
          <p:nvPr/>
        </p:nvSpPr>
        <p:spPr bwMode="auto">
          <a:xfrm>
            <a:off x="3059113" y="4076700"/>
            <a:ext cx="1873250" cy="18732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6674" name="Text Box 52"/>
          <p:cNvSpPr txBox="1">
            <a:spLocks noChangeArrowheads="1"/>
          </p:cNvSpPr>
          <p:nvPr/>
        </p:nvSpPr>
        <p:spPr bwMode="auto">
          <a:xfrm>
            <a:off x="3405188" y="5949950"/>
            <a:ext cx="1311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page table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7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7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7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7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7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7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7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7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7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7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7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40" grpId="0"/>
      <p:bldP spid="1275942" grpId="0" animBg="1"/>
      <p:bldP spid="1275943" grpId="0" animBg="1"/>
      <p:bldP spid="1275944" grpId="0" animBg="1"/>
      <p:bldP spid="1275945" grpId="0" animBg="1"/>
      <p:bldP spid="1275946" grpId="0" animBg="1"/>
      <p:bldP spid="1275947" grpId="0" animBg="1"/>
      <p:bldP spid="1275948" grpId="0"/>
      <p:bldP spid="1275949" grpId="0"/>
      <p:bldP spid="1275950" grpId="0"/>
      <p:bldP spid="1275951" grpId="0"/>
      <p:bldP spid="1275952" grpId="0"/>
      <p:bldP spid="1275953" grpId="0"/>
      <p:bldP spid="12759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B60149E-2FD3-4FE5-B209-959C8144D5A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278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</a:t>
            </a:r>
          </a:p>
        </p:txBody>
      </p:sp>
      <p:pic>
        <p:nvPicPr>
          <p:cNvPr id="27652" name="Picture 10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1552575"/>
            <a:ext cx="4938712" cy="461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8570A92-D645-4687-A911-30B31A5724D1}" type="slidenum">
              <a:rPr lang="en-US">
                <a:ea typeface="MS PGothic" pitchFamily="34" charset="-128"/>
              </a:rPr>
              <a:pPr/>
              <a:t>23</a:t>
            </a:fld>
            <a:endParaRPr lang="en-US">
              <a:ea typeface="MS PGothic" pitchFamily="34" charset="-128"/>
            </a:endParaRPr>
          </a:p>
        </p:txBody>
      </p:sp>
      <p:sp>
        <p:nvSpPr>
          <p:cNvPr id="128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Paging Example</a:t>
            </a:r>
          </a:p>
        </p:txBody>
      </p:sp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8112" y="1550987"/>
            <a:ext cx="4368466" cy="54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Line 7"/>
          <p:cNvSpPr>
            <a:spLocks noChangeShapeType="1"/>
          </p:cNvSpPr>
          <p:nvPr/>
        </p:nvSpPr>
        <p:spPr bwMode="auto">
          <a:xfrm>
            <a:off x="6821488" y="1557338"/>
            <a:ext cx="0" cy="4464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22" name="Text Box 8"/>
          <p:cNvSpPr txBox="1">
            <a:spLocks noChangeArrowheads="1"/>
          </p:cNvSpPr>
          <p:nvPr/>
        </p:nvSpPr>
        <p:spPr bwMode="auto">
          <a:xfrm rot="-5400000">
            <a:off x="6166644" y="3579019"/>
            <a:ext cx="181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32 byte memory</a:t>
            </a:r>
          </a:p>
        </p:txBody>
      </p:sp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250825" y="1628775"/>
            <a:ext cx="2155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page size = 4 bytes</a:t>
            </a:r>
          </a:p>
          <a:p>
            <a:r>
              <a:rPr lang="en-US"/>
              <a:t>= 2</a:t>
            </a:r>
            <a:r>
              <a:rPr lang="en-US" baseline="30000"/>
              <a:t>2</a:t>
            </a:r>
            <a:endParaRPr lang="en-US"/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211138" y="2846388"/>
            <a:ext cx="2200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4 bit logical address</a:t>
            </a:r>
          </a:p>
        </p:txBody>
      </p:sp>
      <p:sp>
        <p:nvSpPr>
          <p:cNvPr id="34825" name="Rectangle 12"/>
          <p:cNvSpPr>
            <a:spLocks noChangeArrowheads="1"/>
          </p:cNvSpPr>
          <p:nvPr/>
        </p:nvSpPr>
        <p:spPr bwMode="auto">
          <a:xfrm>
            <a:off x="612775" y="3219450"/>
            <a:ext cx="287338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4826" name="Rectangle 13"/>
          <p:cNvSpPr>
            <a:spLocks noChangeArrowheads="1"/>
          </p:cNvSpPr>
          <p:nvPr/>
        </p:nvSpPr>
        <p:spPr bwMode="auto">
          <a:xfrm>
            <a:off x="901700" y="3219450"/>
            <a:ext cx="287338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4827" name="Rectangle 14"/>
          <p:cNvSpPr>
            <a:spLocks noChangeArrowheads="1"/>
          </p:cNvSpPr>
          <p:nvPr/>
        </p:nvSpPr>
        <p:spPr bwMode="auto">
          <a:xfrm>
            <a:off x="1189038" y="3219450"/>
            <a:ext cx="287337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4828" name="Rectangle 15"/>
          <p:cNvSpPr>
            <a:spLocks noChangeArrowheads="1"/>
          </p:cNvSpPr>
          <p:nvPr/>
        </p:nvSpPr>
        <p:spPr bwMode="auto">
          <a:xfrm>
            <a:off x="1477963" y="3219450"/>
            <a:ext cx="287337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4829" name="Line 16"/>
          <p:cNvSpPr>
            <a:spLocks noChangeShapeType="1"/>
          </p:cNvSpPr>
          <p:nvPr/>
        </p:nvSpPr>
        <p:spPr bwMode="auto">
          <a:xfrm>
            <a:off x="539750" y="3867150"/>
            <a:ext cx="6492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0" name="Line 17"/>
          <p:cNvSpPr>
            <a:spLocks noChangeShapeType="1"/>
          </p:cNvSpPr>
          <p:nvPr/>
        </p:nvSpPr>
        <p:spPr bwMode="auto">
          <a:xfrm>
            <a:off x="1189038" y="3867150"/>
            <a:ext cx="6492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1" name="Freeform 18"/>
          <p:cNvSpPr>
            <a:spLocks/>
          </p:cNvSpPr>
          <p:nvPr/>
        </p:nvSpPr>
        <p:spPr bwMode="auto">
          <a:xfrm>
            <a:off x="647700" y="3987800"/>
            <a:ext cx="420688" cy="960438"/>
          </a:xfrm>
          <a:custGeom>
            <a:avLst/>
            <a:gdLst>
              <a:gd name="T0" fmla="*/ 400706028 w 265"/>
              <a:gd name="T1" fmla="*/ 37803154 h 605"/>
              <a:gd name="T2" fmla="*/ 287298121 w 265"/>
              <a:gd name="T3" fmla="*/ 37803154 h 605"/>
              <a:gd name="T4" fmla="*/ 57964454 w 265"/>
              <a:gd name="T5" fmla="*/ 267136693 h 605"/>
              <a:gd name="T6" fmla="*/ 630039720 w 265"/>
              <a:gd name="T7" fmla="*/ 723285921 h 605"/>
              <a:gd name="T8" fmla="*/ 287298121 w 265"/>
              <a:gd name="T9" fmla="*/ 1524695900 h 6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5"/>
              <a:gd name="T16" fmla="*/ 0 h 605"/>
              <a:gd name="T17" fmla="*/ 265 w 265"/>
              <a:gd name="T18" fmla="*/ 605 h 6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5" h="605">
                <a:moveTo>
                  <a:pt x="159" y="15"/>
                </a:moveTo>
                <a:cubicBezTo>
                  <a:pt x="148" y="7"/>
                  <a:pt x="137" y="0"/>
                  <a:pt x="114" y="15"/>
                </a:cubicBezTo>
                <a:cubicBezTo>
                  <a:pt x="91" y="30"/>
                  <a:pt x="0" y="61"/>
                  <a:pt x="23" y="106"/>
                </a:cubicBezTo>
                <a:cubicBezTo>
                  <a:pt x="46" y="151"/>
                  <a:pt x="235" y="204"/>
                  <a:pt x="250" y="287"/>
                </a:cubicBezTo>
                <a:cubicBezTo>
                  <a:pt x="265" y="370"/>
                  <a:pt x="189" y="487"/>
                  <a:pt x="114" y="605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2" name="Freeform 19"/>
          <p:cNvSpPr>
            <a:spLocks/>
          </p:cNvSpPr>
          <p:nvPr/>
        </p:nvSpPr>
        <p:spPr bwMode="auto">
          <a:xfrm>
            <a:off x="1368425" y="3940175"/>
            <a:ext cx="444500" cy="863600"/>
          </a:xfrm>
          <a:custGeom>
            <a:avLst/>
            <a:gdLst>
              <a:gd name="T0" fmla="*/ 284778425 w 280"/>
              <a:gd name="T1" fmla="*/ 0 h 544"/>
              <a:gd name="T2" fmla="*/ 57964387 w 280"/>
              <a:gd name="T3" fmla="*/ 342741195 h 544"/>
              <a:gd name="T4" fmla="*/ 630038986 w 280"/>
              <a:gd name="T5" fmla="*/ 569555255 h 544"/>
              <a:gd name="T6" fmla="*/ 514111849 w 280"/>
              <a:gd name="T7" fmla="*/ 1370964782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280"/>
              <a:gd name="T13" fmla="*/ 0 h 544"/>
              <a:gd name="T14" fmla="*/ 280 w 280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0" h="544">
                <a:moveTo>
                  <a:pt x="113" y="0"/>
                </a:moveTo>
                <a:cubicBezTo>
                  <a:pt x="56" y="49"/>
                  <a:pt x="0" y="98"/>
                  <a:pt x="23" y="136"/>
                </a:cubicBezTo>
                <a:cubicBezTo>
                  <a:pt x="46" y="174"/>
                  <a:pt x="220" y="158"/>
                  <a:pt x="250" y="226"/>
                </a:cubicBezTo>
                <a:cubicBezTo>
                  <a:pt x="280" y="294"/>
                  <a:pt x="242" y="419"/>
                  <a:pt x="204" y="544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4833" name="Text Box 20"/>
          <p:cNvSpPr txBox="1">
            <a:spLocks noChangeArrowheads="1"/>
          </p:cNvSpPr>
          <p:nvPr/>
        </p:nvSpPr>
        <p:spPr bwMode="auto">
          <a:xfrm>
            <a:off x="396875" y="4883150"/>
            <a:ext cx="955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page </a:t>
            </a:r>
          </a:p>
          <a:p>
            <a:r>
              <a:rPr lang="en-US"/>
              <a:t>number</a:t>
            </a:r>
          </a:p>
        </p:txBody>
      </p:sp>
      <p:sp>
        <p:nvSpPr>
          <p:cNvPr id="34834" name="Text Box 21"/>
          <p:cNvSpPr txBox="1">
            <a:spLocks noChangeArrowheads="1"/>
          </p:cNvSpPr>
          <p:nvPr/>
        </p:nvSpPr>
        <p:spPr bwMode="auto">
          <a:xfrm>
            <a:off x="1223963" y="4587875"/>
            <a:ext cx="1692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dirty="0"/>
              <a:t>offset</a:t>
            </a:r>
            <a:br>
              <a:rPr lang="en-US" dirty="0"/>
            </a:br>
            <a:r>
              <a:rPr lang="en-US" dirty="0"/>
              <a:t>(dispacement) </a:t>
            </a:r>
          </a:p>
          <a:p>
            <a:r>
              <a:rPr lang="en-US" dirty="0"/>
              <a:t>inside</a:t>
            </a:r>
            <a:br>
              <a:rPr lang="en-US" dirty="0"/>
            </a:br>
            <a:r>
              <a:rPr lang="en-US" dirty="0"/>
              <a:t>page</a:t>
            </a:r>
          </a:p>
        </p:txBody>
      </p:sp>
      <p:sp>
        <p:nvSpPr>
          <p:cNvPr id="34835" name="Text Box 22"/>
          <p:cNvSpPr txBox="1">
            <a:spLocks noChangeArrowheads="1"/>
          </p:cNvSpPr>
          <p:nvPr/>
        </p:nvSpPr>
        <p:spPr bwMode="auto">
          <a:xfrm>
            <a:off x="7667625" y="1492250"/>
            <a:ext cx="936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LA = 5</a:t>
            </a:r>
          </a:p>
          <a:p>
            <a:r>
              <a:rPr lang="en-US"/>
              <a:t>PA = ? </a:t>
            </a:r>
          </a:p>
        </p:txBody>
      </p:sp>
      <p:sp>
        <p:nvSpPr>
          <p:cNvPr id="1284119" name="Text Box 23"/>
          <p:cNvSpPr txBox="1">
            <a:spLocks noChangeArrowheads="1"/>
          </p:cNvSpPr>
          <p:nvPr/>
        </p:nvSpPr>
        <p:spPr bwMode="auto">
          <a:xfrm>
            <a:off x="7727950" y="3062288"/>
            <a:ext cx="974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LA = 11</a:t>
            </a:r>
          </a:p>
          <a:p>
            <a:r>
              <a:rPr lang="en-US"/>
              <a:t>PA = ? </a:t>
            </a:r>
          </a:p>
        </p:txBody>
      </p:sp>
      <p:sp>
        <p:nvSpPr>
          <p:cNvPr id="1284120" name="Text Box 24"/>
          <p:cNvSpPr txBox="1">
            <a:spLocks noChangeArrowheads="1"/>
          </p:cNvSpPr>
          <p:nvPr/>
        </p:nvSpPr>
        <p:spPr bwMode="auto">
          <a:xfrm>
            <a:off x="7740650" y="4941888"/>
            <a:ext cx="974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LA = 13</a:t>
            </a:r>
          </a:p>
          <a:p>
            <a:r>
              <a:rPr lang="en-US"/>
              <a:t>PA = ? </a:t>
            </a:r>
          </a:p>
        </p:txBody>
      </p:sp>
      <p:sp>
        <p:nvSpPr>
          <p:cNvPr id="1284121" name="Text Box 25"/>
          <p:cNvSpPr txBox="1">
            <a:spLocks noChangeArrowheads="1"/>
          </p:cNvSpPr>
          <p:nvPr/>
        </p:nvSpPr>
        <p:spPr bwMode="auto">
          <a:xfrm>
            <a:off x="7640638" y="2125663"/>
            <a:ext cx="1108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5 is </a:t>
            </a:r>
            <a:r>
              <a:rPr lang="en-US">
                <a:solidFill>
                  <a:srgbClr val="FF0000"/>
                </a:solidFill>
              </a:rPr>
              <a:t>01</a:t>
            </a:r>
            <a:r>
              <a:rPr lang="en-US"/>
              <a:t>01</a:t>
            </a:r>
          </a:p>
        </p:txBody>
      </p:sp>
      <p:sp>
        <p:nvSpPr>
          <p:cNvPr id="1284122" name="Text Box 26"/>
          <p:cNvSpPr txBox="1">
            <a:spLocks noChangeArrowheads="1"/>
          </p:cNvSpPr>
          <p:nvPr/>
        </p:nvSpPr>
        <p:spPr bwMode="auto">
          <a:xfrm>
            <a:off x="7583488" y="3709988"/>
            <a:ext cx="1235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11 is 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/>
              <a:t>11</a:t>
            </a:r>
          </a:p>
        </p:txBody>
      </p:sp>
      <p:sp>
        <p:nvSpPr>
          <p:cNvPr id="1284123" name="Text Box 27"/>
          <p:cNvSpPr txBox="1">
            <a:spLocks noChangeArrowheads="1"/>
          </p:cNvSpPr>
          <p:nvPr/>
        </p:nvSpPr>
        <p:spPr bwMode="auto">
          <a:xfrm>
            <a:off x="7512050" y="5589588"/>
            <a:ext cx="1298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13 is </a:t>
            </a:r>
            <a:r>
              <a:rPr lang="en-US">
                <a:solidFill>
                  <a:srgbClr val="FF0000"/>
                </a:solidFill>
              </a:rPr>
              <a:t>11</a:t>
            </a:r>
            <a:r>
              <a:rPr lang="en-US"/>
              <a:t>01 </a:t>
            </a:r>
          </a:p>
        </p:txBody>
      </p:sp>
      <p:sp>
        <p:nvSpPr>
          <p:cNvPr id="1284124" name="Text Box 28"/>
          <p:cNvSpPr txBox="1">
            <a:spLocks noChangeArrowheads="1"/>
          </p:cNvSpPr>
          <p:nvPr/>
        </p:nvSpPr>
        <p:spPr bwMode="auto">
          <a:xfrm>
            <a:off x="7439025" y="2368550"/>
            <a:ext cx="1381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 = 11001</a:t>
            </a:r>
          </a:p>
        </p:txBody>
      </p:sp>
      <p:sp>
        <p:nvSpPr>
          <p:cNvPr id="1284126" name="Text Box 30"/>
          <p:cNvSpPr txBox="1">
            <a:spLocks noChangeArrowheads="1"/>
          </p:cNvSpPr>
          <p:nvPr/>
        </p:nvSpPr>
        <p:spPr bwMode="auto">
          <a:xfrm>
            <a:off x="7512050" y="3998913"/>
            <a:ext cx="1381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 =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001</a:t>
            </a:r>
            <a:r>
              <a:rPr lang="en-US"/>
              <a:t>11</a:t>
            </a:r>
          </a:p>
        </p:txBody>
      </p:sp>
      <p:sp>
        <p:nvSpPr>
          <p:cNvPr id="1284127" name="Text Box 31"/>
          <p:cNvSpPr txBox="1">
            <a:spLocks noChangeArrowheads="1"/>
          </p:cNvSpPr>
          <p:nvPr/>
        </p:nvSpPr>
        <p:spPr bwMode="auto">
          <a:xfrm>
            <a:off x="7439025" y="5870575"/>
            <a:ext cx="1381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 = </a:t>
            </a:r>
            <a:r>
              <a:rPr lang="en-US">
                <a:solidFill>
                  <a:srgbClr val="FF0000"/>
                </a:solidFill>
              </a:rPr>
              <a:t>010</a:t>
            </a:r>
            <a:r>
              <a:rPr lang="en-US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8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8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4119" grpId="0"/>
      <p:bldP spid="1284120" grpId="0"/>
      <p:bldP spid="1284121" grpId="0"/>
      <p:bldP spid="1284122" grpId="0"/>
      <p:bldP spid="1284123" grpId="0"/>
      <p:bldP spid="1284124" grpId="0"/>
      <p:bldP spid="1284126" grpId="0"/>
      <p:bldP spid="12841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07BAB2-B039-4580-AA68-6040749224F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3795" name="Rectangle 20"/>
          <p:cNvSpPr>
            <a:spLocks noChangeArrowheads="1"/>
          </p:cNvSpPr>
          <p:nvPr/>
        </p:nvSpPr>
        <p:spPr bwMode="auto">
          <a:xfrm>
            <a:off x="7310438" y="3657600"/>
            <a:ext cx="430212" cy="1193800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E</a:t>
            </a:r>
            <a:br>
              <a:rPr lang="en-US"/>
            </a:br>
            <a:r>
              <a:rPr lang="en-US"/>
              <a:t>F</a:t>
            </a:r>
            <a:br>
              <a:rPr lang="en-US"/>
            </a:br>
            <a:r>
              <a:rPr lang="en-US"/>
              <a:t>G</a:t>
            </a:r>
            <a:br>
              <a:rPr lang="en-US"/>
            </a:br>
            <a:r>
              <a:rPr lang="en-US"/>
              <a:t>H</a:t>
            </a:r>
          </a:p>
        </p:txBody>
      </p:sp>
      <p:sp>
        <p:nvSpPr>
          <p:cNvPr id="33796" name="Rectangle 10"/>
          <p:cNvSpPr>
            <a:spLocks noChangeArrowheads="1"/>
          </p:cNvSpPr>
          <p:nvPr/>
        </p:nvSpPr>
        <p:spPr bwMode="auto">
          <a:xfrm>
            <a:off x="5003800" y="3348038"/>
            <a:ext cx="431800" cy="1079500"/>
          </a:xfrm>
          <a:prstGeom prst="rect">
            <a:avLst/>
          </a:prstGeom>
          <a:solidFill>
            <a:srgbClr val="00800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E</a:t>
            </a:r>
          </a:p>
          <a:p>
            <a:r>
              <a:rPr lang="en-US"/>
              <a:t>F</a:t>
            </a:r>
            <a:br>
              <a:rPr lang="en-US"/>
            </a:br>
            <a:r>
              <a:rPr lang="en-US"/>
              <a:t>G</a:t>
            </a:r>
            <a:br>
              <a:rPr lang="en-US"/>
            </a:br>
            <a:r>
              <a:rPr lang="en-US"/>
              <a:t>H</a:t>
            </a:r>
          </a:p>
        </p:txBody>
      </p:sp>
      <p:sp>
        <p:nvSpPr>
          <p:cNvPr id="33797" name="Rectangle 21"/>
          <p:cNvSpPr>
            <a:spLocks noChangeArrowheads="1"/>
          </p:cNvSpPr>
          <p:nvPr/>
        </p:nvSpPr>
        <p:spPr bwMode="auto">
          <a:xfrm>
            <a:off x="7310438" y="4764088"/>
            <a:ext cx="430212" cy="1193800"/>
          </a:xfrm>
          <a:prstGeom prst="rect">
            <a:avLst/>
          </a:prstGeom>
          <a:solidFill>
            <a:srgbClr val="0000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A</a:t>
            </a:r>
            <a:br>
              <a:rPr lang="en-US"/>
            </a:br>
            <a:r>
              <a:rPr lang="en-US"/>
              <a:t>B</a:t>
            </a:r>
            <a:br>
              <a:rPr lang="en-US"/>
            </a:br>
            <a:r>
              <a:rPr lang="en-US"/>
              <a:t>C</a:t>
            </a:r>
            <a:br>
              <a:rPr lang="en-US"/>
            </a:br>
            <a:r>
              <a:rPr lang="en-US"/>
              <a:t>D</a:t>
            </a:r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5003800" y="2266950"/>
            <a:ext cx="431800" cy="1079500"/>
          </a:xfrm>
          <a:prstGeom prst="rect">
            <a:avLst/>
          </a:prstGeom>
          <a:solidFill>
            <a:srgbClr val="0000FF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A</a:t>
            </a:r>
          </a:p>
          <a:p>
            <a:r>
              <a:rPr lang="en-US"/>
              <a:t>B</a:t>
            </a:r>
          </a:p>
          <a:p>
            <a:r>
              <a:rPr lang="en-US"/>
              <a:t>C</a:t>
            </a:r>
          </a:p>
          <a:p>
            <a:r>
              <a:rPr lang="en-US"/>
              <a:t>D</a:t>
            </a:r>
          </a:p>
        </p:txBody>
      </p:sp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Address translation example </a:t>
            </a:r>
          </a:p>
        </p:txBody>
      </p:sp>
      <p:sp>
        <p:nvSpPr>
          <p:cNvPr id="33800" name="Text Box 4"/>
          <p:cNvSpPr txBox="1">
            <a:spLocks noChangeArrowheads="1"/>
          </p:cNvSpPr>
          <p:nvPr/>
        </p:nvSpPr>
        <p:spPr bwMode="auto">
          <a:xfrm>
            <a:off x="4432300" y="2189163"/>
            <a:ext cx="561975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000</a:t>
            </a:r>
          </a:p>
          <a:p>
            <a:r>
              <a:rPr lang="en-US"/>
              <a:t>001</a:t>
            </a:r>
          </a:p>
          <a:p>
            <a:r>
              <a:rPr lang="en-US"/>
              <a:t>010</a:t>
            </a:r>
          </a:p>
          <a:p>
            <a:r>
              <a:rPr lang="en-US"/>
              <a:t>011</a:t>
            </a:r>
          </a:p>
          <a:p>
            <a:r>
              <a:rPr lang="en-US"/>
              <a:t>100</a:t>
            </a:r>
          </a:p>
          <a:p>
            <a:r>
              <a:rPr lang="en-US"/>
              <a:t>101</a:t>
            </a:r>
          </a:p>
          <a:p>
            <a:r>
              <a:rPr lang="en-US"/>
              <a:t>110</a:t>
            </a:r>
          </a:p>
          <a:p>
            <a:r>
              <a:rPr lang="en-US"/>
              <a:t>111</a:t>
            </a:r>
          </a:p>
        </p:txBody>
      </p:sp>
      <p:sp>
        <p:nvSpPr>
          <p:cNvPr id="33801" name="Text Box 5"/>
          <p:cNvSpPr txBox="1">
            <a:spLocks noChangeArrowheads="1"/>
          </p:cNvSpPr>
          <p:nvPr/>
        </p:nvSpPr>
        <p:spPr bwMode="auto">
          <a:xfrm>
            <a:off x="4140200" y="4371975"/>
            <a:ext cx="1793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Logical Memory</a:t>
            </a:r>
          </a:p>
        </p:txBody>
      </p:sp>
      <p:sp>
        <p:nvSpPr>
          <p:cNvPr id="33802" name="Text Box 7"/>
          <p:cNvSpPr txBox="1">
            <a:spLocks noChangeArrowheads="1"/>
          </p:cNvSpPr>
          <p:nvPr/>
        </p:nvSpPr>
        <p:spPr bwMode="auto">
          <a:xfrm>
            <a:off x="250825" y="1484313"/>
            <a:ext cx="3100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m=3; 2</a:t>
            </a:r>
            <a:r>
              <a:rPr lang="en-US" baseline="30000"/>
              <a:t>3 = </a:t>
            </a:r>
            <a:r>
              <a:rPr lang="en-US"/>
              <a:t>8 logical addresses</a:t>
            </a:r>
          </a:p>
        </p:txBody>
      </p:sp>
      <p:sp>
        <p:nvSpPr>
          <p:cNvPr id="33803" name="Text Box 8"/>
          <p:cNvSpPr txBox="1">
            <a:spLocks noChangeArrowheads="1"/>
          </p:cNvSpPr>
          <p:nvPr/>
        </p:nvSpPr>
        <p:spPr bwMode="auto">
          <a:xfrm>
            <a:off x="250825" y="1773238"/>
            <a:ext cx="2532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n=2; page size = 2</a:t>
            </a:r>
            <a:r>
              <a:rPr lang="en-US" baseline="30000"/>
              <a:t>2</a:t>
            </a:r>
            <a:r>
              <a:rPr lang="en-US"/>
              <a:t> = 4</a:t>
            </a: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3341688" y="2590800"/>
            <a:ext cx="879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page 0</a:t>
            </a:r>
          </a:p>
        </p:txBody>
      </p:sp>
      <p:sp>
        <p:nvSpPr>
          <p:cNvPr id="33805" name="Text Box 14"/>
          <p:cNvSpPr txBox="1">
            <a:spLocks noChangeArrowheads="1"/>
          </p:cNvSpPr>
          <p:nvPr/>
        </p:nvSpPr>
        <p:spPr bwMode="auto">
          <a:xfrm>
            <a:off x="3341688" y="3579813"/>
            <a:ext cx="879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page 1</a:t>
            </a:r>
          </a:p>
        </p:txBody>
      </p:sp>
      <p:sp>
        <p:nvSpPr>
          <p:cNvPr id="33806" name="Text Box 17"/>
          <p:cNvSpPr txBox="1">
            <a:spLocks noChangeArrowheads="1"/>
          </p:cNvSpPr>
          <p:nvPr/>
        </p:nvSpPr>
        <p:spPr bwMode="auto">
          <a:xfrm>
            <a:off x="6621463" y="1463675"/>
            <a:ext cx="6889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0000</a:t>
            </a:r>
          </a:p>
          <a:p>
            <a:r>
              <a:rPr lang="en-US"/>
              <a:t>0001</a:t>
            </a:r>
          </a:p>
          <a:p>
            <a:r>
              <a:rPr lang="en-US"/>
              <a:t>0010</a:t>
            </a:r>
          </a:p>
          <a:p>
            <a:r>
              <a:rPr lang="en-US"/>
              <a:t>0011</a:t>
            </a:r>
          </a:p>
          <a:p>
            <a:r>
              <a:rPr lang="en-US"/>
              <a:t>0100</a:t>
            </a:r>
          </a:p>
          <a:p>
            <a:r>
              <a:rPr lang="en-US"/>
              <a:t>0101</a:t>
            </a:r>
          </a:p>
          <a:p>
            <a:r>
              <a:rPr lang="en-US"/>
              <a:t>0110</a:t>
            </a:r>
          </a:p>
          <a:p>
            <a:r>
              <a:rPr lang="en-US"/>
              <a:t>0111</a:t>
            </a:r>
          </a:p>
          <a:p>
            <a:r>
              <a:rPr lang="en-US"/>
              <a:t>1000</a:t>
            </a:r>
          </a:p>
          <a:p>
            <a:r>
              <a:rPr lang="en-US"/>
              <a:t>1001</a:t>
            </a:r>
          </a:p>
          <a:p>
            <a:r>
              <a:rPr lang="en-US"/>
              <a:t>1010</a:t>
            </a:r>
          </a:p>
          <a:p>
            <a:r>
              <a:rPr lang="en-US"/>
              <a:t>1011</a:t>
            </a:r>
          </a:p>
          <a:p>
            <a:r>
              <a:rPr lang="en-US"/>
              <a:t>1100</a:t>
            </a:r>
          </a:p>
          <a:p>
            <a:r>
              <a:rPr lang="en-US"/>
              <a:t>1101</a:t>
            </a:r>
          </a:p>
          <a:p>
            <a:r>
              <a:rPr lang="en-US"/>
              <a:t>1110</a:t>
            </a:r>
          </a:p>
          <a:p>
            <a:r>
              <a:rPr lang="en-US"/>
              <a:t>1111</a:t>
            </a:r>
          </a:p>
        </p:txBody>
      </p:sp>
      <p:sp>
        <p:nvSpPr>
          <p:cNvPr id="33807" name="Rectangle 18"/>
          <p:cNvSpPr>
            <a:spLocks noChangeArrowheads="1"/>
          </p:cNvSpPr>
          <p:nvPr/>
        </p:nvSpPr>
        <p:spPr bwMode="auto">
          <a:xfrm>
            <a:off x="7310438" y="1497013"/>
            <a:ext cx="430212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3808" name="Rectangle 19"/>
          <p:cNvSpPr>
            <a:spLocks noChangeArrowheads="1"/>
          </p:cNvSpPr>
          <p:nvPr/>
        </p:nvSpPr>
        <p:spPr bwMode="auto">
          <a:xfrm>
            <a:off x="7310438" y="2578100"/>
            <a:ext cx="430212" cy="10795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3809" name="Text Box 22"/>
          <p:cNvSpPr txBox="1">
            <a:spLocks noChangeArrowheads="1"/>
          </p:cNvSpPr>
          <p:nvPr/>
        </p:nvSpPr>
        <p:spPr bwMode="auto">
          <a:xfrm>
            <a:off x="7740650" y="1773238"/>
            <a:ext cx="1082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frame 00</a:t>
            </a:r>
          </a:p>
        </p:txBody>
      </p:sp>
      <p:sp>
        <p:nvSpPr>
          <p:cNvPr id="33810" name="Text Box 23"/>
          <p:cNvSpPr txBox="1">
            <a:spLocks noChangeArrowheads="1"/>
          </p:cNvSpPr>
          <p:nvPr/>
        </p:nvSpPr>
        <p:spPr bwMode="auto">
          <a:xfrm>
            <a:off x="7737475" y="2917825"/>
            <a:ext cx="1082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frame 01</a:t>
            </a:r>
          </a:p>
        </p:txBody>
      </p:sp>
      <p:sp>
        <p:nvSpPr>
          <p:cNvPr id="33811" name="Text Box 24"/>
          <p:cNvSpPr txBox="1">
            <a:spLocks noChangeArrowheads="1"/>
          </p:cNvSpPr>
          <p:nvPr/>
        </p:nvSpPr>
        <p:spPr bwMode="auto">
          <a:xfrm>
            <a:off x="7740650" y="4005263"/>
            <a:ext cx="1082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frame 10</a:t>
            </a:r>
          </a:p>
        </p:txBody>
      </p:sp>
      <p:sp>
        <p:nvSpPr>
          <p:cNvPr id="33812" name="Text Box 25"/>
          <p:cNvSpPr txBox="1">
            <a:spLocks noChangeArrowheads="1"/>
          </p:cNvSpPr>
          <p:nvPr/>
        </p:nvSpPr>
        <p:spPr bwMode="auto">
          <a:xfrm>
            <a:off x="7740650" y="4994275"/>
            <a:ext cx="1082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frame 11</a:t>
            </a:r>
          </a:p>
        </p:txBody>
      </p:sp>
      <p:sp>
        <p:nvSpPr>
          <p:cNvPr id="33813" name="Text Box 26"/>
          <p:cNvSpPr txBox="1">
            <a:spLocks noChangeArrowheads="1"/>
          </p:cNvSpPr>
          <p:nvPr/>
        </p:nvSpPr>
        <p:spPr bwMode="auto">
          <a:xfrm>
            <a:off x="6323013" y="6015038"/>
            <a:ext cx="1920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Physical Memory</a:t>
            </a:r>
          </a:p>
        </p:txBody>
      </p:sp>
      <p:sp>
        <p:nvSpPr>
          <p:cNvPr id="33814" name="Freeform 27"/>
          <p:cNvSpPr>
            <a:spLocks/>
          </p:cNvSpPr>
          <p:nvPr/>
        </p:nvSpPr>
        <p:spPr bwMode="auto">
          <a:xfrm>
            <a:off x="2771775" y="2913063"/>
            <a:ext cx="1152525" cy="660400"/>
          </a:xfrm>
          <a:custGeom>
            <a:avLst/>
            <a:gdLst>
              <a:gd name="T0" fmla="*/ 2147483647 w 726"/>
              <a:gd name="T1" fmla="*/ 2147483647 h 416"/>
              <a:gd name="T2" fmla="*/ 2147483647 w 726"/>
              <a:gd name="T3" fmla="*/ 2147483647 h 416"/>
              <a:gd name="T4" fmla="*/ 2147483647 w 726"/>
              <a:gd name="T5" fmla="*/ 2147483647 h 416"/>
              <a:gd name="T6" fmla="*/ 0 w 726"/>
              <a:gd name="T7" fmla="*/ 2147483647 h 416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416"/>
              <a:gd name="T14" fmla="*/ 726 w 726"/>
              <a:gd name="T15" fmla="*/ 416 h 4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416">
                <a:moveTo>
                  <a:pt x="726" y="7"/>
                </a:moveTo>
                <a:cubicBezTo>
                  <a:pt x="710" y="48"/>
                  <a:pt x="695" y="90"/>
                  <a:pt x="635" y="98"/>
                </a:cubicBezTo>
                <a:cubicBezTo>
                  <a:pt x="575" y="106"/>
                  <a:pt x="469" y="0"/>
                  <a:pt x="363" y="53"/>
                </a:cubicBezTo>
                <a:cubicBezTo>
                  <a:pt x="257" y="106"/>
                  <a:pt x="128" y="261"/>
                  <a:pt x="0" y="416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5" name="Text Box 28"/>
          <p:cNvSpPr txBox="1">
            <a:spLocks noChangeArrowheads="1"/>
          </p:cNvSpPr>
          <p:nvPr/>
        </p:nvSpPr>
        <p:spPr bwMode="auto">
          <a:xfrm>
            <a:off x="1547813" y="3573463"/>
            <a:ext cx="164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1 bit for page#</a:t>
            </a:r>
          </a:p>
        </p:txBody>
      </p:sp>
      <p:sp>
        <p:nvSpPr>
          <p:cNvPr id="33816" name="Line 29"/>
          <p:cNvSpPr>
            <a:spLocks noChangeShapeType="1"/>
          </p:cNvSpPr>
          <p:nvPr/>
        </p:nvSpPr>
        <p:spPr bwMode="auto">
          <a:xfrm>
            <a:off x="4643438" y="2205038"/>
            <a:ext cx="28733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7" name="Text Box 31"/>
          <p:cNvSpPr txBox="1">
            <a:spLocks noChangeArrowheads="1"/>
          </p:cNvSpPr>
          <p:nvPr/>
        </p:nvSpPr>
        <p:spPr bwMode="auto">
          <a:xfrm>
            <a:off x="4332288" y="1484313"/>
            <a:ext cx="167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2 bits for offset</a:t>
            </a:r>
          </a:p>
        </p:txBody>
      </p:sp>
      <p:sp>
        <p:nvSpPr>
          <p:cNvPr id="33818" name="Freeform 32"/>
          <p:cNvSpPr>
            <a:spLocks/>
          </p:cNvSpPr>
          <p:nvPr/>
        </p:nvSpPr>
        <p:spPr bwMode="auto">
          <a:xfrm>
            <a:off x="4597400" y="1844675"/>
            <a:ext cx="263525" cy="288925"/>
          </a:xfrm>
          <a:custGeom>
            <a:avLst/>
            <a:gdLst>
              <a:gd name="T0" fmla="*/ 2147483647 w 166"/>
              <a:gd name="T1" fmla="*/ 2147483647 h 182"/>
              <a:gd name="T2" fmla="*/ 2147483647 w 166"/>
              <a:gd name="T3" fmla="*/ 2147483647 h 182"/>
              <a:gd name="T4" fmla="*/ 2147483647 w 166"/>
              <a:gd name="T5" fmla="*/ 2147483647 h 182"/>
              <a:gd name="T6" fmla="*/ 2147483647 w 166"/>
              <a:gd name="T7" fmla="*/ 0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166"/>
              <a:gd name="T13" fmla="*/ 0 h 182"/>
              <a:gd name="T14" fmla="*/ 166 w 166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6" h="182">
                <a:moveTo>
                  <a:pt x="105" y="182"/>
                </a:moveTo>
                <a:cubicBezTo>
                  <a:pt x="135" y="166"/>
                  <a:pt x="166" y="151"/>
                  <a:pt x="151" y="136"/>
                </a:cubicBezTo>
                <a:cubicBezTo>
                  <a:pt x="136" y="121"/>
                  <a:pt x="30" y="114"/>
                  <a:pt x="15" y="91"/>
                </a:cubicBezTo>
                <a:cubicBezTo>
                  <a:pt x="0" y="68"/>
                  <a:pt x="30" y="34"/>
                  <a:pt x="60" y="0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19" name="Freeform 33"/>
          <p:cNvSpPr>
            <a:spLocks/>
          </p:cNvSpPr>
          <p:nvPr/>
        </p:nvSpPr>
        <p:spPr bwMode="auto">
          <a:xfrm>
            <a:off x="5076825" y="4941888"/>
            <a:ext cx="1584325" cy="1150937"/>
          </a:xfrm>
          <a:custGeom>
            <a:avLst/>
            <a:gdLst>
              <a:gd name="T0" fmla="*/ 2147483647 w 998"/>
              <a:gd name="T1" fmla="*/ 0 h 725"/>
              <a:gd name="T2" fmla="*/ 2147483647 w 998"/>
              <a:gd name="T3" fmla="*/ 2147483647 h 725"/>
              <a:gd name="T4" fmla="*/ 2147483647 w 998"/>
              <a:gd name="T5" fmla="*/ 2147483647 h 725"/>
              <a:gd name="T6" fmla="*/ 2147483647 w 998"/>
              <a:gd name="T7" fmla="*/ 2147483647 h 725"/>
              <a:gd name="T8" fmla="*/ 0 w 998"/>
              <a:gd name="T9" fmla="*/ 2147483647 h 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8"/>
              <a:gd name="T16" fmla="*/ 0 h 725"/>
              <a:gd name="T17" fmla="*/ 998 w 998"/>
              <a:gd name="T18" fmla="*/ 725 h 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8" h="725">
                <a:moveTo>
                  <a:pt x="998" y="0"/>
                </a:moveTo>
                <a:cubicBezTo>
                  <a:pt x="953" y="75"/>
                  <a:pt x="908" y="151"/>
                  <a:pt x="817" y="181"/>
                </a:cubicBezTo>
                <a:cubicBezTo>
                  <a:pt x="726" y="211"/>
                  <a:pt x="522" y="151"/>
                  <a:pt x="454" y="181"/>
                </a:cubicBezTo>
                <a:cubicBezTo>
                  <a:pt x="386" y="211"/>
                  <a:pt x="485" y="272"/>
                  <a:pt x="409" y="363"/>
                </a:cubicBezTo>
                <a:cubicBezTo>
                  <a:pt x="333" y="454"/>
                  <a:pt x="166" y="589"/>
                  <a:pt x="0" y="725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3820" name="Text Box 34"/>
          <p:cNvSpPr txBox="1">
            <a:spLocks noChangeArrowheads="1"/>
          </p:cNvSpPr>
          <p:nvPr/>
        </p:nvSpPr>
        <p:spPr bwMode="auto">
          <a:xfrm>
            <a:off x="4284663" y="6015038"/>
            <a:ext cx="1831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2 bits for frame#</a:t>
            </a:r>
          </a:p>
        </p:txBody>
      </p:sp>
      <p:sp>
        <p:nvSpPr>
          <p:cNvPr id="33821" name="Rectangle 36"/>
          <p:cNvSpPr>
            <a:spLocks noChangeArrowheads="1"/>
          </p:cNvSpPr>
          <p:nvPr/>
        </p:nvSpPr>
        <p:spPr bwMode="auto">
          <a:xfrm>
            <a:off x="619125" y="5105400"/>
            <a:ext cx="936625" cy="2873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822" name="Rectangle 38"/>
          <p:cNvSpPr>
            <a:spLocks noChangeArrowheads="1"/>
          </p:cNvSpPr>
          <p:nvPr/>
        </p:nvSpPr>
        <p:spPr bwMode="auto">
          <a:xfrm>
            <a:off x="619125" y="5392738"/>
            <a:ext cx="936625" cy="28733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823" name="Text Box 39"/>
          <p:cNvSpPr txBox="1">
            <a:spLocks noChangeArrowheads="1"/>
          </p:cNvSpPr>
          <p:nvPr/>
        </p:nvSpPr>
        <p:spPr bwMode="auto">
          <a:xfrm>
            <a:off x="452438" y="4692650"/>
            <a:ext cx="1247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page table</a:t>
            </a:r>
          </a:p>
        </p:txBody>
      </p:sp>
      <p:sp>
        <p:nvSpPr>
          <p:cNvPr id="33824" name="Text Box 40"/>
          <p:cNvSpPr txBox="1">
            <a:spLocks noChangeArrowheads="1"/>
          </p:cNvSpPr>
          <p:nvPr/>
        </p:nvSpPr>
        <p:spPr bwMode="auto">
          <a:xfrm>
            <a:off x="323850" y="502761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3825" name="Text Box 41"/>
          <p:cNvSpPr txBox="1">
            <a:spLocks noChangeArrowheads="1"/>
          </p:cNvSpPr>
          <p:nvPr/>
        </p:nvSpPr>
        <p:spPr bwMode="auto">
          <a:xfrm>
            <a:off x="323850" y="5367338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3826" name="Text Box 42"/>
          <p:cNvSpPr txBox="1">
            <a:spLocks noChangeArrowheads="1"/>
          </p:cNvSpPr>
          <p:nvPr/>
        </p:nvSpPr>
        <p:spPr bwMode="auto">
          <a:xfrm>
            <a:off x="833438" y="50593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33827" name="Text Box 43"/>
          <p:cNvSpPr txBox="1">
            <a:spLocks noChangeArrowheads="1"/>
          </p:cNvSpPr>
          <p:nvPr/>
        </p:nvSpPr>
        <p:spPr bwMode="auto">
          <a:xfrm>
            <a:off x="836613" y="53482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3828" name="AutoShape 50"/>
          <p:cNvSpPr>
            <a:spLocks noChangeArrowheads="1"/>
          </p:cNvSpPr>
          <p:nvPr/>
        </p:nvSpPr>
        <p:spPr bwMode="auto">
          <a:xfrm>
            <a:off x="5724525" y="2898775"/>
            <a:ext cx="647700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3829" name="Freeform 51"/>
          <p:cNvSpPr>
            <a:spLocks/>
          </p:cNvSpPr>
          <p:nvPr/>
        </p:nvSpPr>
        <p:spPr bwMode="auto">
          <a:xfrm>
            <a:off x="1476375" y="5133975"/>
            <a:ext cx="719138" cy="600075"/>
          </a:xfrm>
          <a:custGeom>
            <a:avLst/>
            <a:gdLst>
              <a:gd name="T0" fmla="*/ 0 w 362"/>
              <a:gd name="T1" fmla="*/ 2147483647 h 151"/>
              <a:gd name="T2" fmla="*/ 2147483647 w 362"/>
              <a:gd name="T3" fmla="*/ 2147483647 h 151"/>
              <a:gd name="T4" fmla="*/ 2147483647 w 362"/>
              <a:gd name="T5" fmla="*/ 2147483647 h 151"/>
              <a:gd name="T6" fmla="*/ 0 60000 65536"/>
              <a:gd name="T7" fmla="*/ 0 60000 65536"/>
              <a:gd name="T8" fmla="*/ 0 60000 65536"/>
              <a:gd name="T9" fmla="*/ 0 w 362"/>
              <a:gd name="T10" fmla="*/ 0 h 151"/>
              <a:gd name="T11" fmla="*/ 362 w 362"/>
              <a:gd name="T12" fmla="*/ 151 h 1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" h="151">
                <a:moveTo>
                  <a:pt x="0" y="60"/>
                </a:moveTo>
                <a:cubicBezTo>
                  <a:pt x="83" y="30"/>
                  <a:pt x="166" y="0"/>
                  <a:pt x="226" y="15"/>
                </a:cubicBezTo>
                <a:cubicBezTo>
                  <a:pt x="286" y="30"/>
                  <a:pt x="317" y="83"/>
                  <a:pt x="362" y="151"/>
                </a:cubicBezTo>
              </a:path>
            </a:pathLst>
          </a:custGeom>
          <a:noFill/>
          <a:ln w="3175">
            <a:solidFill>
              <a:schemeClr val="tx1"/>
            </a:solidFill>
            <a:round/>
            <a:headEnd/>
            <a:tailEnd type="diamond" w="med" len="med"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3830" name="Text Box 52"/>
          <p:cNvSpPr txBox="1">
            <a:spLocks noChangeArrowheads="1"/>
          </p:cNvSpPr>
          <p:nvPr/>
        </p:nvSpPr>
        <p:spPr bwMode="auto">
          <a:xfrm>
            <a:off x="114300" y="5667375"/>
            <a:ext cx="37369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each entry  is used to map</a:t>
            </a:r>
            <a:br>
              <a:rPr lang="en-US"/>
            </a:br>
            <a:r>
              <a:rPr lang="en-US"/>
              <a:t>4 addresses (page size addresses)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54EE099-E93B-491E-BFAA-7ED2D6E12D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8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Address Translation Scheme</a:t>
            </a:r>
          </a:p>
        </p:txBody>
      </p:sp>
      <p:sp>
        <p:nvSpPr>
          <p:cNvPr id="28676" name="Rectangle 1027"/>
          <p:cNvSpPr>
            <a:spLocks noChangeArrowheads="1"/>
          </p:cNvSpPr>
          <p:nvPr/>
        </p:nvSpPr>
        <p:spPr bwMode="auto">
          <a:xfrm>
            <a:off x="762000" y="1538288"/>
            <a:ext cx="7913688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/>
              <a:t>Assume Logical Addresses are </a:t>
            </a:r>
            <a:r>
              <a:rPr lang="en-US" b="1"/>
              <a:t>m</a:t>
            </a:r>
            <a:r>
              <a:rPr lang="en-US"/>
              <a:t> bits. Then  logical address space is </a:t>
            </a:r>
            <a:r>
              <a:rPr lang="en-US" b="1"/>
              <a:t>2</a:t>
            </a:r>
            <a:r>
              <a:rPr lang="en-US" b="1" baseline="30000"/>
              <a:t>m </a:t>
            </a:r>
            <a:r>
              <a:rPr lang="en-US"/>
              <a:t>bytes. 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/>
              <a:t>Assume page size is  </a:t>
            </a:r>
            <a:r>
              <a:rPr lang="en-US" b="1"/>
              <a:t>2</a:t>
            </a:r>
            <a:r>
              <a:rPr lang="en-US" b="1" baseline="30000"/>
              <a:t>n</a:t>
            </a:r>
            <a:r>
              <a:rPr lang="en-US" baseline="-25000"/>
              <a:t> </a:t>
            </a:r>
            <a:r>
              <a:rPr lang="en-US"/>
              <a:t>bytes. </a:t>
            </a:r>
            <a:r>
              <a:rPr lang="en-US" baseline="30000"/>
              <a:t> 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/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/>
              <a:t>Logical Address generated by CPU is divided into: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b="1"/>
              <a:t>Page number (p)</a:t>
            </a:r>
            <a:r>
              <a:rPr lang="en-US"/>
              <a:t> – used as an index into a </a:t>
            </a:r>
            <a:r>
              <a:rPr lang="en-US" i="1"/>
              <a:t>page</a:t>
            </a:r>
            <a:r>
              <a:rPr lang="en-US"/>
              <a:t> </a:t>
            </a:r>
            <a:r>
              <a:rPr lang="en-US" i="1"/>
              <a:t>table</a:t>
            </a:r>
            <a:r>
              <a:rPr lang="en-US"/>
              <a:t> which contains base address of each page in physical memory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b="1"/>
              <a:t>Page offset (d)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combined with base address to define the physical memory address that is sent to the memory unit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/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/>
          </a:p>
        </p:txBody>
      </p:sp>
      <p:sp>
        <p:nvSpPr>
          <p:cNvPr id="28677" name="Rectangle 1028"/>
          <p:cNvSpPr>
            <a:spLocks noChangeArrowheads="1"/>
          </p:cNvSpPr>
          <p:nvPr/>
        </p:nvSpPr>
        <p:spPr bwMode="auto">
          <a:xfrm>
            <a:off x="3338513" y="5021263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28678" name="Line 1030"/>
          <p:cNvSpPr>
            <a:spLocks noChangeShapeType="1"/>
          </p:cNvSpPr>
          <p:nvPr/>
        </p:nvSpPr>
        <p:spPr bwMode="auto">
          <a:xfrm>
            <a:off x="4972050" y="46783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Text Box 1031"/>
          <p:cNvSpPr txBox="1">
            <a:spLocks noChangeArrowheads="1"/>
          </p:cNvSpPr>
          <p:nvPr/>
        </p:nvSpPr>
        <p:spPr bwMode="auto">
          <a:xfrm>
            <a:off x="3179763" y="4589463"/>
            <a:ext cx="153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page number</a:t>
            </a:r>
          </a:p>
        </p:txBody>
      </p:sp>
      <p:sp>
        <p:nvSpPr>
          <p:cNvPr id="28680" name="Text Box 1032"/>
          <p:cNvSpPr txBox="1">
            <a:spLocks noChangeArrowheads="1"/>
          </p:cNvSpPr>
          <p:nvPr/>
        </p:nvSpPr>
        <p:spPr bwMode="auto">
          <a:xfrm>
            <a:off x="5043488" y="4602163"/>
            <a:ext cx="1314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page offset</a:t>
            </a:r>
          </a:p>
        </p:txBody>
      </p:sp>
      <p:sp>
        <p:nvSpPr>
          <p:cNvPr id="28681" name="Text Box 1033"/>
          <p:cNvSpPr txBox="1">
            <a:spLocks noChangeArrowheads="1"/>
          </p:cNvSpPr>
          <p:nvPr/>
        </p:nvSpPr>
        <p:spPr bwMode="auto">
          <a:xfrm>
            <a:off x="3892550" y="5048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Helvetica" pitchFamily="-84" charset="0"/>
              </a:rPr>
              <a:t>p</a:t>
            </a:r>
            <a:endParaRPr lang="en-US">
              <a:latin typeface="Helvetica" pitchFamily="-84" charset="0"/>
            </a:endParaRPr>
          </a:p>
        </p:txBody>
      </p:sp>
      <p:sp>
        <p:nvSpPr>
          <p:cNvPr id="28682" name="Text Box 1035"/>
          <p:cNvSpPr txBox="1">
            <a:spLocks noChangeArrowheads="1"/>
          </p:cNvSpPr>
          <p:nvPr/>
        </p:nvSpPr>
        <p:spPr bwMode="auto">
          <a:xfrm>
            <a:off x="5341938" y="50784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Helvetica" pitchFamily="-84" charset="0"/>
              </a:rPr>
              <a:t>d</a:t>
            </a:r>
            <a:endParaRPr lang="en-US">
              <a:latin typeface="Helvetica" pitchFamily="-84" charset="0"/>
            </a:endParaRPr>
          </a:p>
        </p:txBody>
      </p:sp>
      <p:sp>
        <p:nvSpPr>
          <p:cNvPr id="28683" name="Text Box 1036"/>
          <p:cNvSpPr txBox="1">
            <a:spLocks noChangeArrowheads="1"/>
          </p:cNvSpPr>
          <p:nvPr/>
        </p:nvSpPr>
        <p:spPr bwMode="auto">
          <a:xfrm>
            <a:off x="3419475" y="5402263"/>
            <a:ext cx="159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Helvetica" pitchFamily="-84" charset="0"/>
              </a:rPr>
              <a:t>(m – n) bits</a:t>
            </a:r>
          </a:p>
        </p:txBody>
      </p:sp>
      <p:sp>
        <p:nvSpPr>
          <p:cNvPr id="28684" name="Text Box 1038"/>
          <p:cNvSpPr txBox="1">
            <a:spLocks noChangeArrowheads="1"/>
          </p:cNvSpPr>
          <p:nvPr/>
        </p:nvSpPr>
        <p:spPr bwMode="auto">
          <a:xfrm>
            <a:off x="5097463" y="5400675"/>
            <a:ext cx="1147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i="1">
                <a:latin typeface="Helvetica" pitchFamily="-84" charset="0"/>
              </a:rPr>
              <a:t>n bits</a:t>
            </a: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3275013" y="5872163"/>
            <a:ext cx="31686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4298950" y="5799138"/>
            <a:ext cx="790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m bits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879B2D-E935-4DAF-9319-2A399F5C37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8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Paging Hardware: </a:t>
            </a:r>
            <a:br>
              <a:rPr lang="en-US">
                <a:cs typeface="+mj-cs"/>
              </a:rPr>
            </a:br>
            <a:r>
              <a:rPr lang="en-US">
                <a:cs typeface="+mj-cs"/>
              </a:rPr>
              <a:t>address translation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913" y="1557338"/>
            <a:ext cx="66309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0CAF159-5D7D-46DB-8D52-DD808279A5A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29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Free Frames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638550" y="594201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Before allocation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7053263" y="5942013"/>
            <a:ext cx="1695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After allocation</a:t>
            </a:r>
          </a:p>
        </p:txBody>
      </p:sp>
      <p:pic>
        <p:nvPicPr>
          <p:cNvPr id="3482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3325" y="1500188"/>
            <a:ext cx="6202363" cy="444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3" name="Text Box 8"/>
          <p:cNvSpPr txBox="1">
            <a:spLocks noChangeArrowheads="1"/>
          </p:cNvSpPr>
          <p:nvPr/>
        </p:nvSpPr>
        <p:spPr bwMode="auto">
          <a:xfrm>
            <a:off x="317500" y="1484313"/>
            <a:ext cx="202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b="1"/>
              <a:t>OS keeps info</a:t>
            </a:r>
            <a:br>
              <a:rPr lang="en-US" b="1"/>
            </a:br>
            <a:r>
              <a:rPr lang="en-US" b="1"/>
              <a:t>about the frames</a:t>
            </a:r>
            <a:br>
              <a:rPr lang="en-US" b="1"/>
            </a:br>
            <a:r>
              <a:rPr lang="en-US" b="1"/>
              <a:t>in its frame table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6FEE34A-AF27-4FAD-956D-DEA0EA71A8D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4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Segmentation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762000" y="1609725"/>
            <a:ext cx="7351713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1833563" algn="l"/>
              </a:tabLst>
            </a:pPr>
            <a:r>
              <a:rPr lang="en-US"/>
              <a:t>Memory-management scheme that supports user view of memory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1833563" algn="l"/>
              </a:tabLst>
            </a:pPr>
            <a:endParaRPr lang="en-US"/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  <a:tabLst>
                <a:tab pos="1833563" algn="l"/>
              </a:tabLst>
            </a:pPr>
            <a:r>
              <a:rPr lang="en-US"/>
              <a:t>A program is a collection of segments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Tx/>
              <a:buChar char="–"/>
              <a:tabLst>
                <a:tab pos="1833563" algn="l"/>
              </a:tabLst>
            </a:pPr>
            <a:r>
              <a:rPr lang="en-US"/>
              <a:t>A segment is a logical unit such as: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main program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procedure 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function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method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object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local variables, global variables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common block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stack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symbol table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tabLst>
                <a:tab pos="1833563" algn="l"/>
              </a:tabLst>
            </a:pPr>
            <a:r>
              <a:rPr lang="en-US"/>
              <a:t>		arrays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F77B7B-D044-45CA-81C0-FB83421B345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User</a:t>
            </a:r>
            <a:r>
              <a:rPr lang="ja-JP" altLang="en-US"/>
              <a:t>’</a:t>
            </a:r>
            <a:r>
              <a:rPr lang="en-US" altLang="ja-JP"/>
              <a:t>s View of a Program</a:t>
            </a:r>
            <a:endParaRPr lang="en-US"/>
          </a:p>
        </p:txBody>
      </p:sp>
      <p:pic>
        <p:nvPicPr>
          <p:cNvPr id="3789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213" y="1628775"/>
            <a:ext cx="3465512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D3BFB29-990C-440E-A21B-8EA12419256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Program addresses and memory</a:t>
            </a:r>
          </a:p>
        </p:txBody>
      </p:sp>
      <p:sp>
        <p:nvSpPr>
          <p:cNvPr id="12124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4608513" cy="4679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When code is generated (or assembly program is written) we use memory</a:t>
            </a:r>
            <a:r>
              <a:rPr lang="en-US" sz="1800">
                <a:solidFill>
                  <a:srgbClr val="FFFF00"/>
                </a:solidFill>
                <a:cs typeface="+mn-cs"/>
              </a:rPr>
              <a:t> </a:t>
            </a:r>
            <a:r>
              <a:rPr lang="en-US" sz="1800">
                <a:cs typeface="+mn-cs"/>
              </a:rPr>
              <a:t>addresses for variables, functions and branching/jumping.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Those addresses can be physical or logical memory addresses.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>
                <a:cs typeface="+mn-cs"/>
              </a:rPr>
              <a:t>In very early systems they are just physical memory addresses.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A program has to be loaded to that address to run.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/>
              <a:t>No relocation</a:t>
            </a:r>
          </a:p>
        </p:txBody>
      </p:sp>
      <p:sp>
        <p:nvSpPr>
          <p:cNvPr id="5125" name="Rectangle 41"/>
          <p:cNvSpPr>
            <a:spLocks noChangeArrowheads="1"/>
          </p:cNvSpPr>
          <p:nvPr/>
        </p:nvSpPr>
        <p:spPr bwMode="auto">
          <a:xfrm>
            <a:off x="5940425" y="1773238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func</a:t>
            </a:r>
          </a:p>
        </p:txBody>
      </p:sp>
      <p:sp>
        <p:nvSpPr>
          <p:cNvPr id="5126" name="Rectangle 42"/>
          <p:cNvSpPr>
            <a:spLocks noChangeArrowheads="1"/>
          </p:cNvSpPr>
          <p:nvPr/>
        </p:nvSpPr>
        <p:spPr bwMode="auto">
          <a:xfrm>
            <a:off x="5940425" y="2276475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func</a:t>
            </a:r>
          </a:p>
        </p:txBody>
      </p:sp>
      <p:sp>
        <p:nvSpPr>
          <p:cNvPr id="5127" name="Rectangle 43"/>
          <p:cNvSpPr>
            <a:spLocks noChangeArrowheads="1"/>
          </p:cNvSpPr>
          <p:nvPr/>
        </p:nvSpPr>
        <p:spPr bwMode="auto">
          <a:xfrm>
            <a:off x="5940425" y="2852738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func</a:t>
            </a:r>
          </a:p>
        </p:txBody>
      </p:sp>
      <p:sp>
        <p:nvSpPr>
          <p:cNvPr id="5128" name="Rectangle 44"/>
          <p:cNvSpPr>
            <a:spLocks noChangeArrowheads="1"/>
          </p:cNvSpPr>
          <p:nvPr/>
        </p:nvSpPr>
        <p:spPr bwMode="auto">
          <a:xfrm>
            <a:off x="7092950" y="1700213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variable</a:t>
            </a:r>
          </a:p>
        </p:txBody>
      </p:sp>
      <p:sp>
        <p:nvSpPr>
          <p:cNvPr id="5129" name="Rectangle 45"/>
          <p:cNvSpPr>
            <a:spLocks noChangeArrowheads="1"/>
          </p:cNvSpPr>
          <p:nvPr/>
        </p:nvSpPr>
        <p:spPr bwMode="auto">
          <a:xfrm>
            <a:off x="7092950" y="2276475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variable</a:t>
            </a:r>
          </a:p>
        </p:txBody>
      </p:sp>
      <p:sp>
        <p:nvSpPr>
          <p:cNvPr id="5130" name="Rectangle 46"/>
          <p:cNvSpPr>
            <a:spLocks noChangeArrowheads="1"/>
          </p:cNvSpPr>
          <p:nvPr/>
        </p:nvSpPr>
        <p:spPr bwMode="auto">
          <a:xfrm>
            <a:off x="7092950" y="2781300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variable</a:t>
            </a:r>
          </a:p>
        </p:txBody>
      </p:sp>
      <p:sp>
        <p:nvSpPr>
          <p:cNvPr id="5131" name="Rectangle 47"/>
          <p:cNvSpPr>
            <a:spLocks noChangeArrowheads="1"/>
          </p:cNvSpPr>
          <p:nvPr/>
        </p:nvSpPr>
        <p:spPr bwMode="auto">
          <a:xfrm>
            <a:off x="5940425" y="3357563"/>
            <a:ext cx="792163" cy="4318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main</a:t>
            </a:r>
          </a:p>
        </p:txBody>
      </p:sp>
      <p:sp>
        <p:nvSpPr>
          <p:cNvPr id="5132" name="Rectangle 48"/>
          <p:cNvSpPr>
            <a:spLocks noChangeArrowheads="1"/>
          </p:cNvSpPr>
          <p:nvPr/>
        </p:nvSpPr>
        <p:spPr bwMode="auto">
          <a:xfrm>
            <a:off x="5724525" y="1557338"/>
            <a:ext cx="2519363" cy="23764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133" name="Text Box 49"/>
          <p:cNvSpPr txBox="1">
            <a:spLocks noChangeArrowheads="1"/>
          </p:cNvSpPr>
          <p:nvPr/>
        </p:nvSpPr>
        <p:spPr bwMode="auto">
          <a:xfrm>
            <a:off x="6569075" y="4024313"/>
            <a:ext cx="1031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program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60C65C-4A8A-4F85-B8C8-E532EFDB28D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34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Logical View of Segmentation</a:t>
            </a:r>
          </a:p>
        </p:txBody>
      </p:sp>
      <p:sp>
        <p:nvSpPr>
          <p:cNvPr id="38916" name="Oval 3"/>
          <p:cNvSpPr>
            <a:spLocks noChangeArrowheads="1"/>
          </p:cNvSpPr>
          <p:nvPr/>
        </p:nvSpPr>
        <p:spPr bwMode="auto">
          <a:xfrm>
            <a:off x="1371600" y="1714500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l" eaLnBrk="0" hangingPunct="0"/>
            <a:endParaRPr lang="en-US">
              <a:latin typeface="Verdana" pitchFamily="34" charset="0"/>
            </a:endParaRP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1905000" y="24003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-84" charset="0"/>
              </a:rPr>
              <a:t>1</a:t>
            </a:r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1752600" y="3543300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-84" charset="0"/>
              </a:rPr>
              <a:t>3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3200400" y="30099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-84" charset="0"/>
              </a:rPr>
              <a:t>2</a:t>
            </a:r>
          </a:p>
        </p:txBody>
      </p: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3124200" y="4000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>
                <a:latin typeface="Helvetica" pitchFamily="-84" charset="0"/>
              </a:rPr>
              <a:t>4</a:t>
            </a:r>
          </a:p>
        </p:txBody>
      </p:sp>
      <p:grpSp>
        <p:nvGrpSpPr>
          <p:cNvPr id="38921" name="Group 24"/>
          <p:cNvGrpSpPr>
            <a:grpSpLocks/>
          </p:cNvGrpSpPr>
          <p:nvPr/>
        </p:nvGrpSpPr>
        <p:grpSpPr bwMode="auto">
          <a:xfrm>
            <a:off x="5638800" y="1714500"/>
            <a:ext cx="1143000" cy="3962400"/>
            <a:chOff x="3888" y="1056"/>
            <a:chExt cx="720" cy="2496"/>
          </a:xfrm>
        </p:grpSpPr>
        <p:grpSp>
          <p:nvGrpSpPr>
            <p:cNvPr id="38926" name="Group 11"/>
            <p:cNvGrpSpPr>
              <a:grpSpLocks/>
            </p:cNvGrpSpPr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8937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/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38938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7" name="Group 12"/>
            <p:cNvGrpSpPr>
              <a:grpSpLocks/>
            </p:cNvGrpSpPr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8935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l" eaLnBrk="0" hangingPunct="0"/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38936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28" name="Text Box 15"/>
            <p:cNvSpPr txBox="1">
              <a:spLocks noChangeArrowheads="1"/>
            </p:cNvSpPr>
            <p:nvPr/>
          </p:nvSpPr>
          <p:spPr bwMode="auto">
            <a:xfrm>
              <a:off x="4126" y="11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Helvetica" pitchFamily="-84" charset="0"/>
                </a:rPr>
                <a:t>1</a:t>
              </a:r>
            </a:p>
          </p:txBody>
        </p:sp>
        <p:sp>
          <p:nvSpPr>
            <p:cNvPr id="38929" name="Text Box 16"/>
            <p:cNvSpPr txBox="1">
              <a:spLocks noChangeArrowheads="1"/>
            </p:cNvSpPr>
            <p:nvPr/>
          </p:nvSpPr>
          <p:spPr bwMode="auto">
            <a:xfrm>
              <a:off x="4128" y="144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Helvetica" pitchFamily="-84" charset="0"/>
                </a:rPr>
                <a:t>4</a:t>
              </a:r>
            </a:p>
          </p:txBody>
        </p:sp>
        <p:sp>
          <p:nvSpPr>
            <p:cNvPr id="38930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38931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 eaLnBrk="0" hangingPunct="0"/>
              <a:endParaRPr lang="en-US">
                <a:latin typeface="Verdana" pitchFamily="34" charset="0"/>
              </a:endParaRPr>
            </a:p>
          </p:txBody>
        </p:sp>
        <p:sp>
          <p:nvSpPr>
            <p:cNvPr id="38932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Text Box 20"/>
            <p:cNvSpPr txBox="1">
              <a:spLocks noChangeArrowheads="1"/>
            </p:cNvSpPr>
            <p:nvPr/>
          </p:nvSpPr>
          <p:spPr bwMode="auto">
            <a:xfrm>
              <a:off x="4128" y="242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Helvetica" pitchFamily="-84" charset="0"/>
                </a:rPr>
                <a:t>2</a:t>
              </a:r>
            </a:p>
          </p:txBody>
        </p:sp>
        <p:sp>
          <p:nvSpPr>
            <p:cNvPr id="38934" name="Text Box 21"/>
            <p:cNvSpPr txBox="1">
              <a:spLocks noChangeArrowheads="1"/>
            </p:cNvSpPr>
            <p:nvPr/>
          </p:nvSpPr>
          <p:spPr bwMode="auto">
            <a:xfrm>
              <a:off x="4128" y="288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Helvetica" pitchFamily="-84" charset="0"/>
                </a:rPr>
                <a:t>3</a:t>
              </a:r>
            </a:p>
          </p:txBody>
        </p:sp>
      </p:grpSp>
      <p:sp>
        <p:nvSpPr>
          <p:cNvPr id="38922" name="Text Box 22"/>
          <p:cNvSpPr txBox="1">
            <a:spLocks noChangeArrowheads="1"/>
          </p:cNvSpPr>
          <p:nvPr/>
        </p:nvSpPr>
        <p:spPr bwMode="auto">
          <a:xfrm>
            <a:off x="2022475" y="5799138"/>
            <a:ext cx="136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user space </a:t>
            </a:r>
          </a:p>
        </p:txBody>
      </p:sp>
      <p:sp>
        <p:nvSpPr>
          <p:cNvPr id="38923" name="Text Box 23"/>
          <p:cNvSpPr txBox="1">
            <a:spLocks noChangeArrowheads="1"/>
          </p:cNvSpPr>
          <p:nvPr/>
        </p:nvSpPr>
        <p:spPr bwMode="auto">
          <a:xfrm>
            <a:off x="4883150" y="5799138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Helvetica" pitchFamily="-84" charset="0"/>
              </a:rPr>
              <a:t>physical memory space</a:t>
            </a:r>
          </a:p>
        </p:txBody>
      </p:sp>
      <p:sp>
        <p:nvSpPr>
          <p:cNvPr id="38924" name="Line 26"/>
          <p:cNvSpPr>
            <a:spLocks noChangeShapeType="1"/>
          </p:cNvSpPr>
          <p:nvPr/>
        </p:nvSpPr>
        <p:spPr bwMode="auto">
          <a:xfrm flipV="1">
            <a:off x="2771775" y="2133600"/>
            <a:ext cx="1368425" cy="431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8925" name="Text Box 27"/>
          <p:cNvSpPr txBox="1">
            <a:spLocks noChangeArrowheads="1"/>
          </p:cNvSpPr>
          <p:nvPr/>
        </p:nvSpPr>
        <p:spPr bwMode="auto">
          <a:xfrm>
            <a:off x="3875088" y="1773238"/>
            <a:ext cx="1057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segment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1C0BA68-B8AD-4391-83F4-83D0897B7B5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352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Segmentation Architecture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762000" y="1565275"/>
            <a:ext cx="6791325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30388" algn="l"/>
                <a:tab pos="2857500" algn="ctr"/>
              </a:tabLst>
            </a:pPr>
            <a:r>
              <a:rPr lang="en-US" sz="1600" dirty="0"/>
              <a:t>Logical address consists of a two tuple:</a:t>
            </a:r>
          </a:p>
          <a:p>
            <a:pPr marL="342900" indent="-342900" algn="l">
              <a:spcBef>
                <a:spcPct val="20000"/>
              </a:spcBef>
              <a:tabLst>
                <a:tab pos="1830388" algn="l"/>
                <a:tab pos="2857500" algn="ctr"/>
              </a:tabLst>
            </a:pPr>
            <a:r>
              <a:rPr lang="en-US" sz="1600" dirty="0"/>
              <a:t>		&lt;segment-number, offset&gt;</a:t>
            </a:r>
          </a:p>
          <a:p>
            <a:pPr marL="342900" indent="-342900" algn="l">
              <a:spcBef>
                <a:spcPct val="20000"/>
              </a:spcBef>
              <a:tabLst>
                <a:tab pos="1830388" algn="l"/>
                <a:tab pos="2857500" algn="ctr"/>
              </a:tabLst>
            </a:pPr>
            <a:endParaRPr lang="en-US" sz="1600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30388" algn="l"/>
                <a:tab pos="2857500" algn="ctr"/>
              </a:tabLst>
            </a:pPr>
            <a:r>
              <a:rPr lang="en-US" sz="1600" b="1" dirty="0"/>
              <a:t>Segment table</a:t>
            </a:r>
            <a:r>
              <a:rPr lang="en-US" sz="1600" dirty="0"/>
              <a:t> – maps two-dimensional logical  addresses; each table entry has: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830388" algn="l"/>
                <a:tab pos="2857500" algn="ctr"/>
              </a:tabLst>
            </a:pPr>
            <a:r>
              <a:rPr lang="en-US" sz="1600" b="1" dirty="0"/>
              <a:t>base</a:t>
            </a:r>
            <a:r>
              <a:rPr lang="en-US" sz="1600" dirty="0"/>
              <a:t> – contains the starting physical address where the segments reside in memory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830388" algn="l"/>
                <a:tab pos="2857500" algn="ctr"/>
              </a:tabLst>
            </a:pPr>
            <a:r>
              <a:rPr lang="en-US" sz="1600" b="1" dirty="0"/>
              <a:t>limit</a:t>
            </a:r>
            <a:r>
              <a:rPr lang="en-US" sz="1600" dirty="0"/>
              <a:t> – specifies the length of the segment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  <a:tabLst>
                <a:tab pos="1830388" algn="l"/>
                <a:tab pos="2857500" algn="ctr"/>
              </a:tabLst>
            </a:pPr>
            <a:endParaRPr lang="en-US" sz="1600" dirty="0"/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30388" algn="l"/>
                <a:tab pos="2857500" algn="ctr"/>
              </a:tabLst>
            </a:pPr>
            <a:r>
              <a:rPr lang="en-US" sz="1600" b="1" dirty="0"/>
              <a:t>Segment-table base register (STBR)</a:t>
            </a:r>
            <a:r>
              <a:rPr lang="en-US" sz="1600" dirty="0"/>
              <a:t> points to the segment table</a:t>
            </a:r>
            <a:r>
              <a:rPr lang="ja-JP" altLang="en-US" sz="1600" dirty="0"/>
              <a:t>’</a:t>
            </a:r>
            <a:r>
              <a:rPr lang="en-US" altLang="ja-JP" sz="1600" dirty="0"/>
              <a:t>s location in memory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  <a:tabLst>
                <a:tab pos="1830388" algn="l"/>
                <a:tab pos="2857500" algn="ctr"/>
              </a:tabLst>
            </a:pPr>
            <a:r>
              <a:rPr lang="en-US" sz="1600" b="1" dirty="0"/>
              <a:t>Segment-table length register (STLR)</a:t>
            </a:r>
            <a:r>
              <a:rPr lang="en-US" sz="1600" dirty="0"/>
              <a:t> indicates number of segments used by a program;</a:t>
            </a:r>
          </a:p>
          <a:p>
            <a:pPr marL="342900" indent="-342900" algn="l">
              <a:spcBef>
                <a:spcPct val="20000"/>
              </a:spcBef>
              <a:tabLst>
                <a:tab pos="1830388" algn="l"/>
                <a:tab pos="2857500" algn="ctr"/>
              </a:tabLst>
            </a:pPr>
            <a:r>
              <a:rPr lang="en-US" sz="1600" dirty="0"/>
              <a:t>	                  </a:t>
            </a:r>
            <a:endParaRPr lang="en-US" sz="16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B9DEFF-2524-491F-82A8-8FFAF19524F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35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Segmentation Hardware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813" y="1628775"/>
            <a:ext cx="6357937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E1D5FCE-9A9C-47D6-8B12-5B66D23F5E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36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 of Segmentation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1484313"/>
            <a:ext cx="55499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C3A02A-D060-40FB-995A-DFD2959E83B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Program addresses and memory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255713" y="4373563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Jump 8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255713" y="4013200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…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255713" y="3652838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Mov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1255713" y="3292475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Add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389188" y="439261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408238" y="40132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2408238" y="3652838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8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2408238" y="32924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12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255713" y="2636838"/>
            <a:ext cx="1057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Program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580063" y="259080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580063" y="223043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5580063" y="18700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60" name="Rectangle 21"/>
          <p:cNvSpPr>
            <a:spLocks noChangeArrowheads="1"/>
          </p:cNvSpPr>
          <p:nvPr/>
        </p:nvSpPr>
        <p:spPr bwMode="auto">
          <a:xfrm>
            <a:off x="5580063" y="4030663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61" name="Rectangle 22"/>
          <p:cNvSpPr>
            <a:spLocks noChangeArrowheads="1"/>
          </p:cNvSpPr>
          <p:nvPr/>
        </p:nvSpPr>
        <p:spPr bwMode="auto">
          <a:xfrm>
            <a:off x="5580063" y="367030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62" name="Rectangle 23"/>
          <p:cNvSpPr>
            <a:spLocks noChangeArrowheads="1"/>
          </p:cNvSpPr>
          <p:nvPr/>
        </p:nvSpPr>
        <p:spPr bwMode="auto">
          <a:xfrm>
            <a:off x="5580063" y="330993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63" name="Rectangle 24"/>
          <p:cNvSpPr>
            <a:spLocks noChangeArrowheads="1"/>
          </p:cNvSpPr>
          <p:nvPr/>
        </p:nvSpPr>
        <p:spPr bwMode="auto">
          <a:xfrm>
            <a:off x="5580063" y="29495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64" name="Text Box 25"/>
          <p:cNvSpPr txBox="1">
            <a:spLocks noChangeArrowheads="1"/>
          </p:cNvSpPr>
          <p:nvPr/>
        </p:nvSpPr>
        <p:spPr bwMode="auto">
          <a:xfrm>
            <a:off x="6780213" y="587057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6165" name="Text Box 26"/>
          <p:cNvSpPr txBox="1">
            <a:spLocks noChangeArrowheads="1"/>
          </p:cNvSpPr>
          <p:nvPr/>
        </p:nvSpPr>
        <p:spPr bwMode="auto">
          <a:xfrm>
            <a:off x="6799263" y="549116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6166" name="Text Box 27"/>
          <p:cNvSpPr txBox="1">
            <a:spLocks noChangeArrowheads="1"/>
          </p:cNvSpPr>
          <p:nvPr/>
        </p:nvSpPr>
        <p:spPr bwMode="auto">
          <a:xfrm>
            <a:off x="6799263" y="51308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8</a:t>
            </a:r>
          </a:p>
        </p:txBody>
      </p:sp>
      <p:sp>
        <p:nvSpPr>
          <p:cNvPr id="6167" name="Text Box 28"/>
          <p:cNvSpPr txBox="1">
            <a:spLocks noChangeArrowheads="1"/>
          </p:cNvSpPr>
          <p:nvPr/>
        </p:nvSpPr>
        <p:spPr bwMode="auto">
          <a:xfrm>
            <a:off x="6727825" y="477043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12</a:t>
            </a:r>
          </a:p>
        </p:txBody>
      </p:sp>
      <p:sp>
        <p:nvSpPr>
          <p:cNvPr id="6168" name="Text Box 29"/>
          <p:cNvSpPr txBox="1">
            <a:spLocks noChangeArrowheads="1"/>
          </p:cNvSpPr>
          <p:nvPr/>
        </p:nvSpPr>
        <p:spPr bwMode="auto">
          <a:xfrm>
            <a:off x="6727825" y="440531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16</a:t>
            </a:r>
          </a:p>
        </p:txBody>
      </p:sp>
      <p:sp>
        <p:nvSpPr>
          <p:cNvPr id="6169" name="Text Box 30"/>
          <p:cNvSpPr txBox="1">
            <a:spLocks noChangeArrowheads="1"/>
          </p:cNvSpPr>
          <p:nvPr/>
        </p:nvSpPr>
        <p:spPr bwMode="auto">
          <a:xfrm>
            <a:off x="6727825" y="40433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20</a:t>
            </a:r>
          </a:p>
        </p:txBody>
      </p:sp>
      <p:sp>
        <p:nvSpPr>
          <p:cNvPr id="6170" name="Text Box 31"/>
          <p:cNvSpPr txBox="1">
            <a:spLocks noChangeArrowheads="1"/>
          </p:cNvSpPr>
          <p:nvPr/>
        </p:nvSpPr>
        <p:spPr bwMode="auto">
          <a:xfrm>
            <a:off x="6729413" y="369093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24</a:t>
            </a:r>
          </a:p>
        </p:txBody>
      </p:sp>
      <p:sp>
        <p:nvSpPr>
          <p:cNvPr id="6171" name="Text Box 32"/>
          <p:cNvSpPr txBox="1">
            <a:spLocks noChangeArrowheads="1"/>
          </p:cNvSpPr>
          <p:nvPr/>
        </p:nvSpPr>
        <p:spPr bwMode="auto">
          <a:xfrm>
            <a:off x="6729413" y="332422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28</a:t>
            </a:r>
          </a:p>
        </p:txBody>
      </p:sp>
      <p:sp>
        <p:nvSpPr>
          <p:cNvPr id="6172" name="Text Box 33"/>
          <p:cNvSpPr txBox="1">
            <a:spLocks noChangeArrowheads="1"/>
          </p:cNvSpPr>
          <p:nvPr/>
        </p:nvSpPr>
        <p:spPr bwMode="auto">
          <a:xfrm>
            <a:off x="6727825" y="297021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32</a:t>
            </a:r>
          </a:p>
        </p:txBody>
      </p:sp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6727825" y="26035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36</a:t>
            </a:r>
          </a:p>
        </p:txBody>
      </p:sp>
      <p:sp>
        <p:nvSpPr>
          <p:cNvPr id="6174" name="Text Box 35"/>
          <p:cNvSpPr txBox="1">
            <a:spLocks noChangeArrowheads="1"/>
          </p:cNvSpPr>
          <p:nvPr/>
        </p:nvSpPr>
        <p:spPr bwMode="auto">
          <a:xfrm>
            <a:off x="6729413" y="22510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40</a:t>
            </a:r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6729413" y="18843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44</a:t>
            </a:r>
          </a:p>
        </p:txBody>
      </p:sp>
      <p:sp>
        <p:nvSpPr>
          <p:cNvPr id="6176" name="Rectangle 37"/>
          <p:cNvSpPr>
            <a:spLocks noChangeArrowheads="1"/>
          </p:cNvSpPr>
          <p:nvPr/>
        </p:nvSpPr>
        <p:spPr bwMode="auto">
          <a:xfrm>
            <a:off x="5580063" y="43973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77" name="Rectangle 38"/>
          <p:cNvSpPr>
            <a:spLocks noChangeArrowheads="1"/>
          </p:cNvSpPr>
          <p:nvPr/>
        </p:nvSpPr>
        <p:spPr bwMode="auto">
          <a:xfrm>
            <a:off x="5580063" y="58451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78" name="Rectangle 39"/>
          <p:cNvSpPr>
            <a:spLocks noChangeArrowheads="1"/>
          </p:cNvSpPr>
          <p:nvPr/>
        </p:nvSpPr>
        <p:spPr bwMode="auto">
          <a:xfrm>
            <a:off x="5580063" y="5484813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79" name="Rectangle 40"/>
          <p:cNvSpPr>
            <a:spLocks noChangeArrowheads="1"/>
          </p:cNvSpPr>
          <p:nvPr/>
        </p:nvSpPr>
        <p:spPr bwMode="auto">
          <a:xfrm>
            <a:off x="5580063" y="512445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80" name="Rectangle 41"/>
          <p:cNvSpPr>
            <a:spLocks noChangeArrowheads="1"/>
          </p:cNvSpPr>
          <p:nvPr/>
        </p:nvSpPr>
        <p:spPr bwMode="auto">
          <a:xfrm>
            <a:off x="5580063" y="476408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81" name="Text Box 42"/>
          <p:cNvSpPr txBox="1">
            <a:spLocks noChangeArrowheads="1"/>
          </p:cNvSpPr>
          <p:nvPr/>
        </p:nvSpPr>
        <p:spPr bwMode="auto">
          <a:xfrm>
            <a:off x="5867400" y="1484313"/>
            <a:ext cx="688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RAM</a:t>
            </a:r>
          </a:p>
        </p:txBody>
      </p:sp>
      <p:sp>
        <p:nvSpPr>
          <p:cNvPr id="6182" name="Text Box 43"/>
          <p:cNvSpPr txBox="1">
            <a:spLocks noChangeArrowheads="1"/>
          </p:cNvSpPr>
          <p:nvPr/>
        </p:nvSpPr>
        <p:spPr bwMode="auto">
          <a:xfrm>
            <a:off x="6732588" y="1392238"/>
            <a:ext cx="17383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physical addresses </a:t>
            </a:r>
          </a:p>
          <a:p>
            <a:pPr algn="l"/>
            <a:r>
              <a:rPr lang="en-US" sz="1400"/>
              <a:t>of RAM</a:t>
            </a:r>
          </a:p>
        </p:txBody>
      </p:sp>
      <p:sp>
        <p:nvSpPr>
          <p:cNvPr id="1259564" name="Line 44"/>
          <p:cNvSpPr>
            <a:spLocks noChangeShapeType="1"/>
          </p:cNvSpPr>
          <p:nvPr/>
        </p:nvSpPr>
        <p:spPr bwMode="auto">
          <a:xfrm>
            <a:off x="2843213" y="4005263"/>
            <a:ext cx="2233612" cy="719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59565" name="Rectangle 45"/>
          <p:cNvSpPr>
            <a:spLocks noChangeArrowheads="1"/>
          </p:cNvSpPr>
          <p:nvPr/>
        </p:nvSpPr>
        <p:spPr bwMode="auto">
          <a:xfrm>
            <a:off x="5580063" y="5805488"/>
            <a:ext cx="1152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Jump 8</a:t>
            </a:r>
          </a:p>
        </p:txBody>
      </p:sp>
      <p:sp>
        <p:nvSpPr>
          <p:cNvPr id="1259566" name="Rectangle 46"/>
          <p:cNvSpPr>
            <a:spLocks noChangeArrowheads="1"/>
          </p:cNvSpPr>
          <p:nvPr/>
        </p:nvSpPr>
        <p:spPr bwMode="auto">
          <a:xfrm>
            <a:off x="5580063" y="5445125"/>
            <a:ext cx="1152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…</a:t>
            </a:r>
          </a:p>
        </p:txBody>
      </p:sp>
      <p:sp>
        <p:nvSpPr>
          <p:cNvPr id="1259567" name="Rectangle 47"/>
          <p:cNvSpPr>
            <a:spLocks noChangeArrowheads="1"/>
          </p:cNvSpPr>
          <p:nvPr/>
        </p:nvSpPr>
        <p:spPr bwMode="auto">
          <a:xfrm>
            <a:off x="5580063" y="5084763"/>
            <a:ext cx="1152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Mov</a:t>
            </a:r>
          </a:p>
        </p:txBody>
      </p:sp>
      <p:sp>
        <p:nvSpPr>
          <p:cNvPr id="1259568" name="Rectangle 48"/>
          <p:cNvSpPr>
            <a:spLocks noChangeArrowheads="1"/>
          </p:cNvSpPr>
          <p:nvPr/>
        </p:nvSpPr>
        <p:spPr bwMode="auto">
          <a:xfrm>
            <a:off x="5580063" y="4724400"/>
            <a:ext cx="1152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Add</a:t>
            </a:r>
          </a:p>
        </p:txBody>
      </p:sp>
      <p:sp>
        <p:nvSpPr>
          <p:cNvPr id="6188" name="Line 49"/>
          <p:cNvSpPr>
            <a:spLocks noChangeShapeType="1"/>
          </p:cNvSpPr>
          <p:nvPr/>
        </p:nvSpPr>
        <p:spPr bwMode="auto">
          <a:xfrm flipV="1">
            <a:off x="2700338" y="1989138"/>
            <a:ext cx="142875" cy="1295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6189" name="Text Box 50"/>
          <p:cNvSpPr txBox="1">
            <a:spLocks noChangeArrowheads="1"/>
          </p:cNvSpPr>
          <p:nvPr/>
        </p:nvSpPr>
        <p:spPr bwMode="auto">
          <a:xfrm>
            <a:off x="1187450" y="1628775"/>
            <a:ext cx="390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Assume they are physical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5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5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5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4" grpId="0" animBg="1"/>
      <p:bldP spid="1259565" grpId="0"/>
      <p:bldP spid="1259566" grpId="0"/>
      <p:bldP spid="1259567" grpId="0"/>
      <p:bldP spid="12595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BACE09E-3ADE-44BA-B66A-7386418BC24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62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Program addresses and memory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611188" y="5591175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Jump 8</a:t>
            </a:r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611188" y="5230813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…</a:t>
            </a:r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611188" y="4870450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Mov</a:t>
            </a:r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611188" y="4510088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Add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1744663" y="561022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1763713" y="523081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1763713" y="487045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8</a:t>
            </a: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1763713" y="451008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12</a:t>
            </a:r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611188" y="3854450"/>
            <a:ext cx="1247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Program 1</a:t>
            </a:r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2627313" y="5597525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Jump 12</a:t>
            </a:r>
          </a:p>
        </p:txBody>
      </p:sp>
      <p:sp>
        <p:nvSpPr>
          <p:cNvPr id="7182" name="Rectangle 15"/>
          <p:cNvSpPr>
            <a:spLocks noChangeArrowheads="1"/>
          </p:cNvSpPr>
          <p:nvPr/>
        </p:nvSpPr>
        <p:spPr bwMode="auto">
          <a:xfrm>
            <a:off x="2627313" y="5237163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…</a:t>
            </a:r>
          </a:p>
        </p:txBody>
      </p:sp>
      <p:sp>
        <p:nvSpPr>
          <p:cNvPr id="7183" name="Rectangle 16"/>
          <p:cNvSpPr>
            <a:spLocks noChangeArrowheads="1"/>
          </p:cNvSpPr>
          <p:nvPr/>
        </p:nvSpPr>
        <p:spPr bwMode="auto">
          <a:xfrm>
            <a:off x="2627313" y="4876800"/>
            <a:ext cx="1152525" cy="36036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Sub</a:t>
            </a:r>
          </a:p>
        </p:txBody>
      </p:sp>
      <p:sp>
        <p:nvSpPr>
          <p:cNvPr id="7184" name="Rectangle 17"/>
          <p:cNvSpPr>
            <a:spLocks noChangeArrowheads="1"/>
          </p:cNvSpPr>
          <p:nvPr/>
        </p:nvSpPr>
        <p:spPr bwMode="auto">
          <a:xfrm>
            <a:off x="2627313" y="4516438"/>
            <a:ext cx="1152525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Cmp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3760788" y="561657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7186" name="Text Box 19"/>
          <p:cNvSpPr txBox="1">
            <a:spLocks noChangeArrowheads="1"/>
          </p:cNvSpPr>
          <p:nvPr/>
        </p:nvSpPr>
        <p:spPr bwMode="auto">
          <a:xfrm>
            <a:off x="3779838" y="523716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3779838" y="48768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8</a:t>
            </a:r>
          </a:p>
        </p:txBody>
      </p:sp>
      <p:sp>
        <p:nvSpPr>
          <p:cNvPr id="7188" name="Text Box 21"/>
          <p:cNvSpPr txBox="1">
            <a:spLocks noChangeArrowheads="1"/>
          </p:cNvSpPr>
          <p:nvPr/>
        </p:nvSpPr>
        <p:spPr bwMode="auto">
          <a:xfrm>
            <a:off x="3779838" y="451643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12</a:t>
            </a:r>
          </a:p>
        </p:txBody>
      </p:sp>
      <p:sp>
        <p:nvSpPr>
          <p:cNvPr id="7189" name="Text Box 22"/>
          <p:cNvSpPr txBox="1">
            <a:spLocks noChangeArrowheads="1"/>
          </p:cNvSpPr>
          <p:nvPr/>
        </p:nvSpPr>
        <p:spPr bwMode="auto">
          <a:xfrm>
            <a:off x="2627313" y="3860800"/>
            <a:ext cx="1247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Program 2</a:t>
            </a:r>
          </a:p>
        </p:txBody>
      </p:sp>
      <p:sp>
        <p:nvSpPr>
          <p:cNvPr id="7190" name="Rectangle 23"/>
          <p:cNvSpPr>
            <a:spLocks noChangeArrowheads="1"/>
          </p:cNvSpPr>
          <p:nvPr/>
        </p:nvSpPr>
        <p:spPr bwMode="auto">
          <a:xfrm>
            <a:off x="5580063" y="259080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191" name="Rectangle 24"/>
          <p:cNvSpPr>
            <a:spLocks noChangeArrowheads="1"/>
          </p:cNvSpPr>
          <p:nvPr/>
        </p:nvSpPr>
        <p:spPr bwMode="auto">
          <a:xfrm>
            <a:off x="5580063" y="223043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192" name="Rectangle 25"/>
          <p:cNvSpPr>
            <a:spLocks noChangeArrowheads="1"/>
          </p:cNvSpPr>
          <p:nvPr/>
        </p:nvSpPr>
        <p:spPr bwMode="auto">
          <a:xfrm>
            <a:off x="5580063" y="18700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193" name="Rectangle 26"/>
          <p:cNvSpPr>
            <a:spLocks noChangeArrowheads="1"/>
          </p:cNvSpPr>
          <p:nvPr/>
        </p:nvSpPr>
        <p:spPr bwMode="auto">
          <a:xfrm>
            <a:off x="5580063" y="4030663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194" name="Rectangle 27"/>
          <p:cNvSpPr>
            <a:spLocks noChangeArrowheads="1"/>
          </p:cNvSpPr>
          <p:nvPr/>
        </p:nvSpPr>
        <p:spPr bwMode="auto">
          <a:xfrm>
            <a:off x="5580063" y="367030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195" name="Rectangle 28"/>
          <p:cNvSpPr>
            <a:spLocks noChangeArrowheads="1"/>
          </p:cNvSpPr>
          <p:nvPr/>
        </p:nvSpPr>
        <p:spPr bwMode="auto">
          <a:xfrm>
            <a:off x="5580063" y="330993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196" name="Rectangle 29"/>
          <p:cNvSpPr>
            <a:spLocks noChangeArrowheads="1"/>
          </p:cNvSpPr>
          <p:nvPr/>
        </p:nvSpPr>
        <p:spPr bwMode="auto">
          <a:xfrm>
            <a:off x="5580063" y="29495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197" name="Text Box 30"/>
          <p:cNvSpPr txBox="1">
            <a:spLocks noChangeArrowheads="1"/>
          </p:cNvSpPr>
          <p:nvPr/>
        </p:nvSpPr>
        <p:spPr bwMode="auto">
          <a:xfrm>
            <a:off x="6780213" y="587057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7198" name="Text Box 31"/>
          <p:cNvSpPr txBox="1">
            <a:spLocks noChangeArrowheads="1"/>
          </p:cNvSpPr>
          <p:nvPr/>
        </p:nvSpPr>
        <p:spPr bwMode="auto">
          <a:xfrm>
            <a:off x="6799263" y="549116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</a:t>
            </a:r>
          </a:p>
        </p:txBody>
      </p:sp>
      <p:sp>
        <p:nvSpPr>
          <p:cNvPr id="7199" name="Text Box 32"/>
          <p:cNvSpPr txBox="1">
            <a:spLocks noChangeArrowheads="1"/>
          </p:cNvSpPr>
          <p:nvPr/>
        </p:nvSpPr>
        <p:spPr bwMode="auto">
          <a:xfrm>
            <a:off x="6799263" y="51308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8</a:t>
            </a:r>
          </a:p>
        </p:txBody>
      </p:sp>
      <p:sp>
        <p:nvSpPr>
          <p:cNvPr id="7200" name="Text Box 33"/>
          <p:cNvSpPr txBox="1">
            <a:spLocks noChangeArrowheads="1"/>
          </p:cNvSpPr>
          <p:nvPr/>
        </p:nvSpPr>
        <p:spPr bwMode="auto">
          <a:xfrm>
            <a:off x="6727825" y="477043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12</a:t>
            </a:r>
          </a:p>
        </p:txBody>
      </p:sp>
      <p:sp>
        <p:nvSpPr>
          <p:cNvPr id="7201" name="Text Box 34"/>
          <p:cNvSpPr txBox="1">
            <a:spLocks noChangeArrowheads="1"/>
          </p:cNvSpPr>
          <p:nvPr/>
        </p:nvSpPr>
        <p:spPr bwMode="auto">
          <a:xfrm>
            <a:off x="6727825" y="440531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16</a:t>
            </a:r>
          </a:p>
        </p:txBody>
      </p:sp>
      <p:sp>
        <p:nvSpPr>
          <p:cNvPr id="7202" name="Text Box 35"/>
          <p:cNvSpPr txBox="1">
            <a:spLocks noChangeArrowheads="1"/>
          </p:cNvSpPr>
          <p:nvPr/>
        </p:nvSpPr>
        <p:spPr bwMode="auto">
          <a:xfrm>
            <a:off x="6727825" y="40433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20</a:t>
            </a:r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6729413" y="3690938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24</a:t>
            </a:r>
          </a:p>
        </p:txBody>
      </p:sp>
      <p:sp>
        <p:nvSpPr>
          <p:cNvPr id="7204" name="Text Box 37"/>
          <p:cNvSpPr txBox="1">
            <a:spLocks noChangeArrowheads="1"/>
          </p:cNvSpPr>
          <p:nvPr/>
        </p:nvSpPr>
        <p:spPr bwMode="auto">
          <a:xfrm>
            <a:off x="6729413" y="332422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28</a:t>
            </a:r>
          </a:p>
        </p:txBody>
      </p:sp>
      <p:sp>
        <p:nvSpPr>
          <p:cNvPr id="7205" name="Text Box 38"/>
          <p:cNvSpPr txBox="1">
            <a:spLocks noChangeArrowheads="1"/>
          </p:cNvSpPr>
          <p:nvPr/>
        </p:nvSpPr>
        <p:spPr bwMode="auto">
          <a:xfrm>
            <a:off x="6727825" y="297021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32</a:t>
            </a:r>
          </a:p>
        </p:txBody>
      </p:sp>
      <p:sp>
        <p:nvSpPr>
          <p:cNvPr id="7206" name="Text Box 39"/>
          <p:cNvSpPr txBox="1">
            <a:spLocks noChangeArrowheads="1"/>
          </p:cNvSpPr>
          <p:nvPr/>
        </p:nvSpPr>
        <p:spPr bwMode="auto">
          <a:xfrm>
            <a:off x="6727825" y="2603500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36</a:t>
            </a:r>
          </a:p>
        </p:txBody>
      </p:sp>
      <p:sp>
        <p:nvSpPr>
          <p:cNvPr id="7207" name="Text Box 40"/>
          <p:cNvSpPr txBox="1">
            <a:spLocks noChangeArrowheads="1"/>
          </p:cNvSpPr>
          <p:nvPr/>
        </p:nvSpPr>
        <p:spPr bwMode="auto">
          <a:xfrm>
            <a:off x="6729413" y="2251075"/>
            <a:ext cx="434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40</a:t>
            </a:r>
          </a:p>
        </p:txBody>
      </p:sp>
      <p:sp>
        <p:nvSpPr>
          <p:cNvPr id="7208" name="Text Box 41"/>
          <p:cNvSpPr txBox="1">
            <a:spLocks noChangeArrowheads="1"/>
          </p:cNvSpPr>
          <p:nvPr/>
        </p:nvSpPr>
        <p:spPr bwMode="auto">
          <a:xfrm>
            <a:off x="6729413" y="1884363"/>
            <a:ext cx="434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44</a:t>
            </a:r>
          </a:p>
        </p:txBody>
      </p:sp>
      <p:sp>
        <p:nvSpPr>
          <p:cNvPr id="7209" name="Rectangle 42"/>
          <p:cNvSpPr>
            <a:spLocks noChangeArrowheads="1"/>
          </p:cNvSpPr>
          <p:nvPr/>
        </p:nvSpPr>
        <p:spPr bwMode="auto">
          <a:xfrm>
            <a:off x="5580063" y="43973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210" name="Rectangle 43"/>
          <p:cNvSpPr>
            <a:spLocks noChangeArrowheads="1"/>
          </p:cNvSpPr>
          <p:nvPr/>
        </p:nvSpPr>
        <p:spPr bwMode="auto">
          <a:xfrm>
            <a:off x="5580063" y="5845175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211" name="Rectangle 44"/>
          <p:cNvSpPr>
            <a:spLocks noChangeArrowheads="1"/>
          </p:cNvSpPr>
          <p:nvPr/>
        </p:nvSpPr>
        <p:spPr bwMode="auto">
          <a:xfrm>
            <a:off x="5580063" y="5484813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212" name="Rectangle 45"/>
          <p:cNvSpPr>
            <a:spLocks noChangeArrowheads="1"/>
          </p:cNvSpPr>
          <p:nvPr/>
        </p:nvSpPr>
        <p:spPr bwMode="auto">
          <a:xfrm>
            <a:off x="5580063" y="5124450"/>
            <a:ext cx="1152525" cy="360363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213" name="Rectangle 46"/>
          <p:cNvSpPr>
            <a:spLocks noChangeArrowheads="1"/>
          </p:cNvSpPr>
          <p:nvPr/>
        </p:nvSpPr>
        <p:spPr bwMode="auto">
          <a:xfrm>
            <a:off x="5580063" y="4764088"/>
            <a:ext cx="1152525" cy="360362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214" name="Text Box 47"/>
          <p:cNvSpPr txBox="1">
            <a:spLocks noChangeArrowheads="1"/>
          </p:cNvSpPr>
          <p:nvPr/>
        </p:nvSpPr>
        <p:spPr bwMode="auto">
          <a:xfrm>
            <a:off x="5867400" y="1484313"/>
            <a:ext cx="688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RAM</a:t>
            </a:r>
          </a:p>
        </p:txBody>
      </p:sp>
      <p:sp>
        <p:nvSpPr>
          <p:cNvPr id="7215" name="Text Box 48"/>
          <p:cNvSpPr txBox="1">
            <a:spLocks noChangeArrowheads="1"/>
          </p:cNvSpPr>
          <p:nvPr/>
        </p:nvSpPr>
        <p:spPr bwMode="auto">
          <a:xfrm>
            <a:off x="6732588" y="1392238"/>
            <a:ext cx="17383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1400"/>
              <a:t>physical addresses </a:t>
            </a:r>
          </a:p>
          <a:p>
            <a:pPr algn="l"/>
            <a:r>
              <a:rPr lang="en-US" sz="1400"/>
              <a:t>of RAM</a:t>
            </a:r>
          </a:p>
        </p:txBody>
      </p:sp>
      <p:sp>
        <p:nvSpPr>
          <p:cNvPr id="7216" name="Rectangle 49"/>
          <p:cNvSpPr>
            <a:spLocks noChangeArrowheads="1"/>
          </p:cNvSpPr>
          <p:nvPr/>
        </p:nvSpPr>
        <p:spPr bwMode="auto">
          <a:xfrm>
            <a:off x="5580063" y="5805488"/>
            <a:ext cx="1152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217" name="Rectangle 50"/>
          <p:cNvSpPr>
            <a:spLocks noChangeArrowheads="1"/>
          </p:cNvSpPr>
          <p:nvPr/>
        </p:nvSpPr>
        <p:spPr bwMode="auto">
          <a:xfrm>
            <a:off x="5580063" y="5445125"/>
            <a:ext cx="1152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218" name="Rectangle 51"/>
          <p:cNvSpPr>
            <a:spLocks noChangeArrowheads="1"/>
          </p:cNvSpPr>
          <p:nvPr/>
        </p:nvSpPr>
        <p:spPr bwMode="auto">
          <a:xfrm>
            <a:off x="5580063" y="5084763"/>
            <a:ext cx="1152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7219" name="Rectangle 52"/>
          <p:cNvSpPr>
            <a:spLocks noChangeArrowheads="1"/>
          </p:cNvSpPr>
          <p:nvPr/>
        </p:nvSpPr>
        <p:spPr bwMode="auto">
          <a:xfrm>
            <a:off x="5580063" y="4724400"/>
            <a:ext cx="1152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2645" name="Rectangle 53"/>
          <p:cNvSpPr>
            <a:spLocks noChangeArrowheads="1"/>
          </p:cNvSpPr>
          <p:nvPr/>
        </p:nvSpPr>
        <p:spPr bwMode="auto">
          <a:xfrm>
            <a:off x="5580063" y="5805488"/>
            <a:ext cx="1152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Jump 8</a:t>
            </a:r>
          </a:p>
        </p:txBody>
      </p:sp>
      <p:sp>
        <p:nvSpPr>
          <p:cNvPr id="1262646" name="Rectangle 54"/>
          <p:cNvSpPr>
            <a:spLocks noChangeArrowheads="1"/>
          </p:cNvSpPr>
          <p:nvPr/>
        </p:nvSpPr>
        <p:spPr bwMode="auto">
          <a:xfrm>
            <a:off x="5580063" y="5445125"/>
            <a:ext cx="1152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…</a:t>
            </a:r>
          </a:p>
        </p:txBody>
      </p:sp>
      <p:sp>
        <p:nvSpPr>
          <p:cNvPr id="1262647" name="Rectangle 55"/>
          <p:cNvSpPr>
            <a:spLocks noChangeArrowheads="1"/>
          </p:cNvSpPr>
          <p:nvPr/>
        </p:nvSpPr>
        <p:spPr bwMode="auto">
          <a:xfrm>
            <a:off x="5580063" y="5084763"/>
            <a:ext cx="1152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Mov</a:t>
            </a:r>
          </a:p>
        </p:txBody>
      </p:sp>
      <p:sp>
        <p:nvSpPr>
          <p:cNvPr id="1262648" name="Rectangle 56"/>
          <p:cNvSpPr>
            <a:spLocks noChangeArrowheads="1"/>
          </p:cNvSpPr>
          <p:nvPr/>
        </p:nvSpPr>
        <p:spPr bwMode="auto">
          <a:xfrm>
            <a:off x="5580063" y="4724400"/>
            <a:ext cx="1152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Add</a:t>
            </a:r>
          </a:p>
        </p:txBody>
      </p:sp>
      <p:sp>
        <p:nvSpPr>
          <p:cNvPr id="1262649" name="Rectangle 57"/>
          <p:cNvSpPr>
            <a:spLocks noChangeArrowheads="1"/>
          </p:cNvSpPr>
          <p:nvPr/>
        </p:nvSpPr>
        <p:spPr bwMode="auto">
          <a:xfrm>
            <a:off x="5580063" y="4386263"/>
            <a:ext cx="1152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Jump 12</a:t>
            </a:r>
          </a:p>
        </p:txBody>
      </p:sp>
      <p:sp>
        <p:nvSpPr>
          <p:cNvPr id="1262650" name="Rectangle 58"/>
          <p:cNvSpPr>
            <a:spLocks noChangeArrowheads="1"/>
          </p:cNvSpPr>
          <p:nvPr/>
        </p:nvSpPr>
        <p:spPr bwMode="auto">
          <a:xfrm>
            <a:off x="5580063" y="4025900"/>
            <a:ext cx="1152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…</a:t>
            </a:r>
          </a:p>
        </p:txBody>
      </p:sp>
      <p:sp>
        <p:nvSpPr>
          <p:cNvPr id="1262651" name="Rectangle 59"/>
          <p:cNvSpPr>
            <a:spLocks noChangeArrowheads="1"/>
          </p:cNvSpPr>
          <p:nvPr/>
        </p:nvSpPr>
        <p:spPr bwMode="auto">
          <a:xfrm>
            <a:off x="5580063" y="3665538"/>
            <a:ext cx="1152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Sub</a:t>
            </a:r>
          </a:p>
        </p:txBody>
      </p:sp>
      <p:sp>
        <p:nvSpPr>
          <p:cNvPr id="1262652" name="Rectangle 60"/>
          <p:cNvSpPr>
            <a:spLocks noChangeArrowheads="1"/>
          </p:cNvSpPr>
          <p:nvPr/>
        </p:nvSpPr>
        <p:spPr bwMode="auto">
          <a:xfrm>
            <a:off x="5580063" y="3305175"/>
            <a:ext cx="115252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/>
              <a:t>Cmp</a:t>
            </a:r>
          </a:p>
        </p:txBody>
      </p:sp>
      <p:sp>
        <p:nvSpPr>
          <p:cNvPr id="1262657" name="Line 65"/>
          <p:cNvSpPr>
            <a:spLocks noChangeShapeType="1"/>
          </p:cNvSpPr>
          <p:nvPr/>
        </p:nvSpPr>
        <p:spPr bwMode="auto">
          <a:xfrm>
            <a:off x="5292725" y="4724400"/>
            <a:ext cx="0" cy="15128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2658" name="Text Box 66"/>
          <p:cNvSpPr txBox="1">
            <a:spLocks noChangeArrowheads="1"/>
          </p:cNvSpPr>
          <p:nvPr/>
        </p:nvSpPr>
        <p:spPr bwMode="auto">
          <a:xfrm rot="-5400000">
            <a:off x="4485481" y="5214145"/>
            <a:ext cx="1247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Program 1</a:t>
            </a:r>
          </a:p>
        </p:txBody>
      </p:sp>
      <p:sp>
        <p:nvSpPr>
          <p:cNvPr id="1262659" name="Line 67"/>
          <p:cNvSpPr>
            <a:spLocks noChangeShapeType="1"/>
          </p:cNvSpPr>
          <p:nvPr/>
        </p:nvSpPr>
        <p:spPr bwMode="auto">
          <a:xfrm>
            <a:off x="5299075" y="3284538"/>
            <a:ext cx="0" cy="15128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2660" name="Text Box 68"/>
          <p:cNvSpPr txBox="1">
            <a:spLocks noChangeArrowheads="1"/>
          </p:cNvSpPr>
          <p:nvPr/>
        </p:nvSpPr>
        <p:spPr bwMode="auto">
          <a:xfrm rot="-5400000">
            <a:off x="4493419" y="3772694"/>
            <a:ext cx="1247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Program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6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6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6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6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6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6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2645" grpId="0"/>
      <p:bldP spid="1262646" grpId="0"/>
      <p:bldP spid="1262647" grpId="0"/>
      <p:bldP spid="1262648" grpId="0"/>
      <p:bldP spid="1262649" grpId="0"/>
      <p:bldP spid="1262650" grpId="0"/>
      <p:bldP spid="1262651" grpId="0"/>
      <p:bldP spid="1262652" grpId="0"/>
      <p:bldP spid="1262657" grpId="0" animBg="1"/>
      <p:bldP spid="1262658" grpId="0"/>
      <p:bldP spid="1262659" grpId="0" animBg="1"/>
      <p:bldP spid="12626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814C169-85EF-4D26-AD5B-77EBAF95A8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6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Logical address space concept</a:t>
            </a:r>
          </a:p>
        </p:txBody>
      </p:sp>
      <p:sp>
        <p:nvSpPr>
          <p:cNvPr id="126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8125" y="1522413"/>
            <a:ext cx="381635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>
                <a:cs typeface="+mn-cs"/>
              </a:rPr>
              <a:t>We need logical address space concept, that is different that the physical RAM (main memory) addresses.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>
                <a:cs typeface="+mn-cs"/>
              </a:rPr>
              <a:t>A program uses logical addresses.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>
                <a:cs typeface="+mn-cs"/>
              </a:rPr>
              <a:t>Set of logical addresses used by the program is its logical address space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/>
              <a:t>Logical address space can be, for example, [0, max_address]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>
                <a:cs typeface="+mn-cs"/>
              </a:rPr>
              <a:t>Logical address space has to be mapped somewhere in physical memory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7380288" y="2060575"/>
            <a:ext cx="1295400" cy="34559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7812088" y="1700213"/>
            <a:ext cx="688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RAM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7073900" y="5248275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6300788" y="1989138"/>
            <a:ext cx="1108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phy_max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5291138" y="3475038"/>
            <a:ext cx="935037" cy="15843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Program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5003800" y="486886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0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4140200" y="3213100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logic_max</a:t>
            </a:r>
          </a:p>
        </p:txBody>
      </p:sp>
      <p:sp>
        <p:nvSpPr>
          <p:cNvPr id="1265675" name="Line 11"/>
          <p:cNvSpPr>
            <a:spLocks noChangeShapeType="1"/>
          </p:cNvSpPr>
          <p:nvPr/>
        </p:nvSpPr>
        <p:spPr bwMode="auto">
          <a:xfrm flipV="1">
            <a:off x="6300788" y="2565400"/>
            <a:ext cx="1008062" cy="86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5676" name="Line 12"/>
          <p:cNvSpPr>
            <a:spLocks noChangeShapeType="1"/>
          </p:cNvSpPr>
          <p:nvPr/>
        </p:nvSpPr>
        <p:spPr bwMode="auto">
          <a:xfrm flipV="1">
            <a:off x="6300788" y="4149725"/>
            <a:ext cx="1008062" cy="86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5677" name="Rectangle 13"/>
          <p:cNvSpPr>
            <a:spLocks noChangeArrowheads="1"/>
          </p:cNvSpPr>
          <p:nvPr/>
        </p:nvSpPr>
        <p:spPr bwMode="auto">
          <a:xfrm>
            <a:off x="7451725" y="2565400"/>
            <a:ext cx="935038" cy="1584325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Program</a:t>
            </a:r>
          </a:p>
        </p:txBody>
      </p:sp>
      <p:sp>
        <p:nvSpPr>
          <p:cNvPr id="8207" name="Line 14"/>
          <p:cNvSpPr>
            <a:spLocks noChangeShapeType="1"/>
          </p:cNvSpPr>
          <p:nvPr/>
        </p:nvSpPr>
        <p:spPr bwMode="auto">
          <a:xfrm>
            <a:off x="5122863" y="3573463"/>
            <a:ext cx="0" cy="13684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4127500" y="3848100"/>
            <a:ext cx="9937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logical</a:t>
            </a:r>
            <a:br>
              <a:rPr lang="en-US"/>
            </a:br>
            <a:r>
              <a:rPr lang="en-US"/>
              <a:t>address</a:t>
            </a:r>
            <a:br>
              <a:rPr lang="en-US"/>
            </a:br>
            <a:r>
              <a:rPr lang="en-US"/>
              <a:t>space</a:t>
            </a:r>
          </a:p>
        </p:txBody>
      </p:sp>
      <p:sp>
        <p:nvSpPr>
          <p:cNvPr id="1265680" name="Text Box 16"/>
          <p:cNvSpPr txBox="1">
            <a:spLocks noChangeArrowheads="1"/>
          </p:cNvSpPr>
          <p:nvPr/>
        </p:nvSpPr>
        <p:spPr bwMode="auto">
          <a:xfrm>
            <a:off x="6804025" y="3860800"/>
            <a:ext cx="676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base</a:t>
            </a:r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 flipV="1">
            <a:off x="7261225" y="2667000"/>
            <a:ext cx="0" cy="13684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5682" name="Text Box 18"/>
          <p:cNvSpPr txBox="1">
            <a:spLocks noChangeArrowheads="1"/>
          </p:cNvSpPr>
          <p:nvPr/>
        </p:nvSpPr>
        <p:spPr bwMode="auto">
          <a:xfrm>
            <a:off x="6732588" y="3213100"/>
            <a:ext cx="58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limit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6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6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6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75" grpId="0" animBg="1"/>
      <p:bldP spid="1265676" grpId="0" animBg="1"/>
      <p:bldP spid="1265677" grpId="0" animBg="1"/>
      <p:bldP spid="1265680" grpId="0"/>
      <p:bldP spid="12656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478C420-AE20-4FA5-959B-5B9F26452D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195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Base and Limit Registers</a:t>
            </a:r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113" y="2133600"/>
            <a:ext cx="3600450" cy="396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684213" y="1557338"/>
            <a:ext cx="7458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 eaLnBrk="0" hangingPunct="0"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None/>
            </a:pPr>
            <a:r>
              <a:rPr kumimoji="1" lang="en-US"/>
              <a:t>A pair of </a:t>
            </a:r>
            <a:r>
              <a:rPr kumimoji="1" lang="en-US" b="1"/>
              <a:t>base</a:t>
            </a:r>
            <a:r>
              <a:rPr kumimoji="1" lang="en-US"/>
              <a:t> and</a:t>
            </a:r>
            <a:r>
              <a:rPr kumimoji="1" lang="en-US" b="1"/>
              <a:t> limit</a:t>
            </a:r>
            <a:r>
              <a:rPr kumimoji="1" lang="en-US"/>
              <a:t> registers define the address space of a process</a:t>
            </a:r>
          </a:p>
        </p:txBody>
      </p:sp>
      <p:sp>
        <p:nvSpPr>
          <p:cNvPr id="9222" name="Text Box 11"/>
          <p:cNvSpPr txBox="1">
            <a:spLocks noChangeArrowheads="1"/>
          </p:cNvSpPr>
          <p:nvPr/>
        </p:nvSpPr>
        <p:spPr bwMode="auto">
          <a:xfrm>
            <a:off x="5003800" y="1851025"/>
            <a:ext cx="339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A process should be accessing </a:t>
            </a:r>
            <a:br>
              <a:rPr lang="en-US"/>
            </a:br>
            <a:r>
              <a:rPr lang="en-US"/>
              <a:t>and using that range. </a:t>
            </a:r>
          </a:p>
        </p:txBody>
      </p:sp>
      <p:sp>
        <p:nvSpPr>
          <p:cNvPr id="9223" name="Text Box 12"/>
          <p:cNvSpPr txBox="1">
            <a:spLocks noChangeArrowheads="1"/>
          </p:cNvSpPr>
          <p:nvPr/>
        </p:nvSpPr>
        <p:spPr bwMode="auto">
          <a:xfrm>
            <a:off x="4922838" y="2852738"/>
            <a:ext cx="36099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Protection and Relocation can be </a:t>
            </a:r>
          </a:p>
          <a:p>
            <a:r>
              <a:rPr lang="en-US"/>
              <a:t>provided in this way.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9224" name="Text Box 13"/>
          <p:cNvSpPr txBox="1">
            <a:spLocks noChangeArrowheads="1"/>
          </p:cNvSpPr>
          <p:nvPr/>
        </p:nvSpPr>
        <p:spPr bwMode="auto">
          <a:xfrm>
            <a:off x="4787900" y="5445125"/>
            <a:ext cx="382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Each physical address should be in </a:t>
            </a:r>
            <a:br>
              <a:rPr lang="en-US"/>
            </a:br>
            <a:r>
              <a:rPr lang="en-US"/>
              <a:t>range [base, base+limit]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572000" y="3716338"/>
            <a:ext cx="647700" cy="2889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5219700" y="3854450"/>
            <a:ext cx="33178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also called Relocation Register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E0CDA6D-97F5-4DA1-9FAE-82DF83CA28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Logical vs. Physical Address Space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The concept of a logical address space that is bound to a separate </a:t>
            </a:r>
            <a:r>
              <a:rPr lang="en-US" sz="1800" b="1" dirty="0"/>
              <a:t>physical address space</a:t>
            </a:r>
            <a:r>
              <a:rPr lang="en-US" sz="1800" dirty="0"/>
              <a:t> is central to proper memory management</a:t>
            </a:r>
          </a:p>
          <a:p>
            <a:pPr eaLnBrk="1" hangingPunct="1"/>
            <a:endParaRPr lang="en-US" sz="1800" dirty="0"/>
          </a:p>
          <a:p>
            <a:pPr lvl="1" eaLnBrk="1" hangingPunct="1"/>
            <a:r>
              <a:rPr lang="en-US" sz="1800" b="1" dirty="0"/>
              <a:t>Logical address</a:t>
            </a:r>
            <a:r>
              <a:rPr lang="en-US" sz="1800" dirty="0"/>
              <a:t> – generated by the CPU; also referred to as </a:t>
            </a:r>
            <a:r>
              <a:rPr lang="en-US" sz="1800" b="1" dirty="0"/>
              <a:t>virtual address</a:t>
            </a:r>
          </a:p>
          <a:p>
            <a:pPr lvl="1" eaLnBrk="1" hangingPunct="1"/>
            <a:endParaRPr lang="en-US" sz="1800" b="1" dirty="0"/>
          </a:p>
          <a:p>
            <a:pPr lvl="1" eaLnBrk="1" hangingPunct="1"/>
            <a:r>
              <a:rPr lang="en-US" sz="1800" b="1" dirty="0"/>
              <a:t>Physical address</a:t>
            </a:r>
            <a:r>
              <a:rPr lang="en-US" sz="1800" dirty="0"/>
              <a:t> – address seen by the memory unit</a:t>
            </a:r>
          </a:p>
          <a:p>
            <a:pPr eaLnBrk="1" hangingPunct="1">
              <a:buNone/>
            </a:pPr>
            <a:endParaRPr lang="en-US" sz="1800" dirty="0"/>
          </a:p>
          <a:p>
            <a:pPr eaLnBrk="1" hangingPunct="1"/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D211D1F-B494-4B85-829C-1137CD31AC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468313" y="1773238"/>
            <a:ext cx="2735262" cy="17272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5508625" y="1773238"/>
            <a:ext cx="1785938" cy="43211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77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Logical and physical addresses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1116013" y="1412875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CPU</a:t>
            </a:r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5292725" y="1412875"/>
            <a:ext cx="2289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Main Memory (RAM)</a:t>
            </a:r>
          </a:p>
        </p:txBody>
      </p:sp>
      <p:sp>
        <p:nvSpPr>
          <p:cNvPr id="11272" name="Line 10"/>
          <p:cNvSpPr>
            <a:spLocks noChangeShapeType="1"/>
          </p:cNvSpPr>
          <p:nvPr/>
        </p:nvSpPr>
        <p:spPr bwMode="auto">
          <a:xfrm>
            <a:off x="7956550" y="1773238"/>
            <a:ext cx="0" cy="43195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 rot="-5400000">
            <a:off x="7077869" y="3501231"/>
            <a:ext cx="2124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physical addresses</a:t>
            </a:r>
          </a:p>
        </p:txBody>
      </p:sp>
      <p:sp>
        <p:nvSpPr>
          <p:cNvPr id="11274" name="Text Box 15"/>
          <p:cNvSpPr txBox="1">
            <a:spLocks noChangeArrowheads="1"/>
          </p:cNvSpPr>
          <p:nvPr/>
        </p:nvSpPr>
        <p:spPr bwMode="auto">
          <a:xfrm>
            <a:off x="1520825" y="4011613"/>
            <a:ext cx="1584325" cy="22923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/>
              <a:t>int x</a:t>
            </a:r>
          </a:p>
          <a:p>
            <a:pPr algn="l"/>
            <a:r>
              <a:rPr lang="en-US"/>
              <a:t>int y;</a:t>
            </a:r>
          </a:p>
          <a:p>
            <a:pPr algn="l"/>
            <a:r>
              <a:rPr lang="en-US"/>
              <a:t>cmp ..</a:t>
            </a:r>
          </a:p>
          <a:p>
            <a:pPr algn="l"/>
            <a:r>
              <a:rPr lang="en-US"/>
              <a:t>mov r1, M[28]</a:t>
            </a:r>
          </a:p>
          <a:p>
            <a:pPr algn="l"/>
            <a:r>
              <a:rPr lang="en-US"/>
              <a:t>mov r2, M[24]</a:t>
            </a:r>
          </a:p>
          <a:p>
            <a:pPr algn="l"/>
            <a:r>
              <a:rPr lang="en-US"/>
              <a:t>add r1, r2, r3</a:t>
            </a:r>
          </a:p>
          <a:p>
            <a:pPr algn="l"/>
            <a:r>
              <a:rPr lang="en-US"/>
              <a:t>jmp 16</a:t>
            </a:r>
          </a:p>
          <a:p>
            <a:pPr algn="l"/>
            <a:r>
              <a:rPr lang="en-US"/>
              <a:t>mov ..</a:t>
            </a:r>
          </a:p>
        </p:txBody>
      </p:sp>
      <p:sp>
        <p:nvSpPr>
          <p:cNvPr id="11275" name="Text Box 16"/>
          <p:cNvSpPr txBox="1">
            <a:spLocks noChangeArrowheads="1"/>
          </p:cNvSpPr>
          <p:nvPr/>
        </p:nvSpPr>
        <p:spPr bwMode="auto">
          <a:xfrm>
            <a:off x="1089025" y="4011613"/>
            <a:ext cx="576263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/>
              <a:t>28</a:t>
            </a:r>
          </a:p>
          <a:p>
            <a:pPr algn="l"/>
            <a:r>
              <a:rPr lang="en-US"/>
              <a:t>24</a:t>
            </a:r>
          </a:p>
          <a:p>
            <a:pPr algn="l"/>
            <a:r>
              <a:rPr lang="en-US"/>
              <a:t>20</a:t>
            </a:r>
          </a:p>
          <a:p>
            <a:pPr algn="l"/>
            <a:r>
              <a:rPr lang="en-US"/>
              <a:t>16</a:t>
            </a:r>
          </a:p>
          <a:p>
            <a:pPr algn="l"/>
            <a:r>
              <a:rPr lang="en-US"/>
              <a:t>12</a:t>
            </a:r>
          </a:p>
          <a:p>
            <a:pPr algn="l"/>
            <a:r>
              <a:rPr lang="en-US"/>
              <a:t>08</a:t>
            </a:r>
          </a:p>
          <a:p>
            <a:pPr algn="l"/>
            <a:r>
              <a:rPr lang="en-US"/>
              <a:t>04</a:t>
            </a:r>
          </a:p>
          <a:p>
            <a:pPr algn="l"/>
            <a:r>
              <a:rPr lang="en-US"/>
              <a:t>00</a:t>
            </a:r>
          </a:p>
        </p:txBody>
      </p:sp>
      <p:sp>
        <p:nvSpPr>
          <p:cNvPr id="11276" name="Text Box 17"/>
          <p:cNvSpPr txBox="1">
            <a:spLocks noChangeArrowheads="1"/>
          </p:cNvSpPr>
          <p:nvPr/>
        </p:nvSpPr>
        <p:spPr bwMode="auto">
          <a:xfrm>
            <a:off x="7380288" y="1679575"/>
            <a:ext cx="576262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/>
              <a:t>60</a:t>
            </a:r>
          </a:p>
          <a:p>
            <a:pPr algn="l"/>
            <a:r>
              <a:rPr lang="en-US"/>
              <a:t>56</a:t>
            </a:r>
          </a:p>
          <a:p>
            <a:pPr algn="l"/>
            <a:r>
              <a:rPr lang="en-US"/>
              <a:t>52</a:t>
            </a:r>
          </a:p>
          <a:p>
            <a:pPr algn="l"/>
            <a:r>
              <a:rPr lang="en-US"/>
              <a:t>48</a:t>
            </a:r>
          </a:p>
          <a:p>
            <a:pPr algn="l"/>
            <a:r>
              <a:rPr lang="en-US"/>
              <a:t>44</a:t>
            </a:r>
          </a:p>
          <a:p>
            <a:pPr algn="l"/>
            <a:r>
              <a:rPr lang="en-US"/>
              <a:t>40</a:t>
            </a:r>
          </a:p>
          <a:p>
            <a:pPr algn="l"/>
            <a:r>
              <a:rPr lang="en-US"/>
              <a:t>36</a:t>
            </a:r>
          </a:p>
          <a:p>
            <a:pPr algn="l"/>
            <a:r>
              <a:rPr lang="en-US"/>
              <a:t>32</a:t>
            </a:r>
          </a:p>
          <a:p>
            <a:pPr algn="l"/>
            <a:r>
              <a:rPr lang="en-US"/>
              <a:t>28</a:t>
            </a:r>
          </a:p>
          <a:p>
            <a:pPr algn="l"/>
            <a:r>
              <a:rPr lang="en-US"/>
              <a:t>24</a:t>
            </a:r>
          </a:p>
          <a:p>
            <a:pPr algn="l"/>
            <a:r>
              <a:rPr lang="en-US"/>
              <a:t>20</a:t>
            </a:r>
          </a:p>
          <a:p>
            <a:pPr algn="l"/>
            <a:r>
              <a:rPr lang="en-US"/>
              <a:t>16</a:t>
            </a:r>
          </a:p>
          <a:p>
            <a:pPr algn="l"/>
            <a:r>
              <a:rPr lang="en-US"/>
              <a:t>12</a:t>
            </a:r>
          </a:p>
          <a:p>
            <a:pPr algn="l"/>
            <a:r>
              <a:rPr lang="en-US"/>
              <a:t>08</a:t>
            </a:r>
          </a:p>
          <a:p>
            <a:pPr algn="l"/>
            <a:r>
              <a:rPr lang="en-US"/>
              <a:t>04</a:t>
            </a:r>
          </a:p>
          <a:p>
            <a:pPr algn="l"/>
            <a:r>
              <a:rPr lang="en-US"/>
              <a:t>00</a:t>
            </a:r>
          </a:p>
        </p:txBody>
      </p:sp>
      <p:sp>
        <p:nvSpPr>
          <p:cNvPr id="1267730" name="Text Box 18"/>
          <p:cNvSpPr txBox="1">
            <a:spLocks noChangeArrowheads="1"/>
          </p:cNvSpPr>
          <p:nvPr/>
        </p:nvSpPr>
        <p:spPr bwMode="auto">
          <a:xfrm>
            <a:off x="5626100" y="2200275"/>
            <a:ext cx="1584325" cy="229235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/>
              <a:t>int x</a:t>
            </a:r>
          </a:p>
          <a:p>
            <a:pPr algn="l"/>
            <a:r>
              <a:rPr lang="en-US"/>
              <a:t>int y;</a:t>
            </a:r>
          </a:p>
          <a:p>
            <a:pPr algn="l"/>
            <a:r>
              <a:rPr lang="en-US"/>
              <a:t>cmp ..</a:t>
            </a:r>
          </a:p>
          <a:p>
            <a:pPr algn="l"/>
            <a:r>
              <a:rPr lang="en-US"/>
              <a:t>mov r1, M[28]</a:t>
            </a:r>
          </a:p>
          <a:p>
            <a:pPr algn="l"/>
            <a:r>
              <a:rPr lang="en-US"/>
              <a:t>mov r2, M[24]</a:t>
            </a:r>
          </a:p>
          <a:p>
            <a:pPr algn="l"/>
            <a:r>
              <a:rPr lang="en-US"/>
              <a:t>add r1, r2, r3</a:t>
            </a:r>
          </a:p>
          <a:p>
            <a:pPr algn="l"/>
            <a:r>
              <a:rPr lang="en-US"/>
              <a:t>jmp 16</a:t>
            </a:r>
          </a:p>
          <a:p>
            <a:pPr algn="l"/>
            <a:r>
              <a:rPr lang="en-US"/>
              <a:t>mov ..</a:t>
            </a:r>
          </a:p>
        </p:txBody>
      </p:sp>
      <p:sp>
        <p:nvSpPr>
          <p:cNvPr id="11278" name="Line 19"/>
          <p:cNvSpPr>
            <a:spLocks noChangeShapeType="1"/>
          </p:cNvSpPr>
          <p:nvPr/>
        </p:nvSpPr>
        <p:spPr bwMode="auto">
          <a:xfrm>
            <a:off x="1663700" y="4659313"/>
            <a:ext cx="13303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1279" name="Text Box 20"/>
          <p:cNvSpPr txBox="1">
            <a:spLocks noChangeArrowheads="1"/>
          </p:cNvSpPr>
          <p:nvPr/>
        </p:nvSpPr>
        <p:spPr bwMode="auto">
          <a:xfrm>
            <a:off x="900113" y="3644900"/>
            <a:ext cx="2403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a relocatable program</a:t>
            </a:r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 rot="-5400000">
            <a:off x="3969" y="4934744"/>
            <a:ext cx="1946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logical addresses</a:t>
            </a:r>
          </a:p>
        </p:txBody>
      </p:sp>
      <p:sp>
        <p:nvSpPr>
          <p:cNvPr id="1267734" name="Rectangle 22"/>
          <p:cNvSpPr>
            <a:spLocks noChangeArrowheads="1"/>
          </p:cNvSpPr>
          <p:nvPr/>
        </p:nvSpPr>
        <p:spPr bwMode="auto">
          <a:xfrm>
            <a:off x="539750" y="1989138"/>
            <a:ext cx="863600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24</a:t>
            </a:r>
          </a:p>
        </p:txBody>
      </p:sp>
      <p:sp>
        <p:nvSpPr>
          <p:cNvPr id="1267735" name="Rectangle 23"/>
          <p:cNvSpPr>
            <a:spLocks noChangeArrowheads="1"/>
          </p:cNvSpPr>
          <p:nvPr/>
        </p:nvSpPr>
        <p:spPr bwMode="auto">
          <a:xfrm>
            <a:off x="1476375" y="1989138"/>
            <a:ext cx="863600" cy="36036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28</a:t>
            </a:r>
          </a:p>
        </p:txBody>
      </p:sp>
      <p:sp>
        <p:nvSpPr>
          <p:cNvPr id="11283" name="Text Box 24"/>
          <p:cNvSpPr txBox="1">
            <a:spLocks noChangeArrowheads="1"/>
          </p:cNvSpPr>
          <p:nvPr/>
        </p:nvSpPr>
        <p:spPr bwMode="auto">
          <a:xfrm>
            <a:off x="473075" y="1693863"/>
            <a:ext cx="171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base          limit</a:t>
            </a:r>
          </a:p>
        </p:txBody>
      </p:sp>
      <p:sp>
        <p:nvSpPr>
          <p:cNvPr id="11284" name="Rectangle 26"/>
          <p:cNvSpPr>
            <a:spLocks noChangeArrowheads="1"/>
          </p:cNvSpPr>
          <p:nvPr/>
        </p:nvSpPr>
        <p:spPr bwMode="auto">
          <a:xfrm>
            <a:off x="1187450" y="2565400"/>
            <a:ext cx="1728788" cy="3587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7739" name="Rectangle 27"/>
          <p:cNvSpPr>
            <a:spLocks noChangeArrowheads="1"/>
          </p:cNvSpPr>
          <p:nvPr/>
        </p:nvSpPr>
        <p:spPr bwMode="auto">
          <a:xfrm>
            <a:off x="1187450" y="2998788"/>
            <a:ext cx="1728788" cy="3587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r>
              <a:rPr lang="en-US"/>
              <a:t>mov  r1, M[28]</a:t>
            </a:r>
          </a:p>
        </p:txBody>
      </p:sp>
      <p:sp>
        <p:nvSpPr>
          <p:cNvPr id="11286" name="Text Box 28"/>
          <p:cNvSpPr txBox="1">
            <a:spLocks noChangeArrowheads="1"/>
          </p:cNvSpPr>
          <p:nvPr/>
        </p:nvSpPr>
        <p:spPr bwMode="auto">
          <a:xfrm>
            <a:off x="742950" y="2586038"/>
            <a:ext cx="498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PC</a:t>
            </a:r>
          </a:p>
        </p:txBody>
      </p:sp>
      <p:sp>
        <p:nvSpPr>
          <p:cNvPr id="11287" name="Text Box 29"/>
          <p:cNvSpPr txBox="1">
            <a:spLocks noChangeArrowheads="1"/>
          </p:cNvSpPr>
          <p:nvPr/>
        </p:nvSpPr>
        <p:spPr bwMode="auto">
          <a:xfrm>
            <a:off x="777875" y="2990850"/>
            <a:ext cx="409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IR</a:t>
            </a:r>
          </a:p>
        </p:txBody>
      </p:sp>
      <p:sp>
        <p:nvSpPr>
          <p:cNvPr id="1267742" name="Line 30"/>
          <p:cNvSpPr>
            <a:spLocks noChangeShapeType="1"/>
          </p:cNvSpPr>
          <p:nvPr/>
        </p:nvSpPr>
        <p:spPr bwMode="auto">
          <a:xfrm>
            <a:off x="5775325" y="2819400"/>
            <a:ext cx="115252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7743" name="Line 31"/>
          <p:cNvSpPr>
            <a:spLocks noChangeShapeType="1"/>
          </p:cNvSpPr>
          <p:nvPr/>
        </p:nvSpPr>
        <p:spPr bwMode="auto">
          <a:xfrm>
            <a:off x="3419475" y="3213100"/>
            <a:ext cx="1944688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1267744" name="Text Box 32"/>
          <p:cNvSpPr txBox="1">
            <a:spLocks noChangeArrowheads="1"/>
          </p:cNvSpPr>
          <p:nvPr/>
        </p:nvSpPr>
        <p:spPr bwMode="auto">
          <a:xfrm>
            <a:off x="3838575" y="2800350"/>
            <a:ext cx="1381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M[28+base]</a:t>
            </a:r>
          </a:p>
        </p:txBody>
      </p:sp>
      <p:sp>
        <p:nvSpPr>
          <p:cNvPr id="1267745" name="Text Box 33"/>
          <p:cNvSpPr txBox="1">
            <a:spLocks noChangeArrowheads="1"/>
          </p:cNvSpPr>
          <p:nvPr/>
        </p:nvSpPr>
        <p:spPr bwMode="auto">
          <a:xfrm>
            <a:off x="3851275" y="3206750"/>
            <a:ext cx="1139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M[28+24]</a:t>
            </a:r>
          </a:p>
          <a:p>
            <a:r>
              <a:rPr lang="en-US"/>
              <a:t>M[52]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6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67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67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67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6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6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7730" grpId="0" animBg="1"/>
      <p:bldP spid="1267742" grpId="0" animBg="1"/>
      <p:bldP spid="1267743" grpId="0" animBg="1"/>
      <p:bldP spid="1267744" grpId="0"/>
      <p:bldP spid="126774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5144</TotalTime>
  <Words>1370</Words>
  <Application>Microsoft Office PowerPoint</Application>
  <PresentationFormat>On-screen Show (4:3)</PresentationFormat>
  <Paragraphs>536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ＭＳ Ｐゴシック</vt:lpstr>
      <vt:lpstr>Arial</vt:lpstr>
      <vt:lpstr>Helvetica</vt:lpstr>
      <vt:lpstr>Monotype Sorts</vt:lpstr>
      <vt:lpstr>Times New Roman</vt:lpstr>
      <vt:lpstr>Verdana</vt:lpstr>
      <vt:lpstr>Default Design</vt:lpstr>
      <vt:lpstr>Memory Management</vt:lpstr>
      <vt:lpstr>Background</vt:lpstr>
      <vt:lpstr>Program addresses and memory</vt:lpstr>
      <vt:lpstr>Program addresses and memory</vt:lpstr>
      <vt:lpstr>Program addresses and memory</vt:lpstr>
      <vt:lpstr>Logical address space concept</vt:lpstr>
      <vt:lpstr>Base and Limit Registers</vt:lpstr>
      <vt:lpstr>Logical vs. Physical Address Space</vt:lpstr>
      <vt:lpstr>Logical and physical addresses</vt:lpstr>
      <vt:lpstr>Memory-Management Unit (MMU)</vt:lpstr>
      <vt:lpstr>Dynamic relocation using a relocation register</vt:lpstr>
      <vt:lpstr>Swapping</vt:lpstr>
      <vt:lpstr>Schematic View of Swapping</vt:lpstr>
      <vt:lpstr>Basic Memory Allocation Strategies</vt:lpstr>
      <vt:lpstr>Contiguous Allocation</vt:lpstr>
      <vt:lpstr>Contiguous Allocation (Cont)</vt:lpstr>
      <vt:lpstr>Dynamic Storage-Allocation Problem</vt:lpstr>
      <vt:lpstr>Dynamic Storage-Allocation Problem</vt:lpstr>
      <vt:lpstr>Paging</vt:lpstr>
      <vt:lpstr>Paging</vt:lpstr>
      <vt:lpstr>Paging</vt:lpstr>
      <vt:lpstr>Example</vt:lpstr>
      <vt:lpstr>Paging Example</vt:lpstr>
      <vt:lpstr>Address translation example </vt:lpstr>
      <vt:lpstr>Address Translation Scheme</vt:lpstr>
      <vt:lpstr>Paging Hardware:  address translation</vt:lpstr>
      <vt:lpstr>Free Frames</vt:lpstr>
      <vt:lpstr>Segmentation</vt:lpstr>
      <vt:lpstr>User’s View of a Program</vt:lpstr>
      <vt:lpstr>Logical View of Segmentation</vt:lpstr>
      <vt:lpstr>Segmentation Architecture</vt:lpstr>
      <vt:lpstr>Segmentation Hardware</vt:lpstr>
      <vt:lpstr>Example of Segmentation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saksoy</dc:creator>
  <cp:lastModifiedBy>Adeel</cp:lastModifiedBy>
  <cp:revision>4284</cp:revision>
  <dcterms:created xsi:type="dcterms:W3CDTF">1601-01-01T00:00:00Z</dcterms:created>
  <dcterms:modified xsi:type="dcterms:W3CDTF">2023-06-21T11:27:52Z</dcterms:modified>
</cp:coreProperties>
</file>