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74" r:id="rId2"/>
    <p:sldId id="760" r:id="rId3"/>
    <p:sldId id="275" r:id="rId4"/>
    <p:sldId id="273" r:id="rId5"/>
    <p:sldId id="257" r:id="rId6"/>
    <p:sldId id="295" r:id="rId7"/>
    <p:sldId id="305" r:id="rId8"/>
    <p:sldId id="296" r:id="rId9"/>
    <p:sldId id="321" r:id="rId10"/>
    <p:sldId id="262" r:id="rId11"/>
    <p:sldId id="319" r:id="rId12"/>
    <p:sldId id="795" r:id="rId13"/>
    <p:sldId id="329" r:id="rId14"/>
    <p:sldId id="764" r:id="rId15"/>
    <p:sldId id="765" r:id="rId16"/>
    <p:sldId id="264" r:id="rId17"/>
    <p:sldId id="796" r:id="rId18"/>
    <p:sldId id="797" r:id="rId19"/>
    <p:sldId id="798" r:id="rId20"/>
    <p:sldId id="799" r:id="rId21"/>
    <p:sldId id="306" r:id="rId22"/>
    <p:sldId id="307" r:id="rId23"/>
    <p:sldId id="326" r:id="rId24"/>
    <p:sldId id="800" r:id="rId25"/>
    <p:sldId id="802" r:id="rId26"/>
    <p:sldId id="801" r:id="rId27"/>
    <p:sldId id="767" r:id="rId28"/>
    <p:sldId id="804" r:id="rId29"/>
    <p:sldId id="805" r:id="rId30"/>
    <p:sldId id="806" r:id="rId31"/>
    <p:sldId id="807" r:id="rId32"/>
    <p:sldId id="808" r:id="rId33"/>
    <p:sldId id="809" r:id="rId34"/>
    <p:sldId id="81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875B2E-41CE-4B76-A4B3-5401B28FFD42}" type="datetimeFigureOut">
              <a:rPr lang="en-US" smtClean="0"/>
              <a:t>4/22/2024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511E9-1C40-492A-A342-E6B45423007E}" type="slidenum">
              <a:rPr lang="en-US" smtClean="0"/>
              <a:t>‹#›</a:t>
            </a:fld>
            <a:endParaRPr lang="en-US"/>
          </a:p>
        </p:txBody>
      </p:sp>
    </p:spTree>
    <p:extLst>
      <p:ext uri="{BB962C8B-B14F-4D97-AF65-F5344CB8AC3E}">
        <p14:creationId xmlns:p14="http://schemas.microsoft.com/office/powerpoint/2010/main" val="322860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1E4C2DF-1CE1-4960-59D0-517CFB83AA5F}"/>
              </a:ext>
            </a:extLst>
          </p:cNvPr>
          <p:cNvSpPr>
            <a:spLocks noGrp="1" noRot="1" noChangeAspect="1" noChangeArrowheads="1" noTextEdit="1"/>
          </p:cNvSpPr>
          <p:nvPr>
            <p:ph type="sldImg"/>
          </p:nvPr>
        </p:nvSpPr>
        <p:spPr>
          <a:ln/>
        </p:spPr>
      </p:sp>
      <p:sp>
        <p:nvSpPr>
          <p:cNvPr id="9218" name="Rectangle 3">
            <a:extLst>
              <a:ext uri="{FF2B5EF4-FFF2-40B4-BE49-F238E27FC236}">
                <a16:creationId xmlns:a16="http://schemas.microsoft.com/office/drawing/2014/main" id="{A6B86511-8B4F-211D-4376-24A9DDCAF04B}"/>
              </a:ext>
            </a:extLst>
          </p:cNvPr>
          <p:cNvSpPr>
            <a:spLocks noGrp="1" noChangeArrowheads="1"/>
          </p:cNvSpPr>
          <p:nvPr>
            <p:ph type="body" idx="1"/>
          </p:nvPr>
        </p:nvSpPr>
        <p:spPr>
          <a:ln/>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D2D15B8-9C0E-4143-F5A0-AAAD2560E174}"/>
              </a:ext>
            </a:extLst>
          </p:cNvPr>
          <p:cNvSpPr>
            <a:spLocks noGrp="1" noRot="1" noChangeAspect="1" noChangeArrowheads="1" noTextEdit="1"/>
          </p:cNvSpPr>
          <p:nvPr>
            <p:ph type="sldImg"/>
          </p:nvPr>
        </p:nvSpPr>
        <p:spPr>
          <a:ln/>
        </p:spPr>
      </p:sp>
      <p:sp>
        <p:nvSpPr>
          <p:cNvPr id="31746" name="Rectangle 3">
            <a:extLst>
              <a:ext uri="{FF2B5EF4-FFF2-40B4-BE49-F238E27FC236}">
                <a16:creationId xmlns:a16="http://schemas.microsoft.com/office/drawing/2014/main" id="{E956296C-1CC9-0C3B-B695-24E42FCAB271}"/>
              </a:ext>
            </a:extLst>
          </p:cNvPr>
          <p:cNvSpPr>
            <a:spLocks noGrp="1" noChangeArrowheads="1"/>
          </p:cNvSpPr>
          <p:nvPr>
            <p:ph type="body" idx="1"/>
          </p:nvPr>
        </p:nvSpPr>
        <p:spPr>
          <a:ln/>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9AED99B-BA45-2F41-8E8C-91A2432626CA}"/>
              </a:ext>
            </a:extLst>
          </p:cNvPr>
          <p:cNvSpPr>
            <a:spLocks noGrp="1" noRot="1" noChangeAspect="1" noChangeArrowheads="1" noTextEdit="1"/>
          </p:cNvSpPr>
          <p:nvPr>
            <p:ph type="sldImg"/>
          </p:nvPr>
        </p:nvSpPr>
        <p:spPr>
          <a:ln/>
        </p:spPr>
      </p:sp>
      <p:sp>
        <p:nvSpPr>
          <p:cNvPr id="33794" name="Rectangle 3">
            <a:extLst>
              <a:ext uri="{FF2B5EF4-FFF2-40B4-BE49-F238E27FC236}">
                <a16:creationId xmlns:a16="http://schemas.microsoft.com/office/drawing/2014/main" id="{15552A32-4D5E-53C0-C788-29F4AD5A9B68}"/>
              </a:ext>
            </a:extLst>
          </p:cNvPr>
          <p:cNvSpPr>
            <a:spLocks noGrp="1" noChangeArrowheads="1"/>
          </p:cNvSpPr>
          <p:nvPr>
            <p:ph type="body" idx="1"/>
          </p:nvPr>
        </p:nvSpPr>
        <p:spPr>
          <a:ln/>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D2BEA12-DD1E-8ECE-81D7-C50CB5BF492D}"/>
              </a:ext>
            </a:extLst>
          </p:cNvPr>
          <p:cNvSpPr>
            <a:spLocks noGrp="1" noRot="1" noChangeAspect="1" noChangeArrowheads="1" noTextEdit="1"/>
          </p:cNvSpPr>
          <p:nvPr>
            <p:ph type="sldImg"/>
          </p:nvPr>
        </p:nvSpPr>
        <p:spPr>
          <a:ln/>
        </p:spPr>
      </p:sp>
      <p:sp>
        <p:nvSpPr>
          <p:cNvPr id="35842" name="Rectangle 3">
            <a:extLst>
              <a:ext uri="{FF2B5EF4-FFF2-40B4-BE49-F238E27FC236}">
                <a16:creationId xmlns:a16="http://schemas.microsoft.com/office/drawing/2014/main" id="{4D3FFBF3-793D-DDCE-7A76-BDFB3FAC1F6E}"/>
              </a:ext>
            </a:extLst>
          </p:cNvPr>
          <p:cNvSpPr>
            <a:spLocks noGrp="1" noChangeArrowheads="1"/>
          </p:cNvSpPr>
          <p:nvPr>
            <p:ph type="body" idx="1"/>
          </p:nvPr>
        </p:nvSpPr>
        <p:spPr>
          <a:ln/>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EEFB545-5B63-B72A-5B90-86BC0AA91DE8}"/>
              </a:ext>
            </a:extLst>
          </p:cNvPr>
          <p:cNvSpPr>
            <a:spLocks noGrp="1" noRot="1" noChangeAspect="1" noChangeArrowheads="1" noTextEdit="1"/>
          </p:cNvSpPr>
          <p:nvPr>
            <p:ph type="sldImg"/>
          </p:nvPr>
        </p:nvSpPr>
        <p:spPr>
          <a:ln/>
        </p:spPr>
      </p:sp>
      <p:sp>
        <p:nvSpPr>
          <p:cNvPr id="37890" name="Rectangle 3">
            <a:extLst>
              <a:ext uri="{FF2B5EF4-FFF2-40B4-BE49-F238E27FC236}">
                <a16:creationId xmlns:a16="http://schemas.microsoft.com/office/drawing/2014/main" id="{BFFB4CD4-BE33-225D-587F-EA80AF5A4F79}"/>
              </a:ext>
            </a:extLst>
          </p:cNvPr>
          <p:cNvSpPr>
            <a:spLocks noGrp="1" noChangeArrowheads="1"/>
          </p:cNvSpPr>
          <p:nvPr>
            <p:ph type="body" idx="1"/>
          </p:nvPr>
        </p:nvSpPr>
        <p:spPr>
          <a:ln/>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108CB42-4A35-A2AA-2DE8-6637273740E8}"/>
              </a:ext>
            </a:extLst>
          </p:cNvPr>
          <p:cNvSpPr>
            <a:spLocks noGrp="1" noRot="1" noChangeAspect="1" noChangeArrowheads="1" noTextEdit="1"/>
          </p:cNvSpPr>
          <p:nvPr>
            <p:ph type="sldImg"/>
          </p:nvPr>
        </p:nvSpPr>
        <p:spPr>
          <a:ln/>
        </p:spPr>
      </p:sp>
      <p:sp>
        <p:nvSpPr>
          <p:cNvPr id="39938" name="Rectangle 3">
            <a:extLst>
              <a:ext uri="{FF2B5EF4-FFF2-40B4-BE49-F238E27FC236}">
                <a16:creationId xmlns:a16="http://schemas.microsoft.com/office/drawing/2014/main" id="{626EFD90-3AFF-4885-AD0F-317EB94CDDC8}"/>
              </a:ext>
            </a:extLst>
          </p:cNvPr>
          <p:cNvSpPr>
            <a:spLocks noGrp="1" noChangeArrowheads="1"/>
          </p:cNvSpPr>
          <p:nvPr>
            <p:ph type="body" idx="1"/>
          </p:nvPr>
        </p:nvSpPr>
        <p:spPr>
          <a:ln/>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D62E0B91-8BD1-4BEA-74A6-3951B360C4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Helvetica" panose="020B0604020202020204" pitchFamily="34" charset="0"/>
              </a:defRPr>
            </a:lvl1pPr>
            <a:lvl2pPr marL="742950" indent="-285750" defTabSz="939800">
              <a:defRPr>
                <a:solidFill>
                  <a:schemeClr val="tx1"/>
                </a:solidFill>
                <a:latin typeface="Helvetica" panose="020B0604020202020204" pitchFamily="34" charset="0"/>
              </a:defRPr>
            </a:lvl2pPr>
            <a:lvl3pPr marL="1143000" indent="-228600" defTabSz="939800">
              <a:defRPr>
                <a:solidFill>
                  <a:schemeClr val="tx1"/>
                </a:solidFill>
                <a:latin typeface="Helvetica" panose="020B0604020202020204" pitchFamily="34" charset="0"/>
              </a:defRPr>
            </a:lvl3pPr>
            <a:lvl4pPr marL="1600200" indent="-228600" defTabSz="939800">
              <a:defRPr>
                <a:solidFill>
                  <a:schemeClr val="tx1"/>
                </a:solidFill>
                <a:latin typeface="Helvetica" panose="020B0604020202020204" pitchFamily="34" charset="0"/>
              </a:defRPr>
            </a:lvl4pPr>
            <a:lvl5pPr marL="2057400" indent="-228600" defTabSz="939800">
              <a:defRPr>
                <a:solidFill>
                  <a:schemeClr val="tx1"/>
                </a:solidFill>
                <a:latin typeface="Helvetica" panose="020B0604020202020204" pitchFamily="34" charset="0"/>
              </a:defRPr>
            </a:lvl5pPr>
            <a:lvl6pPr marL="2514600" indent="-228600" algn="ctr" defTabSz="939800" eaLnBrk="0" fontAlgn="base" hangingPunct="0">
              <a:spcBef>
                <a:spcPct val="0"/>
              </a:spcBef>
              <a:spcAft>
                <a:spcPct val="0"/>
              </a:spcAft>
              <a:defRPr>
                <a:solidFill>
                  <a:schemeClr val="tx1"/>
                </a:solidFill>
                <a:latin typeface="Helvetica" panose="020B0604020202020204" pitchFamily="34" charset="0"/>
              </a:defRPr>
            </a:lvl6pPr>
            <a:lvl7pPr marL="2971800" indent="-228600" algn="ctr" defTabSz="939800" eaLnBrk="0" fontAlgn="base" hangingPunct="0">
              <a:spcBef>
                <a:spcPct val="0"/>
              </a:spcBef>
              <a:spcAft>
                <a:spcPct val="0"/>
              </a:spcAft>
              <a:defRPr>
                <a:solidFill>
                  <a:schemeClr val="tx1"/>
                </a:solidFill>
                <a:latin typeface="Helvetica" panose="020B0604020202020204" pitchFamily="34" charset="0"/>
              </a:defRPr>
            </a:lvl7pPr>
            <a:lvl8pPr marL="3429000" indent="-228600" algn="ctr" defTabSz="939800" eaLnBrk="0" fontAlgn="base" hangingPunct="0">
              <a:spcBef>
                <a:spcPct val="0"/>
              </a:spcBef>
              <a:spcAft>
                <a:spcPct val="0"/>
              </a:spcAft>
              <a:defRPr>
                <a:solidFill>
                  <a:schemeClr val="tx1"/>
                </a:solidFill>
                <a:latin typeface="Helvetica" panose="020B0604020202020204" pitchFamily="34" charset="0"/>
              </a:defRPr>
            </a:lvl8pPr>
            <a:lvl9pPr marL="3886200" indent="-228600" algn="ctr" defTabSz="939800" eaLnBrk="0" fontAlgn="base" hangingPunct="0">
              <a:spcBef>
                <a:spcPct val="0"/>
              </a:spcBef>
              <a:spcAft>
                <a:spcPct val="0"/>
              </a:spcAft>
              <a:defRPr>
                <a:solidFill>
                  <a:schemeClr val="tx1"/>
                </a:solidFill>
                <a:latin typeface="Helvetica" panose="020B0604020202020204" pitchFamily="34" charset="0"/>
              </a:defRPr>
            </a:lvl9pPr>
          </a:lstStyle>
          <a:p>
            <a:fld id="{98B802AE-F065-4FC0-A34C-620A6D4A7D4D}" type="slidenum">
              <a:rPr lang="en-US" altLang="en-US">
                <a:latin typeface="Times New Roman" panose="02020603050405020304" pitchFamily="18" charset="0"/>
                <a:ea typeface="MS PGothic" panose="020B0600070205080204" pitchFamily="34" charset="-128"/>
              </a:rPr>
              <a:pPr/>
              <a:t>9</a:t>
            </a:fld>
            <a:endParaRPr lang="en-US" altLang="en-US">
              <a:latin typeface="Times New Roman" panose="02020603050405020304" pitchFamily="18" charset="0"/>
              <a:ea typeface="MS PGothic" panose="020B0600070205080204" pitchFamily="34" charset="-128"/>
            </a:endParaRPr>
          </a:p>
        </p:txBody>
      </p:sp>
      <p:sp>
        <p:nvSpPr>
          <p:cNvPr id="68611" name="Rectangle 2">
            <a:extLst>
              <a:ext uri="{FF2B5EF4-FFF2-40B4-BE49-F238E27FC236}">
                <a16:creationId xmlns:a16="http://schemas.microsoft.com/office/drawing/2014/main" id="{1AC6F86B-CB0A-C2EB-4FB2-B78C13E6613B}"/>
              </a:ext>
            </a:extLst>
          </p:cNvPr>
          <p:cNvSpPr>
            <a:spLocks noChangeArrowheads="1" noTextEdit="1"/>
          </p:cNvSpPr>
          <p:nvPr>
            <p:ph type="sldImg"/>
          </p:nvPr>
        </p:nvSpPr>
        <p:spPr>
          <a:ln/>
        </p:spPr>
      </p:sp>
      <p:sp>
        <p:nvSpPr>
          <p:cNvPr id="68612" name="Rectangle 3">
            <a:extLst>
              <a:ext uri="{FF2B5EF4-FFF2-40B4-BE49-F238E27FC236}">
                <a16:creationId xmlns:a16="http://schemas.microsoft.com/office/drawing/2014/main" id="{E76F0A81-DB34-4F9B-F086-CC63EA065F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2B67A49-3528-A64D-436C-FB71CB7CD64A}"/>
              </a:ext>
            </a:extLst>
          </p:cNvPr>
          <p:cNvSpPr>
            <a:spLocks noGrp="1" noRot="1" noChangeAspect="1" noChangeArrowheads="1" noTextEdit="1"/>
          </p:cNvSpPr>
          <p:nvPr>
            <p:ph type="sldImg"/>
          </p:nvPr>
        </p:nvSpPr>
        <p:spPr>
          <a:ln/>
        </p:spPr>
      </p:sp>
      <p:sp>
        <p:nvSpPr>
          <p:cNvPr id="17410" name="Rectangle 3">
            <a:extLst>
              <a:ext uri="{FF2B5EF4-FFF2-40B4-BE49-F238E27FC236}">
                <a16:creationId xmlns:a16="http://schemas.microsoft.com/office/drawing/2014/main" id="{23407334-5546-7EC0-617E-0D25D5248CF8}"/>
              </a:ext>
            </a:extLst>
          </p:cNvPr>
          <p:cNvSpPr>
            <a:spLocks noGrp="1" noChangeArrowheads="1"/>
          </p:cNvSpPr>
          <p:nvPr>
            <p:ph type="body" idx="1"/>
          </p:nvPr>
        </p:nvSpPr>
        <p:spPr>
          <a:ln/>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r>
              <a:rPr lang="en-US" altLang="en-US"/>
              <a:t>What does CPU scheduling have to do with efficient use of the disk? </a:t>
            </a:r>
          </a:p>
          <a:p>
            <a:r>
              <a:rPr lang="en-US" altLang="en-US"/>
              <a:t>A lot! Have to have the CPU to make a disk request</a:t>
            </a:r>
          </a:p>
          <a:p>
            <a:r>
              <a:rPr lang="en-US" altLang="en-US"/>
              <a:t>Fairness: Minimize # of angry phone calls? Minimize my response time?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A4B2BCF-1C5D-B53C-70CE-6B3B48AD26B3}"/>
              </a:ext>
            </a:extLst>
          </p:cNvPr>
          <p:cNvSpPr>
            <a:spLocks noGrp="1" noRot="1" noChangeAspect="1" noChangeArrowheads="1" noTextEdit="1"/>
          </p:cNvSpPr>
          <p:nvPr>
            <p:ph type="sldImg"/>
          </p:nvPr>
        </p:nvSpPr>
        <p:spPr>
          <a:ln/>
        </p:spPr>
      </p:sp>
      <p:sp>
        <p:nvSpPr>
          <p:cNvPr id="19458" name="Rectangle 3">
            <a:extLst>
              <a:ext uri="{FF2B5EF4-FFF2-40B4-BE49-F238E27FC236}">
                <a16:creationId xmlns:a16="http://schemas.microsoft.com/office/drawing/2014/main" id="{174CC1B7-C1BB-D50B-9930-3F2B828B5D46}"/>
              </a:ext>
            </a:extLst>
          </p:cNvPr>
          <p:cNvSpPr>
            <a:spLocks noGrp="1" noChangeArrowheads="1"/>
          </p:cNvSpPr>
          <p:nvPr>
            <p:ph type="body" idx="1"/>
          </p:nvPr>
        </p:nvSpPr>
        <p:spPr>
          <a:ln/>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9017504-B38A-5A38-2BAE-B8DA05847381}"/>
              </a:ext>
            </a:extLst>
          </p:cNvPr>
          <p:cNvSpPr>
            <a:spLocks noGrp="1" noRot="1" noChangeAspect="1" noChangeArrowheads="1" noTextEdit="1"/>
          </p:cNvSpPr>
          <p:nvPr>
            <p:ph type="sldImg"/>
          </p:nvPr>
        </p:nvSpPr>
        <p:spPr>
          <a:ln/>
        </p:spPr>
      </p:sp>
      <p:sp>
        <p:nvSpPr>
          <p:cNvPr id="21506" name="Rectangle 3">
            <a:extLst>
              <a:ext uri="{FF2B5EF4-FFF2-40B4-BE49-F238E27FC236}">
                <a16:creationId xmlns:a16="http://schemas.microsoft.com/office/drawing/2014/main" id="{DE262F05-FFB4-FB1C-8380-76B037607A9A}"/>
              </a:ext>
            </a:extLst>
          </p:cNvPr>
          <p:cNvSpPr>
            <a:spLocks noGrp="1" noChangeArrowheads="1"/>
          </p:cNvSpPr>
          <p:nvPr>
            <p:ph type="body" idx="1"/>
          </p:nvPr>
        </p:nvSpPr>
        <p:spPr>
          <a:ln/>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C8BE584C-5B15-4B82-75B8-AC4ADFD76F5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Helvetica" panose="020B0604020202020204" pitchFamily="34" charset="0"/>
              </a:defRPr>
            </a:lvl1pPr>
            <a:lvl2pPr marL="742950" indent="-285750" defTabSz="939800">
              <a:defRPr>
                <a:solidFill>
                  <a:schemeClr val="tx1"/>
                </a:solidFill>
                <a:latin typeface="Helvetica" panose="020B0604020202020204" pitchFamily="34" charset="0"/>
              </a:defRPr>
            </a:lvl2pPr>
            <a:lvl3pPr marL="1143000" indent="-228600" defTabSz="939800">
              <a:defRPr>
                <a:solidFill>
                  <a:schemeClr val="tx1"/>
                </a:solidFill>
                <a:latin typeface="Helvetica" panose="020B0604020202020204" pitchFamily="34" charset="0"/>
              </a:defRPr>
            </a:lvl3pPr>
            <a:lvl4pPr marL="1600200" indent="-228600" defTabSz="939800">
              <a:defRPr>
                <a:solidFill>
                  <a:schemeClr val="tx1"/>
                </a:solidFill>
                <a:latin typeface="Helvetica" panose="020B0604020202020204" pitchFamily="34" charset="0"/>
              </a:defRPr>
            </a:lvl4pPr>
            <a:lvl5pPr marL="2057400" indent="-228600" defTabSz="939800">
              <a:defRPr>
                <a:solidFill>
                  <a:schemeClr val="tx1"/>
                </a:solidFill>
                <a:latin typeface="Helvetica" panose="020B0604020202020204" pitchFamily="34" charset="0"/>
              </a:defRPr>
            </a:lvl5pPr>
            <a:lvl6pPr marL="2514600" indent="-228600" algn="ctr" defTabSz="939800" eaLnBrk="0" fontAlgn="base" hangingPunct="0">
              <a:spcBef>
                <a:spcPct val="0"/>
              </a:spcBef>
              <a:spcAft>
                <a:spcPct val="0"/>
              </a:spcAft>
              <a:defRPr>
                <a:solidFill>
                  <a:schemeClr val="tx1"/>
                </a:solidFill>
                <a:latin typeface="Helvetica" panose="020B0604020202020204" pitchFamily="34" charset="0"/>
              </a:defRPr>
            </a:lvl6pPr>
            <a:lvl7pPr marL="2971800" indent="-228600" algn="ctr" defTabSz="939800" eaLnBrk="0" fontAlgn="base" hangingPunct="0">
              <a:spcBef>
                <a:spcPct val="0"/>
              </a:spcBef>
              <a:spcAft>
                <a:spcPct val="0"/>
              </a:spcAft>
              <a:defRPr>
                <a:solidFill>
                  <a:schemeClr val="tx1"/>
                </a:solidFill>
                <a:latin typeface="Helvetica" panose="020B0604020202020204" pitchFamily="34" charset="0"/>
              </a:defRPr>
            </a:lvl7pPr>
            <a:lvl8pPr marL="3429000" indent="-228600" algn="ctr" defTabSz="939800" eaLnBrk="0" fontAlgn="base" hangingPunct="0">
              <a:spcBef>
                <a:spcPct val="0"/>
              </a:spcBef>
              <a:spcAft>
                <a:spcPct val="0"/>
              </a:spcAft>
              <a:defRPr>
                <a:solidFill>
                  <a:schemeClr val="tx1"/>
                </a:solidFill>
                <a:latin typeface="Helvetica" panose="020B0604020202020204" pitchFamily="34" charset="0"/>
              </a:defRPr>
            </a:lvl8pPr>
            <a:lvl9pPr marL="3886200" indent="-228600" algn="ctr" defTabSz="939800" eaLnBrk="0" fontAlgn="base" hangingPunct="0">
              <a:spcBef>
                <a:spcPct val="0"/>
              </a:spcBef>
              <a:spcAft>
                <a:spcPct val="0"/>
              </a:spcAft>
              <a:defRPr>
                <a:solidFill>
                  <a:schemeClr val="tx1"/>
                </a:solidFill>
                <a:latin typeface="Helvetica" panose="020B0604020202020204" pitchFamily="34" charset="0"/>
              </a:defRPr>
            </a:lvl9pPr>
          </a:lstStyle>
          <a:p>
            <a:fld id="{034C35F8-1A70-42F1-8DDC-AA22D1D3C3C7}" type="slidenum">
              <a:rPr lang="en-US" altLang="en-US">
                <a:latin typeface="Times New Roman" panose="02020603050405020304" pitchFamily="18" charset="0"/>
                <a:ea typeface="MS PGothic" panose="020B0600070205080204" pitchFamily="34" charset="-128"/>
              </a:rPr>
              <a:pPr/>
              <a:t>23</a:t>
            </a:fld>
            <a:endParaRPr lang="en-US" altLang="en-US">
              <a:latin typeface="Times New Roman" panose="02020603050405020304" pitchFamily="18" charset="0"/>
              <a:ea typeface="MS PGothic" panose="020B0600070205080204" pitchFamily="34" charset="-128"/>
            </a:endParaRPr>
          </a:p>
        </p:txBody>
      </p:sp>
      <p:sp>
        <p:nvSpPr>
          <p:cNvPr id="73731" name="Rectangle 2">
            <a:extLst>
              <a:ext uri="{FF2B5EF4-FFF2-40B4-BE49-F238E27FC236}">
                <a16:creationId xmlns:a16="http://schemas.microsoft.com/office/drawing/2014/main" id="{F4C0062F-20B6-79CB-6C72-0EC72C212A5D}"/>
              </a:ext>
            </a:extLst>
          </p:cNvPr>
          <p:cNvSpPr>
            <a:spLocks noChangeArrowheads="1" noTextEdit="1"/>
          </p:cNvSpPr>
          <p:nvPr>
            <p:ph type="sldImg"/>
          </p:nvPr>
        </p:nvSpPr>
        <p:spPr>
          <a:ln/>
        </p:spPr>
      </p:sp>
      <p:sp>
        <p:nvSpPr>
          <p:cNvPr id="73732" name="Rectangle 3">
            <a:extLst>
              <a:ext uri="{FF2B5EF4-FFF2-40B4-BE49-F238E27FC236}">
                <a16:creationId xmlns:a16="http://schemas.microsoft.com/office/drawing/2014/main" id="{E07E5BB3-0EF4-DD8D-98F7-082B9BCFC85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524AAA6-F950-C8E4-CC35-B8611B108DEC}"/>
              </a:ext>
            </a:extLst>
          </p:cNvPr>
          <p:cNvSpPr>
            <a:spLocks noGrp="1" noRot="1" noChangeAspect="1" noChangeArrowheads="1" noTextEdit="1"/>
          </p:cNvSpPr>
          <p:nvPr>
            <p:ph type="sldImg"/>
          </p:nvPr>
        </p:nvSpPr>
        <p:spPr>
          <a:ln/>
        </p:spPr>
      </p:sp>
      <p:sp>
        <p:nvSpPr>
          <p:cNvPr id="25602" name="Rectangle 3">
            <a:extLst>
              <a:ext uri="{FF2B5EF4-FFF2-40B4-BE49-F238E27FC236}">
                <a16:creationId xmlns:a16="http://schemas.microsoft.com/office/drawing/2014/main" id="{3C157F1F-F4AB-A624-71F8-6146A3D1F925}"/>
              </a:ext>
            </a:extLst>
          </p:cNvPr>
          <p:cNvSpPr>
            <a:spLocks noGrp="1" noChangeArrowheads="1"/>
          </p:cNvSpPr>
          <p:nvPr>
            <p:ph type="body" idx="1"/>
          </p:nvPr>
        </p:nvSpPr>
        <p:spPr>
          <a:ln/>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7E98B62-22B0-FE80-3923-1EC9CE008788}"/>
              </a:ext>
            </a:extLst>
          </p:cNvPr>
          <p:cNvSpPr>
            <a:spLocks noGrp="1" noRot="1" noChangeAspect="1" noChangeArrowheads="1" noTextEdit="1"/>
          </p:cNvSpPr>
          <p:nvPr>
            <p:ph type="sldImg"/>
          </p:nvPr>
        </p:nvSpPr>
        <p:spPr>
          <a:ln/>
        </p:spPr>
      </p:sp>
      <p:sp>
        <p:nvSpPr>
          <p:cNvPr id="27650" name="Rectangle 3">
            <a:extLst>
              <a:ext uri="{FF2B5EF4-FFF2-40B4-BE49-F238E27FC236}">
                <a16:creationId xmlns:a16="http://schemas.microsoft.com/office/drawing/2014/main" id="{81F68485-7682-C36B-7645-59DEF37875C1}"/>
              </a:ext>
            </a:extLst>
          </p:cNvPr>
          <p:cNvSpPr>
            <a:spLocks noGrp="1" noChangeArrowheads="1"/>
          </p:cNvSpPr>
          <p:nvPr>
            <p:ph type="body" idx="1"/>
          </p:nvPr>
        </p:nvSpPr>
        <p:spPr>
          <a:ln/>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92015CD-6EB4-7955-B487-20891182E987}"/>
              </a:ext>
            </a:extLst>
          </p:cNvPr>
          <p:cNvSpPr>
            <a:spLocks noGrp="1" noRot="1" noChangeAspect="1" noChangeArrowheads="1" noTextEdit="1"/>
          </p:cNvSpPr>
          <p:nvPr>
            <p:ph type="sldImg"/>
          </p:nvPr>
        </p:nvSpPr>
        <p:spPr>
          <a:ln/>
        </p:spPr>
      </p:sp>
      <p:sp>
        <p:nvSpPr>
          <p:cNvPr id="29698" name="Rectangle 3">
            <a:extLst>
              <a:ext uri="{FF2B5EF4-FFF2-40B4-BE49-F238E27FC236}">
                <a16:creationId xmlns:a16="http://schemas.microsoft.com/office/drawing/2014/main" id="{F2CF8DB9-F810-433D-2C99-275752817214}"/>
              </a:ext>
            </a:extLst>
          </p:cNvPr>
          <p:cNvSpPr>
            <a:spLocks noGrp="1" noChangeArrowheads="1"/>
          </p:cNvSpPr>
          <p:nvPr>
            <p:ph type="body" idx="1"/>
          </p:nvPr>
        </p:nvSpPr>
        <p:spPr>
          <a:ln/>
          <a:extLst>
            <a:ext uri="{91240B29-F687-4F45-9708-019B960494DF}">
              <a14:hiddenLine xmlns:a14="http://schemas.microsoft.com/office/drawing/2010/main" w="9525">
                <a:pattFill prst="narHorz">
                  <a:fgClr>
                    <a:schemeClr val="tx1"/>
                  </a:fgClr>
                  <a:bgClr>
                    <a:schemeClr val="bg1"/>
                  </a:bgClr>
                </a:patt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C7C015-E4C4-4A32-9389-989D029CFDBE}" type="datetimeFigureOut">
              <a:rPr lang="en-US" smtClean="0"/>
              <a:t>4/22/2024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178419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C7C015-E4C4-4A32-9389-989D029CFDBE}"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21281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C7C015-E4C4-4A32-9389-989D029CFDBE}"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394110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C7C015-E4C4-4A32-9389-989D029CFDBE}"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8323936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C7C015-E4C4-4A32-9389-989D029CFDBE}"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19379665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C7C015-E4C4-4A32-9389-989D029CFDBE}"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19766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C7C015-E4C4-4A32-9389-989D029CFDBE}"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2161611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C7C015-E4C4-4A32-9389-989D029CFDBE}"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691076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C7C015-E4C4-4A32-9389-989D029CFDBE}"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18127538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62101" y="0"/>
            <a:ext cx="9726084" cy="844550"/>
          </a:xfrm>
        </p:spPr>
        <p:txBody>
          <a:bodyPr/>
          <a:lstStyle/>
          <a:p>
            <a:r>
              <a:rPr lang="en-US"/>
              <a:t>Click to edit Master title style</a:t>
            </a:r>
          </a:p>
        </p:txBody>
      </p:sp>
      <p:sp>
        <p:nvSpPr>
          <p:cNvPr id="3" name="Text Placeholder 2"/>
          <p:cNvSpPr>
            <a:spLocks noGrp="1"/>
          </p:cNvSpPr>
          <p:nvPr>
            <p:ph type="body" sz="half" idx="1"/>
          </p:nvPr>
        </p:nvSpPr>
        <p:spPr>
          <a:xfrm>
            <a:off x="1397001" y="1362075"/>
            <a:ext cx="4584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4901" y="1362075"/>
            <a:ext cx="4584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55">
            <a:extLst>
              <a:ext uri="{FF2B5EF4-FFF2-40B4-BE49-F238E27FC236}">
                <a16:creationId xmlns:a16="http://schemas.microsoft.com/office/drawing/2014/main" id="{E2F72098-69B4-3BE3-F803-68F979D92119}"/>
              </a:ext>
            </a:extLst>
          </p:cNvPr>
          <p:cNvSpPr>
            <a:spLocks noGrp="1" noChangeArrowheads="1"/>
          </p:cNvSpPr>
          <p:nvPr>
            <p:ph type="ftr" sz="quarter" idx="10"/>
          </p:nvPr>
        </p:nvSpPr>
        <p:spPr/>
        <p:txBody>
          <a:bodyPr/>
          <a:lstStyle>
            <a:lvl1pPr>
              <a:defRPr/>
            </a:lvl1pPr>
          </a:lstStyle>
          <a:p>
            <a:pPr>
              <a:defRPr/>
            </a:pPr>
            <a:r>
              <a:rPr lang="en-US"/>
              <a:t>Operating System Concepts</a:t>
            </a:r>
          </a:p>
        </p:txBody>
      </p:sp>
    </p:spTree>
    <p:extLst>
      <p:ext uri="{BB962C8B-B14F-4D97-AF65-F5344CB8AC3E}">
        <p14:creationId xmlns:p14="http://schemas.microsoft.com/office/powerpoint/2010/main" val="3903483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C7C015-E4C4-4A32-9389-989D029CFDBE}"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961127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C7C015-E4C4-4A32-9389-989D029CFDBE}"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3447470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C7C015-E4C4-4A32-9389-989D029CFDBE}"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4053833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C7C015-E4C4-4A32-9389-989D029CFDBE}"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341602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C7C015-E4C4-4A32-9389-989D029CFDBE}"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23451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C7C015-E4C4-4A32-9389-989D029CFDBE}"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333427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C7C015-E4C4-4A32-9389-989D029CFDBE}"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368693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C7C015-E4C4-4A32-9389-989D029CFDBE}"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A079F2-E230-4669-9965-6039A07DA5F1}" type="slidenum">
              <a:rPr lang="en-US" smtClean="0"/>
              <a:t>‹#›</a:t>
            </a:fld>
            <a:endParaRPr lang="en-US"/>
          </a:p>
        </p:txBody>
      </p:sp>
    </p:spTree>
    <p:extLst>
      <p:ext uri="{BB962C8B-B14F-4D97-AF65-F5344CB8AC3E}">
        <p14:creationId xmlns:p14="http://schemas.microsoft.com/office/powerpoint/2010/main" val="369045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C7C015-E4C4-4A32-9389-989D029CFDBE}" type="datetimeFigureOut">
              <a:rPr lang="en-US" smtClean="0"/>
              <a:t>4/22/2024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A079F2-E230-4669-9965-6039A07DA5F1}" type="slidenum">
              <a:rPr lang="en-US" smtClean="0"/>
              <a:t>‹#›</a:t>
            </a:fld>
            <a:endParaRPr lang="en-US"/>
          </a:p>
        </p:txBody>
      </p:sp>
    </p:spTree>
    <p:extLst>
      <p:ext uri="{BB962C8B-B14F-4D97-AF65-F5344CB8AC3E}">
        <p14:creationId xmlns:p14="http://schemas.microsoft.com/office/powerpoint/2010/main" val="37789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wmf"/><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8698" name="Group 2869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869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870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870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870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870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870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28705" name="Rectangle 28704">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28706" name="Freeform: Shape 28705">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txBody>
          <a:bodyPr/>
          <a:lstStyle/>
          <a:p>
            <a:endParaRPr lang="en-US"/>
          </a:p>
        </p:txBody>
      </p:sp>
      <p:sp>
        <p:nvSpPr>
          <p:cNvPr id="28707" name="Freeform: Shape 28706">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txBody>
          <a:bodyPr/>
          <a:lstStyle/>
          <a:p>
            <a:endParaRPr lang="en-US"/>
          </a:p>
        </p:txBody>
      </p:sp>
      <p:sp>
        <p:nvSpPr>
          <p:cNvPr id="28708" name="Freeform: Shape 28707">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txBody>
          <a:bodyPr/>
          <a:lstStyle/>
          <a:p>
            <a:endParaRPr lang="en-US"/>
          </a:p>
        </p:txBody>
      </p:sp>
      <p:sp>
        <p:nvSpPr>
          <p:cNvPr id="28709" name="Freeform: Shape 28708">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txBody>
          <a:bodyPr/>
          <a:lstStyle/>
          <a:p>
            <a:endParaRPr lang="en-US"/>
          </a:p>
        </p:txBody>
      </p:sp>
      <p:sp>
        <p:nvSpPr>
          <p:cNvPr id="28675" name="Rectangle 3">
            <a:extLst>
              <a:ext uri="{FF2B5EF4-FFF2-40B4-BE49-F238E27FC236}">
                <a16:creationId xmlns:a16="http://schemas.microsoft.com/office/drawing/2014/main" id="{F890E47A-BC5B-16C1-C699-0F8669EA8192}"/>
              </a:ext>
            </a:extLst>
          </p:cNvPr>
          <p:cNvSpPr>
            <a:spLocks noChangeArrowheads="1"/>
          </p:cNvSpPr>
          <p:nvPr/>
        </p:nvSpPr>
        <p:spPr bwMode="auto">
          <a:xfrm>
            <a:off x="1524000" y="643468"/>
            <a:ext cx="9144000" cy="36188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b">
            <a:normAutofit/>
          </a:bodyP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0"/>
              </a:spcBef>
              <a:spcAft>
                <a:spcPts val="600"/>
              </a:spcAft>
            </a:pPr>
            <a:r>
              <a:rPr lang="en-US" altLang="en-US" sz="6700" b="1">
                <a:ln w="3175" cmpd="sng">
                  <a:noFill/>
                </a:ln>
                <a:latin typeface="+mj-lt"/>
                <a:ea typeface="+mj-ea"/>
                <a:cs typeface="+mj-cs"/>
              </a:rPr>
              <a:t>OPERATING SYSTEMS</a:t>
            </a:r>
          </a:p>
          <a:p>
            <a:pPr algn="ctr">
              <a:spcBef>
                <a:spcPct val="0"/>
              </a:spcBef>
              <a:spcAft>
                <a:spcPts val="600"/>
              </a:spcAft>
            </a:pPr>
            <a:endParaRPr lang="en-US" altLang="en-US" sz="6700" b="1">
              <a:ln w="3175" cmpd="sng">
                <a:noFill/>
              </a:ln>
              <a:latin typeface="+mj-lt"/>
              <a:ea typeface="+mj-ea"/>
              <a:cs typeface="+mj-cs"/>
            </a:endParaRPr>
          </a:p>
          <a:p>
            <a:pPr algn="ctr">
              <a:spcBef>
                <a:spcPct val="0"/>
              </a:spcBef>
              <a:spcAft>
                <a:spcPts val="600"/>
              </a:spcAft>
            </a:pPr>
            <a:r>
              <a:rPr lang="en-US" altLang="en-US" sz="6700" b="1">
                <a:ln w="3175" cmpd="sng">
                  <a:noFill/>
                </a:ln>
                <a:latin typeface="+mj-lt"/>
                <a:ea typeface="+mj-ea"/>
                <a:cs typeface="+mj-cs"/>
              </a:rPr>
              <a:t> SCHEDULING</a:t>
            </a:r>
          </a:p>
        </p:txBody>
      </p:sp>
      <p:sp>
        <p:nvSpPr>
          <p:cNvPr id="3" name="Slide Number Placeholder 5">
            <a:extLst>
              <a:ext uri="{FF2B5EF4-FFF2-40B4-BE49-F238E27FC236}">
                <a16:creationId xmlns:a16="http://schemas.microsoft.com/office/drawing/2014/main" id="{B9E2B3AC-C293-AEA7-0223-24FBF6B0A55E}"/>
              </a:ext>
            </a:extLst>
          </p:cNvPr>
          <p:cNvSpPr>
            <a:spLocks noGrp="1"/>
          </p:cNvSpPr>
          <p:nvPr>
            <p:ph type="sldNum" sz="quarter" idx="12"/>
          </p:nvPr>
        </p:nvSpPr>
        <p:spPr>
          <a:xfrm>
            <a:off x="10498666" y="6197599"/>
            <a:ext cx="1049866" cy="365125"/>
          </a:xfrm>
        </p:spPr>
        <p:txBody>
          <a:bodyPr vert="horz" lIns="91440" tIns="45720" rIns="91440" bIns="45720" rtlCol="0" anchor="ctr">
            <a:normAutofit/>
          </a:bodyPr>
          <a:lstStyle/>
          <a:p>
            <a:pPr>
              <a:spcAft>
                <a:spcPts val="600"/>
              </a:spcAft>
            </a:pPr>
            <a:fld id="{6DA51C58-021B-4C8C-8BD7-8F02240DDD7D}" type="slidenum">
              <a:rPr lang="en-US" altLang="en-US" smtClean="0"/>
              <a:pPr>
                <a:spcAft>
                  <a:spcPts val="600"/>
                </a:spcAft>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2936" y="381000"/>
            <a:ext cx="9919063" cy="5262979"/>
          </a:xfrm>
          <a:prstGeom prst="rect">
            <a:avLst/>
          </a:prstGeom>
        </p:spPr>
        <p:txBody>
          <a:bodyPr wrap="square">
            <a:spAutoFit/>
          </a:bodyPr>
          <a:lstStyle/>
          <a:p>
            <a:pPr algn="ctr"/>
            <a:r>
              <a:rPr lang="en-US" sz="2800" b="1" u="sng" dirty="0">
                <a:solidFill>
                  <a:srgbClr val="FF0000"/>
                </a:solidFill>
                <a:latin typeface="Times New Roman" panose="02020603050405020304" pitchFamily="18" charset="0"/>
                <a:cs typeface="Times New Roman" panose="02020603050405020304" pitchFamily="18" charset="0"/>
              </a:rPr>
              <a:t>Context Switch</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Switching the CPU to another process requires performing a state save of the current process and a state restore of a different process. This task is known as a </a:t>
            </a:r>
            <a:r>
              <a:rPr lang="en-US" sz="2800" b="1" dirty="0">
                <a:solidFill>
                  <a:srgbClr val="00B050"/>
                </a:solidFill>
                <a:latin typeface="Times New Roman" panose="02020603050405020304" pitchFamily="18" charset="0"/>
                <a:cs typeface="Times New Roman" panose="02020603050405020304" pitchFamily="18" charset="0"/>
              </a:rPr>
              <a:t>context switch</a:t>
            </a:r>
            <a:r>
              <a:rPr lang="en-US" sz="2800" dirty="0">
                <a:latin typeface="Times New Roman" panose="02020603050405020304" pitchFamily="18" charset="0"/>
                <a:cs typeface="Times New Roman" panose="02020603050405020304" pitchFamily="18" charset="0"/>
              </a:rPr>
              <a:t>. When a context switch occurs, the kernel saves the context of the old process in its PCB and loads the saved context of the new process scheduled to run.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Context-switch speed varies from machine to machine, depending on the </a:t>
            </a:r>
            <a:r>
              <a:rPr lang="en-US" sz="2800" b="1" dirty="0">
                <a:solidFill>
                  <a:srgbClr val="00B050"/>
                </a:solidFill>
                <a:latin typeface="Times New Roman" panose="02020603050405020304" pitchFamily="18" charset="0"/>
                <a:cs typeface="Times New Roman" panose="02020603050405020304" pitchFamily="18" charset="0"/>
              </a:rPr>
              <a:t>memory</a:t>
            </a:r>
            <a:r>
              <a:rPr lang="en-US" sz="2800" dirty="0">
                <a:solidFill>
                  <a:srgbClr val="00B050"/>
                </a:solidFill>
                <a:latin typeface="Times New Roman" panose="02020603050405020304" pitchFamily="18" charset="0"/>
                <a:cs typeface="Times New Roman" panose="02020603050405020304" pitchFamily="18" charset="0"/>
              </a:rPr>
              <a:t> </a:t>
            </a:r>
            <a:r>
              <a:rPr lang="en-US" sz="2800" b="1" dirty="0">
                <a:solidFill>
                  <a:srgbClr val="00B050"/>
                </a:solidFill>
                <a:latin typeface="Times New Roman" panose="02020603050405020304" pitchFamily="18" charset="0"/>
                <a:cs typeface="Times New Roman" panose="02020603050405020304" pitchFamily="18" charset="0"/>
              </a:rPr>
              <a:t>speed</a:t>
            </a:r>
            <a:r>
              <a:rPr lang="en-US" sz="2800" dirty="0">
                <a:latin typeface="Times New Roman" panose="02020603050405020304" pitchFamily="18" charset="0"/>
                <a:cs typeface="Times New Roman" panose="02020603050405020304" pitchFamily="18" charset="0"/>
              </a:rPr>
              <a:t>, </a:t>
            </a:r>
            <a:r>
              <a:rPr lang="en-US" sz="2800" b="1" dirty="0">
                <a:solidFill>
                  <a:srgbClr val="00B050"/>
                </a:solidFill>
                <a:latin typeface="Times New Roman" panose="02020603050405020304" pitchFamily="18" charset="0"/>
                <a:cs typeface="Times New Roman" panose="02020603050405020304" pitchFamily="18" charset="0"/>
              </a:rPr>
              <a:t>the number of registers</a:t>
            </a:r>
            <a:r>
              <a:rPr lang="en-US" sz="2800" dirty="0">
                <a:solidFill>
                  <a:srgbClr val="00B05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that must be copied, and the </a:t>
            </a:r>
            <a:r>
              <a:rPr lang="en-US" sz="2800" b="1" dirty="0">
                <a:solidFill>
                  <a:srgbClr val="00B050"/>
                </a:solidFill>
                <a:latin typeface="Times New Roman" panose="02020603050405020304" pitchFamily="18" charset="0"/>
                <a:cs typeface="Times New Roman" panose="02020603050405020304" pitchFamily="18" charset="0"/>
              </a:rPr>
              <a:t>existence of special instructions</a:t>
            </a:r>
            <a:r>
              <a:rPr lang="en-US" sz="2800" dirty="0">
                <a:solidFill>
                  <a:srgbClr val="00B05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(such as a single instruction to </a:t>
            </a:r>
            <a:r>
              <a:rPr lang="en-US" sz="2800" b="1" dirty="0">
                <a:solidFill>
                  <a:srgbClr val="00B050"/>
                </a:solidFill>
                <a:latin typeface="Times New Roman" panose="02020603050405020304" pitchFamily="18" charset="0"/>
                <a:cs typeface="Times New Roman" panose="02020603050405020304" pitchFamily="18" charset="0"/>
              </a:rPr>
              <a:t>load</a:t>
            </a:r>
            <a:r>
              <a:rPr lang="en-US" sz="2800" dirty="0">
                <a:solidFill>
                  <a:srgbClr val="00B05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or </a:t>
            </a:r>
            <a:r>
              <a:rPr lang="en-US" sz="2800" b="1" dirty="0">
                <a:solidFill>
                  <a:srgbClr val="00B050"/>
                </a:solidFill>
                <a:latin typeface="Times New Roman" panose="02020603050405020304" pitchFamily="18" charset="0"/>
                <a:cs typeface="Times New Roman" panose="02020603050405020304" pitchFamily="18" charset="0"/>
              </a:rPr>
              <a:t>store</a:t>
            </a:r>
            <a:r>
              <a:rPr lang="en-US" sz="2800" dirty="0">
                <a:solidFill>
                  <a:srgbClr val="00B05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all registers). </a:t>
            </a:r>
          </a:p>
        </p:txBody>
      </p:sp>
    </p:spTree>
    <p:extLst>
      <p:ext uri="{BB962C8B-B14F-4D97-AF65-F5344CB8AC3E}">
        <p14:creationId xmlns:p14="http://schemas.microsoft.com/office/powerpoint/2010/main" val="305968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C10A276-3DF9-661E-9DF5-911BBBE17BDA}"/>
              </a:ext>
            </a:extLst>
          </p:cNvPr>
          <p:cNvSpPr>
            <a:spLocks noGrp="1" noChangeArrowheads="1"/>
          </p:cNvSpPr>
          <p:nvPr>
            <p:ph type="title"/>
          </p:nvPr>
        </p:nvSpPr>
        <p:spPr>
          <a:xfrm>
            <a:off x="1484311" y="390379"/>
            <a:ext cx="10018713" cy="580292"/>
          </a:xfrm>
        </p:spPr>
        <p:txBody>
          <a:bodyPr>
            <a:normAutofit fontScale="90000"/>
          </a:bodyPr>
          <a:lstStyle/>
          <a:p>
            <a:r>
              <a:rPr lang="en-US" altLang="en-US" u="sng" dirty="0"/>
              <a:t>Scheduling Criteria</a:t>
            </a:r>
          </a:p>
        </p:txBody>
      </p:sp>
      <p:sp>
        <p:nvSpPr>
          <p:cNvPr id="43011" name="Rectangle 4">
            <a:extLst>
              <a:ext uri="{FF2B5EF4-FFF2-40B4-BE49-F238E27FC236}">
                <a16:creationId xmlns:a16="http://schemas.microsoft.com/office/drawing/2014/main" id="{6D0B6AE1-F03B-C099-FDD9-19AEE19FF249}"/>
              </a:ext>
            </a:extLst>
          </p:cNvPr>
          <p:cNvSpPr>
            <a:spLocks noChangeArrowheads="1"/>
          </p:cNvSpPr>
          <p:nvPr/>
        </p:nvSpPr>
        <p:spPr bwMode="auto">
          <a:xfrm>
            <a:off x="1772529" y="1271587"/>
            <a:ext cx="10306929" cy="558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folHlink"/>
              </a:buClr>
              <a:buSzPct val="90000"/>
              <a:buFont typeface="Monotype Sorts" pitchFamily="2" charset="2"/>
              <a:buChar char="n"/>
              <a:defRPr/>
            </a:pPr>
            <a:r>
              <a:rPr kumimoji="1" lang="en-US" sz="2400" dirty="0">
                <a:solidFill>
                  <a:srgbClr val="FF3300"/>
                </a:solidFill>
              </a:rPr>
              <a:t>CPU utilization</a:t>
            </a:r>
            <a:r>
              <a:rPr kumimoji="1" lang="en-US" sz="2400" dirty="0"/>
              <a:t> - </a:t>
            </a:r>
            <a:r>
              <a:rPr lang="en-US" altLang="en-US" sz="2400" dirty="0"/>
              <a:t>keep the CPU as busy as possible. </a:t>
            </a:r>
            <a:r>
              <a:rPr kumimoji="1" lang="en-US" sz="2400" dirty="0"/>
              <a:t>It is defined as: </a:t>
            </a:r>
            <a:endParaRPr kumimoji="1" lang="tr-TR" sz="2400" dirty="0"/>
          </a:p>
          <a:p>
            <a:pPr algn="l">
              <a:spcBef>
                <a:spcPct val="20000"/>
              </a:spcBef>
              <a:buClr>
                <a:schemeClr val="folHlink"/>
              </a:buClr>
              <a:buSzPct val="90000"/>
              <a:defRPr/>
            </a:pPr>
            <a:r>
              <a:rPr kumimoji="1" lang="tr-TR" sz="2400" dirty="0"/>
              <a:t>	</a:t>
            </a:r>
            <a:r>
              <a:rPr kumimoji="1" lang="en-US" sz="2400" dirty="0"/>
              <a:t>(processor busy time) / (processor busy time + processor idle time) </a:t>
            </a:r>
          </a:p>
          <a:p>
            <a:pPr marL="342900" indent="-342900">
              <a:spcBef>
                <a:spcPct val="20000"/>
              </a:spcBef>
              <a:buClr>
                <a:schemeClr val="folHlink"/>
              </a:buClr>
              <a:buSzPct val="90000"/>
              <a:buFont typeface="Monotype Sorts" pitchFamily="2" charset="2"/>
              <a:buChar char="n"/>
              <a:defRPr/>
            </a:pPr>
            <a:r>
              <a:rPr kumimoji="1" lang="en-US" sz="2400" dirty="0">
                <a:solidFill>
                  <a:srgbClr val="FF3300"/>
                </a:solidFill>
              </a:rPr>
              <a:t>Throughput</a:t>
            </a:r>
            <a:r>
              <a:rPr kumimoji="1" lang="en-US" sz="2400" dirty="0"/>
              <a:t> – # of processes that complete their execution per time unit.</a:t>
            </a:r>
            <a:endParaRPr kumimoji="1" lang="tr-TR" sz="2400" dirty="0"/>
          </a:p>
          <a:p>
            <a:pPr marL="342900" indent="-342900">
              <a:spcBef>
                <a:spcPct val="20000"/>
              </a:spcBef>
              <a:buClr>
                <a:schemeClr val="folHlink"/>
              </a:buClr>
              <a:buSzPct val="90000"/>
              <a:buFont typeface="Monotype Sorts" pitchFamily="2" charset="2"/>
              <a:buChar char="n"/>
              <a:defRPr/>
            </a:pPr>
            <a:endParaRPr kumimoji="1" lang="en-US" sz="2400" dirty="0"/>
          </a:p>
          <a:p>
            <a:pPr marL="342900" indent="-342900">
              <a:spcBef>
                <a:spcPct val="20000"/>
              </a:spcBef>
              <a:buClr>
                <a:schemeClr val="folHlink"/>
              </a:buClr>
              <a:buSzPct val="90000"/>
              <a:buFont typeface="Monotype Sorts" pitchFamily="2" charset="2"/>
              <a:buChar char="n"/>
              <a:defRPr/>
            </a:pPr>
            <a:r>
              <a:rPr kumimoji="1" lang="en-US" sz="2400" dirty="0">
                <a:solidFill>
                  <a:srgbClr val="FF3300"/>
                </a:solidFill>
              </a:rPr>
              <a:t>Turnaround time</a:t>
            </a:r>
            <a:r>
              <a:rPr kumimoji="1" lang="en-US" sz="2400" dirty="0"/>
              <a:t> – The interval from the time of submission to the time of completion of a process. </a:t>
            </a:r>
            <a:endParaRPr kumimoji="1" lang="tr-TR" sz="2400" dirty="0"/>
          </a:p>
          <a:p>
            <a:pPr marL="342900" indent="-342900">
              <a:spcBef>
                <a:spcPct val="20000"/>
              </a:spcBef>
              <a:buClr>
                <a:schemeClr val="folHlink"/>
              </a:buClr>
              <a:buSzPct val="90000"/>
              <a:buFont typeface="Monotype Sorts" pitchFamily="2" charset="2"/>
              <a:buChar char="n"/>
              <a:defRPr/>
            </a:pPr>
            <a:endParaRPr kumimoji="1" lang="en-US" sz="2400" dirty="0"/>
          </a:p>
          <a:p>
            <a:pPr marL="342900" indent="-342900">
              <a:spcBef>
                <a:spcPct val="20000"/>
              </a:spcBef>
              <a:buClr>
                <a:schemeClr val="folHlink"/>
              </a:buClr>
              <a:buSzPct val="90000"/>
              <a:buFont typeface="Monotype Sorts" pitchFamily="2" charset="2"/>
              <a:buChar char="n"/>
              <a:defRPr/>
            </a:pPr>
            <a:r>
              <a:rPr kumimoji="1" lang="en-US" sz="2400" dirty="0">
                <a:solidFill>
                  <a:srgbClr val="FF3300"/>
                </a:solidFill>
              </a:rPr>
              <a:t>Waiting time</a:t>
            </a:r>
            <a:r>
              <a:rPr kumimoji="1" lang="en-US" sz="2400" dirty="0"/>
              <a:t> – amount of time a process has been waiting in the </a:t>
            </a:r>
            <a:r>
              <a:rPr kumimoji="1" lang="en-US" sz="2400" dirty="0">
                <a:solidFill>
                  <a:schemeClr val="tx2"/>
                </a:solidFill>
              </a:rPr>
              <a:t>ready queue </a:t>
            </a:r>
            <a:r>
              <a:rPr kumimoji="1" lang="en-US" sz="2400" dirty="0"/>
              <a:t>(</a:t>
            </a:r>
            <a:r>
              <a:rPr kumimoji="1" lang="en-US" sz="2400" dirty="0">
                <a:solidFill>
                  <a:srgbClr val="33CCFF"/>
                </a:solidFill>
              </a:rPr>
              <a:t>waiting for I/O device is not counted</a:t>
            </a:r>
            <a:r>
              <a:rPr kumimoji="1" lang="en-US" sz="2400" dirty="0"/>
              <a:t>)</a:t>
            </a:r>
            <a:endParaRPr kumimoji="1" lang="tr-TR" sz="2400" dirty="0"/>
          </a:p>
          <a:p>
            <a:pPr marL="342900" indent="-342900">
              <a:spcBef>
                <a:spcPct val="20000"/>
              </a:spcBef>
              <a:buClr>
                <a:schemeClr val="folHlink"/>
              </a:buClr>
              <a:buSzPct val="90000"/>
              <a:buFont typeface="Monotype Sorts" pitchFamily="2" charset="2"/>
              <a:buChar char="n"/>
              <a:defRPr/>
            </a:pPr>
            <a:endParaRPr kumimoji="1" lang="en-US" sz="2400" dirty="0"/>
          </a:p>
          <a:p>
            <a:pPr marL="342900" indent="-342900">
              <a:spcBef>
                <a:spcPct val="20000"/>
              </a:spcBef>
              <a:buClr>
                <a:schemeClr val="folHlink"/>
              </a:buClr>
              <a:buSzPct val="90000"/>
              <a:buFont typeface="Monotype Sorts" pitchFamily="2" charset="2"/>
              <a:buChar char="n"/>
              <a:defRPr/>
            </a:pPr>
            <a:r>
              <a:rPr kumimoji="1" lang="en-US" sz="2400" dirty="0">
                <a:solidFill>
                  <a:srgbClr val="FF3300"/>
                </a:solidFill>
              </a:rPr>
              <a:t>Response time</a:t>
            </a:r>
            <a:r>
              <a:rPr kumimoji="1" lang="en-US" sz="2400" dirty="0"/>
              <a:t> – amount of time it takes from when a request was submitted until the first response is produced, </a:t>
            </a:r>
            <a:r>
              <a:rPr kumimoji="1" lang="en-US" sz="2400" b="1" dirty="0"/>
              <a:t>not</a:t>
            </a:r>
            <a:r>
              <a:rPr kumimoji="1" lang="en-US" sz="2400" dirty="0"/>
              <a:t> 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E6B601E5-1C3D-EF04-54C8-CEAF92348F63}"/>
              </a:ext>
            </a:extLst>
          </p:cNvPr>
          <p:cNvSpPr>
            <a:spLocks noGrp="1" noChangeArrowheads="1"/>
          </p:cNvSpPr>
          <p:nvPr>
            <p:ph type="title"/>
          </p:nvPr>
        </p:nvSpPr>
        <p:spPr>
          <a:xfrm>
            <a:off x="1484311" y="152400"/>
            <a:ext cx="10018713" cy="861646"/>
          </a:xfrm>
        </p:spPr>
        <p:txBody>
          <a:bodyPr/>
          <a:lstStyle/>
          <a:p>
            <a:pPr>
              <a:defRPr/>
            </a:pPr>
            <a:r>
              <a:rPr lang="en-US" altLang="ko-KR" u="sng" dirty="0">
                <a:latin typeface="Helvetica" charset="0"/>
                <a:ea typeface="굴림" charset="-127"/>
                <a:cs typeface="굴림" charset="-127"/>
              </a:rPr>
              <a:t>Scheduling Policy Goals/Criteria</a:t>
            </a:r>
          </a:p>
        </p:txBody>
      </p:sp>
      <p:sp>
        <p:nvSpPr>
          <p:cNvPr id="63491" name="Rectangle 3">
            <a:extLst>
              <a:ext uri="{FF2B5EF4-FFF2-40B4-BE49-F238E27FC236}">
                <a16:creationId xmlns:a16="http://schemas.microsoft.com/office/drawing/2014/main" id="{18CC7887-E9AC-A919-9F1A-F09794A5ECB1}"/>
              </a:ext>
            </a:extLst>
          </p:cNvPr>
          <p:cNvSpPr>
            <a:spLocks noGrp="1" noChangeArrowheads="1"/>
          </p:cNvSpPr>
          <p:nvPr>
            <p:ph type="body" idx="1"/>
          </p:nvPr>
        </p:nvSpPr>
        <p:spPr>
          <a:xfrm>
            <a:off x="2188698" y="1014046"/>
            <a:ext cx="9750424" cy="5867400"/>
          </a:xfrm>
        </p:spPr>
        <p:txBody>
          <a:bodyPr/>
          <a:lstStyle/>
          <a:p>
            <a:pPr>
              <a:lnSpc>
                <a:spcPct val="100000"/>
              </a:lnSpc>
              <a:spcBef>
                <a:spcPct val="20000"/>
              </a:spcBef>
              <a:defRPr/>
            </a:pPr>
            <a:r>
              <a:rPr lang="en-US" altLang="ko-KR" b="0" dirty="0">
                <a:latin typeface="Helvetica" charset="0"/>
                <a:ea typeface="굴림" charset="-127"/>
                <a:cs typeface="굴림" charset="-127"/>
              </a:rPr>
              <a:t>Minimize Response Time</a:t>
            </a:r>
          </a:p>
          <a:p>
            <a:pPr lvl="1">
              <a:lnSpc>
                <a:spcPct val="100000"/>
              </a:lnSpc>
              <a:spcBef>
                <a:spcPct val="20000"/>
              </a:spcBef>
              <a:defRPr/>
            </a:pPr>
            <a:r>
              <a:rPr lang="en-US" altLang="ko-KR" b="0" dirty="0">
                <a:latin typeface="Helvetica" charset="0"/>
                <a:ea typeface="굴림" charset="-127"/>
                <a:cs typeface="굴림" charset="-127"/>
              </a:rPr>
              <a:t>Minimize elapsed time to do an operation (or job)</a:t>
            </a:r>
          </a:p>
          <a:p>
            <a:pPr marL="0" indent="0">
              <a:buNone/>
              <a:defRPr/>
            </a:pPr>
            <a:endParaRPr lang="en-US" altLang="ko-KR" b="0" dirty="0">
              <a:latin typeface="Helvetica" charset="0"/>
              <a:ea typeface="굴림" charset="-127"/>
              <a:cs typeface="굴림" charset="-127"/>
            </a:endParaRPr>
          </a:p>
          <a:p>
            <a:pPr>
              <a:lnSpc>
                <a:spcPct val="100000"/>
              </a:lnSpc>
              <a:spcBef>
                <a:spcPct val="20000"/>
              </a:spcBef>
              <a:defRPr/>
            </a:pPr>
            <a:r>
              <a:rPr lang="en-US" altLang="ko-KR" b="0" dirty="0">
                <a:latin typeface="Helvetica" charset="0"/>
                <a:ea typeface="굴림" charset="-127"/>
                <a:cs typeface="굴림" charset="-127"/>
              </a:rPr>
              <a:t>Maximize Throughput</a:t>
            </a:r>
          </a:p>
          <a:p>
            <a:pPr lvl="1">
              <a:lnSpc>
                <a:spcPct val="100000"/>
              </a:lnSpc>
              <a:spcBef>
                <a:spcPct val="20000"/>
              </a:spcBef>
              <a:defRPr/>
            </a:pPr>
            <a:r>
              <a:rPr lang="en-US" altLang="ko-KR" b="0" dirty="0">
                <a:latin typeface="Helvetica" charset="0"/>
                <a:ea typeface="굴림" charset="-127"/>
                <a:cs typeface="굴림" charset="-127"/>
              </a:rPr>
              <a:t>Two parts to maximizing throughput</a:t>
            </a:r>
          </a:p>
          <a:p>
            <a:pPr lvl="2">
              <a:lnSpc>
                <a:spcPct val="100000"/>
              </a:lnSpc>
              <a:spcBef>
                <a:spcPct val="20000"/>
              </a:spcBef>
              <a:defRPr/>
            </a:pPr>
            <a:r>
              <a:rPr lang="en-US" altLang="ko-KR" b="0" dirty="0">
                <a:latin typeface="Helvetica" charset="0"/>
                <a:ea typeface="굴림" charset="-127"/>
                <a:cs typeface="굴림" charset="-127"/>
              </a:rPr>
              <a:t>Minimize overhead (for example, context-switching)</a:t>
            </a:r>
          </a:p>
          <a:p>
            <a:pPr lvl="2">
              <a:lnSpc>
                <a:spcPct val="100000"/>
              </a:lnSpc>
              <a:spcBef>
                <a:spcPct val="20000"/>
              </a:spcBef>
              <a:defRPr/>
            </a:pPr>
            <a:r>
              <a:rPr lang="en-US" altLang="ko-KR" b="0" dirty="0">
                <a:latin typeface="Helvetica" charset="0"/>
                <a:ea typeface="굴림" charset="-127"/>
                <a:cs typeface="굴림" charset="-127"/>
              </a:rPr>
              <a:t>Efficient use of resources (CPU, disk, memory, etc)</a:t>
            </a:r>
          </a:p>
          <a:p>
            <a:pPr>
              <a:lnSpc>
                <a:spcPct val="100000"/>
              </a:lnSpc>
              <a:spcBef>
                <a:spcPct val="20000"/>
              </a:spcBef>
              <a:defRPr/>
            </a:pPr>
            <a:endParaRPr lang="en-US" altLang="ko-KR" b="0" dirty="0">
              <a:latin typeface="Helvetica" charset="0"/>
              <a:ea typeface="굴림" charset="-127"/>
              <a:cs typeface="굴림" charset="-127"/>
            </a:endParaRPr>
          </a:p>
          <a:p>
            <a:pPr>
              <a:lnSpc>
                <a:spcPct val="100000"/>
              </a:lnSpc>
              <a:spcBef>
                <a:spcPct val="20000"/>
              </a:spcBef>
              <a:defRPr/>
            </a:pPr>
            <a:r>
              <a:rPr lang="en-US" altLang="ko-KR" b="0" dirty="0">
                <a:latin typeface="Helvetica" charset="0"/>
                <a:ea typeface="굴림" charset="-127"/>
                <a:cs typeface="굴림" charset="-127"/>
              </a:rPr>
              <a:t>Fairness</a:t>
            </a:r>
          </a:p>
          <a:p>
            <a:pPr lvl="1">
              <a:lnSpc>
                <a:spcPct val="100000"/>
              </a:lnSpc>
              <a:spcBef>
                <a:spcPct val="20000"/>
              </a:spcBef>
              <a:defRPr/>
            </a:pPr>
            <a:r>
              <a:rPr lang="en-US" altLang="ko-KR" b="0" dirty="0">
                <a:latin typeface="Helvetica" charset="0"/>
                <a:ea typeface="굴림" charset="-127"/>
                <a:cs typeface="굴림" charset="-127"/>
              </a:rPr>
              <a:t>Share CPU among users in some equitable way</a:t>
            </a:r>
          </a:p>
          <a:p>
            <a:pPr lvl="1">
              <a:lnSpc>
                <a:spcPct val="100000"/>
              </a:lnSpc>
              <a:spcBef>
                <a:spcPct val="20000"/>
              </a:spcBef>
              <a:defRPr/>
            </a:pPr>
            <a:r>
              <a:rPr lang="en-US" altLang="ko-KR" b="0" dirty="0">
                <a:latin typeface="Helvetica" charset="0"/>
                <a:ea typeface="굴림" charset="-127"/>
                <a:cs typeface="굴림" charset="-127"/>
              </a:rPr>
              <a:t>Fairness is not minimizing average response time:</a:t>
            </a:r>
          </a:p>
          <a:p>
            <a:pPr lvl="2">
              <a:lnSpc>
                <a:spcPct val="100000"/>
              </a:lnSpc>
              <a:spcBef>
                <a:spcPct val="20000"/>
              </a:spcBef>
              <a:defRPr/>
            </a:pPr>
            <a:r>
              <a:rPr lang="en-US" altLang="ko-KR" b="0" dirty="0">
                <a:latin typeface="Helvetica" charset="0"/>
                <a:ea typeface="굴림" charset="-127"/>
                <a:cs typeface="굴림" charset="-127"/>
              </a:rPr>
              <a:t>Better </a:t>
            </a:r>
            <a:r>
              <a:rPr lang="en-US" altLang="ko-KR" b="0" i="1" dirty="0">
                <a:latin typeface="Helvetica" charset="0"/>
                <a:ea typeface="굴림" charset="-127"/>
                <a:cs typeface="굴림" charset="-127"/>
              </a:rPr>
              <a:t>average</a:t>
            </a:r>
            <a:r>
              <a:rPr lang="en-US" altLang="ko-KR" b="0" dirty="0">
                <a:latin typeface="Helvetica" charset="0"/>
                <a:ea typeface="굴림" charset="-127"/>
                <a:cs typeface="굴림" charset="-127"/>
              </a:rPr>
              <a:t> response time by making system </a:t>
            </a:r>
            <a:r>
              <a:rPr lang="en-US" altLang="ko-KR" b="0" i="1" dirty="0">
                <a:latin typeface="Helvetica" charset="0"/>
                <a:ea typeface="굴림" charset="-127"/>
                <a:cs typeface="굴림" charset="-127"/>
              </a:rPr>
              <a:t>less</a:t>
            </a:r>
            <a:r>
              <a:rPr lang="en-US" altLang="ko-KR" b="0" dirty="0">
                <a:latin typeface="Helvetica" charset="0"/>
                <a:ea typeface="굴림" charset="-127"/>
                <a:cs typeface="굴림" charset="-127"/>
              </a:rPr>
              <a:t> fair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66516E37-D2BA-3933-5E86-BA8F2D56175B}"/>
              </a:ext>
            </a:extLst>
          </p:cNvPr>
          <p:cNvSpPr>
            <a:spLocks noGrp="1"/>
          </p:cNvSpPr>
          <p:nvPr>
            <p:ph type="title"/>
          </p:nvPr>
        </p:nvSpPr>
        <p:spPr>
          <a:xfrm>
            <a:off x="1512446" y="174625"/>
            <a:ext cx="10018713" cy="1752599"/>
          </a:xfrm>
        </p:spPr>
        <p:txBody>
          <a:bodyPr/>
          <a:lstStyle/>
          <a:p>
            <a:r>
              <a:rPr lang="tr-TR" altLang="en-US" u="sng" dirty="0"/>
              <a:t>CPU Scheduling Algorithms</a:t>
            </a:r>
            <a:endParaRPr lang="en-US" altLang="en-US" u="sng" dirty="0"/>
          </a:p>
        </p:txBody>
      </p:sp>
      <p:sp>
        <p:nvSpPr>
          <p:cNvPr id="36867" name="Content Placeholder 2">
            <a:extLst>
              <a:ext uri="{FF2B5EF4-FFF2-40B4-BE49-F238E27FC236}">
                <a16:creationId xmlns:a16="http://schemas.microsoft.com/office/drawing/2014/main" id="{8BF8A8FC-E661-42C0-D649-05AB223E0C3A}"/>
              </a:ext>
            </a:extLst>
          </p:cNvPr>
          <p:cNvSpPr>
            <a:spLocks noGrp="1"/>
          </p:cNvSpPr>
          <p:nvPr>
            <p:ph idx="1"/>
          </p:nvPr>
        </p:nvSpPr>
        <p:spPr>
          <a:xfrm>
            <a:off x="2341564" y="1362075"/>
            <a:ext cx="8701574" cy="5010590"/>
          </a:xfrm>
        </p:spPr>
        <p:txBody>
          <a:bodyPr/>
          <a:lstStyle/>
          <a:p>
            <a:r>
              <a:rPr lang="en-US" altLang="en-US" sz="2800" dirty="0"/>
              <a:t>First- Come, First-Served (FCFS) </a:t>
            </a:r>
            <a:r>
              <a:rPr lang="tr-TR" altLang="en-US" sz="2800" dirty="0"/>
              <a:t> - Non preemptive</a:t>
            </a:r>
          </a:p>
          <a:p>
            <a:r>
              <a:rPr lang="en-US" altLang="en-US" sz="2800" dirty="0"/>
              <a:t>Shortest-Job-First (SJF) </a:t>
            </a:r>
            <a:r>
              <a:rPr lang="tr-TR" altLang="en-US" sz="2800" dirty="0"/>
              <a:t>- Non preemptive</a:t>
            </a:r>
          </a:p>
          <a:p>
            <a:r>
              <a:rPr lang="en-US" altLang="en-US" sz="2800" dirty="0"/>
              <a:t>Shortest-</a:t>
            </a:r>
            <a:r>
              <a:rPr lang="tr-TR" altLang="en-US" sz="2800" dirty="0"/>
              <a:t>R</a:t>
            </a:r>
            <a:r>
              <a:rPr lang="en-US" altLang="en-US" sz="2800" dirty="0" err="1"/>
              <a:t>emaining</a:t>
            </a:r>
            <a:r>
              <a:rPr lang="en-US" altLang="en-US" sz="2800" dirty="0"/>
              <a:t>-</a:t>
            </a:r>
            <a:r>
              <a:rPr lang="tr-TR" altLang="en-US" sz="2800" dirty="0"/>
              <a:t>T</a:t>
            </a:r>
            <a:r>
              <a:rPr lang="en-US" altLang="en-US" sz="2800" dirty="0" err="1"/>
              <a:t>ime</a:t>
            </a:r>
            <a:r>
              <a:rPr lang="en-US" altLang="en-US" sz="2800" dirty="0"/>
              <a:t>-</a:t>
            </a:r>
            <a:r>
              <a:rPr lang="tr-TR" altLang="en-US" sz="2800" dirty="0"/>
              <a:t>F</a:t>
            </a:r>
            <a:r>
              <a:rPr lang="en-US" altLang="en-US" sz="2800" dirty="0" err="1"/>
              <a:t>irst</a:t>
            </a:r>
            <a:r>
              <a:rPr lang="tr-TR" altLang="en-US" sz="2800" dirty="0"/>
              <a:t> (SRTF) - Preemptive</a:t>
            </a:r>
          </a:p>
          <a:p>
            <a:r>
              <a:rPr lang="en-US" altLang="en-US" sz="2800" dirty="0"/>
              <a:t>Priority Scheduling</a:t>
            </a:r>
            <a:r>
              <a:rPr lang="tr-TR" altLang="en-US" sz="2800" dirty="0"/>
              <a:t> - Non preemptive, Preemptive</a:t>
            </a:r>
          </a:p>
          <a:p>
            <a:r>
              <a:rPr lang="en-US" altLang="en-US" sz="2800" dirty="0"/>
              <a:t>Round Robin (RR)</a:t>
            </a:r>
            <a:r>
              <a:rPr lang="tr-TR" altLang="en-US" sz="2800" dirty="0"/>
              <a:t>  - Preemptive</a:t>
            </a:r>
          </a:p>
          <a:p>
            <a:r>
              <a:rPr lang="en-US" altLang="en-US" sz="2800" dirty="0"/>
              <a:t>Priority</a:t>
            </a:r>
            <a:r>
              <a:rPr lang="tr-TR" altLang="en-US" sz="2800" dirty="0"/>
              <a:t> – </a:t>
            </a:r>
            <a:r>
              <a:rPr lang="en-US" altLang="en-US" sz="2800" dirty="0"/>
              <a:t>RR</a:t>
            </a:r>
            <a:r>
              <a:rPr lang="tr-TR" altLang="en-US" sz="2800" dirty="0"/>
              <a:t>  (</a:t>
            </a:r>
            <a:r>
              <a:rPr lang="en-US" altLang="en-US" sz="2800" dirty="0"/>
              <a:t>Multilevel Queue Scheduling</a:t>
            </a:r>
            <a:r>
              <a:rPr lang="tr-TR" altLang="en-US" sz="2800" dirty="0"/>
              <a:t>, </a:t>
            </a:r>
            <a:r>
              <a:rPr lang="en-US" altLang="en-US" sz="2800" dirty="0"/>
              <a:t>Multilevel Feedback Queue Scheduling</a:t>
            </a:r>
            <a:r>
              <a:rPr lang="tr-TR" altLang="en-US" sz="2800" dirty="0"/>
              <a:t>)</a:t>
            </a:r>
          </a:p>
          <a:p>
            <a:endParaRPr lang="en-US" altLang="en-US" dirty="0"/>
          </a:p>
        </p:txBody>
      </p:sp>
      <p:sp>
        <p:nvSpPr>
          <p:cNvPr id="36868" name="Footer Placeholder 3">
            <a:extLst>
              <a:ext uri="{FF2B5EF4-FFF2-40B4-BE49-F238E27FC236}">
                <a16:creationId xmlns:a16="http://schemas.microsoft.com/office/drawing/2014/main" id="{AA6C2F81-C1C3-4D7F-BAD8-7FDAC200B8CB}"/>
              </a:ext>
            </a:extLst>
          </p:cNvPr>
          <p:cNvSpPr>
            <a:spLocks noGrp="1"/>
          </p:cNvSpPr>
          <p:nvPr>
            <p:ph type="ftr" sz="quarter" idx="10"/>
          </p:nvPr>
        </p:nvSpPr>
        <p:spPr>
          <a:noFill/>
        </p:spPr>
        <p:txBody>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Operating System Concepts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8580" name="Picture 20">
            <a:extLst>
              <a:ext uri="{FF2B5EF4-FFF2-40B4-BE49-F238E27FC236}">
                <a16:creationId xmlns:a16="http://schemas.microsoft.com/office/drawing/2014/main" id="{CA4C3E76-9365-C960-A054-B6942B674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304948" y="1230922"/>
            <a:ext cx="2153527" cy="2502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2">
            <a:extLst>
              <a:ext uri="{FF2B5EF4-FFF2-40B4-BE49-F238E27FC236}">
                <a16:creationId xmlns:a16="http://schemas.microsoft.com/office/drawing/2014/main" id="{DA731369-53AC-2C96-00D0-A0723D74A1B5}"/>
              </a:ext>
            </a:extLst>
          </p:cNvPr>
          <p:cNvSpPr>
            <a:spLocks noGrp="1" noChangeArrowheads="1"/>
          </p:cNvSpPr>
          <p:nvPr>
            <p:ph type="title"/>
          </p:nvPr>
        </p:nvSpPr>
        <p:spPr>
          <a:xfrm>
            <a:off x="1793974" y="92075"/>
            <a:ext cx="9664501" cy="457200"/>
          </a:xfrm>
        </p:spPr>
        <p:txBody>
          <a:bodyPr>
            <a:noAutofit/>
          </a:bodyPr>
          <a:lstStyle/>
          <a:p>
            <a:pPr>
              <a:defRPr/>
            </a:pPr>
            <a:r>
              <a:rPr lang="en-US" altLang="ko-KR" sz="3200" u="sng" dirty="0">
                <a:latin typeface="Helvetica" charset="0"/>
                <a:ea typeface="굴림" charset="-127"/>
                <a:cs typeface="굴림" charset="-127"/>
              </a:rPr>
              <a:t>First-Come, First-Served (FCFS) Scheduling</a:t>
            </a:r>
          </a:p>
        </p:txBody>
      </p:sp>
      <p:sp>
        <p:nvSpPr>
          <p:cNvPr id="578563" name="Rectangle 3">
            <a:extLst>
              <a:ext uri="{FF2B5EF4-FFF2-40B4-BE49-F238E27FC236}">
                <a16:creationId xmlns:a16="http://schemas.microsoft.com/office/drawing/2014/main" id="{5F773F55-4A0B-155D-8E36-E7666286A82F}"/>
              </a:ext>
            </a:extLst>
          </p:cNvPr>
          <p:cNvSpPr>
            <a:spLocks noGrp="1" noChangeArrowheads="1"/>
          </p:cNvSpPr>
          <p:nvPr>
            <p:ph type="body" idx="1"/>
          </p:nvPr>
        </p:nvSpPr>
        <p:spPr>
          <a:xfrm>
            <a:off x="2282824" y="609600"/>
            <a:ext cx="8686800" cy="6248400"/>
          </a:xfrm>
        </p:spPr>
        <p:txBody>
          <a:bodyPr/>
          <a:lstStyle/>
          <a:p>
            <a:pPr marL="342900" indent="-342900">
              <a:lnSpc>
                <a:spcPct val="80000"/>
              </a:lnSpc>
              <a:tabLst>
                <a:tab pos="3032125" algn="ctr"/>
                <a:tab pos="4635500" algn="ctr"/>
              </a:tabLst>
            </a:pPr>
            <a:r>
              <a:rPr lang="en-US" altLang="ko-KR" b="0" dirty="0">
                <a:latin typeface="Helvetica" panose="020B0604020202020204" pitchFamily="34" charset="0"/>
                <a:ea typeface="굴림" panose="020B0503020000020004" pitchFamily="34" charset="-127"/>
              </a:rPr>
              <a:t>First-Come, First-Served (FCFS)</a:t>
            </a:r>
          </a:p>
          <a:p>
            <a:pPr lvl="1">
              <a:lnSpc>
                <a:spcPct val="80000"/>
              </a:lnSpc>
              <a:tabLst>
                <a:tab pos="3032125" algn="ctr"/>
                <a:tab pos="4635500" algn="ctr"/>
              </a:tabLst>
            </a:pPr>
            <a:r>
              <a:rPr lang="en-US" altLang="ko-KR" b="0" dirty="0">
                <a:latin typeface="Helvetica" panose="020B0604020202020204" pitchFamily="34" charset="0"/>
                <a:ea typeface="굴림" panose="020B0503020000020004" pitchFamily="34" charset="-127"/>
              </a:rPr>
              <a:t>Also “First In, First Out” (FIFO) or “Run until done”</a:t>
            </a:r>
          </a:p>
          <a:p>
            <a:pPr marL="1085850" lvl="2">
              <a:lnSpc>
                <a:spcPct val="80000"/>
              </a:lnSpc>
              <a:tabLst>
                <a:tab pos="3032125" algn="ctr"/>
                <a:tab pos="4635500" algn="ctr"/>
              </a:tabLst>
            </a:pPr>
            <a:r>
              <a:rPr lang="en-US" altLang="ko-KR" b="0" dirty="0">
                <a:latin typeface="Helvetica" panose="020B0604020202020204" pitchFamily="34" charset="0"/>
                <a:ea typeface="굴림" panose="020B0503020000020004" pitchFamily="34" charset="-127"/>
              </a:rPr>
              <a:t>In early systems, FCFS meant one program </a:t>
            </a:r>
            <a:br>
              <a:rPr lang="en-US" altLang="ko-KR" b="0" dirty="0">
                <a:latin typeface="Helvetica" panose="020B0604020202020204" pitchFamily="34" charset="0"/>
                <a:ea typeface="굴림" panose="020B0503020000020004" pitchFamily="34" charset="-127"/>
              </a:rPr>
            </a:br>
            <a:r>
              <a:rPr lang="en-US" altLang="ko-KR" b="0" dirty="0">
                <a:latin typeface="Helvetica" panose="020B0604020202020204" pitchFamily="34" charset="0"/>
                <a:ea typeface="굴림" panose="020B0503020000020004" pitchFamily="34" charset="-127"/>
              </a:rPr>
              <a:t>scheduled until done (including I/O)</a:t>
            </a:r>
          </a:p>
          <a:p>
            <a:pPr marL="1085850" lvl="2">
              <a:lnSpc>
                <a:spcPct val="80000"/>
              </a:lnSpc>
              <a:tabLst>
                <a:tab pos="3032125" algn="ctr"/>
                <a:tab pos="4635500" algn="ctr"/>
              </a:tabLst>
            </a:pPr>
            <a:r>
              <a:rPr lang="en-US" altLang="ko-KR" b="0" dirty="0">
                <a:latin typeface="Helvetica" panose="020B0604020202020204" pitchFamily="34" charset="0"/>
                <a:ea typeface="굴림" panose="020B0503020000020004" pitchFamily="34" charset="-127"/>
              </a:rPr>
              <a:t>Now, means keep CPU until thread blocks </a:t>
            </a:r>
          </a:p>
          <a:p>
            <a:pPr marL="342900" indent="-342900">
              <a:lnSpc>
                <a:spcPct val="80000"/>
              </a:lnSpc>
              <a:tabLst>
                <a:tab pos="3032125" algn="ctr"/>
                <a:tab pos="4635500" algn="ctr"/>
              </a:tabLst>
            </a:pPr>
            <a:r>
              <a:rPr lang="en-US" altLang="ko-KR" b="0" dirty="0">
                <a:latin typeface="Helvetica" panose="020B0604020202020204" pitchFamily="34" charset="0"/>
                <a:ea typeface="굴림" panose="020B0503020000020004" pitchFamily="34" charset="-127"/>
              </a:rPr>
              <a:t>Example:</a:t>
            </a:r>
            <a:r>
              <a:rPr lang="en-US" altLang="ko-KR" sz="2000" dirty="0">
                <a:latin typeface="Helvetica" panose="020B0604020202020204" pitchFamily="34" charset="0"/>
                <a:ea typeface="굴림" panose="020B0503020000020004" pitchFamily="34" charset="-127"/>
              </a:rPr>
              <a:t>	</a:t>
            </a:r>
            <a:r>
              <a:rPr lang="en-US" altLang="ko-KR" sz="2000" u="sng" dirty="0">
                <a:latin typeface="Helvetica" panose="020B0604020202020204" pitchFamily="34" charset="0"/>
                <a:ea typeface="굴림" panose="020B0503020000020004" pitchFamily="34" charset="-127"/>
              </a:rPr>
              <a:t>Process</a:t>
            </a:r>
            <a:r>
              <a:rPr lang="en-US" altLang="ko-KR" sz="2000" dirty="0">
                <a:latin typeface="Helvetica" panose="020B0604020202020204" pitchFamily="34" charset="0"/>
                <a:ea typeface="굴림" panose="020B0503020000020004" pitchFamily="34" charset="-127"/>
              </a:rPr>
              <a:t>	</a:t>
            </a:r>
            <a:r>
              <a:rPr lang="en-US" altLang="ko-KR" sz="2000" u="sng" dirty="0">
                <a:latin typeface="Helvetica" panose="020B0604020202020204" pitchFamily="34" charset="0"/>
                <a:ea typeface="굴림" panose="020B0503020000020004" pitchFamily="34" charset="-127"/>
              </a:rPr>
              <a:t>Burst Time</a:t>
            </a:r>
            <a:br>
              <a:rPr lang="en-US" altLang="ko-KR" sz="2000" u="sng" dirty="0">
                <a:latin typeface="Helvetica" panose="020B0604020202020204" pitchFamily="34" charset="0"/>
                <a:ea typeface="굴림" panose="020B0503020000020004" pitchFamily="34" charset="-127"/>
              </a:rPr>
            </a:br>
            <a:r>
              <a:rPr lang="en-US" altLang="ko-KR" sz="2000" dirty="0">
                <a:latin typeface="Helvetica" panose="020B0604020202020204" pitchFamily="34" charset="0"/>
                <a:ea typeface="굴림" panose="020B0503020000020004" pitchFamily="34" charset="-127"/>
              </a:rPr>
              <a:t>	</a:t>
            </a:r>
            <a:r>
              <a:rPr lang="en-US" altLang="ko-KR" sz="2000" i="1" dirty="0">
                <a:latin typeface="Helvetica" panose="020B0604020202020204" pitchFamily="34" charset="0"/>
                <a:ea typeface="굴림" panose="020B0503020000020004" pitchFamily="34" charset="-127"/>
              </a:rPr>
              <a:t>P</a:t>
            </a:r>
            <a:r>
              <a:rPr lang="en-US" altLang="ko-KR" sz="2000" i="1" baseline="-25000" dirty="0">
                <a:latin typeface="Helvetica" panose="020B0604020202020204" pitchFamily="34" charset="0"/>
                <a:ea typeface="굴림" panose="020B0503020000020004" pitchFamily="34" charset="-127"/>
              </a:rPr>
              <a:t>1</a:t>
            </a:r>
            <a:r>
              <a:rPr lang="en-US" altLang="ko-KR" sz="2000" dirty="0">
                <a:latin typeface="Helvetica" panose="020B0604020202020204" pitchFamily="34" charset="0"/>
                <a:ea typeface="굴림" panose="020B0503020000020004" pitchFamily="34" charset="-127"/>
              </a:rPr>
              <a:t>	24</a:t>
            </a:r>
            <a:br>
              <a:rPr lang="en-US" altLang="ko-KR" sz="2000" dirty="0">
                <a:latin typeface="Helvetica" panose="020B0604020202020204" pitchFamily="34" charset="0"/>
                <a:ea typeface="굴림" panose="020B0503020000020004" pitchFamily="34" charset="-127"/>
              </a:rPr>
            </a:br>
            <a:r>
              <a:rPr lang="en-US" altLang="ko-KR" sz="2000" dirty="0">
                <a:latin typeface="Helvetica" panose="020B0604020202020204" pitchFamily="34" charset="0"/>
                <a:ea typeface="굴림" panose="020B0503020000020004" pitchFamily="34" charset="-127"/>
              </a:rPr>
              <a:t>	 </a:t>
            </a:r>
            <a:r>
              <a:rPr lang="en-US" altLang="ko-KR" sz="2000" i="1" dirty="0">
                <a:latin typeface="Helvetica" panose="020B0604020202020204" pitchFamily="34" charset="0"/>
                <a:ea typeface="굴림" panose="020B0503020000020004" pitchFamily="34" charset="-127"/>
              </a:rPr>
              <a:t>P</a:t>
            </a:r>
            <a:r>
              <a:rPr lang="en-US" altLang="ko-KR" sz="2000" i="1" baseline="-25000" dirty="0">
                <a:latin typeface="Helvetica" panose="020B0604020202020204" pitchFamily="34" charset="0"/>
                <a:ea typeface="굴림" panose="020B0503020000020004" pitchFamily="34" charset="-127"/>
              </a:rPr>
              <a:t>2</a:t>
            </a:r>
            <a:r>
              <a:rPr lang="en-US" altLang="ko-KR" sz="2000" dirty="0">
                <a:latin typeface="Helvetica" panose="020B0604020202020204" pitchFamily="34" charset="0"/>
                <a:ea typeface="굴림" panose="020B0503020000020004" pitchFamily="34" charset="-127"/>
              </a:rPr>
              <a:t> 	3</a:t>
            </a:r>
            <a:br>
              <a:rPr lang="en-US" altLang="ko-KR" sz="2000" dirty="0">
                <a:latin typeface="Helvetica" panose="020B0604020202020204" pitchFamily="34" charset="0"/>
                <a:ea typeface="굴림" panose="020B0503020000020004" pitchFamily="34" charset="-127"/>
              </a:rPr>
            </a:br>
            <a:r>
              <a:rPr lang="en-US" altLang="ko-KR" sz="2000" dirty="0">
                <a:latin typeface="Helvetica" panose="020B0604020202020204" pitchFamily="34" charset="0"/>
                <a:ea typeface="굴림" panose="020B0503020000020004" pitchFamily="34" charset="-127"/>
              </a:rPr>
              <a:t>	</a:t>
            </a:r>
            <a:r>
              <a:rPr lang="en-US" altLang="ko-KR" sz="2000" i="1" dirty="0">
                <a:latin typeface="Helvetica" panose="020B0604020202020204" pitchFamily="34" charset="0"/>
                <a:ea typeface="굴림" panose="020B0503020000020004" pitchFamily="34" charset="-127"/>
              </a:rPr>
              <a:t>P</a:t>
            </a:r>
            <a:r>
              <a:rPr lang="en-US" altLang="ko-KR" sz="2000" i="1" baseline="-25000" dirty="0">
                <a:latin typeface="Helvetica" panose="020B0604020202020204" pitchFamily="34" charset="0"/>
                <a:ea typeface="굴림" panose="020B0503020000020004" pitchFamily="34" charset="-127"/>
              </a:rPr>
              <a:t>3	 </a:t>
            </a:r>
            <a:r>
              <a:rPr lang="en-US" altLang="ko-KR" sz="2000" dirty="0">
                <a:latin typeface="Helvetica" panose="020B0604020202020204" pitchFamily="34" charset="0"/>
                <a:ea typeface="굴림" panose="020B0503020000020004" pitchFamily="34" charset="-127"/>
              </a:rPr>
              <a:t>3</a:t>
            </a:r>
            <a:r>
              <a:rPr lang="en-US" altLang="ko-KR" sz="2000" i="1" baseline="-25000" dirty="0">
                <a:latin typeface="Helvetica" panose="020B0604020202020204" pitchFamily="34" charset="0"/>
                <a:ea typeface="굴림" panose="020B0503020000020004" pitchFamily="34" charset="-127"/>
              </a:rPr>
              <a:t> </a:t>
            </a:r>
          </a:p>
          <a:p>
            <a:pPr lvl="1">
              <a:lnSpc>
                <a:spcPct val="80000"/>
              </a:lnSpc>
              <a:tabLst>
                <a:tab pos="3032125" algn="ctr"/>
                <a:tab pos="4635500" algn="ctr"/>
              </a:tabLst>
            </a:pPr>
            <a:r>
              <a:rPr lang="en-US" altLang="ko-KR" b="0" dirty="0">
                <a:latin typeface="Helvetica" panose="020B0604020202020204" pitchFamily="34" charset="0"/>
                <a:ea typeface="굴림" panose="020B0503020000020004" pitchFamily="34" charset="-127"/>
              </a:rPr>
              <a:t>Suppose processes arrive in the order: </a:t>
            </a:r>
            <a:r>
              <a:rPr lang="en-US" altLang="ko-KR" b="0" i="1" dirty="0">
                <a:latin typeface="Helvetica" panose="020B0604020202020204" pitchFamily="34" charset="0"/>
                <a:ea typeface="굴림" panose="020B0503020000020004" pitchFamily="34" charset="-127"/>
              </a:rPr>
              <a:t>P</a:t>
            </a:r>
            <a:r>
              <a:rPr lang="en-US" altLang="ko-KR" b="0" i="1" baseline="-25000" dirty="0">
                <a:latin typeface="Helvetica" panose="020B0604020202020204" pitchFamily="34" charset="0"/>
                <a:ea typeface="굴림" panose="020B0503020000020004" pitchFamily="34" charset="-127"/>
              </a:rPr>
              <a:t>1</a:t>
            </a:r>
            <a:r>
              <a:rPr lang="en-US" altLang="ko-KR" b="0" dirty="0">
                <a:latin typeface="Helvetica" panose="020B0604020202020204" pitchFamily="34" charset="0"/>
                <a:ea typeface="굴림" panose="020B0503020000020004" pitchFamily="34" charset="-127"/>
              </a:rPr>
              <a:t> , </a:t>
            </a:r>
            <a:r>
              <a:rPr lang="en-US" altLang="ko-KR" b="0" i="1" dirty="0">
                <a:latin typeface="Helvetica" panose="020B0604020202020204" pitchFamily="34" charset="0"/>
                <a:ea typeface="굴림" panose="020B0503020000020004" pitchFamily="34" charset="-127"/>
              </a:rPr>
              <a:t>P</a:t>
            </a:r>
            <a:r>
              <a:rPr lang="en-US" altLang="ko-KR" b="0" i="1" baseline="-25000" dirty="0">
                <a:latin typeface="Helvetica" panose="020B0604020202020204" pitchFamily="34" charset="0"/>
                <a:ea typeface="굴림" panose="020B0503020000020004" pitchFamily="34" charset="-127"/>
              </a:rPr>
              <a:t>2</a:t>
            </a:r>
            <a:r>
              <a:rPr lang="en-US" altLang="ko-KR" b="0" dirty="0">
                <a:latin typeface="Helvetica" panose="020B0604020202020204" pitchFamily="34" charset="0"/>
                <a:ea typeface="굴림" panose="020B0503020000020004" pitchFamily="34" charset="-127"/>
              </a:rPr>
              <a:t> , </a:t>
            </a:r>
            <a:r>
              <a:rPr lang="en-US" altLang="ko-KR" b="0" i="1" dirty="0">
                <a:latin typeface="Helvetica" panose="020B0604020202020204" pitchFamily="34" charset="0"/>
                <a:ea typeface="굴림" panose="020B0503020000020004" pitchFamily="34" charset="-127"/>
              </a:rPr>
              <a:t>P</a:t>
            </a:r>
            <a:r>
              <a:rPr lang="en-US" altLang="ko-KR" b="0" i="1" baseline="-25000" dirty="0">
                <a:latin typeface="Helvetica" panose="020B0604020202020204" pitchFamily="34" charset="0"/>
                <a:ea typeface="굴림" panose="020B0503020000020004" pitchFamily="34" charset="-127"/>
              </a:rPr>
              <a:t>3  </a:t>
            </a:r>
            <a:br>
              <a:rPr lang="en-US" altLang="ko-KR" b="0" i="1" baseline="-25000" dirty="0">
                <a:latin typeface="Helvetica" panose="020B0604020202020204" pitchFamily="34" charset="0"/>
                <a:ea typeface="굴림" panose="020B0503020000020004" pitchFamily="34" charset="-127"/>
              </a:rPr>
            </a:br>
            <a:r>
              <a:rPr lang="en-US" altLang="ko-KR" b="0" dirty="0">
                <a:latin typeface="Helvetica" panose="020B0604020202020204" pitchFamily="34" charset="0"/>
                <a:ea typeface="굴림" panose="020B0503020000020004" pitchFamily="34" charset="-127"/>
              </a:rPr>
              <a:t>The Gantt Chart for the schedule is:</a:t>
            </a:r>
            <a:br>
              <a:rPr lang="en-US" altLang="ko-KR" b="0" dirty="0">
                <a:latin typeface="Helvetica" panose="020B0604020202020204" pitchFamily="34" charset="0"/>
                <a:ea typeface="굴림" panose="020B0503020000020004" pitchFamily="34" charset="-127"/>
              </a:rPr>
            </a:br>
            <a:br>
              <a:rPr lang="en-US" altLang="ko-KR" dirty="0">
                <a:latin typeface="Helvetica" panose="020B0604020202020204" pitchFamily="34" charset="0"/>
                <a:ea typeface="굴림" panose="020B0503020000020004" pitchFamily="34" charset="-127"/>
              </a:rPr>
            </a:br>
            <a:br>
              <a:rPr lang="en-US" altLang="ko-KR" dirty="0">
                <a:latin typeface="Helvetica" panose="020B0604020202020204" pitchFamily="34" charset="0"/>
                <a:ea typeface="굴림" panose="020B0503020000020004" pitchFamily="34" charset="-127"/>
              </a:rPr>
            </a:br>
            <a:br>
              <a:rPr lang="en-US" altLang="ko-KR" dirty="0">
                <a:latin typeface="Helvetica" panose="020B0604020202020204" pitchFamily="34" charset="0"/>
                <a:ea typeface="굴림" panose="020B0503020000020004" pitchFamily="34" charset="-127"/>
              </a:rPr>
            </a:br>
            <a:br>
              <a:rPr lang="en-US" altLang="ko-KR" dirty="0">
                <a:latin typeface="Helvetica" panose="020B0604020202020204" pitchFamily="34" charset="0"/>
                <a:ea typeface="굴림" panose="020B0503020000020004" pitchFamily="34" charset="-127"/>
              </a:rPr>
            </a:br>
            <a:endParaRPr lang="en-US" altLang="ko-KR" dirty="0">
              <a:latin typeface="Helvetica" panose="020B0604020202020204" pitchFamily="34" charset="0"/>
              <a:ea typeface="굴림" panose="020B0503020000020004" pitchFamily="34" charset="-127"/>
            </a:endParaRPr>
          </a:p>
          <a:p>
            <a:pPr lvl="1">
              <a:lnSpc>
                <a:spcPct val="60000"/>
              </a:lnSpc>
              <a:tabLst>
                <a:tab pos="3032125" algn="ctr"/>
                <a:tab pos="4635500" algn="ctr"/>
              </a:tabLst>
            </a:pPr>
            <a:r>
              <a:rPr lang="en-US" altLang="ko-KR" b="0" dirty="0">
                <a:latin typeface="Helvetica" panose="020B0604020202020204" pitchFamily="34" charset="0"/>
                <a:ea typeface="굴림" panose="020B0503020000020004" pitchFamily="34" charset="-127"/>
              </a:rPr>
              <a:t>Waiting time for </a:t>
            </a:r>
            <a:r>
              <a:rPr lang="en-US" altLang="ko-KR" b="0" i="1" dirty="0">
                <a:latin typeface="Helvetica" panose="020B0604020202020204" pitchFamily="34" charset="0"/>
                <a:ea typeface="굴림" panose="020B0503020000020004" pitchFamily="34" charset="-127"/>
              </a:rPr>
              <a:t>P</a:t>
            </a:r>
            <a:r>
              <a:rPr lang="en-US" altLang="ko-KR" b="0" i="1" baseline="-25000" dirty="0">
                <a:latin typeface="Helvetica" panose="020B0604020202020204" pitchFamily="34" charset="0"/>
                <a:ea typeface="굴림" panose="020B0503020000020004" pitchFamily="34" charset="-127"/>
              </a:rPr>
              <a:t>1</a:t>
            </a:r>
            <a:r>
              <a:rPr lang="en-US" altLang="ko-KR" b="0" dirty="0">
                <a:latin typeface="Helvetica" panose="020B0604020202020204" pitchFamily="34" charset="0"/>
                <a:ea typeface="굴림" panose="020B0503020000020004" pitchFamily="34" charset="-127"/>
              </a:rPr>
              <a:t>  = 0; </a:t>
            </a:r>
            <a:r>
              <a:rPr lang="en-US" altLang="ko-KR" b="0" i="1" dirty="0">
                <a:latin typeface="Helvetica" panose="020B0604020202020204" pitchFamily="34" charset="0"/>
                <a:ea typeface="굴림" panose="020B0503020000020004" pitchFamily="34" charset="-127"/>
              </a:rPr>
              <a:t>P</a:t>
            </a:r>
            <a:r>
              <a:rPr lang="en-US" altLang="ko-KR" b="0" i="1" baseline="-25000" dirty="0">
                <a:latin typeface="Helvetica" panose="020B0604020202020204" pitchFamily="34" charset="0"/>
                <a:ea typeface="굴림" panose="020B0503020000020004" pitchFamily="34" charset="-127"/>
              </a:rPr>
              <a:t>2</a:t>
            </a:r>
            <a:r>
              <a:rPr lang="en-US" altLang="ko-KR" b="0" dirty="0">
                <a:latin typeface="Helvetica" panose="020B0604020202020204" pitchFamily="34" charset="0"/>
                <a:ea typeface="굴림" panose="020B0503020000020004" pitchFamily="34" charset="-127"/>
              </a:rPr>
              <a:t>  = 24; </a:t>
            </a:r>
            <a:r>
              <a:rPr lang="en-US" altLang="ko-KR" b="0" i="1" dirty="0">
                <a:latin typeface="Helvetica" panose="020B0604020202020204" pitchFamily="34" charset="0"/>
                <a:ea typeface="굴림" panose="020B0503020000020004" pitchFamily="34" charset="-127"/>
              </a:rPr>
              <a:t>P</a:t>
            </a:r>
            <a:r>
              <a:rPr lang="en-US" altLang="ko-KR" b="0" i="1" baseline="-25000" dirty="0">
                <a:latin typeface="Helvetica" panose="020B0604020202020204" pitchFamily="34" charset="0"/>
                <a:ea typeface="굴림" panose="020B0503020000020004" pitchFamily="34" charset="-127"/>
              </a:rPr>
              <a:t>3 </a:t>
            </a:r>
            <a:r>
              <a:rPr lang="en-US" altLang="ko-KR" b="0" dirty="0">
                <a:latin typeface="Helvetica" panose="020B0604020202020204" pitchFamily="34" charset="0"/>
                <a:ea typeface="굴림" panose="020B0503020000020004" pitchFamily="34" charset="-127"/>
              </a:rPr>
              <a:t>= 27</a:t>
            </a:r>
          </a:p>
          <a:p>
            <a:pPr lvl="1">
              <a:lnSpc>
                <a:spcPct val="80000"/>
              </a:lnSpc>
              <a:tabLst>
                <a:tab pos="3032125" algn="ctr"/>
                <a:tab pos="4635500" algn="ctr"/>
              </a:tabLst>
            </a:pPr>
            <a:r>
              <a:rPr lang="en-US" altLang="ko-KR" b="0" dirty="0">
                <a:latin typeface="Helvetica" panose="020B0604020202020204" pitchFamily="34" charset="0"/>
                <a:ea typeface="굴림" panose="020B0503020000020004" pitchFamily="34" charset="-127"/>
              </a:rPr>
              <a:t>Average waiting time:  (0 + 24 + 27)/3 = 17</a:t>
            </a:r>
          </a:p>
          <a:p>
            <a:pPr lvl="1">
              <a:lnSpc>
                <a:spcPct val="80000"/>
              </a:lnSpc>
              <a:tabLst>
                <a:tab pos="3032125" algn="ctr"/>
                <a:tab pos="4635500" algn="ctr"/>
              </a:tabLst>
            </a:pPr>
            <a:r>
              <a:rPr lang="en-US" altLang="ko-KR" b="0" dirty="0">
                <a:latin typeface="Helvetica" panose="020B0604020202020204" pitchFamily="34" charset="0"/>
                <a:ea typeface="굴림" panose="020B0503020000020004" pitchFamily="34" charset="-127"/>
              </a:rPr>
              <a:t>Average completion time: (24 + 27 + 30)/3 = 27</a:t>
            </a:r>
          </a:p>
          <a:p>
            <a:pPr marL="342900" indent="-342900">
              <a:lnSpc>
                <a:spcPct val="80000"/>
              </a:lnSpc>
              <a:tabLst>
                <a:tab pos="3032125" algn="ctr"/>
                <a:tab pos="4635500" algn="ctr"/>
              </a:tabLst>
            </a:pPr>
            <a:r>
              <a:rPr lang="en-US" altLang="ko-KR" b="0" i="1" u="sng" dirty="0">
                <a:latin typeface="Helvetica" panose="020B0604020202020204" pitchFamily="34" charset="0"/>
                <a:ea typeface="굴림" panose="020B0503020000020004" pitchFamily="34" charset="-127"/>
              </a:rPr>
              <a:t>Convoy effect</a:t>
            </a:r>
            <a:r>
              <a:rPr lang="en-US" altLang="ko-KR" b="0" i="1" dirty="0">
                <a:latin typeface="Helvetica" panose="020B0604020202020204" pitchFamily="34" charset="0"/>
                <a:ea typeface="굴림" panose="020B0503020000020004" pitchFamily="34" charset="-127"/>
              </a:rPr>
              <a:t>:</a:t>
            </a:r>
            <a:r>
              <a:rPr lang="en-US" altLang="ko-KR" b="0" dirty="0">
                <a:latin typeface="Helvetica" panose="020B0604020202020204" pitchFamily="34" charset="0"/>
                <a:ea typeface="굴림" panose="020B0503020000020004" pitchFamily="34" charset="-127"/>
              </a:rPr>
              <a:t> short process behind long process</a:t>
            </a:r>
          </a:p>
        </p:txBody>
      </p:sp>
      <p:grpSp>
        <p:nvGrpSpPr>
          <p:cNvPr id="2" name="Group 19">
            <a:extLst>
              <a:ext uri="{FF2B5EF4-FFF2-40B4-BE49-F238E27FC236}">
                <a16:creationId xmlns:a16="http://schemas.microsoft.com/office/drawing/2014/main" id="{3ED3ED77-9133-6144-EB00-0D39464F4931}"/>
              </a:ext>
            </a:extLst>
          </p:cNvPr>
          <p:cNvGrpSpPr>
            <a:grpSpLocks/>
          </p:cNvGrpSpPr>
          <p:nvPr/>
        </p:nvGrpSpPr>
        <p:grpSpPr bwMode="auto">
          <a:xfrm>
            <a:off x="2965036" y="4207413"/>
            <a:ext cx="5580062" cy="1146175"/>
            <a:chOff x="1099" y="3408"/>
            <a:chExt cx="3515" cy="722"/>
          </a:xfrm>
        </p:grpSpPr>
        <p:sp>
          <p:nvSpPr>
            <p:cNvPr id="65542" name="Rectangle 5">
              <a:extLst>
                <a:ext uri="{FF2B5EF4-FFF2-40B4-BE49-F238E27FC236}">
                  <a16:creationId xmlns:a16="http://schemas.microsoft.com/office/drawing/2014/main" id="{F39D1D90-7996-0D31-5139-41337BBDF752}"/>
                </a:ext>
              </a:extLst>
            </p:cNvPr>
            <p:cNvSpPr>
              <a:spLocks noChangeArrowheads="1"/>
            </p:cNvSpPr>
            <p:nvPr/>
          </p:nvSpPr>
          <p:spPr bwMode="auto">
            <a:xfrm>
              <a:off x="1208" y="3408"/>
              <a:ext cx="3312" cy="384"/>
            </a:xfrm>
            <a:prstGeom prst="rect">
              <a:avLst/>
            </a:prstGeom>
            <a:solidFill>
              <a:schemeClr val="bg1">
                <a:lumMod val="75000"/>
              </a:schemeClr>
            </a:solidFill>
            <a:ln w="9525">
              <a:solidFill>
                <a:schemeClr val="tx1"/>
              </a:solidFill>
              <a:miter lim="800000"/>
              <a:headEnd/>
              <a:tailEnd/>
            </a:ln>
          </p:spPr>
          <p:txBody>
            <a:bodyPr wrap="none" anchor="ctr"/>
            <a:lstStyle/>
            <a:p>
              <a:pPr>
                <a:defRPr/>
              </a:pPr>
              <a:endParaRPr lang="en-US">
                <a:latin typeface="Comic Sans MS" charset="0"/>
                <a:ea typeface="ＭＳ Ｐゴシック" charset="0"/>
              </a:endParaRPr>
            </a:p>
          </p:txBody>
        </p:sp>
        <p:sp>
          <p:nvSpPr>
            <p:cNvPr id="18438" name="Text Box 6">
              <a:extLst>
                <a:ext uri="{FF2B5EF4-FFF2-40B4-BE49-F238E27FC236}">
                  <a16:creationId xmlns:a16="http://schemas.microsoft.com/office/drawing/2014/main" id="{B284CB7B-6806-E771-4237-EA9D7B086129}"/>
                </a:ext>
              </a:extLst>
            </p:cNvPr>
            <p:cNvSpPr txBox="1">
              <a:spLocks noChangeArrowheads="1"/>
            </p:cNvSpPr>
            <p:nvPr/>
          </p:nvSpPr>
          <p:spPr bwMode="auto">
            <a:xfrm>
              <a:off x="2015" y="3446"/>
              <a:ext cx="2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ko-KR" b="0">
                  <a:latin typeface="Helvetica" panose="020B0604020202020204" pitchFamily="34" charset="0"/>
                  <a:ea typeface="굴림" panose="020B0503020000020004" pitchFamily="34" charset="-127"/>
                </a:rPr>
                <a:t>P</a:t>
              </a:r>
              <a:r>
                <a:rPr lang="en-US" altLang="ko-KR" b="0" baseline="-25000">
                  <a:latin typeface="Helvetica" panose="020B0604020202020204" pitchFamily="34" charset="0"/>
                  <a:ea typeface="굴림" panose="020B0503020000020004" pitchFamily="34" charset="-127"/>
                </a:rPr>
                <a:t>1</a:t>
              </a:r>
              <a:endParaRPr lang="en-US" altLang="ko-KR" b="0">
                <a:latin typeface="Helvetica" panose="020B0604020202020204" pitchFamily="34" charset="0"/>
                <a:ea typeface="굴림" panose="020B0503020000020004" pitchFamily="34" charset="-127"/>
              </a:endParaRPr>
            </a:p>
          </p:txBody>
        </p:sp>
        <p:sp>
          <p:nvSpPr>
            <p:cNvPr id="18439" name="Text Box 7">
              <a:extLst>
                <a:ext uri="{FF2B5EF4-FFF2-40B4-BE49-F238E27FC236}">
                  <a16:creationId xmlns:a16="http://schemas.microsoft.com/office/drawing/2014/main" id="{D240555E-5879-4DC0-E8CF-45F2F6131CDE}"/>
                </a:ext>
              </a:extLst>
            </p:cNvPr>
            <p:cNvSpPr txBox="1">
              <a:spLocks noChangeArrowheads="1"/>
            </p:cNvSpPr>
            <p:nvPr/>
          </p:nvSpPr>
          <p:spPr bwMode="auto">
            <a:xfrm>
              <a:off x="3503" y="3446"/>
              <a:ext cx="2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ko-KR" b="0">
                  <a:latin typeface="Helvetica" panose="020B0604020202020204" pitchFamily="34" charset="0"/>
                  <a:ea typeface="굴림" panose="020B0503020000020004" pitchFamily="34" charset="-127"/>
                </a:rPr>
                <a:t>P</a:t>
              </a:r>
              <a:r>
                <a:rPr lang="en-US" altLang="ko-KR" b="0" baseline="-25000">
                  <a:latin typeface="Helvetica" panose="020B0604020202020204" pitchFamily="34" charset="0"/>
                  <a:ea typeface="굴림" panose="020B0503020000020004" pitchFamily="34" charset="-127"/>
                </a:rPr>
                <a:t>2</a:t>
              </a:r>
              <a:endParaRPr lang="en-US" altLang="ko-KR" b="0">
                <a:latin typeface="Helvetica" panose="020B0604020202020204" pitchFamily="34" charset="0"/>
                <a:ea typeface="굴림" panose="020B0503020000020004" pitchFamily="34" charset="-127"/>
              </a:endParaRPr>
            </a:p>
          </p:txBody>
        </p:sp>
        <p:sp>
          <p:nvSpPr>
            <p:cNvPr id="18440" name="Text Box 8">
              <a:extLst>
                <a:ext uri="{FF2B5EF4-FFF2-40B4-BE49-F238E27FC236}">
                  <a16:creationId xmlns:a16="http://schemas.microsoft.com/office/drawing/2014/main" id="{779A7755-CF21-DE10-A0A4-458F2DB055E8}"/>
                </a:ext>
              </a:extLst>
            </p:cNvPr>
            <p:cNvSpPr txBox="1">
              <a:spLocks noChangeArrowheads="1"/>
            </p:cNvSpPr>
            <p:nvPr/>
          </p:nvSpPr>
          <p:spPr bwMode="auto">
            <a:xfrm>
              <a:off x="4079" y="3446"/>
              <a:ext cx="2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ko-KR" b="0">
                  <a:latin typeface="Helvetica" panose="020B0604020202020204" pitchFamily="34" charset="0"/>
                  <a:ea typeface="굴림" panose="020B0503020000020004" pitchFamily="34" charset="-127"/>
                </a:rPr>
                <a:t>P</a:t>
              </a:r>
              <a:r>
                <a:rPr lang="en-US" altLang="ko-KR" b="0" baseline="-25000">
                  <a:latin typeface="Helvetica" panose="020B0604020202020204" pitchFamily="34" charset="0"/>
                  <a:ea typeface="굴림" panose="020B0503020000020004" pitchFamily="34" charset="-127"/>
                </a:rPr>
                <a:t>3</a:t>
              </a:r>
              <a:endParaRPr lang="en-US" altLang="ko-KR" b="0">
                <a:latin typeface="Helvetica" panose="020B0604020202020204" pitchFamily="34" charset="0"/>
                <a:ea typeface="굴림" panose="020B0503020000020004" pitchFamily="34" charset="-127"/>
              </a:endParaRPr>
            </a:p>
          </p:txBody>
        </p:sp>
        <p:sp>
          <p:nvSpPr>
            <p:cNvPr id="18441" name="Line 9">
              <a:extLst>
                <a:ext uri="{FF2B5EF4-FFF2-40B4-BE49-F238E27FC236}">
                  <a16:creationId xmlns:a16="http://schemas.microsoft.com/office/drawing/2014/main" id="{1B1DA130-19D4-3F67-ED76-0C94C71573C1}"/>
                </a:ext>
              </a:extLst>
            </p:cNvPr>
            <p:cNvSpPr>
              <a:spLocks noChangeShapeType="1"/>
            </p:cNvSpPr>
            <p:nvPr/>
          </p:nvSpPr>
          <p:spPr bwMode="auto">
            <a:xfrm>
              <a:off x="1208" y="379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2" name="Line 10">
              <a:extLst>
                <a:ext uri="{FF2B5EF4-FFF2-40B4-BE49-F238E27FC236}">
                  <a16:creationId xmlns:a16="http://schemas.microsoft.com/office/drawing/2014/main" id="{4572D5E0-43BE-2353-4A52-212EF642E029}"/>
                </a:ext>
              </a:extLst>
            </p:cNvPr>
            <p:cNvSpPr>
              <a:spLocks noChangeShapeType="1"/>
            </p:cNvSpPr>
            <p:nvPr/>
          </p:nvSpPr>
          <p:spPr bwMode="auto">
            <a:xfrm>
              <a:off x="4520" y="379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3" name="Line 11">
              <a:extLst>
                <a:ext uri="{FF2B5EF4-FFF2-40B4-BE49-F238E27FC236}">
                  <a16:creationId xmlns:a16="http://schemas.microsoft.com/office/drawing/2014/main" id="{874A68AC-9D97-5066-18E9-76BFFF323903}"/>
                </a:ext>
              </a:extLst>
            </p:cNvPr>
            <p:cNvSpPr>
              <a:spLocks noChangeShapeType="1"/>
            </p:cNvSpPr>
            <p:nvPr/>
          </p:nvSpPr>
          <p:spPr bwMode="auto">
            <a:xfrm>
              <a:off x="3320" y="340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4" name="Line 12">
              <a:extLst>
                <a:ext uri="{FF2B5EF4-FFF2-40B4-BE49-F238E27FC236}">
                  <a16:creationId xmlns:a16="http://schemas.microsoft.com/office/drawing/2014/main" id="{6DE944CB-0D7F-97C9-D8EE-436415F0A571}"/>
                </a:ext>
              </a:extLst>
            </p:cNvPr>
            <p:cNvSpPr>
              <a:spLocks noChangeShapeType="1"/>
            </p:cNvSpPr>
            <p:nvPr/>
          </p:nvSpPr>
          <p:spPr bwMode="auto">
            <a:xfrm>
              <a:off x="3896" y="340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3">
              <a:extLst>
                <a:ext uri="{FF2B5EF4-FFF2-40B4-BE49-F238E27FC236}">
                  <a16:creationId xmlns:a16="http://schemas.microsoft.com/office/drawing/2014/main" id="{25971B79-B01F-DC10-8250-AB698A2C7D5A}"/>
                </a:ext>
              </a:extLst>
            </p:cNvPr>
            <p:cNvSpPr>
              <a:spLocks noChangeShapeType="1"/>
            </p:cNvSpPr>
            <p:nvPr/>
          </p:nvSpPr>
          <p:spPr bwMode="auto">
            <a:xfrm>
              <a:off x="3320" y="379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6" name="Line 14">
              <a:extLst>
                <a:ext uri="{FF2B5EF4-FFF2-40B4-BE49-F238E27FC236}">
                  <a16:creationId xmlns:a16="http://schemas.microsoft.com/office/drawing/2014/main" id="{081B75B2-3EE5-DBF5-F53F-435ED3039219}"/>
                </a:ext>
              </a:extLst>
            </p:cNvPr>
            <p:cNvSpPr>
              <a:spLocks noChangeShapeType="1"/>
            </p:cNvSpPr>
            <p:nvPr/>
          </p:nvSpPr>
          <p:spPr bwMode="auto">
            <a:xfrm>
              <a:off x="3896" y="3792"/>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7" name="Text Box 15">
              <a:extLst>
                <a:ext uri="{FF2B5EF4-FFF2-40B4-BE49-F238E27FC236}">
                  <a16:creationId xmlns:a16="http://schemas.microsoft.com/office/drawing/2014/main" id="{DF7D0E9D-358F-20DF-5569-C4699E1370EA}"/>
                </a:ext>
              </a:extLst>
            </p:cNvPr>
            <p:cNvSpPr txBox="1">
              <a:spLocks noChangeArrowheads="1"/>
            </p:cNvSpPr>
            <p:nvPr/>
          </p:nvSpPr>
          <p:spPr bwMode="auto">
            <a:xfrm>
              <a:off x="3166" y="3878"/>
              <a:ext cx="2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ko-KR" b="0">
                  <a:latin typeface="Helvetica" panose="020B0604020202020204" pitchFamily="34" charset="0"/>
                  <a:ea typeface="굴림" panose="020B0503020000020004" pitchFamily="34" charset="-127"/>
                </a:rPr>
                <a:t>24</a:t>
              </a:r>
            </a:p>
          </p:txBody>
        </p:sp>
        <p:sp>
          <p:nvSpPr>
            <p:cNvPr id="18448" name="Text Box 16">
              <a:extLst>
                <a:ext uri="{FF2B5EF4-FFF2-40B4-BE49-F238E27FC236}">
                  <a16:creationId xmlns:a16="http://schemas.microsoft.com/office/drawing/2014/main" id="{43342879-3251-F49C-4110-4D4A7EA8FD72}"/>
                </a:ext>
              </a:extLst>
            </p:cNvPr>
            <p:cNvSpPr txBox="1">
              <a:spLocks noChangeArrowheads="1"/>
            </p:cNvSpPr>
            <p:nvPr/>
          </p:nvSpPr>
          <p:spPr bwMode="auto">
            <a:xfrm>
              <a:off x="3742" y="3878"/>
              <a:ext cx="2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ko-KR" b="0">
                  <a:latin typeface="Helvetica" panose="020B0604020202020204" pitchFamily="34" charset="0"/>
                  <a:ea typeface="굴림" panose="020B0503020000020004" pitchFamily="34" charset="-127"/>
                </a:rPr>
                <a:t>27</a:t>
              </a:r>
            </a:p>
          </p:txBody>
        </p:sp>
        <p:sp>
          <p:nvSpPr>
            <p:cNvPr id="18449" name="Text Box 17">
              <a:extLst>
                <a:ext uri="{FF2B5EF4-FFF2-40B4-BE49-F238E27FC236}">
                  <a16:creationId xmlns:a16="http://schemas.microsoft.com/office/drawing/2014/main" id="{5F00E49D-6035-0510-5BC8-CE42F5CAB1A4}"/>
                </a:ext>
              </a:extLst>
            </p:cNvPr>
            <p:cNvSpPr txBox="1">
              <a:spLocks noChangeArrowheads="1"/>
            </p:cNvSpPr>
            <p:nvPr/>
          </p:nvSpPr>
          <p:spPr bwMode="auto">
            <a:xfrm>
              <a:off x="4318" y="3878"/>
              <a:ext cx="2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ko-KR" b="0">
                  <a:latin typeface="Helvetica" panose="020B0604020202020204" pitchFamily="34" charset="0"/>
                  <a:ea typeface="굴림" panose="020B0503020000020004" pitchFamily="34" charset="-127"/>
                </a:rPr>
                <a:t>30</a:t>
              </a:r>
            </a:p>
          </p:txBody>
        </p:sp>
        <p:sp>
          <p:nvSpPr>
            <p:cNvPr id="18450" name="Text Box 18">
              <a:extLst>
                <a:ext uri="{FF2B5EF4-FFF2-40B4-BE49-F238E27FC236}">
                  <a16:creationId xmlns:a16="http://schemas.microsoft.com/office/drawing/2014/main" id="{7340B7AA-642C-D4D9-C37C-0FB6FB2A1F3A}"/>
                </a:ext>
              </a:extLst>
            </p:cNvPr>
            <p:cNvSpPr txBox="1">
              <a:spLocks noChangeArrowheads="1"/>
            </p:cNvSpPr>
            <p:nvPr/>
          </p:nvSpPr>
          <p:spPr bwMode="auto">
            <a:xfrm>
              <a:off x="1099" y="3878"/>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ko-KR" b="0">
                  <a:latin typeface="Helvetica" panose="020B0604020202020204" pitchFamily="34" charset="0"/>
                  <a:ea typeface="굴림" panose="020B0503020000020004" pitchFamily="34" charset="-127"/>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8563">
                                            <p:txEl>
                                              <p:pRg st="1" end="1"/>
                                            </p:txEl>
                                          </p:spTgt>
                                        </p:tgtEl>
                                        <p:attrNameLst>
                                          <p:attrName>style.visibility</p:attrName>
                                        </p:attrNameLst>
                                      </p:cBhvr>
                                      <p:to>
                                        <p:strVal val="visible"/>
                                      </p:to>
                                    </p:set>
                                  </p:childTnLst>
                                </p:cTn>
                              </p:par>
                              <p:par>
                                <p:cTn id="9" presetID="2" presetClass="entr" presetSubtype="2" fill="hold" nodeType="withEffect">
                                  <p:stCondLst>
                                    <p:cond delay="0"/>
                                  </p:stCondLst>
                                  <p:childTnLst>
                                    <p:set>
                                      <p:cBhvr>
                                        <p:cTn id="10" dur="1" fill="hold">
                                          <p:stCondLst>
                                            <p:cond delay="0"/>
                                          </p:stCondLst>
                                        </p:cTn>
                                        <p:tgtEl>
                                          <p:spTgt spid="578580"/>
                                        </p:tgtEl>
                                        <p:attrNameLst>
                                          <p:attrName>style.visibility</p:attrName>
                                        </p:attrNameLst>
                                      </p:cBhvr>
                                      <p:to>
                                        <p:strVal val="visible"/>
                                      </p:to>
                                    </p:set>
                                    <p:anim calcmode="lin" valueType="num">
                                      <p:cBhvr additive="base">
                                        <p:cTn id="11" dur="500" fill="hold"/>
                                        <p:tgtEl>
                                          <p:spTgt spid="578580"/>
                                        </p:tgtEl>
                                        <p:attrNameLst>
                                          <p:attrName>ppt_x</p:attrName>
                                        </p:attrNameLst>
                                      </p:cBhvr>
                                      <p:tavLst>
                                        <p:tav tm="0">
                                          <p:val>
                                            <p:strVal val="1+#ppt_w/2"/>
                                          </p:val>
                                        </p:tav>
                                        <p:tav tm="100000">
                                          <p:val>
                                            <p:strVal val="#ppt_x"/>
                                          </p:val>
                                        </p:tav>
                                      </p:tavLst>
                                    </p:anim>
                                    <p:anim calcmode="lin" valueType="num">
                                      <p:cBhvr additive="base">
                                        <p:cTn id="12" dur="500" fill="hold"/>
                                        <p:tgtEl>
                                          <p:spTgt spid="57858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78563">
                                            <p:txEl>
                                              <p:pRg st="2" end="2"/>
                                            </p:txEl>
                                          </p:spTgt>
                                        </p:tgtEl>
                                        <p:attrNameLst>
                                          <p:attrName>style.visibility</p:attrName>
                                        </p:attrNameLst>
                                      </p:cBhvr>
                                      <p:to>
                                        <p:strVal val="visible"/>
                                      </p:to>
                                    </p:set>
                                    <p:anim calcmode="lin" valueType="num">
                                      <p:cBhvr additive="base">
                                        <p:cTn id="15" dur="500" fill="hold"/>
                                        <p:tgtEl>
                                          <p:spTgt spid="57856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7856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78563">
                                            <p:txEl>
                                              <p:pRg st="3" end="3"/>
                                            </p:txEl>
                                          </p:spTgt>
                                        </p:tgtEl>
                                        <p:attrNameLst>
                                          <p:attrName>style.visibility</p:attrName>
                                        </p:attrNameLst>
                                      </p:cBhvr>
                                      <p:to>
                                        <p:strVal val="visible"/>
                                      </p:to>
                                    </p:set>
                                    <p:anim calcmode="lin" valueType="num">
                                      <p:cBhvr additive="base">
                                        <p:cTn id="19" dur="500" fill="hold"/>
                                        <p:tgtEl>
                                          <p:spTgt spid="57856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785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578563">
                                            <p:txEl>
                                              <p:pRg st="4" end="4"/>
                                            </p:txEl>
                                          </p:spTgt>
                                        </p:tgtEl>
                                        <p:attrNameLst>
                                          <p:attrName>style.visibility</p:attrName>
                                        </p:attrNameLst>
                                      </p:cBhvr>
                                      <p:to>
                                        <p:strVal val="visible"/>
                                      </p:to>
                                    </p:set>
                                    <p:anim calcmode="lin" valueType="num">
                                      <p:cBhvr additive="base">
                                        <p:cTn id="25" dur="500" fill="hold"/>
                                        <p:tgtEl>
                                          <p:spTgt spid="57856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785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578563">
                                            <p:txEl>
                                              <p:pRg st="5" end="5"/>
                                            </p:txEl>
                                          </p:spTgt>
                                        </p:tgtEl>
                                        <p:attrNameLst>
                                          <p:attrName>style.visibility</p:attrName>
                                        </p:attrNameLst>
                                      </p:cBhvr>
                                      <p:to>
                                        <p:strVal val="visible"/>
                                      </p:to>
                                    </p:set>
                                    <p:anim calcmode="lin" valueType="num">
                                      <p:cBhvr additive="base">
                                        <p:cTn id="31" dur="500" fill="hold"/>
                                        <p:tgtEl>
                                          <p:spTgt spid="57856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7856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1+#ppt_w/2"/>
                                          </p:val>
                                        </p:tav>
                                        <p:tav tm="100000">
                                          <p:val>
                                            <p:strVal val="#ppt_x"/>
                                          </p:val>
                                        </p:tav>
                                      </p:tavLst>
                                    </p:anim>
                                    <p:anim calcmode="lin" valueType="num">
                                      <p:cBhvr additive="base">
                                        <p:cTn id="3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nodeType="clickEffect">
                                  <p:stCondLst>
                                    <p:cond delay="0"/>
                                  </p:stCondLst>
                                  <p:childTnLst>
                                    <p:set>
                                      <p:cBhvr>
                                        <p:cTn id="40" dur="1" fill="hold">
                                          <p:stCondLst>
                                            <p:cond delay="0"/>
                                          </p:stCondLst>
                                        </p:cTn>
                                        <p:tgtEl>
                                          <p:spTgt spid="578563">
                                            <p:txEl>
                                              <p:pRg st="6" end="6"/>
                                            </p:txEl>
                                          </p:spTgt>
                                        </p:tgtEl>
                                        <p:attrNameLst>
                                          <p:attrName>style.visibility</p:attrName>
                                        </p:attrNameLst>
                                      </p:cBhvr>
                                      <p:to>
                                        <p:strVal val="visible"/>
                                      </p:to>
                                    </p:set>
                                    <p:anim calcmode="lin" valueType="num">
                                      <p:cBhvr additive="base">
                                        <p:cTn id="41" dur="500" fill="hold"/>
                                        <p:tgtEl>
                                          <p:spTgt spid="578563">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785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nodeType="clickEffect">
                                  <p:stCondLst>
                                    <p:cond delay="0"/>
                                  </p:stCondLst>
                                  <p:childTnLst>
                                    <p:set>
                                      <p:cBhvr>
                                        <p:cTn id="46" dur="1" fill="hold">
                                          <p:stCondLst>
                                            <p:cond delay="0"/>
                                          </p:stCondLst>
                                        </p:cTn>
                                        <p:tgtEl>
                                          <p:spTgt spid="578563">
                                            <p:txEl>
                                              <p:pRg st="7" end="7"/>
                                            </p:txEl>
                                          </p:spTgt>
                                        </p:tgtEl>
                                        <p:attrNameLst>
                                          <p:attrName>style.visibility</p:attrName>
                                        </p:attrNameLst>
                                      </p:cBhvr>
                                      <p:to>
                                        <p:strVal val="visible"/>
                                      </p:to>
                                    </p:set>
                                    <p:anim calcmode="lin" valueType="num">
                                      <p:cBhvr additive="base">
                                        <p:cTn id="47" dur="500" fill="hold"/>
                                        <p:tgtEl>
                                          <p:spTgt spid="578563">
                                            <p:txEl>
                                              <p:pRg st="7" end="7"/>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5785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nodeType="clickEffect">
                                  <p:stCondLst>
                                    <p:cond delay="0"/>
                                  </p:stCondLst>
                                  <p:childTnLst>
                                    <p:set>
                                      <p:cBhvr>
                                        <p:cTn id="52" dur="1" fill="hold">
                                          <p:stCondLst>
                                            <p:cond delay="0"/>
                                          </p:stCondLst>
                                        </p:cTn>
                                        <p:tgtEl>
                                          <p:spTgt spid="578563">
                                            <p:txEl>
                                              <p:pRg st="8" end="8"/>
                                            </p:txEl>
                                          </p:spTgt>
                                        </p:tgtEl>
                                        <p:attrNameLst>
                                          <p:attrName>style.visibility</p:attrName>
                                        </p:attrNameLst>
                                      </p:cBhvr>
                                      <p:to>
                                        <p:strVal val="visible"/>
                                      </p:to>
                                    </p:set>
                                    <p:anim calcmode="lin" valueType="num">
                                      <p:cBhvr additive="base">
                                        <p:cTn id="53" dur="500" fill="hold"/>
                                        <p:tgtEl>
                                          <p:spTgt spid="578563">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785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2" fill="hold" nodeType="clickEffect">
                                  <p:stCondLst>
                                    <p:cond delay="0"/>
                                  </p:stCondLst>
                                  <p:childTnLst>
                                    <p:set>
                                      <p:cBhvr>
                                        <p:cTn id="58" dur="1" fill="hold">
                                          <p:stCondLst>
                                            <p:cond delay="0"/>
                                          </p:stCondLst>
                                        </p:cTn>
                                        <p:tgtEl>
                                          <p:spTgt spid="578563">
                                            <p:txEl>
                                              <p:pRg st="9" end="9"/>
                                            </p:txEl>
                                          </p:spTgt>
                                        </p:tgtEl>
                                        <p:attrNameLst>
                                          <p:attrName>style.visibility</p:attrName>
                                        </p:attrNameLst>
                                      </p:cBhvr>
                                      <p:to>
                                        <p:strVal val="visible"/>
                                      </p:to>
                                    </p:set>
                                    <p:anim calcmode="lin" valueType="num">
                                      <p:cBhvr additive="base">
                                        <p:cTn id="59" dur="500" fill="hold"/>
                                        <p:tgtEl>
                                          <p:spTgt spid="578563">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57856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CE753A68-6D57-6F84-3082-AC8C677FBB17}"/>
              </a:ext>
            </a:extLst>
          </p:cNvPr>
          <p:cNvSpPr>
            <a:spLocks noGrp="1" noChangeArrowheads="1"/>
          </p:cNvSpPr>
          <p:nvPr>
            <p:ph type="title"/>
          </p:nvPr>
        </p:nvSpPr>
        <p:spPr>
          <a:xfrm>
            <a:off x="1512446" y="0"/>
            <a:ext cx="10018713" cy="609601"/>
          </a:xfrm>
        </p:spPr>
        <p:txBody>
          <a:bodyPr>
            <a:normAutofit fontScale="90000"/>
          </a:bodyPr>
          <a:lstStyle/>
          <a:p>
            <a:pPr>
              <a:defRPr/>
            </a:pPr>
            <a:r>
              <a:rPr lang="en-US" altLang="ko-KR" u="sng" dirty="0">
                <a:latin typeface="Helvetica" charset="0"/>
                <a:ea typeface="굴림" charset="-127"/>
                <a:cs typeface="굴림" charset="-127"/>
              </a:rPr>
              <a:t>FCFS Scheduling (Cont.)</a:t>
            </a:r>
          </a:p>
        </p:txBody>
      </p:sp>
      <p:sp>
        <p:nvSpPr>
          <p:cNvPr id="579587" name="Rectangle 3">
            <a:extLst>
              <a:ext uri="{FF2B5EF4-FFF2-40B4-BE49-F238E27FC236}">
                <a16:creationId xmlns:a16="http://schemas.microsoft.com/office/drawing/2014/main" id="{8E672783-2A24-62DF-0010-6AE5F38B8311}"/>
              </a:ext>
            </a:extLst>
          </p:cNvPr>
          <p:cNvSpPr>
            <a:spLocks noGrp="1" noChangeArrowheads="1"/>
          </p:cNvSpPr>
          <p:nvPr>
            <p:ph type="body" idx="1"/>
          </p:nvPr>
        </p:nvSpPr>
        <p:spPr>
          <a:xfrm>
            <a:off x="2436055" y="429384"/>
            <a:ext cx="8763000" cy="6172200"/>
          </a:xfrm>
        </p:spPr>
        <p:txBody>
          <a:bodyPr>
            <a:normAutofit lnSpcReduction="10000"/>
          </a:bodyPr>
          <a:lstStyle/>
          <a:p>
            <a:pPr marL="342900" indent="-342900">
              <a:lnSpc>
                <a:spcPct val="85000"/>
              </a:lnSpc>
              <a:tabLst>
                <a:tab pos="3651250" algn="ctr"/>
              </a:tabLst>
              <a:defRPr/>
            </a:pPr>
            <a:r>
              <a:rPr lang="en-US" altLang="ko-KR" b="0" dirty="0">
                <a:latin typeface="Helvetica" charset="0"/>
                <a:ea typeface="굴림" charset="-127"/>
                <a:cs typeface="굴림" charset="-127"/>
              </a:rPr>
              <a:t>Example continued:</a:t>
            </a:r>
          </a:p>
          <a:p>
            <a:pPr lvl="1">
              <a:lnSpc>
                <a:spcPct val="85000"/>
              </a:lnSpc>
              <a:tabLst>
                <a:tab pos="3651250" algn="ctr"/>
              </a:tabLst>
              <a:defRPr/>
            </a:pPr>
            <a:r>
              <a:rPr lang="en-US" altLang="ko-KR" b="0" dirty="0">
                <a:latin typeface="Helvetica" charset="0"/>
                <a:ea typeface="굴림" charset="-127"/>
                <a:cs typeface="굴림" charset="-127"/>
              </a:rPr>
              <a:t>Suppose that processes arrive in order: </a:t>
            </a:r>
            <a:r>
              <a:rPr lang="en-US" altLang="ko-KR" b="0" i="1" dirty="0">
                <a:latin typeface="Helvetica" charset="0"/>
                <a:ea typeface="굴림" charset="-127"/>
                <a:cs typeface="굴림" charset="-127"/>
              </a:rPr>
              <a:t>P</a:t>
            </a:r>
            <a:r>
              <a:rPr lang="en-US" altLang="ko-KR" b="0" i="1" baseline="-25000" dirty="0">
                <a:latin typeface="Helvetica" charset="0"/>
                <a:ea typeface="굴림" charset="-127"/>
                <a:cs typeface="굴림" charset="-127"/>
              </a:rPr>
              <a:t>2</a:t>
            </a:r>
            <a:r>
              <a:rPr lang="en-US" altLang="ko-KR" b="0" dirty="0">
                <a:latin typeface="Helvetica" charset="0"/>
                <a:ea typeface="굴림" charset="-127"/>
                <a:cs typeface="굴림" charset="-127"/>
              </a:rPr>
              <a:t> , </a:t>
            </a:r>
            <a:r>
              <a:rPr lang="en-US" altLang="ko-KR" b="0" i="1" dirty="0">
                <a:latin typeface="Helvetica" charset="0"/>
                <a:ea typeface="굴림" charset="-127"/>
                <a:cs typeface="굴림" charset="-127"/>
              </a:rPr>
              <a:t>P</a:t>
            </a:r>
            <a:r>
              <a:rPr lang="en-US" altLang="ko-KR" b="0" i="1" baseline="-25000" dirty="0">
                <a:latin typeface="Helvetica" charset="0"/>
                <a:ea typeface="굴림" charset="-127"/>
                <a:cs typeface="굴림" charset="-127"/>
              </a:rPr>
              <a:t>3</a:t>
            </a:r>
            <a:r>
              <a:rPr lang="en-US" altLang="ko-KR" b="0" dirty="0">
                <a:latin typeface="Helvetica" charset="0"/>
                <a:ea typeface="굴림" charset="-127"/>
                <a:cs typeface="굴림" charset="-127"/>
              </a:rPr>
              <a:t> , </a:t>
            </a:r>
            <a:r>
              <a:rPr lang="en-US" altLang="ko-KR" b="0" i="1" dirty="0">
                <a:latin typeface="Helvetica" charset="0"/>
                <a:ea typeface="굴림" charset="-127"/>
                <a:cs typeface="굴림" charset="-127"/>
              </a:rPr>
              <a:t>P</a:t>
            </a:r>
            <a:r>
              <a:rPr lang="en-US" altLang="ko-KR" b="0" i="1" baseline="-25000" dirty="0">
                <a:latin typeface="Helvetica" charset="0"/>
                <a:ea typeface="굴림" charset="-127"/>
                <a:cs typeface="굴림" charset="-127"/>
              </a:rPr>
              <a:t>1</a:t>
            </a:r>
            <a:r>
              <a:rPr lang="en-US" altLang="ko-KR" b="0" dirty="0">
                <a:latin typeface="Helvetica" charset="0"/>
                <a:ea typeface="굴림" charset="-127"/>
                <a:cs typeface="굴림" charset="-127"/>
              </a:rPr>
              <a:t> </a:t>
            </a:r>
            <a:br>
              <a:rPr lang="en-US" altLang="ko-KR" b="0" dirty="0">
                <a:latin typeface="Helvetica" charset="0"/>
                <a:ea typeface="굴림" charset="-127"/>
                <a:cs typeface="굴림" charset="-127"/>
              </a:rPr>
            </a:br>
            <a:r>
              <a:rPr lang="en-US" altLang="ko-KR" b="0" dirty="0">
                <a:latin typeface="Helvetica" charset="0"/>
                <a:ea typeface="굴림" charset="-127"/>
                <a:cs typeface="굴림" charset="-127"/>
              </a:rPr>
              <a:t>Now, the Gantt chart for the schedule is:</a:t>
            </a:r>
            <a:br>
              <a:rPr lang="en-US" altLang="ko-KR" b="0" dirty="0">
                <a:latin typeface="Helvetica" charset="0"/>
                <a:ea typeface="굴림" charset="-127"/>
                <a:cs typeface="굴림" charset="-127"/>
              </a:rPr>
            </a:br>
            <a:endParaRPr lang="en-US" altLang="ko-KR" b="0" dirty="0">
              <a:latin typeface="Helvetica" charset="0"/>
              <a:ea typeface="굴림" charset="-127"/>
              <a:cs typeface="굴림" charset="-127"/>
            </a:endParaRPr>
          </a:p>
          <a:p>
            <a:pPr marL="342900" indent="-342900">
              <a:lnSpc>
                <a:spcPct val="85000"/>
              </a:lnSpc>
              <a:tabLst>
                <a:tab pos="3651250" algn="ctr"/>
              </a:tabLst>
              <a:defRPr/>
            </a:pPr>
            <a:endParaRPr lang="en-US" altLang="ko-KR" b="0" dirty="0">
              <a:latin typeface="Helvetica" charset="0"/>
              <a:ea typeface="굴림" charset="-127"/>
              <a:cs typeface="굴림" charset="-127"/>
            </a:endParaRPr>
          </a:p>
          <a:p>
            <a:pPr marL="342900" indent="-342900">
              <a:lnSpc>
                <a:spcPct val="85000"/>
              </a:lnSpc>
              <a:tabLst>
                <a:tab pos="3651250" algn="ctr"/>
              </a:tabLst>
              <a:defRPr/>
            </a:pPr>
            <a:endParaRPr lang="en-US" altLang="ko-KR" b="0" dirty="0">
              <a:latin typeface="Helvetica" charset="0"/>
              <a:ea typeface="굴림" charset="-127"/>
              <a:cs typeface="굴림" charset="-127"/>
            </a:endParaRPr>
          </a:p>
          <a:p>
            <a:pPr lvl="1">
              <a:lnSpc>
                <a:spcPct val="65000"/>
              </a:lnSpc>
              <a:tabLst>
                <a:tab pos="3651250" algn="ctr"/>
              </a:tabLst>
              <a:defRPr/>
            </a:pPr>
            <a:r>
              <a:rPr lang="en-US" altLang="ko-KR" b="0" dirty="0">
                <a:latin typeface="Helvetica" charset="0"/>
                <a:ea typeface="굴림" charset="-127"/>
                <a:cs typeface="굴림" charset="-127"/>
              </a:rPr>
              <a:t>Waiting time for </a:t>
            </a:r>
            <a:r>
              <a:rPr lang="en-US" altLang="ko-KR" b="0" i="1" dirty="0">
                <a:latin typeface="Helvetica" charset="0"/>
                <a:ea typeface="굴림" charset="-127"/>
                <a:cs typeface="굴림" charset="-127"/>
              </a:rPr>
              <a:t>P</a:t>
            </a:r>
            <a:r>
              <a:rPr lang="en-US" altLang="ko-KR" b="0" i="1" baseline="-25000" dirty="0">
                <a:latin typeface="Helvetica" charset="0"/>
                <a:ea typeface="굴림" charset="-127"/>
                <a:cs typeface="굴림" charset="-127"/>
              </a:rPr>
              <a:t>1 </a:t>
            </a:r>
            <a:r>
              <a:rPr lang="en-US" altLang="ko-KR" b="0" i="1" dirty="0">
                <a:latin typeface="Helvetica" charset="0"/>
                <a:ea typeface="굴림" charset="-127"/>
                <a:cs typeface="굴림" charset="-127"/>
              </a:rPr>
              <a:t>=</a:t>
            </a:r>
            <a:r>
              <a:rPr lang="en-US" altLang="ko-KR" b="0" dirty="0">
                <a:latin typeface="Helvetica" charset="0"/>
                <a:ea typeface="굴림" charset="-127"/>
                <a:cs typeface="굴림" charset="-127"/>
              </a:rPr>
              <a:t> 6</a:t>
            </a:r>
            <a:r>
              <a:rPr lang="en-US" altLang="ko-KR" b="0" i="1" dirty="0">
                <a:latin typeface="Helvetica" charset="0"/>
                <a:ea typeface="굴림" charset="-127"/>
                <a:cs typeface="굴림" charset="-127"/>
              </a:rPr>
              <a:t>;</a:t>
            </a:r>
            <a:r>
              <a:rPr lang="en-US" altLang="ko-KR" b="0" i="1" baseline="-25000" dirty="0">
                <a:latin typeface="Helvetica" charset="0"/>
                <a:ea typeface="굴림" charset="-127"/>
                <a:cs typeface="굴림" charset="-127"/>
              </a:rPr>
              <a:t> </a:t>
            </a:r>
            <a:r>
              <a:rPr lang="en-US" altLang="ko-KR" b="0" i="1" dirty="0">
                <a:latin typeface="Helvetica" charset="0"/>
                <a:ea typeface="굴림" charset="-127"/>
                <a:cs typeface="굴림" charset="-127"/>
              </a:rPr>
              <a:t>P</a:t>
            </a:r>
            <a:r>
              <a:rPr lang="en-US" altLang="ko-KR" b="0" i="1" baseline="-25000" dirty="0">
                <a:latin typeface="Helvetica" charset="0"/>
                <a:ea typeface="굴림" charset="-127"/>
                <a:cs typeface="굴림" charset="-127"/>
              </a:rPr>
              <a:t>2</a:t>
            </a:r>
            <a:r>
              <a:rPr lang="en-US" altLang="ko-KR" b="0" dirty="0">
                <a:latin typeface="Helvetica" charset="0"/>
                <a:ea typeface="굴림" charset="-127"/>
                <a:cs typeface="굴림" charset="-127"/>
              </a:rPr>
              <a:t> = 0</a:t>
            </a:r>
            <a:r>
              <a:rPr lang="en-US" altLang="ko-KR" b="0" i="1" baseline="-25000" dirty="0">
                <a:latin typeface="Helvetica" charset="0"/>
                <a:ea typeface="굴림" charset="-127"/>
                <a:cs typeface="굴림" charset="-127"/>
              </a:rPr>
              <a:t>; </a:t>
            </a:r>
            <a:r>
              <a:rPr lang="en-US" altLang="ko-KR" b="0" i="1" dirty="0">
                <a:latin typeface="Helvetica" charset="0"/>
                <a:ea typeface="굴림" charset="-127"/>
                <a:cs typeface="굴림" charset="-127"/>
              </a:rPr>
              <a:t>P</a:t>
            </a:r>
            <a:r>
              <a:rPr lang="en-US" altLang="ko-KR" b="0" i="1" baseline="-25000" dirty="0">
                <a:latin typeface="Helvetica" charset="0"/>
                <a:ea typeface="굴림" charset="-127"/>
                <a:cs typeface="굴림" charset="-127"/>
              </a:rPr>
              <a:t>3 </a:t>
            </a:r>
            <a:r>
              <a:rPr lang="en-US" altLang="ko-KR" b="0" i="1" dirty="0">
                <a:latin typeface="Helvetica" charset="0"/>
                <a:ea typeface="굴림" charset="-127"/>
                <a:cs typeface="굴림" charset="-127"/>
              </a:rPr>
              <a:t>= </a:t>
            </a:r>
            <a:r>
              <a:rPr lang="en-US" altLang="ko-KR" b="0" dirty="0">
                <a:latin typeface="Helvetica" charset="0"/>
                <a:ea typeface="굴림" charset="-127"/>
                <a:cs typeface="굴림" charset="-127"/>
              </a:rPr>
              <a:t>3</a:t>
            </a:r>
            <a:endParaRPr lang="en-US" altLang="ko-KR" b="0" i="1" dirty="0">
              <a:latin typeface="Helvetica" charset="0"/>
              <a:ea typeface="굴림" charset="-127"/>
              <a:cs typeface="굴림" charset="-127"/>
            </a:endParaRPr>
          </a:p>
          <a:p>
            <a:pPr lvl="1">
              <a:lnSpc>
                <a:spcPct val="85000"/>
              </a:lnSpc>
              <a:tabLst>
                <a:tab pos="3651250" algn="ctr"/>
              </a:tabLst>
              <a:defRPr/>
            </a:pPr>
            <a:r>
              <a:rPr lang="en-US" altLang="ko-KR" b="0" dirty="0">
                <a:latin typeface="Helvetica" charset="0"/>
                <a:ea typeface="굴림" charset="-127"/>
                <a:cs typeface="굴림" charset="-127"/>
              </a:rPr>
              <a:t>Average waiting time:   (6 + 0 + 3)/3 = 3</a:t>
            </a:r>
          </a:p>
          <a:p>
            <a:pPr lvl="1">
              <a:lnSpc>
                <a:spcPct val="85000"/>
              </a:lnSpc>
              <a:tabLst>
                <a:tab pos="3651250" algn="ctr"/>
              </a:tabLst>
              <a:defRPr/>
            </a:pPr>
            <a:r>
              <a:rPr lang="en-US" altLang="ko-KR" b="0" dirty="0">
                <a:latin typeface="Helvetica" charset="0"/>
                <a:ea typeface="굴림" charset="-127"/>
                <a:cs typeface="굴림" charset="-127"/>
              </a:rPr>
              <a:t>Average Completion time: (3 + 6 + 30)/3 = 13</a:t>
            </a:r>
          </a:p>
          <a:p>
            <a:pPr marL="342900" indent="-342900">
              <a:lnSpc>
                <a:spcPct val="85000"/>
              </a:lnSpc>
              <a:tabLst>
                <a:tab pos="3651250" algn="ctr"/>
              </a:tabLst>
              <a:defRPr/>
            </a:pPr>
            <a:r>
              <a:rPr lang="en-US" altLang="ko-KR" b="0" dirty="0">
                <a:latin typeface="Helvetica" charset="0"/>
                <a:ea typeface="굴림" charset="-127"/>
                <a:cs typeface="굴림" charset="-127"/>
              </a:rPr>
              <a:t>In second case:</a:t>
            </a:r>
          </a:p>
          <a:p>
            <a:pPr lvl="1">
              <a:lnSpc>
                <a:spcPct val="85000"/>
              </a:lnSpc>
              <a:tabLst>
                <a:tab pos="3651250" algn="ctr"/>
              </a:tabLst>
              <a:defRPr/>
            </a:pPr>
            <a:r>
              <a:rPr lang="en-US" altLang="ko-KR" b="0" dirty="0">
                <a:latin typeface="Helvetica" charset="0"/>
                <a:ea typeface="굴림" charset="-127"/>
                <a:cs typeface="굴림" charset="-127"/>
              </a:rPr>
              <a:t>Average waiting time is much better (before it was 17)</a:t>
            </a:r>
          </a:p>
          <a:p>
            <a:pPr lvl="1">
              <a:lnSpc>
                <a:spcPct val="85000"/>
              </a:lnSpc>
              <a:tabLst>
                <a:tab pos="3651250" algn="ctr"/>
              </a:tabLst>
              <a:defRPr/>
            </a:pPr>
            <a:r>
              <a:rPr lang="en-US" altLang="ko-KR" b="0" dirty="0">
                <a:latin typeface="Helvetica" charset="0"/>
                <a:ea typeface="굴림" charset="-127"/>
                <a:cs typeface="굴림" charset="-127"/>
              </a:rPr>
              <a:t>Average completion time is better (before it was 27) </a:t>
            </a:r>
          </a:p>
          <a:p>
            <a:pPr marL="342900" indent="-342900">
              <a:lnSpc>
                <a:spcPct val="85000"/>
              </a:lnSpc>
              <a:tabLst>
                <a:tab pos="3651250" algn="ctr"/>
              </a:tabLst>
              <a:defRPr/>
            </a:pPr>
            <a:r>
              <a:rPr lang="en-US" altLang="ko-KR" b="0" dirty="0">
                <a:latin typeface="Helvetica" charset="0"/>
                <a:ea typeface="굴림" charset="-127"/>
                <a:cs typeface="굴림" charset="-127"/>
              </a:rPr>
              <a:t>FCFS Pros and Cons:</a:t>
            </a:r>
          </a:p>
          <a:p>
            <a:pPr lvl="1">
              <a:lnSpc>
                <a:spcPct val="85000"/>
              </a:lnSpc>
              <a:tabLst>
                <a:tab pos="3651250" algn="ctr"/>
              </a:tabLst>
              <a:defRPr/>
            </a:pPr>
            <a:r>
              <a:rPr lang="en-US" altLang="ko-KR" b="0" dirty="0">
                <a:latin typeface="Helvetica" charset="0"/>
                <a:ea typeface="굴림" charset="-127"/>
                <a:cs typeface="굴림" charset="-127"/>
              </a:rPr>
              <a:t>Simple (+)</a:t>
            </a:r>
          </a:p>
          <a:p>
            <a:pPr lvl="1">
              <a:lnSpc>
                <a:spcPct val="85000"/>
              </a:lnSpc>
              <a:tabLst>
                <a:tab pos="3651250" algn="ctr"/>
              </a:tabLst>
              <a:defRPr/>
            </a:pPr>
            <a:r>
              <a:rPr lang="en-US" altLang="ko-KR" b="0" dirty="0">
                <a:latin typeface="Helvetica" charset="0"/>
                <a:ea typeface="굴림" charset="-127"/>
                <a:cs typeface="굴림" charset="-127"/>
              </a:rPr>
              <a:t>Short jobs get stuck behind long ones (-)</a:t>
            </a:r>
          </a:p>
          <a:p>
            <a:pPr marL="1085850" lvl="2">
              <a:lnSpc>
                <a:spcPct val="85000"/>
              </a:lnSpc>
              <a:tabLst>
                <a:tab pos="3651250" algn="ctr"/>
              </a:tabLst>
              <a:defRPr/>
            </a:pPr>
            <a:r>
              <a:rPr lang="en-US" altLang="ko-KR" b="0" dirty="0">
                <a:latin typeface="Helvetica" charset="0"/>
                <a:ea typeface="굴림" charset="-127"/>
                <a:cs typeface="굴림" charset="-127"/>
              </a:rPr>
              <a:t>Safeway: Getting milk, always stuck behind cart full of small items</a:t>
            </a:r>
          </a:p>
        </p:txBody>
      </p:sp>
      <p:grpSp>
        <p:nvGrpSpPr>
          <p:cNvPr id="2" name="Group 19">
            <a:extLst>
              <a:ext uri="{FF2B5EF4-FFF2-40B4-BE49-F238E27FC236}">
                <a16:creationId xmlns:a16="http://schemas.microsoft.com/office/drawing/2014/main" id="{B0AE6C8B-BB0B-969C-24FF-04A58B18C524}"/>
              </a:ext>
            </a:extLst>
          </p:cNvPr>
          <p:cNvGrpSpPr>
            <a:grpSpLocks/>
          </p:cNvGrpSpPr>
          <p:nvPr/>
        </p:nvGrpSpPr>
        <p:grpSpPr bwMode="auto">
          <a:xfrm>
            <a:off x="3296444" y="1634418"/>
            <a:ext cx="5599112" cy="1146175"/>
            <a:chOff x="1185" y="1641"/>
            <a:chExt cx="3527" cy="722"/>
          </a:xfrm>
        </p:grpSpPr>
        <p:sp>
          <p:nvSpPr>
            <p:cNvPr id="20484" name="Rectangle 5">
              <a:extLst>
                <a:ext uri="{FF2B5EF4-FFF2-40B4-BE49-F238E27FC236}">
                  <a16:creationId xmlns:a16="http://schemas.microsoft.com/office/drawing/2014/main" id="{0317C49C-1C63-74B5-DD56-25D3D9D172BD}"/>
                </a:ext>
              </a:extLst>
            </p:cNvPr>
            <p:cNvSpPr>
              <a:spLocks noChangeArrowheads="1"/>
            </p:cNvSpPr>
            <p:nvPr/>
          </p:nvSpPr>
          <p:spPr bwMode="auto">
            <a:xfrm flipH="1">
              <a:off x="1286" y="1641"/>
              <a:ext cx="3312" cy="384"/>
            </a:xfrm>
            <a:prstGeom prst="rect">
              <a:avLst/>
            </a:prstGeom>
            <a:solidFill>
              <a:srgbClr val="BFBFBF"/>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endParaRPr lang="en-US" altLang="en-US"/>
            </a:p>
          </p:txBody>
        </p:sp>
        <p:sp>
          <p:nvSpPr>
            <p:cNvPr id="20485" name="Text Box 6">
              <a:extLst>
                <a:ext uri="{FF2B5EF4-FFF2-40B4-BE49-F238E27FC236}">
                  <a16:creationId xmlns:a16="http://schemas.microsoft.com/office/drawing/2014/main" id="{4792AA84-C8D9-58CD-B4A1-38869CFEEAEB}"/>
                </a:ext>
              </a:extLst>
            </p:cNvPr>
            <p:cNvSpPr txBox="1">
              <a:spLocks noChangeArrowheads="1"/>
            </p:cNvSpPr>
            <p:nvPr/>
          </p:nvSpPr>
          <p:spPr bwMode="auto">
            <a:xfrm flipH="1">
              <a:off x="3508" y="1679"/>
              <a:ext cx="2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P</a:t>
              </a:r>
              <a:r>
                <a:rPr lang="en-US" altLang="en-US" b="0" baseline="-25000">
                  <a:latin typeface="Helvetica" panose="020B0604020202020204" pitchFamily="34" charset="0"/>
                </a:rPr>
                <a:t>1</a:t>
              </a:r>
              <a:endParaRPr lang="en-US" altLang="en-US" b="0">
                <a:latin typeface="Helvetica" panose="020B0604020202020204" pitchFamily="34" charset="0"/>
              </a:endParaRPr>
            </a:p>
          </p:txBody>
        </p:sp>
        <p:sp>
          <p:nvSpPr>
            <p:cNvPr id="20486" name="Text Box 7">
              <a:extLst>
                <a:ext uri="{FF2B5EF4-FFF2-40B4-BE49-F238E27FC236}">
                  <a16:creationId xmlns:a16="http://schemas.microsoft.com/office/drawing/2014/main" id="{3ADE1C24-9E7C-F512-572D-CFD9678DFAE5}"/>
                </a:ext>
              </a:extLst>
            </p:cNvPr>
            <p:cNvSpPr txBox="1">
              <a:spLocks noChangeArrowheads="1"/>
            </p:cNvSpPr>
            <p:nvPr/>
          </p:nvSpPr>
          <p:spPr bwMode="auto">
            <a:xfrm flipH="1">
              <a:off x="2020" y="1679"/>
              <a:ext cx="2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P</a:t>
              </a:r>
              <a:r>
                <a:rPr lang="en-US" altLang="en-US" b="0" baseline="-25000">
                  <a:latin typeface="Helvetica" panose="020B0604020202020204" pitchFamily="34" charset="0"/>
                </a:rPr>
                <a:t>3</a:t>
              </a:r>
              <a:endParaRPr lang="en-US" altLang="en-US" b="0">
                <a:latin typeface="Helvetica" panose="020B0604020202020204" pitchFamily="34" charset="0"/>
              </a:endParaRPr>
            </a:p>
          </p:txBody>
        </p:sp>
        <p:sp>
          <p:nvSpPr>
            <p:cNvPr id="20487" name="Text Box 8">
              <a:extLst>
                <a:ext uri="{FF2B5EF4-FFF2-40B4-BE49-F238E27FC236}">
                  <a16:creationId xmlns:a16="http://schemas.microsoft.com/office/drawing/2014/main" id="{9A03B2E2-1202-02C5-5344-4EF8047E1519}"/>
                </a:ext>
              </a:extLst>
            </p:cNvPr>
            <p:cNvSpPr txBox="1">
              <a:spLocks noChangeArrowheads="1"/>
            </p:cNvSpPr>
            <p:nvPr/>
          </p:nvSpPr>
          <p:spPr bwMode="auto">
            <a:xfrm flipH="1">
              <a:off x="1444" y="1679"/>
              <a:ext cx="28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P</a:t>
              </a:r>
              <a:r>
                <a:rPr lang="en-US" altLang="en-US" b="0" baseline="-25000">
                  <a:latin typeface="Helvetica" panose="020B0604020202020204" pitchFamily="34" charset="0"/>
                </a:rPr>
                <a:t>2</a:t>
              </a:r>
              <a:endParaRPr lang="en-US" altLang="en-US" b="0">
                <a:latin typeface="Helvetica" panose="020B0604020202020204" pitchFamily="34" charset="0"/>
              </a:endParaRPr>
            </a:p>
          </p:txBody>
        </p:sp>
        <p:sp>
          <p:nvSpPr>
            <p:cNvPr id="20488" name="Line 9">
              <a:extLst>
                <a:ext uri="{FF2B5EF4-FFF2-40B4-BE49-F238E27FC236}">
                  <a16:creationId xmlns:a16="http://schemas.microsoft.com/office/drawing/2014/main" id="{45099032-CCF9-A1D1-971D-9D7F6CE5BDCB}"/>
                </a:ext>
              </a:extLst>
            </p:cNvPr>
            <p:cNvSpPr>
              <a:spLocks noChangeShapeType="1"/>
            </p:cNvSpPr>
            <p:nvPr/>
          </p:nvSpPr>
          <p:spPr bwMode="auto">
            <a:xfrm flipH="1">
              <a:off x="4598" y="202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9" name="Line 10">
              <a:extLst>
                <a:ext uri="{FF2B5EF4-FFF2-40B4-BE49-F238E27FC236}">
                  <a16:creationId xmlns:a16="http://schemas.microsoft.com/office/drawing/2014/main" id="{B105CD04-5BB3-524E-380B-8A8E5FC6F754}"/>
                </a:ext>
              </a:extLst>
            </p:cNvPr>
            <p:cNvSpPr>
              <a:spLocks noChangeShapeType="1"/>
            </p:cNvSpPr>
            <p:nvPr/>
          </p:nvSpPr>
          <p:spPr bwMode="auto">
            <a:xfrm flipH="1">
              <a:off x="1286" y="202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0" name="Line 11">
              <a:extLst>
                <a:ext uri="{FF2B5EF4-FFF2-40B4-BE49-F238E27FC236}">
                  <a16:creationId xmlns:a16="http://schemas.microsoft.com/office/drawing/2014/main" id="{B2074B3E-104B-CAFD-5DF6-351FC3EEE2CD}"/>
                </a:ext>
              </a:extLst>
            </p:cNvPr>
            <p:cNvSpPr>
              <a:spLocks noChangeShapeType="1"/>
            </p:cNvSpPr>
            <p:nvPr/>
          </p:nvSpPr>
          <p:spPr bwMode="auto">
            <a:xfrm flipH="1">
              <a:off x="2486" y="1641"/>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12">
              <a:extLst>
                <a:ext uri="{FF2B5EF4-FFF2-40B4-BE49-F238E27FC236}">
                  <a16:creationId xmlns:a16="http://schemas.microsoft.com/office/drawing/2014/main" id="{FAEAFCB8-74B9-2493-6033-107FA0E60E92}"/>
                </a:ext>
              </a:extLst>
            </p:cNvPr>
            <p:cNvSpPr>
              <a:spLocks noChangeShapeType="1"/>
            </p:cNvSpPr>
            <p:nvPr/>
          </p:nvSpPr>
          <p:spPr bwMode="auto">
            <a:xfrm flipH="1">
              <a:off x="1910" y="1641"/>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2" name="Line 13">
              <a:extLst>
                <a:ext uri="{FF2B5EF4-FFF2-40B4-BE49-F238E27FC236}">
                  <a16:creationId xmlns:a16="http://schemas.microsoft.com/office/drawing/2014/main" id="{35628AD9-38C0-50A7-F6B1-D1604DE23495}"/>
                </a:ext>
              </a:extLst>
            </p:cNvPr>
            <p:cNvSpPr>
              <a:spLocks noChangeShapeType="1"/>
            </p:cNvSpPr>
            <p:nvPr/>
          </p:nvSpPr>
          <p:spPr bwMode="auto">
            <a:xfrm flipH="1">
              <a:off x="2486" y="202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3" name="Line 14">
              <a:extLst>
                <a:ext uri="{FF2B5EF4-FFF2-40B4-BE49-F238E27FC236}">
                  <a16:creationId xmlns:a16="http://schemas.microsoft.com/office/drawing/2014/main" id="{06055194-0A88-7443-3105-9FF52CB473EF}"/>
                </a:ext>
              </a:extLst>
            </p:cNvPr>
            <p:cNvSpPr>
              <a:spLocks noChangeShapeType="1"/>
            </p:cNvSpPr>
            <p:nvPr/>
          </p:nvSpPr>
          <p:spPr bwMode="auto">
            <a:xfrm flipH="1">
              <a:off x="1910" y="2025"/>
              <a:ext cx="0"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4" name="Text Box 15">
              <a:extLst>
                <a:ext uri="{FF2B5EF4-FFF2-40B4-BE49-F238E27FC236}">
                  <a16:creationId xmlns:a16="http://schemas.microsoft.com/office/drawing/2014/main" id="{AB861027-13A5-C779-A819-E903F43DBB13}"/>
                </a:ext>
              </a:extLst>
            </p:cNvPr>
            <p:cNvSpPr txBox="1">
              <a:spLocks noChangeArrowheads="1"/>
            </p:cNvSpPr>
            <p:nvPr/>
          </p:nvSpPr>
          <p:spPr bwMode="auto">
            <a:xfrm flipH="1">
              <a:off x="2389" y="2111"/>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6</a:t>
              </a:r>
            </a:p>
          </p:txBody>
        </p:sp>
        <p:sp>
          <p:nvSpPr>
            <p:cNvPr id="20495" name="Text Box 16">
              <a:extLst>
                <a:ext uri="{FF2B5EF4-FFF2-40B4-BE49-F238E27FC236}">
                  <a16:creationId xmlns:a16="http://schemas.microsoft.com/office/drawing/2014/main" id="{EADF0A1C-591F-DAF8-B1AC-CCB565BCB78C}"/>
                </a:ext>
              </a:extLst>
            </p:cNvPr>
            <p:cNvSpPr txBox="1">
              <a:spLocks noChangeArrowheads="1"/>
            </p:cNvSpPr>
            <p:nvPr/>
          </p:nvSpPr>
          <p:spPr bwMode="auto">
            <a:xfrm flipH="1">
              <a:off x="1813" y="2111"/>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3</a:t>
              </a:r>
            </a:p>
          </p:txBody>
        </p:sp>
        <p:sp>
          <p:nvSpPr>
            <p:cNvPr id="20496" name="Text Box 17">
              <a:extLst>
                <a:ext uri="{FF2B5EF4-FFF2-40B4-BE49-F238E27FC236}">
                  <a16:creationId xmlns:a16="http://schemas.microsoft.com/office/drawing/2014/main" id="{D8A61824-56DA-52ED-1E1B-6A502D177A82}"/>
                </a:ext>
              </a:extLst>
            </p:cNvPr>
            <p:cNvSpPr txBox="1">
              <a:spLocks noChangeArrowheads="1"/>
            </p:cNvSpPr>
            <p:nvPr/>
          </p:nvSpPr>
          <p:spPr bwMode="auto">
            <a:xfrm flipH="1">
              <a:off x="4416" y="2111"/>
              <a:ext cx="29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30</a:t>
              </a:r>
            </a:p>
          </p:txBody>
        </p:sp>
        <p:sp>
          <p:nvSpPr>
            <p:cNvPr id="20497" name="Text Box 18">
              <a:extLst>
                <a:ext uri="{FF2B5EF4-FFF2-40B4-BE49-F238E27FC236}">
                  <a16:creationId xmlns:a16="http://schemas.microsoft.com/office/drawing/2014/main" id="{65D0DCF9-6A84-72D3-2EDE-7FCB36C56315}"/>
                </a:ext>
              </a:extLst>
            </p:cNvPr>
            <p:cNvSpPr txBox="1">
              <a:spLocks noChangeArrowheads="1"/>
            </p:cNvSpPr>
            <p:nvPr/>
          </p:nvSpPr>
          <p:spPr bwMode="auto">
            <a:xfrm flipH="1">
              <a:off x="1185" y="2111"/>
              <a:ext cx="20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anim calcmode="lin" valueType="num">
                                      <p:cBhvr additive="base">
                                        <p:cTn id="7" dur="500" fill="hold"/>
                                        <p:tgtEl>
                                          <p:spTgt spid="5795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7958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79587">
                                            <p:txEl>
                                              <p:pRg st="1" end="1"/>
                                            </p:txEl>
                                          </p:spTgt>
                                        </p:tgtEl>
                                        <p:attrNameLst>
                                          <p:attrName>style.visibility</p:attrName>
                                        </p:attrNameLst>
                                      </p:cBhvr>
                                      <p:to>
                                        <p:strVal val="visible"/>
                                      </p:to>
                                    </p:set>
                                    <p:anim calcmode="lin" valueType="num">
                                      <p:cBhvr additive="base">
                                        <p:cTn id="11" dur="500" fill="hold"/>
                                        <p:tgtEl>
                                          <p:spTgt spid="57958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7958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579587">
                                            <p:txEl>
                                              <p:pRg st="4" end="4"/>
                                            </p:txEl>
                                          </p:spTgt>
                                        </p:tgtEl>
                                        <p:attrNameLst>
                                          <p:attrName>style.visibility</p:attrName>
                                        </p:attrNameLst>
                                      </p:cBhvr>
                                      <p:to>
                                        <p:strVal val="visible"/>
                                      </p:to>
                                    </p:set>
                                    <p:anim calcmode="lin" valueType="num">
                                      <p:cBhvr additive="base">
                                        <p:cTn id="21" dur="500" fill="hold"/>
                                        <p:tgtEl>
                                          <p:spTgt spid="579587">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79587">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579587">
                                            <p:txEl>
                                              <p:pRg st="5" end="5"/>
                                            </p:txEl>
                                          </p:spTgt>
                                        </p:tgtEl>
                                        <p:attrNameLst>
                                          <p:attrName>style.visibility</p:attrName>
                                        </p:attrNameLst>
                                      </p:cBhvr>
                                      <p:to>
                                        <p:strVal val="visible"/>
                                      </p:to>
                                    </p:set>
                                    <p:anim calcmode="lin" valueType="num">
                                      <p:cBhvr additive="base">
                                        <p:cTn id="25" dur="500" fill="hold"/>
                                        <p:tgtEl>
                                          <p:spTgt spid="579587">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79587">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579587">
                                            <p:txEl>
                                              <p:pRg st="6" end="6"/>
                                            </p:txEl>
                                          </p:spTgt>
                                        </p:tgtEl>
                                        <p:attrNameLst>
                                          <p:attrName>style.visibility</p:attrName>
                                        </p:attrNameLst>
                                      </p:cBhvr>
                                      <p:to>
                                        <p:strVal val="visible"/>
                                      </p:to>
                                    </p:set>
                                    <p:anim calcmode="lin" valueType="num">
                                      <p:cBhvr additive="base">
                                        <p:cTn id="29" dur="500" fill="hold"/>
                                        <p:tgtEl>
                                          <p:spTgt spid="579587">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795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2" fill="hold" nodeType="clickEffect">
                                  <p:stCondLst>
                                    <p:cond delay="0"/>
                                  </p:stCondLst>
                                  <p:childTnLst>
                                    <p:set>
                                      <p:cBhvr>
                                        <p:cTn id="34" dur="1" fill="hold">
                                          <p:stCondLst>
                                            <p:cond delay="0"/>
                                          </p:stCondLst>
                                        </p:cTn>
                                        <p:tgtEl>
                                          <p:spTgt spid="579587">
                                            <p:txEl>
                                              <p:pRg st="7" end="7"/>
                                            </p:txEl>
                                          </p:spTgt>
                                        </p:tgtEl>
                                        <p:attrNameLst>
                                          <p:attrName>style.visibility</p:attrName>
                                        </p:attrNameLst>
                                      </p:cBhvr>
                                      <p:to>
                                        <p:strVal val="visible"/>
                                      </p:to>
                                    </p:set>
                                    <p:anim calcmode="lin" valueType="num">
                                      <p:cBhvr additive="base">
                                        <p:cTn id="35" dur="500" fill="hold"/>
                                        <p:tgtEl>
                                          <p:spTgt spid="579587">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579587">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579587">
                                            <p:txEl>
                                              <p:pRg st="8" end="8"/>
                                            </p:txEl>
                                          </p:spTgt>
                                        </p:tgtEl>
                                        <p:attrNameLst>
                                          <p:attrName>style.visibility</p:attrName>
                                        </p:attrNameLst>
                                      </p:cBhvr>
                                      <p:to>
                                        <p:strVal val="visible"/>
                                      </p:to>
                                    </p:set>
                                    <p:anim calcmode="lin" valueType="num">
                                      <p:cBhvr additive="base">
                                        <p:cTn id="39" dur="500" fill="hold"/>
                                        <p:tgtEl>
                                          <p:spTgt spid="579587">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579587">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579587">
                                            <p:txEl>
                                              <p:pRg st="9" end="9"/>
                                            </p:txEl>
                                          </p:spTgt>
                                        </p:tgtEl>
                                        <p:attrNameLst>
                                          <p:attrName>style.visibility</p:attrName>
                                        </p:attrNameLst>
                                      </p:cBhvr>
                                      <p:to>
                                        <p:strVal val="visible"/>
                                      </p:to>
                                    </p:set>
                                    <p:anim calcmode="lin" valueType="num">
                                      <p:cBhvr additive="base">
                                        <p:cTn id="43" dur="500" fill="hold"/>
                                        <p:tgtEl>
                                          <p:spTgt spid="579587">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57958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579587">
                                            <p:txEl>
                                              <p:pRg st="10" end="10"/>
                                            </p:txEl>
                                          </p:spTgt>
                                        </p:tgtEl>
                                        <p:attrNameLst>
                                          <p:attrName>style.visibility</p:attrName>
                                        </p:attrNameLst>
                                      </p:cBhvr>
                                      <p:to>
                                        <p:strVal val="visible"/>
                                      </p:to>
                                    </p:set>
                                    <p:anim calcmode="lin" valueType="num">
                                      <p:cBhvr additive="base">
                                        <p:cTn id="49" dur="500" fill="hold"/>
                                        <p:tgtEl>
                                          <p:spTgt spid="579587">
                                            <p:txEl>
                                              <p:pRg st="10" end="1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579587">
                                            <p:txEl>
                                              <p:pRg st="10" end="10"/>
                                            </p:txEl>
                                          </p:spTgt>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579587">
                                            <p:txEl>
                                              <p:pRg st="11" end="11"/>
                                            </p:txEl>
                                          </p:spTgt>
                                        </p:tgtEl>
                                        <p:attrNameLst>
                                          <p:attrName>style.visibility</p:attrName>
                                        </p:attrNameLst>
                                      </p:cBhvr>
                                      <p:to>
                                        <p:strVal val="visible"/>
                                      </p:to>
                                    </p:set>
                                    <p:anim calcmode="lin" valueType="num">
                                      <p:cBhvr additive="base">
                                        <p:cTn id="53" dur="500" fill="hold"/>
                                        <p:tgtEl>
                                          <p:spTgt spid="579587">
                                            <p:txEl>
                                              <p:pRg st="11" end="11"/>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579587">
                                            <p:txEl>
                                              <p:pRg st="11" end="11"/>
                                            </p:txEl>
                                          </p:spTgt>
                                        </p:tgtEl>
                                        <p:attrNameLst>
                                          <p:attrName>ppt_y</p:attrName>
                                        </p:attrNameLst>
                                      </p:cBhvr>
                                      <p:tavLst>
                                        <p:tav tm="0">
                                          <p:val>
                                            <p:strVal val="#ppt_y"/>
                                          </p:val>
                                        </p:tav>
                                        <p:tav tm="100000">
                                          <p:val>
                                            <p:strVal val="#ppt_y"/>
                                          </p:val>
                                        </p:tav>
                                      </p:tavLst>
                                    </p:anim>
                                  </p:childTnLst>
                                </p:cTn>
                              </p:par>
                              <p:par>
                                <p:cTn id="55" presetID="2" presetClass="entr" presetSubtype="2" fill="hold" nodeType="withEffect">
                                  <p:stCondLst>
                                    <p:cond delay="0"/>
                                  </p:stCondLst>
                                  <p:childTnLst>
                                    <p:set>
                                      <p:cBhvr>
                                        <p:cTn id="56" dur="1" fill="hold">
                                          <p:stCondLst>
                                            <p:cond delay="0"/>
                                          </p:stCondLst>
                                        </p:cTn>
                                        <p:tgtEl>
                                          <p:spTgt spid="579587">
                                            <p:txEl>
                                              <p:pRg st="12" end="12"/>
                                            </p:txEl>
                                          </p:spTgt>
                                        </p:tgtEl>
                                        <p:attrNameLst>
                                          <p:attrName>style.visibility</p:attrName>
                                        </p:attrNameLst>
                                      </p:cBhvr>
                                      <p:to>
                                        <p:strVal val="visible"/>
                                      </p:to>
                                    </p:set>
                                    <p:anim calcmode="lin" valueType="num">
                                      <p:cBhvr additive="base">
                                        <p:cTn id="57" dur="500" fill="hold"/>
                                        <p:tgtEl>
                                          <p:spTgt spid="579587">
                                            <p:txEl>
                                              <p:pRg st="12" end="12"/>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79587">
                                            <p:txEl>
                                              <p:pRg st="12" end="12"/>
                                            </p:txEl>
                                          </p:spTgt>
                                        </p:tgtEl>
                                        <p:attrNameLst>
                                          <p:attrName>ppt_y</p:attrName>
                                        </p:attrNameLst>
                                      </p:cBhvr>
                                      <p:tavLst>
                                        <p:tav tm="0">
                                          <p:val>
                                            <p:strVal val="#ppt_y"/>
                                          </p:val>
                                        </p:tav>
                                        <p:tav tm="100000">
                                          <p:val>
                                            <p:strVal val="#ppt_y"/>
                                          </p:val>
                                        </p:tav>
                                      </p:tavLst>
                                    </p:anim>
                                  </p:childTnLst>
                                </p:cTn>
                              </p:par>
                              <p:par>
                                <p:cTn id="59" presetID="2" presetClass="entr" presetSubtype="2" fill="hold" nodeType="withEffect">
                                  <p:stCondLst>
                                    <p:cond delay="0"/>
                                  </p:stCondLst>
                                  <p:childTnLst>
                                    <p:set>
                                      <p:cBhvr>
                                        <p:cTn id="60" dur="1" fill="hold">
                                          <p:stCondLst>
                                            <p:cond delay="0"/>
                                          </p:stCondLst>
                                        </p:cTn>
                                        <p:tgtEl>
                                          <p:spTgt spid="579587">
                                            <p:txEl>
                                              <p:pRg st="13" end="13"/>
                                            </p:txEl>
                                          </p:spTgt>
                                        </p:tgtEl>
                                        <p:attrNameLst>
                                          <p:attrName>style.visibility</p:attrName>
                                        </p:attrNameLst>
                                      </p:cBhvr>
                                      <p:to>
                                        <p:strVal val="visible"/>
                                      </p:to>
                                    </p:set>
                                    <p:anim calcmode="lin" valueType="num">
                                      <p:cBhvr additive="base">
                                        <p:cTn id="61" dur="500" fill="hold"/>
                                        <p:tgtEl>
                                          <p:spTgt spid="579587">
                                            <p:txEl>
                                              <p:pRg st="13" end="13"/>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79587">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A3E4727-6A34-280A-EEB3-80136FB07633}"/>
              </a:ext>
            </a:extLst>
          </p:cNvPr>
          <p:cNvSpPr>
            <a:spLocks noGrp="1" noChangeArrowheads="1"/>
          </p:cNvSpPr>
          <p:nvPr>
            <p:ph type="title"/>
          </p:nvPr>
        </p:nvSpPr>
        <p:spPr>
          <a:xfrm>
            <a:off x="1821935" y="356040"/>
            <a:ext cx="10018713" cy="509954"/>
          </a:xfrm>
        </p:spPr>
        <p:txBody>
          <a:bodyPr>
            <a:normAutofit fontScale="90000"/>
          </a:bodyPr>
          <a:lstStyle/>
          <a:p>
            <a:r>
              <a:rPr lang="en-US" altLang="en-US" u="sng" dirty="0"/>
              <a:t>Shortest-Job-First (SJF) Scheduling</a:t>
            </a:r>
          </a:p>
        </p:txBody>
      </p:sp>
      <p:sp>
        <p:nvSpPr>
          <p:cNvPr id="40963" name="Rectangle 3">
            <a:extLst>
              <a:ext uri="{FF2B5EF4-FFF2-40B4-BE49-F238E27FC236}">
                <a16:creationId xmlns:a16="http://schemas.microsoft.com/office/drawing/2014/main" id="{ED95E252-E03C-561F-5594-3EF4BEAD3B77}"/>
              </a:ext>
            </a:extLst>
          </p:cNvPr>
          <p:cNvSpPr>
            <a:spLocks noGrp="1" noChangeArrowheads="1"/>
          </p:cNvSpPr>
          <p:nvPr>
            <p:ph type="body" idx="1"/>
          </p:nvPr>
        </p:nvSpPr>
        <p:spPr>
          <a:xfrm>
            <a:off x="2119313" y="1297794"/>
            <a:ext cx="10072687" cy="5511800"/>
          </a:xfrm>
        </p:spPr>
        <p:txBody>
          <a:bodyPr>
            <a:normAutofit lnSpcReduction="10000"/>
          </a:bodyPr>
          <a:lstStyle/>
          <a:p>
            <a:pPr>
              <a:lnSpc>
                <a:spcPct val="90000"/>
              </a:lnSpc>
            </a:pPr>
            <a:r>
              <a:rPr lang="en-US" altLang="en-US" dirty="0"/>
              <a:t>Associate with each process the length of its next CPU burst.  Use these lengths to schedule the process with the shortest </a:t>
            </a:r>
            <a:r>
              <a:rPr lang="tr-TR" altLang="en-US" dirty="0"/>
              <a:t>next CPU burst time</a:t>
            </a:r>
            <a:r>
              <a:rPr lang="en-US" altLang="en-US" dirty="0"/>
              <a:t>.</a:t>
            </a:r>
            <a:r>
              <a:rPr lang="tr-TR" altLang="en-US" dirty="0"/>
              <a:t> If the next CPU bursts of two processes are the same, FCFS scheduling is used to break the tie.  </a:t>
            </a:r>
            <a:endParaRPr lang="en-US" altLang="en-US" dirty="0"/>
          </a:p>
          <a:p>
            <a:pPr>
              <a:lnSpc>
                <a:spcPct val="90000"/>
              </a:lnSpc>
            </a:pPr>
            <a:r>
              <a:rPr lang="en-US" altLang="en-US" dirty="0"/>
              <a:t>Two versions: </a:t>
            </a:r>
          </a:p>
          <a:p>
            <a:pPr lvl="1">
              <a:lnSpc>
                <a:spcPct val="90000"/>
              </a:lnSpc>
            </a:pPr>
            <a:r>
              <a:rPr lang="en-US" altLang="en-US" dirty="0" err="1">
                <a:solidFill>
                  <a:srgbClr val="FF3300"/>
                </a:solidFill>
              </a:rPr>
              <a:t>nonpreemptive</a:t>
            </a:r>
            <a:r>
              <a:rPr lang="en-US" altLang="en-US" dirty="0"/>
              <a:t> – once CPU given to the process it cannot be preempted until completes its CPU burst.</a:t>
            </a:r>
          </a:p>
          <a:p>
            <a:pPr lvl="1">
              <a:lnSpc>
                <a:spcPct val="90000"/>
              </a:lnSpc>
            </a:pPr>
            <a:r>
              <a:rPr lang="en-US" altLang="en-US" dirty="0">
                <a:solidFill>
                  <a:srgbClr val="FF3300"/>
                </a:solidFill>
              </a:rPr>
              <a:t>preemptive</a:t>
            </a:r>
            <a:r>
              <a:rPr lang="en-US" altLang="en-US" dirty="0"/>
              <a:t> – if a new process arrives with CPU burst length less than remaining time of current executing process, then preempt the current one. This scheme is known as</a:t>
            </a:r>
            <a:br>
              <a:rPr lang="en-US" altLang="en-US" dirty="0"/>
            </a:br>
            <a:r>
              <a:rPr lang="en-US" altLang="en-US" dirty="0">
                <a:solidFill>
                  <a:srgbClr val="0070C0"/>
                </a:solidFill>
              </a:rPr>
              <a:t>Shortest-Remaining-Time-First</a:t>
            </a:r>
            <a:r>
              <a:rPr lang="en-US" altLang="en-US" dirty="0"/>
              <a:t> (</a:t>
            </a:r>
            <a:r>
              <a:rPr lang="en-US" altLang="en-US" dirty="0">
                <a:solidFill>
                  <a:srgbClr val="0070C0"/>
                </a:solidFill>
              </a:rPr>
              <a:t>SRTF</a:t>
            </a:r>
            <a:r>
              <a:rPr lang="en-US" altLang="en-US" dirty="0"/>
              <a:t>).</a:t>
            </a:r>
          </a:p>
          <a:p>
            <a:pPr>
              <a:lnSpc>
                <a:spcPct val="90000"/>
              </a:lnSpc>
            </a:pPr>
            <a:r>
              <a:rPr lang="en-US" altLang="en-US" dirty="0"/>
              <a:t>SJF is optimal – gives minimum average waiting time for a given set of processes.</a:t>
            </a:r>
          </a:p>
          <a:p>
            <a:pPr>
              <a:lnSpc>
                <a:spcPct val="90000"/>
              </a:lnSpc>
            </a:pPr>
            <a:r>
              <a:rPr lang="en-US" altLang="en-US" dirty="0"/>
              <a:t>The main problem with the SJF algorithm is to know for each process the next CPU burst time!!! However some techniques exist to predict this next CPU burst time</a:t>
            </a:r>
            <a:r>
              <a:rPr lang="tr-TR" altLang="en-US" dirty="0"/>
              <a:t> (could ask to the user)</a:t>
            </a:r>
            <a:r>
              <a:rPr lang="en-US" altLang="en-US" dirty="0"/>
              <a:t>. </a:t>
            </a:r>
          </a:p>
          <a:p>
            <a:pPr>
              <a:lnSpc>
                <a:spcPct val="90000"/>
              </a:lnSpc>
            </a:pPr>
            <a:r>
              <a:rPr lang="en-US" altLang="en-US" dirty="0"/>
              <a:t>Another problem is that starvation of long processes may occur. </a:t>
            </a:r>
          </a:p>
          <a:p>
            <a:pPr>
              <a:lnSpc>
                <a:spcPct val="90000"/>
              </a:lnSpc>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0556-1066-E939-33F0-13A5949B169F}"/>
              </a:ext>
            </a:extLst>
          </p:cNvPr>
          <p:cNvSpPr>
            <a:spLocks noGrp="1"/>
          </p:cNvSpPr>
          <p:nvPr>
            <p:ph type="title"/>
          </p:nvPr>
        </p:nvSpPr>
        <p:spPr>
          <a:xfrm>
            <a:off x="1484310" y="0"/>
            <a:ext cx="10018713" cy="833511"/>
          </a:xfrm>
        </p:spPr>
        <p:txBody>
          <a:bodyPr/>
          <a:lstStyle/>
          <a:p>
            <a:r>
              <a:rPr lang="en-US" u="sng" dirty="0"/>
              <a:t>Non Pre-emptive Shortest Job First</a:t>
            </a:r>
          </a:p>
        </p:txBody>
      </p:sp>
      <p:pic>
        <p:nvPicPr>
          <p:cNvPr id="5" name="Picture 4">
            <a:extLst>
              <a:ext uri="{FF2B5EF4-FFF2-40B4-BE49-F238E27FC236}">
                <a16:creationId xmlns:a16="http://schemas.microsoft.com/office/drawing/2014/main" id="{C4B18B91-DB47-6FF2-BD3A-620AC344C058}"/>
              </a:ext>
            </a:extLst>
          </p:cNvPr>
          <p:cNvPicPr>
            <a:picLocks noChangeAspect="1"/>
          </p:cNvPicPr>
          <p:nvPr/>
        </p:nvPicPr>
        <p:blipFill>
          <a:blip r:embed="rId2"/>
          <a:stretch>
            <a:fillRect/>
          </a:stretch>
        </p:blipFill>
        <p:spPr>
          <a:xfrm>
            <a:off x="2433710" y="809624"/>
            <a:ext cx="7891975" cy="5816611"/>
          </a:xfrm>
          <a:prstGeom prst="rect">
            <a:avLst/>
          </a:prstGeom>
        </p:spPr>
      </p:pic>
    </p:spTree>
    <p:extLst>
      <p:ext uri="{BB962C8B-B14F-4D97-AF65-F5344CB8AC3E}">
        <p14:creationId xmlns:p14="http://schemas.microsoft.com/office/powerpoint/2010/main" val="2079237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F8249-3546-B458-1DE1-5EC3FDC3B67A}"/>
              </a:ext>
            </a:extLst>
          </p:cNvPr>
          <p:cNvSpPr>
            <a:spLocks noGrp="1"/>
          </p:cNvSpPr>
          <p:nvPr>
            <p:ph type="title"/>
          </p:nvPr>
        </p:nvSpPr>
        <p:spPr>
          <a:xfrm>
            <a:off x="1484311" y="685801"/>
            <a:ext cx="10018713" cy="706902"/>
          </a:xfrm>
        </p:spPr>
        <p:txBody>
          <a:bodyPr/>
          <a:lstStyle/>
          <a:p>
            <a:r>
              <a:rPr lang="en-US" u="sng" dirty="0"/>
              <a:t>Problem with Non Pre-emptive SJF</a:t>
            </a:r>
          </a:p>
        </p:txBody>
      </p:sp>
      <p:sp>
        <p:nvSpPr>
          <p:cNvPr id="3" name="Content Placeholder 2">
            <a:extLst>
              <a:ext uri="{FF2B5EF4-FFF2-40B4-BE49-F238E27FC236}">
                <a16:creationId xmlns:a16="http://schemas.microsoft.com/office/drawing/2014/main" id="{E07A653C-D5B9-41A1-F037-DB46E9F04724}"/>
              </a:ext>
            </a:extLst>
          </p:cNvPr>
          <p:cNvSpPr>
            <a:spLocks noGrp="1"/>
          </p:cNvSpPr>
          <p:nvPr>
            <p:ph idx="1"/>
          </p:nvPr>
        </p:nvSpPr>
        <p:spPr>
          <a:xfrm>
            <a:off x="1350500" y="1631852"/>
            <a:ext cx="10518284" cy="4540347"/>
          </a:xfrm>
        </p:spPr>
        <p:txBody>
          <a:bodyPr>
            <a:normAutofit/>
          </a:bodyPr>
          <a:lstStyle/>
          <a:p>
            <a:pPr algn="just"/>
            <a:r>
              <a:rPr lang="en-US" dirty="0"/>
              <a:t>If the arrival time for processes are different, which means all the processes are not available in the ready queue at time 0, and some jobs arrive after some time, in such situation, sometimes process with short burst time have to wait for the current process's execution to finish, because in Non Pre-emptive SJF, on arrival of a process with short duration, the existing job/process's execution is not halted/stopped to execute the short job first. </a:t>
            </a:r>
          </a:p>
          <a:p>
            <a:pPr algn="just"/>
            <a:r>
              <a:rPr lang="en-US" dirty="0"/>
              <a:t>This leads to the problem of Starvation, where a shorter process has to wait for a long time until the current longer process gets executed. This happens if shorter jobs keep coming, but this can be solved using the concept of aging.</a:t>
            </a:r>
          </a:p>
        </p:txBody>
      </p:sp>
    </p:spTree>
    <p:extLst>
      <p:ext uri="{BB962C8B-B14F-4D97-AF65-F5344CB8AC3E}">
        <p14:creationId xmlns:p14="http://schemas.microsoft.com/office/powerpoint/2010/main" val="2475886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7F7BE-F217-1D9E-78D2-492DC60B5EF6}"/>
              </a:ext>
            </a:extLst>
          </p:cNvPr>
          <p:cNvSpPr>
            <a:spLocks noGrp="1"/>
          </p:cNvSpPr>
          <p:nvPr>
            <p:ph type="title"/>
          </p:nvPr>
        </p:nvSpPr>
        <p:spPr>
          <a:xfrm>
            <a:off x="1484310" y="0"/>
            <a:ext cx="10018713" cy="735037"/>
          </a:xfrm>
        </p:spPr>
        <p:txBody>
          <a:bodyPr/>
          <a:lstStyle/>
          <a:p>
            <a:r>
              <a:rPr lang="en-US" u="sng" dirty="0"/>
              <a:t>Pre-emptive Shortest Job First</a:t>
            </a:r>
          </a:p>
        </p:txBody>
      </p:sp>
      <p:pic>
        <p:nvPicPr>
          <p:cNvPr id="5" name="Content Placeholder 4">
            <a:extLst>
              <a:ext uri="{FF2B5EF4-FFF2-40B4-BE49-F238E27FC236}">
                <a16:creationId xmlns:a16="http://schemas.microsoft.com/office/drawing/2014/main" id="{CE297189-CE95-ADA9-2376-05BC20D6C12E}"/>
              </a:ext>
            </a:extLst>
          </p:cNvPr>
          <p:cNvPicPr>
            <a:picLocks noGrp="1" noChangeAspect="1"/>
          </p:cNvPicPr>
          <p:nvPr>
            <p:ph idx="1"/>
          </p:nvPr>
        </p:nvPicPr>
        <p:blipFill>
          <a:blip r:embed="rId2"/>
          <a:stretch>
            <a:fillRect/>
          </a:stretch>
        </p:blipFill>
        <p:spPr>
          <a:xfrm>
            <a:off x="2096086" y="735037"/>
            <a:ext cx="9692640" cy="5767752"/>
          </a:xfrm>
        </p:spPr>
      </p:pic>
    </p:spTree>
    <p:extLst>
      <p:ext uri="{BB962C8B-B14F-4D97-AF65-F5344CB8AC3E}">
        <p14:creationId xmlns:p14="http://schemas.microsoft.com/office/powerpoint/2010/main" val="2155722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4BABBB76-2D17-1694-5AE9-43D7CC91A9E1}"/>
              </a:ext>
            </a:extLst>
          </p:cNvPr>
          <p:cNvSpPr>
            <a:spLocks noGrp="1" noChangeArrowheads="1"/>
          </p:cNvSpPr>
          <p:nvPr>
            <p:ph type="body" idx="1"/>
          </p:nvPr>
        </p:nvSpPr>
        <p:spPr>
          <a:xfrm>
            <a:off x="2278966" y="3519266"/>
            <a:ext cx="8458200" cy="3124200"/>
          </a:xfrm>
        </p:spPr>
        <p:txBody>
          <a:bodyPr>
            <a:normAutofit lnSpcReduction="10000"/>
          </a:bodyPr>
          <a:lstStyle/>
          <a:p>
            <a:pPr>
              <a:lnSpc>
                <a:spcPct val="80000"/>
              </a:lnSpc>
              <a:spcBef>
                <a:spcPct val="20000"/>
              </a:spcBef>
              <a:defRPr/>
            </a:pPr>
            <a:r>
              <a:rPr lang="en-US" altLang="ko-KR" b="0" dirty="0">
                <a:latin typeface="Helvetica" charset="0"/>
                <a:ea typeface="굴림" charset="-127"/>
                <a:cs typeface="굴림" charset="-127"/>
              </a:rPr>
              <a:t>Earlier, we talked about the life-cycle of a thread</a:t>
            </a:r>
          </a:p>
          <a:p>
            <a:pPr lvl="1">
              <a:lnSpc>
                <a:spcPct val="80000"/>
              </a:lnSpc>
              <a:spcBef>
                <a:spcPct val="20000"/>
              </a:spcBef>
              <a:defRPr/>
            </a:pPr>
            <a:r>
              <a:rPr lang="en-US" altLang="ko-KR" b="0" dirty="0">
                <a:latin typeface="Helvetica" charset="0"/>
                <a:ea typeface="굴림" charset="-127"/>
                <a:cs typeface="굴림" charset="-127"/>
              </a:rPr>
              <a:t>Active threads work their way from Ready queue to Running to various waiting queues.</a:t>
            </a:r>
          </a:p>
          <a:p>
            <a:pPr>
              <a:lnSpc>
                <a:spcPct val="80000"/>
              </a:lnSpc>
              <a:spcBef>
                <a:spcPct val="20000"/>
              </a:spcBef>
              <a:defRPr/>
            </a:pPr>
            <a:r>
              <a:rPr lang="en-US" altLang="ko-KR" b="0" dirty="0">
                <a:latin typeface="Helvetica" charset="0"/>
                <a:ea typeface="굴림" charset="-127"/>
                <a:cs typeface="굴림" charset="-127"/>
              </a:rPr>
              <a:t>Question: How is the OS to decide which of several threads to take off a queue?</a:t>
            </a:r>
          </a:p>
          <a:p>
            <a:pPr lvl="1">
              <a:lnSpc>
                <a:spcPct val="80000"/>
              </a:lnSpc>
              <a:spcBef>
                <a:spcPct val="20000"/>
              </a:spcBef>
              <a:defRPr/>
            </a:pPr>
            <a:r>
              <a:rPr lang="en-US" altLang="ko-KR" b="0" dirty="0">
                <a:latin typeface="Helvetica" charset="0"/>
                <a:ea typeface="굴림" charset="-127"/>
                <a:cs typeface="굴림" charset="-127"/>
              </a:rPr>
              <a:t>Obvious queue to worry about is ready queue</a:t>
            </a:r>
          </a:p>
          <a:p>
            <a:pPr lvl="1">
              <a:lnSpc>
                <a:spcPct val="80000"/>
              </a:lnSpc>
              <a:spcBef>
                <a:spcPct val="20000"/>
              </a:spcBef>
              <a:defRPr/>
            </a:pPr>
            <a:r>
              <a:rPr lang="en-US" altLang="ko-KR" b="0" dirty="0">
                <a:latin typeface="Helvetica" charset="0"/>
                <a:ea typeface="굴림" charset="-127"/>
                <a:cs typeface="굴림" charset="-127"/>
              </a:rPr>
              <a:t>Others can be scheduled as well, however</a:t>
            </a:r>
          </a:p>
          <a:p>
            <a:pPr>
              <a:lnSpc>
                <a:spcPct val="80000"/>
              </a:lnSpc>
              <a:spcBef>
                <a:spcPct val="20000"/>
              </a:spcBef>
              <a:defRPr/>
            </a:pPr>
            <a:r>
              <a:rPr lang="en-US" altLang="ko-KR" b="0" dirty="0">
                <a:solidFill>
                  <a:schemeClr val="hlink"/>
                </a:solidFill>
                <a:latin typeface="Helvetica" charset="0"/>
                <a:ea typeface="굴림" charset="-127"/>
                <a:cs typeface="굴림" charset="-127"/>
              </a:rPr>
              <a:t>Scheduling</a:t>
            </a:r>
            <a:r>
              <a:rPr lang="en-US" altLang="ko-KR" b="0" dirty="0">
                <a:latin typeface="Helvetica" charset="0"/>
                <a:ea typeface="굴림" charset="-127"/>
                <a:cs typeface="굴림" charset="-127"/>
              </a:rPr>
              <a:t>: deciding which threads are given access to resources</a:t>
            </a:r>
          </a:p>
        </p:txBody>
      </p:sp>
      <p:pic>
        <p:nvPicPr>
          <p:cNvPr id="8195" name="Picture 5">
            <a:extLst>
              <a:ext uri="{FF2B5EF4-FFF2-40B4-BE49-F238E27FC236}">
                <a16:creationId xmlns:a16="http://schemas.microsoft.com/office/drawing/2014/main" id="{C4AAAE7F-A08E-22CC-DB9E-04C27FF98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65" t="11595" r="888" b="12131"/>
          <a:stretch>
            <a:fillRect/>
          </a:stretch>
        </p:blipFill>
        <p:spPr bwMode="auto">
          <a:xfrm>
            <a:off x="2583180" y="182882"/>
            <a:ext cx="6949440" cy="3078480"/>
          </a:xfrm>
          <a:prstGeom prst="rect">
            <a:avLst/>
          </a:prstGeom>
          <a:noFill/>
          <a:ln w="38100" cmpd="dbl">
            <a:solidFill>
              <a:srgbClr val="CC66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C7399F-F306-6134-1382-13E1DBED083A}"/>
              </a:ext>
            </a:extLst>
          </p:cNvPr>
          <p:cNvSpPr>
            <a:spLocks noGrp="1"/>
          </p:cNvSpPr>
          <p:nvPr>
            <p:ph idx="1"/>
          </p:nvPr>
        </p:nvSpPr>
        <p:spPr>
          <a:xfrm>
            <a:off x="1775042" y="70338"/>
            <a:ext cx="10416958" cy="6717323"/>
          </a:xfrm>
        </p:spPr>
        <p:txBody>
          <a:bodyPr>
            <a:normAutofit fontScale="85000" lnSpcReduction="20000"/>
          </a:bodyPr>
          <a:lstStyle/>
          <a:p>
            <a:r>
              <a:rPr lang="en-US" dirty="0"/>
              <a:t>At ( t =0ms ), P1 arrives. It’s the only process so CPU starts executing it.</a:t>
            </a:r>
          </a:p>
          <a:p>
            <a:r>
              <a:rPr lang="en-US" dirty="0"/>
              <a:t> At ( t = 1ms ), P2 has arrived . At this time, P1 (remaining time ) = 5 </a:t>
            </a:r>
            <a:r>
              <a:rPr lang="en-US" dirty="0" err="1"/>
              <a:t>ms</a:t>
            </a:r>
            <a:r>
              <a:rPr lang="en-US" dirty="0"/>
              <a:t> . P2 has 4ms , so as P2 is shorter, P1 is preempted and P2 process starts executing. </a:t>
            </a:r>
          </a:p>
          <a:p>
            <a:r>
              <a:rPr lang="en-US" dirty="0"/>
              <a:t>At ( t = 2ms ), P3 process has arrived. At this time, P1(remaining time) = 5ms, P2(remaining time ) = 3 </a:t>
            </a:r>
            <a:r>
              <a:rPr lang="en-US" dirty="0" err="1"/>
              <a:t>ms</a:t>
            </a:r>
            <a:r>
              <a:rPr lang="en-US" dirty="0"/>
              <a:t> , P3 = 2ms. Since P3 is having least burst time, P3 is executed . </a:t>
            </a:r>
          </a:p>
          <a:p>
            <a:r>
              <a:rPr lang="en-US" dirty="0"/>
              <a:t>At ( t = 3ms ), P4 comes , At this time, P1 = 5ms, P2 = 3ms, P3 = 1ms, P4 = 3ms. Since P4 does not have short burst time, so P3 continues to execute. </a:t>
            </a:r>
          </a:p>
          <a:p>
            <a:r>
              <a:rPr lang="en-US" dirty="0"/>
              <a:t>At ( t= 4ms ),P3 is finished . Now, remaining tasks are P1 = 5ms, P2 = 3ms, P4 = 3ms. As ,P2 and P4 have same time, so the task which came first will be executed first. So, P2 gets executed first. </a:t>
            </a:r>
          </a:p>
          <a:p>
            <a:r>
              <a:rPr lang="en-US" dirty="0"/>
              <a:t>At ( t = 7ms ),P4 gets executed for 3ms. </a:t>
            </a:r>
          </a:p>
          <a:p>
            <a:r>
              <a:rPr lang="en-US" dirty="0"/>
              <a:t>At ( t = 10ms ), P1 gets executed till it finishes. </a:t>
            </a:r>
          </a:p>
          <a:p>
            <a:r>
              <a:rPr lang="en-US" b="1" dirty="0"/>
              <a:t>Turn around time= Completion time – Arrival Time</a:t>
            </a:r>
          </a:p>
          <a:p>
            <a:r>
              <a:rPr lang="en-US" dirty="0"/>
              <a:t> P1 = (15-0) = 15ms P2 = (7-1) = 6ms P3 = (4-2 )=2ms P4 = (10-3)= 7ms </a:t>
            </a:r>
          </a:p>
          <a:p>
            <a:r>
              <a:rPr lang="en-US" dirty="0"/>
              <a:t>The average Turn around time is ( 15 +6 + 2 + 7)/4 = 30/4 = 7.5 </a:t>
            </a:r>
          </a:p>
          <a:p>
            <a:r>
              <a:rPr lang="en-US" b="1" dirty="0"/>
              <a:t>Waiting time = Turn around time – Burst Time</a:t>
            </a:r>
          </a:p>
          <a:p>
            <a:r>
              <a:rPr lang="en-US" dirty="0"/>
              <a:t> P1 waiting time = (15-6) = 9ms P2 waiting time = (6-4) = 2ms P3 waiting time = (2-2 )=0ms P4 waiting time = (7-3)= 4ms </a:t>
            </a:r>
          </a:p>
          <a:p>
            <a:r>
              <a:rPr lang="en-US" b="1" dirty="0"/>
              <a:t>The average waiting time </a:t>
            </a:r>
            <a:r>
              <a:rPr lang="en-US" dirty="0"/>
              <a:t>is ( 9 +2 + 0 + 4)/4 = 15/4 = 3.75</a:t>
            </a:r>
          </a:p>
        </p:txBody>
      </p:sp>
    </p:spTree>
    <p:extLst>
      <p:ext uri="{BB962C8B-B14F-4D97-AF65-F5344CB8AC3E}">
        <p14:creationId xmlns:p14="http://schemas.microsoft.com/office/powerpoint/2010/main" val="2974422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51">
            <a:extLst>
              <a:ext uri="{FF2B5EF4-FFF2-40B4-BE49-F238E27FC236}">
                <a16:creationId xmlns:a16="http://schemas.microsoft.com/office/drawing/2014/main" id="{D83530E6-4E31-47E2-3981-7DE18F5E1AD4}"/>
              </a:ext>
            </a:extLst>
          </p:cNvPr>
          <p:cNvSpPr>
            <a:spLocks noChangeArrowheads="1"/>
          </p:cNvSpPr>
          <p:nvPr/>
        </p:nvSpPr>
        <p:spPr bwMode="auto">
          <a:xfrm>
            <a:off x="2593976" y="119063"/>
            <a:ext cx="7294563" cy="84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ctr"/>
            <a:r>
              <a:rPr kumimoji="1" lang="en-US" altLang="en-US" sz="3200" b="1" u="sng" dirty="0">
                <a:solidFill>
                  <a:schemeClr val="tx2"/>
                </a:solidFill>
              </a:rPr>
              <a:t>Priority Scheduling</a:t>
            </a:r>
          </a:p>
        </p:txBody>
      </p:sp>
      <p:sp>
        <p:nvSpPr>
          <p:cNvPr id="53251" name="Rectangle 52">
            <a:extLst>
              <a:ext uri="{FF2B5EF4-FFF2-40B4-BE49-F238E27FC236}">
                <a16:creationId xmlns:a16="http://schemas.microsoft.com/office/drawing/2014/main" id="{E290DA7E-6F73-45A5-B533-5145E076589E}"/>
              </a:ext>
            </a:extLst>
          </p:cNvPr>
          <p:cNvSpPr>
            <a:spLocks noGrp="1" noChangeArrowheads="1"/>
          </p:cNvSpPr>
          <p:nvPr>
            <p:ph type="body" idx="1"/>
          </p:nvPr>
        </p:nvSpPr>
        <p:spPr>
          <a:xfrm>
            <a:off x="1631852" y="1160562"/>
            <a:ext cx="9748911" cy="5354637"/>
          </a:xfrm>
          <a:noFill/>
        </p:spPr>
        <p:txBody>
          <a:bodyPr>
            <a:normAutofit/>
          </a:bodyPr>
          <a:lstStyle/>
          <a:p>
            <a:r>
              <a:rPr lang="en-US" altLang="en-US" dirty="0"/>
              <a:t>A priority number (integer) is associated with each process</a:t>
            </a:r>
          </a:p>
          <a:p>
            <a:endParaRPr lang="en-US" altLang="en-US" sz="800" dirty="0"/>
          </a:p>
          <a:p>
            <a:r>
              <a:rPr lang="en-US" altLang="en-US" dirty="0"/>
              <a:t>The CPU is allocated to the process with the highest priority ((</a:t>
            </a:r>
            <a:r>
              <a:rPr lang="en-US" altLang="en-US" b="1" dirty="0"/>
              <a:t>smallest or largest integer value </a:t>
            </a:r>
            <a:r>
              <a:rPr lang="en-US" altLang="en-US" b="1" dirty="0">
                <a:sym typeface="Symbol" panose="05050102010706020507" pitchFamily="18" charset="2"/>
              </a:rPr>
              <a:t>may be defined as the highest priority</a:t>
            </a:r>
            <a:r>
              <a:rPr lang="en-US" altLang="en-US" dirty="0">
                <a:sym typeface="Symbol" panose="05050102010706020507" pitchFamily="18" charset="2"/>
              </a:rPr>
              <a:t>)</a:t>
            </a:r>
          </a:p>
          <a:p>
            <a:pPr lvl="1"/>
            <a:r>
              <a:rPr lang="en-US" altLang="en-US" dirty="0"/>
              <a:t>Preemptive</a:t>
            </a:r>
          </a:p>
          <a:p>
            <a:pPr lvl="1"/>
            <a:r>
              <a:rPr lang="en-US" altLang="en-US" dirty="0" err="1"/>
              <a:t>Nonpreemptive</a:t>
            </a:r>
            <a:endParaRPr lang="en-US" altLang="en-US" dirty="0"/>
          </a:p>
          <a:p>
            <a:pPr>
              <a:lnSpc>
                <a:spcPct val="90000"/>
              </a:lnSpc>
            </a:pPr>
            <a:endParaRPr lang="tr-TR" altLang="en-US" dirty="0"/>
          </a:p>
          <a:p>
            <a:r>
              <a:rPr lang="en-US" altLang="en-US" dirty="0"/>
              <a:t>SJF is priority scheduling where priority is the inverse of predicted next CPU burst time</a:t>
            </a:r>
          </a:p>
          <a:p>
            <a:endParaRPr lang="en-US" altLang="en-US" sz="900" dirty="0"/>
          </a:p>
          <a:p>
            <a:r>
              <a:rPr lang="en-US" altLang="en-US" dirty="0"/>
              <a:t>Problem </a:t>
            </a:r>
            <a:r>
              <a:rPr lang="en-US" altLang="en-US" dirty="0">
                <a:sym typeface="Symbol" panose="05050102010706020507" pitchFamily="18" charset="2"/>
              </a:rPr>
              <a:t> </a:t>
            </a:r>
            <a:r>
              <a:rPr lang="en-US" altLang="en-US" b="1" dirty="0">
                <a:solidFill>
                  <a:srgbClr val="3366FF"/>
                </a:solidFill>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p>
          <a:p>
            <a:endParaRPr lang="en-US" altLang="en-US" sz="9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3366FF"/>
                </a:solidFill>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5">
            <a:extLst>
              <a:ext uri="{FF2B5EF4-FFF2-40B4-BE49-F238E27FC236}">
                <a16:creationId xmlns:a16="http://schemas.microsoft.com/office/drawing/2014/main" id="{53B929A4-CEA5-9276-4DAF-28137283C36D}"/>
              </a:ext>
            </a:extLst>
          </p:cNvPr>
          <p:cNvSpPr>
            <a:spLocks noGrp="1" noChangeArrowheads="1"/>
          </p:cNvSpPr>
          <p:nvPr>
            <p:ph type="title"/>
          </p:nvPr>
        </p:nvSpPr>
        <p:spPr>
          <a:xfrm>
            <a:off x="2619376" y="63500"/>
            <a:ext cx="7294563" cy="844550"/>
          </a:xfrm>
          <a:noFill/>
        </p:spPr>
        <p:txBody>
          <a:bodyPr/>
          <a:lstStyle/>
          <a:p>
            <a:r>
              <a:rPr lang="en-US" altLang="en-US" u="sng" dirty="0"/>
              <a:t>Example - Priority Scheduling</a:t>
            </a:r>
          </a:p>
        </p:txBody>
      </p:sp>
      <p:graphicFrame>
        <p:nvGraphicFramePr>
          <p:cNvPr id="110598" name="Group 6">
            <a:extLst>
              <a:ext uri="{FF2B5EF4-FFF2-40B4-BE49-F238E27FC236}">
                <a16:creationId xmlns:a16="http://schemas.microsoft.com/office/drawing/2014/main" id="{9DF93497-BA41-A627-89BD-6DE913ACD204}"/>
              </a:ext>
            </a:extLst>
          </p:cNvPr>
          <p:cNvGraphicFramePr>
            <a:graphicFrameLocks noGrp="1"/>
          </p:cNvGraphicFramePr>
          <p:nvPr/>
        </p:nvGraphicFramePr>
        <p:xfrm>
          <a:off x="2079625" y="1058864"/>
          <a:ext cx="6980238" cy="1922463"/>
        </p:xfrm>
        <a:graphic>
          <a:graphicData uri="http://schemas.openxmlformats.org/drawingml/2006/table">
            <a:tbl>
              <a:tblPr/>
              <a:tblGrid>
                <a:gridCol w="1370013">
                  <a:extLst>
                    <a:ext uri="{9D8B030D-6E8A-4147-A177-3AD203B41FA5}">
                      <a16:colId xmlns:a16="http://schemas.microsoft.com/office/drawing/2014/main" val="20000"/>
                    </a:ext>
                  </a:extLst>
                </a:gridCol>
                <a:gridCol w="1870075">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454150">
                  <a:extLst>
                    <a:ext uri="{9D8B030D-6E8A-4147-A177-3AD203B41FA5}">
                      <a16:colId xmlns:a16="http://schemas.microsoft.com/office/drawing/2014/main" val="20003"/>
                    </a:ext>
                  </a:extLst>
                </a:gridCol>
              </a:tblGrid>
              <a:tr h="3206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cs typeface="Times New Roman" pitchFamily="18" charset="0"/>
                        </a:rPr>
                        <a:t>Process</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Arrival time</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CPU burst time</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Priority</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06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cs typeface="Times New Roman" pitchFamily="18" charset="0"/>
                        </a:rPr>
                        <a:t>100</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06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10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90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C</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300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06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60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06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E</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80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150</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4312" name="Rectangle 43">
            <a:extLst>
              <a:ext uri="{FF2B5EF4-FFF2-40B4-BE49-F238E27FC236}">
                <a16:creationId xmlns:a16="http://schemas.microsoft.com/office/drawing/2014/main" id="{9B27EBD1-B496-096C-FA74-E4EB8A6AE0DD}"/>
              </a:ext>
            </a:extLst>
          </p:cNvPr>
          <p:cNvSpPr>
            <a:spLocks noChangeArrowheads="1"/>
          </p:cNvSpPr>
          <p:nvPr/>
        </p:nvSpPr>
        <p:spPr bwMode="auto">
          <a:xfrm>
            <a:off x="2425701" y="3289300"/>
            <a:ext cx="34512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5750" algn="l"/>
              </a:tabLst>
              <a:defRPr>
                <a:solidFill>
                  <a:schemeClr val="tx1"/>
                </a:solidFill>
                <a:latin typeface="Helvetica" panose="020B0604020202020204" pitchFamily="34" charset="0"/>
              </a:defRPr>
            </a:lvl1pPr>
            <a:lvl2pPr marL="742950" indent="-285750">
              <a:tabLst>
                <a:tab pos="285750" algn="l"/>
              </a:tabLst>
              <a:defRPr>
                <a:solidFill>
                  <a:schemeClr val="tx1"/>
                </a:solidFill>
                <a:latin typeface="Helvetica" panose="020B0604020202020204" pitchFamily="34" charset="0"/>
              </a:defRPr>
            </a:lvl2pPr>
            <a:lvl3pPr marL="1143000" indent="-228600">
              <a:tabLst>
                <a:tab pos="285750" algn="l"/>
              </a:tabLst>
              <a:defRPr>
                <a:solidFill>
                  <a:schemeClr val="tx1"/>
                </a:solidFill>
                <a:latin typeface="Helvetica" panose="020B0604020202020204" pitchFamily="34" charset="0"/>
              </a:defRPr>
            </a:lvl3pPr>
            <a:lvl4pPr marL="1600200" indent="-228600">
              <a:tabLst>
                <a:tab pos="285750" algn="l"/>
              </a:tabLst>
              <a:defRPr>
                <a:solidFill>
                  <a:schemeClr val="tx1"/>
                </a:solidFill>
                <a:latin typeface="Helvetica" panose="020B0604020202020204" pitchFamily="34" charset="0"/>
              </a:defRPr>
            </a:lvl4pPr>
            <a:lvl5pPr marL="2057400" indent="-228600">
              <a:tabLst>
                <a:tab pos="285750" algn="l"/>
              </a:tabLst>
              <a:defRPr>
                <a:solidFill>
                  <a:schemeClr val="tx1"/>
                </a:solidFill>
                <a:latin typeface="Helvetica" panose="020B0604020202020204" pitchFamily="34" charset="0"/>
              </a:defRPr>
            </a:lvl5pPr>
            <a:lvl6pPr marL="2514600" indent="-228600" algn="ctr" eaLnBrk="0" fontAlgn="base" hangingPunct="0">
              <a:spcBef>
                <a:spcPct val="0"/>
              </a:spcBef>
              <a:spcAft>
                <a:spcPct val="0"/>
              </a:spcAft>
              <a:tabLst>
                <a:tab pos="285750" algn="l"/>
              </a:tabLst>
              <a:defRPr>
                <a:solidFill>
                  <a:schemeClr val="tx1"/>
                </a:solidFill>
                <a:latin typeface="Helvetica" panose="020B0604020202020204" pitchFamily="34" charset="0"/>
              </a:defRPr>
            </a:lvl6pPr>
            <a:lvl7pPr marL="2971800" indent="-228600" algn="ctr" eaLnBrk="0" fontAlgn="base" hangingPunct="0">
              <a:spcBef>
                <a:spcPct val="0"/>
              </a:spcBef>
              <a:spcAft>
                <a:spcPct val="0"/>
              </a:spcAft>
              <a:tabLst>
                <a:tab pos="285750" algn="l"/>
              </a:tabLst>
              <a:defRPr>
                <a:solidFill>
                  <a:schemeClr val="tx1"/>
                </a:solidFill>
                <a:latin typeface="Helvetica" panose="020B0604020202020204" pitchFamily="34" charset="0"/>
              </a:defRPr>
            </a:lvl7pPr>
            <a:lvl8pPr marL="3429000" indent="-228600" algn="ctr" eaLnBrk="0" fontAlgn="base" hangingPunct="0">
              <a:spcBef>
                <a:spcPct val="0"/>
              </a:spcBef>
              <a:spcAft>
                <a:spcPct val="0"/>
              </a:spcAft>
              <a:tabLst>
                <a:tab pos="285750" algn="l"/>
              </a:tabLst>
              <a:defRPr>
                <a:solidFill>
                  <a:schemeClr val="tx1"/>
                </a:solidFill>
                <a:latin typeface="Helvetica" panose="020B0604020202020204" pitchFamily="34" charset="0"/>
              </a:defRPr>
            </a:lvl8pPr>
            <a:lvl9pPr marL="3886200" indent="-228600" algn="ctr" eaLnBrk="0" fontAlgn="base" hangingPunct="0">
              <a:spcBef>
                <a:spcPct val="0"/>
              </a:spcBef>
              <a:spcAft>
                <a:spcPct val="0"/>
              </a:spcAft>
              <a:tabLst>
                <a:tab pos="285750" algn="l"/>
              </a:tabLst>
              <a:defRPr>
                <a:solidFill>
                  <a:schemeClr val="tx1"/>
                </a:solidFill>
                <a:latin typeface="Helvetica" panose="020B0604020202020204" pitchFamily="34" charset="0"/>
              </a:defRPr>
            </a:lvl9pPr>
          </a:lstStyle>
          <a:p>
            <a:pPr algn="l"/>
            <a:r>
              <a:rPr lang="en-US" altLang="en-US" sz="1600">
                <a:solidFill>
                  <a:srgbClr val="FF3300"/>
                </a:solidFill>
                <a:latin typeface="Times New Roman" panose="02020603050405020304" pitchFamily="18" charset="0"/>
                <a:cs typeface="Times New Roman" panose="02020603050405020304" pitchFamily="18" charset="0"/>
              </a:rPr>
              <a:t>Non-preemptive priority Algorithm:</a:t>
            </a:r>
            <a:endParaRPr lang="en-US" altLang="en-US" sz="1600">
              <a:solidFill>
                <a:srgbClr val="FF3300"/>
              </a:solidFill>
              <a:latin typeface="Times New Roman" panose="02020603050405020304" pitchFamily="18" charset="0"/>
            </a:endParaRPr>
          </a:p>
        </p:txBody>
      </p:sp>
      <p:graphicFrame>
        <p:nvGraphicFramePr>
          <p:cNvPr id="110636" name="Group 44">
            <a:extLst>
              <a:ext uri="{FF2B5EF4-FFF2-40B4-BE49-F238E27FC236}">
                <a16:creationId xmlns:a16="http://schemas.microsoft.com/office/drawing/2014/main" id="{A9B2D56C-0079-64AE-C733-3FFC6D81E5C3}"/>
              </a:ext>
            </a:extLst>
          </p:cNvPr>
          <p:cNvGraphicFramePr>
            <a:graphicFrameLocks noGrp="1"/>
          </p:cNvGraphicFramePr>
          <p:nvPr/>
        </p:nvGraphicFramePr>
        <p:xfrm>
          <a:off x="2933701" y="3784600"/>
          <a:ext cx="4468813" cy="274638"/>
        </p:xfrm>
        <a:graphic>
          <a:graphicData uri="http://schemas.openxmlformats.org/drawingml/2006/table">
            <a:tbl>
              <a:tblPr/>
              <a:tblGrid>
                <a:gridCol w="3429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gridCol w="239713">
                  <a:extLst>
                    <a:ext uri="{9D8B030D-6E8A-4147-A177-3AD203B41FA5}">
                      <a16:colId xmlns:a16="http://schemas.microsoft.com/office/drawing/2014/main" val="20004"/>
                    </a:ext>
                  </a:extLst>
                </a:gridCol>
              </a:tblGrid>
              <a:tr h="2746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E</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C</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327" name="Rectangle 58">
            <a:extLst>
              <a:ext uri="{FF2B5EF4-FFF2-40B4-BE49-F238E27FC236}">
                <a16:creationId xmlns:a16="http://schemas.microsoft.com/office/drawing/2014/main" id="{9A9AF3A1-0665-7EEE-96AD-862E2932516D}"/>
              </a:ext>
            </a:extLst>
          </p:cNvPr>
          <p:cNvSpPr>
            <a:spLocks noChangeArrowheads="1"/>
          </p:cNvSpPr>
          <p:nvPr/>
        </p:nvSpPr>
        <p:spPr bwMode="auto">
          <a:xfrm>
            <a:off x="2782888" y="4140201"/>
            <a:ext cx="6883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743200" algn="l"/>
              </a:tabLst>
              <a:defRPr>
                <a:solidFill>
                  <a:schemeClr val="tx1"/>
                </a:solidFill>
                <a:latin typeface="Helvetica" panose="020B0604020202020204" pitchFamily="34" charset="0"/>
              </a:defRPr>
            </a:lvl1pPr>
            <a:lvl2pPr marL="742950" indent="-285750">
              <a:tabLst>
                <a:tab pos="2743200" algn="l"/>
              </a:tabLst>
              <a:defRPr>
                <a:solidFill>
                  <a:schemeClr val="tx1"/>
                </a:solidFill>
                <a:latin typeface="Helvetica" panose="020B0604020202020204" pitchFamily="34" charset="0"/>
              </a:defRPr>
            </a:lvl2pPr>
            <a:lvl3pPr marL="1143000" indent="-228600">
              <a:tabLst>
                <a:tab pos="2743200" algn="l"/>
              </a:tabLst>
              <a:defRPr>
                <a:solidFill>
                  <a:schemeClr val="tx1"/>
                </a:solidFill>
                <a:latin typeface="Helvetica" panose="020B0604020202020204" pitchFamily="34" charset="0"/>
              </a:defRPr>
            </a:lvl3pPr>
            <a:lvl4pPr marL="1600200" indent="-228600">
              <a:tabLst>
                <a:tab pos="2743200" algn="l"/>
              </a:tabLst>
              <a:defRPr>
                <a:solidFill>
                  <a:schemeClr val="tx1"/>
                </a:solidFill>
                <a:latin typeface="Helvetica" panose="020B0604020202020204" pitchFamily="34" charset="0"/>
              </a:defRPr>
            </a:lvl4pPr>
            <a:lvl5pPr marL="2057400" indent="-228600">
              <a:tabLst>
                <a:tab pos="2743200" algn="l"/>
              </a:tabLst>
              <a:defRPr>
                <a:solidFill>
                  <a:schemeClr val="tx1"/>
                </a:solidFill>
                <a:latin typeface="Helvetica" panose="020B0604020202020204" pitchFamily="34" charset="0"/>
              </a:defRPr>
            </a:lvl5pPr>
            <a:lvl6pPr marL="2514600" indent="-228600" algn="ctr" eaLnBrk="0" fontAlgn="base" hangingPunct="0">
              <a:spcBef>
                <a:spcPct val="0"/>
              </a:spcBef>
              <a:spcAft>
                <a:spcPct val="0"/>
              </a:spcAft>
              <a:tabLst>
                <a:tab pos="2743200" algn="l"/>
              </a:tabLst>
              <a:defRPr>
                <a:solidFill>
                  <a:schemeClr val="tx1"/>
                </a:solidFill>
                <a:latin typeface="Helvetica" panose="020B0604020202020204" pitchFamily="34" charset="0"/>
              </a:defRPr>
            </a:lvl6pPr>
            <a:lvl7pPr marL="2971800" indent="-228600" algn="ctr" eaLnBrk="0" fontAlgn="base" hangingPunct="0">
              <a:spcBef>
                <a:spcPct val="0"/>
              </a:spcBef>
              <a:spcAft>
                <a:spcPct val="0"/>
              </a:spcAft>
              <a:tabLst>
                <a:tab pos="2743200" algn="l"/>
              </a:tabLst>
              <a:defRPr>
                <a:solidFill>
                  <a:schemeClr val="tx1"/>
                </a:solidFill>
                <a:latin typeface="Helvetica" panose="020B0604020202020204" pitchFamily="34" charset="0"/>
              </a:defRPr>
            </a:lvl7pPr>
            <a:lvl8pPr marL="3429000" indent="-228600" algn="ctr" eaLnBrk="0" fontAlgn="base" hangingPunct="0">
              <a:spcBef>
                <a:spcPct val="0"/>
              </a:spcBef>
              <a:spcAft>
                <a:spcPct val="0"/>
              </a:spcAft>
              <a:tabLst>
                <a:tab pos="2743200" algn="l"/>
              </a:tabLst>
              <a:defRPr>
                <a:solidFill>
                  <a:schemeClr val="tx1"/>
                </a:solidFill>
                <a:latin typeface="Helvetica" panose="020B0604020202020204" pitchFamily="34" charset="0"/>
              </a:defRPr>
            </a:lvl8pPr>
            <a:lvl9pPr marL="3886200" indent="-228600" algn="ctr" eaLnBrk="0" fontAlgn="base" hangingPunct="0">
              <a:spcBef>
                <a:spcPct val="0"/>
              </a:spcBef>
              <a:spcAft>
                <a:spcPct val="0"/>
              </a:spcAft>
              <a:tabLst>
                <a:tab pos="2743200" algn="l"/>
              </a:tabLst>
              <a:defRPr>
                <a:solidFill>
                  <a:schemeClr val="tx1"/>
                </a:solidFill>
                <a:latin typeface="Helvetica" panose="020B0604020202020204" pitchFamily="34" charset="0"/>
              </a:defRPr>
            </a:lvl9pPr>
          </a:lstStyle>
          <a:p>
            <a:pPr algn="l"/>
            <a:r>
              <a:rPr lang="en-US" altLang="en-US" sz="1200" b="1">
                <a:cs typeface="Times New Roman" panose="02020603050405020304" pitchFamily="18" charset="0"/>
              </a:rPr>
              <a:t>0</a:t>
            </a:r>
            <a:r>
              <a:rPr lang="en-US" altLang="en-US" sz="1200" b="1">
                <a:latin typeface="Times New Roman" panose="02020603050405020304" pitchFamily="18" charset="0"/>
                <a:cs typeface="Times New Roman" panose="02020603050405020304" pitchFamily="18" charset="0"/>
              </a:rPr>
              <a:t>       60             160                        310                                                610 620</a:t>
            </a:r>
            <a:endParaRPr lang="en-US" altLang="en-US" sz="900">
              <a:latin typeface="Times New Roman" panose="02020603050405020304" pitchFamily="18" charset="0"/>
            </a:endParaRPr>
          </a:p>
          <a:p>
            <a:pPr algn="l"/>
            <a:endParaRPr lang="en-US" altLang="en-US" sz="1200" b="1">
              <a:latin typeface="Times New Roman" panose="02020603050405020304" pitchFamily="18" charset="0"/>
              <a:cs typeface="Times New Roman" panose="02020603050405020304" pitchFamily="18" charset="0"/>
            </a:endParaRPr>
          </a:p>
          <a:p>
            <a:pPr algn="l"/>
            <a:r>
              <a:rPr lang="en-US" altLang="en-US" sz="1600" b="1">
                <a:latin typeface="Times New Roman" panose="02020603050405020304" pitchFamily="18" charset="0"/>
                <a:cs typeface="Times New Roman" panose="02020603050405020304" pitchFamily="18" charset="0"/>
              </a:rPr>
              <a:t>W (A) = 60ms,  W (B) = 610ms, W (C) = 310ms, W (D) = 0 ms, W (E) = 80ms</a:t>
            </a:r>
            <a:endParaRPr lang="en-US" altLang="en-US" sz="1600">
              <a:latin typeface="Times New Roman" panose="02020603050405020304" pitchFamily="18" charset="0"/>
            </a:endParaRPr>
          </a:p>
        </p:txBody>
      </p:sp>
      <p:sp>
        <p:nvSpPr>
          <p:cNvPr id="54328" name="Rectangle 59">
            <a:extLst>
              <a:ext uri="{FF2B5EF4-FFF2-40B4-BE49-F238E27FC236}">
                <a16:creationId xmlns:a16="http://schemas.microsoft.com/office/drawing/2014/main" id="{791D0B47-C2CD-D8FE-E4DC-E71983332B25}"/>
              </a:ext>
            </a:extLst>
          </p:cNvPr>
          <p:cNvSpPr>
            <a:spLocks noChangeArrowheads="1"/>
          </p:cNvSpPr>
          <p:nvPr/>
        </p:nvSpPr>
        <p:spPr bwMode="auto">
          <a:xfrm>
            <a:off x="2438401" y="5065714"/>
            <a:ext cx="793432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285750" algn="l"/>
              </a:tabLst>
              <a:defRPr>
                <a:solidFill>
                  <a:schemeClr val="tx1"/>
                </a:solidFill>
                <a:latin typeface="Helvetica" panose="020B0604020202020204" pitchFamily="34" charset="0"/>
              </a:defRPr>
            </a:lvl1pPr>
            <a:lvl2pPr marL="742950" indent="-285750">
              <a:tabLst>
                <a:tab pos="285750" algn="l"/>
              </a:tabLst>
              <a:defRPr>
                <a:solidFill>
                  <a:schemeClr val="tx1"/>
                </a:solidFill>
                <a:latin typeface="Helvetica" panose="020B0604020202020204" pitchFamily="34" charset="0"/>
              </a:defRPr>
            </a:lvl2pPr>
            <a:lvl3pPr marL="1143000" indent="-228600">
              <a:tabLst>
                <a:tab pos="285750" algn="l"/>
              </a:tabLst>
              <a:defRPr>
                <a:solidFill>
                  <a:schemeClr val="tx1"/>
                </a:solidFill>
                <a:latin typeface="Helvetica" panose="020B0604020202020204" pitchFamily="34" charset="0"/>
              </a:defRPr>
            </a:lvl3pPr>
            <a:lvl4pPr marL="1600200" indent="-228600">
              <a:tabLst>
                <a:tab pos="285750" algn="l"/>
              </a:tabLst>
              <a:defRPr>
                <a:solidFill>
                  <a:schemeClr val="tx1"/>
                </a:solidFill>
                <a:latin typeface="Helvetica" panose="020B0604020202020204" pitchFamily="34" charset="0"/>
              </a:defRPr>
            </a:lvl4pPr>
            <a:lvl5pPr marL="2057400" indent="-228600">
              <a:tabLst>
                <a:tab pos="285750" algn="l"/>
              </a:tabLst>
              <a:defRPr>
                <a:solidFill>
                  <a:schemeClr val="tx1"/>
                </a:solidFill>
                <a:latin typeface="Helvetica" panose="020B0604020202020204" pitchFamily="34" charset="0"/>
              </a:defRPr>
            </a:lvl5pPr>
            <a:lvl6pPr marL="2514600" indent="-228600" algn="ctr" eaLnBrk="0" fontAlgn="base" hangingPunct="0">
              <a:spcBef>
                <a:spcPct val="0"/>
              </a:spcBef>
              <a:spcAft>
                <a:spcPct val="0"/>
              </a:spcAft>
              <a:tabLst>
                <a:tab pos="285750" algn="l"/>
              </a:tabLst>
              <a:defRPr>
                <a:solidFill>
                  <a:schemeClr val="tx1"/>
                </a:solidFill>
                <a:latin typeface="Helvetica" panose="020B0604020202020204" pitchFamily="34" charset="0"/>
              </a:defRPr>
            </a:lvl6pPr>
            <a:lvl7pPr marL="2971800" indent="-228600" algn="ctr" eaLnBrk="0" fontAlgn="base" hangingPunct="0">
              <a:spcBef>
                <a:spcPct val="0"/>
              </a:spcBef>
              <a:spcAft>
                <a:spcPct val="0"/>
              </a:spcAft>
              <a:tabLst>
                <a:tab pos="285750" algn="l"/>
              </a:tabLst>
              <a:defRPr>
                <a:solidFill>
                  <a:schemeClr val="tx1"/>
                </a:solidFill>
                <a:latin typeface="Helvetica" panose="020B0604020202020204" pitchFamily="34" charset="0"/>
              </a:defRPr>
            </a:lvl7pPr>
            <a:lvl8pPr marL="3429000" indent="-228600" algn="ctr" eaLnBrk="0" fontAlgn="base" hangingPunct="0">
              <a:spcBef>
                <a:spcPct val="0"/>
              </a:spcBef>
              <a:spcAft>
                <a:spcPct val="0"/>
              </a:spcAft>
              <a:tabLst>
                <a:tab pos="285750" algn="l"/>
              </a:tabLst>
              <a:defRPr>
                <a:solidFill>
                  <a:schemeClr val="tx1"/>
                </a:solidFill>
                <a:latin typeface="Helvetica" panose="020B0604020202020204" pitchFamily="34" charset="0"/>
              </a:defRPr>
            </a:lvl8pPr>
            <a:lvl9pPr marL="3886200" indent="-228600" algn="ctr" eaLnBrk="0" fontAlgn="base" hangingPunct="0">
              <a:spcBef>
                <a:spcPct val="0"/>
              </a:spcBef>
              <a:spcAft>
                <a:spcPct val="0"/>
              </a:spcAft>
              <a:tabLst>
                <a:tab pos="285750" algn="l"/>
              </a:tabLst>
              <a:defRPr>
                <a:solidFill>
                  <a:schemeClr val="tx1"/>
                </a:solidFill>
                <a:latin typeface="Helvetica" panose="020B0604020202020204" pitchFamily="34" charset="0"/>
              </a:defRPr>
            </a:lvl9pPr>
          </a:lstStyle>
          <a:p>
            <a:pPr algn="l"/>
            <a:r>
              <a:rPr lang="en-US" altLang="en-US" sz="1600">
                <a:solidFill>
                  <a:srgbClr val="FF3300"/>
                </a:solidFill>
                <a:latin typeface="Times New Roman" panose="02020603050405020304" pitchFamily="18" charset="0"/>
                <a:cs typeface="Times New Roman" panose="02020603050405020304" pitchFamily="18" charset="0"/>
              </a:rPr>
              <a:t>Preemptive priority Algorithm</a:t>
            </a:r>
            <a:r>
              <a:rPr lang="tr-TR" altLang="en-US" sz="1600">
                <a:solidFill>
                  <a:srgbClr val="FF3300"/>
                </a:solidFill>
                <a:latin typeface="Times New Roman" panose="02020603050405020304" pitchFamily="18" charset="0"/>
                <a:cs typeface="Times New Roman" panose="02020603050405020304" pitchFamily="18" charset="0"/>
              </a:rPr>
              <a:t> (if a job come with high priority there is a switching)</a:t>
            </a:r>
            <a:r>
              <a:rPr lang="en-US" altLang="en-US" sz="1600">
                <a:solidFill>
                  <a:srgbClr val="FF3300"/>
                </a:solidFill>
                <a:latin typeface="Times New Roman" panose="02020603050405020304" pitchFamily="18" charset="0"/>
                <a:cs typeface="Times New Roman" panose="02020603050405020304" pitchFamily="18" charset="0"/>
              </a:rPr>
              <a:t>:</a:t>
            </a:r>
            <a:endParaRPr lang="en-US" altLang="en-US" sz="1600">
              <a:solidFill>
                <a:srgbClr val="FF3300"/>
              </a:solidFill>
              <a:latin typeface="Times New Roman" panose="02020603050405020304" pitchFamily="18" charset="0"/>
            </a:endParaRPr>
          </a:p>
        </p:txBody>
      </p:sp>
      <p:graphicFrame>
        <p:nvGraphicFramePr>
          <p:cNvPr id="110652" name="Group 60">
            <a:extLst>
              <a:ext uri="{FF2B5EF4-FFF2-40B4-BE49-F238E27FC236}">
                <a16:creationId xmlns:a16="http://schemas.microsoft.com/office/drawing/2014/main" id="{B58F5734-F4F8-A8CF-E514-F4357C1609E9}"/>
              </a:ext>
            </a:extLst>
          </p:cNvPr>
          <p:cNvGraphicFramePr>
            <a:graphicFrameLocks noGrp="1"/>
          </p:cNvGraphicFramePr>
          <p:nvPr/>
        </p:nvGraphicFramePr>
        <p:xfrm>
          <a:off x="2963863" y="5516564"/>
          <a:ext cx="4468812" cy="274637"/>
        </p:xfrm>
        <a:graphic>
          <a:graphicData uri="http://schemas.openxmlformats.org/drawingml/2006/table">
            <a:tbl>
              <a:tblPr/>
              <a:tblGrid>
                <a:gridCol w="342900">
                  <a:extLst>
                    <a:ext uri="{9D8B030D-6E8A-4147-A177-3AD203B41FA5}">
                      <a16:colId xmlns:a16="http://schemas.microsoft.com/office/drawing/2014/main" val="20000"/>
                    </a:ext>
                  </a:extLst>
                </a:gridCol>
                <a:gridCol w="247650">
                  <a:extLst>
                    <a:ext uri="{9D8B030D-6E8A-4147-A177-3AD203B41FA5}">
                      <a16:colId xmlns:a16="http://schemas.microsoft.com/office/drawing/2014/main" val="20001"/>
                    </a:ext>
                  </a:extLst>
                </a:gridCol>
                <a:gridCol w="112395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gridCol w="239712">
                  <a:extLst>
                    <a:ext uri="{9D8B030D-6E8A-4147-A177-3AD203B41FA5}">
                      <a16:colId xmlns:a16="http://schemas.microsoft.com/office/drawing/2014/main" val="20005"/>
                    </a:ext>
                  </a:extLst>
                </a:gridCol>
              </a:tblGrid>
              <a:tr h="274637">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D</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E</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A</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C</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Times New Roman" pitchFamily="18" charset="0"/>
                          <a:cs typeface="Times New Roman" pitchFamily="18" charset="0"/>
                        </a:rPr>
                        <a:t>B</a:t>
                      </a:r>
                      <a:endParaRPr kumimoji="0" lang="en-US" sz="24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345" name="Rectangle 76">
            <a:extLst>
              <a:ext uri="{FF2B5EF4-FFF2-40B4-BE49-F238E27FC236}">
                <a16:creationId xmlns:a16="http://schemas.microsoft.com/office/drawing/2014/main" id="{7970EFCD-08DF-EFA6-0F54-117C4B5E138C}"/>
              </a:ext>
            </a:extLst>
          </p:cNvPr>
          <p:cNvSpPr>
            <a:spLocks noChangeArrowheads="1"/>
          </p:cNvSpPr>
          <p:nvPr/>
        </p:nvSpPr>
        <p:spPr bwMode="auto">
          <a:xfrm>
            <a:off x="2851151" y="5826126"/>
            <a:ext cx="7521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952500" algn="l"/>
                <a:tab pos="2743200" algn="l"/>
              </a:tabLst>
              <a:defRPr>
                <a:solidFill>
                  <a:schemeClr val="tx1"/>
                </a:solidFill>
                <a:latin typeface="Helvetica" panose="020B0604020202020204" pitchFamily="34" charset="0"/>
              </a:defRPr>
            </a:lvl1pPr>
            <a:lvl2pPr marL="742950" indent="-285750">
              <a:tabLst>
                <a:tab pos="952500" algn="l"/>
                <a:tab pos="2743200" algn="l"/>
              </a:tabLst>
              <a:defRPr>
                <a:solidFill>
                  <a:schemeClr val="tx1"/>
                </a:solidFill>
                <a:latin typeface="Helvetica" panose="020B0604020202020204" pitchFamily="34" charset="0"/>
              </a:defRPr>
            </a:lvl2pPr>
            <a:lvl3pPr marL="1143000" indent="-228600">
              <a:tabLst>
                <a:tab pos="952500" algn="l"/>
                <a:tab pos="2743200" algn="l"/>
              </a:tabLst>
              <a:defRPr>
                <a:solidFill>
                  <a:schemeClr val="tx1"/>
                </a:solidFill>
                <a:latin typeface="Helvetica" panose="020B0604020202020204" pitchFamily="34" charset="0"/>
              </a:defRPr>
            </a:lvl3pPr>
            <a:lvl4pPr marL="1600200" indent="-228600">
              <a:tabLst>
                <a:tab pos="952500" algn="l"/>
                <a:tab pos="2743200" algn="l"/>
              </a:tabLst>
              <a:defRPr>
                <a:solidFill>
                  <a:schemeClr val="tx1"/>
                </a:solidFill>
                <a:latin typeface="Helvetica" panose="020B0604020202020204" pitchFamily="34" charset="0"/>
              </a:defRPr>
            </a:lvl4pPr>
            <a:lvl5pPr marL="2057400" indent="-228600">
              <a:tabLst>
                <a:tab pos="952500" algn="l"/>
                <a:tab pos="2743200" algn="l"/>
              </a:tabLst>
              <a:defRPr>
                <a:solidFill>
                  <a:schemeClr val="tx1"/>
                </a:solidFill>
                <a:latin typeface="Helvetica" panose="020B0604020202020204" pitchFamily="34" charset="0"/>
              </a:defRPr>
            </a:lvl5pPr>
            <a:lvl6pPr marL="2514600" indent="-228600" algn="ctr" eaLnBrk="0" fontAlgn="base" hangingPunct="0">
              <a:spcBef>
                <a:spcPct val="0"/>
              </a:spcBef>
              <a:spcAft>
                <a:spcPct val="0"/>
              </a:spcAft>
              <a:tabLst>
                <a:tab pos="952500" algn="l"/>
                <a:tab pos="2743200" algn="l"/>
              </a:tabLst>
              <a:defRPr>
                <a:solidFill>
                  <a:schemeClr val="tx1"/>
                </a:solidFill>
                <a:latin typeface="Helvetica" panose="020B0604020202020204" pitchFamily="34" charset="0"/>
              </a:defRPr>
            </a:lvl6pPr>
            <a:lvl7pPr marL="2971800" indent="-228600" algn="ctr" eaLnBrk="0" fontAlgn="base" hangingPunct="0">
              <a:spcBef>
                <a:spcPct val="0"/>
              </a:spcBef>
              <a:spcAft>
                <a:spcPct val="0"/>
              </a:spcAft>
              <a:tabLst>
                <a:tab pos="952500" algn="l"/>
                <a:tab pos="2743200" algn="l"/>
              </a:tabLst>
              <a:defRPr>
                <a:solidFill>
                  <a:schemeClr val="tx1"/>
                </a:solidFill>
                <a:latin typeface="Helvetica" panose="020B0604020202020204" pitchFamily="34" charset="0"/>
              </a:defRPr>
            </a:lvl7pPr>
            <a:lvl8pPr marL="3429000" indent="-228600" algn="ctr" eaLnBrk="0" fontAlgn="base" hangingPunct="0">
              <a:spcBef>
                <a:spcPct val="0"/>
              </a:spcBef>
              <a:spcAft>
                <a:spcPct val="0"/>
              </a:spcAft>
              <a:tabLst>
                <a:tab pos="952500" algn="l"/>
                <a:tab pos="2743200" algn="l"/>
              </a:tabLst>
              <a:defRPr>
                <a:solidFill>
                  <a:schemeClr val="tx1"/>
                </a:solidFill>
                <a:latin typeface="Helvetica" panose="020B0604020202020204" pitchFamily="34" charset="0"/>
              </a:defRPr>
            </a:lvl8pPr>
            <a:lvl9pPr marL="3886200" indent="-228600" algn="ctr" eaLnBrk="0" fontAlgn="base" hangingPunct="0">
              <a:spcBef>
                <a:spcPct val="0"/>
              </a:spcBef>
              <a:spcAft>
                <a:spcPct val="0"/>
              </a:spcAft>
              <a:tabLst>
                <a:tab pos="952500" algn="l"/>
                <a:tab pos="2743200" algn="l"/>
              </a:tabLst>
              <a:defRPr>
                <a:solidFill>
                  <a:schemeClr val="tx1"/>
                </a:solidFill>
                <a:latin typeface="Helvetica" panose="020B0604020202020204" pitchFamily="34" charset="0"/>
              </a:defRPr>
            </a:lvl9pPr>
          </a:lstStyle>
          <a:p>
            <a:pPr algn="l"/>
            <a:r>
              <a:rPr lang="en-US" altLang="en-US" sz="1200" b="1">
                <a:cs typeface="Times New Roman" panose="02020603050405020304" pitchFamily="18" charset="0"/>
              </a:rPr>
              <a:t>0</a:t>
            </a:r>
            <a:r>
              <a:rPr lang="en-US" altLang="en-US" sz="1200" b="1">
                <a:latin typeface="Times New Roman" panose="02020603050405020304" pitchFamily="18" charset="0"/>
                <a:cs typeface="Times New Roman" panose="02020603050405020304" pitchFamily="18" charset="0"/>
              </a:rPr>
              <a:t>      60   80                         230       310                                               610 620</a:t>
            </a:r>
            <a:endParaRPr lang="en-US" altLang="en-US" sz="900">
              <a:latin typeface="Times New Roman" panose="02020603050405020304" pitchFamily="18" charset="0"/>
            </a:endParaRPr>
          </a:p>
          <a:p>
            <a:pPr algn="l"/>
            <a:r>
              <a:rPr lang="en-US" altLang="en-US" sz="1600" b="1">
                <a:latin typeface="Times New Roman" panose="02020603050405020304" pitchFamily="18" charset="0"/>
                <a:cs typeface="Times New Roman" panose="02020603050405020304" pitchFamily="18" charset="0"/>
              </a:rPr>
              <a:t>W(A) = 210 ms, W(B) = 610 ms, W(C) = 310 ms, W(D)=0ms, Wait (E) = 0 ms</a:t>
            </a:r>
            <a:endParaRPr lang="en-US" altLang="en-US" sz="1600">
              <a:latin typeface="Times New Roman" panose="02020603050405020304" pitchFamily="18" charset="0"/>
            </a:endParaRPr>
          </a:p>
        </p:txBody>
      </p:sp>
      <p:sp>
        <p:nvSpPr>
          <p:cNvPr id="54346" name="TextBox 1">
            <a:extLst>
              <a:ext uri="{FF2B5EF4-FFF2-40B4-BE49-F238E27FC236}">
                <a16:creationId xmlns:a16="http://schemas.microsoft.com/office/drawing/2014/main" id="{4DFDE8C0-A1EA-2C50-BB4E-566C7DE5864B}"/>
              </a:ext>
            </a:extLst>
          </p:cNvPr>
          <p:cNvSpPr txBox="1">
            <a:spLocks noChangeArrowheads="1"/>
          </p:cNvSpPr>
          <p:nvPr/>
        </p:nvSpPr>
        <p:spPr bwMode="auto">
          <a:xfrm>
            <a:off x="9105901" y="1655763"/>
            <a:ext cx="11207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tr-TR" altLang="en-US"/>
              <a:t>5 highest</a:t>
            </a:r>
          </a:p>
          <a:p>
            <a:r>
              <a:rPr lang="tr-TR" altLang="en-US"/>
              <a:t>1 lowest</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6AA2498-DCC0-CAAE-8FE8-E21E85CF4417}"/>
              </a:ext>
            </a:extLst>
          </p:cNvPr>
          <p:cNvSpPr>
            <a:spLocks noGrp="1" noChangeArrowheads="1"/>
          </p:cNvSpPr>
          <p:nvPr>
            <p:ph type="title"/>
          </p:nvPr>
        </p:nvSpPr>
        <p:spPr>
          <a:xfrm>
            <a:off x="2930526" y="201613"/>
            <a:ext cx="7280275" cy="576262"/>
          </a:xfrm>
        </p:spPr>
        <p:txBody>
          <a:bodyPr>
            <a:normAutofit fontScale="90000"/>
          </a:bodyPr>
          <a:lstStyle/>
          <a:p>
            <a:pPr eaLnBrk="1" hangingPunct="1"/>
            <a:r>
              <a:rPr lang="en-US" altLang="en-US"/>
              <a:t>Example </a:t>
            </a:r>
            <a:r>
              <a:rPr lang="tr-TR" altLang="en-US"/>
              <a:t>-</a:t>
            </a:r>
            <a:r>
              <a:rPr lang="en-US" altLang="en-US"/>
              <a:t> Priority Scheduling</a:t>
            </a:r>
          </a:p>
        </p:txBody>
      </p:sp>
      <p:sp>
        <p:nvSpPr>
          <p:cNvPr id="55299" name="Rectangle 36">
            <a:extLst>
              <a:ext uri="{FF2B5EF4-FFF2-40B4-BE49-F238E27FC236}">
                <a16:creationId xmlns:a16="http://schemas.microsoft.com/office/drawing/2014/main" id="{E273A842-37C3-B5BC-8DA6-37BEFA246C5B}"/>
              </a:ext>
            </a:extLst>
          </p:cNvPr>
          <p:cNvSpPr>
            <a:spLocks noGrp="1" noChangeArrowheads="1"/>
          </p:cNvSpPr>
          <p:nvPr>
            <p:ph type="body" idx="1"/>
          </p:nvPr>
        </p:nvSpPr>
        <p:spPr>
          <a:xfrm>
            <a:off x="2330450" y="1233488"/>
            <a:ext cx="8337550" cy="4887912"/>
          </a:xfrm>
          <a:noFill/>
        </p:spPr>
        <p:txBody>
          <a:bodyPr>
            <a:normAutofit fontScale="85000" lnSpcReduction="20000"/>
          </a:bodyPr>
          <a:lstStyle/>
          <a:p>
            <a:pPr>
              <a:buNone/>
              <a:tabLst>
                <a:tab pos="1600200" algn="ctr"/>
                <a:tab pos="3251200" algn="ctr"/>
                <a:tab pos="5140325" algn="ctr"/>
              </a:tabLst>
            </a:pPr>
            <a:r>
              <a:rPr lang="en-US" altLang="en-US"/>
              <a:t>		         </a:t>
            </a:r>
            <a:r>
              <a:rPr lang="en-US" altLang="en-US" u="sng"/>
              <a:t>Process</a:t>
            </a:r>
            <a:r>
              <a:rPr lang="en-US" altLang="en-US" u="sng">
                <a:solidFill>
                  <a:schemeClr val="bg1"/>
                </a:solidFill>
              </a:rPr>
              <a:t>A	arri </a:t>
            </a:r>
            <a:r>
              <a:rPr lang="en-US" altLang="en-US" u="sng"/>
              <a:t>Burst Time</a:t>
            </a:r>
            <a:r>
              <a:rPr lang="en-US" altLang="en-US" u="sng">
                <a:solidFill>
                  <a:schemeClr val="bg1"/>
                </a:solidFill>
              </a:rPr>
              <a:t>T</a:t>
            </a:r>
            <a:r>
              <a:rPr lang="en-US" altLang="en-US"/>
              <a:t>	</a:t>
            </a:r>
            <a:r>
              <a:rPr lang="en-US" altLang="en-US" u="sng"/>
              <a:t>Priority</a:t>
            </a:r>
            <a:endParaRPr lang="en-US" altLang="en-US"/>
          </a:p>
          <a:p>
            <a:pPr>
              <a:buNone/>
              <a:tabLst>
                <a:tab pos="1600200" algn="ctr"/>
                <a:tab pos="3251200" algn="ctr"/>
                <a:tab pos="5140325" algn="ctr"/>
              </a:tabLst>
            </a:pPr>
            <a:r>
              <a:rPr lang="en-US" altLang="en-US"/>
              <a:t>		 </a:t>
            </a:r>
            <a:r>
              <a:rPr lang="en-US" altLang="en-US" i="1"/>
              <a:t>P</a:t>
            </a:r>
            <a:r>
              <a:rPr lang="en-US" altLang="en-US" i="1" baseline="-25000"/>
              <a:t>1</a:t>
            </a:r>
            <a:r>
              <a:rPr lang="en-US" altLang="en-US"/>
              <a:t>	1</a:t>
            </a:r>
            <a:r>
              <a:rPr lang="en-US" altLang="en-US">
                <a:solidFill>
                  <a:srgbClr val="000000"/>
                </a:solidFill>
              </a:rPr>
              <a:t>0</a:t>
            </a:r>
            <a:r>
              <a:rPr lang="en-US" altLang="en-US"/>
              <a:t>	3</a:t>
            </a:r>
          </a:p>
          <a:p>
            <a:pPr>
              <a:buNone/>
              <a:tabLst>
                <a:tab pos="1600200" algn="ctr"/>
                <a:tab pos="3251200" algn="ctr"/>
                <a:tab pos="5140325" algn="ctr"/>
              </a:tabLst>
            </a:pPr>
            <a:r>
              <a:rPr lang="en-US" altLang="en-US"/>
              <a:t>		 </a:t>
            </a:r>
            <a:r>
              <a:rPr lang="en-US" altLang="en-US" i="1"/>
              <a:t>P</a:t>
            </a:r>
            <a:r>
              <a:rPr lang="en-US" altLang="en-US" i="1" baseline="-25000"/>
              <a:t>2 	</a:t>
            </a:r>
            <a:r>
              <a:rPr lang="en-US" altLang="en-US">
                <a:solidFill>
                  <a:srgbClr val="000000"/>
                </a:solidFill>
              </a:rPr>
              <a:t>1</a:t>
            </a:r>
            <a:r>
              <a:rPr lang="en-US" altLang="en-US"/>
              <a:t>	</a:t>
            </a:r>
            <a:r>
              <a:rPr lang="tr-TR" altLang="en-US"/>
              <a:t>               </a:t>
            </a:r>
            <a:r>
              <a:rPr lang="en-US" altLang="en-US"/>
              <a:t>1</a:t>
            </a:r>
            <a:r>
              <a:rPr lang="tr-TR" altLang="en-US"/>
              <a:t> (highest)</a:t>
            </a:r>
            <a:endParaRPr lang="en-US" altLang="en-US"/>
          </a:p>
          <a:p>
            <a:pPr>
              <a:buNone/>
              <a:tabLst>
                <a:tab pos="1600200" algn="ctr"/>
                <a:tab pos="3251200" algn="ctr"/>
                <a:tab pos="5140325" algn="ctr"/>
              </a:tabLst>
            </a:pPr>
            <a:r>
              <a:rPr lang="en-US" altLang="en-US"/>
              <a:t>		 </a:t>
            </a:r>
            <a:r>
              <a:rPr lang="en-US" altLang="en-US" i="1"/>
              <a:t>P</a:t>
            </a:r>
            <a:r>
              <a:rPr lang="en-US" altLang="en-US" i="1" baseline="-25000"/>
              <a:t>3</a:t>
            </a:r>
            <a:r>
              <a:rPr lang="en-US" altLang="en-US"/>
              <a:t>	</a:t>
            </a:r>
            <a:r>
              <a:rPr lang="en-US" altLang="en-US">
                <a:solidFill>
                  <a:srgbClr val="000000"/>
                </a:solidFill>
              </a:rPr>
              <a:t>2</a:t>
            </a:r>
            <a:r>
              <a:rPr lang="en-US" altLang="en-US"/>
              <a:t>	4</a:t>
            </a:r>
          </a:p>
          <a:p>
            <a:pPr>
              <a:buNone/>
              <a:tabLst>
                <a:tab pos="1600200" algn="ctr"/>
                <a:tab pos="3251200" algn="ctr"/>
                <a:tab pos="5140325" algn="ctr"/>
              </a:tabLst>
            </a:pPr>
            <a:r>
              <a:rPr lang="en-US" altLang="en-US"/>
              <a:t>		 </a:t>
            </a:r>
            <a:r>
              <a:rPr lang="en-US" altLang="en-US" i="1"/>
              <a:t>P</a:t>
            </a:r>
            <a:r>
              <a:rPr lang="en-US" altLang="en-US" i="1" baseline="-25000"/>
              <a:t>4</a:t>
            </a:r>
            <a:r>
              <a:rPr lang="en-US" altLang="en-US"/>
              <a:t>	</a:t>
            </a:r>
            <a:r>
              <a:rPr lang="en-US" altLang="en-US">
                <a:solidFill>
                  <a:srgbClr val="000000"/>
                </a:solidFill>
              </a:rPr>
              <a:t>1</a:t>
            </a:r>
            <a:r>
              <a:rPr lang="en-US" altLang="en-US"/>
              <a:t>	5</a:t>
            </a:r>
          </a:p>
          <a:p>
            <a:pPr>
              <a:buNone/>
              <a:tabLst>
                <a:tab pos="1600200" algn="ctr"/>
                <a:tab pos="3251200" algn="ctr"/>
                <a:tab pos="5140325" algn="ctr"/>
              </a:tabLst>
            </a:pPr>
            <a:r>
              <a:rPr lang="en-US" altLang="en-US"/>
              <a:t>		</a:t>
            </a:r>
            <a:r>
              <a:rPr lang="en-US" altLang="en-US" i="1"/>
              <a:t>P</a:t>
            </a:r>
            <a:r>
              <a:rPr lang="en-US" altLang="en-US" i="1" baseline="-25000"/>
              <a:t>5	</a:t>
            </a:r>
            <a:r>
              <a:rPr lang="en-US" altLang="en-US"/>
              <a:t>5	2</a:t>
            </a:r>
          </a:p>
          <a:p>
            <a:pPr>
              <a:buNone/>
              <a:tabLst>
                <a:tab pos="1600200" algn="ctr"/>
                <a:tab pos="3251200" algn="ctr"/>
                <a:tab pos="5140325" algn="ctr"/>
              </a:tabLst>
            </a:pPr>
            <a:endParaRPr lang="en-US" altLang="en-US" baseline="-25000"/>
          </a:p>
          <a:p>
            <a:pPr>
              <a:tabLst>
                <a:tab pos="1600200" algn="ctr"/>
                <a:tab pos="3251200" algn="ctr"/>
                <a:tab pos="5140325" algn="ctr"/>
              </a:tabLst>
            </a:pPr>
            <a:r>
              <a:rPr lang="en-US" altLang="en-US"/>
              <a:t>Priority scheduling Gantt Chart</a:t>
            </a:r>
          </a:p>
          <a:p>
            <a:pPr>
              <a:tabLst>
                <a:tab pos="1600200" algn="ctr"/>
                <a:tab pos="3251200" algn="ctr"/>
                <a:tab pos="5140325" algn="ctr"/>
              </a:tabLst>
            </a:pPr>
            <a:endParaRPr lang="en-US" altLang="en-US"/>
          </a:p>
          <a:p>
            <a:pPr>
              <a:tabLst>
                <a:tab pos="1600200" algn="ctr"/>
                <a:tab pos="3251200" algn="ctr"/>
                <a:tab pos="5140325" algn="ctr"/>
              </a:tabLst>
            </a:pPr>
            <a:endParaRPr lang="en-US" altLang="en-US"/>
          </a:p>
          <a:p>
            <a:pPr>
              <a:tabLst>
                <a:tab pos="1600200" algn="ctr"/>
                <a:tab pos="3251200" algn="ctr"/>
                <a:tab pos="5140325" algn="ctr"/>
              </a:tabLst>
            </a:pPr>
            <a:endParaRPr lang="en-US" altLang="en-US"/>
          </a:p>
          <a:p>
            <a:pPr>
              <a:buNone/>
              <a:tabLst>
                <a:tab pos="1600200" algn="ctr"/>
                <a:tab pos="3251200" algn="ctr"/>
                <a:tab pos="5140325" algn="ctr"/>
              </a:tabLst>
            </a:pPr>
            <a:endParaRPr lang="en-US" altLang="en-US"/>
          </a:p>
          <a:p>
            <a:pPr>
              <a:tabLst>
                <a:tab pos="1600200" algn="ctr"/>
                <a:tab pos="3251200" algn="ctr"/>
                <a:tab pos="5140325" algn="ctr"/>
              </a:tabLst>
            </a:pPr>
            <a:r>
              <a:rPr lang="en-US" altLang="en-US"/>
              <a:t>Average waiting time = 8.2 msec</a:t>
            </a:r>
            <a:endParaRPr lang="en-US" altLang="en-US" i="1" baseline="-25000"/>
          </a:p>
        </p:txBody>
      </p:sp>
      <p:pic>
        <p:nvPicPr>
          <p:cNvPr id="55300" name="Picture 1">
            <a:extLst>
              <a:ext uri="{FF2B5EF4-FFF2-40B4-BE49-F238E27FC236}">
                <a16:creationId xmlns:a16="http://schemas.microsoft.com/office/drawing/2014/main" id="{7B2ED0E5-189D-571B-125F-3C9FBEE9DE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03525" y="4343401"/>
            <a:ext cx="605790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EDD06FF-4178-88B7-3543-9117E5C46F43}"/>
              </a:ext>
            </a:extLst>
          </p:cNvPr>
          <p:cNvSpPr txBox="1">
            <a:spLocks noRot="1" noChangeAspect="1" noMove="1" noResize="1" noEditPoints="1" noAdjustHandles="1" noChangeArrowheads="1" noChangeShapeType="1" noTextEdit="1"/>
          </p:cNvSpPr>
          <p:nvPr/>
        </p:nvSpPr>
        <p:spPr>
          <a:xfrm>
            <a:off x="2693019" y="4376272"/>
            <a:ext cx="480217" cy="677108"/>
          </a:xfrm>
          <a:prstGeom prst="rect">
            <a:avLst/>
          </a:prstGeom>
          <a:blipFill rotWithShape="1">
            <a:blip r:embed="rId4"/>
            <a:stretch>
              <a:fillRect l="-1266"/>
            </a:stretch>
          </a:blipFill>
        </p:spPr>
        <p:txBody>
          <a:bodyPr/>
          <a:lstStyle/>
          <a:p>
            <a:pPr>
              <a:defRPr/>
            </a:pPr>
            <a:r>
              <a:rPr lang="en-US">
                <a:noFill/>
              </a:rPr>
              <a:t> </a:t>
            </a:r>
          </a:p>
        </p:txBody>
      </p:sp>
      <p:sp>
        <p:nvSpPr>
          <p:cNvPr id="7" name="TextBox 6">
            <a:extLst>
              <a:ext uri="{FF2B5EF4-FFF2-40B4-BE49-F238E27FC236}">
                <a16:creationId xmlns:a16="http://schemas.microsoft.com/office/drawing/2014/main" id="{3D48CC94-C4AE-8D51-8148-5EF4DCF20522}"/>
              </a:ext>
            </a:extLst>
          </p:cNvPr>
          <p:cNvSpPr txBox="1">
            <a:spLocks noRot="1" noChangeAspect="1" noMove="1" noResize="1" noEditPoints="1" noAdjustHandles="1" noChangeArrowheads="1" noChangeShapeType="1" noTextEdit="1"/>
          </p:cNvSpPr>
          <p:nvPr/>
        </p:nvSpPr>
        <p:spPr>
          <a:xfrm>
            <a:off x="3137515" y="4377876"/>
            <a:ext cx="1589881" cy="677108"/>
          </a:xfrm>
          <a:prstGeom prst="rect">
            <a:avLst/>
          </a:prstGeom>
          <a:blipFill rotWithShape="1">
            <a:blip r:embed="rId5"/>
            <a:stretch>
              <a:fillRect/>
            </a:stretch>
          </a:blipFill>
        </p:spPr>
        <p:txBody>
          <a:bodyPr/>
          <a:lstStyle/>
          <a:p>
            <a:pPr>
              <a:defRPr/>
            </a:pPr>
            <a:r>
              <a:rPr lang="en-US">
                <a:noFill/>
              </a:rPr>
              <a:t> </a:t>
            </a:r>
          </a:p>
        </p:txBody>
      </p:sp>
      <p:sp>
        <p:nvSpPr>
          <p:cNvPr id="8" name="TextBox 7">
            <a:extLst>
              <a:ext uri="{FF2B5EF4-FFF2-40B4-BE49-F238E27FC236}">
                <a16:creationId xmlns:a16="http://schemas.microsoft.com/office/drawing/2014/main" id="{44B12BCF-6D16-C553-24CA-D0D32FA74596}"/>
              </a:ext>
            </a:extLst>
          </p:cNvPr>
          <p:cNvSpPr txBox="1">
            <a:spLocks noRot="1" noChangeAspect="1" noMove="1" noResize="1" noEditPoints="1" noAdjustHandles="1" noChangeArrowheads="1" noChangeShapeType="1" noTextEdit="1"/>
          </p:cNvSpPr>
          <p:nvPr/>
        </p:nvSpPr>
        <p:spPr>
          <a:xfrm>
            <a:off x="4644739" y="4376272"/>
            <a:ext cx="3276599" cy="677108"/>
          </a:xfrm>
          <a:prstGeom prst="rect">
            <a:avLst/>
          </a:prstGeom>
          <a:blipFill rotWithShape="1">
            <a:blip r:embed="rId6"/>
            <a:stretch>
              <a:fillRect/>
            </a:stretch>
          </a:blipFill>
        </p:spPr>
        <p:txBody>
          <a:bodyPr/>
          <a:lstStyle/>
          <a:p>
            <a:pPr>
              <a:defRPr/>
            </a:pPr>
            <a:r>
              <a:rPr lang="en-US">
                <a:noFill/>
              </a:rPr>
              <a:t> </a:t>
            </a:r>
          </a:p>
        </p:txBody>
      </p:sp>
      <p:sp>
        <p:nvSpPr>
          <p:cNvPr id="10" name="TextBox 9">
            <a:extLst>
              <a:ext uri="{FF2B5EF4-FFF2-40B4-BE49-F238E27FC236}">
                <a16:creationId xmlns:a16="http://schemas.microsoft.com/office/drawing/2014/main" id="{76AB9909-FE54-FEAD-ECE6-77748D49F1F7}"/>
              </a:ext>
            </a:extLst>
          </p:cNvPr>
          <p:cNvSpPr txBox="1">
            <a:spLocks noRot="1" noChangeAspect="1" noMove="1" noResize="1" noEditPoints="1" noAdjustHandles="1" noChangeArrowheads="1" noChangeShapeType="1" noTextEdit="1"/>
          </p:cNvSpPr>
          <p:nvPr/>
        </p:nvSpPr>
        <p:spPr>
          <a:xfrm>
            <a:off x="8375184" y="4377876"/>
            <a:ext cx="480217" cy="677108"/>
          </a:xfrm>
          <a:prstGeom prst="rect">
            <a:avLst/>
          </a:prstGeom>
          <a:blipFill rotWithShape="1">
            <a:blip r:embed="rId7"/>
            <a:stretch>
              <a:fillRect/>
            </a:stretch>
          </a:blipFill>
        </p:spPr>
        <p:txBody>
          <a:bodyPr/>
          <a:lstStyle/>
          <a:p>
            <a:pPr>
              <a:defRPr/>
            </a:pPr>
            <a:r>
              <a:rPr lang="en-US">
                <a:noFill/>
              </a:rPr>
              <a:t> </a:t>
            </a:r>
          </a:p>
        </p:txBody>
      </p:sp>
      <p:sp>
        <p:nvSpPr>
          <p:cNvPr id="11" name="TextBox 10">
            <a:extLst>
              <a:ext uri="{FF2B5EF4-FFF2-40B4-BE49-F238E27FC236}">
                <a16:creationId xmlns:a16="http://schemas.microsoft.com/office/drawing/2014/main" id="{10119CF8-4EFE-F38D-B6F5-9F1B646A689B}"/>
              </a:ext>
            </a:extLst>
          </p:cNvPr>
          <p:cNvSpPr txBox="1">
            <a:spLocks noRot="1" noChangeAspect="1" noMove="1" noResize="1" noEditPoints="1" noAdjustHandles="1" noChangeArrowheads="1" noChangeShapeType="1" noTextEdit="1"/>
          </p:cNvSpPr>
          <p:nvPr/>
        </p:nvSpPr>
        <p:spPr>
          <a:xfrm>
            <a:off x="7921338" y="4385525"/>
            <a:ext cx="480217" cy="677108"/>
          </a:xfrm>
          <a:prstGeom prst="rect">
            <a:avLst/>
          </a:prstGeom>
          <a:blipFill rotWithShape="1">
            <a:blip r:embed="rId8"/>
            <a:stretch>
              <a:fillRect l="-1266"/>
            </a:stretch>
          </a:blipFill>
        </p:spPr>
        <p:txBody>
          <a:bodyPr/>
          <a:lstStyle/>
          <a:p>
            <a:pPr>
              <a:defRPr/>
            </a:pPr>
            <a:r>
              <a:rPr lang="en-US">
                <a:noFill/>
              </a:rPr>
              <a:t> </a:t>
            </a:r>
          </a:p>
        </p:txBody>
      </p:sp>
      <p:cxnSp>
        <p:nvCxnSpPr>
          <p:cNvPr id="55306" name="Straight Connector 4">
            <a:extLst>
              <a:ext uri="{FF2B5EF4-FFF2-40B4-BE49-F238E27FC236}">
                <a16:creationId xmlns:a16="http://schemas.microsoft.com/office/drawing/2014/main" id="{62091381-BDE9-C759-BD5A-B75351747B76}"/>
              </a:ext>
            </a:extLst>
          </p:cNvPr>
          <p:cNvCxnSpPr>
            <a:cxnSpLocks noChangeShapeType="1"/>
          </p:cNvCxnSpPr>
          <p:nvPr/>
        </p:nvCxnSpPr>
        <p:spPr bwMode="auto">
          <a:xfrm>
            <a:off x="3136900" y="4378326"/>
            <a:ext cx="0" cy="68421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7" name="Straight Connector 12">
            <a:extLst>
              <a:ext uri="{FF2B5EF4-FFF2-40B4-BE49-F238E27FC236}">
                <a16:creationId xmlns:a16="http://schemas.microsoft.com/office/drawing/2014/main" id="{FC891478-B13D-AA3E-D06C-C6071E74CF59}"/>
              </a:ext>
            </a:extLst>
          </p:cNvPr>
          <p:cNvCxnSpPr>
            <a:cxnSpLocks noChangeShapeType="1"/>
          </p:cNvCxnSpPr>
          <p:nvPr/>
        </p:nvCxnSpPr>
        <p:spPr bwMode="auto">
          <a:xfrm>
            <a:off x="4727575" y="4378325"/>
            <a:ext cx="0" cy="674688"/>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8" name="Straight Connector 14">
            <a:extLst>
              <a:ext uri="{FF2B5EF4-FFF2-40B4-BE49-F238E27FC236}">
                <a16:creationId xmlns:a16="http://schemas.microsoft.com/office/drawing/2014/main" id="{DA883C31-E0B3-CCF7-48A4-1902F2A3136D}"/>
              </a:ext>
            </a:extLst>
          </p:cNvPr>
          <p:cNvCxnSpPr>
            <a:cxnSpLocks noChangeShapeType="1"/>
          </p:cNvCxnSpPr>
          <p:nvPr/>
        </p:nvCxnSpPr>
        <p:spPr bwMode="auto">
          <a:xfrm>
            <a:off x="7921625" y="4386264"/>
            <a:ext cx="0" cy="668337"/>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9" name="Straight Connector 16">
            <a:extLst>
              <a:ext uri="{FF2B5EF4-FFF2-40B4-BE49-F238E27FC236}">
                <a16:creationId xmlns:a16="http://schemas.microsoft.com/office/drawing/2014/main" id="{E9D0317B-8661-ED01-CD72-E5DDFB44FFD6}"/>
              </a:ext>
            </a:extLst>
          </p:cNvPr>
          <p:cNvCxnSpPr>
            <a:cxnSpLocks noChangeShapeType="1"/>
          </p:cNvCxnSpPr>
          <p:nvPr/>
        </p:nvCxnSpPr>
        <p:spPr bwMode="auto">
          <a:xfrm>
            <a:off x="8375650" y="4378326"/>
            <a:ext cx="0" cy="684213"/>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310" name="Rectangle 18">
            <a:extLst>
              <a:ext uri="{FF2B5EF4-FFF2-40B4-BE49-F238E27FC236}">
                <a16:creationId xmlns:a16="http://schemas.microsoft.com/office/drawing/2014/main" id="{94496C1D-023F-D63C-0A13-EC0BC3776F1D}"/>
              </a:ext>
            </a:extLst>
          </p:cNvPr>
          <p:cNvSpPr>
            <a:spLocks noChangeArrowheads="1"/>
          </p:cNvSpPr>
          <p:nvPr/>
        </p:nvSpPr>
        <p:spPr bwMode="auto">
          <a:xfrm>
            <a:off x="2692401" y="4378325"/>
            <a:ext cx="6169025" cy="674688"/>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CF115-5F26-DF62-C18E-D297A9F946F1}"/>
              </a:ext>
            </a:extLst>
          </p:cNvPr>
          <p:cNvSpPr>
            <a:spLocks noGrp="1"/>
          </p:cNvSpPr>
          <p:nvPr>
            <p:ph type="title"/>
          </p:nvPr>
        </p:nvSpPr>
        <p:spPr>
          <a:xfrm>
            <a:off x="1484310" y="0"/>
            <a:ext cx="10018713" cy="749105"/>
          </a:xfrm>
        </p:spPr>
        <p:txBody>
          <a:bodyPr/>
          <a:lstStyle/>
          <a:p>
            <a:r>
              <a:rPr lang="en-US" u="sng" dirty="0"/>
              <a:t>Round Robin Scheduling</a:t>
            </a:r>
          </a:p>
        </p:txBody>
      </p:sp>
      <p:sp>
        <p:nvSpPr>
          <p:cNvPr id="3" name="Content Placeholder 2">
            <a:extLst>
              <a:ext uri="{FF2B5EF4-FFF2-40B4-BE49-F238E27FC236}">
                <a16:creationId xmlns:a16="http://schemas.microsoft.com/office/drawing/2014/main" id="{5E8117BF-CF43-14B8-43D9-BF787A38C39A}"/>
              </a:ext>
            </a:extLst>
          </p:cNvPr>
          <p:cNvSpPr>
            <a:spLocks noGrp="1"/>
          </p:cNvSpPr>
          <p:nvPr>
            <p:ph idx="1"/>
          </p:nvPr>
        </p:nvSpPr>
        <p:spPr>
          <a:xfrm>
            <a:off x="1871002" y="724487"/>
            <a:ext cx="10018713" cy="6108895"/>
          </a:xfrm>
        </p:spPr>
        <p:txBody>
          <a:bodyPr>
            <a:normAutofit/>
          </a:bodyPr>
          <a:lstStyle/>
          <a:p>
            <a:r>
              <a:rPr lang="en-US" dirty="0"/>
              <a:t>Round Robin(RR) scheduling algorithm is mainly designed for time-sharing systems. This algorithm is similar to FCFS scheduling, but in Round Robin(RR) scheduling, preemption is  added which enables the system to switch between processes.</a:t>
            </a:r>
          </a:p>
          <a:p>
            <a:r>
              <a:rPr lang="en-US" dirty="0"/>
              <a:t>A fixed time is allotted to each process, called a quantum, for execution.</a:t>
            </a:r>
          </a:p>
          <a:p>
            <a:r>
              <a:rPr lang="en-US" dirty="0"/>
              <a:t>Once a process is executed for the given time period that process is preempted and another process executes for the given time period.</a:t>
            </a:r>
          </a:p>
          <a:p>
            <a:r>
              <a:rPr lang="en-US" dirty="0"/>
              <a:t>Context switching is used to save states of preempted processes.</a:t>
            </a:r>
          </a:p>
          <a:p>
            <a:r>
              <a:rPr lang="en-US" dirty="0"/>
              <a:t>This algorithm is simple and easy to implement and the most important is thing is this  algorithm is starvation-free as all processes get a fair share of CPU.</a:t>
            </a:r>
          </a:p>
          <a:p>
            <a:r>
              <a:rPr lang="en-US" dirty="0"/>
              <a:t>It is important to note here that the length of time quantum is generally from 10 to 100 milliseconds in length.</a:t>
            </a:r>
          </a:p>
        </p:txBody>
      </p:sp>
    </p:spTree>
    <p:extLst>
      <p:ext uri="{BB962C8B-B14F-4D97-AF65-F5344CB8AC3E}">
        <p14:creationId xmlns:p14="http://schemas.microsoft.com/office/powerpoint/2010/main" val="3227840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9EC75-8329-EBDB-6B50-D54627EBBE3B}"/>
              </a:ext>
            </a:extLst>
          </p:cNvPr>
          <p:cNvSpPr>
            <a:spLocks noGrp="1"/>
          </p:cNvSpPr>
          <p:nvPr>
            <p:ph type="title"/>
          </p:nvPr>
        </p:nvSpPr>
        <p:spPr>
          <a:xfrm>
            <a:off x="1484311" y="478303"/>
            <a:ext cx="10234077" cy="1434904"/>
          </a:xfrm>
        </p:spPr>
        <p:txBody>
          <a:bodyPr>
            <a:normAutofit/>
          </a:bodyPr>
          <a:lstStyle/>
          <a:p>
            <a:r>
              <a:rPr lang="en-US" b="1" u="sng" dirty="0"/>
              <a:t>Important characteristics of </a:t>
            </a:r>
            <a:br>
              <a:rPr lang="en-US" b="1" u="sng" dirty="0"/>
            </a:br>
            <a:r>
              <a:rPr lang="en-US" b="1" u="sng" dirty="0"/>
              <a:t>the Round Robin(RR) Algorithm</a:t>
            </a:r>
            <a:endParaRPr lang="en-US" dirty="0"/>
          </a:p>
        </p:txBody>
      </p:sp>
      <p:sp>
        <p:nvSpPr>
          <p:cNvPr id="3" name="Content Placeholder 2">
            <a:extLst>
              <a:ext uri="{FF2B5EF4-FFF2-40B4-BE49-F238E27FC236}">
                <a16:creationId xmlns:a16="http://schemas.microsoft.com/office/drawing/2014/main" id="{FECDF0E9-3141-FEA7-8BAA-02EA59222446}"/>
              </a:ext>
            </a:extLst>
          </p:cNvPr>
          <p:cNvSpPr>
            <a:spLocks noGrp="1"/>
          </p:cNvSpPr>
          <p:nvPr>
            <p:ph idx="1"/>
          </p:nvPr>
        </p:nvSpPr>
        <p:spPr>
          <a:xfrm>
            <a:off x="1601201" y="2222694"/>
            <a:ext cx="10018713" cy="4157003"/>
          </a:xfrm>
        </p:spPr>
        <p:txBody>
          <a:bodyPr>
            <a:normAutofit fontScale="92500" lnSpcReduction="10000"/>
          </a:bodyPr>
          <a:lstStyle/>
          <a:p>
            <a:pPr marL="0" indent="0" algn="just">
              <a:buNone/>
            </a:pPr>
            <a:r>
              <a:rPr lang="en-US" sz="2400" dirty="0"/>
              <a:t>1. Round Robin Scheduling algorithm resides under the category of Preemptive Algorithms.</a:t>
            </a:r>
          </a:p>
          <a:p>
            <a:pPr marL="0" indent="0" algn="just">
              <a:buNone/>
            </a:pPr>
            <a:r>
              <a:rPr lang="en-US" sz="2400" dirty="0"/>
              <a:t>2. This algorithm is one of the oldest, easiest, and fairest algorithm.</a:t>
            </a:r>
          </a:p>
          <a:p>
            <a:pPr marL="0" indent="0" algn="just">
              <a:buNone/>
            </a:pPr>
            <a:r>
              <a:rPr lang="en-US" sz="2400" dirty="0"/>
              <a:t>3. This Algorithm is a real-time algorithm because it responds to the event within a specific time limit.</a:t>
            </a:r>
          </a:p>
          <a:p>
            <a:pPr marL="0" indent="0" algn="just">
              <a:buNone/>
            </a:pPr>
            <a:r>
              <a:rPr lang="en-US" sz="2400" dirty="0"/>
              <a:t>4. In this algorithm, the time slice should be the minimum that is assigned to a specific task that needs to be processed. Though it may vary for different operating systems.</a:t>
            </a:r>
          </a:p>
          <a:p>
            <a:pPr marL="0" indent="0" algn="just">
              <a:buNone/>
            </a:pPr>
            <a:r>
              <a:rPr lang="en-US" sz="2400" dirty="0"/>
              <a:t>5. This is a hybrid model and is clock-driven in nature.</a:t>
            </a:r>
          </a:p>
          <a:p>
            <a:pPr marL="0" indent="0" algn="just">
              <a:buNone/>
            </a:pPr>
            <a:r>
              <a:rPr lang="en-US" sz="2400" dirty="0"/>
              <a:t>6. This is a widely used scheduling method in the traditional operating system.</a:t>
            </a:r>
          </a:p>
          <a:p>
            <a:endParaRPr lang="en-US" dirty="0"/>
          </a:p>
        </p:txBody>
      </p:sp>
    </p:spTree>
    <p:extLst>
      <p:ext uri="{BB962C8B-B14F-4D97-AF65-F5344CB8AC3E}">
        <p14:creationId xmlns:p14="http://schemas.microsoft.com/office/powerpoint/2010/main" val="3019226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4C394-87A3-9699-4FA2-6DADA58A08A2}"/>
              </a:ext>
            </a:extLst>
          </p:cNvPr>
          <p:cNvSpPr>
            <a:spLocks noGrp="1"/>
          </p:cNvSpPr>
          <p:nvPr>
            <p:ph type="title"/>
          </p:nvPr>
        </p:nvSpPr>
        <p:spPr>
          <a:xfrm>
            <a:off x="1610920" y="137161"/>
            <a:ext cx="10018713" cy="678766"/>
          </a:xfrm>
        </p:spPr>
        <p:txBody>
          <a:bodyPr>
            <a:normAutofit fontScale="90000"/>
          </a:bodyPr>
          <a:lstStyle/>
          <a:p>
            <a:r>
              <a:rPr lang="en-US" u="sng" dirty="0"/>
              <a:t>Important Terms of Round Robin Scheduling</a:t>
            </a:r>
          </a:p>
        </p:txBody>
      </p:sp>
      <p:sp>
        <p:nvSpPr>
          <p:cNvPr id="3" name="Content Placeholder 2">
            <a:extLst>
              <a:ext uri="{FF2B5EF4-FFF2-40B4-BE49-F238E27FC236}">
                <a16:creationId xmlns:a16="http://schemas.microsoft.com/office/drawing/2014/main" id="{CC58C39B-FB01-FEF9-6F1C-03C7CBECB64B}"/>
              </a:ext>
            </a:extLst>
          </p:cNvPr>
          <p:cNvSpPr>
            <a:spLocks noGrp="1"/>
          </p:cNvSpPr>
          <p:nvPr>
            <p:ph idx="1"/>
          </p:nvPr>
        </p:nvSpPr>
        <p:spPr>
          <a:xfrm>
            <a:off x="1610920" y="1220372"/>
            <a:ext cx="10018713" cy="4417255"/>
          </a:xfrm>
        </p:spPr>
        <p:txBody>
          <a:bodyPr>
            <a:normAutofit/>
          </a:bodyPr>
          <a:lstStyle/>
          <a:p>
            <a:r>
              <a:rPr lang="en-US" dirty="0"/>
              <a:t>1. </a:t>
            </a:r>
            <a:r>
              <a:rPr lang="en-US" b="1" u="sng" dirty="0"/>
              <a:t>Completion Time </a:t>
            </a:r>
            <a:r>
              <a:rPr lang="en-US" dirty="0"/>
              <a:t>It is the time at which any process completes its execution. </a:t>
            </a:r>
          </a:p>
          <a:p>
            <a:r>
              <a:rPr lang="en-US" dirty="0"/>
              <a:t>2. </a:t>
            </a:r>
            <a:r>
              <a:rPr lang="en-US" b="1" u="sng" dirty="0"/>
              <a:t>Turn Around Time </a:t>
            </a:r>
            <a:r>
              <a:rPr lang="en-US" dirty="0"/>
              <a:t>This mainly indicates the time Difference between completion time and arrival time. The Formula to calculate the same is: </a:t>
            </a:r>
          </a:p>
          <a:p>
            <a:pPr marL="0" indent="0" algn="ctr">
              <a:buNone/>
            </a:pPr>
            <a:r>
              <a:rPr lang="en-US" dirty="0"/>
              <a:t>Turn Around Time = Completion Time – Arrival Time</a:t>
            </a:r>
          </a:p>
          <a:p>
            <a:r>
              <a:rPr lang="en-US" dirty="0"/>
              <a:t> 3. </a:t>
            </a:r>
            <a:r>
              <a:rPr lang="en-US" b="1" u="sng" dirty="0"/>
              <a:t>Waiting Time(W.T): </a:t>
            </a:r>
            <a:r>
              <a:rPr lang="en-US" dirty="0"/>
              <a:t>It Indicates the time Difference between turn around time and burst time. And is calculated as </a:t>
            </a:r>
          </a:p>
          <a:p>
            <a:pPr marL="0" indent="0" algn="ctr">
              <a:buNone/>
            </a:pPr>
            <a:r>
              <a:rPr lang="en-US" dirty="0"/>
              <a:t>Waiting Time = Turn Around Time – Burst Time</a:t>
            </a:r>
          </a:p>
        </p:txBody>
      </p:sp>
    </p:spTree>
    <p:extLst>
      <p:ext uri="{BB962C8B-B14F-4D97-AF65-F5344CB8AC3E}">
        <p14:creationId xmlns:p14="http://schemas.microsoft.com/office/powerpoint/2010/main" val="3586643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59EA23DC-4EB0-8411-796C-E36C2A23501F}"/>
              </a:ext>
            </a:extLst>
          </p:cNvPr>
          <p:cNvSpPr>
            <a:spLocks noGrp="1" noChangeArrowheads="1"/>
          </p:cNvSpPr>
          <p:nvPr>
            <p:ph type="title"/>
          </p:nvPr>
        </p:nvSpPr>
        <p:spPr>
          <a:xfrm>
            <a:off x="2438401" y="0"/>
            <a:ext cx="8576602" cy="844550"/>
          </a:xfrm>
        </p:spPr>
        <p:txBody>
          <a:bodyPr>
            <a:normAutofit fontScale="90000"/>
          </a:bodyPr>
          <a:lstStyle/>
          <a:p>
            <a:pPr>
              <a:defRPr/>
            </a:pPr>
            <a:r>
              <a:rPr lang="en-US" altLang="ko-KR" dirty="0">
                <a:latin typeface="Helvetica" charset="0"/>
                <a:ea typeface="굴림" charset="-127"/>
                <a:cs typeface="굴림" charset="-127"/>
              </a:rPr>
              <a:t>Example of RR with Time Quantum = 20</a:t>
            </a:r>
          </a:p>
        </p:txBody>
      </p:sp>
      <p:sp>
        <p:nvSpPr>
          <p:cNvPr id="581635" name="Rectangle 3">
            <a:extLst>
              <a:ext uri="{FF2B5EF4-FFF2-40B4-BE49-F238E27FC236}">
                <a16:creationId xmlns:a16="http://schemas.microsoft.com/office/drawing/2014/main" id="{B8E66D1F-C0B7-9F48-6590-9E1B13E80D93}"/>
              </a:ext>
            </a:extLst>
          </p:cNvPr>
          <p:cNvSpPr>
            <a:spLocks noGrp="1" noChangeArrowheads="1"/>
          </p:cNvSpPr>
          <p:nvPr>
            <p:ph type="body" idx="1"/>
          </p:nvPr>
        </p:nvSpPr>
        <p:spPr>
          <a:xfrm>
            <a:off x="1991751" y="2261382"/>
            <a:ext cx="8686800" cy="1828800"/>
          </a:xfrm>
        </p:spPr>
        <p:txBody>
          <a:bodyPr>
            <a:normAutofit fontScale="70000" lnSpcReduction="20000"/>
          </a:bodyPr>
          <a:lstStyle/>
          <a:p>
            <a:pPr marL="342900" indent="-342900">
              <a:tabLst>
                <a:tab pos="2630488" algn="ctr"/>
                <a:tab pos="3206750" algn="l"/>
                <a:tab pos="4459288" algn="ctr"/>
              </a:tabLst>
              <a:defRPr/>
            </a:pPr>
            <a:r>
              <a:rPr lang="en-US" altLang="ko-KR" b="0" dirty="0">
                <a:latin typeface="Helvetica" charset="0"/>
                <a:ea typeface="굴림" charset="-127"/>
                <a:cs typeface="굴림" charset="-127"/>
              </a:rPr>
              <a:t>Example:</a:t>
            </a:r>
            <a:r>
              <a:rPr lang="en-US" altLang="ko-KR" sz="1800" dirty="0">
                <a:latin typeface="Helvetica" charset="0"/>
                <a:ea typeface="굴림" charset="-127"/>
                <a:cs typeface="굴림" charset="-127"/>
              </a:rPr>
              <a:t>	</a:t>
            </a:r>
            <a:r>
              <a:rPr lang="en-US" altLang="ko-KR" sz="3100" u="sng" dirty="0">
                <a:latin typeface="Helvetica" charset="0"/>
                <a:ea typeface="굴림" charset="-127"/>
                <a:cs typeface="굴림" charset="-127"/>
              </a:rPr>
              <a:t>Process</a:t>
            </a:r>
            <a:r>
              <a:rPr lang="en-US" altLang="ko-KR" sz="3100" dirty="0">
                <a:latin typeface="Helvetica" charset="0"/>
                <a:ea typeface="굴림" charset="-127"/>
                <a:cs typeface="굴림" charset="-127"/>
              </a:rPr>
              <a:t>		</a:t>
            </a:r>
            <a:r>
              <a:rPr lang="en-US" altLang="ko-KR" sz="3100" u="sng" dirty="0">
                <a:latin typeface="Helvetica" charset="0"/>
                <a:ea typeface="굴림" charset="-127"/>
                <a:cs typeface="굴림" charset="-127"/>
              </a:rPr>
              <a:t>Burst Time </a:t>
            </a:r>
            <a:r>
              <a:rPr lang="en-US" altLang="ko-KR" sz="3100" dirty="0">
                <a:latin typeface="Helvetica" charset="0"/>
                <a:ea typeface="굴림" charset="-127"/>
                <a:cs typeface="굴림" charset="-127"/>
              </a:rPr>
              <a:t>	</a:t>
            </a:r>
            <a:r>
              <a:rPr lang="en-US" altLang="ko-KR" sz="3100" u="sng" dirty="0">
                <a:latin typeface="Helvetica" charset="0"/>
                <a:ea typeface="굴림" charset="-127"/>
                <a:cs typeface="굴림" charset="-127"/>
              </a:rPr>
              <a:t>Remaining Time</a:t>
            </a:r>
            <a:br>
              <a:rPr lang="en-US" altLang="ko-KR" sz="3100" dirty="0">
                <a:latin typeface="Helvetica" charset="0"/>
                <a:ea typeface="굴림" charset="-127"/>
                <a:cs typeface="굴림" charset="-127"/>
              </a:rPr>
            </a:br>
            <a:r>
              <a:rPr lang="en-US" altLang="ko-KR" sz="3100" i="1" dirty="0">
                <a:latin typeface="Helvetica" charset="0"/>
                <a:ea typeface="굴림" charset="-127"/>
                <a:cs typeface="굴림" charset="-127"/>
              </a:rPr>
              <a:t>	 P</a:t>
            </a:r>
            <a:r>
              <a:rPr lang="en-US" altLang="ko-KR" sz="3100" i="1" baseline="-25000" dirty="0">
                <a:latin typeface="Helvetica" charset="0"/>
                <a:ea typeface="굴림" charset="-127"/>
                <a:cs typeface="굴림" charset="-127"/>
              </a:rPr>
              <a:t>1		</a:t>
            </a:r>
            <a:r>
              <a:rPr lang="en-US" altLang="ko-KR" sz="3100" dirty="0">
                <a:latin typeface="Helvetica" charset="0"/>
                <a:ea typeface="굴림" charset="-127"/>
                <a:cs typeface="굴림" charset="-127"/>
              </a:rPr>
              <a:t>53 	         53</a:t>
            </a:r>
            <a:br>
              <a:rPr lang="en-US" altLang="ko-KR" sz="3100" dirty="0">
                <a:latin typeface="Helvetica" charset="0"/>
                <a:ea typeface="굴림" charset="-127"/>
                <a:cs typeface="굴림" charset="-127"/>
              </a:rPr>
            </a:br>
            <a:r>
              <a:rPr lang="en-US" altLang="ko-KR" sz="3100" dirty="0">
                <a:latin typeface="Helvetica" charset="0"/>
                <a:ea typeface="굴림" charset="-127"/>
                <a:cs typeface="굴림" charset="-127"/>
              </a:rPr>
              <a:t>	 </a:t>
            </a:r>
            <a:r>
              <a:rPr lang="en-US" altLang="ko-KR" sz="3100" i="1" dirty="0">
                <a:latin typeface="Helvetica" charset="0"/>
                <a:ea typeface="굴림" charset="-127"/>
                <a:cs typeface="굴림" charset="-127"/>
              </a:rPr>
              <a:t>P</a:t>
            </a:r>
            <a:r>
              <a:rPr lang="en-US" altLang="ko-KR" sz="3100" i="1" baseline="-25000" dirty="0">
                <a:latin typeface="Helvetica" charset="0"/>
                <a:ea typeface="굴림" charset="-127"/>
                <a:cs typeface="굴림" charset="-127"/>
              </a:rPr>
              <a:t>2		 </a:t>
            </a:r>
            <a:r>
              <a:rPr lang="en-US" altLang="ko-KR" sz="3100" dirty="0">
                <a:latin typeface="Helvetica" charset="0"/>
                <a:ea typeface="굴림" charset="-127"/>
                <a:cs typeface="굴림" charset="-127"/>
              </a:rPr>
              <a:t>8		           8</a:t>
            </a:r>
            <a:br>
              <a:rPr lang="en-US" altLang="ko-KR" sz="3100" dirty="0">
                <a:latin typeface="Helvetica" charset="0"/>
                <a:ea typeface="굴림" charset="-127"/>
                <a:cs typeface="굴림" charset="-127"/>
              </a:rPr>
            </a:br>
            <a:r>
              <a:rPr lang="en-US" altLang="ko-KR" sz="3100" dirty="0">
                <a:latin typeface="Helvetica" charset="0"/>
                <a:ea typeface="굴림" charset="-127"/>
                <a:cs typeface="굴림" charset="-127"/>
              </a:rPr>
              <a:t>	 </a:t>
            </a:r>
            <a:r>
              <a:rPr lang="en-US" altLang="ko-KR" sz="3100" i="1" dirty="0">
                <a:latin typeface="Helvetica" charset="0"/>
                <a:ea typeface="굴림" charset="-127"/>
                <a:cs typeface="굴림" charset="-127"/>
              </a:rPr>
              <a:t>P</a:t>
            </a:r>
            <a:r>
              <a:rPr lang="en-US" altLang="ko-KR" sz="3100" i="1" baseline="-25000" dirty="0">
                <a:latin typeface="Helvetica" charset="0"/>
                <a:ea typeface="굴림" charset="-127"/>
                <a:cs typeface="굴림" charset="-127"/>
              </a:rPr>
              <a:t>3		</a:t>
            </a:r>
            <a:r>
              <a:rPr lang="en-US" altLang="ko-KR" sz="3100" dirty="0">
                <a:latin typeface="Helvetica" charset="0"/>
                <a:ea typeface="굴림" charset="-127"/>
                <a:cs typeface="굴림" charset="-127"/>
              </a:rPr>
              <a:t>68	         68</a:t>
            </a:r>
            <a:br>
              <a:rPr lang="en-US" altLang="ko-KR" sz="3100" dirty="0">
                <a:latin typeface="Helvetica" charset="0"/>
                <a:ea typeface="굴림" charset="-127"/>
                <a:cs typeface="굴림" charset="-127"/>
              </a:rPr>
            </a:br>
            <a:r>
              <a:rPr lang="en-US" altLang="ko-KR" sz="3100" dirty="0">
                <a:latin typeface="Helvetica" charset="0"/>
                <a:ea typeface="굴림" charset="-127"/>
                <a:cs typeface="굴림" charset="-127"/>
              </a:rPr>
              <a:t>	 </a:t>
            </a:r>
            <a:r>
              <a:rPr lang="en-US" altLang="ko-KR" sz="3100" i="1" dirty="0">
                <a:latin typeface="Helvetica" charset="0"/>
                <a:ea typeface="굴림" charset="-127"/>
                <a:cs typeface="굴림" charset="-127"/>
              </a:rPr>
              <a:t>P</a:t>
            </a:r>
            <a:r>
              <a:rPr lang="en-US" altLang="ko-KR" sz="3100" i="1" baseline="-25000" dirty="0">
                <a:latin typeface="Helvetica" charset="0"/>
                <a:ea typeface="굴림" charset="-127"/>
                <a:cs typeface="굴림" charset="-127"/>
              </a:rPr>
              <a:t>4		 </a:t>
            </a:r>
            <a:r>
              <a:rPr lang="en-US" altLang="ko-KR" sz="3100" dirty="0">
                <a:latin typeface="Helvetica" charset="0"/>
                <a:ea typeface="굴림" charset="-127"/>
                <a:cs typeface="굴림" charset="-127"/>
              </a:rPr>
              <a:t>24	         24</a:t>
            </a:r>
          </a:p>
          <a:p>
            <a:pPr lvl="1">
              <a:tabLst>
                <a:tab pos="2630488" algn="ctr"/>
                <a:tab pos="3206750" algn="l"/>
                <a:tab pos="4459288" algn="ctr"/>
              </a:tabLst>
              <a:defRPr/>
            </a:pPr>
            <a:r>
              <a:rPr lang="en-US" altLang="ko-KR" sz="2300" dirty="0">
                <a:latin typeface="Helvetica" charset="0"/>
                <a:ea typeface="굴림" charset="-127"/>
                <a:cs typeface="굴림" charset="-127"/>
              </a:rPr>
              <a:t>The Gantt chart is:</a:t>
            </a:r>
          </a:p>
          <a:p>
            <a:pPr lvl="1">
              <a:tabLst>
                <a:tab pos="2630488" algn="ctr"/>
                <a:tab pos="3206750" algn="l"/>
                <a:tab pos="4459288" algn="ctr"/>
              </a:tabLst>
              <a:defRPr/>
            </a:pPr>
            <a:endParaRPr lang="en-US" altLang="ko-KR" dirty="0">
              <a:latin typeface="Helvetica" charset="0"/>
              <a:ea typeface="굴림" charset="-127"/>
              <a:cs typeface="굴림" charset="-127"/>
            </a:endParaRPr>
          </a:p>
          <a:p>
            <a:pPr lvl="1">
              <a:tabLst>
                <a:tab pos="2630488" algn="ctr"/>
                <a:tab pos="3206750" algn="l"/>
                <a:tab pos="4459288" algn="ctr"/>
              </a:tabLst>
              <a:defRPr/>
            </a:pPr>
            <a:endParaRPr lang="en-US" altLang="ko-KR" dirty="0">
              <a:latin typeface="Helvetica" charset="0"/>
              <a:ea typeface="굴림" charset="-127"/>
              <a:cs typeface="굴림" charset="-127"/>
            </a:endParaRPr>
          </a:p>
          <a:p>
            <a:pPr marL="457200" lvl="1" indent="0">
              <a:buNone/>
              <a:tabLst>
                <a:tab pos="2630488" algn="ctr"/>
                <a:tab pos="3206750" algn="l"/>
                <a:tab pos="4459288" algn="ctr"/>
              </a:tabLst>
              <a:defRPr/>
            </a:pPr>
            <a:endParaRPr lang="en-US" altLang="ko-KR" dirty="0">
              <a:latin typeface="Helvetica" charset="0"/>
              <a:ea typeface="굴림" charset="-127"/>
              <a:cs typeface="굴림" charset="-127"/>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5812B99-6E00-CB02-DF86-E1AF1189520C}"/>
              </a:ext>
            </a:extLst>
          </p:cNvPr>
          <p:cNvSpPr>
            <a:spLocks noGrp="1" noChangeArrowheads="1"/>
          </p:cNvSpPr>
          <p:nvPr>
            <p:ph type="title"/>
          </p:nvPr>
        </p:nvSpPr>
        <p:spPr>
          <a:xfrm>
            <a:off x="2438401" y="0"/>
            <a:ext cx="8576602" cy="844550"/>
          </a:xfrm>
        </p:spPr>
        <p:txBody>
          <a:bodyPr>
            <a:normAutofit fontScale="90000"/>
          </a:bodyPr>
          <a:lstStyle/>
          <a:p>
            <a:pPr>
              <a:defRPr/>
            </a:pPr>
            <a:r>
              <a:rPr lang="en-US" altLang="ko-KR" dirty="0">
                <a:latin typeface="Helvetica" charset="0"/>
                <a:ea typeface="굴림" charset="-127"/>
                <a:cs typeface="굴림" charset="-127"/>
              </a:rPr>
              <a:t>Example of RR with Time Quantum = 20</a:t>
            </a:r>
          </a:p>
        </p:txBody>
      </p:sp>
      <p:sp>
        <p:nvSpPr>
          <p:cNvPr id="581635" name="Rectangle 3">
            <a:extLst>
              <a:ext uri="{FF2B5EF4-FFF2-40B4-BE49-F238E27FC236}">
                <a16:creationId xmlns:a16="http://schemas.microsoft.com/office/drawing/2014/main" id="{4E7374A5-1650-2A9A-F4FB-28DE481A9559}"/>
              </a:ext>
            </a:extLst>
          </p:cNvPr>
          <p:cNvSpPr>
            <a:spLocks noGrp="1" noChangeArrowheads="1"/>
          </p:cNvSpPr>
          <p:nvPr>
            <p:ph type="body" idx="1"/>
          </p:nvPr>
        </p:nvSpPr>
        <p:spPr>
          <a:xfrm>
            <a:off x="2146496" y="1309689"/>
            <a:ext cx="8686800" cy="1828800"/>
          </a:xfrm>
        </p:spPr>
        <p:txBody>
          <a:bodyPr>
            <a:normAutofit fontScale="92500" lnSpcReduction="10000"/>
          </a:bodyPr>
          <a:lstStyle/>
          <a:p>
            <a:pPr marL="342900" indent="-342900">
              <a:tabLst>
                <a:tab pos="2630488" algn="ctr"/>
                <a:tab pos="3206750" algn="l"/>
                <a:tab pos="4459288" algn="ctr"/>
              </a:tabLst>
            </a:pPr>
            <a:r>
              <a:rPr lang="en-US" altLang="ko-KR" b="0" dirty="0">
                <a:latin typeface="Helvetica" panose="020B0604020202020204" pitchFamily="34" charset="0"/>
                <a:ea typeface="굴림" panose="020B0503020000020004" pitchFamily="34" charset="-127"/>
              </a:rPr>
              <a:t>Example:</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Process</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Burst Time </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Remaining Time</a:t>
            </a:r>
            <a:br>
              <a:rPr lang="en-US" altLang="ko-KR" sz="1800" dirty="0">
                <a:latin typeface="Helvetica" panose="020B0604020202020204" pitchFamily="34" charset="0"/>
                <a:ea typeface="굴림" panose="020B0503020000020004" pitchFamily="34" charset="-127"/>
              </a:rPr>
            </a:br>
            <a:r>
              <a:rPr lang="en-US" altLang="ko-KR" sz="1800" i="1" dirty="0">
                <a:latin typeface="Helvetica" panose="020B0604020202020204" pitchFamily="34" charset="0"/>
                <a:ea typeface="굴림" panose="020B0503020000020004" pitchFamily="34" charset="-127"/>
              </a:rPr>
              <a:t>	 P</a:t>
            </a:r>
            <a:r>
              <a:rPr lang="en-US" altLang="ko-KR" sz="1800" i="1" baseline="-25000" dirty="0">
                <a:latin typeface="Helvetica" panose="020B0604020202020204" pitchFamily="34" charset="0"/>
                <a:ea typeface="굴림" panose="020B0503020000020004" pitchFamily="34" charset="-127"/>
              </a:rPr>
              <a:t>1		</a:t>
            </a:r>
            <a:r>
              <a:rPr lang="en-US" altLang="ko-KR" sz="1800" dirty="0">
                <a:latin typeface="Helvetica" panose="020B0604020202020204" pitchFamily="34" charset="0"/>
                <a:ea typeface="굴림" panose="020B0503020000020004" pitchFamily="34" charset="-127"/>
              </a:rPr>
              <a:t>53 	         </a:t>
            </a:r>
            <a:r>
              <a:rPr lang="en-US" altLang="ko-KR" sz="1800" dirty="0">
                <a:solidFill>
                  <a:srgbClr val="FF0000"/>
                </a:solidFill>
                <a:latin typeface="Helvetica" panose="020B0604020202020204" pitchFamily="34" charset="0"/>
                <a:ea typeface="굴림" panose="020B0503020000020004" pitchFamily="34" charset="-127"/>
              </a:rPr>
              <a:t>33</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2		 </a:t>
            </a:r>
            <a:r>
              <a:rPr lang="en-US" altLang="ko-KR" sz="1800" dirty="0">
                <a:latin typeface="Helvetica" panose="020B0604020202020204" pitchFamily="34" charset="0"/>
                <a:ea typeface="굴림" panose="020B0503020000020004" pitchFamily="34" charset="-127"/>
              </a:rPr>
              <a:t>8		           8</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3		</a:t>
            </a:r>
            <a:r>
              <a:rPr lang="en-US" altLang="ko-KR" sz="1800" dirty="0">
                <a:latin typeface="Helvetica" panose="020B0604020202020204" pitchFamily="34" charset="0"/>
                <a:ea typeface="굴림" panose="020B0503020000020004" pitchFamily="34" charset="-127"/>
              </a:rPr>
              <a:t>68	         68</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4		 </a:t>
            </a:r>
            <a:r>
              <a:rPr lang="en-US" altLang="ko-KR" sz="1800" dirty="0">
                <a:latin typeface="Helvetica" panose="020B0604020202020204" pitchFamily="34" charset="0"/>
                <a:ea typeface="굴림" panose="020B0503020000020004" pitchFamily="34" charset="-127"/>
              </a:rPr>
              <a:t>24	         24</a:t>
            </a:r>
          </a:p>
          <a:p>
            <a:pPr lvl="1">
              <a:tabLst>
                <a:tab pos="2630488" algn="ctr"/>
                <a:tab pos="3206750" algn="l"/>
                <a:tab pos="4459288" algn="ctr"/>
              </a:tabLst>
            </a:pPr>
            <a:r>
              <a:rPr lang="en-US" altLang="ko-KR" dirty="0">
                <a:latin typeface="Helvetica" panose="020B0604020202020204" pitchFamily="34" charset="0"/>
                <a:ea typeface="굴림" panose="020B0503020000020004" pitchFamily="34" charset="-127"/>
              </a:rPr>
              <a:t>The Gantt chart is:</a:t>
            </a: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buNone/>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p:txBody>
      </p:sp>
      <p:grpSp>
        <p:nvGrpSpPr>
          <p:cNvPr id="26627" name="Group 11">
            <a:extLst>
              <a:ext uri="{FF2B5EF4-FFF2-40B4-BE49-F238E27FC236}">
                <a16:creationId xmlns:a16="http://schemas.microsoft.com/office/drawing/2014/main" id="{51041661-572F-56D7-932D-3C4A514D85A9}"/>
              </a:ext>
            </a:extLst>
          </p:cNvPr>
          <p:cNvGrpSpPr>
            <a:grpSpLocks/>
          </p:cNvGrpSpPr>
          <p:nvPr/>
        </p:nvGrpSpPr>
        <p:grpSpPr bwMode="auto">
          <a:xfrm>
            <a:off x="3084514" y="2528889"/>
            <a:ext cx="931963" cy="993805"/>
            <a:chOff x="1560513" y="2528888"/>
            <a:chExt cx="931964" cy="993805"/>
          </a:xfrm>
        </p:grpSpPr>
        <p:sp>
          <p:nvSpPr>
            <p:cNvPr id="26628" name="Rectangle 6">
              <a:extLst>
                <a:ext uri="{FF2B5EF4-FFF2-40B4-BE49-F238E27FC236}">
                  <a16:creationId xmlns:a16="http://schemas.microsoft.com/office/drawing/2014/main" id="{4929D2D3-51E9-A9A8-1CE4-323FC45FF73B}"/>
                </a:ext>
              </a:extLst>
            </p:cNvPr>
            <p:cNvSpPr>
              <a:spLocks noChangeArrowheads="1"/>
            </p:cNvSpPr>
            <p:nvPr/>
          </p:nvSpPr>
          <p:spPr bwMode="auto">
            <a:xfrm>
              <a:off x="1720851" y="2528888"/>
              <a:ext cx="563880" cy="609600"/>
            </a:xfrm>
            <a:prstGeom prst="rect">
              <a:avLst/>
            </a:prstGeom>
            <a:solidFill>
              <a:srgbClr val="FF66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1</a:t>
              </a:r>
              <a:endParaRPr lang="en-US" altLang="en-US" b="0">
                <a:latin typeface="Helvetica" panose="020B0604020202020204" pitchFamily="34" charset="0"/>
              </a:endParaRPr>
            </a:p>
          </p:txBody>
        </p:sp>
        <p:sp>
          <p:nvSpPr>
            <p:cNvPr id="26629" name="Text Box 16">
              <a:extLst>
                <a:ext uri="{FF2B5EF4-FFF2-40B4-BE49-F238E27FC236}">
                  <a16:creationId xmlns:a16="http://schemas.microsoft.com/office/drawing/2014/main" id="{239FAEA2-F450-EC62-5D3A-C5715AA12EB3}"/>
                </a:ext>
              </a:extLst>
            </p:cNvPr>
            <p:cNvSpPr txBox="1">
              <a:spLocks noChangeArrowheads="1"/>
            </p:cNvSpPr>
            <p:nvPr/>
          </p:nvSpPr>
          <p:spPr bwMode="auto">
            <a:xfrm>
              <a:off x="1560513" y="312258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0</a:t>
              </a:r>
            </a:p>
          </p:txBody>
        </p:sp>
        <p:sp>
          <p:nvSpPr>
            <p:cNvPr id="26630" name="Text Box 17">
              <a:extLst>
                <a:ext uri="{FF2B5EF4-FFF2-40B4-BE49-F238E27FC236}">
                  <a16:creationId xmlns:a16="http://schemas.microsoft.com/office/drawing/2014/main" id="{D17D1C13-0AFA-1C7A-C179-948A1FF0FF31}"/>
                </a:ext>
              </a:extLst>
            </p:cNvPr>
            <p:cNvSpPr txBox="1">
              <a:spLocks noChangeArrowheads="1"/>
            </p:cNvSpPr>
            <p:nvPr/>
          </p:nvSpPr>
          <p:spPr bwMode="auto">
            <a:xfrm>
              <a:off x="2022476" y="3122583"/>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20</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4A28838-F193-6DA7-0DE9-DDF0CB5C32E7}"/>
              </a:ext>
            </a:extLst>
          </p:cNvPr>
          <p:cNvSpPr>
            <a:spLocks noGrp="1" noChangeArrowheads="1"/>
          </p:cNvSpPr>
          <p:nvPr>
            <p:ph type="title"/>
          </p:nvPr>
        </p:nvSpPr>
        <p:spPr>
          <a:xfrm>
            <a:off x="2438401" y="0"/>
            <a:ext cx="8576602" cy="844550"/>
          </a:xfrm>
        </p:spPr>
        <p:txBody>
          <a:bodyPr>
            <a:normAutofit fontScale="90000"/>
          </a:bodyPr>
          <a:lstStyle/>
          <a:p>
            <a:pPr>
              <a:defRPr/>
            </a:pPr>
            <a:r>
              <a:rPr lang="en-US" altLang="ko-KR" dirty="0">
                <a:latin typeface="Helvetica" charset="0"/>
                <a:ea typeface="굴림" charset="-127"/>
                <a:cs typeface="굴림" charset="-127"/>
              </a:rPr>
              <a:t>Example of RR with Time Quantum = 20</a:t>
            </a:r>
          </a:p>
        </p:txBody>
      </p:sp>
      <p:sp>
        <p:nvSpPr>
          <p:cNvPr id="581635" name="Rectangle 3">
            <a:extLst>
              <a:ext uri="{FF2B5EF4-FFF2-40B4-BE49-F238E27FC236}">
                <a16:creationId xmlns:a16="http://schemas.microsoft.com/office/drawing/2014/main" id="{FEE7F123-4919-6E1A-46D7-344663BF0730}"/>
              </a:ext>
            </a:extLst>
          </p:cNvPr>
          <p:cNvSpPr>
            <a:spLocks noGrp="1" noChangeArrowheads="1"/>
          </p:cNvSpPr>
          <p:nvPr>
            <p:ph type="body" idx="1"/>
          </p:nvPr>
        </p:nvSpPr>
        <p:spPr>
          <a:xfrm>
            <a:off x="1752600" y="1293784"/>
            <a:ext cx="8686800" cy="1828800"/>
          </a:xfrm>
        </p:spPr>
        <p:txBody>
          <a:bodyPr>
            <a:normAutofit fontScale="92500" lnSpcReduction="10000"/>
          </a:bodyPr>
          <a:lstStyle/>
          <a:p>
            <a:pPr marL="342900" indent="-342900">
              <a:tabLst>
                <a:tab pos="2630488" algn="ctr"/>
                <a:tab pos="3206750" algn="l"/>
                <a:tab pos="4459288" algn="ctr"/>
              </a:tabLst>
            </a:pPr>
            <a:r>
              <a:rPr lang="en-US" altLang="ko-KR" b="0" dirty="0">
                <a:latin typeface="Helvetica" panose="020B0604020202020204" pitchFamily="34" charset="0"/>
                <a:ea typeface="굴림" panose="020B0503020000020004" pitchFamily="34" charset="-127"/>
              </a:rPr>
              <a:t>Example:</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Process</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Burst Time </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Remaining Time</a:t>
            </a:r>
            <a:br>
              <a:rPr lang="en-US" altLang="ko-KR" sz="1800" dirty="0">
                <a:latin typeface="Helvetica" panose="020B0604020202020204" pitchFamily="34" charset="0"/>
                <a:ea typeface="굴림" panose="020B0503020000020004" pitchFamily="34" charset="-127"/>
              </a:rPr>
            </a:br>
            <a:r>
              <a:rPr lang="en-US" altLang="ko-KR" sz="1800" i="1" dirty="0">
                <a:latin typeface="Helvetica" panose="020B0604020202020204" pitchFamily="34" charset="0"/>
                <a:ea typeface="굴림" panose="020B0503020000020004" pitchFamily="34" charset="-127"/>
              </a:rPr>
              <a:t>	 P</a:t>
            </a:r>
            <a:r>
              <a:rPr lang="en-US" altLang="ko-KR" sz="1800" i="1" baseline="-25000" dirty="0">
                <a:latin typeface="Helvetica" panose="020B0604020202020204" pitchFamily="34" charset="0"/>
                <a:ea typeface="굴림" panose="020B0503020000020004" pitchFamily="34" charset="-127"/>
              </a:rPr>
              <a:t>1		</a:t>
            </a:r>
            <a:r>
              <a:rPr lang="en-US" altLang="ko-KR" sz="1800" dirty="0">
                <a:latin typeface="Helvetica" panose="020B0604020202020204" pitchFamily="34" charset="0"/>
                <a:ea typeface="굴림" panose="020B0503020000020004" pitchFamily="34" charset="-127"/>
              </a:rPr>
              <a:t>53 	         33</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2		 </a:t>
            </a:r>
            <a:r>
              <a:rPr lang="en-US" altLang="ko-KR" sz="1800" dirty="0">
                <a:latin typeface="Helvetica" panose="020B0604020202020204" pitchFamily="34" charset="0"/>
                <a:ea typeface="굴림" panose="020B0503020000020004" pitchFamily="34" charset="-127"/>
              </a:rPr>
              <a:t>8		           </a:t>
            </a:r>
            <a:r>
              <a:rPr lang="en-US" altLang="ko-KR" sz="1800" dirty="0">
                <a:solidFill>
                  <a:srgbClr val="FF0000"/>
                </a:solidFill>
                <a:latin typeface="Helvetica" panose="020B0604020202020204" pitchFamily="34" charset="0"/>
                <a:ea typeface="굴림" panose="020B0503020000020004" pitchFamily="34" charset="-127"/>
              </a:rPr>
              <a:t>0</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3		</a:t>
            </a:r>
            <a:r>
              <a:rPr lang="en-US" altLang="ko-KR" sz="1800" dirty="0">
                <a:latin typeface="Helvetica" panose="020B0604020202020204" pitchFamily="34" charset="0"/>
                <a:ea typeface="굴림" panose="020B0503020000020004" pitchFamily="34" charset="-127"/>
              </a:rPr>
              <a:t>68	         68</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4		 </a:t>
            </a:r>
            <a:r>
              <a:rPr lang="en-US" altLang="ko-KR" sz="1800" dirty="0">
                <a:latin typeface="Helvetica" panose="020B0604020202020204" pitchFamily="34" charset="0"/>
                <a:ea typeface="굴림" panose="020B0503020000020004" pitchFamily="34" charset="-127"/>
              </a:rPr>
              <a:t>24	         24</a:t>
            </a:r>
          </a:p>
          <a:p>
            <a:pPr lvl="1">
              <a:tabLst>
                <a:tab pos="2630488" algn="ctr"/>
                <a:tab pos="3206750" algn="l"/>
                <a:tab pos="4459288" algn="ctr"/>
              </a:tabLst>
            </a:pPr>
            <a:r>
              <a:rPr lang="en-US" altLang="ko-KR" dirty="0">
                <a:latin typeface="Helvetica" panose="020B0604020202020204" pitchFamily="34" charset="0"/>
                <a:ea typeface="굴림" panose="020B0503020000020004" pitchFamily="34" charset="-127"/>
              </a:rPr>
              <a:t>The Gantt chart is:</a:t>
            </a: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buNone/>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p:txBody>
      </p:sp>
      <p:grpSp>
        <p:nvGrpSpPr>
          <p:cNvPr id="28675" name="Group 11">
            <a:extLst>
              <a:ext uri="{FF2B5EF4-FFF2-40B4-BE49-F238E27FC236}">
                <a16:creationId xmlns:a16="http://schemas.microsoft.com/office/drawing/2014/main" id="{EFC16D6B-3C04-C01A-B74B-AF985AE49807}"/>
              </a:ext>
            </a:extLst>
          </p:cNvPr>
          <p:cNvGrpSpPr>
            <a:grpSpLocks/>
          </p:cNvGrpSpPr>
          <p:nvPr/>
        </p:nvGrpSpPr>
        <p:grpSpPr bwMode="auto">
          <a:xfrm>
            <a:off x="3084514" y="2528889"/>
            <a:ext cx="931963" cy="993805"/>
            <a:chOff x="1560513" y="2528888"/>
            <a:chExt cx="931964" cy="993805"/>
          </a:xfrm>
        </p:grpSpPr>
        <p:sp>
          <p:nvSpPr>
            <p:cNvPr id="28679" name="Rectangle 6">
              <a:extLst>
                <a:ext uri="{FF2B5EF4-FFF2-40B4-BE49-F238E27FC236}">
                  <a16:creationId xmlns:a16="http://schemas.microsoft.com/office/drawing/2014/main" id="{D84F3AE8-FB87-DC75-2E4D-3FBB8781B256}"/>
                </a:ext>
              </a:extLst>
            </p:cNvPr>
            <p:cNvSpPr>
              <a:spLocks noChangeArrowheads="1"/>
            </p:cNvSpPr>
            <p:nvPr/>
          </p:nvSpPr>
          <p:spPr bwMode="auto">
            <a:xfrm>
              <a:off x="1720851" y="2528888"/>
              <a:ext cx="563880" cy="609600"/>
            </a:xfrm>
            <a:prstGeom prst="rect">
              <a:avLst/>
            </a:prstGeom>
            <a:solidFill>
              <a:srgbClr val="FF66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1</a:t>
              </a:r>
              <a:endParaRPr lang="en-US" altLang="en-US" b="0">
                <a:latin typeface="Helvetica" panose="020B0604020202020204" pitchFamily="34" charset="0"/>
              </a:endParaRPr>
            </a:p>
          </p:txBody>
        </p:sp>
        <p:sp>
          <p:nvSpPr>
            <p:cNvPr id="28680" name="Text Box 16">
              <a:extLst>
                <a:ext uri="{FF2B5EF4-FFF2-40B4-BE49-F238E27FC236}">
                  <a16:creationId xmlns:a16="http://schemas.microsoft.com/office/drawing/2014/main" id="{DA13C5D6-A8B2-9B01-2480-BA120DB708F0}"/>
                </a:ext>
              </a:extLst>
            </p:cNvPr>
            <p:cNvSpPr txBox="1">
              <a:spLocks noChangeArrowheads="1"/>
            </p:cNvSpPr>
            <p:nvPr/>
          </p:nvSpPr>
          <p:spPr bwMode="auto">
            <a:xfrm>
              <a:off x="1560513" y="312258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0</a:t>
              </a:r>
            </a:p>
          </p:txBody>
        </p:sp>
        <p:sp>
          <p:nvSpPr>
            <p:cNvPr id="28681" name="Text Box 17">
              <a:extLst>
                <a:ext uri="{FF2B5EF4-FFF2-40B4-BE49-F238E27FC236}">
                  <a16:creationId xmlns:a16="http://schemas.microsoft.com/office/drawing/2014/main" id="{A919E272-EC6F-C086-1902-E609D0BE0B63}"/>
                </a:ext>
              </a:extLst>
            </p:cNvPr>
            <p:cNvSpPr txBox="1">
              <a:spLocks noChangeArrowheads="1"/>
            </p:cNvSpPr>
            <p:nvPr/>
          </p:nvSpPr>
          <p:spPr bwMode="auto">
            <a:xfrm>
              <a:off x="2022476" y="3122583"/>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20</a:t>
              </a:r>
            </a:p>
          </p:txBody>
        </p:sp>
      </p:grpSp>
      <p:grpSp>
        <p:nvGrpSpPr>
          <p:cNvPr id="28676" name="Group 10">
            <a:extLst>
              <a:ext uri="{FF2B5EF4-FFF2-40B4-BE49-F238E27FC236}">
                <a16:creationId xmlns:a16="http://schemas.microsoft.com/office/drawing/2014/main" id="{EA3EA044-0476-40E9-0559-151922576EC1}"/>
              </a:ext>
            </a:extLst>
          </p:cNvPr>
          <p:cNvGrpSpPr>
            <a:grpSpLocks/>
          </p:cNvGrpSpPr>
          <p:nvPr/>
        </p:nvGrpSpPr>
        <p:grpSpPr bwMode="auto">
          <a:xfrm>
            <a:off x="3808414" y="2528889"/>
            <a:ext cx="741261" cy="993805"/>
            <a:chOff x="2284731" y="2528888"/>
            <a:chExt cx="740944" cy="993805"/>
          </a:xfrm>
        </p:grpSpPr>
        <p:sp>
          <p:nvSpPr>
            <p:cNvPr id="22545" name="Rectangle 7">
              <a:extLst>
                <a:ext uri="{FF2B5EF4-FFF2-40B4-BE49-F238E27FC236}">
                  <a16:creationId xmlns:a16="http://schemas.microsoft.com/office/drawing/2014/main" id="{39049759-CDE1-3EF2-D1E3-02C49C78D991}"/>
                </a:ext>
              </a:extLst>
            </p:cNvPr>
            <p:cNvSpPr>
              <a:spLocks noChangeArrowheads="1"/>
            </p:cNvSpPr>
            <p:nvPr/>
          </p:nvSpPr>
          <p:spPr bwMode="auto">
            <a:xfrm>
              <a:off x="2284731" y="2528888"/>
              <a:ext cx="563321" cy="609600"/>
            </a:xfrm>
            <a:prstGeom prst="rect">
              <a:avLst/>
            </a:prstGeom>
            <a:solidFill>
              <a:schemeClr val="accent5"/>
            </a:solidFill>
            <a:ln w="9525">
              <a:solidFill>
                <a:schemeClr val="tx1"/>
              </a:solidFill>
              <a:miter lim="800000"/>
              <a:headEnd/>
              <a:tailEnd/>
            </a:ln>
          </p:spPr>
          <p:txBody>
            <a:bodyPr wrap="none" anchor="ctr"/>
            <a:lstStyle/>
            <a:p>
              <a:pPr>
                <a:buFontTx/>
                <a:buNone/>
                <a:defRPr/>
              </a:pPr>
              <a:r>
                <a:rPr lang="en-US">
                  <a:latin typeface="Helvetica" charset="0"/>
                  <a:ea typeface="ＭＳ Ｐゴシック" charset="0"/>
                  <a:cs typeface="ＭＳ Ｐゴシック" charset="0"/>
                </a:rPr>
                <a:t>P</a:t>
              </a:r>
              <a:r>
                <a:rPr lang="en-US" baseline="-25000">
                  <a:latin typeface="Helvetica" charset="0"/>
                  <a:ea typeface="ＭＳ Ｐゴシック" charset="0"/>
                  <a:cs typeface="ＭＳ Ｐゴシック" charset="0"/>
                </a:rPr>
                <a:t>2</a:t>
              </a:r>
            </a:p>
          </p:txBody>
        </p:sp>
        <p:sp>
          <p:nvSpPr>
            <p:cNvPr id="28678" name="Text Box 18">
              <a:extLst>
                <a:ext uri="{FF2B5EF4-FFF2-40B4-BE49-F238E27FC236}">
                  <a16:creationId xmlns:a16="http://schemas.microsoft.com/office/drawing/2014/main" id="{572F42A4-E8E5-CB6B-913D-CD7F67CE9000}"/>
                </a:ext>
              </a:extLst>
            </p:cNvPr>
            <p:cNvSpPr txBox="1">
              <a:spLocks noChangeArrowheads="1"/>
            </p:cNvSpPr>
            <p:nvPr/>
          </p:nvSpPr>
          <p:spPr bwMode="auto">
            <a:xfrm>
              <a:off x="2555876" y="3122583"/>
              <a:ext cx="469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28</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lectronic circuit board">
            <a:extLst>
              <a:ext uri="{FF2B5EF4-FFF2-40B4-BE49-F238E27FC236}">
                <a16:creationId xmlns:a16="http://schemas.microsoft.com/office/drawing/2014/main" id="{FBD8E744-24E3-5E04-8453-375FB7C20D0D}"/>
              </a:ext>
            </a:extLst>
          </p:cNvPr>
          <p:cNvPicPr>
            <a:picLocks noChangeAspect="1"/>
          </p:cNvPicPr>
          <p:nvPr/>
        </p:nvPicPr>
        <p:blipFill rotWithShape="1">
          <a:blip r:embed="rId3"/>
          <a:srcRect l="40127" r="8295"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51FFB843-CA87-10D0-8E3E-979426E95AB7}"/>
              </a:ext>
            </a:extLst>
          </p:cNvPr>
          <p:cNvSpPr>
            <a:spLocks noGrp="1"/>
          </p:cNvSpPr>
          <p:nvPr>
            <p:ph type="title"/>
          </p:nvPr>
        </p:nvSpPr>
        <p:spPr>
          <a:xfrm>
            <a:off x="972079" y="579706"/>
            <a:ext cx="5260680" cy="1014631"/>
          </a:xfrm>
        </p:spPr>
        <p:txBody>
          <a:bodyPr>
            <a:normAutofit/>
          </a:bodyPr>
          <a:lstStyle/>
          <a:p>
            <a:pPr algn="l"/>
            <a:r>
              <a:rPr lang="en-US" u="sng" dirty="0"/>
              <a:t>CPU SCHEDULING</a:t>
            </a:r>
          </a:p>
        </p:txBody>
      </p:sp>
      <p:sp>
        <p:nvSpPr>
          <p:cNvPr id="3" name="Content Placeholder 2">
            <a:extLst>
              <a:ext uri="{FF2B5EF4-FFF2-40B4-BE49-F238E27FC236}">
                <a16:creationId xmlns:a16="http://schemas.microsoft.com/office/drawing/2014/main" id="{0A03D8CE-8AFF-283E-65CE-C9441CB824E8}"/>
              </a:ext>
            </a:extLst>
          </p:cNvPr>
          <p:cNvSpPr>
            <a:spLocks noGrp="1"/>
          </p:cNvSpPr>
          <p:nvPr>
            <p:ph idx="1"/>
          </p:nvPr>
        </p:nvSpPr>
        <p:spPr>
          <a:xfrm>
            <a:off x="199351" y="1652367"/>
            <a:ext cx="6015565" cy="4663441"/>
          </a:xfrm>
        </p:spPr>
        <p:txBody>
          <a:bodyPr>
            <a:noAutofit/>
          </a:bodyPr>
          <a:lstStyle/>
          <a:p>
            <a:pPr algn="just">
              <a:lnSpc>
                <a:spcPct val="90000"/>
              </a:lnSpc>
            </a:pPr>
            <a:r>
              <a:rPr lang="en-US" sz="2000" b="1" dirty="0"/>
              <a:t>CPU scheduling is a process that allows one process to use the CPU while the execution of another process is on hold(in waiting state) due to unavailability of any resource like I/O </a:t>
            </a:r>
            <a:r>
              <a:rPr lang="en-US" sz="2000" b="1" dirty="0" err="1"/>
              <a:t>etc</a:t>
            </a:r>
            <a:r>
              <a:rPr lang="en-US" sz="2000" b="1" dirty="0"/>
              <a:t>, thereby making full use of CPU. </a:t>
            </a:r>
          </a:p>
          <a:p>
            <a:pPr algn="just">
              <a:lnSpc>
                <a:spcPct val="90000"/>
              </a:lnSpc>
            </a:pPr>
            <a:r>
              <a:rPr lang="en-US" sz="2000" b="1" dirty="0"/>
              <a:t>The aim of CPU scheduling is to make the system efficient, fast, and fair. Whenever the CPU becomes idle, the operating system must select one of the processes in the ready queue to be executed. </a:t>
            </a:r>
          </a:p>
          <a:p>
            <a:pPr algn="just">
              <a:lnSpc>
                <a:spcPct val="90000"/>
              </a:lnSpc>
            </a:pPr>
            <a:r>
              <a:rPr lang="en-US" sz="2000" b="1" dirty="0"/>
              <a:t>The selection process is carried out by the short-term scheduler (or CPU scheduler). The scheduler selects from among the processes in memory that are ready to execute and allocates the CPU to one of them.</a:t>
            </a:r>
          </a:p>
        </p:txBody>
      </p:sp>
    </p:spTree>
    <p:extLst>
      <p:ext uri="{BB962C8B-B14F-4D97-AF65-F5344CB8AC3E}">
        <p14:creationId xmlns:p14="http://schemas.microsoft.com/office/powerpoint/2010/main" val="3566134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CA0EDF2-B12B-FC0F-1818-C53651F94D15}"/>
              </a:ext>
            </a:extLst>
          </p:cNvPr>
          <p:cNvSpPr>
            <a:spLocks noGrp="1" noChangeArrowheads="1"/>
          </p:cNvSpPr>
          <p:nvPr>
            <p:ph type="title"/>
          </p:nvPr>
        </p:nvSpPr>
        <p:spPr>
          <a:xfrm>
            <a:off x="2438401" y="0"/>
            <a:ext cx="8686800" cy="844550"/>
          </a:xfrm>
        </p:spPr>
        <p:txBody>
          <a:bodyPr>
            <a:normAutofit fontScale="90000"/>
          </a:bodyPr>
          <a:lstStyle/>
          <a:p>
            <a:pPr>
              <a:defRPr/>
            </a:pPr>
            <a:r>
              <a:rPr lang="en-US" altLang="ko-KR" dirty="0">
                <a:latin typeface="Helvetica" charset="0"/>
                <a:ea typeface="굴림" charset="-127"/>
                <a:cs typeface="굴림" charset="-127"/>
              </a:rPr>
              <a:t>Example of RR with Time Quantum = 20</a:t>
            </a:r>
          </a:p>
        </p:txBody>
      </p:sp>
      <p:sp>
        <p:nvSpPr>
          <p:cNvPr id="581635" name="Rectangle 3">
            <a:extLst>
              <a:ext uri="{FF2B5EF4-FFF2-40B4-BE49-F238E27FC236}">
                <a16:creationId xmlns:a16="http://schemas.microsoft.com/office/drawing/2014/main" id="{6E78E11B-97BB-1970-9ED3-55CC8B8E2F2C}"/>
              </a:ext>
            </a:extLst>
          </p:cNvPr>
          <p:cNvSpPr>
            <a:spLocks noGrp="1" noChangeArrowheads="1"/>
          </p:cNvSpPr>
          <p:nvPr>
            <p:ph type="body" idx="1"/>
          </p:nvPr>
        </p:nvSpPr>
        <p:spPr>
          <a:xfrm>
            <a:off x="1752600" y="1230284"/>
            <a:ext cx="8686800" cy="1828800"/>
          </a:xfrm>
        </p:spPr>
        <p:txBody>
          <a:bodyPr>
            <a:normAutofit fontScale="92500" lnSpcReduction="10000"/>
          </a:bodyPr>
          <a:lstStyle/>
          <a:p>
            <a:pPr marL="342900" indent="-342900">
              <a:tabLst>
                <a:tab pos="2630488" algn="ctr"/>
                <a:tab pos="3206750" algn="l"/>
                <a:tab pos="4459288" algn="ctr"/>
              </a:tabLst>
            </a:pPr>
            <a:r>
              <a:rPr lang="en-US" altLang="ko-KR" b="0" dirty="0">
                <a:latin typeface="Helvetica" panose="020B0604020202020204" pitchFamily="34" charset="0"/>
                <a:ea typeface="굴림" panose="020B0503020000020004" pitchFamily="34" charset="-127"/>
              </a:rPr>
              <a:t>Example:</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Process</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Burst Time </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Remaining Time</a:t>
            </a:r>
            <a:br>
              <a:rPr lang="en-US" altLang="ko-KR" sz="1800" dirty="0">
                <a:latin typeface="Helvetica" panose="020B0604020202020204" pitchFamily="34" charset="0"/>
                <a:ea typeface="굴림" panose="020B0503020000020004" pitchFamily="34" charset="-127"/>
              </a:rPr>
            </a:br>
            <a:r>
              <a:rPr lang="en-US" altLang="ko-KR" sz="1800" i="1" dirty="0">
                <a:latin typeface="Helvetica" panose="020B0604020202020204" pitchFamily="34" charset="0"/>
                <a:ea typeface="굴림" panose="020B0503020000020004" pitchFamily="34" charset="-127"/>
              </a:rPr>
              <a:t>	 P</a:t>
            </a:r>
            <a:r>
              <a:rPr lang="en-US" altLang="ko-KR" sz="1800" i="1" baseline="-25000" dirty="0">
                <a:latin typeface="Helvetica" panose="020B0604020202020204" pitchFamily="34" charset="0"/>
                <a:ea typeface="굴림" panose="020B0503020000020004" pitchFamily="34" charset="-127"/>
              </a:rPr>
              <a:t>1		</a:t>
            </a:r>
            <a:r>
              <a:rPr lang="en-US" altLang="ko-KR" sz="1800" dirty="0">
                <a:latin typeface="Helvetica" panose="020B0604020202020204" pitchFamily="34" charset="0"/>
                <a:ea typeface="굴림" panose="020B0503020000020004" pitchFamily="34" charset="-127"/>
              </a:rPr>
              <a:t>53 	         33</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2		 </a:t>
            </a:r>
            <a:r>
              <a:rPr lang="en-US" altLang="ko-KR" sz="1800" dirty="0">
                <a:latin typeface="Helvetica" panose="020B0604020202020204" pitchFamily="34" charset="0"/>
                <a:ea typeface="굴림" panose="020B0503020000020004" pitchFamily="34" charset="-127"/>
              </a:rPr>
              <a:t>8		           0</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3		</a:t>
            </a:r>
            <a:r>
              <a:rPr lang="en-US" altLang="ko-KR" sz="1800" dirty="0">
                <a:latin typeface="Helvetica" panose="020B0604020202020204" pitchFamily="34" charset="0"/>
                <a:ea typeface="굴림" panose="020B0503020000020004" pitchFamily="34" charset="-127"/>
              </a:rPr>
              <a:t>68	         </a:t>
            </a:r>
            <a:r>
              <a:rPr lang="en-US" altLang="ko-KR" sz="1800" dirty="0">
                <a:solidFill>
                  <a:srgbClr val="FF0000"/>
                </a:solidFill>
                <a:latin typeface="Helvetica" panose="020B0604020202020204" pitchFamily="34" charset="0"/>
                <a:ea typeface="굴림" panose="020B0503020000020004" pitchFamily="34" charset="-127"/>
              </a:rPr>
              <a:t>48</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4		 </a:t>
            </a:r>
            <a:r>
              <a:rPr lang="en-US" altLang="ko-KR" sz="1800" dirty="0">
                <a:latin typeface="Helvetica" panose="020B0604020202020204" pitchFamily="34" charset="0"/>
                <a:ea typeface="굴림" panose="020B0503020000020004" pitchFamily="34" charset="-127"/>
              </a:rPr>
              <a:t>24	         24</a:t>
            </a:r>
          </a:p>
          <a:p>
            <a:pPr lvl="1">
              <a:tabLst>
                <a:tab pos="2630488" algn="ctr"/>
                <a:tab pos="3206750" algn="l"/>
                <a:tab pos="4459288" algn="ctr"/>
              </a:tabLst>
            </a:pPr>
            <a:r>
              <a:rPr lang="en-US" altLang="ko-KR" dirty="0">
                <a:latin typeface="Helvetica" panose="020B0604020202020204" pitchFamily="34" charset="0"/>
                <a:ea typeface="굴림" panose="020B0503020000020004" pitchFamily="34" charset="-127"/>
              </a:rPr>
              <a:t>The Gantt chart is:</a:t>
            </a: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buNone/>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p:txBody>
      </p:sp>
      <p:grpSp>
        <p:nvGrpSpPr>
          <p:cNvPr id="30723" name="Group 11">
            <a:extLst>
              <a:ext uri="{FF2B5EF4-FFF2-40B4-BE49-F238E27FC236}">
                <a16:creationId xmlns:a16="http://schemas.microsoft.com/office/drawing/2014/main" id="{D94AD571-23A1-4E61-16FA-00D7C07A8D18}"/>
              </a:ext>
            </a:extLst>
          </p:cNvPr>
          <p:cNvGrpSpPr>
            <a:grpSpLocks/>
          </p:cNvGrpSpPr>
          <p:nvPr/>
        </p:nvGrpSpPr>
        <p:grpSpPr bwMode="auto">
          <a:xfrm>
            <a:off x="3084514" y="2528889"/>
            <a:ext cx="931963" cy="993805"/>
            <a:chOff x="1560513" y="2528888"/>
            <a:chExt cx="931964" cy="993805"/>
          </a:xfrm>
        </p:grpSpPr>
        <p:sp>
          <p:nvSpPr>
            <p:cNvPr id="30730" name="Rectangle 6">
              <a:extLst>
                <a:ext uri="{FF2B5EF4-FFF2-40B4-BE49-F238E27FC236}">
                  <a16:creationId xmlns:a16="http://schemas.microsoft.com/office/drawing/2014/main" id="{57D62182-37AD-66D0-7B86-160FF801ED06}"/>
                </a:ext>
              </a:extLst>
            </p:cNvPr>
            <p:cNvSpPr>
              <a:spLocks noChangeArrowheads="1"/>
            </p:cNvSpPr>
            <p:nvPr/>
          </p:nvSpPr>
          <p:spPr bwMode="auto">
            <a:xfrm>
              <a:off x="1720851" y="2528888"/>
              <a:ext cx="563880" cy="609600"/>
            </a:xfrm>
            <a:prstGeom prst="rect">
              <a:avLst/>
            </a:prstGeom>
            <a:solidFill>
              <a:srgbClr val="FF66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1</a:t>
              </a:r>
              <a:endParaRPr lang="en-US" altLang="en-US" b="0">
                <a:latin typeface="Helvetica" panose="020B0604020202020204" pitchFamily="34" charset="0"/>
              </a:endParaRPr>
            </a:p>
          </p:txBody>
        </p:sp>
        <p:sp>
          <p:nvSpPr>
            <p:cNvPr id="30731" name="Text Box 16">
              <a:extLst>
                <a:ext uri="{FF2B5EF4-FFF2-40B4-BE49-F238E27FC236}">
                  <a16:creationId xmlns:a16="http://schemas.microsoft.com/office/drawing/2014/main" id="{F4CC0B5E-E60A-DECA-515D-975156816FB7}"/>
                </a:ext>
              </a:extLst>
            </p:cNvPr>
            <p:cNvSpPr txBox="1">
              <a:spLocks noChangeArrowheads="1"/>
            </p:cNvSpPr>
            <p:nvPr/>
          </p:nvSpPr>
          <p:spPr bwMode="auto">
            <a:xfrm>
              <a:off x="1560513" y="312258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0</a:t>
              </a:r>
            </a:p>
          </p:txBody>
        </p:sp>
        <p:sp>
          <p:nvSpPr>
            <p:cNvPr id="30732" name="Text Box 17">
              <a:extLst>
                <a:ext uri="{FF2B5EF4-FFF2-40B4-BE49-F238E27FC236}">
                  <a16:creationId xmlns:a16="http://schemas.microsoft.com/office/drawing/2014/main" id="{FE5B8FF5-BCD9-DFCB-83FD-F8288C4D5F6B}"/>
                </a:ext>
              </a:extLst>
            </p:cNvPr>
            <p:cNvSpPr txBox="1">
              <a:spLocks noChangeArrowheads="1"/>
            </p:cNvSpPr>
            <p:nvPr/>
          </p:nvSpPr>
          <p:spPr bwMode="auto">
            <a:xfrm>
              <a:off x="2022476" y="3122583"/>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20</a:t>
              </a:r>
            </a:p>
          </p:txBody>
        </p:sp>
      </p:grpSp>
      <p:grpSp>
        <p:nvGrpSpPr>
          <p:cNvPr id="30724" name="Group 10">
            <a:extLst>
              <a:ext uri="{FF2B5EF4-FFF2-40B4-BE49-F238E27FC236}">
                <a16:creationId xmlns:a16="http://schemas.microsoft.com/office/drawing/2014/main" id="{B30D832A-0453-077A-8CCF-7BA1431F0780}"/>
              </a:ext>
            </a:extLst>
          </p:cNvPr>
          <p:cNvGrpSpPr>
            <a:grpSpLocks/>
          </p:cNvGrpSpPr>
          <p:nvPr/>
        </p:nvGrpSpPr>
        <p:grpSpPr bwMode="auto">
          <a:xfrm>
            <a:off x="3808414" y="2528889"/>
            <a:ext cx="741261" cy="993805"/>
            <a:chOff x="2284731" y="2528888"/>
            <a:chExt cx="740944" cy="993805"/>
          </a:xfrm>
        </p:grpSpPr>
        <p:sp>
          <p:nvSpPr>
            <p:cNvPr id="22545" name="Rectangle 7">
              <a:extLst>
                <a:ext uri="{FF2B5EF4-FFF2-40B4-BE49-F238E27FC236}">
                  <a16:creationId xmlns:a16="http://schemas.microsoft.com/office/drawing/2014/main" id="{EDD19B03-4A30-DE4E-BE5E-7E1B085C8B5A}"/>
                </a:ext>
              </a:extLst>
            </p:cNvPr>
            <p:cNvSpPr>
              <a:spLocks noChangeArrowheads="1"/>
            </p:cNvSpPr>
            <p:nvPr/>
          </p:nvSpPr>
          <p:spPr bwMode="auto">
            <a:xfrm>
              <a:off x="2284731" y="2528888"/>
              <a:ext cx="563321" cy="609600"/>
            </a:xfrm>
            <a:prstGeom prst="rect">
              <a:avLst/>
            </a:prstGeom>
            <a:solidFill>
              <a:schemeClr val="accent5"/>
            </a:solidFill>
            <a:ln w="9525">
              <a:solidFill>
                <a:schemeClr val="tx1"/>
              </a:solidFill>
              <a:miter lim="800000"/>
              <a:headEnd/>
              <a:tailEnd/>
            </a:ln>
          </p:spPr>
          <p:txBody>
            <a:bodyPr wrap="none" anchor="ctr"/>
            <a:lstStyle/>
            <a:p>
              <a:pPr>
                <a:buFontTx/>
                <a:buNone/>
                <a:defRPr/>
              </a:pPr>
              <a:r>
                <a:rPr lang="en-US">
                  <a:latin typeface="Helvetica" charset="0"/>
                  <a:ea typeface="ＭＳ Ｐゴシック" charset="0"/>
                  <a:cs typeface="ＭＳ Ｐゴシック" charset="0"/>
                </a:rPr>
                <a:t>P</a:t>
              </a:r>
              <a:r>
                <a:rPr lang="en-US" baseline="-25000">
                  <a:latin typeface="Helvetica" charset="0"/>
                  <a:ea typeface="ＭＳ Ｐゴシック" charset="0"/>
                  <a:cs typeface="ＭＳ Ｐゴシック" charset="0"/>
                </a:rPr>
                <a:t>2</a:t>
              </a:r>
            </a:p>
          </p:txBody>
        </p:sp>
        <p:sp>
          <p:nvSpPr>
            <p:cNvPr id="30729" name="Text Box 18">
              <a:extLst>
                <a:ext uri="{FF2B5EF4-FFF2-40B4-BE49-F238E27FC236}">
                  <a16:creationId xmlns:a16="http://schemas.microsoft.com/office/drawing/2014/main" id="{3D3FB9BD-C761-875D-A380-CD293EADF993}"/>
                </a:ext>
              </a:extLst>
            </p:cNvPr>
            <p:cNvSpPr txBox="1">
              <a:spLocks noChangeArrowheads="1"/>
            </p:cNvSpPr>
            <p:nvPr/>
          </p:nvSpPr>
          <p:spPr bwMode="auto">
            <a:xfrm>
              <a:off x="2555876" y="3122583"/>
              <a:ext cx="469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28</a:t>
              </a:r>
            </a:p>
          </p:txBody>
        </p:sp>
      </p:grpSp>
      <p:grpSp>
        <p:nvGrpSpPr>
          <p:cNvPr id="30725" name="Group 9">
            <a:extLst>
              <a:ext uri="{FF2B5EF4-FFF2-40B4-BE49-F238E27FC236}">
                <a16:creationId xmlns:a16="http://schemas.microsoft.com/office/drawing/2014/main" id="{E124FC84-097B-22D2-B897-A401A1122991}"/>
              </a:ext>
            </a:extLst>
          </p:cNvPr>
          <p:cNvGrpSpPr>
            <a:grpSpLocks/>
          </p:cNvGrpSpPr>
          <p:nvPr/>
        </p:nvGrpSpPr>
        <p:grpSpPr bwMode="auto">
          <a:xfrm>
            <a:off x="4371976" y="2528889"/>
            <a:ext cx="780768" cy="993805"/>
            <a:chOff x="2848611" y="2528888"/>
            <a:chExt cx="780133" cy="993805"/>
          </a:xfrm>
        </p:grpSpPr>
        <p:sp>
          <p:nvSpPr>
            <p:cNvPr id="30726" name="Rectangle 8">
              <a:extLst>
                <a:ext uri="{FF2B5EF4-FFF2-40B4-BE49-F238E27FC236}">
                  <a16:creationId xmlns:a16="http://schemas.microsoft.com/office/drawing/2014/main" id="{89BC5A45-5C37-F17F-6B6F-7D7008A8DC56}"/>
                </a:ext>
              </a:extLst>
            </p:cNvPr>
            <p:cNvSpPr>
              <a:spLocks noChangeArrowheads="1"/>
            </p:cNvSpPr>
            <p:nvPr/>
          </p:nvSpPr>
          <p:spPr bwMode="auto">
            <a:xfrm>
              <a:off x="2848611" y="2528888"/>
              <a:ext cx="563880" cy="609600"/>
            </a:xfrm>
            <a:prstGeom prst="rect">
              <a:avLst/>
            </a:prstGeom>
            <a:solidFill>
              <a:srgbClr val="FFFF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3</a:t>
              </a:r>
            </a:p>
          </p:txBody>
        </p:sp>
        <p:sp>
          <p:nvSpPr>
            <p:cNvPr id="30727" name="Text Box 19">
              <a:extLst>
                <a:ext uri="{FF2B5EF4-FFF2-40B4-BE49-F238E27FC236}">
                  <a16:creationId xmlns:a16="http://schemas.microsoft.com/office/drawing/2014/main" id="{0BF0FD6D-6EB7-1980-5FFD-FB4DF895A3FE}"/>
                </a:ext>
              </a:extLst>
            </p:cNvPr>
            <p:cNvSpPr txBox="1">
              <a:spLocks noChangeArrowheads="1"/>
            </p:cNvSpPr>
            <p:nvPr/>
          </p:nvSpPr>
          <p:spPr bwMode="auto">
            <a:xfrm>
              <a:off x="3159126" y="3122583"/>
              <a:ext cx="4696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48</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2AF4A335-1835-0BCA-F6C4-26D3A2062647}"/>
              </a:ext>
            </a:extLst>
          </p:cNvPr>
          <p:cNvSpPr>
            <a:spLocks noGrp="1" noChangeArrowheads="1"/>
          </p:cNvSpPr>
          <p:nvPr>
            <p:ph type="title"/>
          </p:nvPr>
        </p:nvSpPr>
        <p:spPr>
          <a:xfrm>
            <a:off x="2438401" y="0"/>
            <a:ext cx="8900159" cy="844550"/>
          </a:xfrm>
        </p:spPr>
        <p:txBody>
          <a:bodyPr>
            <a:normAutofit fontScale="90000"/>
          </a:bodyPr>
          <a:lstStyle/>
          <a:p>
            <a:pPr>
              <a:defRPr/>
            </a:pPr>
            <a:r>
              <a:rPr lang="en-US" altLang="ko-KR" dirty="0">
                <a:latin typeface="Helvetica" charset="0"/>
                <a:ea typeface="굴림" charset="-127"/>
                <a:cs typeface="굴림" charset="-127"/>
              </a:rPr>
              <a:t>Example of RR with Time Quantum = 20</a:t>
            </a:r>
          </a:p>
        </p:txBody>
      </p:sp>
      <p:sp>
        <p:nvSpPr>
          <p:cNvPr id="581635" name="Rectangle 3">
            <a:extLst>
              <a:ext uri="{FF2B5EF4-FFF2-40B4-BE49-F238E27FC236}">
                <a16:creationId xmlns:a16="http://schemas.microsoft.com/office/drawing/2014/main" id="{66BE6D19-2D33-085F-0267-954A11552E42}"/>
              </a:ext>
            </a:extLst>
          </p:cNvPr>
          <p:cNvSpPr>
            <a:spLocks noGrp="1" noChangeArrowheads="1"/>
          </p:cNvSpPr>
          <p:nvPr>
            <p:ph type="body" idx="1"/>
          </p:nvPr>
        </p:nvSpPr>
        <p:spPr>
          <a:xfrm>
            <a:off x="1851074" y="1230284"/>
            <a:ext cx="8686800" cy="1828800"/>
          </a:xfrm>
        </p:spPr>
        <p:txBody>
          <a:bodyPr>
            <a:normAutofit fontScale="92500" lnSpcReduction="10000"/>
          </a:bodyPr>
          <a:lstStyle/>
          <a:p>
            <a:pPr marL="342900" indent="-342900">
              <a:tabLst>
                <a:tab pos="2630488" algn="ctr"/>
                <a:tab pos="3206750" algn="l"/>
                <a:tab pos="4459288" algn="ctr"/>
              </a:tabLst>
              <a:defRPr/>
            </a:pPr>
            <a:r>
              <a:rPr lang="en-US" altLang="ko-KR" b="0" dirty="0">
                <a:latin typeface="Helvetica" charset="0"/>
                <a:ea typeface="굴림" charset="-127"/>
                <a:cs typeface="굴림" charset="-127"/>
              </a:rPr>
              <a:t>Example:</a:t>
            </a:r>
            <a:r>
              <a:rPr lang="en-US" altLang="ko-KR" sz="1800" dirty="0">
                <a:latin typeface="Helvetica" charset="0"/>
                <a:ea typeface="굴림" charset="-127"/>
                <a:cs typeface="굴림" charset="-127"/>
              </a:rPr>
              <a:t>	</a:t>
            </a:r>
            <a:r>
              <a:rPr lang="en-US" altLang="ko-KR" sz="1800" u="sng" dirty="0">
                <a:latin typeface="Helvetica" charset="0"/>
                <a:ea typeface="굴림" charset="-127"/>
                <a:cs typeface="굴림" charset="-127"/>
              </a:rPr>
              <a:t>Process</a:t>
            </a:r>
            <a:r>
              <a:rPr lang="en-US" altLang="ko-KR" sz="1800" dirty="0">
                <a:latin typeface="Helvetica" charset="0"/>
                <a:ea typeface="굴림" charset="-127"/>
                <a:cs typeface="굴림" charset="-127"/>
              </a:rPr>
              <a:t>		</a:t>
            </a:r>
            <a:r>
              <a:rPr lang="en-US" altLang="ko-KR" sz="1800" u="sng" dirty="0">
                <a:latin typeface="Helvetica" charset="0"/>
                <a:ea typeface="굴림" charset="-127"/>
                <a:cs typeface="굴림" charset="-127"/>
              </a:rPr>
              <a:t>Burst Time </a:t>
            </a:r>
            <a:r>
              <a:rPr lang="en-US" altLang="ko-KR" sz="1800" dirty="0">
                <a:latin typeface="Helvetica" charset="0"/>
                <a:ea typeface="굴림" charset="-127"/>
                <a:cs typeface="굴림" charset="-127"/>
              </a:rPr>
              <a:t>	</a:t>
            </a:r>
            <a:r>
              <a:rPr lang="en-US" altLang="ko-KR" sz="1800" u="sng" dirty="0">
                <a:latin typeface="Helvetica" charset="0"/>
                <a:ea typeface="굴림" charset="-127"/>
                <a:cs typeface="굴림" charset="-127"/>
              </a:rPr>
              <a:t>Remaining Time</a:t>
            </a:r>
            <a:br>
              <a:rPr lang="en-US" altLang="ko-KR" sz="1800" dirty="0">
                <a:latin typeface="Helvetica" charset="0"/>
                <a:ea typeface="굴림" charset="-127"/>
                <a:cs typeface="굴림" charset="-127"/>
              </a:rPr>
            </a:br>
            <a:r>
              <a:rPr lang="en-US" altLang="ko-KR" sz="1800" i="1" dirty="0">
                <a:latin typeface="Helvetica" charset="0"/>
                <a:ea typeface="굴림" charset="-127"/>
                <a:cs typeface="굴림" charset="-127"/>
              </a:rPr>
              <a:t>	 P</a:t>
            </a:r>
            <a:r>
              <a:rPr lang="en-US" altLang="ko-KR" sz="1800" i="1" baseline="-25000" dirty="0">
                <a:latin typeface="Helvetica" charset="0"/>
                <a:ea typeface="굴림" charset="-127"/>
                <a:cs typeface="굴림" charset="-127"/>
              </a:rPr>
              <a:t>1		</a:t>
            </a:r>
            <a:r>
              <a:rPr lang="en-US" altLang="ko-KR" sz="1800" dirty="0">
                <a:latin typeface="Helvetica" charset="0"/>
                <a:ea typeface="굴림" charset="-127"/>
                <a:cs typeface="굴림" charset="-127"/>
              </a:rPr>
              <a:t>53 	         33</a:t>
            </a:r>
            <a:br>
              <a:rPr lang="en-US" altLang="ko-KR" sz="1800" dirty="0">
                <a:latin typeface="Helvetica" charset="0"/>
                <a:ea typeface="굴림" charset="-127"/>
                <a:cs typeface="굴림" charset="-127"/>
              </a:rPr>
            </a:br>
            <a:r>
              <a:rPr lang="en-US" altLang="ko-KR" sz="1800" dirty="0">
                <a:latin typeface="Helvetica" charset="0"/>
                <a:ea typeface="굴림" charset="-127"/>
                <a:cs typeface="굴림" charset="-127"/>
              </a:rPr>
              <a:t>	 </a:t>
            </a:r>
            <a:r>
              <a:rPr lang="en-US" altLang="ko-KR" sz="1800" i="1" dirty="0">
                <a:latin typeface="Helvetica" charset="0"/>
                <a:ea typeface="굴림" charset="-127"/>
                <a:cs typeface="굴림" charset="-127"/>
              </a:rPr>
              <a:t>P</a:t>
            </a:r>
            <a:r>
              <a:rPr lang="en-US" altLang="ko-KR" sz="1800" i="1" baseline="-25000" dirty="0">
                <a:latin typeface="Helvetica" charset="0"/>
                <a:ea typeface="굴림" charset="-127"/>
                <a:cs typeface="굴림" charset="-127"/>
              </a:rPr>
              <a:t>2		 </a:t>
            </a:r>
            <a:r>
              <a:rPr lang="en-US" altLang="ko-KR" sz="1800" dirty="0">
                <a:latin typeface="Helvetica" charset="0"/>
                <a:ea typeface="굴림" charset="-127"/>
                <a:cs typeface="굴림" charset="-127"/>
              </a:rPr>
              <a:t>8		           0</a:t>
            </a:r>
            <a:br>
              <a:rPr lang="en-US" altLang="ko-KR" sz="1800" dirty="0">
                <a:latin typeface="Helvetica" charset="0"/>
                <a:ea typeface="굴림" charset="-127"/>
                <a:cs typeface="굴림" charset="-127"/>
              </a:rPr>
            </a:br>
            <a:r>
              <a:rPr lang="en-US" altLang="ko-KR" sz="1800" dirty="0">
                <a:latin typeface="Helvetica" charset="0"/>
                <a:ea typeface="굴림" charset="-127"/>
                <a:cs typeface="굴림" charset="-127"/>
              </a:rPr>
              <a:t>	 </a:t>
            </a:r>
            <a:r>
              <a:rPr lang="en-US" altLang="ko-KR" sz="1800" i="1" dirty="0">
                <a:latin typeface="Helvetica" charset="0"/>
                <a:ea typeface="굴림" charset="-127"/>
                <a:cs typeface="굴림" charset="-127"/>
              </a:rPr>
              <a:t>P</a:t>
            </a:r>
            <a:r>
              <a:rPr lang="en-US" altLang="ko-KR" sz="1800" i="1" baseline="-25000" dirty="0">
                <a:latin typeface="Helvetica" charset="0"/>
                <a:ea typeface="굴림" charset="-127"/>
                <a:cs typeface="굴림" charset="-127"/>
              </a:rPr>
              <a:t>3		</a:t>
            </a:r>
            <a:r>
              <a:rPr lang="en-US" altLang="ko-KR" sz="1800" dirty="0">
                <a:latin typeface="Helvetica" charset="0"/>
                <a:ea typeface="굴림" charset="-127"/>
                <a:cs typeface="굴림" charset="-127"/>
              </a:rPr>
              <a:t>68	         48</a:t>
            </a:r>
            <a:br>
              <a:rPr lang="en-US" altLang="ko-KR" sz="1800" dirty="0">
                <a:latin typeface="Helvetica" charset="0"/>
                <a:ea typeface="굴림" charset="-127"/>
                <a:cs typeface="굴림" charset="-127"/>
              </a:rPr>
            </a:br>
            <a:r>
              <a:rPr lang="en-US" altLang="ko-KR" sz="1800" dirty="0">
                <a:latin typeface="Helvetica" charset="0"/>
                <a:ea typeface="굴림" charset="-127"/>
                <a:cs typeface="굴림" charset="-127"/>
              </a:rPr>
              <a:t>	 </a:t>
            </a:r>
            <a:r>
              <a:rPr lang="en-US" altLang="ko-KR" sz="1800" i="1" dirty="0">
                <a:latin typeface="Helvetica" charset="0"/>
                <a:ea typeface="굴림" charset="-127"/>
                <a:cs typeface="굴림" charset="-127"/>
              </a:rPr>
              <a:t>P</a:t>
            </a:r>
            <a:r>
              <a:rPr lang="en-US" altLang="ko-KR" sz="1800" i="1" baseline="-25000" dirty="0">
                <a:latin typeface="Helvetica" charset="0"/>
                <a:ea typeface="굴림" charset="-127"/>
                <a:cs typeface="굴림" charset="-127"/>
              </a:rPr>
              <a:t>4		 </a:t>
            </a:r>
            <a:r>
              <a:rPr lang="en-US" altLang="ko-KR" sz="1800" dirty="0">
                <a:latin typeface="Helvetica" charset="0"/>
                <a:ea typeface="굴림" charset="-127"/>
                <a:cs typeface="굴림" charset="-127"/>
              </a:rPr>
              <a:t>24	           </a:t>
            </a:r>
            <a:r>
              <a:rPr lang="en-US" altLang="ko-KR" sz="1800" dirty="0">
                <a:solidFill>
                  <a:srgbClr val="FF0000"/>
                </a:solidFill>
                <a:latin typeface="Helvetica" charset="0"/>
                <a:ea typeface="굴림" charset="-127"/>
                <a:cs typeface="굴림" charset="-127"/>
              </a:rPr>
              <a:t>4</a:t>
            </a:r>
          </a:p>
          <a:p>
            <a:pPr lvl="1">
              <a:tabLst>
                <a:tab pos="2630488" algn="ctr"/>
                <a:tab pos="3206750" algn="l"/>
                <a:tab pos="4459288" algn="ctr"/>
              </a:tabLst>
              <a:defRPr/>
            </a:pPr>
            <a:r>
              <a:rPr lang="en-US" altLang="ko-KR" dirty="0">
                <a:latin typeface="Helvetica" charset="0"/>
                <a:ea typeface="굴림" charset="-127"/>
                <a:cs typeface="굴림" charset="-127"/>
              </a:rPr>
              <a:t>The Gantt chart is:</a:t>
            </a:r>
          </a:p>
          <a:p>
            <a:pPr lvl="1">
              <a:tabLst>
                <a:tab pos="2630488" algn="ctr"/>
                <a:tab pos="3206750" algn="l"/>
                <a:tab pos="4459288" algn="ctr"/>
              </a:tabLst>
              <a:defRPr/>
            </a:pPr>
            <a:endParaRPr lang="en-US" altLang="ko-KR" dirty="0">
              <a:latin typeface="Helvetica" charset="0"/>
              <a:ea typeface="굴림" charset="-127"/>
              <a:cs typeface="굴림" charset="-127"/>
            </a:endParaRPr>
          </a:p>
          <a:p>
            <a:pPr lvl="1">
              <a:tabLst>
                <a:tab pos="2630488" algn="ctr"/>
                <a:tab pos="3206750" algn="l"/>
                <a:tab pos="4459288" algn="ctr"/>
              </a:tabLst>
              <a:defRPr/>
            </a:pPr>
            <a:endParaRPr lang="en-US" altLang="ko-KR" dirty="0">
              <a:latin typeface="Helvetica" charset="0"/>
              <a:ea typeface="굴림" charset="-127"/>
              <a:cs typeface="굴림" charset="-127"/>
            </a:endParaRPr>
          </a:p>
          <a:p>
            <a:pPr marL="457200" lvl="1" indent="0">
              <a:buNone/>
              <a:tabLst>
                <a:tab pos="2630488" algn="ctr"/>
                <a:tab pos="3206750" algn="l"/>
                <a:tab pos="4459288" algn="ctr"/>
              </a:tabLst>
              <a:defRPr/>
            </a:pPr>
            <a:endParaRPr lang="en-US" altLang="ko-KR" dirty="0">
              <a:latin typeface="Helvetica" charset="0"/>
              <a:ea typeface="굴림" charset="-127"/>
              <a:cs typeface="굴림" charset="-127"/>
            </a:endParaRPr>
          </a:p>
        </p:txBody>
      </p:sp>
      <p:grpSp>
        <p:nvGrpSpPr>
          <p:cNvPr id="32771" name="Group 11">
            <a:extLst>
              <a:ext uri="{FF2B5EF4-FFF2-40B4-BE49-F238E27FC236}">
                <a16:creationId xmlns:a16="http://schemas.microsoft.com/office/drawing/2014/main" id="{27C91468-D1C5-891A-3969-67FA8197E64F}"/>
              </a:ext>
            </a:extLst>
          </p:cNvPr>
          <p:cNvGrpSpPr>
            <a:grpSpLocks/>
          </p:cNvGrpSpPr>
          <p:nvPr/>
        </p:nvGrpSpPr>
        <p:grpSpPr bwMode="auto">
          <a:xfrm>
            <a:off x="3084514" y="2528889"/>
            <a:ext cx="931963" cy="993805"/>
            <a:chOff x="1560513" y="2528888"/>
            <a:chExt cx="931964" cy="993805"/>
          </a:xfrm>
        </p:grpSpPr>
        <p:sp>
          <p:nvSpPr>
            <p:cNvPr id="32781" name="Rectangle 6">
              <a:extLst>
                <a:ext uri="{FF2B5EF4-FFF2-40B4-BE49-F238E27FC236}">
                  <a16:creationId xmlns:a16="http://schemas.microsoft.com/office/drawing/2014/main" id="{E2FB1231-F0CD-A4E2-8DF3-6F398CE2049C}"/>
                </a:ext>
              </a:extLst>
            </p:cNvPr>
            <p:cNvSpPr>
              <a:spLocks noChangeArrowheads="1"/>
            </p:cNvSpPr>
            <p:nvPr/>
          </p:nvSpPr>
          <p:spPr bwMode="auto">
            <a:xfrm>
              <a:off x="1720851" y="2528888"/>
              <a:ext cx="563880" cy="609600"/>
            </a:xfrm>
            <a:prstGeom prst="rect">
              <a:avLst/>
            </a:prstGeom>
            <a:solidFill>
              <a:srgbClr val="FF66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1</a:t>
              </a:r>
              <a:endParaRPr lang="en-US" altLang="en-US" b="0">
                <a:latin typeface="Helvetica" panose="020B0604020202020204" pitchFamily="34" charset="0"/>
              </a:endParaRPr>
            </a:p>
          </p:txBody>
        </p:sp>
        <p:sp>
          <p:nvSpPr>
            <p:cNvPr id="32782" name="Text Box 16">
              <a:extLst>
                <a:ext uri="{FF2B5EF4-FFF2-40B4-BE49-F238E27FC236}">
                  <a16:creationId xmlns:a16="http://schemas.microsoft.com/office/drawing/2014/main" id="{84136E6A-7DAD-76E4-71BD-73005E65B785}"/>
                </a:ext>
              </a:extLst>
            </p:cNvPr>
            <p:cNvSpPr txBox="1">
              <a:spLocks noChangeArrowheads="1"/>
            </p:cNvSpPr>
            <p:nvPr/>
          </p:nvSpPr>
          <p:spPr bwMode="auto">
            <a:xfrm>
              <a:off x="1560513" y="312258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0</a:t>
              </a:r>
            </a:p>
          </p:txBody>
        </p:sp>
        <p:sp>
          <p:nvSpPr>
            <p:cNvPr id="32783" name="Text Box 17">
              <a:extLst>
                <a:ext uri="{FF2B5EF4-FFF2-40B4-BE49-F238E27FC236}">
                  <a16:creationId xmlns:a16="http://schemas.microsoft.com/office/drawing/2014/main" id="{EA3DB53E-F955-79F2-D11C-D6C48410D9F6}"/>
                </a:ext>
              </a:extLst>
            </p:cNvPr>
            <p:cNvSpPr txBox="1">
              <a:spLocks noChangeArrowheads="1"/>
            </p:cNvSpPr>
            <p:nvPr/>
          </p:nvSpPr>
          <p:spPr bwMode="auto">
            <a:xfrm>
              <a:off x="2022476" y="3122583"/>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20</a:t>
              </a:r>
            </a:p>
          </p:txBody>
        </p:sp>
      </p:grpSp>
      <p:grpSp>
        <p:nvGrpSpPr>
          <p:cNvPr id="32772" name="Group 10">
            <a:extLst>
              <a:ext uri="{FF2B5EF4-FFF2-40B4-BE49-F238E27FC236}">
                <a16:creationId xmlns:a16="http://schemas.microsoft.com/office/drawing/2014/main" id="{A37DE39A-AD74-2A92-4431-77D10CB46806}"/>
              </a:ext>
            </a:extLst>
          </p:cNvPr>
          <p:cNvGrpSpPr>
            <a:grpSpLocks/>
          </p:cNvGrpSpPr>
          <p:nvPr/>
        </p:nvGrpSpPr>
        <p:grpSpPr bwMode="auto">
          <a:xfrm>
            <a:off x="3808414" y="2528889"/>
            <a:ext cx="741261" cy="993805"/>
            <a:chOff x="2284731" y="2528888"/>
            <a:chExt cx="740944" cy="993805"/>
          </a:xfrm>
        </p:grpSpPr>
        <p:sp>
          <p:nvSpPr>
            <p:cNvPr id="22545" name="Rectangle 7">
              <a:extLst>
                <a:ext uri="{FF2B5EF4-FFF2-40B4-BE49-F238E27FC236}">
                  <a16:creationId xmlns:a16="http://schemas.microsoft.com/office/drawing/2014/main" id="{15AC9FF4-1486-F3A9-DBED-74E5F6E412AE}"/>
                </a:ext>
              </a:extLst>
            </p:cNvPr>
            <p:cNvSpPr>
              <a:spLocks noChangeArrowheads="1"/>
            </p:cNvSpPr>
            <p:nvPr/>
          </p:nvSpPr>
          <p:spPr bwMode="auto">
            <a:xfrm>
              <a:off x="2284731" y="2528888"/>
              <a:ext cx="563321" cy="609600"/>
            </a:xfrm>
            <a:prstGeom prst="rect">
              <a:avLst/>
            </a:prstGeom>
            <a:solidFill>
              <a:schemeClr val="accent5"/>
            </a:solidFill>
            <a:ln w="9525">
              <a:solidFill>
                <a:schemeClr val="tx1"/>
              </a:solidFill>
              <a:miter lim="800000"/>
              <a:headEnd/>
              <a:tailEnd/>
            </a:ln>
          </p:spPr>
          <p:txBody>
            <a:bodyPr wrap="none" anchor="ctr"/>
            <a:lstStyle/>
            <a:p>
              <a:pPr>
                <a:buFontTx/>
                <a:buNone/>
                <a:defRPr/>
              </a:pPr>
              <a:r>
                <a:rPr lang="en-US">
                  <a:latin typeface="Helvetica" charset="0"/>
                  <a:ea typeface="ＭＳ Ｐゴシック" charset="0"/>
                  <a:cs typeface="ＭＳ Ｐゴシック" charset="0"/>
                </a:rPr>
                <a:t>P</a:t>
              </a:r>
              <a:r>
                <a:rPr lang="en-US" baseline="-25000">
                  <a:latin typeface="Helvetica" charset="0"/>
                  <a:ea typeface="ＭＳ Ｐゴシック" charset="0"/>
                  <a:cs typeface="ＭＳ Ｐゴシック" charset="0"/>
                </a:rPr>
                <a:t>2</a:t>
              </a:r>
            </a:p>
          </p:txBody>
        </p:sp>
        <p:sp>
          <p:nvSpPr>
            <p:cNvPr id="32780" name="Text Box 18">
              <a:extLst>
                <a:ext uri="{FF2B5EF4-FFF2-40B4-BE49-F238E27FC236}">
                  <a16:creationId xmlns:a16="http://schemas.microsoft.com/office/drawing/2014/main" id="{2230F5C0-0286-BB17-F285-6591E4A3C582}"/>
                </a:ext>
              </a:extLst>
            </p:cNvPr>
            <p:cNvSpPr txBox="1">
              <a:spLocks noChangeArrowheads="1"/>
            </p:cNvSpPr>
            <p:nvPr/>
          </p:nvSpPr>
          <p:spPr bwMode="auto">
            <a:xfrm>
              <a:off x="2555876" y="3122583"/>
              <a:ext cx="469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28</a:t>
              </a:r>
            </a:p>
          </p:txBody>
        </p:sp>
      </p:grpSp>
      <p:grpSp>
        <p:nvGrpSpPr>
          <p:cNvPr id="32773" name="Group 9">
            <a:extLst>
              <a:ext uri="{FF2B5EF4-FFF2-40B4-BE49-F238E27FC236}">
                <a16:creationId xmlns:a16="http://schemas.microsoft.com/office/drawing/2014/main" id="{BB1606A2-94C0-3FB6-82FA-44A6E75FFFDC}"/>
              </a:ext>
            </a:extLst>
          </p:cNvPr>
          <p:cNvGrpSpPr>
            <a:grpSpLocks/>
          </p:cNvGrpSpPr>
          <p:nvPr/>
        </p:nvGrpSpPr>
        <p:grpSpPr bwMode="auto">
          <a:xfrm>
            <a:off x="4371976" y="2528889"/>
            <a:ext cx="780768" cy="993805"/>
            <a:chOff x="2848611" y="2528888"/>
            <a:chExt cx="780133" cy="993805"/>
          </a:xfrm>
        </p:grpSpPr>
        <p:sp>
          <p:nvSpPr>
            <p:cNvPr id="32777" name="Rectangle 8">
              <a:extLst>
                <a:ext uri="{FF2B5EF4-FFF2-40B4-BE49-F238E27FC236}">
                  <a16:creationId xmlns:a16="http://schemas.microsoft.com/office/drawing/2014/main" id="{688DAD8A-E40A-982E-2BA7-3C45FEF34FF1}"/>
                </a:ext>
              </a:extLst>
            </p:cNvPr>
            <p:cNvSpPr>
              <a:spLocks noChangeArrowheads="1"/>
            </p:cNvSpPr>
            <p:nvPr/>
          </p:nvSpPr>
          <p:spPr bwMode="auto">
            <a:xfrm>
              <a:off x="2848611" y="2528888"/>
              <a:ext cx="563880" cy="609600"/>
            </a:xfrm>
            <a:prstGeom prst="rect">
              <a:avLst/>
            </a:prstGeom>
            <a:solidFill>
              <a:srgbClr val="FFFF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3</a:t>
              </a:r>
            </a:p>
          </p:txBody>
        </p:sp>
        <p:sp>
          <p:nvSpPr>
            <p:cNvPr id="32778" name="Text Box 19">
              <a:extLst>
                <a:ext uri="{FF2B5EF4-FFF2-40B4-BE49-F238E27FC236}">
                  <a16:creationId xmlns:a16="http://schemas.microsoft.com/office/drawing/2014/main" id="{6C857FF3-7321-3AF7-F9F0-2642063ED144}"/>
                </a:ext>
              </a:extLst>
            </p:cNvPr>
            <p:cNvSpPr txBox="1">
              <a:spLocks noChangeArrowheads="1"/>
            </p:cNvSpPr>
            <p:nvPr/>
          </p:nvSpPr>
          <p:spPr bwMode="auto">
            <a:xfrm>
              <a:off x="3159126" y="3122583"/>
              <a:ext cx="4696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48</a:t>
              </a:r>
            </a:p>
          </p:txBody>
        </p:sp>
      </p:grpSp>
      <p:grpSp>
        <p:nvGrpSpPr>
          <p:cNvPr id="32774" name="Group 8">
            <a:extLst>
              <a:ext uri="{FF2B5EF4-FFF2-40B4-BE49-F238E27FC236}">
                <a16:creationId xmlns:a16="http://schemas.microsoft.com/office/drawing/2014/main" id="{429FB58F-ACB8-65D7-5EF0-A33193E8BBB0}"/>
              </a:ext>
            </a:extLst>
          </p:cNvPr>
          <p:cNvGrpSpPr>
            <a:grpSpLocks/>
          </p:cNvGrpSpPr>
          <p:nvPr/>
        </p:nvGrpSpPr>
        <p:grpSpPr bwMode="auto">
          <a:xfrm>
            <a:off x="4937127" y="2528889"/>
            <a:ext cx="832309" cy="993805"/>
            <a:chOff x="3412491" y="2528888"/>
            <a:chExt cx="832944" cy="993805"/>
          </a:xfrm>
        </p:grpSpPr>
        <p:sp>
          <p:nvSpPr>
            <p:cNvPr id="32775" name="Rectangle 9">
              <a:extLst>
                <a:ext uri="{FF2B5EF4-FFF2-40B4-BE49-F238E27FC236}">
                  <a16:creationId xmlns:a16="http://schemas.microsoft.com/office/drawing/2014/main" id="{5BAE0369-5F71-04FA-3F71-A524FDD9F986}"/>
                </a:ext>
              </a:extLst>
            </p:cNvPr>
            <p:cNvSpPr>
              <a:spLocks noChangeArrowheads="1"/>
            </p:cNvSpPr>
            <p:nvPr/>
          </p:nvSpPr>
          <p:spPr bwMode="auto">
            <a:xfrm>
              <a:off x="3412491" y="2528888"/>
              <a:ext cx="563880" cy="609600"/>
            </a:xfrm>
            <a:prstGeom prst="rect">
              <a:avLst/>
            </a:prstGeom>
            <a:solidFill>
              <a:srgbClr val="53FB25"/>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4</a:t>
              </a:r>
            </a:p>
          </p:txBody>
        </p:sp>
        <p:sp>
          <p:nvSpPr>
            <p:cNvPr id="32776" name="Text Box 20">
              <a:extLst>
                <a:ext uri="{FF2B5EF4-FFF2-40B4-BE49-F238E27FC236}">
                  <a16:creationId xmlns:a16="http://schemas.microsoft.com/office/drawing/2014/main" id="{EFBD4669-09B0-9C64-2C36-13D5EFB0AF5A}"/>
                </a:ext>
              </a:extLst>
            </p:cNvPr>
            <p:cNvSpPr txBox="1">
              <a:spLocks noChangeArrowheads="1"/>
            </p:cNvSpPr>
            <p:nvPr/>
          </p:nvSpPr>
          <p:spPr bwMode="auto">
            <a:xfrm>
              <a:off x="3775076" y="3122583"/>
              <a:ext cx="470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68</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B96D6CC-695B-AFEA-5CA4-C830F4195D8C}"/>
              </a:ext>
            </a:extLst>
          </p:cNvPr>
          <p:cNvSpPr>
            <a:spLocks noGrp="1" noChangeArrowheads="1"/>
          </p:cNvSpPr>
          <p:nvPr>
            <p:ph type="title"/>
          </p:nvPr>
        </p:nvSpPr>
        <p:spPr>
          <a:xfrm>
            <a:off x="2438401" y="0"/>
            <a:ext cx="8686800" cy="844550"/>
          </a:xfrm>
        </p:spPr>
        <p:txBody>
          <a:bodyPr>
            <a:normAutofit fontScale="90000"/>
          </a:bodyPr>
          <a:lstStyle/>
          <a:p>
            <a:pPr>
              <a:defRPr/>
            </a:pPr>
            <a:r>
              <a:rPr lang="en-US" altLang="ko-KR" dirty="0">
                <a:latin typeface="Helvetica" charset="0"/>
                <a:ea typeface="굴림" charset="-127"/>
                <a:cs typeface="굴림" charset="-127"/>
              </a:rPr>
              <a:t>Example of RR with Time Quantum = 20</a:t>
            </a:r>
          </a:p>
        </p:txBody>
      </p:sp>
      <p:sp>
        <p:nvSpPr>
          <p:cNvPr id="581635" name="Rectangle 3">
            <a:extLst>
              <a:ext uri="{FF2B5EF4-FFF2-40B4-BE49-F238E27FC236}">
                <a16:creationId xmlns:a16="http://schemas.microsoft.com/office/drawing/2014/main" id="{F857C52D-E80D-DBD0-0282-020CD44770AC}"/>
              </a:ext>
            </a:extLst>
          </p:cNvPr>
          <p:cNvSpPr>
            <a:spLocks noGrp="1" noChangeArrowheads="1"/>
          </p:cNvSpPr>
          <p:nvPr>
            <p:ph type="body" idx="1"/>
          </p:nvPr>
        </p:nvSpPr>
        <p:spPr>
          <a:xfrm>
            <a:off x="1784256" y="1293784"/>
            <a:ext cx="8686800" cy="1828800"/>
          </a:xfrm>
        </p:spPr>
        <p:txBody>
          <a:bodyPr>
            <a:normAutofit fontScale="92500" lnSpcReduction="10000"/>
          </a:bodyPr>
          <a:lstStyle/>
          <a:p>
            <a:pPr marL="342900" indent="-342900">
              <a:tabLst>
                <a:tab pos="2630488" algn="ctr"/>
                <a:tab pos="3206750" algn="l"/>
                <a:tab pos="4459288" algn="ctr"/>
              </a:tabLst>
            </a:pPr>
            <a:r>
              <a:rPr lang="en-US" altLang="ko-KR" b="0" dirty="0">
                <a:latin typeface="Helvetica" panose="020B0604020202020204" pitchFamily="34" charset="0"/>
                <a:ea typeface="굴림" panose="020B0503020000020004" pitchFamily="34" charset="-127"/>
              </a:rPr>
              <a:t>Example:</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Process</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Burst Time </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Remaining Time</a:t>
            </a:r>
            <a:br>
              <a:rPr lang="en-US" altLang="ko-KR" sz="1800" dirty="0">
                <a:latin typeface="Helvetica" panose="020B0604020202020204" pitchFamily="34" charset="0"/>
                <a:ea typeface="굴림" panose="020B0503020000020004" pitchFamily="34" charset="-127"/>
              </a:rPr>
            </a:br>
            <a:r>
              <a:rPr lang="en-US" altLang="ko-KR" sz="1800" i="1" dirty="0">
                <a:latin typeface="Helvetica" panose="020B0604020202020204" pitchFamily="34" charset="0"/>
                <a:ea typeface="굴림" panose="020B0503020000020004" pitchFamily="34" charset="-127"/>
              </a:rPr>
              <a:t>	 P</a:t>
            </a:r>
            <a:r>
              <a:rPr lang="en-US" altLang="ko-KR" sz="1800" i="1" baseline="-25000" dirty="0">
                <a:latin typeface="Helvetica" panose="020B0604020202020204" pitchFamily="34" charset="0"/>
                <a:ea typeface="굴림" panose="020B0503020000020004" pitchFamily="34" charset="-127"/>
              </a:rPr>
              <a:t>1		</a:t>
            </a:r>
            <a:r>
              <a:rPr lang="en-US" altLang="ko-KR" sz="1800" dirty="0">
                <a:latin typeface="Helvetica" panose="020B0604020202020204" pitchFamily="34" charset="0"/>
                <a:ea typeface="굴림" panose="020B0503020000020004" pitchFamily="34" charset="-127"/>
              </a:rPr>
              <a:t>53 	         </a:t>
            </a:r>
            <a:r>
              <a:rPr lang="en-US" altLang="ko-KR" sz="1800" dirty="0">
                <a:solidFill>
                  <a:srgbClr val="FF0000"/>
                </a:solidFill>
                <a:latin typeface="Helvetica" panose="020B0604020202020204" pitchFamily="34" charset="0"/>
                <a:ea typeface="굴림" panose="020B0503020000020004" pitchFamily="34" charset="-127"/>
              </a:rPr>
              <a:t>13</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2		 </a:t>
            </a:r>
            <a:r>
              <a:rPr lang="en-US" altLang="ko-KR" sz="1800" dirty="0">
                <a:latin typeface="Helvetica" panose="020B0604020202020204" pitchFamily="34" charset="0"/>
                <a:ea typeface="굴림" panose="020B0503020000020004" pitchFamily="34" charset="-127"/>
              </a:rPr>
              <a:t>8		           0</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3		</a:t>
            </a:r>
            <a:r>
              <a:rPr lang="en-US" altLang="ko-KR" sz="1800" dirty="0">
                <a:latin typeface="Helvetica" panose="020B0604020202020204" pitchFamily="34" charset="0"/>
                <a:ea typeface="굴림" panose="020B0503020000020004" pitchFamily="34" charset="-127"/>
              </a:rPr>
              <a:t>68	         48</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4		 </a:t>
            </a:r>
            <a:r>
              <a:rPr lang="en-US" altLang="ko-KR" sz="1800" dirty="0">
                <a:latin typeface="Helvetica" panose="020B0604020202020204" pitchFamily="34" charset="0"/>
                <a:ea typeface="굴림" panose="020B0503020000020004" pitchFamily="34" charset="-127"/>
              </a:rPr>
              <a:t>24	           4</a:t>
            </a:r>
          </a:p>
          <a:p>
            <a:pPr lvl="1">
              <a:tabLst>
                <a:tab pos="2630488" algn="ctr"/>
                <a:tab pos="3206750" algn="l"/>
                <a:tab pos="4459288" algn="ctr"/>
              </a:tabLst>
            </a:pPr>
            <a:r>
              <a:rPr lang="en-US" altLang="ko-KR" dirty="0">
                <a:latin typeface="Helvetica" panose="020B0604020202020204" pitchFamily="34" charset="0"/>
                <a:ea typeface="굴림" panose="020B0503020000020004" pitchFamily="34" charset="-127"/>
              </a:rPr>
              <a:t>The Gantt chart is:</a:t>
            </a: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buNone/>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p:txBody>
      </p:sp>
      <p:grpSp>
        <p:nvGrpSpPr>
          <p:cNvPr id="34819" name="Group 11">
            <a:extLst>
              <a:ext uri="{FF2B5EF4-FFF2-40B4-BE49-F238E27FC236}">
                <a16:creationId xmlns:a16="http://schemas.microsoft.com/office/drawing/2014/main" id="{99C653D6-32D3-9D49-99C9-D388E3E4C48B}"/>
              </a:ext>
            </a:extLst>
          </p:cNvPr>
          <p:cNvGrpSpPr>
            <a:grpSpLocks/>
          </p:cNvGrpSpPr>
          <p:nvPr/>
        </p:nvGrpSpPr>
        <p:grpSpPr bwMode="auto">
          <a:xfrm>
            <a:off x="3084514" y="2528889"/>
            <a:ext cx="931963" cy="993805"/>
            <a:chOff x="1560513" y="2528888"/>
            <a:chExt cx="931964" cy="993805"/>
          </a:xfrm>
        </p:grpSpPr>
        <p:sp>
          <p:nvSpPr>
            <p:cNvPr id="34832" name="Rectangle 6">
              <a:extLst>
                <a:ext uri="{FF2B5EF4-FFF2-40B4-BE49-F238E27FC236}">
                  <a16:creationId xmlns:a16="http://schemas.microsoft.com/office/drawing/2014/main" id="{4D31019A-07E0-5D2F-37D8-91B012ED9B80}"/>
                </a:ext>
              </a:extLst>
            </p:cNvPr>
            <p:cNvSpPr>
              <a:spLocks noChangeArrowheads="1"/>
            </p:cNvSpPr>
            <p:nvPr/>
          </p:nvSpPr>
          <p:spPr bwMode="auto">
            <a:xfrm>
              <a:off x="1720851" y="2528888"/>
              <a:ext cx="563880" cy="609600"/>
            </a:xfrm>
            <a:prstGeom prst="rect">
              <a:avLst/>
            </a:prstGeom>
            <a:solidFill>
              <a:srgbClr val="FF66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1</a:t>
              </a:r>
              <a:endParaRPr lang="en-US" altLang="en-US" b="0">
                <a:latin typeface="Helvetica" panose="020B0604020202020204" pitchFamily="34" charset="0"/>
              </a:endParaRPr>
            </a:p>
          </p:txBody>
        </p:sp>
        <p:sp>
          <p:nvSpPr>
            <p:cNvPr id="34833" name="Text Box 16">
              <a:extLst>
                <a:ext uri="{FF2B5EF4-FFF2-40B4-BE49-F238E27FC236}">
                  <a16:creationId xmlns:a16="http://schemas.microsoft.com/office/drawing/2014/main" id="{5E12AC29-6939-FB00-5FC1-A016F7E84422}"/>
                </a:ext>
              </a:extLst>
            </p:cNvPr>
            <p:cNvSpPr txBox="1">
              <a:spLocks noChangeArrowheads="1"/>
            </p:cNvSpPr>
            <p:nvPr/>
          </p:nvSpPr>
          <p:spPr bwMode="auto">
            <a:xfrm>
              <a:off x="1560513" y="312258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0</a:t>
              </a:r>
            </a:p>
          </p:txBody>
        </p:sp>
        <p:sp>
          <p:nvSpPr>
            <p:cNvPr id="34834" name="Text Box 17">
              <a:extLst>
                <a:ext uri="{FF2B5EF4-FFF2-40B4-BE49-F238E27FC236}">
                  <a16:creationId xmlns:a16="http://schemas.microsoft.com/office/drawing/2014/main" id="{367C29DE-17CF-5078-B5A9-E4F78A3C94F7}"/>
                </a:ext>
              </a:extLst>
            </p:cNvPr>
            <p:cNvSpPr txBox="1">
              <a:spLocks noChangeArrowheads="1"/>
            </p:cNvSpPr>
            <p:nvPr/>
          </p:nvSpPr>
          <p:spPr bwMode="auto">
            <a:xfrm>
              <a:off x="2022476" y="3122583"/>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20</a:t>
              </a:r>
            </a:p>
          </p:txBody>
        </p:sp>
      </p:grpSp>
      <p:grpSp>
        <p:nvGrpSpPr>
          <p:cNvPr id="34820" name="Group 10">
            <a:extLst>
              <a:ext uri="{FF2B5EF4-FFF2-40B4-BE49-F238E27FC236}">
                <a16:creationId xmlns:a16="http://schemas.microsoft.com/office/drawing/2014/main" id="{C85C9E55-F3C0-0E5D-3735-13F708D8F555}"/>
              </a:ext>
            </a:extLst>
          </p:cNvPr>
          <p:cNvGrpSpPr>
            <a:grpSpLocks/>
          </p:cNvGrpSpPr>
          <p:nvPr/>
        </p:nvGrpSpPr>
        <p:grpSpPr bwMode="auto">
          <a:xfrm>
            <a:off x="3808414" y="2528889"/>
            <a:ext cx="741261" cy="993805"/>
            <a:chOff x="2284731" y="2528888"/>
            <a:chExt cx="740944" cy="993805"/>
          </a:xfrm>
        </p:grpSpPr>
        <p:sp>
          <p:nvSpPr>
            <p:cNvPr id="22545" name="Rectangle 7">
              <a:extLst>
                <a:ext uri="{FF2B5EF4-FFF2-40B4-BE49-F238E27FC236}">
                  <a16:creationId xmlns:a16="http://schemas.microsoft.com/office/drawing/2014/main" id="{3BE0691E-D8CF-AED4-A1D6-DA961C2F658F}"/>
                </a:ext>
              </a:extLst>
            </p:cNvPr>
            <p:cNvSpPr>
              <a:spLocks noChangeArrowheads="1"/>
            </p:cNvSpPr>
            <p:nvPr/>
          </p:nvSpPr>
          <p:spPr bwMode="auto">
            <a:xfrm>
              <a:off x="2284731" y="2528888"/>
              <a:ext cx="563321" cy="609600"/>
            </a:xfrm>
            <a:prstGeom prst="rect">
              <a:avLst/>
            </a:prstGeom>
            <a:solidFill>
              <a:schemeClr val="accent5"/>
            </a:solidFill>
            <a:ln w="9525">
              <a:solidFill>
                <a:schemeClr val="tx1"/>
              </a:solidFill>
              <a:miter lim="800000"/>
              <a:headEnd/>
              <a:tailEnd/>
            </a:ln>
          </p:spPr>
          <p:txBody>
            <a:bodyPr wrap="none" anchor="ctr"/>
            <a:lstStyle/>
            <a:p>
              <a:pPr>
                <a:buFontTx/>
                <a:buNone/>
                <a:defRPr/>
              </a:pPr>
              <a:r>
                <a:rPr lang="en-US">
                  <a:latin typeface="Helvetica" charset="0"/>
                  <a:ea typeface="ＭＳ Ｐゴシック" charset="0"/>
                  <a:cs typeface="ＭＳ Ｐゴシック" charset="0"/>
                </a:rPr>
                <a:t>P</a:t>
              </a:r>
              <a:r>
                <a:rPr lang="en-US" baseline="-25000">
                  <a:latin typeface="Helvetica" charset="0"/>
                  <a:ea typeface="ＭＳ Ｐゴシック" charset="0"/>
                  <a:cs typeface="ＭＳ Ｐゴシック" charset="0"/>
                </a:rPr>
                <a:t>2</a:t>
              </a:r>
            </a:p>
          </p:txBody>
        </p:sp>
        <p:sp>
          <p:nvSpPr>
            <p:cNvPr id="34831" name="Text Box 18">
              <a:extLst>
                <a:ext uri="{FF2B5EF4-FFF2-40B4-BE49-F238E27FC236}">
                  <a16:creationId xmlns:a16="http://schemas.microsoft.com/office/drawing/2014/main" id="{BAA625FF-2EBE-EEA8-F699-FF65A6F75837}"/>
                </a:ext>
              </a:extLst>
            </p:cNvPr>
            <p:cNvSpPr txBox="1">
              <a:spLocks noChangeArrowheads="1"/>
            </p:cNvSpPr>
            <p:nvPr/>
          </p:nvSpPr>
          <p:spPr bwMode="auto">
            <a:xfrm>
              <a:off x="2555876" y="3122583"/>
              <a:ext cx="469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28</a:t>
              </a:r>
            </a:p>
          </p:txBody>
        </p:sp>
      </p:grpSp>
      <p:grpSp>
        <p:nvGrpSpPr>
          <p:cNvPr id="34821" name="Group 9">
            <a:extLst>
              <a:ext uri="{FF2B5EF4-FFF2-40B4-BE49-F238E27FC236}">
                <a16:creationId xmlns:a16="http://schemas.microsoft.com/office/drawing/2014/main" id="{D3883C53-8DB0-41A4-142F-B19730A2C4CC}"/>
              </a:ext>
            </a:extLst>
          </p:cNvPr>
          <p:cNvGrpSpPr>
            <a:grpSpLocks/>
          </p:cNvGrpSpPr>
          <p:nvPr/>
        </p:nvGrpSpPr>
        <p:grpSpPr bwMode="auto">
          <a:xfrm>
            <a:off x="4371976" y="2528889"/>
            <a:ext cx="780768" cy="993805"/>
            <a:chOff x="2848611" y="2528888"/>
            <a:chExt cx="780133" cy="993805"/>
          </a:xfrm>
        </p:grpSpPr>
        <p:sp>
          <p:nvSpPr>
            <p:cNvPr id="34828" name="Rectangle 8">
              <a:extLst>
                <a:ext uri="{FF2B5EF4-FFF2-40B4-BE49-F238E27FC236}">
                  <a16:creationId xmlns:a16="http://schemas.microsoft.com/office/drawing/2014/main" id="{5E30556D-9EA8-8FB4-9BF3-BF31E294F391}"/>
                </a:ext>
              </a:extLst>
            </p:cNvPr>
            <p:cNvSpPr>
              <a:spLocks noChangeArrowheads="1"/>
            </p:cNvSpPr>
            <p:nvPr/>
          </p:nvSpPr>
          <p:spPr bwMode="auto">
            <a:xfrm>
              <a:off x="2848611" y="2528888"/>
              <a:ext cx="563880" cy="609600"/>
            </a:xfrm>
            <a:prstGeom prst="rect">
              <a:avLst/>
            </a:prstGeom>
            <a:solidFill>
              <a:srgbClr val="FFFF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3</a:t>
              </a:r>
            </a:p>
          </p:txBody>
        </p:sp>
        <p:sp>
          <p:nvSpPr>
            <p:cNvPr id="34829" name="Text Box 19">
              <a:extLst>
                <a:ext uri="{FF2B5EF4-FFF2-40B4-BE49-F238E27FC236}">
                  <a16:creationId xmlns:a16="http://schemas.microsoft.com/office/drawing/2014/main" id="{442CD902-5574-500C-A84E-6BEBF5BF3F68}"/>
                </a:ext>
              </a:extLst>
            </p:cNvPr>
            <p:cNvSpPr txBox="1">
              <a:spLocks noChangeArrowheads="1"/>
            </p:cNvSpPr>
            <p:nvPr/>
          </p:nvSpPr>
          <p:spPr bwMode="auto">
            <a:xfrm>
              <a:off x="3159126" y="3122583"/>
              <a:ext cx="4696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48</a:t>
              </a:r>
            </a:p>
          </p:txBody>
        </p:sp>
      </p:grpSp>
      <p:grpSp>
        <p:nvGrpSpPr>
          <p:cNvPr id="34822" name="Group 8">
            <a:extLst>
              <a:ext uri="{FF2B5EF4-FFF2-40B4-BE49-F238E27FC236}">
                <a16:creationId xmlns:a16="http://schemas.microsoft.com/office/drawing/2014/main" id="{F0BFE3C0-D244-0EEE-493F-123567D929F7}"/>
              </a:ext>
            </a:extLst>
          </p:cNvPr>
          <p:cNvGrpSpPr>
            <a:grpSpLocks/>
          </p:cNvGrpSpPr>
          <p:nvPr/>
        </p:nvGrpSpPr>
        <p:grpSpPr bwMode="auto">
          <a:xfrm>
            <a:off x="4937127" y="2528889"/>
            <a:ext cx="832309" cy="993805"/>
            <a:chOff x="3412491" y="2528888"/>
            <a:chExt cx="832944" cy="993805"/>
          </a:xfrm>
        </p:grpSpPr>
        <p:sp>
          <p:nvSpPr>
            <p:cNvPr id="34826" name="Rectangle 9">
              <a:extLst>
                <a:ext uri="{FF2B5EF4-FFF2-40B4-BE49-F238E27FC236}">
                  <a16:creationId xmlns:a16="http://schemas.microsoft.com/office/drawing/2014/main" id="{7260AE3F-0780-7A55-5DD1-2B932784BFE7}"/>
                </a:ext>
              </a:extLst>
            </p:cNvPr>
            <p:cNvSpPr>
              <a:spLocks noChangeArrowheads="1"/>
            </p:cNvSpPr>
            <p:nvPr/>
          </p:nvSpPr>
          <p:spPr bwMode="auto">
            <a:xfrm>
              <a:off x="3412491" y="2528888"/>
              <a:ext cx="563880" cy="609600"/>
            </a:xfrm>
            <a:prstGeom prst="rect">
              <a:avLst/>
            </a:prstGeom>
            <a:solidFill>
              <a:srgbClr val="53FB25"/>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4</a:t>
              </a:r>
            </a:p>
          </p:txBody>
        </p:sp>
        <p:sp>
          <p:nvSpPr>
            <p:cNvPr id="34827" name="Text Box 20">
              <a:extLst>
                <a:ext uri="{FF2B5EF4-FFF2-40B4-BE49-F238E27FC236}">
                  <a16:creationId xmlns:a16="http://schemas.microsoft.com/office/drawing/2014/main" id="{8EA3FD02-97C1-3DD1-4B70-96025D579E71}"/>
                </a:ext>
              </a:extLst>
            </p:cNvPr>
            <p:cNvSpPr txBox="1">
              <a:spLocks noChangeArrowheads="1"/>
            </p:cNvSpPr>
            <p:nvPr/>
          </p:nvSpPr>
          <p:spPr bwMode="auto">
            <a:xfrm>
              <a:off x="3775076" y="3122583"/>
              <a:ext cx="470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68</a:t>
              </a:r>
            </a:p>
          </p:txBody>
        </p:sp>
      </p:grpSp>
      <p:grpSp>
        <p:nvGrpSpPr>
          <p:cNvPr id="34823" name="Group 7">
            <a:extLst>
              <a:ext uri="{FF2B5EF4-FFF2-40B4-BE49-F238E27FC236}">
                <a16:creationId xmlns:a16="http://schemas.microsoft.com/office/drawing/2014/main" id="{7E2EDBB6-48D0-2A2E-F929-98A22134F9D2}"/>
              </a:ext>
            </a:extLst>
          </p:cNvPr>
          <p:cNvGrpSpPr>
            <a:grpSpLocks/>
          </p:cNvGrpSpPr>
          <p:nvPr/>
        </p:nvGrpSpPr>
        <p:grpSpPr bwMode="auto">
          <a:xfrm>
            <a:off x="5500690" y="2528889"/>
            <a:ext cx="801973" cy="993805"/>
            <a:chOff x="3976371" y="2528888"/>
            <a:chExt cx="802291" cy="993805"/>
          </a:xfrm>
        </p:grpSpPr>
        <p:sp>
          <p:nvSpPr>
            <p:cNvPr id="34824" name="Rectangle 10">
              <a:extLst>
                <a:ext uri="{FF2B5EF4-FFF2-40B4-BE49-F238E27FC236}">
                  <a16:creationId xmlns:a16="http://schemas.microsoft.com/office/drawing/2014/main" id="{D2B28725-08D5-6494-7186-B9CBA6D440C7}"/>
                </a:ext>
              </a:extLst>
            </p:cNvPr>
            <p:cNvSpPr>
              <a:spLocks noChangeArrowheads="1"/>
            </p:cNvSpPr>
            <p:nvPr/>
          </p:nvSpPr>
          <p:spPr bwMode="auto">
            <a:xfrm>
              <a:off x="3976371" y="2528888"/>
              <a:ext cx="563880" cy="609600"/>
            </a:xfrm>
            <a:prstGeom prst="rect">
              <a:avLst/>
            </a:prstGeom>
            <a:solidFill>
              <a:srgbClr val="FF66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1</a:t>
              </a:r>
            </a:p>
          </p:txBody>
        </p:sp>
        <p:sp>
          <p:nvSpPr>
            <p:cNvPr id="34825" name="Text Box 21">
              <a:extLst>
                <a:ext uri="{FF2B5EF4-FFF2-40B4-BE49-F238E27FC236}">
                  <a16:creationId xmlns:a16="http://schemas.microsoft.com/office/drawing/2014/main" id="{004B237A-D622-9108-EF67-F2C18CEF76F7}"/>
                </a:ext>
              </a:extLst>
            </p:cNvPr>
            <p:cNvSpPr txBox="1">
              <a:spLocks noChangeArrowheads="1"/>
            </p:cNvSpPr>
            <p:nvPr/>
          </p:nvSpPr>
          <p:spPr bwMode="auto">
            <a:xfrm>
              <a:off x="4308476" y="3122583"/>
              <a:ext cx="4701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88</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EED0E77-C348-F182-356D-AC4FCB1B9202}"/>
              </a:ext>
            </a:extLst>
          </p:cNvPr>
          <p:cNvSpPr>
            <a:spLocks noGrp="1" noChangeArrowheads="1"/>
          </p:cNvSpPr>
          <p:nvPr>
            <p:ph type="title"/>
          </p:nvPr>
        </p:nvSpPr>
        <p:spPr>
          <a:xfrm>
            <a:off x="2438401" y="0"/>
            <a:ext cx="8686800" cy="844550"/>
          </a:xfrm>
        </p:spPr>
        <p:txBody>
          <a:bodyPr>
            <a:normAutofit fontScale="90000"/>
          </a:bodyPr>
          <a:lstStyle/>
          <a:p>
            <a:pPr>
              <a:defRPr/>
            </a:pPr>
            <a:r>
              <a:rPr lang="en-US" altLang="ko-KR" dirty="0">
                <a:latin typeface="Helvetica" charset="0"/>
                <a:ea typeface="굴림" charset="-127"/>
                <a:cs typeface="굴림" charset="-127"/>
              </a:rPr>
              <a:t>Example of RR with Time Quantum = 20</a:t>
            </a:r>
          </a:p>
        </p:txBody>
      </p:sp>
      <p:sp>
        <p:nvSpPr>
          <p:cNvPr id="581635" name="Rectangle 3">
            <a:extLst>
              <a:ext uri="{FF2B5EF4-FFF2-40B4-BE49-F238E27FC236}">
                <a16:creationId xmlns:a16="http://schemas.microsoft.com/office/drawing/2014/main" id="{C91C42AC-1010-AD86-1577-A6499AF40144}"/>
              </a:ext>
            </a:extLst>
          </p:cNvPr>
          <p:cNvSpPr>
            <a:spLocks noGrp="1" noChangeArrowheads="1"/>
          </p:cNvSpPr>
          <p:nvPr>
            <p:ph type="body" idx="1"/>
          </p:nvPr>
        </p:nvSpPr>
        <p:spPr>
          <a:xfrm>
            <a:off x="1784256" y="1230284"/>
            <a:ext cx="8686800" cy="1828800"/>
          </a:xfrm>
        </p:spPr>
        <p:txBody>
          <a:bodyPr>
            <a:normAutofit fontScale="92500" lnSpcReduction="10000"/>
          </a:bodyPr>
          <a:lstStyle/>
          <a:p>
            <a:pPr marL="342900" indent="-342900">
              <a:tabLst>
                <a:tab pos="2630488" algn="ctr"/>
                <a:tab pos="3206750" algn="l"/>
                <a:tab pos="4459288" algn="ctr"/>
              </a:tabLst>
              <a:defRPr/>
            </a:pPr>
            <a:r>
              <a:rPr lang="en-US" altLang="ko-KR" b="0" dirty="0">
                <a:latin typeface="Helvetica" charset="0"/>
                <a:ea typeface="굴림" charset="-127"/>
                <a:cs typeface="굴림" charset="-127"/>
              </a:rPr>
              <a:t>Example:</a:t>
            </a:r>
            <a:r>
              <a:rPr lang="en-US" altLang="ko-KR" sz="1800" dirty="0">
                <a:latin typeface="Helvetica" charset="0"/>
                <a:ea typeface="굴림" charset="-127"/>
                <a:cs typeface="굴림" charset="-127"/>
              </a:rPr>
              <a:t>	</a:t>
            </a:r>
            <a:r>
              <a:rPr lang="en-US" altLang="ko-KR" sz="1800" u="sng" dirty="0">
                <a:latin typeface="Helvetica" charset="0"/>
                <a:ea typeface="굴림" charset="-127"/>
                <a:cs typeface="굴림" charset="-127"/>
              </a:rPr>
              <a:t>Process</a:t>
            </a:r>
            <a:r>
              <a:rPr lang="en-US" altLang="ko-KR" sz="1800" dirty="0">
                <a:latin typeface="Helvetica" charset="0"/>
                <a:ea typeface="굴림" charset="-127"/>
                <a:cs typeface="굴림" charset="-127"/>
              </a:rPr>
              <a:t>		</a:t>
            </a:r>
            <a:r>
              <a:rPr lang="en-US" altLang="ko-KR" sz="1800" u="sng" dirty="0">
                <a:latin typeface="Helvetica" charset="0"/>
                <a:ea typeface="굴림" charset="-127"/>
                <a:cs typeface="굴림" charset="-127"/>
              </a:rPr>
              <a:t>Burst Time </a:t>
            </a:r>
            <a:r>
              <a:rPr lang="en-US" altLang="ko-KR" sz="1800" dirty="0">
                <a:latin typeface="Helvetica" charset="0"/>
                <a:ea typeface="굴림" charset="-127"/>
                <a:cs typeface="굴림" charset="-127"/>
              </a:rPr>
              <a:t>	</a:t>
            </a:r>
            <a:r>
              <a:rPr lang="en-US" altLang="ko-KR" sz="1800" u="sng" dirty="0">
                <a:latin typeface="Helvetica" charset="0"/>
                <a:ea typeface="굴림" charset="-127"/>
                <a:cs typeface="굴림" charset="-127"/>
              </a:rPr>
              <a:t>Remaining Time</a:t>
            </a:r>
            <a:br>
              <a:rPr lang="en-US" altLang="ko-KR" sz="1800" dirty="0">
                <a:latin typeface="Helvetica" charset="0"/>
                <a:ea typeface="굴림" charset="-127"/>
                <a:cs typeface="굴림" charset="-127"/>
              </a:rPr>
            </a:br>
            <a:r>
              <a:rPr lang="en-US" altLang="ko-KR" sz="1800" i="1" dirty="0">
                <a:latin typeface="Helvetica" charset="0"/>
                <a:ea typeface="굴림" charset="-127"/>
                <a:cs typeface="굴림" charset="-127"/>
              </a:rPr>
              <a:t>	 P</a:t>
            </a:r>
            <a:r>
              <a:rPr lang="en-US" altLang="ko-KR" sz="1800" i="1" baseline="-25000" dirty="0">
                <a:latin typeface="Helvetica" charset="0"/>
                <a:ea typeface="굴림" charset="-127"/>
                <a:cs typeface="굴림" charset="-127"/>
              </a:rPr>
              <a:t>1		</a:t>
            </a:r>
            <a:r>
              <a:rPr lang="en-US" altLang="ko-KR" sz="1800" dirty="0">
                <a:latin typeface="Helvetica" charset="0"/>
                <a:ea typeface="굴림" charset="-127"/>
                <a:cs typeface="굴림" charset="-127"/>
              </a:rPr>
              <a:t>53 	         13</a:t>
            </a:r>
            <a:br>
              <a:rPr lang="en-US" altLang="ko-KR" sz="1800" dirty="0">
                <a:latin typeface="Helvetica" charset="0"/>
                <a:ea typeface="굴림" charset="-127"/>
                <a:cs typeface="굴림" charset="-127"/>
              </a:rPr>
            </a:br>
            <a:r>
              <a:rPr lang="en-US" altLang="ko-KR" sz="1800" dirty="0">
                <a:latin typeface="Helvetica" charset="0"/>
                <a:ea typeface="굴림" charset="-127"/>
                <a:cs typeface="굴림" charset="-127"/>
              </a:rPr>
              <a:t>	 </a:t>
            </a:r>
            <a:r>
              <a:rPr lang="en-US" altLang="ko-KR" sz="1800" i="1" dirty="0">
                <a:latin typeface="Helvetica" charset="0"/>
                <a:ea typeface="굴림" charset="-127"/>
                <a:cs typeface="굴림" charset="-127"/>
              </a:rPr>
              <a:t>P</a:t>
            </a:r>
            <a:r>
              <a:rPr lang="en-US" altLang="ko-KR" sz="1800" i="1" baseline="-25000" dirty="0">
                <a:latin typeface="Helvetica" charset="0"/>
                <a:ea typeface="굴림" charset="-127"/>
                <a:cs typeface="굴림" charset="-127"/>
              </a:rPr>
              <a:t>2		 </a:t>
            </a:r>
            <a:r>
              <a:rPr lang="en-US" altLang="ko-KR" sz="1800" dirty="0">
                <a:latin typeface="Helvetica" charset="0"/>
                <a:ea typeface="굴림" charset="-127"/>
                <a:cs typeface="굴림" charset="-127"/>
              </a:rPr>
              <a:t>8		           0</a:t>
            </a:r>
            <a:br>
              <a:rPr lang="en-US" altLang="ko-KR" sz="1800" dirty="0">
                <a:latin typeface="Helvetica" charset="0"/>
                <a:ea typeface="굴림" charset="-127"/>
                <a:cs typeface="굴림" charset="-127"/>
              </a:rPr>
            </a:br>
            <a:r>
              <a:rPr lang="en-US" altLang="ko-KR" sz="1800" dirty="0">
                <a:latin typeface="Helvetica" charset="0"/>
                <a:ea typeface="굴림" charset="-127"/>
                <a:cs typeface="굴림" charset="-127"/>
              </a:rPr>
              <a:t>	 </a:t>
            </a:r>
            <a:r>
              <a:rPr lang="en-US" altLang="ko-KR" sz="1800" i="1" dirty="0">
                <a:latin typeface="Helvetica" charset="0"/>
                <a:ea typeface="굴림" charset="-127"/>
                <a:cs typeface="굴림" charset="-127"/>
              </a:rPr>
              <a:t>P</a:t>
            </a:r>
            <a:r>
              <a:rPr lang="en-US" altLang="ko-KR" sz="1800" i="1" baseline="-25000" dirty="0">
                <a:latin typeface="Helvetica" charset="0"/>
                <a:ea typeface="굴림" charset="-127"/>
                <a:cs typeface="굴림" charset="-127"/>
              </a:rPr>
              <a:t>3		</a:t>
            </a:r>
            <a:r>
              <a:rPr lang="en-US" altLang="ko-KR" sz="1800" dirty="0">
                <a:latin typeface="Helvetica" charset="0"/>
                <a:ea typeface="굴림" charset="-127"/>
                <a:cs typeface="굴림" charset="-127"/>
              </a:rPr>
              <a:t>68	         </a:t>
            </a:r>
            <a:r>
              <a:rPr lang="en-US" altLang="ko-KR" sz="1800" dirty="0">
                <a:solidFill>
                  <a:srgbClr val="FF0000"/>
                </a:solidFill>
                <a:latin typeface="Helvetica" charset="0"/>
                <a:ea typeface="굴림" charset="-127"/>
                <a:cs typeface="굴림" charset="-127"/>
              </a:rPr>
              <a:t>28</a:t>
            </a:r>
            <a:br>
              <a:rPr lang="en-US" altLang="ko-KR" sz="1800" dirty="0">
                <a:solidFill>
                  <a:srgbClr val="FF0000"/>
                </a:solidFill>
                <a:latin typeface="Helvetica" charset="0"/>
                <a:ea typeface="굴림" charset="-127"/>
                <a:cs typeface="굴림" charset="-127"/>
              </a:rPr>
            </a:br>
            <a:r>
              <a:rPr lang="en-US" altLang="ko-KR" sz="1800" dirty="0">
                <a:latin typeface="Helvetica" charset="0"/>
                <a:ea typeface="굴림" charset="-127"/>
                <a:cs typeface="굴림" charset="-127"/>
              </a:rPr>
              <a:t>	 </a:t>
            </a:r>
            <a:r>
              <a:rPr lang="en-US" altLang="ko-KR" sz="1800" i="1" dirty="0">
                <a:latin typeface="Helvetica" charset="0"/>
                <a:ea typeface="굴림" charset="-127"/>
                <a:cs typeface="굴림" charset="-127"/>
              </a:rPr>
              <a:t>P</a:t>
            </a:r>
            <a:r>
              <a:rPr lang="en-US" altLang="ko-KR" sz="1800" i="1" baseline="-25000" dirty="0">
                <a:latin typeface="Helvetica" charset="0"/>
                <a:ea typeface="굴림" charset="-127"/>
                <a:cs typeface="굴림" charset="-127"/>
              </a:rPr>
              <a:t>4		 </a:t>
            </a:r>
            <a:r>
              <a:rPr lang="en-US" altLang="ko-KR" sz="1800" dirty="0">
                <a:latin typeface="Helvetica" charset="0"/>
                <a:ea typeface="굴림" charset="-127"/>
                <a:cs typeface="굴림" charset="-127"/>
              </a:rPr>
              <a:t>24	           4</a:t>
            </a:r>
          </a:p>
          <a:p>
            <a:pPr lvl="1">
              <a:tabLst>
                <a:tab pos="2630488" algn="ctr"/>
                <a:tab pos="3206750" algn="l"/>
                <a:tab pos="4459288" algn="ctr"/>
              </a:tabLst>
              <a:defRPr/>
            </a:pPr>
            <a:r>
              <a:rPr lang="en-US" altLang="ko-KR" dirty="0">
                <a:latin typeface="Helvetica" charset="0"/>
                <a:ea typeface="굴림" charset="-127"/>
                <a:cs typeface="굴림" charset="-127"/>
              </a:rPr>
              <a:t>The Gantt chart is:</a:t>
            </a:r>
          </a:p>
          <a:p>
            <a:pPr lvl="1">
              <a:tabLst>
                <a:tab pos="2630488" algn="ctr"/>
                <a:tab pos="3206750" algn="l"/>
                <a:tab pos="4459288" algn="ctr"/>
              </a:tabLst>
              <a:defRPr/>
            </a:pPr>
            <a:endParaRPr lang="en-US" altLang="ko-KR" dirty="0">
              <a:latin typeface="Helvetica" charset="0"/>
              <a:ea typeface="굴림" charset="-127"/>
              <a:cs typeface="굴림" charset="-127"/>
            </a:endParaRPr>
          </a:p>
          <a:p>
            <a:pPr lvl="1">
              <a:tabLst>
                <a:tab pos="2630488" algn="ctr"/>
                <a:tab pos="3206750" algn="l"/>
                <a:tab pos="4459288" algn="ctr"/>
              </a:tabLst>
              <a:defRPr/>
            </a:pPr>
            <a:endParaRPr lang="en-US" altLang="ko-KR" dirty="0">
              <a:latin typeface="Helvetica" charset="0"/>
              <a:ea typeface="굴림" charset="-127"/>
              <a:cs typeface="굴림" charset="-127"/>
            </a:endParaRPr>
          </a:p>
          <a:p>
            <a:pPr marL="457200" lvl="1" indent="0">
              <a:buNone/>
              <a:tabLst>
                <a:tab pos="2630488" algn="ctr"/>
                <a:tab pos="3206750" algn="l"/>
                <a:tab pos="4459288" algn="ctr"/>
              </a:tabLst>
              <a:defRPr/>
            </a:pPr>
            <a:endParaRPr lang="en-US" altLang="ko-KR" dirty="0">
              <a:latin typeface="Helvetica" charset="0"/>
              <a:ea typeface="굴림" charset="-127"/>
              <a:cs typeface="굴림" charset="-127"/>
            </a:endParaRPr>
          </a:p>
        </p:txBody>
      </p:sp>
      <p:grpSp>
        <p:nvGrpSpPr>
          <p:cNvPr id="36867" name="Group 11">
            <a:extLst>
              <a:ext uri="{FF2B5EF4-FFF2-40B4-BE49-F238E27FC236}">
                <a16:creationId xmlns:a16="http://schemas.microsoft.com/office/drawing/2014/main" id="{0C35D6CB-E594-1F03-9F41-C2CE4AF8701D}"/>
              </a:ext>
            </a:extLst>
          </p:cNvPr>
          <p:cNvGrpSpPr>
            <a:grpSpLocks/>
          </p:cNvGrpSpPr>
          <p:nvPr/>
        </p:nvGrpSpPr>
        <p:grpSpPr bwMode="auto">
          <a:xfrm>
            <a:off x="3084514" y="2528889"/>
            <a:ext cx="931963" cy="993805"/>
            <a:chOff x="1560513" y="2528888"/>
            <a:chExt cx="931964" cy="993805"/>
          </a:xfrm>
        </p:grpSpPr>
        <p:sp>
          <p:nvSpPr>
            <p:cNvPr id="36883" name="Rectangle 6">
              <a:extLst>
                <a:ext uri="{FF2B5EF4-FFF2-40B4-BE49-F238E27FC236}">
                  <a16:creationId xmlns:a16="http://schemas.microsoft.com/office/drawing/2014/main" id="{2F71BDF9-C79C-41C6-57F1-EA932CD003B4}"/>
                </a:ext>
              </a:extLst>
            </p:cNvPr>
            <p:cNvSpPr>
              <a:spLocks noChangeArrowheads="1"/>
            </p:cNvSpPr>
            <p:nvPr/>
          </p:nvSpPr>
          <p:spPr bwMode="auto">
            <a:xfrm>
              <a:off x="1720851" y="2528888"/>
              <a:ext cx="563880" cy="609600"/>
            </a:xfrm>
            <a:prstGeom prst="rect">
              <a:avLst/>
            </a:prstGeom>
            <a:solidFill>
              <a:srgbClr val="FF66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1</a:t>
              </a:r>
              <a:endParaRPr lang="en-US" altLang="en-US" b="0">
                <a:latin typeface="Helvetica" panose="020B0604020202020204" pitchFamily="34" charset="0"/>
              </a:endParaRPr>
            </a:p>
          </p:txBody>
        </p:sp>
        <p:sp>
          <p:nvSpPr>
            <p:cNvPr id="36884" name="Text Box 16">
              <a:extLst>
                <a:ext uri="{FF2B5EF4-FFF2-40B4-BE49-F238E27FC236}">
                  <a16:creationId xmlns:a16="http://schemas.microsoft.com/office/drawing/2014/main" id="{3B5B9F2B-0246-5566-7ED9-BB559219384B}"/>
                </a:ext>
              </a:extLst>
            </p:cNvPr>
            <p:cNvSpPr txBox="1">
              <a:spLocks noChangeArrowheads="1"/>
            </p:cNvSpPr>
            <p:nvPr/>
          </p:nvSpPr>
          <p:spPr bwMode="auto">
            <a:xfrm>
              <a:off x="1560513" y="312258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0</a:t>
              </a:r>
            </a:p>
          </p:txBody>
        </p:sp>
        <p:sp>
          <p:nvSpPr>
            <p:cNvPr id="36885" name="Text Box 17">
              <a:extLst>
                <a:ext uri="{FF2B5EF4-FFF2-40B4-BE49-F238E27FC236}">
                  <a16:creationId xmlns:a16="http://schemas.microsoft.com/office/drawing/2014/main" id="{096C9502-0152-1EB2-5C7F-8F41A5BEE27D}"/>
                </a:ext>
              </a:extLst>
            </p:cNvPr>
            <p:cNvSpPr txBox="1">
              <a:spLocks noChangeArrowheads="1"/>
            </p:cNvSpPr>
            <p:nvPr/>
          </p:nvSpPr>
          <p:spPr bwMode="auto">
            <a:xfrm>
              <a:off x="2022476" y="3122583"/>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20</a:t>
              </a:r>
            </a:p>
          </p:txBody>
        </p:sp>
      </p:grpSp>
      <p:grpSp>
        <p:nvGrpSpPr>
          <p:cNvPr id="36868" name="Group 10">
            <a:extLst>
              <a:ext uri="{FF2B5EF4-FFF2-40B4-BE49-F238E27FC236}">
                <a16:creationId xmlns:a16="http://schemas.microsoft.com/office/drawing/2014/main" id="{6A018A08-6B4B-C20D-BDC3-290CB410934E}"/>
              </a:ext>
            </a:extLst>
          </p:cNvPr>
          <p:cNvGrpSpPr>
            <a:grpSpLocks/>
          </p:cNvGrpSpPr>
          <p:nvPr/>
        </p:nvGrpSpPr>
        <p:grpSpPr bwMode="auto">
          <a:xfrm>
            <a:off x="3808414" y="2528889"/>
            <a:ext cx="741261" cy="993805"/>
            <a:chOff x="2284731" y="2528888"/>
            <a:chExt cx="740944" cy="993805"/>
          </a:xfrm>
        </p:grpSpPr>
        <p:sp>
          <p:nvSpPr>
            <p:cNvPr id="22545" name="Rectangle 7">
              <a:extLst>
                <a:ext uri="{FF2B5EF4-FFF2-40B4-BE49-F238E27FC236}">
                  <a16:creationId xmlns:a16="http://schemas.microsoft.com/office/drawing/2014/main" id="{46846CF7-86C6-A5AA-DD4D-475811046ABD}"/>
                </a:ext>
              </a:extLst>
            </p:cNvPr>
            <p:cNvSpPr>
              <a:spLocks noChangeArrowheads="1"/>
            </p:cNvSpPr>
            <p:nvPr/>
          </p:nvSpPr>
          <p:spPr bwMode="auto">
            <a:xfrm>
              <a:off x="2284731" y="2528888"/>
              <a:ext cx="563321" cy="609600"/>
            </a:xfrm>
            <a:prstGeom prst="rect">
              <a:avLst/>
            </a:prstGeom>
            <a:solidFill>
              <a:schemeClr val="accent5"/>
            </a:solidFill>
            <a:ln w="9525">
              <a:solidFill>
                <a:schemeClr val="tx1"/>
              </a:solidFill>
              <a:miter lim="800000"/>
              <a:headEnd/>
              <a:tailEnd/>
            </a:ln>
          </p:spPr>
          <p:txBody>
            <a:bodyPr wrap="none" anchor="ctr"/>
            <a:lstStyle/>
            <a:p>
              <a:pPr>
                <a:buFontTx/>
                <a:buNone/>
                <a:defRPr/>
              </a:pPr>
              <a:r>
                <a:rPr lang="en-US">
                  <a:latin typeface="Helvetica" charset="0"/>
                  <a:ea typeface="ＭＳ Ｐゴシック" charset="0"/>
                  <a:cs typeface="ＭＳ Ｐゴシック" charset="0"/>
                </a:rPr>
                <a:t>P</a:t>
              </a:r>
              <a:r>
                <a:rPr lang="en-US" baseline="-25000">
                  <a:latin typeface="Helvetica" charset="0"/>
                  <a:ea typeface="ＭＳ Ｐゴシック" charset="0"/>
                  <a:cs typeface="ＭＳ Ｐゴシック" charset="0"/>
                </a:rPr>
                <a:t>2</a:t>
              </a:r>
            </a:p>
          </p:txBody>
        </p:sp>
        <p:sp>
          <p:nvSpPr>
            <p:cNvPr id="36882" name="Text Box 18">
              <a:extLst>
                <a:ext uri="{FF2B5EF4-FFF2-40B4-BE49-F238E27FC236}">
                  <a16:creationId xmlns:a16="http://schemas.microsoft.com/office/drawing/2014/main" id="{3A2468B0-A38C-0323-22BA-BB4B7601FAA0}"/>
                </a:ext>
              </a:extLst>
            </p:cNvPr>
            <p:cNvSpPr txBox="1">
              <a:spLocks noChangeArrowheads="1"/>
            </p:cNvSpPr>
            <p:nvPr/>
          </p:nvSpPr>
          <p:spPr bwMode="auto">
            <a:xfrm>
              <a:off x="2555876" y="3122583"/>
              <a:ext cx="469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28</a:t>
              </a:r>
            </a:p>
          </p:txBody>
        </p:sp>
      </p:grpSp>
      <p:grpSp>
        <p:nvGrpSpPr>
          <p:cNvPr id="36869" name="Group 9">
            <a:extLst>
              <a:ext uri="{FF2B5EF4-FFF2-40B4-BE49-F238E27FC236}">
                <a16:creationId xmlns:a16="http://schemas.microsoft.com/office/drawing/2014/main" id="{02D26B74-5E7D-1B73-A1B2-8B741243E48D}"/>
              </a:ext>
            </a:extLst>
          </p:cNvPr>
          <p:cNvGrpSpPr>
            <a:grpSpLocks/>
          </p:cNvGrpSpPr>
          <p:nvPr/>
        </p:nvGrpSpPr>
        <p:grpSpPr bwMode="auto">
          <a:xfrm>
            <a:off x="4371976" y="2528889"/>
            <a:ext cx="780768" cy="993805"/>
            <a:chOff x="2848611" y="2528888"/>
            <a:chExt cx="780133" cy="993805"/>
          </a:xfrm>
        </p:grpSpPr>
        <p:sp>
          <p:nvSpPr>
            <p:cNvPr id="36879" name="Rectangle 8">
              <a:extLst>
                <a:ext uri="{FF2B5EF4-FFF2-40B4-BE49-F238E27FC236}">
                  <a16:creationId xmlns:a16="http://schemas.microsoft.com/office/drawing/2014/main" id="{4C99A1EA-BEAE-5880-EEC1-0D9FF831103D}"/>
                </a:ext>
              </a:extLst>
            </p:cNvPr>
            <p:cNvSpPr>
              <a:spLocks noChangeArrowheads="1"/>
            </p:cNvSpPr>
            <p:nvPr/>
          </p:nvSpPr>
          <p:spPr bwMode="auto">
            <a:xfrm>
              <a:off x="2848611" y="2528888"/>
              <a:ext cx="563880" cy="609600"/>
            </a:xfrm>
            <a:prstGeom prst="rect">
              <a:avLst/>
            </a:prstGeom>
            <a:solidFill>
              <a:srgbClr val="FFFF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3</a:t>
              </a:r>
            </a:p>
          </p:txBody>
        </p:sp>
        <p:sp>
          <p:nvSpPr>
            <p:cNvPr id="36880" name="Text Box 19">
              <a:extLst>
                <a:ext uri="{FF2B5EF4-FFF2-40B4-BE49-F238E27FC236}">
                  <a16:creationId xmlns:a16="http://schemas.microsoft.com/office/drawing/2014/main" id="{F8770919-77CB-CBCA-86B4-8FE8792C49E2}"/>
                </a:ext>
              </a:extLst>
            </p:cNvPr>
            <p:cNvSpPr txBox="1">
              <a:spLocks noChangeArrowheads="1"/>
            </p:cNvSpPr>
            <p:nvPr/>
          </p:nvSpPr>
          <p:spPr bwMode="auto">
            <a:xfrm>
              <a:off x="3159126" y="3122583"/>
              <a:ext cx="4696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48</a:t>
              </a:r>
            </a:p>
          </p:txBody>
        </p:sp>
      </p:grpSp>
      <p:grpSp>
        <p:nvGrpSpPr>
          <p:cNvPr id="36870" name="Group 8">
            <a:extLst>
              <a:ext uri="{FF2B5EF4-FFF2-40B4-BE49-F238E27FC236}">
                <a16:creationId xmlns:a16="http://schemas.microsoft.com/office/drawing/2014/main" id="{9524F7D3-BD74-2258-FA28-F9963092641B}"/>
              </a:ext>
            </a:extLst>
          </p:cNvPr>
          <p:cNvGrpSpPr>
            <a:grpSpLocks/>
          </p:cNvGrpSpPr>
          <p:nvPr/>
        </p:nvGrpSpPr>
        <p:grpSpPr bwMode="auto">
          <a:xfrm>
            <a:off x="4937127" y="2528889"/>
            <a:ext cx="832309" cy="993805"/>
            <a:chOff x="3412491" y="2528888"/>
            <a:chExt cx="832944" cy="993805"/>
          </a:xfrm>
        </p:grpSpPr>
        <p:sp>
          <p:nvSpPr>
            <p:cNvPr id="36877" name="Rectangle 9">
              <a:extLst>
                <a:ext uri="{FF2B5EF4-FFF2-40B4-BE49-F238E27FC236}">
                  <a16:creationId xmlns:a16="http://schemas.microsoft.com/office/drawing/2014/main" id="{2DF808E9-D366-58DD-0C30-546F9162E788}"/>
                </a:ext>
              </a:extLst>
            </p:cNvPr>
            <p:cNvSpPr>
              <a:spLocks noChangeArrowheads="1"/>
            </p:cNvSpPr>
            <p:nvPr/>
          </p:nvSpPr>
          <p:spPr bwMode="auto">
            <a:xfrm>
              <a:off x="3412491" y="2528888"/>
              <a:ext cx="563880" cy="609600"/>
            </a:xfrm>
            <a:prstGeom prst="rect">
              <a:avLst/>
            </a:prstGeom>
            <a:solidFill>
              <a:srgbClr val="53FB25"/>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4</a:t>
              </a:r>
            </a:p>
          </p:txBody>
        </p:sp>
        <p:sp>
          <p:nvSpPr>
            <p:cNvPr id="36878" name="Text Box 20">
              <a:extLst>
                <a:ext uri="{FF2B5EF4-FFF2-40B4-BE49-F238E27FC236}">
                  <a16:creationId xmlns:a16="http://schemas.microsoft.com/office/drawing/2014/main" id="{B2E69BA1-2DC0-556D-62EE-33FF1C8EA7B3}"/>
                </a:ext>
              </a:extLst>
            </p:cNvPr>
            <p:cNvSpPr txBox="1">
              <a:spLocks noChangeArrowheads="1"/>
            </p:cNvSpPr>
            <p:nvPr/>
          </p:nvSpPr>
          <p:spPr bwMode="auto">
            <a:xfrm>
              <a:off x="3775076" y="3122583"/>
              <a:ext cx="470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68</a:t>
              </a:r>
            </a:p>
          </p:txBody>
        </p:sp>
      </p:grpSp>
      <p:grpSp>
        <p:nvGrpSpPr>
          <p:cNvPr id="36871" name="Group 7">
            <a:extLst>
              <a:ext uri="{FF2B5EF4-FFF2-40B4-BE49-F238E27FC236}">
                <a16:creationId xmlns:a16="http://schemas.microsoft.com/office/drawing/2014/main" id="{65711E2E-5204-800F-6B88-8C9032275018}"/>
              </a:ext>
            </a:extLst>
          </p:cNvPr>
          <p:cNvGrpSpPr>
            <a:grpSpLocks/>
          </p:cNvGrpSpPr>
          <p:nvPr/>
        </p:nvGrpSpPr>
        <p:grpSpPr bwMode="auto">
          <a:xfrm>
            <a:off x="5500690" y="2528889"/>
            <a:ext cx="801973" cy="993805"/>
            <a:chOff x="3976371" y="2528888"/>
            <a:chExt cx="802291" cy="993805"/>
          </a:xfrm>
        </p:grpSpPr>
        <p:sp>
          <p:nvSpPr>
            <p:cNvPr id="36875" name="Rectangle 10">
              <a:extLst>
                <a:ext uri="{FF2B5EF4-FFF2-40B4-BE49-F238E27FC236}">
                  <a16:creationId xmlns:a16="http://schemas.microsoft.com/office/drawing/2014/main" id="{FFEB3BB7-4ABF-A7AF-FB8B-9A09623AD945}"/>
                </a:ext>
              </a:extLst>
            </p:cNvPr>
            <p:cNvSpPr>
              <a:spLocks noChangeArrowheads="1"/>
            </p:cNvSpPr>
            <p:nvPr/>
          </p:nvSpPr>
          <p:spPr bwMode="auto">
            <a:xfrm>
              <a:off x="3976371" y="2528888"/>
              <a:ext cx="563880" cy="609600"/>
            </a:xfrm>
            <a:prstGeom prst="rect">
              <a:avLst/>
            </a:prstGeom>
            <a:solidFill>
              <a:srgbClr val="FF66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1</a:t>
              </a:r>
            </a:p>
          </p:txBody>
        </p:sp>
        <p:sp>
          <p:nvSpPr>
            <p:cNvPr id="36876" name="Text Box 21">
              <a:extLst>
                <a:ext uri="{FF2B5EF4-FFF2-40B4-BE49-F238E27FC236}">
                  <a16:creationId xmlns:a16="http://schemas.microsoft.com/office/drawing/2014/main" id="{181E2944-12E0-6ED0-8AC6-1745BA242D93}"/>
                </a:ext>
              </a:extLst>
            </p:cNvPr>
            <p:cNvSpPr txBox="1">
              <a:spLocks noChangeArrowheads="1"/>
            </p:cNvSpPr>
            <p:nvPr/>
          </p:nvSpPr>
          <p:spPr bwMode="auto">
            <a:xfrm>
              <a:off x="4308476" y="3122583"/>
              <a:ext cx="4701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88</a:t>
              </a:r>
            </a:p>
          </p:txBody>
        </p:sp>
      </p:grpSp>
      <p:grpSp>
        <p:nvGrpSpPr>
          <p:cNvPr id="36872" name="Group 6">
            <a:extLst>
              <a:ext uri="{FF2B5EF4-FFF2-40B4-BE49-F238E27FC236}">
                <a16:creationId xmlns:a16="http://schemas.microsoft.com/office/drawing/2014/main" id="{EF9A275C-A5F2-2245-D01B-BE98E9806F12}"/>
              </a:ext>
            </a:extLst>
          </p:cNvPr>
          <p:cNvGrpSpPr>
            <a:grpSpLocks/>
          </p:cNvGrpSpPr>
          <p:nvPr/>
        </p:nvGrpSpPr>
        <p:grpSpPr bwMode="auto">
          <a:xfrm>
            <a:off x="6064251" y="2528889"/>
            <a:ext cx="842855" cy="993805"/>
            <a:chOff x="4540251" y="2528888"/>
            <a:chExt cx="842854" cy="993805"/>
          </a:xfrm>
        </p:grpSpPr>
        <p:sp>
          <p:nvSpPr>
            <p:cNvPr id="36873" name="Rectangle 11">
              <a:extLst>
                <a:ext uri="{FF2B5EF4-FFF2-40B4-BE49-F238E27FC236}">
                  <a16:creationId xmlns:a16="http://schemas.microsoft.com/office/drawing/2014/main" id="{9E9F1450-8623-D863-CD85-33C48580FB8C}"/>
                </a:ext>
              </a:extLst>
            </p:cNvPr>
            <p:cNvSpPr>
              <a:spLocks noChangeArrowheads="1"/>
            </p:cNvSpPr>
            <p:nvPr/>
          </p:nvSpPr>
          <p:spPr bwMode="auto">
            <a:xfrm>
              <a:off x="4540251" y="2528888"/>
              <a:ext cx="563880" cy="609600"/>
            </a:xfrm>
            <a:prstGeom prst="rect">
              <a:avLst/>
            </a:prstGeom>
            <a:solidFill>
              <a:srgbClr val="FFFF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3</a:t>
              </a:r>
            </a:p>
          </p:txBody>
        </p:sp>
        <p:sp>
          <p:nvSpPr>
            <p:cNvPr id="36874" name="Text Box 22">
              <a:extLst>
                <a:ext uri="{FF2B5EF4-FFF2-40B4-BE49-F238E27FC236}">
                  <a16:creationId xmlns:a16="http://schemas.microsoft.com/office/drawing/2014/main" id="{0A106120-33FD-36E9-44A5-F1EEB3A549C4}"/>
                </a:ext>
              </a:extLst>
            </p:cNvPr>
            <p:cNvSpPr txBox="1">
              <a:spLocks noChangeArrowheads="1"/>
            </p:cNvSpPr>
            <p:nvPr/>
          </p:nvSpPr>
          <p:spPr bwMode="auto">
            <a:xfrm>
              <a:off x="4770438" y="3122583"/>
              <a:ext cx="6126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108</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D2C5DB3-7B3C-3617-4070-F517FF569575}"/>
              </a:ext>
            </a:extLst>
          </p:cNvPr>
          <p:cNvSpPr>
            <a:spLocks noGrp="1" noChangeArrowheads="1"/>
          </p:cNvSpPr>
          <p:nvPr>
            <p:ph type="title"/>
          </p:nvPr>
        </p:nvSpPr>
        <p:spPr>
          <a:xfrm>
            <a:off x="2438401" y="0"/>
            <a:ext cx="8686800" cy="844550"/>
          </a:xfrm>
        </p:spPr>
        <p:txBody>
          <a:bodyPr>
            <a:normAutofit fontScale="90000"/>
          </a:bodyPr>
          <a:lstStyle/>
          <a:p>
            <a:pPr>
              <a:defRPr/>
            </a:pPr>
            <a:r>
              <a:rPr lang="en-US" altLang="ko-KR" dirty="0">
                <a:latin typeface="Helvetica" charset="0"/>
                <a:ea typeface="굴림" charset="-127"/>
                <a:cs typeface="굴림" charset="-127"/>
              </a:rPr>
              <a:t>Example of RR with Time Quantum = 20</a:t>
            </a:r>
          </a:p>
        </p:txBody>
      </p:sp>
      <p:sp>
        <p:nvSpPr>
          <p:cNvPr id="581635" name="Rectangle 3">
            <a:extLst>
              <a:ext uri="{FF2B5EF4-FFF2-40B4-BE49-F238E27FC236}">
                <a16:creationId xmlns:a16="http://schemas.microsoft.com/office/drawing/2014/main" id="{6B1B23CB-9D9B-311E-8BEB-F2939D03E65F}"/>
              </a:ext>
            </a:extLst>
          </p:cNvPr>
          <p:cNvSpPr>
            <a:spLocks noGrp="1" noChangeArrowheads="1"/>
          </p:cNvSpPr>
          <p:nvPr>
            <p:ph type="body" idx="1"/>
          </p:nvPr>
        </p:nvSpPr>
        <p:spPr>
          <a:xfrm>
            <a:off x="1752600" y="1318846"/>
            <a:ext cx="8686800" cy="6172200"/>
          </a:xfrm>
        </p:spPr>
        <p:txBody>
          <a:bodyPr>
            <a:normAutofit fontScale="92500" lnSpcReduction="10000"/>
          </a:bodyPr>
          <a:lstStyle/>
          <a:p>
            <a:pPr marL="342900" indent="-342900">
              <a:tabLst>
                <a:tab pos="2630488" algn="ctr"/>
                <a:tab pos="3206750" algn="l"/>
                <a:tab pos="4459288" algn="ctr"/>
              </a:tabLst>
            </a:pPr>
            <a:r>
              <a:rPr lang="en-US" altLang="ko-KR" b="0" dirty="0">
                <a:latin typeface="Helvetica" panose="020B0604020202020204" pitchFamily="34" charset="0"/>
                <a:ea typeface="굴림" panose="020B0503020000020004" pitchFamily="34" charset="-127"/>
              </a:rPr>
              <a:t>Example:</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Process</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Burst Time </a:t>
            </a:r>
            <a:r>
              <a:rPr lang="en-US" altLang="ko-KR" sz="1800" dirty="0">
                <a:latin typeface="Helvetica" panose="020B0604020202020204" pitchFamily="34" charset="0"/>
                <a:ea typeface="굴림" panose="020B0503020000020004" pitchFamily="34" charset="-127"/>
              </a:rPr>
              <a:t>	</a:t>
            </a:r>
            <a:r>
              <a:rPr lang="en-US" altLang="ko-KR" sz="1800" u="sng" dirty="0">
                <a:latin typeface="Helvetica" panose="020B0604020202020204" pitchFamily="34" charset="0"/>
                <a:ea typeface="굴림" panose="020B0503020000020004" pitchFamily="34" charset="-127"/>
              </a:rPr>
              <a:t>Remaining Time</a:t>
            </a:r>
            <a:br>
              <a:rPr lang="en-US" altLang="ko-KR" sz="1800" dirty="0">
                <a:latin typeface="Helvetica" panose="020B0604020202020204" pitchFamily="34" charset="0"/>
                <a:ea typeface="굴림" panose="020B0503020000020004" pitchFamily="34" charset="-127"/>
              </a:rPr>
            </a:br>
            <a:r>
              <a:rPr lang="en-US" altLang="ko-KR" sz="1800" i="1" dirty="0">
                <a:latin typeface="Helvetica" panose="020B0604020202020204" pitchFamily="34" charset="0"/>
                <a:ea typeface="굴림" panose="020B0503020000020004" pitchFamily="34" charset="-127"/>
              </a:rPr>
              <a:t>	 P</a:t>
            </a:r>
            <a:r>
              <a:rPr lang="en-US" altLang="ko-KR" sz="1800" i="1" baseline="-25000" dirty="0">
                <a:latin typeface="Helvetica" panose="020B0604020202020204" pitchFamily="34" charset="0"/>
                <a:ea typeface="굴림" panose="020B0503020000020004" pitchFamily="34" charset="-127"/>
              </a:rPr>
              <a:t>1		</a:t>
            </a:r>
            <a:r>
              <a:rPr lang="en-US" altLang="ko-KR" sz="1800" dirty="0">
                <a:latin typeface="Helvetica" panose="020B0604020202020204" pitchFamily="34" charset="0"/>
                <a:ea typeface="굴림" panose="020B0503020000020004" pitchFamily="34" charset="-127"/>
              </a:rPr>
              <a:t>53 	           0</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2		 </a:t>
            </a:r>
            <a:r>
              <a:rPr lang="en-US" altLang="ko-KR" sz="1800" dirty="0">
                <a:latin typeface="Helvetica" panose="020B0604020202020204" pitchFamily="34" charset="0"/>
                <a:ea typeface="굴림" panose="020B0503020000020004" pitchFamily="34" charset="-127"/>
              </a:rPr>
              <a:t>8		           0</a:t>
            </a:r>
            <a:br>
              <a:rPr lang="en-US" altLang="ko-KR" sz="1800" dirty="0">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3		</a:t>
            </a:r>
            <a:r>
              <a:rPr lang="en-US" altLang="ko-KR" sz="1800" dirty="0">
                <a:latin typeface="Helvetica" panose="020B0604020202020204" pitchFamily="34" charset="0"/>
                <a:ea typeface="굴림" panose="020B0503020000020004" pitchFamily="34" charset="-127"/>
              </a:rPr>
              <a:t>68	           0</a:t>
            </a:r>
            <a:br>
              <a:rPr lang="en-US" altLang="ko-KR" sz="1800" dirty="0">
                <a:solidFill>
                  <a:srgbClr val="FF0000"/>
                </a:solidFill>
                <a:latin typeface="Helvetica" panose="020B0604020202020204" pitchFamily="34" charset="0"/>
                <a:ea typeface="굴림" panose="020B0503020000020004" pitchFamily="34" charset="-127"/>
              </a:rPr>
            </a:br>
            <a:r>
              <a:rPr lang="en-US" altLang="ko-KR" sz="1800" dirty="0">
                <a:latin typeface="Helvetica" panose="020B0604020202020204" pitchFamily="34" charset="0"/>
                <a:ea typeface="굴림" panose="020B0503020000020004" pitchFamily="34" charset="-127"/>
              </a:rPr>
              <a:t>	 </a:t>
            </a:r>
            <a:r>
              <a:rPr lang="en-US" altLang="ko-KR" sz="1800" i="1" dirty="0">
                <a:latin typeface="Helvetica" panose="020B0604020202020204" pitchFamily="34" charset="0"/>
                <a:ea typeface="굴림" panose="020B0503020000020004" pitchFamily="34" charset="-127"/>
              </a:rPr>
              <a:t>P</a:t>
            </a:r>
            <a:r>
              <a:rPr lang="en-US" altLang="ko-KR" sz="1800" i="1" baseline="-25000" dirty="0">
                <a:latin typeface="Helvetica" panose="020B0604020202020204" pitchFamily="34" charset="0"/>
                <a:ea typeface="굴림" panose="020B0503020000020004" pitchFamily="34" charset="-127"/>
              </a:rPr>
              <a:t>4		 </a:t>
            </a:r>
            <a:r>
              <a:rPr lang="en-US" altLang="ko-KR" sz="1800" dirty="0">
                <a:latin typeface="Helvetica" panose="020B0604020202020204" pitchFamily="34" charset="0"/>
                <a:ea typeface="굴림" panose="020B0503020000020004" pitchFamily="34" charset="-127"/>
              </a:rPr>
              <a:t>24	           0</a:t>
            </a:r>
          </a:p>
          <a:p>
            <a:pPr lvl="1">
              <a:tabLst>
                <a:tab pos="2630488" algn="ctr"/>
                <a:tab pos="3206750" algn="l"/>
                <a:tab pos="4459288" algn="ctr"/>
              </a:tabLst>
            </a:pPr>
            <a:r>
              <a:rPr lang="en-US" altLang="ko-KR" dirty="0">
                <a:latin typeface="Helvetica" panose="020B0604020202020204" pitchFamily="34" charset="0"/>
                <a:ea typeface="굴림" panose="020B0503020000020004" pitchFamily="34" charset="-127"/>
              </a:rPr>
              <a:t>The Gantt chart is:</a:t>
            </a: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tabLst>
                <a:tab pos="2630488" algn="ctr"/>
                <a:tab pos="3206750" algn="l"/>
                <a:tab pos="4459288" algn="ctr"/>
              </a:tabLst>
            </a:pPr>
            <a:r>
              <a:rPr lang="en-US" altLang="ko-KR" b="0" dirty="0">
                <a:latin typeface="Helvetica" panose="020B0604020202020204" pitchFamily="34" charset="0"/>
                <a:ea typeface="굴림" panose="020B0503020000020004" pitchFamily="34" charset="-127"/>
              </a:rPr>
              <a:t>Waiting time for P</a:t>
            </a:r>
            <a:r>
              <a:rPr lang="en-US" altLang="ko-KR" b="0" baseline="-25000" dirty="0">
                <a:latin typeface="Helvetica" panose="020B0604020202020204" pitchFamily="34" charset="0"/>
                <a:ea typeface="굴림" panose="020B0503020000020004" pitchFamily="34" charset="-127"/>
              </a:rPr>
              <a:t>1</a:t>
            </a:r>
            <a:r>
              <a:rPr lang="en-US" altLang="ko-KR" b="0" dirty="0">
                <a:latin typeface="Helvetica" panose="020B0604020202020204" pitchFamily="34" charset="0"/>
                <a:ea typeface="굴림" panose="020B0503020000020004" pitchFamily="34" charset="-127"/>
              </a:rPr>
              <a:t>=(68-20)+(112-88)=72		   		                         P</a:t>
            </a:r>
            <a:r>
              <a:rPr lang="en-US" altLang="ko-KR" b="0" baseline="-25000" dirty="0">
                <a:latin typeface="Helvetica" panose="020B0604020202020204" pitchFamily="34" charset="0"/>
                <a:ea typeface="굴림" panose="020B0503020000020004" pitchFamily="34" charset="-127"/>
              </a:rPr>
              <a:t>2</a:t>
            </a:r>
            <a:r>
              <a:rPr lang="en-US" altLang="ko-KR" b="0" dirty="0">
                <a:latin typeface="Helvetica" panose="020B0604020202020204" pitchFamily="34" charset="0"/>
                <a:ea typeface="굴림" panose="020B0503020000020004" pitchFamily="34" charset="-127"/>
              </a:rPr>
              <a:t>=(20-0)=20</a:t>
            </a:r>
            <a:br>
              <a:rPr lang="en-US" altLang="ko-KR" b="0" dirty="0">
                <a:latin typeface="Helvetica" panose="020B0604020202020204" pitchFamily="34" charset="0"/>
                <a:ea typeface="굴림" panose="020B0503020000020004" pitchFamily="34" charset="-127"/>
              </a:rPr>
            </a:br>
            <a:r>
              <a:rPr lang="en-US" altLang="ko-KR" b="0" dirty="0">
                <a:latin typeface="Helvetica" panose="020B0604020202020204" pitchFamily="34" charset="0"/>
                <a:ea typeface="굴림" panose="020B0503020000020004" pitchFamily="34" charset="-127"/>
              </a:rPr>
              <a:t>	                          P</a:t>
            </a:r>
            <a:r>
              <a:rPr lang="en-US" altLang="ko-KR" b="0" baseline="-25000" dirty="0">
                <a:latin typeface="Helvetica" panose="020B0604020202020204" pitchFamily="34" charset="0"/>
                <a:ea typeface="굴림" panose="020B0503020000020004" pitchFamily="34" charset="-127"/>
              </a:rPr>
              <a:t>3</a:t>
            </a:r>
            <a:r>
              <a:rPr lang="en-US" altLang="ko-KR" b="0" dirty="0">
                <a:latin typeface="Helvetica" panose="020B0604020202020204" pitchFamily="34" charset="0"/>
                <a:ea typeface="굴림" panose="020B0503020000020004" pitchFamily="34" charset="-127"/>
              </a:rPr>
              <a:t>=(28-0)+(88-48)+(125-108)=85</a:t>
            </a:r>
            <a:br>
              <a:rPr lang="en-US" altLang="ko-KR" b="0" dirty="0">
                <a:latin typeface="Helvetica" panose="020B0604020202020204" pitchFamily="34" charset="0"/>
                <a:ea typeface="굴림" panose="020B0503020000020004" pitchFamily="34" charset="-127"/>
              </a:rPr>
            </a:br>
            <a:r>
              <a:rPr lang="en-US" altLang="ko-KR" b="0" dirty="0">
                <a:latin typeface="Helvetica" panose="020B0604020202020204" pitchFamily="34" charset="0"/>
                <a:ea typeface="굴림" panose="020B0503020000020004" pitchFamily="34" charset="-127"/>
              </a:rPr>
              <a:t>	                          P</a:t>
            </a:r>
            <a:r>
              <a:rPr lang="en-US" altLang="ko-KR" b="0" baseline="-25000" dirty="0">
                <a:latin typeface="Helvetica" panose="020B0604020202020204" pitchFamily="34" charset="0"/>
                <a:ea typeface="굴림" panose="020B0503020000020004" pitchFamily="34" charset="-127"/>
              </a:rPr>
              <a:t>4</a:t>
            </a:r>
            <a:r>
              <a:rPr lang="en-US" altLang="ko-KR" b="0" dirty="0">
                <a:latin typeface="Helvetica" panose="020B0604020202020204" pitchFamily="34" charset="0"/>
                <a:ea typeface="굴림" panose="020B0503020000020004" pitchFamily="34" charset="-127"/>
              </a:rPr>
              <a:t>=(48-0)+(108-68)=88</a:t>
            </a:r>
          </a:p>
          <a:p>
            <a:pPr lvl="1">
              <a:tabLst>
                <a:tab pos="2630488" algn="ctr"/>
                <a:tab pos="3206750" algn="l"/>
                <a:tab pos="4459288" algn="ctr"/>
              </a:tabLst>
            </a:pPr>
            <a:r>
              <a:rPr lang="en-US" altLang="ko-KR" dirty="0">
                <a:latin typeface="Helvetica" panose="020B0604020202020204" pitchFamily="34" charset="0"/>
                <a:ea typeface="굴림" panose="020B0503020000020004" pitchFamily="34" charset="-127"/>
              </a:rPr>
              <a:t>Average waiting time = (72+20+85+88)/4=66¼</a:t>
            </a:r>
          </a:p>
          <a:p>
            <a:pPr lvl="1">
              <a:tabLst>
                <a:tab pos="2630488" algn="ctr"/>
                <a:tab pos="3206750" algn="l"/>
                <a:tab pos="4459288" algn="ctr"/>
              </a:tabLst>
            </a:pPr>
            <a:r>
              <a:rPr lang="en-US" altLang="ko-KR" dirty="0">
                <a:latin typeface="Helvetica" panose="020B0604020202020204" pitchFamily="34" charset="0"/>
                <a:ea typeface="굴림" panose="020B0503020000020004" pitchFamily="34" charset="-127"/>
              </a:rPr>
              <a:t>Average completion time = (125+28+153+112)/4 = 104½</a:t>
            </a:r>
          </a:p>
          <a:p>
            <a:pPr marL="342900" indent="-342900">
              <a:lnSpc>
                <a:spcPct val="80000"/>
              </a:lnSpc>
              <a:tabLst>
                <a:tab pos="2630488" algn="ctr"/>
                <a:tab pos="3206750" algn="l"/>
                <a:tab pos="4459288" algn="ctr"/>
              </a:tabLst>
            </a:pPr>
            <a:r>
              <a:rPr lang="en-US" altLang="ko-KR" b="0" dirty="0">
                <a:latin typeface="Helvetica" panose="020B0604020202020204" pitchFamily="34" charset="0"/>
                <a:ea typeface="굴림" panose="020B0503020000020004" pitchFamily="34" charset="-127"/>
              </a:rPr>
              <a:t>Thus, Round-Robin Pros and Cons:</a:t>
            </a:r>
          </a:p>
          <a:p>
            <a:pPr lvl="1">
              <a:lnSpc>
                <a:spcPct val="80000"/>
              </a:lnSpc>
              <a:tabLst>
                <a:tab pos="2630488" algn="ctr"/>
                <a:tab pos="3206750" algn="l"/>
                <a:tab pos="4459288" algn="ctr"/>
              </a:tabLst>
            </a:pPr>
            <a:r>
              <a:rPr lang="en-US" altLang="ko-KR" dirty="0">
                <a:latin typeface="Helvetica" panose="020B0604020202020204" pitchFamily="34" charset="0"/>
                <a:ea typeface="굴림" panose="020B0503020000020004" pitchFamily="34" charset="-127"/>
              </a:rPr>
              <a:t>Better for short jobs, Fair (+)</a:t>
            </a:r>
          </a:p>
          <a:p>
            <a:pPr lvl="1">
              <a:lnSpc>
                <a:spcPct val="80000"/>
              </a:lnSpc>
              <a:tabLst>
                <a:tab pos="2630488" algn="ctr"/>
                <a:tab pos="3206750" algn="l"/>
                <a:tab pos="4459288" algn="ctr"/>
              </a:tabLst>
            </a:pPr>
            <a:r>
              <a:rPr lang="en-US" altLang="ko-KR" dirty="0">
                <a:latin typeface="Helvetica" panose="020B0604020202020204" pitchFamily="34" charset="0"/>
                <a:ea typeface="굴림" panose="020B0503020000020004" pitchFamily="34" charset="-127"/>
              </a:rPr>
              <a:t>Context-switching time adds up for long jobs (-)</a:t>
            </a: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a:p>
            <a:pPr lvl="1">
              <a:buNone/>
              <a:tabLst>
                <a:tab pos="2630488" algn="ctr"/>
                <a:tab pos="3206750" algn="l"/>
                <a:tab pos="4459288" algn="ctr"/>
              </a:tabLst>
            </a:pPr>
            <a:endParaRPr lang="en-US" altLang="ko-KR" dirty="0">
              <a:latin typeface="Helvetica" panose="020B0604020202020204" pitchFamily="34" charset="0"/>
              <a:ea typeface="굴림" panose="020B0503020000020004" pitchFamily="34" charset="-127"/>
            </a:endParaRPr>
          </a:p>
        </p:txBody>
      </p:sp>
      <p:grpSp>
        <p:nvGrpSpPr>
          <p:cNvPr id="38915" name="Group 11">
            <a:extLst>
              <a:ext uri="{FF2B5EF4-FFF2-40B4-BE49-F238E27FC236}">
                <a16:creationId xmlns:a16="http://schemas.microsoft.com/office/drawing/2014/main" id="{672D6E40-6911-B2B6-6941-3BEF0A7E62A5}"/>
              </a:ext>
            </a:extLst>
          </p:cNvPr>
          <p:cNvGrpSpPr>
            <a:grpSpLocks/>
          </p:cNvGrpSpPr>
          <p:nvPr/>
        </p:nvGrpSpPr>
        <p:grpSpPr bwMode="auto">
          <a:xfrm>
            <a:off x="3084514" y="2528889"/>
            <a:ext cx="931963" cy="993805"/>
            <a:chOff x="1560513" y="2528888"/>
            <a:chExt cx="931964" cy="993805"/>
          </a:xfrm>
        </p:grpSpPr>
        <p:sp>
          <p:nvSpPr>
            <p:cNvPr id="38943" name="Rectangle 6">
              <a:extLst>
                <a:ext uri="{FF2B5EF4-FFF2-40B4-BE49-F238E27FC236}">
                  <a16:creationId xmlns:a16="http://schemas.microsoft.com/office/drawing/2014/main" id="{4FBFF822-C58F-736D-65FB-A5774AA1ECE8}"/>
                </a:ext>
              </a:extLst>
            </p:cNvPr>
            <p:cNvSpPr>
              <a:spLocks noChangeArrowheads="1"/>
            </p:cNvSpPr>
            <p:nvPr/>
          </p:nvSpPr>
          <p:spPr bwMode="auto">
            <a:xfrm>
              <a:off x="1720851" y="2528888"/>
              <a:ext cx="563880" cy="609600"/>
            </a:xfrm>
            <a:prstGeom prst="rect">
              <a:avLst/>
            </a:prstGeom>
            <a:solidFill>
              <a:srgbClr val="FF66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1</a:t>
              </a:r>
              <a:endParaRPr lang="en-US" altLang="en-US" b="0">
                <a:latin typeface="Helvetica" panose="020B0604020202020204" pitchFamily="34" charset="0"/>
              </a:endParaRPr>
            </a:p>
          </p:txBody>
        </p:sp>
        <p:sp>
          <p:nvSpPr>
            <p:cNvPr id="38944" name="Text Box 16">
              <a:extLst>
                <a:ext uri="{FF2B5EF4-FFF2-40B4-BE49-F238E27FC236}">
                  <a16:creationId xmlns:a16="http://schemas.microsoft.com/office/drawing/2014/main" id="{B00AE2B0-32B9-83FB-921C-EFCA07A3C97E}"/>
                </a:ext>
              </a:extLst>
            </p:cNvPr>
            <p:cNvSpPr txBox="1">
              <a:spLocks noChangeArrowheads="1"/>
            </p:cNvSpPr>
            <p:nvPr/>
          </p:nvSpPr>
          <p:spPr bwMode="auto">
            <a:xfrm>
              <a:off x="1560513" y="3122583"/>
              <a:ext cx="3273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0</a:t>
              </a:r>
            </a:p>
          </p:txBody>
        </p:sp>
        <p:sp>
          <p:nvSpPr>
            <p:cNvPr id="38945" name="Text Box 17">
              <a:extLst>
                <a:ext uri="{FF2B5EF4-FFF2-40B4-BE49-F238E27FC236}">
                  <a16:creationId xmlns:a16="http://schemas.microsoft.com/office/drawing/2014/main" id="{892E6302-C54B-002B-618F-E1E6DBC771B3}"/>
                </a:ext>
              </a:extLst>
            </p:cNvPr>
            <p:cNvSpPr txBox="1">
              <a:spLocks noChangeArrowheads="1"/>
            </p:cNvSpPr>
            <p:nvPr/>
          </p:nvSpPr>
          <p:spPr bwMode="auto">
            <a:xfrm>
              <a:off x="2022476" y="3122583"/>
              <a:ext cx="4700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20</a:t>
              </a:r>
            </a:p>
          </p:txBody>
        </p:sp>
      </p:grpSp>
      <p:grpSp>
        <p:nvGrpSpPr>
          <p:cNvPr id="38916" name="Group 10">
            <a:extLst>
              <a:ext uri="{FF2B5EF4-FFF2-40B4-BE49-F238E27FC236}">
                <a16:creationId xmlns:a16="http://schemas.microsoft.com/office/drawing/2014/main" id="{CFF2BDC0-0431-A8EA-F6C9-1063E4EB66C2}"/>
              </a:ext>
            </a:extLst>
          </p:cNvPr>
          <p:cNvGrpSpPr>
            <a:grpSpLocks/>
          </p:cNvGrpSpPr>
          <p:nvPr/>
        </p:nvGrpSpPr>
        <p:grpSpPr bwMode="auto">
          <a:xfrm>
            <a:off x="3808414" y="2528889"/>
            <a:ext cx="741261" cy="993805"/>
            <a:chOff x="2284731" y="2528888"/>
            <a:chExt cx="740944" cy="993805"/>
          </a:xfrm>
        </p:grpSpPr>
        <p:sp>
          <p:nvSpPr>
            <p:cNvPr id="22545" name="Rectangle 7">
              <a:extLst>
                <a:ext uri="{FF2B5EF4-FFF2-40B4-BE49-F238E27FC236}">
                  <a16:creationId xmlns:a16="http://schemas.microsoft.com/office/drawing/2014/main" id="{57ECAC6C-B822-1253-E9B6-FEC1EC519944}"/>
                </a:ext>
              </a:extLst>
            </p:cNvPr>
            <p:cNvSpPr>
              <a:spLocks noChangeArrowheads="1"/>
            </p:cNvSpPr>
            <p:nvPr/>
          </p:nvSpPr>
          <p:spPr bwMode="auto">
            <a:xfrm>
              <a:off x="2284731" y="2528888"/>
              <a:ext cx="563321" cy="609600"/>
            </a:xfrm>
            <a:prstGeom prst="rect">
              <a:avLst/>
            </a:prstGeom>
            <a:solidFill>
              <a:schemeClr val="accent5"/>
            </a:solidFill>
            <a:ln w="9525">
              <a:solidFill>
                <a:schemeClr val="tx1"/>
              </a:solidFill>
              <a:miter lim="800000"/>
              <a:headEnd/>
              <a:tailEnd/>
            </a:ln>
          </p:spPr>
          <p:txBody>
            <a:bodyPr wrap="none" anchor="ctr"/>
            <a:lstStyle/>
            <a:p>
              <a:pPr>
                <a:buFontTx/>
                <a:buNone/>
                <a:defRPr/>
              </a:pPr>
              <a:r>
                <a:rPr lang="en-US">
                  <a:latin typeface="Helvetica" charset="0"/>
                  <a:ea typeface="ＭＳ Ｐゴシック" charset="0"/>
                  <a:cs typeface="ＭＳ Ｐゴシック" charset="0"/>
                </a:rPr>
                <a:t>P</a:t>
              </a:r>
              <a:r>
                <a:rPr lang="en-US" baseline="-25000">
                  <a:latin typeface="Helvetica" charset="0"/>
                  <a:ea typeface="ＭＳ Ｐゴシック" charset="0"/>
                  <a:cs typeface="ＭＳ Ｐゴシック" charset="0"/>
                </a:rPr>
                <a:t>2</a:t>
              </a:r>
            </a:p>
          </p:txBody>
        </p:sp>
        <p:sp>
          <p:nvSpPr>
            <p:cNvPr id="38942" name="Text Box 18">
              <a:extLst>
                <a:ext uri="{FF2B5EF4-FFF2-40B4-BE49-F238E27FC236}">
                  <a16:creationId xmlns:a16="http://schemas.microsoft.com/office/drawing/2014/main" id="{9F09B8AA-F802-3510-4C26-CCDBCC8725D9}"/>
                </a:ext>
              </a:extLst>
            </p:cNvPr>
            <p:cNvSpPr txBox="1">
              <a:spLocks noChangeArrowheads="1"/>
            </p:cNvSpPr>
            <p:nvPr/>
          </p:nvSpPr>
          <p:spPr bwMode="auto">
            <a:xfrm>
              <a:off x="2555876" y="3122583"/>
              <a:ext cx="4697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28</a:t>
              </a:r>
            </a:p>
          </p:txBody>
        </p:sp>
      </p:grpSp>
      <p:grpSp>
        <p:nvGrpSpPr>
          <p:cNvPr id="38917" name="Group 9">
            <a:extLst>
              <a:ext uri="{FF2B5EF4-FFF2-40B4-BE49-F238E27FC236}">
                <a16:creationId xmlns:a16="http://schemas.microsoft.com/office/drawing/2014/main" id="{255B8F19-050F-4C55-2B2A-FB7136121EDB}"/>
              </a:ext>
            </a:extLst>
          </p:cNvPr>
          <p:cNvGrpSpPr>
            <a:grpSpLocks/>
          </p:cNvGrpSpPr>
          <p:nvPr/>
        </p:nvGrpSpPr>
        <p:grpSpPr bwMode="auto">
          <a:xfrm>
            <a:off x="4371976" y="2528889"/>
            <a:ext cx="780768" cy="993805"/>
            <a:chOff x="2848611" y="2528888"/>
            <a:chExt cx="780133" cy="993805"/>
          </a:xfrm>
        </p:grpSpPr>
        <p:sp>
          <p:nvSpPr>
            <p:cNvPr id="38939" name="Rectangle 8">
              <a:extLst>
                <a:ext uri="{FF2B5EF4-FFF2-40B4-BE49-F238E27FC236}">
                  <a16:creationId xmlns:a16="http://schemas.microsoft.com/office/drawing/2014/main" id="{FDB9AC38-36DD-469A-4DF2-661EA0D30455}"/>
                </a:ext>
              </a:extLst>
            </p:cNvPr>
            <p:cNvSpPr>
              <a:spLocks noChangeArrowheads="1"/>
            </p:cNvSpPr>
            <p:nvPr/>
          </p:nvSpPr>
          <p:spPr bwMode="auto">
            <a:xfrm>
              <a:off x="2848611" y="2528888"/>
              <a:ext cx="563880" cy="609600"/>
            </a:xfrm>
            <a:prstGeom prst="rect">
              <a:avLst/>
            </a:prstGeom>
            <a:solidFill>
              <a:srgbClr val="FFFF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3</a:t>
              </a:r>
            </a:p>
          </p:txBody>
        </p:sp>
        <p:sp>
          <p:nvSpPr>
            <p:cNvPr id="38940" name="Text Box 19">
              <a:extLst>
                <a:ext uri="{FF2B5EF4-FFF2-40B4-BE49-F238E27FC236}">
                  <a16:creationId xmlns:a16="http://schemas.microsoft.com/office/drawing/2014/main" id="{AAFCB52B-7AB9-A402-4D82-331D9D42CB3E}"/>
                </a:ext>
              </a:extLst>
            </p:cNvPr>
            <p:cNvSpPr txBox="1">
              <a:spLocks noChangeArrowheads="1"/>
            </p:cNvSpPr>
            <p:nvPr/>
          </p:nvSpPr>
          <p:spPr bwMode="auto">
            <a:xfrm>
              <a:off x="3159126" y="3122583"/>
              <a:ext cx="4696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48</a:t>
              </a:r>
            </a:p>
          </p:txBody>
        </p:sp>
      </p:grpSp>
      <p:grpSp>
        <p:nvGrpSpPr>
          <p:cNvPr id="38918" name="Group 8">
            <a:extLst>
              <a:ext uri="{FF2B5EF4-FFF2-40B4-BE49-F238E27FC236}">
                <a16:creationId xmlns:a16="http://schemas.microsoft.com/office/drawing/2014/main" id="{0F3A1B5D-D5C1-F5D7-6717-65A38F2F6DDB}"/>
              </a:ext>
            </a:extLst>
          </p:cNvPr>
          <p:cNvGrpSpPr>
            <a:grpSpLocks/>
          </p:cNvGrpSpPr>
          <p:nvPr/>
        </p:nvGrpSpPr>
        <p:grpSpPr bwMode="auto">
          <a:xfrm>
            <a:off x="4937127" y="2528889"/>
            <a:ext cx="832309" cy="993805"/>
            <a:chOff x="3412491" y="2528888"/>
            <a:chExt cx="832944" cy="993805"/>
          </a:xfrm>
        </p:grpSpPr>
        <p:sp>
          <p:nvSpPr>
            <p:cNvPr id="38937" name="Rectangle 9">
              <a:extLst>
                <a:ext uri="{FF2B5EF4-FFF2-40B4-BE49-F238E27FC236}">
                  <a16:creationId xmlns:a16="http://schemas.microsoft.com/office/drawing/2014/main" id="{58FBF85B-2AEB-C809-F8E1-D7248AE67B46}"/>
                </a:ext>
              </a:extLst>
            </p:cNvPr>
            <p:cNvSpPr>
              <a:spLocks noChangeArrowheads="1"/>
            </p:cNvSpPr>
            <p:nvPr/>
          </p:nvSpPr>
          <p:spPr bwMode="auto">
            <a:xfrm>
              <a:off x="3412491" y="2528888"/>
              <a:ext cx="563880" cy="609600"/>
            </a:xfrm>
            <a:prstGeom prst="rect">
              <a:avLst/>
            </a:prstGeom>
            <a:solidFill>
              <a:srgbClr val="53FB25"/>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4</a:t>
              </a:r>
            </a:p>
          </p:txBody>
        </p:sp>
        <p:sp>
          <p:nvSpPr>
            <p:cNvPr id="38938" name="Text Box 20">
              <a:extLst>
                <a:ext uri="{FF2B5EF4-FFF2-40B4-BE49-F238E27FC236}">
                  <a16:creationId xmlns:a16="http://schemas.microsoft.com/office/drawing/2014/main" id="{4B4330A9-272E-D155-AC33-17CA78AFEBDE}"/>
                </a:ext>
              </a:extLst>
            </p:cNvPr>
            <p:cNvSpPr txBox="1">
              <a:spLocks noChangeArrowheads="1"/>
            </p:cNvSpPr>
            <p:nvPr/>
          </p:nvSpPr>
          <p:spPr bwMode="auto">
            <a:xfrm>
              <a:off x="3775076" y="3122583"/>
              <a:ext cx="470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68</a:t>
              </a:r>
            </a:p>
          </p:txBody>
        </p:sp>
      </p:grpSp>
      <p:grpSp>
        <p:nvGrpSpPr>
          <p:cNvPr id="38919" name="Group 7">
            <a:extLst>
              <a:ext uri="{FF2B5EF4-FFF2-40B4-BE49-F238E27FC236}">
                <a16:creationId xmlns:a16="http://schemas.microsoft.com/office/drawing/2014/main" id="{A6C67DB4-EE0B-6DFD-A522-1D135059E6E4}"/>
              </a:ext>
            </a:extLst>
          </p:cNvPr>
          <p:cNvGrpSpPr>
            <a:grpSpLocks/>
          </p:cNvGrpSpPr>
          <p:nvPr/>
        </p:nvGrpSpPr>
        <p:grpSpPr bwMode="auto">
          <a:xfrm>
            <a:off x="5500690" y="2528889"/>
            <a:ext cx="801973" cy="993805"/>
            <a:chOff x="3976371" y="2528888"/>
            <a:chExt cx="802291" cy="993805"/>
          </a:xfrm>
        </p:grpSpPr>
        <p:sp>
          <p:nvSpPr>
            <p:cNvPr id="38935" name="Rectangle 10">
              <a:extLst>
                <a:ext uri="{FF2B5EF4-FFF2-40B4-BE49-F238E27FC236}">
                  <a16:creationId xmlns:a16="http://schemas.microsoft.com/office/drawing/2014/main" id="{3CF11929-3443-600F-D098-FF0C35346B12}"/>
                </a:ext>
              </a:extLst>
            </p:cNvPr>
            <p:cNvSpPr>
              <a:spLocks noChangeArrowheads="1"/>
            </p:cNvSpPr>
            <p:nvPr/>
          </p:nvSpPr>
          <p:spPr bwMode="auto">
            <a:xfrm>
              <a:off x="3976371" y="2528888"/>
              <a:ext cx="563880" cy="609600"/>
            </a:xfrm>
            <a:prstGeom prst="rect">
              <a:avLst/>
            </a:prstGeom>
            <a:solidFill>
              <a:srgbClr val="FF66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1</a:t>
              </a:r>
            </a:p>
          </p:txBody>
        </p:sp>
        <p:sp>
          <p:nvSpPr>
            <p:cNvPr id="38936" name="Text Box 21">
              <a:extLst>
                <a:ext uri="{FF2B5EF4-FFF2-40B4-BE49-F238E27FC236}">
                  <a16:creationId xmlns:a16="http://schemas.microsoft.com/office/drawing/2014/main" id="{7780F8AF-3454-9D97-0D0B-3A0A3D7C4DC8}"/>
                </a:ext>
              </a:extLst>
            </p:cNvPr>
            <p:cNvSpPr txBox="1">
              <a:spLocks noChangeArrowheads="1"/>
            </p:cNvSpPr>
            <p:nvPr/>
          </p:nvSpPr>
          <p:spPr bwMode="auto">
            <a:xfrm>
              <a:off x="4308476" y="3122583"/>
              <a:ext cx="4701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88</a:t>
              </a:r>
            </a:p>
          </p:txBody>
        </p:sp>
      </p:grpSp>
      <p:grpSp>
        <p:nvGrpSpPr>
          <p:cNvPr id="38920" name="Group 6">
            <a:extLst>
              <a:ext uri="{FF2B5EF4-FFF2-40B4-BE49-F238E27FC236}">
                <a16:creationId xmlns:a16="http://schemas.microsoft.com/office/drawing/2014/main" id="{8755DD7C-54A0-5219-CB56-ADD916C33763}"/>
              </a:ext>
            </a:extLst>
          </p:cNvPr>
          <p:cNvGrpSpPr>
            <a:grpSpLocks/>
          </p:cNvGrpSpPr>
          <p:nvPr/>
        </p:nvGrpSpPr>
        <p:grpSpPr bwMode="auto">
          <a:xfrm>
            <a:off x="6064251" y="2528889"/>
            <a:ext cx="842855" cy="993805"/>
            <a:chOff x="4540251" y="2528888"/>
            <a:chExt cx="842854" cy="993805"/>
          </a:xfrm>
        </p:grpSpPr>
        <p:sp>
          <p:nvSpPr>
            <p:cNvPr id="38933" name="Rectangle 11">
              <a:extLst>
                <a:ext uri="{FF2B5EF4-FFF2-40B4-BE49-F238E27FC236}">
                  <a16:creationId xmlns:a16="http://schemas.microsoft.com/office/drawing/2014/main" id="{6A135F82-5E28-29E8-BABC-DEB24FEEAFB4}"/>
                </a:ext>
              </a:extLst>
            </p:cNvPr>
            <p:cNvSpPr>
              <a:spLocks noChangeArrowheads="1"/>
            </p:cNvSpPr>
            <p:nvPr/>
          </p:nvSpPr>
          <p:spPr bwMode="auto">
            <a:xfrm>
              <a:off x="4540251" y="2528888"/>
              <a:ext cx="563880" cy="609600"/>
            </a:xfrm>
            <a:prstGeom prst="rect">
              <a:avLst/>
            </a:prstGeom>
            <a:solidFill>
              <a:srgbClr val="FFFF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3</a:t>
              </a:r>
            </a:p>
          </p:txBody>
        </p:sp>
        <p:sp>
          <p:nvSpPr>
            <p:cNvPr id="38934" name="Text Box 22">
              <a:extLst>
                <a:ext uri="{FF2B5EF4-FFF2-40B4-BE49-F238E27FC236}">
                  <a16:creationId xmlns:a16="http://schemas.microsoft.com/office/drawing/2014/main" id="{7AD68FE4-8A07-B148-FB72-906738970103}"/>
                </a:ext>
              </a:extLst>
            </p:cNvPr>
            <p:cNvSpPr txBox="1">
              <a:spLocks noChangeArrowheads="1"/>
            </p:cNvSpPr>
            <p:nvPr/>
          </p:nvSpPr>
          <p:spPr bwMode="auto">
            <a:xfrm>
              <a:off x="4770438" y="3122583"/>
              <a:ext cx="6126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108</a:t>
              </a:r>
            </a:p>
          </p:txBody>
        </p:sp>
      </p:grpSp>
      <p:grpSp>
        <p:nvGrpSpPr>
          <p:cNvPr id="38921" name="Group 22">
            <a:extLst>
              <a:ext uri="{FF2B5EF4-FFF2-40B4-BE49-F238E27FC236}">
                <a16:creationId xmlns:a16="http://schemas.microsoft.com/office/drawing/2014/main" id="{218011AE-D2B6-3CC6-4CCA-1B5736AC4F46}"/>
              </a:ext>
            </a:extLst>
          </p:cNvPr>
          <p:cNvGrpSpPr>
            <a:grpSpLocks/>
          </p:cNvGrpSpPr>
          <p:nvPr/>
        </p:nvGrpSpPr>
        <p:grpSpPr bwMode="auto">
          <a:xfrm>
            <a:off x="6627811" y="2528889"/>
            <a:ext cx="879158" cy="993805"/>
            <a:chOff x="5104131" y="2528888"/>
            <a:chExt cx="878842" cy="993805"/>
          </a:xfrm>
        </p:grpSpPr>
        <p:sp>
          <p:nvSpPr>
            <p:cNvPr id="38931" name="Rectangle 12">
              <a:extLst>
                <a:ext uri="{FF2B5EF4-FFF2-40B4-BE49-F238E27FC236}">
                  <a16:creationId xmlns:a16="http://schemas.microsoft.com/office/drawing/2014/main" id="{6EAE572A-73E5-340F-DD89-F2E116E1809D}"/>
                </a:ext>
              </a:extLst>
            </p:cNvPr>
            <p:cNvSpPr>
              <a:spLocks noChangeArrowheads="1"/>
            </p:cNvSpPr>
            <p:nvPr/>
          </p:nvSpPr>
          <p:spPr bwMode="auto">
            <a:xfrm>
              <a:off x="5104131" y="2528888"/>
              <a:ext cx="563880" cy="609600"/>
            </a:xfrm>
            <a:prstGeom prst="rect">
              <a:avLst/>
            </a:prstGeom>
            <a:solidFill>
              <a:srgbClr val="53FB25"/>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4</a:t>
              </a:r>
            </a:p>
          </p:txBody>
        </p:sp>
        <p:sp>
          <p:nvSpPr>
            <p:cNvPr id="38932" name="Text Box 23">
              <a:extLst>
                <a:ext uri="{FF2B5EF4-FFF2-40B4-BE49-F238E27FC236}">
                  <a16:creationId xmlns:a16="http://schemas.microsoft.com/office/drawing/2014/main" id="{280A5911-EEB3-30C5-1EE2-3FA015350D18}"/>
                </a:ext>
              </a:extLst>
            </p:cNvPr>
            <p:cNvSpPr txBox="1">
              <a:spLocks noChangeArrowheads="1"/>
            </p:cNvSpPr>
            <p:nvPr/>
          </p:nvSpPr>
          <p:spPr bwMode="auto">
            <a:xfrm>
              <a:off x="5389563" y="3122583"/>
              <a:ext cx="5934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112</a:t>
              </a:r>
            </a:p>
          </p:txBody>
        </p:sp>
      </p:grpSp>
      <p:grpSp>
        <p:nvGrpSpPr>
          <p:cNvPr id="38922" name="Group 25">
            <a:extLst>
              <a:ext uri="{FF2B5EF4-FFF2-40B4-BE49-F238E27FC236}">
                <a16:creationId xmlns:a16="http://schemas.microsoft.com/office/drawing/2014/main" id="{BC3DA260-6BD8-16F5-8838-2DFD44439EDB}"/>
              </a:ext>
            </a:extLst>
          </p:cNvPr>
          <p:cNvGrpSpPr>
            <a:grpSpLocks/>
          </p:cNvGrpSpPr>
          <p:nvPr/>
        </p:nvGrpSpPr>
        <p:grpSpPr bwMode="auto">
          <a:xfrm>
            <a:off x="7191379" y="2528889"/>
            <a:ext cx="858277" cy="993805"/>
            <a:chOff x="5668011" y="2528888"/>
            <a:chExt cx="857641" cy="993805"/>
          </a:xfrm>
        </p:grpSpPr>
        <p:sp>
          <p:nvSpPr>
            <p:cNvPr id="38929" name="Rectangle 13">
              <a:extLst>
                <a:ext uri="{FF2B5EF4-FFF2-40B4-BE49-F238E27FC236}">
                  <a16:creationId xmlns:a16="http://schemas.microsoft.com/office/drawing/2014/main" id="{772C7ACB-51CF-12CD-6C37-4BC1A9020778}"/>
                </a:ext>
              </a:extLst>
            </p:cNvPr>
            <p:cNvSpPr>
              <a:spLocks noChangeArrowheads="1"/>
            </p:cNvSpPr>
            <p:nvPr/>
          </p:nvSpPr>
          <p:spPr bwMode="auto">
            <a:xfrm>
              <a:off x="5668011" y="2528888"/>
              <a:ext cx="563880" cy="609600"/>
            </a:xfrm>
            <a:prstGeom prst="rect">
              <a:avLst/>
            </a:prstGeom>
            <a:solidFill>
              <a:srgbClr val="FF66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1</a:t>
              </a:r>
            </a:p>
          </p:txBody>
        </p:sp>
        <p:sp>
          <p:nvSpPr>
            <p:cNvPr id="38930" name="Text Box 24">
              <a:extLst>
                <a:ext uri="{FF2B5EF4-FFF2-40B4-BE49-F238E27FC236}">
                  <a16:creationId xmlns:a16="http://schemas.microsoft.com/office/drawing/2014/main" id="{9F106587-0D51-0B96-4967-C09273D0437B}"/>
                </a:ext>
              </a:extLst>
            </p:cNvPr>
            <p:cNvSpPr txBox="1">
              <a:spLocks noChangeArrowheads="1"/>
            </p:cNvSpPr>
            <p:nvPr/>
          </p:nvSpPr>
          <p:spPr bwMode="auto">
            <a:xfrm>
              <a:off x="5913438" y="3122583"/>
              <a:ext cx="61221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125</a:t>
              </a:r>
            </a:p>
          </p:txBody>
        </p:sp>
      </p:grpSp>
      <p:grpSp>
        <p:nvGrpSpPr>
          <p:cNvPr id="38923" name="Group 28">
            <a:extLst>
              <a:ext uri="{FF2B5EF4-FFF2-40B4-BE49-F238E27FC236}">
                <a16:creationId xmlns:a16="http://schemas.microsoft.com/office/drawing/2014/main" id="{1FC92304-91C8-675C-54FB-176296E3CF19}"/>
              </a:ext>
            </a:extLst>
          </p:cNvPr>
          <p:cNvGrpSpPr>
            <a:grpSpLocks/>
          </p:cNvGrpSpPr>
          <p:nvPr/>
        </p:nvGrpSpPr>
        <p:grpSpPr bwMode="auto">
          <a:xfrm>
            <a:off x="7756528" y="2528889"/>
            <a:ext cx="878223" cy="993805"/>
            <a:chOff x="6231891" y="2528888"/>
            <a:chExt cx="878857" cy="993805"/>
          </a:xfrm>
        </p:grpSpPr>
        <p:sp>
          <p:nvSpPr>
            <p:cNvPr id="38927" name="Rectangle 14">
              <a:extLst>
                <a:ext uri="{FF2B5EF4-FFF2-40B4-BE49-F238E27FC236}">
                  <a16:creationId xmlns:a16="http://schemas.microsoft.com/office/drawing/2014/main" id="{235EBAB8-A240-A658-7F99-94B673DCC049}"/>
                </a:ext>
              </a:extLst>
            </p:cNvPr>
            <p:cNvSpPr>
              <a:spLocks noChangeArrowheads="1"/>
            </p:cNvSpPr>
            <p:nvPr/>
          </p:nvSpPr>
          <p:spPr bwMode="auto">
            <a:xfrm>
              <a:off x="6231891" y="2528888"/>
              <a:ext cx="563880" cy="609600"/>
            </a:xfrm>
            <a:prstGeom prst="rect">
              <a:avLst/>
            </a:prstGeom>
            <a:solidFill>
              <a:srgbClr val="FFFF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3</a:t>
              </a:r>
            </a:p>
          </p:txBody>
        </p:sp>
        <p:sp>
          <p:nvSpPr>
            <p:cNvPr id="38928" name="Text Box 25">
              <a:extLst>
                <a:ext uri="{FF2B5EF4-FFF2-40B4-BE49-F238E27FC236}">
                  <a16:creationId xmlns:a16="http://schemas.microsoft.com/office/drawing/2014/main" id="{9BCC5F8B-1BD5-6E14-E17C-445E7D1AF259}"/>
                </a:ext>
              </a:extLst>
            </p:cNvPr>
            <p:cNvSpPr txBox="1">
              <a:spLocks noChangeArrowheads="1"/>
            </p:cNvSpPr>
            <p:nvPr/>
          </p:nvSpPr>
          <p:spPr bwMode="auto">
            <a:xfrm>
              <a:off x="6497638" y="3122583"/>
              <a:ext cx="6131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145</a:t>
              </a:r>
            </a:p>
          </p:txBody>
        </p:sp>
      </p:grpSp>
      <p:grpSp>
        <p:nvGrpSpPr>
          <p:cNvPr id="38924" name="Group 31">
            <a:extLst>
              <a:ext uri="{FF2B5EF4-FFF2-40B4-BE49-F238E27FC236}">
                <a16:creationId xmlns:a16="http://schemas.microsoft.com/office/drawing/2014/main" id="{C3650E57-1BAB-F407-A8E4-3C933919D365}"/>
              </a:ext>
            </a:extLst>
          </p:cNvPr>
          <p:cNvGrpSpPr>
            <a:grpSpLocks/>
          </p:cNvGrpSpPr>
          <p:nvPr/>
        </p:nvGrpSpPr>
        <p:grpSpPr bwMode="auto">
          <a:xfrm>
            <a:off x="8320089" y="2528889"/>
            <a:ext cx="847847" cy="993805"/>
            <a:chOff x="6795771" y="2528888"/>
            <a:chExt cx="848164" cy="993805"/>
          </a:xfrm>
        </p:grpSpPr>
        <p:sp>
          <p:nvSpPr>
            <p:cNvPr id="38925" name="Rectangle 15">
              <a:extLst>
                <a:ext uri="{FF2B5EF4-FFF2-40B4-BE49-F238E27FC236}">
                  <a16:creationId xmlns:a16="http://schemas.microsoft.com/office/drawing/2014/main" id="{8BAADBE4-E624-02DE-40E0-1AD1CD89E5DD}"/>
                </a:ext>
              </a:extLst>
            </p:cNvPr>
            <p:cNvSpPr>
              <a:spLocks noChangeArrowheads="1"/>
            </p:cNvSpPr>
            <p:nvPr/>
          </p:nvSpPr>
          <p:spPr bwMode="auto">
            <a:xfrm>
              <a:off x="6795771" y="2528888"/>
              <a:ext cx="563880" cy="609600"/>
            </a:xfrm>
            <a:prstGeom prst="rect">
              <a:avLst/>
            </a:prstGeom>
            <a:solidFill>
              <a:srgbClr val="FFFF00"/>
            </a:solidFill>
            <a:ln w="9525">
              <a:solidFill>
                <a:schemeClr val="tx1"/>
              </a:solidFill>
              <a:miter lim="800000"/>
              <a:headEnd/>
              <a:tailEnd/>
            </a:ln>
          </p:spPr>
          <p:txBody>
            <a:bodyPr wrap="none" anchor="ct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buFontTx/>
                <a:buNone/>
              </a:pPr>
              <a:r>
                <a:rPr lang="en-US" altLang="en-US" b="0">
                  <a:latin typeface="Helvetica" panose="020B0604020202020204" pitchFamily="34" charset="0"/>
                </a:rPr>
                <a:t>P</a:t>
              </a:r>
              <a:r>
                <a:rPr lang="en-US" altLang="en-US" b="0" baseline="-25000">
                  <a:latin typeface="Helvetica" panose="020B0604020202020204" pitchFamily="34" charset="0"/>
                </a:rPr>
                <a:t>3</a:t>
              </a:r>
            </a:p>
          </p:txBody>
        </p:sp>
        <p:sp>
          <p:nvSpPr>
            <p:cNvPr id="38926" name="Text Box 26">
              <a:extLst>
                <a:ext uri="{FF2B5EF4-FFF2-40B4-BE49-F238E27FC236}">
                  <a16:creationId xmlns:a16="http://schemas.microsoft.com/office/drawing/2014/main" id="{45DC3971-40D4-A3B3-3DC0-7C5A5107EB1C}"/>
                </a:ext>
              </a:extLst>
            </p:cNvPr>
            <p:cNvSpPr txBox="1">
              <a:spLocks noChangeArrowheads="1"/>
            </p:cNvSpPr>
            <p:nvPr/>
          </p:nvSpPr>
          <p:spPr bwMode="auto">
            <a:xfrm>
              <a:off x="7031038" y="3122583"/>
              <a:ext cx="61289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b="1">
                  <a:solidFill>
                    <a:schemeClr val="tx1"/>
                  </a:solidFill>
                  <a:latin typeface="Comic Sans MS" panose="030F0702030302020204" pitchFamily="66" charset="0"/>
                  <a:ea typeface="MS PGothic" panose="020B0600070205080204" pitchFamily="34" charset="-128"/>
                </a:defRPr>
              </a:lvl1pPr>
              <a:lvl2pPr marL="742950" indent="-285750">
                <a:defRPr sz="2000" b="1">
                  <a:solidFill>
                    <a:schemeClr val="tx1"/>
                  </a:solidFill>
                  <a:latin typeface="Comic Sans MS" panose="030F0702030302020204" pitchFamily="66" charset="0"/>
                  <a:ea typeface="MS PGothic" panose="020B0600070205080204" pitchFamily="34" charset="-128"/>
                </a:defRPr>
              </a:lvl2pPr>
              <a:lvl3pPr marL="1143000" indent="-228600">
                <a:defRPr sz="2000" b="1">
                  <a:solidFill>
                    <a:schemeClr val="tx1"/>
                  </a:solidFill>
                  <a:latin typeface="Comic Sans MS" panose="030F0702030302020204" pitchFamily="66" charset="0"/>
                  <a:ea typeface="MS PGothic" panose="020B0600070205080204" pitchFamily="34" charset="-128"/>
                </a:defRPr>
              </a:lvl3pPr>
              <a:lvl4pPr marL="1600200" indent="-228600">
                <a:defRPr sz="2000" b="1">
                  <a:solidFill>
                    <a:schemeClr val="tx1"/>
                  </a:solidFill>
                  <a:latin typeface="Comic Sans MS" panose="030F0702030302020204" pitchFamily="66" charset="0"/>
                  <a:ea typeface="MS PGothic" panose="020B0600070205080204" pitchFamily="34" charset="-128"/>
                </a:defRPr>
              </a:lvl4pPr>
              <a:lvl5pPr marL="2057400" indent="-228600">
                <a:defRPr sz="2000" b="1">
                  <a:solidFill>
                    <a:schemeClr val="tx1"/>
                  </a:solidFill>
                  <a:latin typeface="Comic Sans MS" panose="030F0702030302020204" pitchFamily="66" charset="0"/>
                  <a:ea typeface="MS PGothic" panose="020B0600070205080204" pitchFamily="34" charset="-128"/>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ea typeface="MS PGothic" panose="020B0600070205080204" pitchFamily="34" charset="-128"/>
                </a:defRPr>
              </a:lvl9pPr>
            </a:lstStyle>
            <a:p>
              <a:pPr>
                <a:spcBef>
                  <a:spcPct val="50000"/>
                </a:spcBef>
                <a:buFontTx/>
                <a:buNone/>
              </a:pPr>
              <a:r>
                <a:rPr lang="en-US" altLang="en-US" b="0">
                  <a:latin typeface="Helvetica" panose="020B0604020202020204" pitchFamily="34" charset="0"/>
                </a:rPr>
                <a:t>153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81635">
                                            <p:txEl>
                                              <p:pRg st="5" end="5"/>
                                            </p:txEl>
                                          </p:spTgt>
                                        </p:tgtEl>
                                        <p:attrNameLst>
                                          <p:attrName>style.visibility</p:attrName>
                                        </p:attrNameLst>
                                      </p:cBhvr>
                                      <p:to>
                                        <p:strVal val="visible"/>
                                      </p:to>
                                    </p:set>
                                    <p:anim calcmode="lin" valueType="num">
                                      <p:cBhvr additive="base">
                                        <p:cTn id="7" dur="500" fill="hold"/>
                                        <p:tgtEl>
                                          <p:spTgt spid="581635">
                                            <p:txEl>
                                              <p:pRg st="5" end="5"/>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81635">
                                            <p:txEl>
                                              <p:pRg st="5" end="5"/>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581635">
                                            <p:txEl>
                                              <p:pRg st="6" end="6"/>
                                            </p:txEl>
                                          </p:spTgt>
                                        </p:tgtEl>
                                        <p:attrNameLst>
                                          <p:attrName>style.visibility</p:attrName>
                                        </p:attrNameLst>
                                      </p:cBhvr>
                                      <p:to>
                                        <p:strVal val="visible"/>
                                      </p:to>
                                    </p:set>
                                    <p:anim calcmode="lin" valueType="num">
                                      <p:cBhvr additive="base">
                                        <p:cTn id="11" dur="500" fill="hold"/>
                                        <p:tgtEl>
                                          <p:spTgt spid="581635">
                                            <p:txEl>
                                              <p:pRg st="6" end="6"/>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81635">
                                            <p:txEl>
                                              <p:pRg st="6" end="6"/>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81635">
                                            <p:txEl>
                                              <p:pRg st="7" end="7"/>
                                            </p:txEl>
                                          </p:spTgt>
                                        </p:tgtEl>
                                        <p:attrNameLst>
                                          <p:attrName>style.visibility</p:attrName>
                                        </p:attrNameLst>
                                      </p:cBhvr>
                                      <p:to>
                                        <p:strVal val="visible"/>
                                      </p:to>
                                    </p:set>
                                    <p:anim calcmode="lin" valueType="num">
                                      <p:cBhvr additive="base">
                                        <p:cTn id="15" dur="500" fill="hold"/>
                                        <p:tgtEl>
                                          <p:spTgt spid="581635">
                                            <p:txEl>
                                              <p:pRg st="7" end="7"/>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816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581635">
                                            <p:txEl>
                                              <p:pRg st="8" end="8"/>
                                            </p:txEl>
                                          </p:spTgt>
                                        </p:tgtEl>
                                        <p:attrNameLst>
                                          <p:attrName>style.visibility</p:attrName>
                                        </p:attrNameLst>
                                      </p:cBhvr>
                                      <p:to>
                                        <p:strVal val="visible"/>
                                      </p:to>
                                    </p:set>
                                    <p:anim calcmode="lin" valueType="num">
                                      <p:cBhvr additive="base">
                                        <p:cTn id="21" dur="500" fill="hold"/>
                                        <p:tgtEl>
                                          <p:spTgt spid="581635">
                                            <p:txEl>
                                              <p:pRg st="8" end="8"/>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581635">
                                            <p:txEl>
                                              <p:pRg st="8" end="8"/>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581635">
                                            <p:txEl>
                                              <p:pRg st="9" end="9"/>
                                            </p:txEl>
                                          </p:spTgt>
                                        </p:tgtEl>
                                        <p:attrNameLst>
                                          <p:attrName>style.visibility</p:attrName>
                                        </p:attrNameLst>
                                      </p:cBhvr>
                                      <p:to>
                                        <p:strVal val="visible"/>
                                      </p:to>
                                    </p:set>
                                    <p:anim calcmode="lin" valueType="num">
                                      <p:cBhvr additive="base">
                                        <p:cTn id="25" dur="500" fill="hold"/>
                                        <p:tgtEl>
                                          <p:spTgt spid="581635">
                                            <p:txEl>
                                              <p:pRg st="9" end="9"/>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81635">
                                            <p:txEl>
                                              <p:pRg st="9" end="9"/>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581635">
                                            <p:txEl>
                                              <p:pRg st="10" end="10"/>
                                            </p:txEl>
                                          </p:spTgt>
                                        </p:tgtEl>
                                        <p:attrNameLst>
                                          <p:attrName>style.visibility</p:attrName>
                                        </p:attrNameLst>
                                      </p:cBhvr>
                                      <p:to>
                                        <p:strVal val="visible"/>
                                      </p:to>
                                    </p:set>
                                    <p:anim calcmode="lin" valueType="num">
                                      <p:cBhvr additive="base">
                                        <p:cTn id="29" dur="500" fill="hold"/>
                                        <p:tgtEl>
                                          <p:spTgt spid="581635">
                                            <p:txEl>
                                              <p:pRg st="10" end="1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8163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610" name="Group 25609">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5611"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5612"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5613"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5614"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615"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616"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5618" name="Rectangle 25617">
            <a:extLst>
              <a:ext uri="{FF2B5EF4-FFF2-40B4-BE49-F238E27FC236}">
                <a16:creationId xmlns:a16="http://schemas.microsoft.com/office/drawing/2014/main" id="{BED1B64B-251E-446A-A285-6626C4EC01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grpSp>
        <p:nvGrpSpPr>
          <p:cNvPr id="25620" name="Group 25619">
            <a:extLst>
              <a:ext uri="{FF2B5EF4-FFF2-40B4-BE49-F238E27FC236}">
                <a16:creationId xmlns:a16="http://schemas.microsoft.com/office/drawing/2014/main" id="{CD02B5D1-60D4-4D5B-AFD9-C986E22743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5621" name="Freeform 6">
              <a:extLst>
                <a:ext uri="{FF2B5EF4-FFF2-40B4-BE49-F238E27FC236}">
                  <a16:creationId xmlns:a16="http://schemas.microsoft.com/office/drawing/2014/main" id="{54E16489-5A93-4D86-AAAD-52DB55A814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5622" name="Freeform 7">
              <a:extLst>
                <a:ext uri="{FF2B5EF4-FFF2-40B4-BE49-F238E27FC236}">
                  <a16:creationId xmlns:a16="http://schemas.microsoft.com/office/drawing/2014/main" id="{BC99456E-7EAD-49F1-B2FE-C2C561C0BE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5623" name="Freeform 8">
              <a:extLst>
                <a:ext uri="{FF2B5EF4-FFF2-40B4-BE49-F238E27FC236}">
                  <a16:creationId xmlns:a16="http://schemas.microsoft.com/office/drawing/2014/main" id="{922702DF-10E7-4320-B99B-75D2EE97F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5624" name="Freeform 9">
              <a:extLst>
                <a:ext uri="{FF2B5EF4-FFF2-40B4-BE49-F238E27FC236}">
                  <a16:creationId xmlns:a16="http://schemas.microsoft.com/office/drawing/2014/main" id="{1EFA49A8-FE55-4D51-B1C9-11F13FFB71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5625" name="Freeform 10">
              <a:extLst>
                <a:ext uri="{FF2B5EF4-FFF2-40B4-BE49-F238E27FC236}">
                  <a16:creationId xmlns:a16="http://schemas.microsoft.com/office/drawing/2014/main" id="{4C63B37C-8CEE-4A72-AFD8-3C2DBD3725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626" name="Freeform 11">
              <a:extLst>
                <a:ext uri="{FF2B5EF4-FFF2-40B4-BE49-F238E27FC236}">
                  <a16:creationId xmlns:a16="http://schemas.microsoft.com/office/drawing/2014/main" id="{31245F86-6106-4758-A825-71AC9D6F9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5602" name="Rectangle 2">
            <a:extLst>
              <a:ext uri="{FF2B5EF4-FFF2-40B4-BE49-F238E27FC236}">
                <a16:creationId xmlns:a16="http://schemas.microsoft.com/office/drawing/2014/main" id="{D0927DC8-95AC-36FA-5915-D6A4E829EFD9}"/>
              </a:ext>
            </a:extLst>
          </p:cNvPr>
          <p:cNvSpPr>
            <a:spLocks noGrp="1" noChangeArrowheads="1"/>
          </p:cNvSpPr>
          <p:nvPr>
            <p:ph type="ctrTitle"/>
          </p:nvPr>
        </p:nvSpPr>
        <p:spPr>
          <a:xfrm>
            <a:off x="1484312" y="1284051"/>
            <a:ext cx="2812385" cy="3723836"/>
          </a:xfrm>
        </p:spPr>
        <p:txBody>
          <a:bodyPr vert="horz" lIns="91440" tIns="45720" rIns="91440" bIns="45720" rtlCol="0" anchor="ctr">
            <a:normAutofit/>
          </a:bodyPr>
          <a:lstStyle/>
          <a:p>
            <a:pPr algn="ctr"/>
            <a:r>
              <a:rPr lang="en-US" altLang="en-US" sz="3300" b="1" dirty="0">
                <a:solidFill>
                  <a:srgbClr val="000000"/>
                </a:solidFill>
              </a:rPr>
              <a:t>CPU SCHEDULING</a:t>
            </a:r>
            <a:br>
              <a:rPr lang="en-US" altLang="en-US" sz="3300" b="1" dirty="0">
                <a:solidFill>
                  <a:srgbClr val="000000"/>
                </a:solidFill>
              </a:rPr>
            </a:br>
            <a:r>
              <a:rPr lang="en-US" altLang="en-US" sz="3300" b="1" dirty="0">
                <a:solidFill>
                  <a:srgbClr val="000000"/>
                </a:solidFill>
              </a:rPr>
              <a:t>CONCEPTS</a:t>
            </a:r>
          </a:p>
        </p:txBody>
      </p:sp>
      <p:sp useBgFill="1">
        <p:nvSpPr>
          <p:cNvPr id="25628" name="Rounded Rectangle 16">
            <a:extLst>
              <a:ext uri="{FF2B5EF4-FFF2-40B4-BE49-F238E27FC236}">
                <a16:creationId xmlns:a16="http://schemas.microsoft.com/office/drawing/2014/main" id="{A27AE693-58E8-48BC-8ED0-568ABFEAB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5">
            <a:extLst>
              <a:ext uri="{FF2B5EF4-FFF2-40B4-BE49-F238E27FC236}">
                <a16:creationId xmlns:a16="http://schemas.microsoft.com/office/drawing/2014/main" id="{1C135432-7DA2-63D0-933C-A05C7239BE25}"/>
              </a:ext>
            </a:extLst>
          </p:cNvPr>
          <p:cNvSpPr>
            <a:spLocks/>
          </p:cNvSpPr>
          <p:nvPr/>
        </p:nvSpPr>
        <p:spPr>
          <a:xfrm>
            <a:off x="10581478" y="4866281"/>
            <a:ext cx="370055" cy="245146"/>
          </a:xfrm>
          <a:prstGeom prst="rect">
            <a:avLst/>
          </a:prstGeom>
        </p:spPr>
        <p:txBody>
          <a:bodyPr/>
          <a:lstStyle/>
          <a:p>
            <a:pPr defTabSz="306324">
              <a:spcAft>
                <a:spcPts val="600"/>
              </a:spcAft>
            </a:pPr>
            <a:fld id="{05F570B7-69C3-4C56-8A78-5FC83164B824}" type="slidenum">
              <a:rPr lang="en-US" altLang="en-US" sz="1206" kern="1200">
                <a:solidFill>
                  <a:schemeClr val="tx1"/>
                </a:solidFill>
                <a:latin typeface="+mn-lt"/>
                <a:ea typeface="+mn-ea"/>
                <a:cs typeface="+mn-cs"/>
              </a:rPr>
              <a:pPr defTabSz="306324">
                <a:spcAft>
                  <a:spcPts val="600"/>
                </a:spcAft>
              </a:pPr>
              <a:t>4</a:t>
            </a:fld>
            <a:endParaRPr lang="en-US" altLang="en-US"/>
          </a:p>
        </p:txBody>
      </p:sp>
      <p:sp>
        <p:nvSpPr>
          <p:cNvPr id="25605" name="Rectangle 5">
            <a:extLst>
              <a:ext uri="{FF2B5EF4-FFF2-40B4-BE49-F238E27FC236}">
                <a16:creationId xmlns:a16="http://schemas.microsoft.com/office/drawing/2014/main" id="{0451A5C6-60FA-4152-B210-3AB9FEA37E31}"/>
              </a:ext>
            </a:extLst>
          </p:cNvPr>
          <p:cNvSpPr>
            <a:spLocks noChangeArrowheads="1"/>
          </p:cNvSpPr>
          <p:nvPr/>
        </p:nvSpPr>
        <p:spPr bwMode="auto">
          <a:xfrm>
            <a:off x="4887861" y="977105"/>
            <a:ext cx="6422564" cy="4770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228850" indent="-2228850">
              <a:defRPr sz="2400">
                <a:solidFill>
                  <a:schemeClr val="tx1"/>
                </a:solidFill>
                <a:latin typeface="Times New Roman" panose="02020603050405020304" pitchFamily="18" charset="0"/>
              </a:defRPr>
            </a:lvl1pPr>
            <a:lvl2pPr marL="2571750">
              <a:defRPr sz="2400">
                <a:solidFill>
                  <a:schemeClr val="tx1"/>
                </a:solidFill>
                <a:latin typeface="Times New Roman" panose="02020603050405020304" pitchFamily="18" charset="0"/>
              </a:defRPr>
            </a:lvl2pPr>
            <a:lvl3pPr marL="2686050">
              <a:defRPr sz="2400">
                <a:solidFill>
                  <a:schemeClr val="tx1"/>
                </a:solidFill>
                <a:latin typeface="Times New Roman" panose="02020603050405020304" pitchFamily="18" charset="0"/>
              </a:defRPr>
            </a:lvl3pPr>
            <a:lvl4pPr marL="2800350">
              <a:defRPr sz="2400">
                <a:solidFill>
                  <a:schemeClr val="tx1"/>
                </a:solidFill>
                <a:latin typeface="Times New Roman" panose="02020603050405020304" pitchFamily="18" charset="0"/>
              </a:defRPr>
            </a:lvl4pPr>
            <a:lvl5pPr marL="2914650">
              <a:defRPr sz="2400">
                <a:solidFill>
                  <a:schemeClr val="tx1"/>
                </a:solidFill>
                <a:latin typeface="Times New Roman" panose="02020603050405020304" pitchFamily="18" charset="0"/>
              </a:defRPr>
            </a:lvl5pPr>
            <a:lvl6pPr marL="3371850" eaLnBrk="0" fontAlgn="base" hangingPunct="0">
              <a:spcBef>
                <a:spcPct val="0"/>
              </a:spcBef>
              <a:spcAft>
                <a:spcPct val="0"/>
              </a:spcAft>
              <a:defRPr sz="2400">
                <a:solidFill>
                  <a:schemeClr val="tx1"/>
                </a:solidFill>
                <a:latin typeface="Times New Roman" panose="02020603050405020304" pitchFamily="18" charset="0"/>
              </a:defRPr>
            </a:lvl6pPr>
            <a:lvl7pPr marL="3829050" eaLnBrk="0" fontAlgn="base" hangingPunct="0">
              <a:spcBef>
                <a:spcPct val="0"/>
              </a:spcBef>
              <a:spcAft>
                <a:spcPct val="0"/>
              </a:spcAft>
              <a:defRPr sz="2400">
                <a:solidFill>
                  <a:schemeClr val="tx1"/>
                </a:solidFill>
                <a:latin typeface="Times New Roman" panose="02020603050405020304" pitchFamily="18" charset="0"/>
              </a:defRPr>
            </a:lvl7pPr>
            <a:lvl8pPr marL="4286250" eaLnBrk="0" fontAlgn="base" hangingPunct="0">
              <a:spcBef>
                <a:spcPct val="0"/>
              </a:spcBef>
              <a:spcAft>
                <a:spcPct val="0"/>
              </a:spcAft>
              <a:defRPr sz="2400">
                <a:solidFill>
                  <a:schemeClr val="tx1"/>
                </a:solidFill>
                <a:latin typeface="Times New Roman" panose="02020603050405020304" pitchFamily="18" charset="0"/>
              </a:defRPr>
            </a:lvl8pPr>
            <a:lvl9pPr marL="4743450" eaLnBrk="0" fontAlgn="base" hangingPunct="0">
              <a:spcBef>
                <a:spcPct val="0"/>
              </a:spcBef>
              <a:spcAft>
                <a:spcPct val="0"/>
              </a:spcAft>
              <a:defRPr sz="2400">
                <a:solidFill>
                  <a:schemeClr val="tx1"/>
                </a:solidFill>
                <a:latin typeface="Times New Roman" panose="02020603050405020304" pitchFamily="18" charset="0"/>
              </a:defRPr>
            </a:lvl9pPr>
          </a:lstStyle>
          <a:p>
            <a:pPr marL="1493330" indent="-1493330" algn="just" defTabSz="306324">
              <a:lnSpc>
                <a:spcPct val="110000"/>
              </a:lnSpc>
              <a:spcBef>
                <a:spcPct val="20000"/>
              </a:spcBef>
            </a:pPr>
            <a:r>
              <a:rPr lang="en-US" altLang="en-US" sz="1800" b="1" kern="1200" dirty="0">
                <a:solidFill>
                  <a:schemeClr val="tx1"/>
                </a:solidFill>
                <a:latin typeface="Arial" panose="020B0604020202020204" pitchFamily="34" charset="0"/>
              </a:rPr>
              <a:t>Multiprogramming</a:t>
            </a:r>
            <a:r>
              <a:rPr lang="en-US" altLang="en-US" sz="1800" kern="1200" dirty="0">
                <a:solidFill>
                  <a:schemeClr val="tx1"/>
                </a:solidFill>
                <a:latin typeface="Arial" panose="020B0604020202020204" pitchFamily="34" charset="0"/>
              </a:rPr>
              <a:t> 	A number of programs can be in memory at the same time.  Allows overlap of CPU and I/O.</a:t>
            </a:r>
          </a:p>
          <a:p>
            <a:pPr marL="1493330" indent="-1493330" algn="just" defTabSz="306324">
              <a:lnSpc>
                <a:spcPct val="110000"/>
              </a:lnSpc>
              <a:spcBef>
                <a:spcPct val="20000"/>
              </a:spcBef>
            </a:pPr>
            <a:r>
              <a:rPr lang="en-US" altLang="en-US" sz="1800" b="1" kern="1200" dirty="0">
                <a:solidFill>
                  <a:schemeClr val="tx1"/>
                </a:solidFill>
                <a:latin typeface="Arial" panose="020B0604020202020204" pitchFamily="34" charset="0"/>
              </a:rPr>
              <a:t>Jobs</a:t>
            </a:r>
            <a:r>
              <a:rPr lang="en-US" altLang="en-US" sz="1800" kern="1200" dirty="0">
                <a:solidFill>
                  <a:schemeClr val="tx1"/>
                </a:solidFill>
                <a:latin typeface="Arial" panose="020B0604020202020204" pitchFamily="34" charset="0"/>
              </a:rPr>
              <a:t>  	(batch) are programs that run without user interaction.</a:t>
            </a:r>
          </a:p>
          <a:p>
            <a:pPr marL="1493330" indent="-1493330" algn="just" defTabSz="306324">
              <a:lnSpc>
                <a:spcPct val="110000"/>
              </a:lnSpc>
              <a:spcBef>
                <a:spcPct val="20000"/>
              </a:spcBef>
            </a:pPr>
            <a:r>
              <a:rPr lang="en-US" altLang="en-US" sz="1800" b="1" kern="1200" dirty="0">
                <a:solidFill>
                  <a:schemeClr val="tx1"/>
                </a:solidFill>
                <a:latin typeface="Arial" panose="020B0604020202020204" pitchFamily="34" charset="0"/>
              </a:rPr>
              <a:t>User</a:t>
            </a:r>
            <a:r>
              <a:rPr lang="en-US" altLang="en-US" sz="1800" kern="1200" dirty="0">
                <a:solidFill>
                  <a:schemeClr val="tx1"/>
                </a:solidFill>
                <a:latin typeface="Arial" panose="020B0604020202020204" pitchFamily="34" charset="0"/>
              </a:rPr>
              <a:t> 	(time shared) are programs that may have user interaction.</a:t>
            </a:r>
          </a:p>
          <a:p>
            <a:pPr marL="1493330" indent="-1493330" algn="just" defTabSz="306324">
              <a:lnSpc>
                <a:spcPct val="110000"/>
              </a:lnSpc>
              <a:spcBef>
                <a:spcPct val="20000"/>
              </a:spcBef>
            </a:pPr>
            <a:r>
              <a:rPr lang="en-US" altLang="en-US" sz="1800" b="1" kern="1200" dirty="0">
                <a:solidFill>
                  <a:schemeClr val="tx1"/>
                </a:solidFill>
                <a:latin typeface="Arial" panose="020B0604020202020204" pitchFamily="34" charset="0"/>
              </a:rPr>
              <a:t>Process</a:t>
            </a:r>
            <a:r>
              <a:rPr lang="en-US" altLang="en-US" sz="1800" kern="1200" dirty="0">
                <a:solidFill>
                  <a:schemeClr val="tx1"/>
                </a:solidFill>
                <a:latin typeface="Arial" panose="020B0604020202020204" pitchFamily="34" charset="0"/>
              </a:rPr>
              <a:t> 	is the common name for both.</a:t>
            </a:r>
          </a:p>
          <a:p>
            <a:pPr marL="1493330" indent="-1493330" algn="just" defTabSz="306324">
              <a:lnSpc>
                <a:spcPct val="110000"/>
              </a:lnSpc>
              <a:spcBef>
                <a:spcPct val="20000"/>
              </a:spcBef>
            </a:pPr>
            <a:r>
              <a:rPr lang="en-US" altLang="en-US" sz="1800" b="1" kern="1200" dirty="0">
                <a:solidFill>
                  <a:schemeClr val="tx1"/>
                </a:solidFill>
                <a:latin typeface="Arial" panose="020B0604020202020204" pitchFamily="34" charset="0"/>
              </a:rPr>
              <a:t>CPU - I/O burst cycle</a:t>
            </a:r>
            <a:r>
              <a:rPr lang="en-US" altLang="en-US" sz="1800" kern="1200" dirty="0">
                <a:solidFill>
                  <a:schemeClr val="tx1"/>
                </a:solidFill>
                <a:latin typeface="Arial" panose="020B0604020202020204" pitchFamily="34" charset="0"/>
              </a:rPr>
              <a:t> 	Characterizes process execution, which alternates, between CPU and I/O activity.  CPU times are generally much shorter than I/O times.</a:t>
            </a:r>
          </a:p>
          <a:p>
            <a:pPr marL="1493330" indent="-1493330" algn="just" defTabSz="306324">
              <a:lnSpc>
                <a:spcPct val="110000"/>
              </a:lnSpc>
              <a:spcBef>
                <a:spcPct val="20000"/>
              </a:spcBef>
            </a:pPr>
            <a:r>
              <a:rPr lang="en-US" altLang="en-US" sz="1800" b="1" kern="1200" dirty="0">
                <a:solidFill>
                  <a:schemeClr val="tx1"/>
                </a:solidFill>
                <a:latin typeface="Arial" panose="020B0604020202020204" pitchFamily="34" charset="0"/>
              </a:rPr>
              <a:t>Preemptive Scheduling 	</a:t>
            </a:r>
            <a:r>
              <a:rPr lang="en-US" altLang="en-US" sz="1800" kern="1200" dirty="0">
                <a:solidFill>
                  <a:schemeClr val="tx1"/>
                </a:solidFill>
                <a:latin typeface="Arial" panose="020B0604020202020204" pitchFamily="34" charset="0"/>
              </a:rPr>
              <a:t>An interrupt causes currently running process to give up the CPU and be replaced by another process.</a:t>
            </a:r>
            <a:endParaRPr lang="en-US" altLang="en-US" sz="1800" dirty="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0E9585E-AD66-799B-AB8F-1F1A58CFB9DA}"/>
              </a:ext>
            </a:extLst>
          </p:cNvPr>
          <p:cNvSpPr>
            <a:spLocks noGrp="1" noChangeArrowheads="1"/>
          </p:cNvSpPr>
          <p:nvPr>
            <p:ph type="title"/>
          </p:nvPr>
        </p:nvSpPr>
        <p:spPr>
          <a:xfrm>
            <a:off x="1582786" y="-186397"/>
            <a:ext cx="10609214" cy="1752599"/>
          </a:xfrm>
        </p:spPr>
        <p:txBody>
          <a:bodyPr/>
          <a:lstStyle/>
          <a:p>
            <a:r>
              <a:rPr lang="en-US" altLang="en-US" u="sng" dirty="0"/>
              <a:t>CPU-Scheduling   </a:t>
            </a:r>
            <a:r>
              <a:rPr lang="tr-TR" altLang="en-US" u="sng" dirty="0"/>
              <a:t>(with multiprograming)</a:t>
            </a:r>
            <a:endParaRPr lang="en-US" altLang="en-US" u="sng" dirty="0"/>
          </a:p>
        </p:txBody>
      </p:sp>
      <p:sp>
        <p:nvSpPr>
          <p:cNvPr id="29699" name="Rectangle 3">
            <a:extLst>
              <a:ext uri="{FF2B5EF4-FFF2-40B4-BE49-F238E27FC236}">
                <a16:creationId xmlns:a16="http://schemas.microsoft.com/office/drawing/2014/main" id="{7774FEA7-1FA4-9C5F-3460-A394BD0A50CA}"/>
              </a:ext>
            </a:extLst>
          </p:cNvPr>
          <p:cNvSpPr>
            <a:spLocks noGrp="1" noChangeArrowheads="1"/>
          </p:cNvSpPr>
          <p:nvPr>
            <p:ph type="body" idx="1"/>
          </p:nvPr>
        </p:nvSpPr>
        <p:spPr>
          <a:xfrm>
            <a:off x="2236763" y="1158875"/>
            <a:ext cx="9750230" cy="5699125"/>
          </a:xfrm>
        </p:spPr>
        <p:txBody>
          <a:bodyPr>
            <a:normAutofit fontScale="92500" lnSpcReduction="20000"/>
          </a:bodyPr>
          <a:lstStyle/>
          <a:p>
            <a:r>
              <a:rPr lang="tr-TR" altLang="en-US" dirty="0"/>
              <a:t>In a </a:t>
            </a:r>
            <a:r>
              <a:rPr lang="tr-TR" altLang="en-US" dirty="0">
                <a:solidFill>
                  <a:srgbClr val="FF0000"/>
                </a:solidFill>
              </a:rPr>
              <a:t>single processor system</a:t>
            </a:r>
            <a:r>
              <a:rPr lang="tr-TR" altLang="en-US" dirty="0"/>
              <a:t>, only one process can run at a time. Others must wait until CPU is free and can be rescheduled.</a:t>
            </a:r>
          </a:p>
          <a:p>
            <a:endParaRPr lang="tr-TR" altLang="en-US" dirty="0"/>
          </a:p>
          <a:p>
            <a:r>
              <a:rPr lang="en-US" altLang="en-US" dirty="0"/>
              <a:t>Whenever the CPU becomes idle, the operating system must select one of the processes in the </a:t>
            </a:r>
            <a:r>
              <a:rPr lang="en-US" altLang="en-US" dirty="0">
                <a:solidFill>
                  <a:srgbClr val="FF0000"/>
                </a:solidFill>
              </a:rPr>
              <a:t>ready queue </a:t>
            </a:r>
            <a:r>
              <a:rPr lang="en-US" altLang="en-US" dirty="0"/>
              <a:t>to be executed</a:t>
            </a:r>
            <a:r>
              <a:rPr lang="tr-TR" altLang="en-US" dirty="0"/>
              <a:t> (the records in the queues are generally PCBs of the pocesses)</a:t>
            </a:r>
            <a:r>
              <a:rPr lang="en-US" altLang="en-US" dirty="0"/>
              <a:t>. </a:t>
            </a:r>
            <a:endParaRPr lang="tr-TR" altLang="en-US" dirty="0"/>
          </a:p>
          <a:p>
            <a:endParaRPr lang="en-US" altLang="en-US" dirty="0"/>
          </a:p>
          <a:p>
            <a:r>
              <a:rPr lang="en-US" altLang="en-US" dirty="0"/>
              <a:t>The </a:t>
            </a:r>
            <a:r>
              <a:rPr lang="en-US" altLang="en-US" dirty="0">
                <a:solidFill>
                  <a:srgbClr val="FF0000"/>
                </a:solidFill>
              </a:rPr>
              <a:t>short term scheduler </a:t>
            </a:r>
            <a:r>
              <a:rPr lang="en-US" altLang="en-US" dirty="0"/>
              <a:t>(or </a:t>
            </a:r>
            <a:r>
              <a:rPr lang="en-US" altLang="en-US" dirty="0">
                <a:solidFill>
                  <a:srgbClr val="FF0000"/>
                </a:solidFill>
              </a:rPr>
              <a:t>CPU scheduler</a:t>
            </a:r>
            <a:r>
              <a:rPr lang="tr-TR" altLang="en-US" dirty="0"/>
              <a:t>- a part of OS</a:t>
            </a:r>
            <a:r>
              <a:rPr lang="en-US" altLang="en-US" dirty="0"/>
              <a:t>) selects a process to get the processor (CPU) among the processes which are already in memory. (i.e. from the ready queue). </a:t>
            </a:r>
            <a:endParaRPr lang="tr-TR" altLang="en-US" dirty="0"/>
          </a:p>
          <a:p>
            <a:endParaRPr lang="en-US" altLang="en-US" dirty="0"/>
          </a:p>
          <a:p>
            <a:r>
              <a:rPr lang="en-US" altLang="en-US" dirty="0"/>
              <a:t>Processor scheduling algorithms try to answer the following crucial question. </a:t>
            </a:r>
            <a:endParaRPr lang="tr-TR" altLang="en-US" dirty="0"/>
          </a:p>
          <a:p>
            <a:pPr lvl="1"/>
            <a:r>
              <a:rPr lang="en-US" altLang="en-US" dirty="0">
                <a:solidFill>
                  <a:srgbClr val="FF3300"/>
                </a:solidFill>
              </a:rPr>
              <a:t>Which process in the ready queue will get the processor?</a:t>
            </a:r>
            <a:r>
              <a:rPr lang="en-US" altLang="en-US" dirty="0"/>
              <a:t> </a:t>
            </a:r>
            <a:endParaRPr lang="tr-TR" altLang="en-US" dirty="0"/>
          </a:p>
          <a:p>
            <a:pPr lvl="1"/>
            <a:endParaRPr lang="en-US" altLang="en-US" dirty="0"/>
          </a:p>
          <a:p>
            <a:r>
              <a:rPr lang="en-US" altLang="en-US" dirty="0"/>
              <a:t>In order to answer this, one should consider the relative importance of several </a:t>
            </a:r>
            <a:r>
              <a:rPr lang="en-US" altLang="en-US" b="1" dirty="0"/>
              <a:t>performance criteria</a:t>
            </a:r>
            <a:r>
              <a:rPr lang="en-US" alt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492CB8D-9907-1418-353F-870E2AC2737A}"/>
              </a:ext>
            </a:extLst>
          </p:cNvPr>
          <p:cNvSpPr>
            <a:spLocks noGrp="1" noChangeArrowheads="1"/>
          </p:cNvSpPr>
          <p:nvPr>
            <p:ph type="title"/>
          </p:nvPr>
        </p:nvSpPr>
        <p:spPr>
          <a:xfrm>
            <a:off x="1536085" y="102212"/>
            <a:ext cx="10018713" cy="623219"/>
          </a:xfrm>
        </p:spPr>
        <p:txBody>
          <a:bodyPr>
            <a:normAutofit/>
          </a:bodyPr>
          <a:lstStyle/>
          <a:p>
            <a:r>
              <a:rPr lang="en-US" altLang="en-US" sz="3200" b="1" u="sng" dirty="0"/>
              <a:t>CPU Scheduler</a:t>
            </a:r>
          </a:p>
        </p:txBody>
      </p:sp>
      <p:sp>
        <p:nvSpPr>
          <p:cNvPr id="30723" name="Rectangle 5">
            <a:extLst>
              <a:ext uri="{FF2B5EF4-FFF2-40B4-BE49-F238E27FC236}">
                <a16:creationId xmlns:a16="http://schemas.microsoft.com/office/drawing/2014/main" id="{718CD03F-AC15-4ECA-64FF-7262011D0277}"/>
              </a:ext>
            </a:extLst>
          </p:cNvPr>
          <p:cNvSpPr>
            <a:spLocks noGrp="1" noChangeArrowheads="1"/>
          </p:cNvSpPr>
          <p:nvPr>
            <p:ph type="body" idx="1"/>
          </p:nvPr>
        </p:nvSpPr>
        <p:spPr>
          <a:xfrm>
            <a:off x="2653820" y="852382"/>
            <a:ext cx="8620540" cy="2817639"/>
          </a:xfrm>
          <a:noFill/>
        </p:spPr>
        <p:txBody>
          <a:bodyPr>
            <a:normAutofit fontScale="92500" lnSpcReduction="10000"/>
          </a:bodyPr>
          <a:lstStyle/>
          <a:p>
            <a:pPr>
              <a:lnSpc>
                <a:spcPct val="90000"/>
              </a:lnSpc>
            </a:pPr>
            <a:r>
              <a:rPr lang="en-US" altLang="en-US" sz="1800" dirty="0">
                <a:solidFill>
                  <a:srgbClr val="FF0000"/>
                </a:solidFill>
              </a:rPr>
              <a:t>CPU scheduler</a:t>
            </a:r>
            <a:r>
              <a:rPr lang="en-US" altLang="en-US" sz="1800" dirty="0"/>
              <a:t> selects from the processes in memory that are ready to execute, and allocates the CPU to one of them.</a:t>
            </a:r>
            <a:endParaRPr lang="tr-TR" altLang="en-US" sz="1800" dirty="0"/>
          </a:p>
          <a:p>
            <a:pPr>
              <a:lnSpc>
                <a:spcPct val="90000"/>
              </a:lnSpc>
            </a:pPr>
            <a:endParaRPr lang="en-US" altLang="en-US" sz="1800" dirty="0"/>
          </a:p>
          <a:p>
            <a:pPr>
              <a:lnSpc>
                <a:spcPct val="90000"/>
              </a:lnSpc>
            </a:pPr>
            <a:r>
              <a:rPr lang="en-US" altLang="en-US" sz="1800" dirty="0"/>
              <a:t>CPU scheduling decisions may take place when a process:</a:t>
            </a:r>
          </a:p>
          <a:p>
            <a:pPr lvl="1">
              <a:lnSpc>
                <a:spcPct val="90000"/>
              </a:lnSpc>
            </a:pPr>
            <a:r>
              <a:rPr lang="en-US" altLang="en-US" sz="1600" dirty="0"/>
              <a:t>1.Switches from running to waiting state.</a:t>
            </a:r>
          </a:p>
          <a:p>
            <a:pPr lvl="1">
              <a:lnSpc>
                <a:spcPct val="90000"/>
              </a:lnSpc>
            </a:pPr>
            <a:r>
              <a:rPr lang="en-US" altLang="en-US" sz="1600" dirty="0"/>
              <a:t>2.Switches from running to ready state.</a:t>
            </a:r>
          </a:p>
          <a:p>
            <a:pPr lvl="1">
              <a:lnSpc>
                <a:spcPct val="90000"/>
              </a:lnSpc>
            </a:pPr>
            <a:r>
              <a:rPr lang="en-US" altLang="en-US" sz="1600" dirty="0"/>
              <a:t>3.Switches from waiting to ready.</a:t>
            </a:r>
          </a:p>
          <a:p>
            <a:pPr lvl="1">
              <a:lnSpc>
                <a:spcPct val="90000"/>
              </a:lnSpc>
            </a:pPr>
            <a:r>
              <a:rPr lang="en-US" altLang="en-US" sz="1600" dirty="0"/>
              <a:t>4.Terminates.</a:t>
            </a:r>
          </a:p>
          <a:p>
            <a:pPr lvl="1">
              <a:lnSpc>
                <a:spcPct val="90000"/>
              </a:lnSpc>
            </a:pPr>
            <a:r>
              <a:rPr lang="en-US" altLang="en-US" sz="1600" dirty="0"/>
              <a:t>5.A new process joins the ready queue</a:t>
            </a:r>
          </a:p>
          <a:p>
            <a:pPr>
              <a:lnSpc>
                <a:spcPct val="90000"/>
              </a:lnSpc>
              <a:buFont typeface="Monotype Sorts" pitchFamily="2" charset="2"/>
              <a:buNone/>
            </a:pPr>
            <a:endParaRPr lang="en-US" altLang="en-US" sz="1800" i="1" dirty="0"/>
          </a:p>
        </p:txBody>
      </p:sp>
      <p:pic>
        <p:nvPicPr>
          <p:cNvPr id="30724" name="Picture 6">
            <a:extLst>
              <a:ext uri="{FF2B5EF4-FFF2-40B4-BE49-F238E27FC236}">
                <a16:creationId xmlns:a16="http://schemas.microsoft.com/office/drawing/2014/main" id="{4BB37562-AEC2-FDF8-9D57-07D10F4E41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6" t="25691" r="592" b="25531"/>
          <a:stretch>
            <a:fillRect/>
          </a:stretch>
        </p:blipFill>
        <p:spPr bwMode="auto">
          <a:xfrm>
            <a:off x="2929036" y="3657600"/>
            <a:ext cx="7849893" cy="309818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9" name="Text Box 7">
            <a:extLst>
              <a:ext uri="{FF2B5EF4-FFF2-40B4-BE49-F238E27FC236}">
                <a16:creationId xmlns:a16="http://schemas.microsoft.com/office/drawing/2014/main" id="{527A841E-C2CF-7A6E-13CD-BCA324230B33}"/>
              </a:ext>
            </a:extLst>
          </p:cNvPr>
          <p:cNvSpPr txBox="1">
            <a:spLocks noChangeArrowheads="1"/>
          </p:cNvSpPr>
          <p:nvPr/>
        </p:nvSpPr>
        <p:spPr bwMode="auto">
          <a:xfrm>
            <a:off x="6545442" y="5194274"/>
            <a:ext cx="5413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3600" dirty="0">
                <a:solidFill>
                  <a:srgbClr val="FF3300"/>
                </a:solidFill>
                <a:effectLst>
                  <a:outerShdw blurRad="38100" dist="38100" dir="2700000" algn="tl">
                    <a:srgbClr val="C0C0C0"/>
                  </a:outerShdw>
                </a:effectLst>
                <a:latin typeface="Comic Sans MS" pitchFamily="66" charset="0"/>
              </a:rPr>
              <a:t>1</a:t>
            </a:r>
          </a:p>
        </p:txBody>
      </p:sp>
      <p:sp>
        <p:nvSpPr>
          <p:cNvPr id="79881" name="Text Box 9">
            <a:extLst>
              <a:ext uri="{FF2B5EF4-FFF2-40B4-BE49-F238E27FC236}">
                <a16:creationId xmlns:a16="http://schemas.microsoft.com/office/drawing/2014/main" id="{B2F5F83A-F717-1337-FAA9-88C90EF5D150}"/>
              </a:ext>
            </a:extLst>
          </p:cNvPr>
          <p:cNvSpPr txBox="1">
            <a:spLocks noChangeArrowheads="1"/>
          </p:cNvSpPr>
          <p:nvPr/>
        </p:nvSpPr>
        <p:spPr bwMode="auto">
          <a:xfrm>
            <a:off x="6004105" y="3657600"/>
            <a:ext cx="541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3600" dirty="0">
                <a:solidFill>
                  <a:srgbClr val="FF3300"/>
                </a:solidFill>
                <a:effectLst>
                  <a:outerShdw blurRad="38100" dist="38100" dir="2700000" algn="tl">
                    <a:srgbClr val="C0C0C0"/>
                  </a:outerShdw>
                </a:effectLst>
                <a:latin typeface="Comic Sans MS" pitchFamily="66" charset="0"/>
              </a:rPr>
              <a:t>2</a:t>
            </a:r>
          </a:p>
        </p:txBody>
      </p:sp>
      <p:sp>
        <p:nvSpPr>
          <p:cNvPr id="79882" name="Text Box 10">
            <a:extLst>
              <a:ext uri="{FF2B5EF4-FFF2-40B4-BE49-F238E27FC236}">
                <a16:creationId xmlns:a16="http://schemas.microsoft.com/office/drawing/2014/main" id="{48665BF5-4815-B28D-FE34-4157732AB7B3}"/>
              </a:ext>
            </a:extLst>
          </p:cNvPr>
          <p:cNvSpPr txBox="1">
            <a:spLocks noChangeArrowheads="1"/>
          </p:cNvSpPr>
          <p:nvPr/>
        </p:nvSpPr>
        <p:spPr bwMode="auto">
          <a:xfrm>
            <a:off x="4727576" y="5530850"/>
            <a:ext cx="5413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3600">
                <a:solidFill>
                  <a:srgbClr val="FF3300"/>
                </a:solidFill>
                <a:effectLst>
                  <a:outerShdw blurRad="38100" dist="38100" dir="2700000" algn="tl">
                    <a:srgbClr val="C0C0C0"/>
                  </a:outerShdw>
                </a:effectLst>
                <a:latin typeface="Comic Sans MS" pitchFamily="66" charset="0"/>
              </a:rPr>
              <a:t>3</a:t>
            </a:r>
          </a:p>
        </p:txBody>
      </p:sp>
      <p:sp>
        <p:nvSpPr>
          <p:cNvPr id="79883" name="Text Box 11">
            <a:extLst>
              <a:ext uri="{FF2B5EF4-FFF2-40B4-BE49-F238E27FC236}">
                <a16:creationId xmlns:a16="http://schemas.microsoft.com/office/drawing/2014/main" id="{2D67B549-82A7-5878-0804-B63FE7F3C7BC}"/>
              </a:ext>
            </a:extLst>
          </p:cNvPr>
          <p:cNvSpPr txBox="1">
            <a:spLocks noChangeArrowheads="1"/>
          </p:cNvSpPr>
          <p:nvPr/>
        </p:nvSpPr>
        <p:spPr bwMode="auto">
          <a:xfrm>
            <a:off x="7732970" y="3825021"/>
            <a:ext cx="541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3600" dirty="0">
                <a:solidFill>
                  <a:srgbClr val="FF3300"/>
                </a:solidFill>
                <a:effectLst>
                  <a:outerShdw blurRad="38100" dist="38100" dir="2700000" algn="tl">
                    <a:srgbClr val="C0C0C0"/>
                  </a:outerShdw>
                </a:effectLst>
                <a:latin typeface="Comic Sans MS" pitchFamily="66" charset="0"/>
              </a:rPr>
              <a:t>4</a:t>
            </a:r>
          </a:p>
        </p:txBody>
      </p:sp>
      <p:sp>
        <p:nvSpPr>
          <p:cNvPr id="79884" name="Text Box 12">
            <a:extLst>
              <a:ext uri="{FF2B5EF4-FFF2-40B4-BE49-F238E27FC236}">
                <a16:creationId xmlns:a16="http://schemas.microsoft.com/office/drawing/2014/main" id="{DCBC20E5-DC3B-74C6-BF8F-B7BFF2C549AB}"/>
              </a:ext>
            </a:extLst>
          </p:cNvPr>
          <p:cNvSpPr txBox="1">
            <a:spLocks noChangeArrowheads="1"/>
          </p:cNvSpPr>
          <p:nvPr/>
        </p:nvSpPr>
        <p:spPr bwMode="auto">
          <a:xfrm>
            <a:off x="4480013" y="4145696"/>
            <a:ext cx="541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3600" dirty="0">
                <a:solidFill>
                  <a:srgbClr val="FF3300"/>
                </a:solidFill>
                <a:effectLst>
                  <a:outerShdw blurRad="38100" dist="38100" dir="2700000" algn="tl">
                    <a:srgbClr val="C0C0C0"/>
                  </a:outerShdw>
                </a:effectLst>
                <a:latin typeface="Comic Sans MS" pitchFamily="66" charset="0"/>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C1C789B2-631D-4736-859C-056A5B5B4202}"/>
              </a:ext>
            </a:extLst>
          </p:cNvPr>
          <p:cNvSpPr>
            <a:spLocks noGrp="1" noChangeArrowheads="1"/>
          </p:cNvSpPr>
          <p:nvPr>
            <p:ph type="title"/>
          </p:nvPr>
        </p:nvSpPr>
        <p:spPr>
          <a:xfrm>
            <a:off x="1515184" y="124908"/>
            <a:ext cx="10018713" cy="672378"/>
          </a:xfrm>
        </p:spPr>
        <p:txBody>
          <a:bodyPr/>
          <a:lstStyle/>
          <a:p>
            <a:r>
              <a:rPr lang="en-US" altLang="en-US" sz="2800" u="sng" dirty="0"/>
              <a:t>Preemptive – </a:t>
            </a:r>
            <a:r>
              <a:rPr lang="en-US" altLang="en-US" sz="2800" u="sng" dirty="0" err="1"/>
              <a:t>Nonpreemptive</a:t>
            </a:r>
            <a:r>
              <a:rPr lang="en-US" altLang="en-US" sz="2800" u="sng" dirty="0"/>
              <a:t> Scheduling</a:t>
            </a:r>
          </a:p>
        </p:txBody>
      </p:sp>
      <p:sp>
        <p:nvSpPr>
          <p:cNvPr id="31747" name="Rectangle 3">
            <a:extLst>
              <a:ext uri="{FF2B5EF4-FFF2-40B4-BE49-F238E27FC236}">
                <a16:creationId xmlns:a16="http://schemas.microsoft.com/office/drawing/2014/main" id="{CCD684AF-08E0-3313-35BD-816B16299EEE}"/>
              </a:ext>
            </a:extLst>
          </p:cNvPr>
          <p:cNvSpPr>
            <a:spLocks noGrp="1" noChangeArrowheads="1"/>
          </p:cNvSpPr>
          <p:nvPr>
            <p:ph type="body" idx="1"/>
          </p:nvPr>
        </p:nvSpPr>
        <p:spPr>
          <a:xfrm>
            <a:off x="2551163" y="3751775"/>
            <a:ext cx="9640837" cy="3276600"/>
          </a:xfrm>
        </p:spPr>
        <p:txBody>
          <a:bodyPr>
            <a:normAutofit/>
          </a:bodyPr>
          <a:lstStyle/>
          <a:p>
            <a:r>
              <a:rPr lang="en-US" altLang="en-US" sz="1800" dirty="0"/>
              <a:t>In (1) and (4), </a:t>
            </a:r>
            <a:r>
              <a:rPr lang="en-US" altLang="en-US" sz="1800" dirty="0">
                <a:solidFill>
                  <a:srgbClr val="FF0000"/>
                </a:solidFill>
              </a:rPr>
              <a:t>a new process </a:t>
            </a:r>
            <a:r>
              <a:rPr lang="en-US" altLang="en-US" sz="1800" dirty="0"/>
              <a:t>must be selected from the ready queue.</a:t>
            </a:r>
            <a:endParaRPr lang="tr-TR" altLang="en-US" sz="1800" dirty="0"/>
          </a:p>
          <a:p>
            <a:r>
              <a:rPr lang="en-US" altLang="en-US" sz="1800" dirty="0"/>
              <a:t>In (2), (3) and (5), </a:t>
            </a:r>
            <a:r>
              <a:rPr lang="en-US" altLang="en-US" sz="1800" dirty="0">
                <a:solidFill>
                  <a:srgbClr val="FF0000"/>
                </a:solidFill>
              </a:rPr>
              <a:t>previously running process </a:t>
            </a:r>
            <a:r>
              <a:rPr lang="en-US" altLang="en-US" sz="1800" dirty="0"/>
              <a:t>or </a:t>
            </a:r>
            <a:r>
              <a:rPr lang="en-US" altLang="en-US" sz="1800" dirty="0">
                <a:solidFill>
                  <a:srgbClr val="FF0000"/>
                </a:solidFill>
              </a:rPr>
              <a:t>a new process </a:t>
            </a:r>
            <a:r>
              <a:rPr lang="en-US" altLang="en-US" sz="1800" dirty="0"/>
              <a:t>may be selected.</a:t>
            </a:r>
            <a:endParaRPr lang="tr-TR" altLang="en-US" sz="1800" dirty="0"/>
          </a:p>
          <a:p>
            <a:r>
              <a:rPr lang="en-US" altLang="en-US" sz="1800" dirty="0"/>
              <a:t>Scheduling algorithms that act only in circumstances (1) and (4) are called </a:t>
            </a:r>
            <a:r>
              <a:rPr lang="en-US" altLang="en-US" sz="1800" b="1" dirty="0" err="1">
                <a:solidFill>
                  <a:srgbClr val="3366FF"/>
                </a:solidFill>
                <a:ea typeface="MS PGothic" panose="020B0600070205080204" pitchFamily="34" charset="-128"/>
              </a:rPr>
              <a:t>nonpreemptive</a:t>
            </a:r>
            <a:r>
              <a:rPr lang="tr-TR" altLang="en-US" sz="1800" b="1" dirty="0">
                <a:solidFill>
                  <a:srgbClr val="3366FF"/>
                </a:solidFill>
                <a:ea typeface="MS PGothic" panose="020B0600070205080204" pitchFamily="34" charset="-128"/>
              </a:rPr>
              <a:t>(or cooperative).</a:t>
            </a:r>
            <a:r>
              <a:rPr lang="en-US" altLang="en-US" sz="1800" dirty="0">
                <a:solidFill>
                  <a:srgbClr val="FF0000"/>
                </a:solidFill>
              </a:rPr>
              <a:t> </a:t>
            </a:r>
            <a:r>
              <a:rPr lang="en-US" altLang="en-US" sz="1800" dirty="0"/>
              <a:t>Once CPU has been allocated to a process, that process keeps the CPU until it releases the CPU (either by </a:t>
            </a:r>
            <a:r>
              <a:rPr lang="en-US" altLang="en-US" sz="1800" u="sng" dirty="0"/>
              <a:t>termination </a:t>
            </a:r>
            <a:r>
              <a:rPr lang="en-US" altLang="en-US" sz="1800" dirty="0"/>
              <a:t>or by </a:t>
            </a:r>
            <a:r>
              <a:rPr lang="en-US" altLang="en-US" sz="1800" u="sng" dirty="0"/>
              <a:t>requesting </a:t>
            </a:r>
            <a:r>
              <a:rPr lang="en-US" altLang="en-US" sz="1800" dirty="0"/>
              <a:t>I/O)</a:t>
            </a:r>
            <a:r>
              <a:rPr lang="tr-TR" altLang="en-US" sz="1800" dirty="0"/>
              <a:t>. This scheduling method was used by Microsoft Windows 3.x. </a:t>
            </a:r>
          </a:p>
          <a:p>
            <a:r>
              <a:rPr lang="tr-TR" altLang="en-US" sz="1800" dirty="0"/>
              <a:t>Otherwise it is </a:t>
            </a:r>
            <a:r>
              <a:rPr lang="en-US" altLang="en-US" sz="1800" b="1" dirty="0">
                <a:solidFill>
                  <a:srgbClr val="3366FF"/>
                </a:solidFill>
                <a:ea typeface="MS PGothic" panose="020B0600070205080204" pitchFamily="34" charset="-128"/>
              </a:rPr>
              <a:t>preemptive</a:t>
            </a:r>
            <a:r>
              <a:rPr lang="tr-TR" altLang="en-US" sz="1800" b="1" dirty="0">
                <a:solidFill>
                  <a:srgbClr val="3366FF"/>
                </a:solidFill>
                <a:ea typeface="MS PGothic" panose="020B0600070205080204" pitchFamily="34" charset="-128"/>
              </a:rPr>
              <a:t>.</a:t>
            </a:r>
            <a:r>
              <a:rPr lang="tr-TR" altLang="en-US" sz="1800" dirty="0"/>
              <a:t> Windows 95 and all subsequent versions of Windows operating systems have used preemptive scheduling.</a:t>
            </a:r>
          </a:p>
          <a:p>
            <a:endParaRPr lang="en-US" altLang="en-US" sz="1800" dirty="0"/>
          </a:p>
          <a:p>
            <a:pPr>
              <a:buFont typeface="Monotype Sorts" pitchFamily="2" charset="2"/>
              <a:buNone/>
            </a:pPr>
            <a:endParaRPr lang="en-US" altLang="en-US" sz="1800" i="1" dirty="0"/>
          </a:p>
        </p:txBody>
      </p:sp>
      <p:pic>
        <p:nvPicPr>
          <p:cNvPr id="31748" name="Picture 5">
            <a:extLst>
              <a:ext uri="{FF2B5EF4-FFF2-40B4-BE49-F238E27FC236}">
                <a16:creationId xmlns:a16="http://schemas.microsoft.com/office/drawing/2014/main" id="{4F49CB82-6534-6107-9683-B17856101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6" t="25691" r="592" b="25531"/>
          <a:stretch>
            <a:fillRect/>
          </a:stretch>
        </p:blipFill>
        <p:spPr bwMode="auto">
          <a:xfrm>
            <a:off x="2678114" y="993775"/>
            <a:ext cx="5926137" cy="233838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0" name="Text Box 6">
            <a:extLst>
              <a:ext uri="{FF2B5EF4-FFF2-40B4-BE49-F238E27FC236}">
                <a16:creationId xmlns:a16="http://schemas.microsoft.com/office/drawing/2014/main" id="{4B071D3F-7532-76DB-BEC8-314C71C24956}"/>
              </a:ext>
            </a:extLst>
          </p:cNvPr>
          <p:cNvSpPr txBox="1">
            <a:spLocks noChangeArrowheads="1"/>
          </p:cNvSpPr>
          <p:nvPr/>
        </p:nvSpPr>
        <p:spPr bwMode="auto">
          <a:xfrm>
            <a:off x="6524541" y="2705858"/>
            <a:ext cx="5413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3600" dirty="0">
                <a:solidFill>
                  <a:srgbClr val="FF3300"/>
                </a:solidFill>
                <a:effectLst>
                  <a:outerShdw blurRad="38100" dist="38100" dir="2700000" algn="tl">
                    <a:srgbClr val="C0C0C0"/>
                  </a:outerShdw>
                </a:effectLst>
                <a:latin typeface="Comic Sans MS" pitchFamily="66" charset="0"/>
              </a:rPr>
              <a:t>1</a:t>
            </a:r>
          </a:p>
        </p:txBody>
      </p:sp>
      <p:sp>
        <p:nvSpPr>
          <p:cNvPr id="108551" name="Text Box 7">
            <a:extLst>
              <a:ext uri="{FF2B5EF4-FFF2-40B4-BE49-F238E27FC236}">
                <a16:creationId xmlns:a16="http://schemas.microsoft.com/office/drawing/2014/main" id="{08D3091C-42E5-AB11-0EE9-736187C43B3C}"/>
              </a:ext>
            </a:extLst>
          </p:cNvPr>
          <p:cNvSpPr txBox="1">
            <a:spLocks noChangeArrowheads="1"/>
          </p:cNvSpPr>
          <p:nvPr/>
        </p:nvSpPr>
        <p:spPr bwMode="auto">
          <a:xfrm>
            <a:off x="5387591" y="1391746"/>
            <a:ext cx="541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3600" dirty="0">
                <a:solidFill>
                  <a:srgbClr val="FF3300"/>
                </a:solidFill>
                <a:effectLst>
                  <a:outerShdw blurRad="38100" dist="38100" dir="2700000" algn="tl">
                    <a:srgbClr val="C0C0C0"/>
                  </a:outerShdw>
                </a:effectLst>
                <a:latin typeface="Comic Sans MS" pitchFamily="66" charset="0"/>
              </a:rPr>
              <a:t>2</a:t>
            </a:r>
          </a:p>
        </p:txBody>
      </p:sp>
      <p:sp>
        <p:nvSpPr>
          <p:cNvPr id="108552" name="Text Box 8">
            <a:extLst>
              <a:ext uri="{FF2B5EF4-FFF2-40B4-BE49-F238E27FC236}">
                <a16:creationId xmlns:a16="http://schemas.microsoft.com/office/drawing/2014/main" id="{086B68F6-F38A-6E59-B478-6B37D0CDBD9B}"/>
              </a:ext>
            </a:extLst>
          </p:cNvPr>
          <p:cNvSpPr txBox="1">
            <a:spLocks noChangeArrowheads="1"/>
          </p:cNvSpPr>
          <p:nvPr/>
        </p:nvSpPr>
        <p:spPr bwMode="auto">
          <a:xfrm>
            <a:off x="4486276" y="2690813"/>
            <a:ext cx="5413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3600" dirty="0">
                <a:solidFill>
                  <a:srgbClr val="FF3300"/>
                </a:solidFill>
                <a:effectLst>
                  <a:outerShdw blurRad="38100" dist="38100" dir="2700000" algn="tl">
                    <a:srgbClr val="C0C0C0"/>
                  </a:outerShdw>
                </a:effectLst>
                <a:latin typeface="Comic Sans MS" pitchFamily="66" charset="0"/>
              </a:rPr>
              <a:t>3</a:t>
            </a:r>
          </a:p>
        </p:txBody>
      </p:sp>
      <p:sp>
        <p:nvSpPr>
          <p:cNvPr id="108553" name="Text Box 9">
            <a:extLst>
              <a:ext uri="{FF2B5EF4-FFF2-40B4-BE49-F238E27FC236}">
                <a16:creationId xmlns:a16="http://schemas.microsoft.com/office/drawing/2014/main" id="{832A1142-B0ED-9FB2-94D3-7FFB3EDDCD2E}"/>
              </a:ext>
            </a:extLst>
          </p:cNvPr>
          <p:cNvSpPr txBox="1">
            <a:spLocks noChangeArrowheads="1"/>
          </p:cNvSpPr>
          <p:nvPr/>
        </p:nvSpPr>
        <p:spPr bwMode="auto">
          <a:xfrm>
            <a:off x="6830244" y="1273175"/>
            <a:ext cx="541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3600" dirty="0">
                <a:solidFill>
                  <a:srgbClr val="FF3300"/>
                </a:solidFill>
                <a:effectLst>
                  <a:outerShdw blurRad="38100" dist="38100" dir="2700000" algn="tl">
                    <a:srgbClr val="C0C0C0"/>
                  </a:outerShdw>
                </a:effectLst>
                <a:latin typeface="Comic Sans MS" pitchFamily="66" charset="0"/>
              </a:rPr>
              <a:t>4</a:t>
            </a:r>
          </a:p>
        </p:txBody>
      </p:sp>
      <p:sp>
        <p:nvSpPr>
          <p:cNvPr id="108554" name="Text Box 10">
            <a:extLst>
              <a:ext uri="{FF2B5EF4-FFF2-40B4-BE49-F238E27FC236}">
                <a16:creationId xmlns:a16="http://schemas.microsoft.com/office/drawing/2014/main" id="{913A893F-C6DF-046B-BB6C-E74F9B0FBB66}"/>
              </a:ext>
            </a:extLst>
          </p:cNvPr>
          <p:cNvSpPr txBox="1">
            <a:spLocks noChangeArrowheads="1"/>
          </p:cNvSpPr>
          <p:nvPr/>
        </p:nvSpPr>
        <p:spPr bwMode="auto">
          <a:xfrm>
            <a:off x="3944939" y="1273175"/>
            <a:ext cx="54133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3600" dirty="0">
                <a:solidFill>
                  <a:srgbClr val="FF3300"/>
                </a:solidFill>
                <a:effectLst>
                  <a:outerShdw blurRad="38100" dist="38100" dir="2700000" algn="tl">
                    <a:srgbClr val="C0C0C0"/>
                  </a:outerShdw>
                </a:effectLst>
                <a:latin typeface="Comic Sans MS" pitchFamily="66" charset="0"/>
              </a:rPr>
              <a:t>5</a:t>
            </a:r>
          </a:p>
        </p:txBody>
      </p:sp>
      <p:sp>
        <p:nvSpPr>
          <p:cNvPr id="31754" name="TextBox 2">
            <a:extLst>
              <a:ext uri="{FF2B5EF4-FFF2-40B4-BE49-F238E27FC236}">
                <a16:creationId xmlns:a16="http://schemas.microsoft.com/office/drawing/2014/main" id="{E45FDFB8-5A9B-1DD8-60F8-ED801DBA21EB}"/>
              </a:ext>
            </a:extLst>
          </p:cNvPr>
          <p:cNvSpPr txBox="1">
            <a:spLocks noChangeArrowheads="1"/>
          </p:cNvSpPr>
          <p:nvPr/>
        </p:nvSpPr>
        <p:spPr bwMode="auto">
          <a:xfrm>
            <a:off x="9331926" y="1391746"/>
            <a:ext cx="2579687"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Helvetica" panose="020B0604020202020204" pitchFamily="34" charset="0"/>
              </a:defRPr>
            </a:lvl1pPr>
            <a:lvl2pPr marL="742950" indent="-285750">
              <a:defRPr>
                <a:solidFill>
                  <a:schemeClr val="tx1"/>
                </a:solidFill>
                <a:latin typeface="Helvetica" panose="020B0604020202020204" pitchFamily="34" charset="0"/>
              </a:defRPr>
            </a:lvl2pPr>
            <a:lvl3pPr marL="1143000" indent="-228600">
              <a:defRPr>
                <a:solidFill>
                  <a:schemeClr val="tx1"/>
                </a:solidFill>
                <a:latin typeface="Helvetica" panose="020B0604020202020204" pitchFamily="34" charset="0"/>
              </a:defRPr>
            </a:lvl3pPr>
            <a:lvl4pPr marL="1600200" indent="-228600">
              <a:defRPr>
                <a:solidFill>
                  <a:schemeClr val="tx1"/>
                </a:solidFill>
                <a:latin typeface="Helvetica" panose="020B0604020202020204" pitchFamily="34" charset="0"/>
              </a:defRPr>
            </a:lvl4pPr>
            <a:lvl5pPr marL="2057400" indent="-228600">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l"/>
            <a:r>
              <a:rPr lang="tr-TR" altLang="en-US" sz="1400" u="sng" dirty="0"/>
              <a:t>Interrupt: </a:t>
            </a:r>
            <a:r>
              <a:rPr lang="tr-TR" altLang="en-US" sz="1400" dirty="0"/>
              <a:t>Scheduler picks another process</a:t>
            </a:r>
          </a:p>
          <a:p>
            <a:pPr algn="l"/>
            <a:r>
              <a:rPr lang="tr-TR" altLang="en-US" sz="1400" u="sng" dirty="0"/>
              <a:t>Scheduler dispatch: </a:t>
            </a:r>
            <a:r>
              <a:rPr lang="tr-TR" altLang="en-US" sz="1400" dirty="0"/>
              <a:t>Scheduler picks this process to execute</a:t>
            </a:r>
            <a:endParaRPr lang="en-US" alt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950D347-82C9-16BA-ED76-7F1EB2DD249F}"/>
              </a:ext>
            </a:extLst>
          </p:cNvPr>
          <p:cNvSpPr>
            <a:spLocks noGrp="1" noChangeArrowheads="1"/>
          </p:cNvSpPr>
          <p:nvPr>
            <p:ph type="title"/>
          </p:nvPr>
        </p:nvSpPr>
        <p:spPr>
          <a:xfrm>
            <a:off x="1371770" y="421640"/>
            <a:ext cx="10018713" cy="426719"/>
          </a:xfrm>
        </p:spPr>
        <p:txBody>
          <a:bodyPr>
            <a:normAutofit fontScale="90000"/>
          </a:bodyPr>
          <a:lstStyle/>
          <a:p>
            <a:r>
              <a:rPr lang="en-US" altLang="en-US" sz="2800" u="sng" dirty="0"/>
              <a:t>Preemptive – </a:t>
            </a:r>
            <a:r>
              <a:rPr lang="en-US" altLang="en-US" sz="2800" u="sng" dirty="0" err="1"/>
              <a:t>Nonpreemptive</a:t>
            </a:r>
            <a:r>
              <a:rPr lang="en-US" altLang="en-US" sz="2800" u="sng" dirty="0"/>
              <a:t> Scheduling</a:t>
            </a:r>
          </a:p>
        </p:txBody>
      </p:sp>
      <p:sp>
        <p:nvSpPr>
          <p:cNvPr id="32771" name="Rectangle 3">
            <a:extLst>
              <a:ext uri="{FF2B5EF4-FFF2-40B4-BE49-F238E27FC236}">
                <a16:creationId xmlns:a16="http://schemas.microsoft.com/office/drawing/2014/main" id="{CE621E38-A335-2BE1-B58C-11F59FE5E0B5}"/>
              </a:ext>
            </a:extLst>
          </p:cNvPr>
          <p:cNvSpPr>
            <a:spLocks noGrp="1" noChangeArrowheads="1"/>
          </p:cNvSpPr>
          <p:nvPr>
            <p:ph type="body" idx="1"/>
          </p:nvPr>
        </p:nvSpPr>
        <p:spPr>
          <a:xfrm>
            <a:off x="1871003" y="1011237"/>
            <a:ext cx="9650437" cy="5713119"/>
          </a:xfrm>
          <a:noFill/>
        </p:spPr>
        <p:txBody>
          <a:bodyPr>
            <a:normAutofit fontScale="55000" lnSpcReduction="20000"/>
          </a:bodyPr>
          <a:lstStyle/>
          <a:p>
            <a:pPr>
              <a:lnSpc>
                <a:spcPct val="90000"/>
              </a:lnSpc>
            </a:pPr>
            <a:r>
              <a:rPr lang="en-US" altLang="en-US" sz="3800" dirty="0"/>
              <a:t>A scheduling algorithm which acts on all circumstances is called </a:t>
            </a:r>
            <a:r>
              <a:rPr lang="en-US" altLang="en-US" sz="3800" dirty="0">
                <a:solidFill>
                  <a:srgbClr val="FF3300"/>
                </a:solidFill>
              </a:rPr>
              <a:t>preemptive</a:t>
            </a:r>
            <a:r>
              <a:rPr lang="en-US" altLang="en-US" sz="3800" dirty="0"/>
              <a:t>. (i.e. such an algorithm can select a new process in circumstances 2, 3 and 5). </a:t>
            </a:r>
          </a:p>
          <a:p>
            <a:pPr>
              <a:lnSpc>
                <a:spcPct val="90000"/>
              </a:lnSpc>
            </a:pPr>
            <a:r>
              <a:rPr lang="en-US" altLang="en-US" sz="3800" dirty="0"/>
              <a:t>The CPU is allocated to the highest-priority process among all ready processes. The scheduler is called each time a process enters the ready state. </a:t>
            </a:r>
          </a:p>
          <a:p>
            <a:pPr>
              <a:lnSpc>
                <a:spcPct val="90000"/>
              </a:lnSpc>
            </a:pPr>
            <a:r>
              <a:rPr lang="en-US" altLang="en-US" sz="3800" u="sng" dirty="0"/>
              <a:t>Advantages of non-preemptive scheduling algorithms</a:t>
            </a:r>
            <a:r>
              <a:rPr lang="en-US" altLang="en-US" sz="3800" dirty="0"/>
              <a:t>: </a:t>
            </a:r>
          </a:p>
          <a:p>
            <a:pPr lvl="2">
              <a:lnSpc>
                <a:spcPct val="90000"/>
              </a:lnSpc>
            </a:pPr>
            <a:r>
              <a:rPr lang="en-US" altLang="en-US" sz="3800" dirty="0"/>
              <a:t>They cannot lead the system to a race condition. </a:t>
            </a:r>
          </a:p>
          <a:p>
            <a:pPr lvl="2">
              <a:lnSpc>
                <a:spcPct val="90000"/>
              </a:lnSpc>
            </a:pPr>
            <a:r>
              <a:rPr lang="en-US" altLang="en-US" sz="3800" dirty="0"/>
              <a:t>They are simple. </a:t>
            </a:r>
          </a:p>
          <a:p>
            <a:pPr>
              <a:lnSpc>
                <a:spcPct val="90000"/>
              </a:lnSpc>
            </a:pPr>
            <a:endParaRPr lang="en-US" altLang="en-US" sz="3800" dirty="0"/>
          </a:p>
          <a:p>
            <a:pPr>
              <a:lnSpc>
                <a:spcPct val="90000"/>
              </a:lnSpc>
            </a:pPr>
            <a:r>
              <a:rPr lang="en-US" altLang="en-US" sz="3800" u="sng" dirty="0"/>
              <a:t>Disadvantage of non-preemptive scheduling algorithms: </a:t>
            </a:r>
            <a:endParaRPr lang="en-US" altLang="en-US" sz="3800" dirty="0"/>
          </a:p>
          <a:p>
            <a:pPr lvl="2">
              <a:lnSpc>
                <a:spcPct val="90000"/>
              </a:lnSpc>
            </a:pPr>
            <a:r>
              <a:rPr lang="en-US" altLang="en-US" sz="3800" dirty="0"/>
              <a:t>They do not allow real multiprogramming. </a:t>
            </a:r>
          </a:p>
          <a:p>
            <a:pPr>
              <a:lnSpc>
                <a:spcPct val="90000"/>
              </a:lnSpc>
            </a:pPr>
            <a:endParaRPr lang="en-US" altLang="en-US" sz="3800" dirty="0"/>
          </a:p>
          <a:p>
            <a:pPr>
              <a:lnSpc>
                <a:spcPct val="90000"/>
              </a:lnSpc>
            </a:pPr>
            <a:r>
              <a:rPr lang="en-US" altLang="en-US" sz="3800" u="sng" dirty="0"/>
              <a:t>Advantage of preemptive scheduling algorithms: </a:t>
            </a:r>
            <a:endParaRPr lang="en-US" altLang="en-US" sz="3800" dirty="0"/>
          </a:p>
          <a:p>
            <a:pPr lvl="2">
              <a:lnSpc>
                <a:spcPct val="90000"/>
              </a:lnSpc>
            </a:pPr>
            <a:r>
              <a:rPr lang="en-US" altLang="en-US" sz="3800" dirty="0"/>
              <a:t>They allow real multiprogramming. </a:t>
            </a:r>
          </a:p>
          <a:p>
            <a:pPr>
              <a:lnSpc>
                <a:spcPct val="90000"/>
              </a:lnSpc>
            </a:pPr>
            <a:endParaRPr lang="en-US" altLang="en-US" sz="3800" dirty="0"/>
          </a:p>
          <a:p>
            <a:pPr>
              <a:lnSpc>
                <a:spcPct val="90000"/>
              </a:lnSpc>
            </a:pPr>
            <a:r>
              <a:rPr lang="en-US" altLang="en-US" sz="3800" u="sng" dirty="0"/>
              <a:t>Disadvantages of preemptive scheduling algorithms: </a:t>
            </a:r>
            <a:endParaRPr lang="en-US" altLang="en-US" sz="3800" dirty="0"/>
          </a:p>
          <a:p>
            <a:pPr lvl="2">
              <a:lnSpc>
                <a:spcPct val="90000"/>
              </a:lnSpc>
            </a:pPr>
            <a:r>
              <a:rPr lang="en-US" altLang="en-US" sz="3800" dirty="0"/>
              <a:t>They can lead the system to a race condition. </a:t>
            </a:r>
          </a:p>
          <a:p>
            <a:pPr>
              <a:lnSpc>
                <a:spcPct val="90000"/>
              </a:lnSpc>
              <a:buFont typeface="Monotype Sorts" pitchFamily="2" charset="2"/>
              <a:buNone/>
            </a:pPr>
            <a:endParaRPr lang="en-US" altLang="en-US" sz="1800"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1B01148-0433-4F8D-6E33-5EA862A426A2}"/>
              </a:ext>
            </a:extLst>
          </p:cNvPr>
          <p:cNvSpPr>
            <a:spLocks noGrp="1" noChangeArrowheads="1"/>
          </p:cNvSpPr>
          <p:nvPr>
            <p:ph type="title"/>
          </p:nvPr>
        </p:nvSpPr>
        <p:spPr>
          <a:xfrm>
            <a:off x="1981200" y="330299"/>
            <a:ext cx="8229600" cy="576263"/>
          </a:xfrm>
        </p:spPr>
        <p:txBody>
          <a:bodyPr>
            <a:normAutofit fontScale="90000"/>
          </a:bodyPr>
          <a:lstStyle/>
          <a:p>
            <a:pPr eaLnBrk="1" hangingPunct="1"/>
            <a:r>
              <a:rPr lang="en-US" altLang="en-US" u="sng" dirty="0"/>
              <a:t>Dispatcher</a:t>
            </a:r>
          </a:p>
        </p:txBody>
      </p:sp>
      <p:sp>
        <p:nvSpPr>
          <p:cNvPr id="33795" name="Rectangle 3">
            <a:extLst>
              <a:ext uri="{FF2B5EF4-FFF2-40B4-BE49-F238E27FC236}">
                <a16:creationId xmlns:a16="http://schemas.microsoft.com/office/drawing/2014/main" id="{AAACBEA7-C1B2-AF56-07D4-F8413B1D07DA}"/>
              </a:ext>
            </a:extLst>
          </p:cNvPr>
          <p:cNvSpPr>
            <a:spLocks noGrp="1" noChangeArrowheads="1"/>
          </p:cNvSpPr>
          <p:nvPr>
            <p:ph type="body" idx="1"/>
          </p:nvPr>
        </p:nvSpPr>
        <p:spPr>
          <a:xfrm>
            <a:off x="2390774" y="1177924"/>
            <a:ext cx="7414407" cy="4969657"/>
          </a:xfrm>
        </p:spPr>
        <p:txBody>
          <a:bodyPr>
            <a:normAutofit/>
          </a:bodyPr>
          <a:lstStyle/>
          <a:p>
            <a:r>
              <a:rPr lang="en-US" altLang="en-US" dirty="0">
                <a:solidFill>
                  <a:srgbClr val="0070C0"/>
                </a:solidFill>
              </a:rPr>
              <a:t>Dispatcher module</a:t>
            </a:r>
            <a:r>
              <a:rPr lang="tr-TR" altLang="en-US" dirty="0">
                <a:solidFill>
                  <a:srgbClr val="0070C0"/>
                </a:solidFill>
              </a:rPr>
              <a:t> </a:t>
            </a:r>
            <a:r>
              <a:rPr lang="tr-TR" altLang="en-US" dirty="0"/>
              <a:t>(invoked during every process switch)</a:t>
            </a:r>
            <a:r>
              <a:rPr lang="en-US" altLang="en-US" dirty="0"/>
              <a:t> gives control of the CPU to the process selected by the short-term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endParaRPr lang="tr-TR" altLang="en-US" dirty="0"/>
          </a:p>
          <a:p>
            <a:pPr lvl="1"/>
            <a:endParaRPr lang="en-US" altLang="en-US" dirty="0"/>
          </a:p>
          <a:p>
            <a:r>
              <a:rPr lang="en-US" altLang="en-US" b="1" dirty="0">
                <a:solidFill>
                  <a:srgbClr val="3366FF"/>
                </a:solidFill>
              </a:rPr>
              <a:t>Dispatch latency </a:t>
            </a:r>
            <a:r>
              <a:rPr lang="en-US" altLang="en-US" dirty="0"/>
              <a:t>– time it takes for the dispatcher to stop one process and start another running</a:t>
            </a:r>
            <a:r>
              <a:rPr lang="tr-TR" altLang="en-US" dirty="0"/>
              <a:t>.</a:t>
            </a:r>
            <a:endParaRPr lang="en-US"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79</TotalTime>
  <Words>3618</Words>
  <Application>Microsoft Office PowerPoint</Application>
  <PresentationFormat>Widescreen</PresentationFormat>
  <Paragraphs>395</Paragraphs>
  <Slides>34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MS PGothic</vt:lpstr>
      <vt:lpstr>Aptos</vt:lpstr>
      <vt:lpstr>Arial</vt:lpstr>
      <vt:lpstr>Comic Sans MS</vt:lpstr>
      <vt:lpstr>Corbel</vt:lpstr>
      <vt:lpstr>Helvetica</vt:lpstr>
      <vt:lpstr>Monotype Sorts</vt:lpstr>
      <vt:lpstr>Symbol</vt:lpstr>
      <vt:lpstr>Times New Roman</vt:lpstr>
      <vt:lpstr>Parallax</vt:lpstr>
      <vt:lpstr>PowerPoint Presentation</vt:lpstr>
      <vt:lpstr>PowerPoint Presentation</vt:lpstr>
      <vt:lpstr>CPU SCHEDULING</vt:lpstr>
      <vt:lpstr>CPU SCHEDULING CONCEPTS</vt:lpstr>
      <vt:lpstr>CPU-Scheduling   (with multiprograming)</vt:lpstr>
      <vt:lpstr>CPU Scheduler</vt:lpstr>
      <vt:lpstr>Preemptive – Nonpreemptive Scheduling</vt:lpstr>
      <vt:lpstr>Preemptive – Nonpreemptive Scheduling</vt:lpstr>
      <vt:lpstr>Dispatcher</vt:lpstr>
      <vt:lpstr>PowerPoint Presentation</vt:lpstr>
      <vt:lpstr>Scheduling Criteria</vt:lpstr>
      <vt:lpstr>Scheduling Policy Goals/Criteria</vt:lpstr>
      <vt:lpstr>CPU Scheduling Algorithms</vt:lpstr>
      <vt:lpstr>First-Come, First-Served (FCFS) Scheduling</vt:lpstr>
      <vt:lpstr>FCFS Scheduling (Cont.)</vt:lpstr>
      <vt:lpstr>Shortest-Job-First (SJF) Scheduling</vt:lpstr>
      <vt:lpstr>Non Pre-emptive Shortest Job First</vt:lpstr>
      <vt:lpstr>Problem with Non Pre-emptive SJF</vt:lpstr>
      <vt:lpstr>Pre-emptive Shortest Job First</vt:lpstr>
      <vt:lpstr>PowerPoint Presentation</vt:lpstr>
      <vt:lpstr>PowerPoint Presentation</vt:lpstr>
      <vt:lpstr>Example - Priority Scheduling</vt:lpstr>
      <vt:lpstr>Example - Priority Scheduling</vt:lpstr>
      <vt:lpstr>Round Robin Scheduling</vt:lpstr>
      <vt:lpstr>Important characteristics of  the Round Robin(RR) Algorithm</vt:lpstr>
      <vt:lpstr>Important Terms of Round Robin Scheduling</vt:lpstr>
      <vt:lpstr>Example of RR with Time Quantum = 20</vt:lpstr>
      <vt:lpstr>Example of RR with Time Quantum = 20</vt:lpstr>
      <vt:lpstr>Example of RR with Time Quantum = 20</vt:lpstr>
      <vt:lpstr>Example of RR with Time Quantum = 20</vt:lpstr>
      <vt:lpstr>Example of RR with Time Quantum = 20</vt:lpstr>
      <vt:lpstr>Example of RR with Time Quantum = 20</vt:lpstr>
      <vt:lpstr>Example of RR with Time Quantum = 20</vt:lpstr>
      <vt:lpstr>Example of RR with Time Quantum = 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Chandan Lal</dc:creator>
  <cp:lastModifiedBy>Chandan Lal</cp:lastModifiedBy>
  <cp:revision>8</cp:revision>
  <dcterms:created xsi:type="dcterms:W3CDTF">2024-04-22T07:32:10Z</dcterms:created>
  <dcterms:modified xsi:type="dcterms:W3CDTF">2024-04-22T08:51:11Z</dcterms:modified>
</cp:coreProperties>
</file>