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A56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85C4D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A56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F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A56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F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F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844" y="706069"/>
            <a:ext cx="990031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64A56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520" y="2432528"/>
            <a:ext cx="10728960" cy="3618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85C4D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13075" y="6377151"/>
            <a:ext cx="2193925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64A56"/>
                </a:solidFill>
                <a:latin typeface="Century Schoolbook"/>
                <a:cs typeface="Century Schoolbook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1735" y="920546"/>
            <a:ext cx="7816342" cy="412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6655" y="914908"/>
            <a:ext cx="7797292" cy="393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4205" y="2414092"/>
            <a:ext cx="181991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50" dirty="0">
                <a:solidFill>
                  <a:srgbClr val="FF0000"/>
                </a:solidFill>
                <a:latin typeface="Calibri"/>
                <a:cs typeface="Calibri"/>
              </a:rPr>
              <a:t>Team</a:t>
            </a:r>
            <a:r>
              <a:rPr sz="22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Members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4205" y="2754071"/>
            <a:ext cx="4302125" cy="29438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40" dirty="0">
                <a:solidFill>
                  <a:srgbClr val="464A56"/>
                </a:solidFill>
                <a:latin typeface="Calibri"/>
                <a:cs typeface="Calibri"/>
              </a:rPr>
              <a:t>Taha </a:t>
            </a:r>
            <a:r>
              <a:rPr sz="2200" spc="-5" dirty="0">
                <a:solidFill>
                  <a:srgbClr val="464A56"/>
                </a:solidFill>
                <a:latin typeface="Calibri"/>
                <a:cs typeface="Calibri"/>
              </a:rPr>
              <a:t>Junaid</a:t>
            </a:r>
            <a:r>
              <a:rPr sz="2200" spc="-20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64A56"/>
                </a:solidFill>
                <a:latin typeface="Calibri"/>
                <a:cs typeface="Calibri"/>
              </a:rPr>
              <a:t>[18BCD7072]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5" dirty="0">
                <a:solidFill>
                  <a:srgbClr val="464A56"/>
                </a:solidFill>
                <a:latin typeface="Calibri"/>
                <a:cs typeface="Calibri"/>
              </a:rPr>
              <a:t>Mohd </a:t>
            </a:r>
            <a:r>
              <a:rPr sz="2200" spc="-20" dirty="0">
                <a:solidFill>
                  <a:srgbClr val="464A56"/>
                </a:solidFill>
                <a:latin typeface="Calibri"/>
                <a:cs typeface="Calibri"/>
              </a:rPr>
              <a:t>Taqiuddin</a:t>
            </a:r>
            <a:r>
              <a:rPr sz="2200" spc="-114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64A56"/>
                </a:solidFill>
                <a:latin typeface="Calibri"/>
                <a:cs typeface="Calibri"/>
              </a:rPr>
              <a:t>[18BCN7050]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464A56"/>
                </a:solidFill>
                <a:latin typeface="Calibri"/>
                <a:cs typeface="Calibri"/>
              </a:rPr>
              <a:t>Darrain</a:t>
            </a:r>
            <a:r>
              <a:rPr sz="2200" spc="-65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64A56"/>
                </a:solidFill>
                <a:latin typeface="Calibri"/>
                <a:cs typeface="Calibri"/>
              </a:rPr>
              <a:t>Saa-eyd[18BCN7009]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464A56"/>
                </a:solidFill>
                <a:latin typeface="Calibri"/>
                <a:cs typeface="Calibri"/>
              </a:rPr>
              <a:t>Shoaeb </a:t>
            </a:r>
            <a:r>
              <a:rPr sz="2200" spc="-10" dirty="0">
                <a:solidFill>
                  <a:srgbClr val="464A56"/>
                </a:solidFill>
                <a:latin typeface="Calibri"/>
                <a:cs typeface="Calibri"/>
              </a:rPr>
              <a:t>Nawab</a:t>
            </a:r>
            <a:r>
              <a:rPr sz="2200" spc="-114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64A56"/>
                </a:solidFill>
                <a:latin typeface="Calibri"/>
                <a:cs typeface="Calibri"/>
              </a:rPr>
              <a:t>Shaik[18BEC7067]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60" dirty="0">
                <a:solidFill>
                  <a:srgbClr val="464A56"/>
                </a:solidFill>
                <a:latin typeface="Calibri"/>
                <a:cs typeface="Calibri"/>
              </a:rPr>
              <a:t>P.Sai</a:t>
            </a:r>
            <a:r>
              <a:rPr sz="2200" spc="-35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64A56"/>
                </a:solidFill>
                <a:latin typeface="Calibri"/>
                <a:cs typeface="Calibri"/>
              </a:rPr>
              <a:t>Teja[18MIS7109]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464A56"/>
                </a:solidFill>
                <a:latin typeface="Calibri"/>
                <a:cs typeface="Calibri"/>
              </a:rPr>
              <a:t>Chaitanya</a:t>
            </a:r>
            <a:r>
              <a:rPr sz="2200" spc="-65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64A56"/>
                </a:solidFill>
                <a:latin typeface="Calibri"/>
                <a:cs typeface="Calibri"/>
              </a:rPr>
              <a:t>[18MIS7259]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3075" y="6374993"/>
            <a:ext cx="2193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A56"/>
                </a:solidFill>
                <a:latin typeface="Century Schoolbook"/>
                <a:cs typeface="Century Schoolbook"/>
              </a:rPr>
              <a:t>VIT-AP University,</a:t>
            </a:r>
            <a:r>
              <a:rPr sz="1200" spc="-45" dirty="0">
                <a:solidFill>
                  <a:srgbClr val="464A56"/>
                </a:solidFill>
                <a:latin typeface="Century Schoolbook"/>
                <a:cs typeface="Century Schoolbook"/>
              </a:rPr>
              <a:t> </a:t>
            </a:r>
            <a:r>
              <a:rPr sz="1200" spc="-5" dirty="0">
                <a:solidFill>
                  <a:srgbClr val="464A56"/>
                </a:solidFill>
                <a:latin typeface="Century Schoolbook"/>
                <a:cs typeface="Century Schoolbook"/>
              </a:rPr>
              <a:t>Amaravati</a:t>
            </a:r>
            <a:endParaRPr sz="1200">
              <a:latin typeface="Century Schoolbook"/>
              <a:cs typeface="Century Schoolboo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3551" y="635330"/>
            <a:ext cx="31559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>
                <a:latin typeface="Century Schoolbook"/>
                <a:cs typeface="Century Schoolbook"/>
              </a:rPr>
              <a:t>1</a:t>
            </a:r>
            <a:endParaRPr sz="4100">
              <a:latin typeface="Century Schoolbook"/>
              <a:cs typeface="Century Schoolboo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0890" y="4440184"/>
            <a:ext cx="3067050" cy="13836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Guided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by</a:t>
            </a:r>
            <a:endParaRPr sz="2000">
              <a:latin typeface="Calibri"/>
              <a:cs typeface="Calibri"/>
            </a:endParaRPr>
          </a:p>
          <a:p>
            <a:pPr marL="789940" marR="5080" indent="-58419">
              <a:lnSpc>
                <a:spcPts val="3579"/>
              </a:lnSpc>
              <a:spcBef>
                <a:spcPts val="290"/>
              </a:spcBef>
            </a:pP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Prof.Asish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Kumar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Dalai  Dept.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1480" y="1849882"/>
            <a:ext cx="183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Batch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No :</a:t>
            </a:r>
            <a:r>
              <a:rPr sz="18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180426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2984" y="283463"/>
            <a:ext cx="2679191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9938" y="774014"/>
            <a:ext cx="36937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FUTURESCOPE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9653" y="2427996"/>
            <a:ext cx="9256395" cy="309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675">
              <a:lnSpc>
                <a:spcPct val="110800"/>
              </a:lnSpc>
              <a:spcBef>
                <a:spcPts val="95"/>
              </a:spcBef>
              <a:buClr>
                <a:srgbClr val="464A56"/>
              </a:buClr>
              <a:buFont typeface="Corbel"/>
              <a:buChar char="–"/>
              <a:tabLst>
                <a:tab pos="415290" algn="l"/>
                <a:tab pos="415925" algn="l"/>
              </a:tabLst>
            </a:pPr>
            <a:r>
              <a:rPr dirty="0"/>
              <a:t>	</a:t>
            </a:r>
            <a:r>
              <a:rPr sz="2800" spc="5" dirty="0">
                <a:solidFill>
                  <a:srgbClr val="464A56"/>
                </a:solidFill>
                <a:latin typeface="Calibri"/>
                <a:cs typeface="Calibri"/>
              </a:rPr>
              <a:t>Use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Lithium </a:t>
            </a: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Polymer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battery to </a:t>
            </a:r>
            <a:r>
              <a:rPr sz="2800" spc="-20" dirty="0">
                <a:solidFill>
                  <a:srgbClr val="464A56"/>
                </a:solidFill>
                <a:latin typeface="Calibri"/>
                <a:cs typeface="Calibri"/>
              </a:rPr>
              <a:t>get </a:t>
            </a:r>
            <a:r>
              <a:rPr sz="2800" spc="5" dirty="0">
                <a:solidFill>
                  <a:srgbClr val="464A56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module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which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would be  </a:t>
            </a: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independent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the need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for </a:t>
            </a:r>
            <a:r>
              <a:rPr sz="2800" spc="5" dirty="0">
                <a:solidFill>
                  <a:srgbClr val="464A56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wall </a:t>
            </a:r>
            <a:r>
              <a:rPr sz="2800" spc="-25" dirty="0">
                <a:solidFill>
                  <a:srgbClr val="464A56"/>
                </a:solidFill>
                <a:latin typeface="Calibri"/>
                <a:cs typeface="Calibri"/>
              </a:rPr>
              <a:t>socket </a:t>
            </a: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power</a:t>
            </a:r>
            <a:r>
              <a:rPr sz="2800" spc="-65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64A56"/>
                </a:solidFill>
                <a:latin typeface="Calibri"/>
                <a:cs typeface="Calibri"/>
              </a:rPr>
              <a:t>supply.</a:t>
            </a:r>
            <a:endParaRPr sz="2800">
              <a:latin typeface="Calibri"/>
              <a:cs typeface="Calibri"/>
            </a:endParaRPr>
          </a:p>
          <a:p>
            <a:pPr marL="332740" marR="290830" indent="-320675">
              <a:lnSpc>
                <a:spcPct val="110800"/>
              </a:lnSpc>
              <a:spcBef>
                <a:spcPts val="910"/>
              </a:spcBef>
              <a:buFont typeface="Corbel"/>
              <a:buChar char="–"/>
              <a:tabLst>
                <a:tab pos="332740" algn="l"/>
                <a:tab pos="333375" algn="l"/>
              </a:tabLst>
            </a:pP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Reader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the blind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yet to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be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added which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would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convert  </a:t>
            </a: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written </a:t>
            </a:r>
            <a:r>
              <a:rPr sz="2800" spc="-20" dirty="0">
                <a:solidFill>
                  <a:srgbClr val="464A56"/>
                </a:solidFill>
                <a:latin typeface="Calibri"/>
                <a:cs typeface="Calibri"/>
              </a:rPr>
              <a:t>text to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speech</a:t>
            </a:r>
            <a:r>
              <a:rPr sz="2800" spc="10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output.</a:t>
            </a:r>
            <a:endParaRPr sz="2800">
              <a:latin typeface="Calibri"/>
              <a:cs typeface="Calibri"/>
            </a:endParaRPr>
          </a:p>
          <a:p>
            <a:pPr marL="332740" marR="584200" indent="-320675">
              <a:lnSpc>
                <a:spcPct val="111400"/>
              </a:lnSpc>
              <a:spcBef>
                <a:spcPts val="895"/>
              </a:spcBef>
              <a:buFont typeface="Corbel"/>
              <a:buChar char="–"/>
              <a:tabLst>
                <a:tab pos="332740" algn="l"/>
                <a:tab pos="333375" algn="l"/>
                <a:tab pos="2402840" algn="l"/>
              </a:tabLst>
            </a:pP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Use of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specially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designed </a:t>
            </a:r>
            <a:r>
              <a:rPr sz="2800" spc="-10" dirty="0">
                <a:solidFill>
                  <a:srgbClr val="464A56"/>
                </a:solidFill>
                <a:latin typeface="Calibri"/>
                <a:cs typeface="Calibri"/>
              </a:rPr>
              <a:t>boards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instead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Arduino, </a:t>
            </a:r>
            <a:r>
              <a:rPr sz="2800" dirty="0">
                <a:solidFill>
                  <a:srgbClr val="464A56"/>
                </a:solidFill>
                <a:latin typeface="Calibri"/>
                <a:cs typeface="Calibri"/>
              </a:rPr>
              <a:t>since 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raspberry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Pie	gives </a:t>
            </a:r>
            <a:r>
              <a:rPr sz="2800" spc="-15" dirty="0">
                <a:solidFill>
                  <a:srgbClr val="464A56"/>
                </a:solidFill>
                <a:latin typeface="Calibri"/>
                <a:cs typeface="Calibri"/>
              </a:rPr>
              <a:t>faster</a:t>
            </a:r>
            <a:r>
              <a:rPr sz="2800" spc="-70" dirty="0">
                <a:solidFill>
                  <a:srgbClr val="464A5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A56"/>
                </a:solidFill>
                <a:latin typeface="Calibri"/>
                <a:cs typeface="Calibri"/>
              </a:rPr>
              <a:t>response.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1261" y="743534"/>
            <a:ext cx="31667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1261" y="2549916"/>
            <a:ext cx="9526905" cy="28676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2105" marR="5080" indent="-320040">
              <a:lnSpc>
                <a:spcPct val="111100"/>
              </a:lnSpc>
              <a:spcBef>
                <a:spcPts val="85"/>
              </a:spcBef>
              <a:tabLst>
                <a:tab pos="332105" algn="l"/>
              </a:tabLst>
            </a:pPr>
            <a:r>
              <a:rPr sz="2800" spc="5" dirty="0">
                <a:latin typeface="Corbel"/>
                <a:cs typeface="Corbel"/>
              </a:rPr>
              <a:t>–	</a:t>
            </a:r>
            <a:r>
              <a:rPr sz="2800" dirty="0">
                <a:latin typeface="Times New Roman"/>
                <a:cs typeface="Times New Roman"/>
              </a:rPr>
              <a:t>The project as a whole was successful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developing a </a:t>
            </a:r>
            <a:r>
              <a:rPr sz="2800" spc="-10" dirty="0">
                <a:latin typeface="Times New Roman"/>
                <a:cs typeface="Times New Roman"/>
              </a:rPr>
              <a:t>more  </a:t>
            </a:r>
            <a:r>
              <a:rPr sz="2800" spc="5" dirty="0">
                <a:latin typeface="Times New Roman"/>
                <a:cs typeface="Times New Roman"/>
              </a:rPr>
              <a:t>durable </a:t>
            </a:r>
            <a:r>
              <a:rPr sz="2800" spc="-5" dirty="0">
                <a:latin typeface="Times New Roman"/>
                <a:cs typeface="Times New Roman"/>
              </a:rPr>
              <a:t>navigation </a:t>
            </a:r>
            <a:r>
              <a:rPr sz="2800" spc="5" dirty="0">
                <a:latin typeface="Times New Roman"/>
                <a:cs typeface="Times New Roman"/>
              </a:rPr>
              <a:t>technique apart from the </a:t>
            </a:r>
            <a:r>
              <a:rPr sz="2800" dirty="0">
                <a:latin typeface="Times New Roman"/>
                <a:cs typeface="Times New Roman"/>
              </a:rPr>
              <a:t>existing </a:t>
            </a:r>
            <a:r>
              <a:rPr sz="2800" spc="5" dirty="0">
                <a:latin typeface="Times New Roman"/>
                <a:cs typeface="Times New Roman"/>
              </a:rPr>
              <a:t>ones. </a:t>
            </a:r>
            <a:r>
              <a:rPr sz="2800" dirty="0">
                <a:latin typeface="Times New Roman"/>
                <a:cs typeface="Times New Roman"/>
              </a:rPr>
              <a:t>The  project,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used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wider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scale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blind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people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  </a:t>
            </a:r>
            <a:r>
              <a:rPr sz="2800" spc="5" dirty="0">
                <a:latin typeface="Times New Roman"/>
                <a:cs typeface="Times New Roman"/>
              </a:rPr>
              <a:t>really has the </a:t>
            </a:r>
            <a:r>
              <a:rPr sz="2800" dirty="0">
                <a:latin typeface="Times New Roman"/>
                <a:cs typeface="Times New Roman"/>
              </a:rPr>
              <a:t>ability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spc="5" dirty="0">
                <a:latin typeface="Times New Roman"/>
                <a:cs typeface="Times New Roman"/>
              </a:rPr>
              <a:t>to the </a:t>
            </a:r>
            <a:r>
              <a:rPr sz="2800" spc="-30" dirty="0">
                <a:latin typeface="Times New Roman"/>
                <a:cs typeface="Times New Roman"/>
              </a:rPr>
              <a:t>community.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best </a:t>
            </a:r>
            <a:r>
              <a:rPr sz="2800" dirty="0">
                <a:latin typeface="Times New Roman"/>
                <a:cs typeface="Times New Roman"/>
              </a:rPr>
              <a:t>part is  </a:t>
            </a:r>
            <a:r>
              <a:rPr sz="2800" spc="5" dirty="0">
                <a:latin typeface="Times New Roman"/>
                <a:cs typeface="Times New Roman"/>
              </a:rPr>
              <a:t>that the cost of the parts doesn't exceed 2000rs thus </a:t>
            </a:r>
            <a:r>
              <a:rPr sz="2800" spc="-5" dirty="0">
                <a:latin typeface="Times New Roman"/>
                <a:cs typeface="Times New Roman"/>
              </a:rPr>
              <a:t>making </a:t>
            </a:r>
            <a:r>
              <a:rPr sz="2800" spc="5" dirty="0">
                <a:latin typeface="Times New Roman"/>
                <a:cs typeface="Times New Roman"/>
              </a:rPr>
              <a:t>it  </a:t>
            </a:r>
            <a:r>
              <a:rPr sz="2800" dirty="0">
                <a:latin typeface="Times New Roman"/>
                <a:cs typeface="Times New Roman"/>
              </a:rPr>
              <a:t>affordable </a:t>
            </a:r>
            <a:r>
              <a:rPr sz="2800" spc="5" dirty="0">
                <a:latin typeface="Times New Roman"/>
                <a:cs typeface="Times New Roman"/>
              </a:rPr>
              <a:t>by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everyone</a:t>
            </a:r>
            <a:r>
              <a:rPr sz="2000" dirty="0">
                <a:solidFill>
                  <a:srgbClr val="464A56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9638" y="6374993"/>
            <a:ext cx="81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31-03-2019</a:t>
            </a:r>
            <a:endParaRPr sz="12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3075" y="6374993"/>
            <a:ext cx="2193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64A56"/>
                </a:solidFill>
                <a:latin typeface="Century Schoolbook"/>
                <a:cs typeface="Century Schoolbook"/>
              </a:rPr>
              <a:t>VIT-AP University,</a:t>
            </a:r>
            <a:r>
              <a:rPr sz="1200" spc="-45" dirty="0">
                <a:solidFill>
                  <a:srgbClr val="464A56"/>
                </a:solidFill>
                <a:latin typeface="Century Schoolbook"/>
                <a:cs typeface="Century Schoolbook"/>
              </a:rPr>
              <a:t> </a:t>
            </a:r>
            <a:r>
              <a:rPr sz="1200" spc="-5" dirty="0">
                <a:solidFill>
                  <a:srgbClr val="464A56"/>
                </a:solidFill>
                <a:latin typeface="Century Schoolbook"/>
                <a:cs typeface="Century Schoolbook"/>
              </a:rPr>
              <a:t>Amaravati</a:t>
            </a:r>
            <a:endParaRPr sz="1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5844" y="598373"/>
            <a:ext cx="22720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</a:t>
            </a:r>
            <a:r>
              <a:rPr dirty="0"/>
              <a:t>e</a:t>
            </a:r>
            <a:r>
              <a:rPr spc="-5" dirty="0"/>
              <a:t>nda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19638" y="6377151"/>
            <a:ext cx="812165" cy="208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17-01-2019</a:t>
            </a:r>
            <a:endParaRPr sz="12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3075" y="2316588"/>
            <a:ext cx="3513454" cy="353631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330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5" dirty="0">
                <a:solidFill>
                  <a:srgbClr val="464A56"/>
                </a:solidFill>
                <a:latin typeface="Cambria"/>
                <a:cs typeface="Cambria"/>
              </a:rPr>
              <a:t>Problem Definition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225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10" dirty="0">
                <a:solidFill>
                  <a:srgbClr val="464A56"/>
                </a:solidFill>
                <a:latin typeface="Cambria"/>
                <a:cs typeface="Cambria"/>
              </a:rPr>
              <a:t>Circuit</a:t>
            </a:r>
            <a:r>
              <a:rPr sz="2400" spc="-25" dirty="0">
                <a:solidFill>
                  <a:srgbClr val="464A56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464A56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200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20" dirty="0">
                <a:solidFill>
                  <a:srgbClr val="464A56"/>
                </a:solidFill>
                <a:latin typeface="Cambria"/>
                <a:cs typeface="Cambria"/>
              </a:rPr>
              <a:t>Overall </a:t>
            </a:r>
            <a:r>
              <a:rPr sz="2400" spc="-5" dirty="0">
                <a:solidFill>
                  <a:srgbClr val="464A56"/>
                </a:solidFill>
                <a:latin typeface="Cambria"/>
                <a:cs typeface="Cambria"/>
              </a:rPr>
              <a:t>Flow </a:t>
            </a:r>
            <a:r>
              <a:rPr sz="2400" spc="-15" dirty="0">
                <a:solidFill>
                  <a:srgbClr val="464A56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035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5" dirty="0">
                <a:solidFill>
                  <a:srgbClr val="464A56"/>
                </a:solidFill>
                <a:latin typeface="Cambria"/>
                <a:cs typeface="Cambria"/>
              </a:rPr>
              <a:t>Module</a:t>
            </a:r>
            <a:r>
              <a:rPr sz="2400" spc="-35" dirty="0">
                <a:solidFill>
                  <a:srgbClr val="464A56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64A56"/>
                </a:solidFill>
                <a:latin typeface="Cambria"/>
                <a:cs typeface="Cambria"/>
              </a:rPr>
              <a:t>Implementation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010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45" dirty="0">
                <a:solidFill>
                  <a:srgbClr val="464A56"/>
                </a:solidFill>
                <a:latin typeface="Cambria"/>
                <a:cs typeface="Cambria"/>
              </a:rPr>
              <a:t>Target</a:t>
            </a:r>
            <a:r>
              <a:rPr sz="2400" spc="20" dirty="0">
                <a:solidFill>
                  <a:srgbClr val="464A56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464A56"/>
                </a:solidFill>
                <a:latin typeface="Cambria"/>
                <a:cs typeface="Cambria"/>
              </a:rPr>
              <a:t>Achievement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015"/>
              </a:spcBef>
              <a:buClr>
                <a:srgbClr val="006666"/>
              </a:buClr>
              <a:buSzPct val="68181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200" spc="5" dirty="0">
                <a:solidFill>
                  <a:srgbClr val="464A56"/>
                </a:solidFill>
                <a:latin typeface="Cambria"/>
                <a:cs typeface="Cambria"/>
              </a:rPr>
              <a:t>Time </a:t>
            </a:r>
            <a:r>
              <a:rPr sz="2200" dirty="0">
                <a:solidFill>
                  <a:srgbClr val="464A56"/>
                </a:solidFill>
                <a:latin typeface="Cambria"/>
                <a:cs typeface="Cambria"/>
              </a:rPr>
              <a:t>Line</a:t>
            </a:r>
            <a:r>
              <a:rPr sz="2200" spc="-90" dirty="0">
                <a:solidFill>
                  <a:srgbClr val="464A56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464A56"/>
                </a:solidFill>
                <a:latin typeface="Cambria"/>
                <a:cs typeface="Cambria"/>
              </a:rPr>
              <a:t>Chart</a:t>
            </a:r>
            <a:endParaRPr sz="22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005"/>
              </a:spcBef>
              <a:buClr>
                <a:srgbClr val="006666"/>
              </a:buClr>
              <a:buSzPct val="68750"/>
              <a:buFont typeface="Wingdings"/>
              <a:buChar char=""/>
              <a:tabLst>
                <a:tab pos="353695" algn="l"/>
                <a:tab pos="354330" algn="l"/>
              </a:tabLst>
            </a:pPr>
            <a:r>
              <a:rPr sz="2400" spc="-15" dirty="0">
                <a:solidFill>
                  <a:srgbClr val="464A56"/>
                </a:solidFill>
                <a:latin typeface="Cambria"/>
                <a:cs typeface="Cambria"/>
              </a:rPr>
              <a:t>References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4074" y="656031"/>
            <a:ext cx="5348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Project</a:t>
            </a:r>
            <a:r>
              <a:rPr spc="12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19638" y="6377151"/>
            <a:ext cx="812165" cy="208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31-03-2019</a:t>
            </a:r>
            <a:endParaRPr sz="12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543" y="2556459"/>
            <a:ext cx="10586720" cy="12223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45"/>
              </a:spcBef>
              <a:tabLst>
                <a:tab pos="840105" algn="l"/>
                <a:tab pos="160845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idea to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5" dirty="0">
                <a:latin typeface="Times New Roman"/>
                <a:cs typeface="Times New Roman"/>
              </a:rPr>
              <a:t>blind person access</a:t>
            </a:r>
            <a:r>
              <a:rPr sz="2800" spc="-509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all the </a:t>
            </a:r>
            <a:r>
              <a:rPr sz="2800" dirty="0">
                <a:latin typeface="Times New Roman"/>
                <a:cs typeface="Times New Roman"/>
              </a:rPr>
              <a:t>benefits of </a:t>
            </a:r>
            <a:r>
              <a:rPr sz="2800" spc="5" dirty="0">
                <a:latin typeface="Times New Roman"/>
                <a:cs typeface="Times New Roman"/>
              </a:rPr>
              <a:t>his </a:t>
            </a:r>
            <a:r>
              <a:rPr sz="2800" dirty="0">
                <a:latin typeface="Times New Roman"/>
                <a:cs typeface="Times New Roman"/>
              </a:rPr>
              <a:t>surroundings  </a:t>
            </a:r>
            <a:r>
              <a:rPr sz="2800" spc="5" dirty="0">
                <a:latin typeface="Times New Roman"/>
                <a:cs typeface="Times New Roman"/>
              </a:rPr>
              <a:t>has	</a:t>
            </a:r>
            <a:r>
              <a:rPr sz="2800" dirty="0">
                <a:latin typeface="Times New Roman"/>
                <a:cs typeface="Times New Roman"/>
              </a:rPr>
              <a:t>lead	us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work </a:t>
            </a:r>
            <a:r>
              <a:rPr sz="2800" spc="5" dirty="0">
                <a:latin typeface="Times New Roman"/>
                <a:cs typeface="Times New Roman"/>
              </a:rPr>
              <a:t>on this </a:t>
            </a:r>
            <a:r>
              <a:rPr sz="2800" dirty="0">
                <a:latin typeface="Times New Roman"/>
                <a:cs typeface="Times New Roman"/>
              </a:rPr>
              <a:t>project. </a:t>
            </a: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aim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completely facilitate a  visually </a:t>
            </a:r>
            <a:r>
              <a:rPr sz="2800" spc="-5" dirty="0">
                <a:latin typeface="Times New Roman"/>
                <a:cs typeface="Times New Roman"/>
              </a:rPr>
              <a:t>impaired </a:t>
            </a:r>
            <a:r>
              <a:rPr sz="2800" spc="5" dirty="0">
                <a:latin typeface="Times New Roman"/>
                <a:cs typeface="Times New Roman"/>
              </a:rPr>
              <a:t>person in all sorts of possible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ways.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851357"/>
            <a:ext cx="43815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block</a:t>
            </a:r>
            <a:r>
              <a:rPr spc="-25" dirty="0"/>
              <a:t> </a:t>
            </a:r>
            <a:r>
              <a:rPr spc="-5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2691383" y="2441448"/>
            <a:ext cx="6809232" cy="3651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19638" y="6377151"/>
            <a:ext cx="812165" cy="208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31-03-2019</a:t>
            </a:r>
            <a:endParaRPr sz="1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3924" y="666699"/>
            <a:ext cx="682688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MODULE</a:t>
            </a:r>
            <a:r>
              <a:rPr spc="-40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19638" y="6377151"/>
            <a:ext cx="812165" cy="208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17-01-2019</a:t>
            </a:r>
            <a:endParaRPr sz="12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724" y="2259622"/>
            <a:ext cx="10469880" cy="404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 algn="just">
              <a:lnSpc>
                <a:spcPct val="110700"/>
              </a:lnSpc>
              <a:spcBef>
                <a:spcPts val="95"/>
              </a:spcBef>
              <a:buFont typeface="Corbel"/>
              <a:buChar char="–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Face recognition:In order </a:t>
            </a:r>
            <a:r>
              <a:rPr sz="2800" spc="5" dirty="0">
                <a:latin typeface="Times New Roman"/>
                <a:cs typeface="Times New Roman"/>
              </a:rPr>
              <a:t>to perform </a:t>
            </a:r>
            <a:r>
              <a:rPr sz="2800" dirty="0">
                <a:latin typeface="Times New Roman"/>
                <a:cs typeface="Times New Roman"/>
              </a:rPr>
              <a:t>face recognition </a:t>
            </a:r>
            <a:r>
              <a:rPr sz="2800" spc="5" dirty="0">
                <a:latin typeface="Times New Roman"/>
                <a:cs typeface="Times New Roman"/>
              </a:rPr>
              <a:t>on the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Raspberry  </a:t>
            </a:r>
            <a:r>
              <a:rPr sz="2800" dirty="0">
                <a:latin typeface="Times New Roman"/>
                <a:cs typeface="Times New Roman"/>
              </a:rPr>
              <a:t>Pi </a:t>
            </a:r>
            <a:r>
              <a:rPr sz="2800" spc="-10" dirty="0">
                <a:latin typeface="Times New Roman"/>
                <a:cs typeface="Times New Roman"/>
              </a:rPr>
              <a:t>you </a:t>
            </a:r>
            <a:r>
              <a:rPr sz="2800" spc="5" dirty="0">
                <a:latin typeface="Times New Roman"/>
                <a:cs typeface="Times New Roman"/>
              </a:rPr>
              <a:t>first need to </a:t>
            </a:r>
            <a:r>
              <a:rPr sz="2800" dirty="0">
                <a:latin typeface="Times New Roman"/>
                <a:cs typeface="Times New Roman"/>
              </a:rPr>
              <a:t>consider a </a:t>
            </a:r>
            <a:r>
              <a:rPr sz="2800" spc="5" dirty="0">
                <a:latin typeface="Times New Roman"/>
                <a:cs typeface="Times New Roman"/>
              </a:rPr>
              <a:t>few </a:t>
            </a:r>
            <a:r>
              <a:rPr sz="2800" spc="-5" dirty="0">
                <a:latin typeface="Times New Roman"/>
                <a:cs typeface="Times New Roman"/>
              </a:rPr>
              <a:t>optimizations </a:t>
            </a:r>
            <a:r>
              <a:rPr sz="2800" spc="10" dirty="0">
                <a:latin typeface="Times New Roman"/>
                <a:cs typeface="Times New Roman"/>
              </a:rPr>
              <a:t>— </a:t>
            </a:r>
            <a:r>
              <a:rPr sz="2800" spc="5" dirty="0">
                <a:latin typeface="Times New Roman"/>
                <a:cs typeface="Times New Roman"/>
              </a:rPr>
              <a:t>otherwise, the </a:t>
            </a:r>
            <a:r>
              <a:rPr sz="2800" dirty="0">
                <a:latin typeface="Times New Roman"/>
                <a:cs typeface="Times New Roman"/>
              </a:rPr>
              <a:t>face  recognition pipeline </a:t>
            </a:r>
            <a:r>
              <a:rPr sz="2800" spc="5" dirty="0">
                <a:latin typeface="Times New Roman"/>
                <a:cs typeface="Times New Roman"/>
              </a:rPr>
              <a:t>would </a:t>
            </a:r>
            <a:r>
              <a:rPr sz="2800" dirty="0">
                <a:latin typeface="Times New Roman"/>
                <a:cs typeface="Times New Roman"/>
              </a:rPr>
              <a:t>fall flat </a:t>
            </a:r>
            <a:r>
              <a:rPr sz="2800" spc="5" dirty="0">
                <a:latin typeface="Times New Roman"/>
                <a:cs typeface="Times New Roman"/>
              </a:rPr>
              <a:t>on its</a:t>
            </a:r>
            <a:r>
              <a:rPr sz="2800" spc="-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face.</a:t>
            </a:r>
            <a:endParaRPr sz="2800">
              <a:latin typeface="Times New Roman"/>
              <a:cs typeface="Times New Roman"/>
            </a:endParaRPr>
          </a:p>
          <a:p>
            <a:pPr marL="332105" marR="490855" indent="-320040">
              <a:lnSpc>
                <a:spcPct val="111500"/>
              </a:lnSpc>
              <a:spcBef>
                <a:spcPts val="89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spc="-40" dirty="0">
                <a:latin typeface="Times New Roman"/>
                <a:cs typeface="Times New Roman"/>
              </a:rPr>
              <a:t>Namely, </a:t>
            </a:r>
            <a:r>
              <a:rPr sz="2800" dirty="0">
                <a:latin typeface="Times New Roman"/>
                <a:cs typeface="Times New Roman"/>
              </a:rPr>
              <a:t>when performing face recognition </a:t>
            </a:r>
            <a:r>
              <a:rPr sz="2800" spc="5" dirty="0">
                <a:latin typeface="Times New Roman"/>
                <a:cs typeface="Times New Roman"/>
              </a:rPr>
              <a:t>on the Raspberry </a:t>
            </a:r>
            <a:r>
              <a:rPr sz="2800" dirty="0">
                <a:latin typeface="Times New Roman"/>
                <a:cs typeface="Times New Roman"/>
              </a:rPr>
              <a:t>Pi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you  </a:t>
            </a:r>
            <a:r>
              <a:rPr sz="2800" spc="5" dirty="0">
                <a:latin typeface="Times New Roman"/>
                <a:cs typeface="Times New Roman"/>
              </a:rPr>
              <a:t>should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consider:</a:t>
            </a:r>
            <a:endParaRPr sz="2800">
              <a:latin typeface="Times New Roman"/>
              <a:cs typeface="Times New Roman"/>
            </a:endParaRPr>
          </a:p>
          <a:p>
            <a:pPr marL="332105" marR="264160" indent="-320040">
              <a:lnSpc>
                <a:spcPct val="110700"/>
              </a:lnSpc>
              <a:spcBef>
                <a:spcPts val="915"/>
              </a:spcBef>
              <a:buFont typeface="Corbel"/>
              <a:buChar char="–"/>
              <a:tabLst>
                <a:tab pos="421005" algn="l"/>
                <a:tab pos="42164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which </a:t>
            </a:r>
            <a:r>
              <a:rPr sz="2800" spc="-5" dirty="0">
                <a:latin typeface="Times New Roman"/>
                <a:cs typeface="Times New Roman"/>
              </a:rPr>
              <a:t>machine </a:t>
            </a:r>
            <a:r>
              <a:rPr sz="2800" spc="-10" dirty="0">
                <a:latin typeface="Times New Roman"/>
                <a:cs typeface="Times New Roman"/>
              </a:rPr>
              <a:t>you </a:t>
            </a:r>
            <a:r>
              <a:rPr sz="2800" dirty="0">
                <a:latin typeface="Times New Roman"/>
                <a:cs typeface="Times New Roman"/>
              </a:rPr>
              <a:t>are computing </a:t>
            </a:r>
            <a:r>
              <a:rPr sz="2800" spc="-5" dirty="0">
                <a:latin typeface="Times New Roman"/>
                <a:cs typeface="Times New Roman"/>
              </a:rPr>
              <a:t>your </a:t>
            </a:r>
            <a:r>
              <a:rPr sz="2800" dirty="0">
                <a:latin typeface="Times New Roman"/>
                <a:cs typeface="Times New Roman"/>
              </a:rPr>
              <a:t>face recognition  embeddings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your </a:t>
            </a:r>
            <a:r>
              <a:rPr sz="2800" spc="5" dirty="0">
                <a:latin typeface="Times New Roman"/>
                <a:cs typeface="Times New Roman"/>
              </a:rPr>
              <a:t>training set </a:t>
            </a:r>
            <a:r>
              <a:rPr sz="2800" dirty="0">
                <a:latin typeface="Times New Roman"/>
                <a:cs typeface="Times New Roman"/>
              </a:rPr>
              <a:t>(i.e., </a:t>
            </a:r>
            <a:r>
              <a:rPr sz="2800" spc="10" dirty="0">
                <a:latin typeface="Times New Roman"/>
                <a:cs typeface="Times New Roman"/>
              </a:rPr>
              <a:t>onboard </a:t>
            </a:r>
            <a:r>
              <a:rPr sz="2800" spc="5" dirty="0">
                <a:latin typeface="Times New Roman"/>
                <a:cs typeface="Times New Roman"/>
              </a:rPr>
              <a:t>the Raspberry Pi, </a:t>
            </a:r>
            <a:r>
              <a:rPr sz="2800" spc="10" dirty="0">
                <a:latin typeface="Times New Roman"/>
                <a:cs typeface="Times New Roman"/>
              </a:rPr>
              <a:t>on</a:t>
            </a:r>
            <a:r>
              <a:rPr sz="2800" spc="-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laptop/desktop, </a:t>
            </a:r>
            <a:r>
              <a:rPr sz="2800" spc="5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machine </a:t>
            </a:r>
            <a:r>
              <a:rPr sz="2800" dirty="0">
                <a:latin typeface="Times New Roman"/>
                <a:cs typeface="Times New Roman"/>
              </a:rPr>
              <a:t>with a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GPU)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04" y="2543974"/>
            <a:ext cx="10580370" cy="309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384810" indent="-320040">
              <a:lnSpc>
                <a:spcPct val="110700"/>
              </a:lnSpc>
              <a:spcBef>
                <a:spcPts val="95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method </a:t>
            </a:r>
            <a:r>
              <a:rPr sz="2800" spc="-10" dirty="0">
                <a:latin typeface="Times New Roman"/>
                <a:cs typeface="Times New Roman"/>
              </a:rPr>
              <a:t>you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5" dirty="0">
                <a:latin typeface="Times New Roman"/>
                <a:cs typeface="Times New Roman"/>
              </a:rPr>
              <a:t>using for </a:t>
            </a:r>
            <a:r>
              <a:rPr sz="2800" b="1" spc="5" dirty="0">
                <a:latin typeface="Times New Roman"/>
                <a:cs typeface="Times New Roman"/>
              </a:rPr>
              <a:t>face detection </a:t>
            </a:r>
            <a:r>
              <a:rPr sz="2800" dirty="0">
                <a:latin typeface="Times New Roman"/>
                <a:cs typeface="Times New Roman"/>
              </a:rPr>
              <a:t>(Haar cascades, </a:t>
            </a:r>
            <a:r>
              <a:rPr sz="2800" spc="-5" dirty="0">
                <a:latin typeface="Times New Roman"/>
                <a:cs typeface="Times New Roman"/>
              </a:rPr>
              <a:t>HOG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  Linear SVM,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CNNs)</a:t>
            </a:r>
            <a:endParaRPr sz="2800">
              <a:latin typeface="Times New Roman"/>
              <a:cs typeface="Times New Roman"/>
            </a:endParaRPr>
          </a:p>
          <a:p>
            <a:pPr marL="332740" marR="37465" indent="-320040">
              <a:lnSpc>
                <a:spcPct val="110800"/>
              </a:lnSpc>
              <a:spcBef>
                <a:spcPts val="91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10" dirty="0">
                <a:latin typeface="Times New Roman"/>
                <a:cs typeface="Times New Roman"/>
              </a:rPr>
              <a:t>you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b="1" spc="10" dirty="0">
                <a:latin typeface="Times New Roman"/>
                <a:cs typeface="Times New Roman"/>
              </a:rPr>
              <a:t>polling </a:t>
            </a:r>
            <a:r>
              <a:rPr sz="2800" b="1" spc="5" dirty="0">
                <a:latin typeface="Times New Roman"/>
                <a:cs typeface="Times New Roman"/>
              </a:rPr>
              <a:t>for </a:t>
            </a:r>
            <a:r>
              <a:rPr sz="2800" b="1" dirty="0">
                <a:latin typeface="Times New Roman"/>
                <a:cs typeface="Times New Roman"/>
              </a:rPr>
              <a:t>frames </a:t>
            </a:r>
            <a:r>
              <a:rPr sz="2800" spc="5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your camera </a:t>
            </a:r>
            <a:r>
              <a:rPr sz="2800" spc="5" dirty="0">
                <a:latin typeface="Times New Roman"/>
                <a:cs typeface="Times New Roman"/>
              </a:rPr>
              <a:t>sensor (threaded</a:t>
            </a:r>
            <a:r>
              <a:rPr sz="2800" spc="-3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vs.  non-threaded)</a:t>
            </a:r>
            <a:endParaRPr sz="28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11500"/>
              </a:lnSpc>
              <a:spcBef>
                <a:spcPts val="89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spc="5" dirty="0">
                <a:latin typeface="Times New Roman"/>
                <a:cs typeface="Times New Roman"/>
              </a:rPr>
              <a:t>of these </a:t>
            </a:r>
            <a:r>
              <a:rPr sz="2800" dirty="0">
                <a:latin typeface="Times New Roman"/>
                <a:cs typeface="Times New Roman"/>
              </a:rPr>
              <a:t>considerations </a:t>
            </a:r>
            <a:r>
              <a:rPr sz="2800" spc="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associated </a:t>
            </a:r>
            <a:r>
              <a:rPr sz="2800" spc="-5" dirty="0">
                <a:latin typeface="Times New Roman"/>
                <a:cs typeface="Times New Roman"/>
              </a:rPr>
              <a:t>assumptions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5" dirty="0">
                <a:latin typeface="Times New Roman"/>
                <a:cs typeface="Times New Roman"/>
              </a:rPr>
              <a:t>critical</a:t>
            </a:r>
            <a:r>
              <a:rPr sz="2800" spc="-4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when  performing </a:t>
            </a:r>
            <a:r>
              <a:rPr sz="2800" spc="5" dirty="0">
                <a:latin typeface="Times New Roman"/>
                <a:cs typeface="Times New Roman"/>
              </a:rPr>
              <a:t>accurate </a:t>
            </a:r>
            <a:r>
              <a:rPr sz="2800" dirty="0">
                <a:latin typeface="Times New Roman"/>
                <a:cs typeface="Times New Roman"/>
              </a:rPr>
              <a:t>face recognition on </a:t>
            </a:r>
            <a:r>
              <a:rPr sz="2800" spc="5" dirty="0">
                <a:latin typeface="Times New Roman"/>
                <a:cs typeface="Times New Roman"/>
              </a:rPr>
              <a:t>the Raspberry </a:t>
            </a:r>
            <a:r>
              <a:rPr sz="2800" dirty="0">
                <a:latin typeface="Times New Roman"/>
                <a:cs typeface="Times New Roman"/>
              </a:rPr>
              <a:t>Pi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9638" y="6377151"/>
            <a:ext cx="812165" cy="208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464A56"/>
                </a:solidFill>
                <a:latin typeface="Century Schoolbook"/>
                <a:cs typeface="Century Schoolbook"/>
              </a:rPr>
              <a:t>31-03-2019</a:t>
            </a:r>
            <a:endParaRPr sz="1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484" y="2325318"/>
            <a:ext cx="10333355" cy="425831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35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spc="5" dirty="0">
                <a:latin typeface="Times New Roman"/>
                <a:cs typeface="Times New Roman"/>
              </a:rPr>
              <a:t>Before </a:t>
            </a:r>
            <a:r>
              <a:rPr sz="2800" spc="-5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5" dirty="0">
                <a:latin typeface="Times New Roman"/>
                <a:cs typeface="Times New Roman"/>
              </a:rPr>
              <a:t>apply </a:t>
            </a:r>
            <a:r>
              <a:rPr sz="2800" dirty="0">
                <a:latin typeface="Times New Roman"/>
                <a:cs typeface="Times New Roman"/>
              </a:rPr>
              <a:t>face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recognition:</a:t>
            </a:r>
            <a:endParaRPr sz="2800">
              <a:latin typeface="Times New Roman"/>
              <a:cs typeface="Times New Roman"/>
            </a:endParaRPr>
          </a:p>
          <a:p>
            <a:pPr marL="332105" marR="5080" indent="-320040">
              <a:lnSpc>
                <a:spcPct val="111400"/>
              </a:lnSpc>
              <a:spcBef>
                <a:spcPts val="865"/>
              </a:spcBef>
              <a:buFont typeface="Corbel"/>
              <a:buChar char="–"/>
              <a:tabLst>
                <a:tab pos="332105" algn="l"/>
                <a:tab pos="332740" algn="l"/>
                <a:tab pos="942340" algn="l"/>
                <a:tab pos="1664970" algn="l"/>
                <a:tab pos="2481580" algn="l"/>
                <a:tab pos="2905760" algn="l"/>
                <a:tab pos="3942079" algn="l"/>
                <a:tab pos="4563745" algn="l"/>
                <a:tab pos="5695315" algn="l"/>
                <a:tab pos="6140450" algn="l"/>
                <a:tab pos="7487920" algn="l"/>
                <a:tab pos="8643620" algn="l"/>
                <a:tab pos="9201150" algn="l"/>
                <a:tab pos="10039985" algn="l"/>
              </a:tabLst>
            </a:pPr>
            <a:r>
              <a:rPr sz="2800" spc="-25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	f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ed	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	</a:t>
            </a:r>
            <a:r>
              <a:rPr sz="2800" spc="5" dirty="0">
                <a:latin typeface="Times New Roman"/>
                <a:cs typeface="Times New Roman"/>
              </a:rPr>
              <a:t>g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er	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r	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imes New Roman"/>
                <a:cs typeface="Times New Roman"/>
              </a:rPr>
              <a:t>pl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es	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spc="10" dirty="0">
                <a:latin typeface="Times New Roman"/>
                <a:cs typeface="Times New Roman"/>
              </a:rPr>
              <a:t>to  </a:t>
            </a:r>
            <a:r>
              <a:rPr sz="2800" spc="5" dirty="0">
                <a:latin typeface="Times New Roman"/>
                <a:cs typeface="Times New Roman"/>
              </a:rPr>
              <a:t>recognize.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75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Compute </a:t>
            </a:r>
            <a:r>
              <a:rPr sz="2800" spc="10" dirty="0">
                <a:latin typeface="Times New Roman"/>
                <a:cs typeface="Times New Roman"/>
              </a:rPr>
              <a:t>our </a:t>
            </a:r>
            <a:r>
              <a:rPr sz="2800" dirty="0">
                <a:latin typeface="Times New Roman"/>
                <a:cs typeface="Times New Roman"/>
              </a:rPr>
              <a:t>face recognition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embeddings.]</a:t>
            </a:r>
            <a:endParaRPr sz="2800">
              <a:latin typeface="Times New Roman"/>
              <a:cs typeface="Times New Roman"/>
            </a:endParaRPr>
          </a:p>
          <a:p>
            <a:pPr marL="332105" marR="7620" indent="-320040" algn="just">
              <a:lnSpc>
                <a:spcPct val="110800"/>
              </a:lnSpc>
              <a:spcBef>
                <a:spcPts val="910"/>
              </a:spcBef>
              <a:buFont typeface="Corbel"/>
              <a:buChar char="–"/>
              <a:tabLst>
                <a:tab pos="332740" algn="l"/>
              </a:tabLst>
            </a:pPr>
            <a:r>
              <a:rPr sz="2800" spc="-125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will be </a:t>
            </a:r>
            <a:r>
              <a:rPr sz="2800" dirty="0">
                <a:latin typeface="Times New Roman"/>
                <a:cs typeface="Times New Roman"/>
              </a:rPr>
              <a:t>using a deep </a:t>
            </a:r>
            <a:r>
              <a:rPr sz="2800" spc="-5" dirty="0">
                <a:latin typeface="Times New Roman"/>
                <a:cs typeface="Times New Roman"/>
              </a:rPr>
              <a:t>neural network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compute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128-d </a:t>
            </a:r>
            <a:r>
              <a:rPr sz="2800" dirty="0">
                <a:latin typeface="Times New Roman"/>
                <a:cs typeface="Times New Roman"/>
              </a:rPr>
              <a:t>vector </a:t>
            </a:r>
            <a:r>
              <a:rPr sz="4200" baseline="1984" dirty="0">
                <a:latin typeface="Times New Roman"/>
                <a:cs typeface="Times New Roman"/>
              </a:rPr>
              <a:t> (i.e., a </a:t>
            </a:r>
            <a:r>
              <a:rPr sz="4200" spc="-15" baseline="1984" dirty="0">
                <a:latin typeface="Times New Roman"/>
                <a:cs typeface="Times New Roman"/>
              </a:rPr>
              <a:t>list </a:t>
            </a:r>
            <a:r>
              <a:rPr sz="4200" spc="7" baseline="1984" dirty="0">
                <a:latin typeface="Times New Roman"/>
                <a:cs typeface="Times New Roman"/>
              </a:rPr>
              <a:t>of </a:t>
            </a:r>
            <a:r>
              <a:rPr sz="4200" baseline="1984" dirty="0">
                <a:latin typeface="Times New Roman"/>
                <a:cs typeface="Times New Roman"/>
              </a:rPr>
              <a:t>128 </a:t>
            </a:r>
            <a:r>
              <a:rPr sz="4200" spc="-7" baseline="1984" dirty="0">
                <a:latin typeface="Times New Roman"/>
                <a:cs typeface="Times New Roman"/>
              </a:rPr>
              <a:t>floating point </a:t>
            </a:r>
            <a:r>
              <a:rPr sz="4200" baseline="1984" dirty="0">
                <a:latin typeface="Times New Roman"/>
                <a:cs typeface="Times New Roman"/>
              </a:rPr>
              <a:t>values) </a:t>
            </a:r>
            <a:r>
              <a:rPr sz="4200" spc="-15" baseline="1984" dirty="0">
                <a:latin typeface="Times New Roman"/>
                <a:cs typeface="Times New Roman"/>
              </a:rPr>
              <a:t>that </a:t>
            </a:r>
            <a:r>
              <a:rPr sz="4200" spc="-7" baseline="1984" dirty="0">
                <a:latin typeface="Times New Roman"/>
                <a:cs typeface="Times New Roman"/>
              </a:rPr>
              <a:t>will quantify </a:t>
            </a:r>
            <a:r>
              <a:rPr sz="4200" spc="-97" baseline="1984" dirty="0">
                <a:latin typeface="Times New Roman"/>
                <a:cs typeface="Times New Roman"/>
              </a:rPr>
              <a:t>e</a:t>
            </a:r>
            <a:r>
              <a:rPr sz="1400" b="0" spc="-65" dirty="0">
                <a:solidFill>
                  <a:srgbClr val="FF0000"/>
                </a:solidFill>
                <a:latin typeface="Footlight MT Light"/>
                <a:cs typeface="Footlight MT Light"/>
              </a:rPr>
              <a:t>.</a:t>
            </a:r>
            <a:r>
              <a:rPr sz="4200" spc="-97" baseline="1984" dirty="0">
                <a:latin typeface="Times New Roman"/>
                <a:cs typeface="Times New Roman"/>
              </a:rPr>
              <a:t>ach </a:t>
            </a:r>
            <a:r>
              <a:rPr sz="4200" spc="-7" baseline="1984" dirty="0">
                <a:latin typeface="Times New Roman"/>
                <a:cs typeface="Times New Roman"/>
              </a:rPr>
              <a:t>face </a:t>
            </a:r>
            <a:r>
              <a:rPr sz="4200" spc="-22" baseline="1984" dirty="0">
                <a:latin typeface="Times New Roman"/>
                <a:cs typeface="Times New Roman"/>
              </a:rPr>
              <a:t>in 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dataset.</a:t>
            </a:r>
            <a:endParaRPr sz="2800">
              <a:latin typeface="Times New Roman"/>
              <a:cs typeface="Times New Roman"/>
            </a:endParaRPr>
          </a:p>
          <a:p>
            <a:pPr marL="2092960">
              <a:lnSpc>
                <a:spcPct val="100000"/>
              </a:lnSpc>
              <a:spcBef>
                <a:spcPts val="2215"/>
              </a:spcBef>
            </a:pPr>
            <a:r>
              <a:rPr sz="1200" spc="-5" dirty="0">
                <a:solidFill>
                  <a:srgbClr val="464A56"/>
                </a:solidFill>
                <a:latin typeface="Century Schoolbook"/>
                <a:cs typeface="Century Schoolbook"/>
              </a:rPr>
              <a:t>VIT-AP University,</a:t>
            </a:r>
            <a:r>
              <a:rPr sz="1200" spc="-10" dirty="0">
                <a:solidFill>
                  <a:srgbClr val="464A56"/>
                </a:solidFill>
                <a:latin typeface="Century Schoolbook"/>
                <a:cs typeface="Century Schoolbook"/>
              </a:rPr>
              <a:t> </a:t>
            </a:r>
            <a:r>
              <a:rPr sz="1200" spc="-5" dirty="0">
                <a:solidFill>
                  <a:srgbClr val="464A56"/>
                </a:solidFill>
                <a:latin typeface="Century Schoolbook"/>
                <a:cs typeface="Century Schoolbook"/>
              </a:rPr>
              <a:t>Amaravati</a:t>
            </a:r>
            <a:endParaRPr sz="1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2964" y="820623"/>
            <a:ext cx="64369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D0D0D"/>
                </a:solidFill>
              </a:rPr>
              <a:t>GOOGLE ASSISTANT</a:t>
            </a:r>
            <a:r>
              <a:rPr spc="-30" dirty="0">
                <a:solidFill>
                  <a:srgbClr val="0D0D0D"/>
                </a:solidFill>
              </a:rPr>
              <a:t> </a:t>
            </a:r>
            <a:r>
              <a:rPr spc="-10" dirty="0">
                <a:solidFill>
                  <a:srgbClr val="0D0D0D"/>
                </a:solidFill>
              </a:rPr>
              <a:t>(AI)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8736" y="2915869"/>
            <a:ext cx="7298690" cy="28994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32105" marR="5080" indent="-320040">
              <a:lnSpc>
                <a:spcPct val="91100"/>
              </a:lnSpc>
              <a:spcBef>
                <a:spcPts val="409"/>
              </a:spcBef>
              <a:buClr>
                <a:srgbClr val="001F5F"/>
              </a:buClr>
              <a:buSzPct val="78571"/>
              <a:buFont typeface="Corbel"/>
              <a:buChar char="–"/>
              <a:tabLst>
                <a:tab pos="402590" algn="l"/>
                <a:tab pos="403225" algn="l"/>
              </a:tabLst>
            </a:pPr>
            <a:r>
              <a:rPr dirty="0"/>
              <a:t>	</a:t>
            </a:r>
            <a:r>
              <a:rPr sz="2800" spc="-10" dirty="0">
                <a:latin typeface="Times New Roman"/>
                <a:cs typeface="Times New Roman"/>
              </a:rPr>
              <a:t>Moreover, </a:t>
            </a:r>
            <a:r>
              <a:rPr sz="2800" spc="5" dirty="0">
                <a:latin typeface="Times New Roman"/>
                <a:cs typeface="Times New Roman"/>
              </a:rPr>
              <a:t>walking alone to unknown places</a:t>
            </a:r>
            <a:r>
              <a:rPr sz="2800" spc="-3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  always </a:t>
            </a:r>
            <a:r>
              <a:rPr sz="2800" spc="5" dirty="0">
                <a:latin typeface="Times New Roman"/>
                <a:cs typeface="Times New Roman"/>
              </a:rPr>
              <a:t>been </a:t>
            </a:r>
            <a:r>
              <a:rPr sz="2800" dirty="0">
                <a:latin typeface="Times New Roman"/>
                <a:cs typeface="Times New Roman"/>
              </a:rPr>
              <a:t>a scary </a:t>
            </a:r>
            <a:r>
              <a:rPr sz="2800" spc="5" dirty="0">
                <a:latin typeface="Times New Roman"/>
                <a:cs typeface="Times New Roman"/>
              </a:rPr>
              <a:t>task for </a:t>
            </a:r>
            <a:r>
              <a:rPr sz="2800" spc="-5" dirty="0">
                <a:latin typeface="Times New Roman"/>
                <a:cs typeface="Times New Roman"/>
              </a:rPr>
              <a:t>them. </a:t>
            </a:r>
            <a:r>
              <a:rPr sz="2800" spc="5" dirty="0">
                <a:latin typeface="Times New Roman"/>
                <a:cs typeface="Times New Roman"/>
              </a:rPr>
              <a:t>But not </a:t>
            </a:r>
            <a:r>
              <a:rPr sz="2800" spc="-45" dirty="0">
                <a:latin typeface="Times New Roman"/>
                <a:cs typeface="Times New Roman"/>
              </a:rPr>
              <a:t>now,  </a:t>
            </a:r>
            <a:r>
              <a:rPr sz="2800" dirty="0">
                <a:latin typeface="Times New Roman"/>
                <a:cs typeface="Times New Roman"/>
              </a:rPr>
              <a:t>as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AI </a:t>
            </a:r>
            <a:r>
              <a:rPr sz="2800" dirty="0">
                <a:latin typeface="Times New Roman"/>
                <a:cs typeface="Times New Roman"/>
              </a:rPr>
              <a:t>installed </a:t>
            </a:r>
            <a:r>
              <a:rPr sz="2800" spc="5" dirty="0">
                <a:latin typeface="Times New Roman"/>
                <a:cs typeface="Times New Roman"/>
              </a:rPr>
              <a:t>in the </a:t>
            </a:r>
            <a:r>
              <a:rPr sz="2800" spc="-5" dirty="0">
                <a:latin typeface="Times New Roman"/>
                <a:cs typeface="Times New Roman"/>
              </a:rPr>
              <a:t>module </a:t>
            </a:r>
            <a:r>
              <a:rPr sz="2800" spc="5" dirty="0">
                <a:latin typeface="Times New Roman"/>
                <a:cs typeface="Times New Roman"/>
              </a:rPr>
              <a:t>would give  them </a:t>
            </a:r>
            <a:r>
              <a:rPr sz="2800" dirty="0">
                <a:latin typeface="Times New Roman"/>
                <a:cs typeface="Times New Roman"/>
              </a:rPr>
              <a:t>walking directions </a:t>
            </a:r>
            <a:r>
              <a:rPr sz="2800" spc="5" dirty="0">
                <a:latin typeface="Times New Roman"/>
                <a:cs typeface="Times New Roman"/>
              </a:rPr>
              <a:t>to the nearest saloon </a:t>
            </a:r>
            <a:r>
              <a:rPr sz="2800" dirty="0">
                <a:latin typeface="Times New Roman"/>
                <a:cs typeface="Times New Roman"/>
              </a:rPr>
              <a:t>or  </a:t>
            </a:r>
            <a:r>
              <a:rPr sz="2800" spc="5" dirty="0">
                <a:latin typeface="Times New Roman"/>
                <a:cs typeface="Times New Roman"/>
              </a:rPr>
              <a:t>so.</a:t>
            </a:r>
            <a:endParaRPr sz="2800">
              <a:latin typeface="Times New Roman"/>
              <a:cs typeface="Times New Roman"/>
            </a:endParaRPr>
          </a:p>
          <a:p>
            <a:pPr marL="332105" marR="26034" indent="-320040">
              <a:lnSpc>
                <a:spcPts val="3050"/>
              </a:lnSpc>
              <a:spcBef>
                <a:spcPts val="960"/>
              </a:spcBef>
              <a:buFont typeface="Corbel"/>
              <a:buChar char="–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AI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5" dirty="0">
                <a:latin typeface="Times New Roman"/>
                <a:cs typeface="Times New Roman"/>
              </a:rPr>
              <a:t>even set </a:t>
            </a:r>
            <a:r>
              <a:rPr sz="2800" spc="-5" dirty="0">
                <a:latin typeface="Times New Roman"/>
                <a:cs typeface="Times New Roman"/>
              </a:rPr>
              <a:t>alarms </a:t>
            </a:r>
            <a:r>
              <a:rPr sz="2800" spc="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reminders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get  their daily chores done on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460" y="443991"/>
            <a:ext cx="3459183" cy="611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748" y="2177795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620" y="0"/>
                </a:lnTo>
              </a:path>
            </a:pathLst>
          </a:custGeom>
          <a:ln w="39624">
            <a:solidFill>
              <a:srgbClr val="79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5844" y="668223"/>
            <a:ext cx="55022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TARGET</a:t>
            </a:r>
            <a:r>
              <a:rPr sz="4000" spc="-120" dirty="0"/>
              <a:t> </a:t>
            </a:r>
            <a:r>
              <a:rPr sz="4000" dirty="0"/>
              <a:t>ACHIEVEMENT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VIT-AP University,</a:t>
            </a:r>
            <a:r>
              <a:rPr spc="-45" dirty="0"/>
              <a:t> </a:t>
            </a:r>
            <a:r>
              <a:rPr spc="-5" dirty="0"/>
              <a:t>Amaravati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7680" y="2462225"/>
            <a:ext cx="8883650" cy="28054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464A56"/>
                </a:solidFill>
                <a:latin typeface="Times New Roman"/>
                <a:cs typeface="Times New Roman"/>
              </a:rPr>
              <a:t>Review </a:t>
            </a:r>
            <a:r>
              <a:rPr sz="2800" spc="10" dirty="0">
                <a:solidFill>
                  <a:srgbClr val="464A56"/>
                </a:solidFill>
                <a:latin typeface="Times New Roman"/>
                <a:cs typeface="Times New Roman"/>
              </a:rPr>
              <a:t>1- </a:t>
            </a:r>
            <a:r>
              <a:rPr sz="2800" dirty="0">
                <a:solidFill>
                  <a:srgbClr val="464A56"/>
                </a:solidFill>
                <a:latin typeface="Times New Roman"/>
                <a:cs typeface="Times New Roman"/>
              </a:rPr>
              <a:t>Requirement Identification , Designing the</a:t>
            </a:r>
            <a:r>
              <a:rPr sz="2800" spc="-355" dirty="0">
                <a:solidFill>
                  <a:srgbClr val="464A5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64A56"/>
                </a:solidFill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marL="12700" marR="664845">
              <a:lnSpc>
                <a:spcPts val="9270"/>
              </a:lnSpc>
              <a:spcBef>
                <a:spcPts val="1270"/>
              </a:spcBef>
            </a:pPr>
            <a:r>
              <a:rPr sz="2800" spc="5" dirty="0">
                <a:solidFill>
                  <a:srgbClr val="464A56"/>
                </a:solidFill>
                <a:latin typeface="Times New Roman"/>
                <a:cs typeface="Times New Roman"/>
              </a:rPr>
              <a:t>Review </a:t>
            </a:r>
            <a:r>
              <a:rPr sz="2800" spc="10" dirty="0">
                <a:solidFill>
                  <a:srgbClr val="464A56"/>
                </a:solidFill>
                <a:latin typeface="Times New Roman"/>
                <a:cs typeface="Times New Roman"/>
              </a:rPr>
              <a:t>2- </a:t>
            </a:r>
            <a:r>
              <a:rPr sz="2800" spc="5" dirty="0">
                <a:solidFill>
                  <a:srgbClr val="464A56"/>
                </a:solidFill>
                <a:latin typeface="Times New Roman"/>
                <a:cs typeface="Times New Roman"/>
              </a:rPr>
              <a:t>Module </a:t>
            </a:r>
            <a:r>
              <a:rPr sz="2800" spc="-5" dirty="0">
                <a:solidFill>
                  <a:srgbClr val="464A56"/>
                </a:solidFill>
                <a:latin typeface="Times New Roman"/>
                <a:cs typeface="Times New Roman"/>
              </a:rPr>
              <a:t>Implementation </a:t>
            </a:r>
            <a:r>
              <a:rPr sz="2800" dirty="0">
                <a:solidFill>
                  <a:srgbClr val="464A56"/>
                </a:solidFill>
                <a:latin typeface="Times New Roman"/>
                <a:cs typeface="Times New Roman"/>
              </a:rPr>
              <a:t>with face</a:t>
            </a:r>
            <a:r>
              <a:rPr sz="2800" spc="-295" dirty="0">
                <a:solidFill>
                  <a:srgbClr val="464A5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64A56"/>
                </a:solidFill>
                <a:latin typeface="Times New Roman"/>
                <a:cs typeface="Times New Roman"/>
              </a:rPr>
              <a:t>recognition.  </a:t>
            </a:r>
            <a:r>
              <a:rPr sz="2800" spc="5" dirty="0">
                <a:solidFill>
                  <a:srgbClr val="464A56"/>
                </a:solidFill>
                <a:latin typeface="Times New Roman"/>
                <a:cs typeface="Times New Roman"/>
              </a:rPr>
              <a:t>Review </a:t>
            </a:r>
            <a:r>
              <a:rPr sz="2800" spc="10" dirty="0">
                <a:solidFill>
                  <a:srgbClr val="464A56"/>
                </a:solidFill>
                <a:latin typeface="Times New Roman"/>
                <a:cs typeface="Times New Roman"/>
              </a:rPr>
              <a:t>3- </a:t>
            </a:r>
            <a:r>
              <a:rPr sz="2800" dirty="0">
                <a:solidFill>
                  <a:srgbClr val="464A56"/>
                </a:solidFill>
                <a:latin typeface="Times New Roman"/>
                <a:cs typeface="Times New Roman"/>
              </a:rPr>
              <a:t>completed Execution with google</a:t>
            </a:r>
            <a:r>
              <a:rPr sz="2800" spc="-350" dirty="0">
                <a:solidFill>
                  <a:srgbClr val="464A5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64A56"/>
                </a:solidFill>
                <a:latin typeface="Times New Roman"/>
                <a:cs typeface="Times New Roman"/>
              </a:rPr>
              <a:t>assistant.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Calibri</vt:lpstr>
      <vt:lpstr>Cambria</vt:lpstr>
      <vt:lpstr>Century Schoolbook</vt:lpstr>
      <vt:lpstr>Corbel</vt:lpstr>
      <vt:lpstr>Footlight MT Light</vt:lpstr>
      <vt:lpstr>Times New Roman</vt:lpstr>
      <vt:lpstr>Wingdings</vt:lpstr>
      <vt:lpstr>Office Theme</vt:lpstr>
      <vt:lpstr>1</vt:lpstr>
      <vt:lpstr>Agenda</vt:lpstr>
      <vt:lpstr>Project Definition</vt:lpstr>
      <vt:lpstr>block DIAGRAM</vt:lpstr>
      <vt:lpstr>MODULE IMPLEMENTATION</vt:lpstr>
      <vt:lpstr>PowerPoint Presentation</vt:lpstr>
      <vt:lpstr>PowerPoint Presentation</vt:lpstr>
      <vt:lpstr>GOOGLE ASSISTANT (AI)</vt:lpstr>
      <vt:lpstr>TARGET ACHIEVEMENT</vt:lpstr>
      <vt:lpstr>FUTURESCOPE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cp:lastModifiedBy>SHOAEB N S</cp:lastModifiedBy>
  <cp:revision>1</cp:revision>
  <dcterms:created xsi:type="dcterms:W3CDTF">2019-03-31T13:44:17Z</dcterms:created>
  <dcterms:modified xsi:type="dcterms:W3CDTF">2019-03-31T13:54:20Z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2019-03-31T00:00:00Z</vt:filetime>
  </property>
</Properties>
</file>