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545088"/>
  <p:notesSz cx="6858000" cy="9144000"/>
  <p:defaultTextStyle>
    <a:defPPr>
      <a:defRPr lang="en-US"/>
    </a:defPPr>
    <a:lvl1pPr marL="0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1pPr>
    <a:lvl2pPr marL="1059744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2pPr>
    <a:lvl3pPr marL="2119488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3pPr>
    <a:lvl4pPr marL="3179232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4pPr>
    <a:lvl5pPr marL="4238976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5pPr>
    <a:lvl6pPr marL="5298719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6pPr>
    <a:lvl7pPr marL="6358463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7pPr>
    <a:lvl8pPr marL="7418207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8pPr>
    <a:lvl9pPr marL="8477951" algn="l" defTabSz="2119488" rtl="0" eaLnBrk="1" latinLnBrk="0" hangingPunct="1">
      <a:defRPr sz="41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6C42185-CAF6-47B9-970C-02D7846AAF73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442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98932"/>
            <a:ext cx="18176081" cy="10634216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6043244"/>
            <a:ext cx="16037719" cy="7374657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84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3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26243"/>
            <a:ext cx="4610844" cy="25885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26243"/>
            <a:ext cx="13565237" cy="25885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0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81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615069"/>
            <a:ext cx="18443377" cy="12705906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441178"/>
            <a:ext cx="18443377" cy="6681736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15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131215"/>
            <a:ext cx="9088041" cy="19380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131215"/>
            <a:ext cx="9088041" cy="19380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16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26250"/>
            <a:ext cx="18443377" cy="5903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87791"/>
            <a:ext cx="9046274" cy="3669651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157442"/>
            <a:ext cx="9046274" cy="16410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87791"/>
            <a:ext cx="9090826" cy="3669651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157442"/>
            <a:ext cx="9090826" cy="16410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05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06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1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36339"/>
            <a:ext cx="6896776" cy="7127187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97934"/>
            <a:ext cx="10825460" cy="21706810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63526"/>
            <a:ext cx="6896776" cy="16976566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37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36339"/>
            <a:ext cx="6896776" cy="7127187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97934"/>
            <a:ext cx="10825460" cy="21706810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163526"/>
            <a:ext cx="6896776" cy="16976566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E2C6-8CDE-4FA4-9434-0173729C9153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48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26250"/>
            <a:ext cx="18443377" cy="5903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131215"/>
            <a:ext cx="18443377" cy="19380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310778"/>
            <a:ext cx="4811316" cy="1626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E2C6-8CDE-4FA4-9434-0173729C9153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310778"/>
            <a:ext cx="7216973" cy="1626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310778"/>
            <a:ext cx="4811316" cy="1626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FA1BF-A921-4444-88C6-9EFD5BFD17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61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spberrypi.org/blog/learning-python-with-raspberry-pi/" TargetMode="External"/><Relationship Id="rId13" Type="http://schemas.openxmlformats.org/officeDocument/2006/relationships/image" Target="../media/image3.png"/><Relationship Id="rId3" Type="http://schemas.openxmlformats.org/officeDocument/2006/relationships/hyperlink" Target="mailto:*saaeyd.18bcn7009@vitap.ac.in" TargetMode="External"/><Relationship Id="rId7" Type="http://schemas.openxmlformats.org/officeDocument/2006/relationships/hyperlink" Target="mailto:*chaitanya.18mis7259@vitap.ac.in" TargetMode="External"/><Relationship Id="rId12" Type="http://schemas.openxmlformats.org/officeDocument/2006/relationships/image" Target="../media/image2.png"/><Relationship Id="rId2" Type="http://schemas.openxmlformats.org/officeDocument/2006/relationships/hyperlink" Target="mailto:*taha.18bcd7072@vitap.ac.i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*saiteja.18mis7109@vitap.ac.in" TargetMode="External"/><Relationship Id="rId11" Type="http://schemas.openxmlformats.org/officeDocument/2006/relationships/image" Target="../media/image1.png"/><Relationship Id="rId5" Type="http://schemas.openxmlformats.org/officeDocument/2006/relationships/hyperlink" Target="mailto:*shoaeb.18bec7067@vitap.ac.in" TargetMode="External"/><Relationship Id="rId15" Type="http://schemas.openxmlformats.org/officeDocument/2006/relationships/image" Target="../media/image5.png"/><Relationship Id="rId10" Type="http://schemas.openxmlformats.org/officeDocument/2006/relationships/hyperlink" Target="https://www.irjet.net/archives/V5/i6/IRJET-V5I6306.pdf" TargetMode="External"/><Relationship Id="rId4" Type="http://schemas.openxmlformats.org/officeDocument/2006/relationships/hyperlink" Target="mailto:*taqiuddin.18bcn7050@vitap.ac.in" TargetMode="External"/><Relationship Id="rId9" Type="http://schemas.openxmlformats.org/officeDocument/2006/relationships/hyperlink" Target="https://www.instructables.com/id/Google-Assistant-on-a-Raspberry-Pi/" TargetMode="Externa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9812" y="365760"/>
            <a:ext cx="20664000" cy="2955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753163" y="673857"/>
            <a:ext cx="18390340" cy="1133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2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9600" dirty="0"/>
              <a:t> </a:t>
            </a:r>
            <a:br>
              <a:rPr lang="en-IN" sz="9600" dirty="0"/>
            </a:br>
            <a:endParaRPr lang="en-IN" sz="4800" dirty="0"/>
          </a:p>
        </p:txBody>
      </p:sp>
      <p:sp>
        <p:nvSpPr>
          <p:cNvPr id="7" name="Text Placeholder 22"/>
          <p:cNvSpPr txBox="1">
            <a:spLocks/>
          </p:cNvSpPr>
          <p:nvPr/>
        </p:nvSpPr>
        <p:spPr>
          <a:xfrm>
            <a:off x="2633472" y="1499616"/>
            <a:ext cx="18390340" cy="692658"/>
          </a:xfrm>
          <a:prstGeom prst="rect">
            <a:avLst/>
          </a:prstGeom>
        </p:spPr>
        <p:txBody>
          <a:bodyPr/>
          <a:lstStyle>
            <a:lvl1pPr marL="534581" indent="-534581" algn="l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Char char="•"/>
              <a:defRPr sz="65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03743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2906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2068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1230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0392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49554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18717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87879" indent="-534581" algn="l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Taha Junaid [18BCD7072] ,</a:t>
            </a:r>
            <a:r>
              <a:rPr lang="en-US" sz="3200" dirty="0" err="1"/>
              <a:t>Mohd</a:t>
            </a:r>
            <a:r>
              <a:rPr lang="en-US" sz="3200" dirty="0"/>
              <a:t> </a:t>
            </a:r>
            <a:r>
              <a:rPr lang="en-US" sz="3200" dirty="0" err="1"/>
              <a:t>Taquiddin</a:t>
            </a:r>
            <a:r>
              <a:rPr lang="en-US" sz="3200" dirty="0"/>
              <a:t> [18BCN7050] ,</a:t>
            </a:r>
            <a:r>
              <a:rPr lang="en-US" sz="3200" dirty="0" err="1"/>
              <a:t>Darrain</a:t>
            </a:r>
            <a:r>
              <a:rPr lang="en-US" sz="3200" dirty="0"/>
              <a:t> </a:t>
            </a:r>
            <a:r>
              <a:rPr lang="en-US" sz="3200" dirty="0" err="1"/>
              <a:t>Saa-eyd</a:t>
            </a:r>
            <a:r>
              <a:rPr lang="en-US" sz="3200" dirty="0"/>
              <a:t> [18BCN7009] ,</a:t>
            </a:r>
            <a:r>
              <a:rPr lang="en-US" sz="3200" dirty="0" err="1"/>
              <a:t>Shoaeb</a:t>
            </a:r>
            <a:r>
              <a:rPr lang="en-US" sz="3200" dirty="0"/>
              <a:t> Nawab Shaik [18BCE7067] , </a:t>
            </a:r>
            <a:r>
              <a:rPr lang="en-US" sz="3200" dirty="0" err="1"/>
              <a:t>P.Sai</a:t>
            </a:r>
            <a:r>
              <a:rPr lang="en-US" sz="3200" dirty="0"/>
              <a:t> </a:t>
            </a:r>
            <a:r>
              <a:rPr lang="en-US" sz="3200" dirty="0" err="1"/>
              <a:t>Teja</a:t>
            </a:r>
            <a:r>
              <a:rPr lang="en-US" sz="3200" dirty="0"/>
              <a:t> [18MIS7109] ,Chaitanya [18MIS7259] </a:t>
            </a:r>
            <a:r>
              <a:rPr lang="en-US" sz="4800" b="1" dirty="0"/>
              <a:t>| </a:t>
            </a:r>
            <a:r>
              <a:rPr lang="en-US" sz="3200" dirty="0" err="1"/>
              <a:t>Prof.Asish</a:t>
            </a:r>
            <a:r>
              <a:rPr lang="en-US" sz="3200" dirty="0"/>
              <a:t> Kumar Dalai</a:t>
            </a:r>
            <a:r>
              <a:rPr lang="en-US" sz="4800" b="1" dirty="0"/>
              <a:t>| </a:t>
            </a:r>
            <a:r>
              <a:rPr lang="en-US" sz="3200" dirty="0"/>
              <a:t>VIT-AP</a:t>
            </a:r>
          </a:p>
        </p:txBody>
      </p:sp>
      <p:sp>
        <p:nvSpPr>
          <p:cNvPr id="10" name="Content Placeholder 10"/>
          <p:cNvSpPr txBox="1">
            <a:spLocks/>
          </p:cNvSpPr>
          <p:nvPr/>
        </p:nvSpPr>
        <p:spPr>
          <a:xfrm>
            <a:off x="395583" y="18005909"/>
            <a:ext cx="10350000" cy="11467363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>
            <a:defPPr>
              <a:defRPr lang="en-US"/>
            </a:defPPr>
            <a:lvl1pPr indent="0" defTabSz="2138324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3600"/>
            </a:lvl1pPr>
            <a:lvl2pPr marL="1603743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/>
            </a:lvl2pPr>
            <a:lvl3pPr marL="2672906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/>
            </a:lvl3pPr>
            <a:lvl4pPr marL="3742068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4pPr>
            <a:lvl5pPr marL="4811230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5pPr>
            <a:lvl6pPr marL="5880392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6pPr>
            <a:lvl7pPr marL="6949554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7pPr>
            <a:lvl8pPr marL="8018717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8pPr>
            <a:lvl9pPr marL="9087879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There are several steps involved in the Project.</a:t>
            </a:r>
            <a:br>
              <a:rPr lang="en-IN" sz="2800" dirty="0"/>
            </a:br>
            <a:r>
              <a:rPr lang="en-IN" sz="2800" dirty="0"/>
              <a:t>• Initially it can take a picture of the image that is kept in between the square</a:t>
            </a:r>
            <a:br>
              <a:rPr lang="en-IN" sz="2800" dirty="0"/>
            </a:br>
            <a:r>
              <a:rPr lang="en-IN" sz="2800" dirty="0"/>
              <a:t>braces.</a:t>
            </a:r>
            <a:br>
              <a:rPr lang="en-IN" sz="2800" dirty="0"/>
            </a:br>
            <a:r>
              <a:rPr lang="en-IN" sz="2800" dirty="0"/>
              <a:t>• Later using a AI(Google Assistant)</a:t>
            </a:r>
            <a:r>
              <a:rPr lang="en-US" sz="2800" dirty="0"/>
              <a:t> tracks quota usage and gives you valuable.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PI camera module/USB camera it detects the given image using method </a:t>
            </a:r>
            <a:r>
              <a:rPr lang="en-US" sz="2800" dirty="0" err="1"/>
              <a:t>Haar</a:t>
            </a:r>
            <a:r>
              <a:rPr lang="en-US" sz="2800" dirty="0"/>
              <a:t> cascades ,HOG + Linear SVM , or CNNs.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computes 128-2d face embeddings via deep metric network.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compares 128-d vector to known database and recognizes the 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Mongolian Baiti" pitchFamily="66" charset="0"/>
                <a:cs typeface="Mongolian Baiti" pitchFamily="66" charset="0"/>
              </a:rPr>
              <a:t>The AI installed in the module would give them walking directions to the nearest saloon or so.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• There are many other extra added components like, it can read date, time and day.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 The final result of the project would be reading out the text in the image , recognising face. As some extra added components are involved, it can read out date, time and, date also and get alarms, give directions also</a:t>
            </a:r>
            <a:br>
              <a:rPr lang="en-IN" sz="2800" dirty="0"/>
            </a:b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br>
              <a:rPr lang="en-IN" sz="2800" dirty="0"/>
            </a:br>
            <a:endParaRPr lang="en-IN" sz="2800" dirty="0"/>
          </a:p>
        </p:txBody>
      </p:sp>
      <p:sp>
        <p:nvSpPr>
          <p:cNvPr id="12" name="Rectangle 11"/>
          <p:cNvSpPr/>
          <p:nvPr/>
        </p:nvSpPr>
        <p:spPr>
          <a:xfrm>
            <a:off x="10635070" y="2481980"/>
            <a:ext cx="156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/>
              <a:t>Results</a:t>
            </a:r>
          </a:p>
        </p:txBody>
      </p:sp>
      <p:sp>
        <p:nvSpPr>
          <p:cNvPr id="14" name="Content Placeholder 10"/>
          <p:cNvSpPr txBox="1">
            <a:spLocks/>
          </p:cNvSpPr>
          <p:nvPr/>
        </p:nvSpPr>
        <p:spPr>
          <a:xfrm>
            <a:off x="524505" y="15727682"/>
            <a:ext cx="10232433" cy="1506636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>
            <a:defPPr>
              <a:defRPr lang="en-US"/>
            </a:defPPr>
            <a:lvl1pPr indent="0" defTabSz="2138324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3600"/>
            </a:lvl1pPr>
            <a:lvl2pPr marL="1603743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/>
            </a:lvl2pPr>
            <a:lvl3pPr marL="2672906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/>
            </a:lvl3pPr>
            <a:lvl4pPr marL="3742068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4pPr>
            <a:lvl5pPr marL="4811230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5pPr>
            <a:lvl6pPr marL="5880392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6pPr>
            <a:lvl7pPr marL="6949554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7pPr>
            <a:lvl8pPr marL="8018717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8pPr>
            <a:lvl9pPr marL="9087879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9pPr>
          </a:lstStyle>
          <a:p>
            <a:r>
              <a:rPr lang="en-IN" sz="2800" dirty="0"/>
              <a:t>The major objective of the project is to make a blind person access to all benefits of his surroundings. This module that is prepared can replace braille. This can read out either through a speaker or headphones</a:t>
            </a:r>
            <a:r>
              <a:rPr lang="en-IN" sz="2800" dirty="0">
                <a:solidFill>
                  <a:srgbClr val="002060"/>
                </a:solidFill>
                <a:latin typeface="Monotype Corsiva" panose="03010101010201010101" pitchFamily="66" charset="0"/>
              </a:rPr>
              <a:t>. </a:t>
            </a:r>
          </a:p>
          <a:p>
            <a:r>
              <a:rPr lang="en-IN" sz="2800" b="1" dirty="0"/>
              <a:t>METHODOLOGY</a:t>
            </a:r>
          </a:p>
        </p:txBody>
      </p:sp>
      <p:sp>
        <p:nvSpPr>
          <p:cNvPr id="21" name="Text Placeholder 68"/>
          <p:cNvSpPr txBox="1">
            <a:spLocks/>
          </p:cNvSpPr>
          <p:nvPr/>
        </p:nvSpPr>
        <p:spPr>
          <a:xfrm>
            <a:off x="431353" y="3230035"/>
            <a:ext cx="10350000" cy="11726056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>
            <a:defPPr>
              <a:defRPr lang="en-US"/>
            </a:defPPr>
            <a:lvl1pPr indent="0" defTabSz="2138324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2400"/>
            </a:lvl1pPr>
            <a:lvl2pPr marL="1603743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/>
            </a:lvl2pPr>
            <a:lvl3pPr marL="2672906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/>
            </a:lvl3pPr>
            <a:lvl4pPr marL="3742068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4pPr>
            <a:lvl5pPr marL="4811230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5pPr>
            <a:lvl6pPr marL="5880392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6pPr>
            <a:lvl7pPr marL="6949554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7pPr>
            <a:lvl8pPr marL="8018717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8pPr>
            <a:lvl9pPr marL="9087879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9pPr>
          </a:lstStyle>
          <a:p>
            <a:r>
              <a:rPr lang="en-IN" sz="2800" dirty="0"/>
              <a:t>The whole device has multiple modules which are essential for reading text ,setting alarms/remainders and face recognition which works on raspberry pi.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Text reading is controlling the peripherals like Camera, speaker and LCD which act as an interface between the system and the user.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Optical Character Recognition or OCR is implemented in this project to recognize characters which are then read out by the system through a speaker.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Camera is mounted on a stand in such a position that if a paper is placed in between the area marked by angular braces, it captures a full view of the paper into the system.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Also, when the camera takes the snapshot of the paper, it is ensured that there is good lighting conditions.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Mongolian Baiti" pitchFamily="66" charset="0"/>
                <a:cs typeface="Mongolian Baiti" pitchFamily="66" charset="0"/>
              </a:rPr>
              <a:t>Face recognition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Mongolian Baiti" pitchFamily="66" charset="0"/>
                <a:cs typeface="Mongolian Baiti" pitchFamily="66" charset="0"/>
              </a:rPr>
              <a:t>:</a:t>
            </a:r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Mongolian Baiti" pitchFamily="66" charset="0"/>
                <a:cs typeface="Mongolian Baiti" pitchFamily="66" charset="0"/>
              </a:rPr>
              <a:t>I</a:t>
            </a:r>
            <a:r>
              <a:rPr lang="en-IN" sz="2800" dirty="0">
                <a:latin typeface="Mongolian Baiti" pitchFamily="66" charset="0"/>
                <a:cs typeface="Mongolian Baiti" pitchFamily="66" charset="0"/>
              </a:rPr>
              <a:t>n order to perform face recognition on the </a:t>
            </a:r>
            <a:r>
              <a:rPr lang="en-IN" sz="2800" b="1" dirty="0">
                <a:latin typeface="Mongolian Baiti" pitchFamily="66" charset="0"/>
                <a:cs typeface="Mongolian Baiti" pitchFamily="66" charset="0"/>
              </a:rPr>
              <a:t>Raspberry Pi</a:t>
            </a:r>
            <a:r>
              <a:rPr lang="en-IN" sz="2800" dirty="0">
                <a:latin typeface="Mongolian Baiti" pitchFamily="66" charset="0"/>
                <a:cs typeface="Mongolian Baiti" pitchFamily="66" charset="0"/>
              </a:rPr>
              <a:t> you first need to consider a few optimizations — otherwise, the face recognition pipeline would fall flat on its face.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Mongolian Baiti" pitchFamily="66" charset="0"/>
                <a:cs typeface="Mongolian Baiti" pitchFamily="66" charset="0"/>
              </a:rPr>
              <a:t>Namely, on which machine you are </a:t>
            </a:r>
            <a:r>
              <a:rPr lang="en-IN" sz="2800" b="1" i="1" dirty="0">
                <a:latin typeface="Mongolian Baiti" pitchFamily="66" charset="0"/>
                <a:cs typeface="Mongolian Baiti" pitchFamily="66" charset="0"/>
              </a:rPr>
              <a:t>computing your face recognition embeddings</a:t>
            </a:r>
            <a:r>
              <a:rPr lang="en-IN" sz="2800" dirty="0">
                <a:latin typeface="Mongolian Baiti" pitchFamily="66" charset="0"/>
                <a:cs typeface="Mongolian Baiti" pitchFamily="66" charset="0"/>
              </a:rPr>
              <a:t> for your training set (i.e., onboard the Raspberry Pi, on a laptop/desktop, on a machine with a GPU), the method you are using for </a:t>
            </a:r>
            <a:r>
              <a:rPr lang="en-IN" sz="2800" b="1" i="1" dirty="0">
                <a:latin typeface="Mongolian Baiti" pitchFamily="66" charset="0"/>
                <a:cs typeface="Mongolian Baiti" pitchFamily="66" charset="0"/>
              </a:rPr>
              <a:t>face detection</a:t>
            </a:r>
            <a:r>
              <a:rPr lang="en-IN" sz="2800" dirty="0">
                <a:latin typeface="Mongolian Baiti" pitchFamily="66" charset="0"/>
                <a:cs typeface="Mongolian Baiti" pitchFamily="66" charset="0"/>
              </a:rPr>
              <a:t> (</a:t>
            </a:r>
            <a:r>
              <a:rPr lang="en-IN" sz="2800" dirty="0" err="1">
                <a:latin typeface="Mongolian Baiti" pitchFamily="66" charset="0"/>
                <a:cs typeface="Mongolian Baiti" pitchFamily="66" charset="0"/>
              </a:rPr>
              <a:t>Haar</a:t>
            </a:r>
            <a:r>
              <a:rPr lang="en-IN" sz="2800" dirty="0">
                <a:latin typeface="Mongolian Baiti" pitchFamily="66" charset="0"/>
                <a:cs typeface="Mongolian Baiti" pitchFamily="66" charset="0"/>
              </a:rPr>
              <a:t> cascades, HOG + Linear SVM, or CNNs),</a:t>
            </a:r>
            <a:r>
              <a:rPr lang="en-IN" sz="2800" b="1" i="1" dirty="0">
                <a:latin typeface="Mongolian Baiti" pitchFamily="66" charset="0"/>
                <a:cs typeface="Mongolian Baiti" pitchFamily="66" charset="0"/>
              </a:rPr>
              <a:t> polling for frames</a:t>
            </a:r>
            <a:r>
              <a:rPr lang="en-IN" sz="2800" dirty="0">
                <a:latin typeface="Mongolian Baiti" pitchFamily="66" charset="0"/>
                <a:cs typeface="Mongolian Baiti" pitchFamily="66" charset="0"/>
              </a:rPr>
              <a:t> from your camera sensor (threaded vs. non-threaded).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IN" sz="2800" dirty="0">
                <a:latin typeface="Mongolian Baiti" pitchFamily="66" charset="0"/>
                <a:cs typeface="Mongolian Baiti" pitchFamily="66" charset="0"/>
              </a:rPr>
              <a:t>We will be using a deep neural network to compute a 128-d vector (i.e., a list of 128 floating point values) that will quantify each face in the dataset. </a:t>
            </a:r>
          </a:p>
          <a:p>
            <a:r>
              <a:rPr lang="en-IN" sz="2800" b="1" dirty="0"/>
              <a:t>SCOPE OF PROJECT</a:t>
            </a:r>
            <a:endParaRPr lang="en-IN" sz="2800" dirty="0"/>
          </a:p>
          <a:p>
            <a:r>
              <a:rPr lang="en-IN" sz="2800" dirty="0"/>
              <a:t> 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22" name="Rectangle 21"/>
          <p:cNvSpPr/>
          <p:nvPr/>
        </p:nvSpPr>
        <p:spPr>
          <a:xfrm>
            <a:off x="263855" y="2608976"/>
            <a:ext cx="2685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/>
              <a:t> Introduction</a:t>
            </a:r>
          </a:p>
        </p:txBody>
      </p:sp>
      <p:sp>
        <p:nvSpPr>
          <p:cNvPr id="27" name="Text Placeholder 68"/>
          <p:cNvSpPr txBox="1">
            <a:spLocks/>
          </p:cNvSpPr>
          <p:nvPr/>
        </p:nvSpPr>
        <p:spPr>
          <a:xfrm>
            <a:off x="10745583" y="16361421"/>
            <a:ext cx="10325585" cy="4001970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>
            <a:defPPr>
              <a:defRPr lang="en-US"/>
            </a:defPPr>
            <a:lvl1pPr indent="0" defTabSz="2138324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2400"/>
            </a:lvl1pPr>
            <a:lvl2pPr marL="1603743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5612"/>
            </a:lvl2pPr>
            <a:lvl3pPr marL="2672906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677"/>
            </a:lvl3pPr>
            <a:lvl4pPr marL="3742068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4pPr>
            <a:lvl5pPr marL="4811230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5pPr>
            <a:lvl6pPr marL="5880392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6pPr>
            <a:lvl7pPr marL="6949554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7pPr>
            <a:lvl8pPr marL="8018717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8pPr>
            <a:lvl9pPr marL="9087879" indent="-534581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sz="4209"/>
            </a:lvl9pPr>
          </a:lstStyle>
          <a:p>
            <a:pPr marL="12065" marR="5080">
              <a:lnSpc>
                <a:spcPct val="110800"/>
              </a:lnSpc>
              <a:spcBef>
                <a:spcPts val="95"/>
              </a:spcBef>
              <a:buClr>
                <a:srgbClr val="464A56"/>
              </a:buClr>
              <a:tabLst>
                <a:tab pos="415290" algn="l"/>
                <a:tab pos="415925" algn="l"/>
              </a:tabLst>
            </a:pPr>
            <a:r>
              <a:rPr lang="en-IN" sz="2800" dirty="0"/>
              <a:t>The final conclusion of the project would be helping the blind in the way of helping them to read , recognize someone and access all the benefits surrounding him. As a future scope we are going to include </a:t>
            </a:r>
            <a:br>
              <a:rPr lang="en-IN" sz="2800" dirty="0"/>
            </a:br>
            <a:r>
              <a:rPr lang="en-US" sz="2800" spc="-5" dirty="0">
                <a:cs typeface="Calibri"/>
              </a:rPr>
              <a:t>Lithium </a:t>
            </a:r>
            <a:r>
              <a:rPr lang="en-US" sz="2800" spc="-10" dirty="0">
                <a:cs typeface="Calibri"/>
              </a:rPr>
              <a:t>Polymer </a:t>
            </a:r>
            <a:r>
              <a:rPr lang="en-US" sz="2800" spc="-15" dirty="0">
                <a:cs typeface="Calibri"/>
              </a:rPr>
              <a:t>battery to </a:t>
            </a:r>
            <a:r>
              <a:rPr lang="en-US" sz="2800" spc="-20" dirty="0">
                <a:cs typeface="Calibri"/>
              </a:rPr>
              <a:t>get </a:t>
            </a:r>
            <a:r>
              <a:rPr lang="en-US" sz="2800" spc="5" dirty="0">
                <a:cs typeface="Calibri"/>
              </a:rPr>
              <a:t>a </a:t>
            </a:r>
            <a:r>
              <a:rPr lang="en-US" sz="2800" spc="-5" dirty="0">
                <a:cs typeface="Calibri"/>
              </a:rPr>
              <a:t>module </a:t>
            </a:r>
            <a:r>
              <a:rPr lang="en-US" sz="2800" dirty="0">
                <a:cs typeface="Calibri"/>
              </a:rPr>
              <a:t>which </a:t>
            </a:r>
            <a:r>
              <a:rPr lang="en-US" sz="2800" spc="-5" dirty="0">
                <a:cs typeface="Calibri"/>
              </a:rPr>
              <a:t>would be  </a:t>
            </a:r>
            <a:r>
              <a:rPr lang="en-US" sz="2800" spc="-10" dirty="0">
                <a:cs typeface="Calibri"/>
              </a:rPr>
              <a:t>independent </a:t>
            </a:r>
            <a:r>
              <a:rPr lang="en-US" sz="2800" dirty="0">
                <a:cs typeface="Calibri"/>
              </a:rPr>
              <a:t>of </a:t>
            </a:r>
            <a:r>
              <a:rPr lang="en-US" sz="2800" spc="-5" dirty="0">
                <a:cs typeface="Calibri"/>
              </a:rPr>
              <a:t>the need </a:t>
            </a:r>
            <a:r>
              <a:rPr lang="en-US" sz="2800" spc="-15" dirty="0">
                <a:cs typeface="Calibri"/>
              </a:rPr>
              <a:t>for </a:t>
            </a:r>
            <a:r>
              <a:rPr lang="en-US" sz="2800" spc="5" dirty="0">
                <a:cs typeface="Calibri"/>
              </a:rPr>
              <a:t>a </a:t>
            </a:r>
            <a:r>
              <a:rPr lang="en-US" sz="2800" spc="-5" dirty="0">
                <a:cs typeface="Calibri"/>
              </a:rPr>
              <a:t>wall </a:t>
            </a:r>
            <a:r>
              <a:rPr lang="en-US" sz="2800" spc="-25" dirty="0">
                <a:cs typeface="Calibri"/>
              </a:rPr>
              <a:t>socket </a:t>
            </a:r>
            <a:r>
              <a:rPr lang="en-US" sz="2800" spc="-10" dirty="0">
                <a:cs typeface="Calibri"/>
              </a:rPr>
              <a:t>for </a:t>
            </a:r>
            <a:r>
              <a:rPr lang="en-US" sz="2800" spc="-5" dirty="0">
                <a:cs typeface="Calibri"/>
              </a:rPr>
              <a:t>power</a:t>
            </a:r>
            <a:r>
              <a:rPr lang="en-US" sz="2800" spc="-65" dirty="0">
                <a:cs typeface="Calibri"/>
              </a:rPr>
              <a:t> </a:t>
            </a:r>
            <a:r>
              <a:rPr lang="en-US" sz="2800" spc="-30" dirty="0" err="1">
                <a:cs typeface="Calibri"/>
              </a:rPr>
              <a:t>supply.We</a:t>
            </a:r>
            <a:r>
              <a:rPr lang="en-US" sz="2800" spc="-30" dirty="0">
                <a:cs typeface="Calibri"/>
              </a:rPr>
              <a:t> also include reader for the blind which would </a:t>
            </a:r>
            <a:r>
              <a:rPr lang="en-US" sz="2800" spc="-30" dirty="0" err="1">
                <a:cs typeface="Calibri"/>
              </a:rPr>
              <a:t>conver</a:t>
            </a:r>
            <a:r>
              <a:rPr lang="en-US" sz="2800" spc="-30" dirty="0">
                <a:cs typeface="Calibri"/>
              </a:rPr>
              <a:t> written text into speech output , we will use specially designed boards instead to </a:t>
            </a:r>
            <a:r>
              <a:rPr lang="en-US" sz="2800" spc="-30" dirty="0" err="1">
                <a:cs typeface="Calibri"/>
              </a:rPr>
              <a:t>Aurdino</a:t>
            </a:r>
            <a:r>
              <a:rPr lang="en-US" sz="2800" spc="-30" dirty="0">
                <a:cs typeface="Calibri"/>
              </a:rPr>
              <a:t> , Raspberry-pi.</a:t>
            </a:r>
            <a:endParaRPr lang="en-US" sz="2800" dirty="0">
              <a:cs typeface="Calibri"/>
            </a:endParaRPr>
          </a:p>
          <a:p>
            <a:r>
              <a:rPr lang="en-IN" sz="2800" b="1" dirty="0"/>
              <a:t>CONTACT DETAILS</a:t>
            </a:r>
          </a:p>
          <a:p>
            <a:r>
              <a:rPr lang="en-IN" sz="2800" dirty="0">
                <a:hlinkClick r:id="rId2"/>
              </a:rPr>
              <a:t>*taha.18bcd7072@vitap.ac.in</a:t>
            </a:r>
            <a:endParaRPr lang="en-IN" sz="2800" dirty="0"/>
          </a:p>
          <a:p>
            <a:r>
              <a:rPr lang="en-IN" sz="2800" dirty="0">
                <a:hlinkClick r:id="rId3"/>
              </a:rPr>
              <a:t>*saaeyd.18bcn7009@vitap.ac.in</a:t>
            </a:r>
            <a:endParaRPr lang="en-IN" sz="2800" dirty="0"/>
          </a:p>
          <a:p>
            <a:r>
              <a:rPr lang="en-IN" sz="2800" dirty="0">
                <a:hlinkClick r:id="rId4"/>
              </a:rPr>
              <a:t>*taqiuddin.18bcn7050@vitap.ac.in</a:t>
            </a:r>
            <a:endParaRPr lang="en-IN" sz="2800" dirty="0"/>
          </a:p>
          <a:p>
            <a:r>
              <a:rPr lang="en-IN" sz="2800" dirty="0">
                <a:hlinkClick r:id="rId5"/>
              </a:rPr>
              <a:t>*shoaeb.18bec7067@vitap.ac.in</a:t>
            </a:r>
            <a:endParaRPr lang="en-IN" sz="2800" dirty="0"/>
          </a:p>
          <a:p>
            <a:r>
              <a:rPr lang="en-IN" sz="2800" dirty="0">
                <a:hlinkClick r:id="rId6"/>
              </a:rPr>
              <a:t>*saiteja.18mis7109@vitap.ac.in</a:t>
            </a:r>
            <a:r>
              <a:rPr lang="en-IN" sz="2800" dirty="0"/>
              <a:t> </a:t>
            </a:r>
          </a:p>
          <a:p>
            <a:r>
              <a:rPr lang="en-IN" sz="2800" dirty="0">
                <a:hlinkClick r:id="rId7"/>
              </a:rPr>
              <a:t>*chaitanya.18mis7259@vitap.ac.in</a:t>
            </a:r>
            <a:endParaRPr lang="en-IN" sz="2800" dirty="0"/>
          </a:p>
          <a:p>
            <a:r>
              <a:rPr lang="en-IN" sz="2800" b="1" dirty="0"/>
              <a:t>REFERENCES</a:t>
            </a:r>
          </a:p>
          <a:p>
            <a:r>
              <a:rPr lang="en-IN" sz="2400" dirty="0">
                <a:latin typeface="Mongolian Baiti" pitchFamily="66" charset="0"/>
                <a:cs typeface="Mongolian Baiti" pitchFamily="66" charset="0"/>
              </a:rPr>
              <a:t>1. </a:t>
            </a:r>
            <a:r>
              <a:rPr lang="en-IN" sz="2400" dirty="0">
                <a:latin typeface="Mongolian Baiti" pitchFamily="66" charset="0"/>
                <a:cs typeface="Mongolian Baiti" pitchFamily="66" charset="0"/>
                <a:hlinkClick r:id="rId8"/>
              </a:rPr>
              <a:t>https://www.raspberrypi.org/blog/learning-python-with-raspberry-pi/</a:t>
            </a:r>
            <a:endParaRPr lang="en-IN" sz="2400" dirty="0">
              <a:latin typeface="Mongolian Baiti" pitchFamily="66" charset="0"/>
              <a:cs typeface="Mongolian Baiti" pitchFamily="66" charset="0"/>
            </a:endParaRPr>
          </a:p>
          <a:p>
            <a:r>
              <a:rPr lang="en-IN" dirty="0">
                <a:latin typeface="Mongolian Baiti" pitchFamily="66" charset="0"/>
                <a:cs typeface="Mongolian Baiti" pitchFamily="66" charset="0"/>
              </a:rPr>
              <a:t>2. https://www.hackster.io/Rjuarez7/raspberry-pi-3-face-detection-in-python-2-and-opencv-2-2b06bf</a:t>
            </a:r>
          </a:p>
          <a:p>
            <a:r>
              <a:rPr lang="en-IN" dirty="0">
                <a:latin typeface="Mongolian Baiti" pitchFamily="66" charset="0"/>
                <a:cs typeface="Mongolian Baiti" pitchFamily="66" charset="0"/>
              </a:rPr>
              <a:t>3. </a:t>
            </a:r>
            <a:r>
              <a:rPr lang="en-IN" dirty="0">
                <a:latin typeface="Mongolian Baiti" pitchFamily="66" charset="0"/>
                <a:cs typeface="Mongolian Baiti" pitchFamily="66" charset="0"/>
                <a:hlinkClick r:id="rId9"/>
              </a:rPr>
              <a:t>https://www.instructables.com/id/Google-Assistant-on-a-Raspberry-Pi/</a:t>
            </a:r>
            <a:endParaRPr lang="en-IN" dirty="0">
              <a:latin typeface="Mongolian Baiti" pitchFamily="66" charset="0"/>
              <a:cs typeface="Mongolian Baiti" pitchFamily="66" charset="0"/>
            </a:endParaRPr>
          </a:p>
          <a:p>
            <a:r>
              <a:rPr lang="en-IN" dirty="0">
                <a:latin typeface="Mongolian Baiti" pitchFamily="66" charset="0"/>
                <a:cs typeface="Mongolian Baiti" pitchFamily="66" charset="0"/>
              </a:rPr>
              <a:t>4. </a:t>
            </a:r>
            <a:r>
              <a:rPr lang="en-IN" dirty="0">
                <a:latin typeface="Mongolian Baiti" pitchFamily="66" charset="0"/>
                <a:cs typeface="Mongolian Baiti" pitchFamily="66" charset="0"/>
                <a:hlinkClick r:id="rId10"/>
              </a:rPr>
              <a:t>https://www.irjet.net/archives/V5/i6/IRJET-V5I6306.pdf</a:t>
            </a:r>
            <a:endParaRPr lang="en-IN" dirty="0">
              <a:latin typeface="Mongolian Baiti" pitchFamily="66" charset="0"/>
              <a:cs typeface="Mongolian Baiti" pitchFamily="66" charset="0"/>
            </a:endParaRPr>
          </a:p>
          <a:p>
            <a:r>
              <a:rPr lang="en-IN" dirty="0">
                <a:latin typeface="Mongolian Baiti" pitchFamily="66" charset="0"/>
                <a:cs typeface="Mongolian Baiti" pitchFamily="66" charset="0"/>
              </a:rPr>
              <a:t>5. https://www.hackster.io/mjrobot/real-time-face-recognition-an-end-to-end-project-a10826</a:t>
            </a:r>
          </a:p>
          <a:p>
            <a:endParaRPr lang="en-IN" sz="2800" b="1" dirty="0"/>
          </a:p>
          <a:p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02" y="419068"/>
            <a:ext cx="2142948" cy="2069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C7DB7E-401A-4C40-9905-832E1ABEE2F3}"/>
              </a:ext>
            </a:extLst>
          </p:cNvPr>
          <p:cNvSpPr txBox="1"/>
          <p:nvPr/>
        </p:nvSpPr>
        <p:spPr>
          <a:xfrm>
            <a:off x="2691598" y="646019"/>
            <a:ext cx="5862631" cy="734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THIRD EYE FOR THE BLIND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D7E61-6149-4141-93C3-2195A8C17CAB}"/>
              </a:ext>
            </a:extLst>
          </p:cNvPr>
          <p:cNvSpPr txBox="1"/>
          <p:nvPr/>
        </p:nvSpPr>
        <p:spPr>
          <a:xfrm>
            <a:off x="11026577" y="15823931"/>
            <a:ext cx="3951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CONCLUSION/SUMMARY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BA2E0A-33DF-4598-BD8C-E7B5A9275A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46178" y="3335099"/>
            <a:ext cx="8522947" cy="45723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C1527A-74FC-4861-B822-C33C85C73A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46178" y="8281571"/>
            <a:ext cx="8733461" cy="3577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E46FC6-FDDE-4DC1-B664-E255809342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46178" y="12175790"/>
            <a:ext cx="4435781" cy="36481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FF6792-F2F3-440E-8E4D-A711200DD6F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172763" y="12482045"/>
            <a:ext cx="5779509" cy="33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4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ter_2016_m.potx" id="{C99F4834-73B2-44AB-9211-DD57E3EBE727}" vid="{C99B119E-4D31-4661-B76A-37761BBBC0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293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Mongolian Baiti</vt:lpstr>
      <vt:lpstr>Monotype Corsiva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Jayasankar Variyar</dc:creator>
  <cp:lastModifiedBy>chaitanya chowdary</cp:lastModifiedBy>
  <cp:revision>35</cp:revision>
  <dcterms:created xsi:type="dcterms:W3CDTF">2016-03-28T06:32:15Z</dcterms:created>
  <dcterms:modified xsi:type="dcterms:W3CDTF">2019-04-01T18:32:08Z</dcterms:modified>
</cp:coreProperties>
</file>