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9" r:id="rId5"/>
    <p:sldId id="267" r:id="rId6"/>
    <p:sldId id="268" r:id="rId7"/>
    <p:sldId id="258" r:id="rId8"/>
    <p:sldId id="265" r:id="rId9"/>
    <p:sldId id="259" r:id="rId10"/>
    <p:sldId id="260" r:id="rId11"/>
    <p:sldId id="271"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s://www.robotechmaker.com/2016/11/third-eye-for-blind.html"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wikipedia.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211" y="1940170"/>
            <a:ext cx="8825658" cy="2686318"/>
          </a:xfrm>
        </p:spPr>
        <p:txBody>
          <a:bodyPr/>
          <a:lstStyle/>
          <a:p>
            <a:r>
              <a:rPr lang="en-US" sz="8000" dirty="0" smtClean="0">
                <a:ln w="0"/>
                <a:solidFill>
                  <a:schemeClr val="tx1"/>
                </a:solidFill>
                <a:effectLst>
                  <a:outerShdw blurRad="38100" dist="19050" dir="2700000" algn="tl" rotWithShape="0">
                    <a:schemeClr val="dk1">
                      <a:alpha val="40000"/>
                    </a:schemeClr>
                  </a:outerShdw>
                </a:effectLst>
              </a:rPr>
              <a:t>THIRD EYE FOR THE BLIND</a:t>
            </a:r>
            <a:endParaRPr lang="en-US" sz="8000" dirty="0">
              <a:ln w="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154954" y="4777380"/>
            <a:ext cx="9109507" cy="1468874"/>
          </a:xfrm>
        </p:spPr>
        <p:txBody>
          <a:bodyPr>
            <a:normAutofit fontScale="85000" lnSpcReduction="20000"/>
          </a:bodyPr>
          <a:lstStyle/>
          <a:p>
            <a:r>
              <a:rPr lang="en-US" sz="3600" dirty="0" smtClean="0"/>
              <a:t>Review 1</a:t>
            </a:r>
            <a:endParaRPr lang="en-US" sz="3600" dirty="0"/>
          </a:p>
          <a:p>
            <a:r>
              <a:rPr lang="en-US" sz="3600" dirty="0" smtClean="0"/>
              <a:t>Guide : Prof. </a:t>
            </a:r>
            <a:r>
              <a:rPr lang="en-US" sz="3600" dirty="0" smtClean="0"/>
              <a:t>ASISH KUMAR </a:t>
            </a:r>
            <a:r>
              <a:rPr lang="en-US" sz="3600" dirty="0" smtClean="0"/>
              <a:t>DALAI          (department of </a:t>
            </a:r>
            <a:r>
              <a:rPr lang="en-US" sz="3600" dirty="0" err="1" smtClean="0"/>
              <a:t>cse</a:t>
            </a:r>
            <a:r>
              <a:rPr lang="en-US" sz="3600" dirty="0" smtClean="0"/>
              <a:t>)</a:t>
            </a:r>
          </a:p>
        </p:txBody>
      </p:sp>
      <p:sp>
        <p:nvSpPr>
          <p:cNvPr id="5" name="Rectangle 4"/>
          <p:cNvSpPr/>
          <p:nvPr/>
        </p:nvSpPr>
        <p:spPr>
          <a:xfrm>
            <a:off x="1001398" y="754968"/>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9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THIRD EYE ?</a:t>
            </a:r>
            <a:br>
              <a:rPr lang="en-US" dirty="0" smtClean="0"/>
            </a:br>
            <a:r>
              <a:rPr lang="en-US" dirty="0"/>
              <a:t> </a:t>
            </a:r>
            <a:r>
              <a:rPr lang="en-US" dirty="0" smtClean="0"/>
              <a:t>                                            </a:t>
            </a:r>
            <a:r>
              <a:rPr lang="en-US" sz="2800" dirty="0" smtClean="0"/>
              <a:t>APPLICATIONS</a:t>
            </a:r>
            <a:endParaRPr lang="en-US" sz="2800" dirty="0"/>
          </a:p>
        </p:txBody>
      </p:sp>
      <p:sp>
        <p:nvSpPr>
          <p:cNvPr id="3" name="Content Placeholder 2"/>
          <p:cNvSpPr>
            <a:spLocks noGrp="1"/>
          </p:cNvSpPr>
          <p:nvPr>
            <p:ph idx="1"/>
          </p:nvPr>
        </p:nvSpPr>
        <p:spPr/>
        <p:txBody>
          <a:bodyPr/>
          <a:lstStyle/>
          <a:p>
            <a:r>
              <a:rPr lang="en-US" sz="2800" dirty="0"/>
              <a:t>The first wearable technology for people who are blind</a:t>
            </a:r>
          </a:p>
          <a:p>
            <a:r>
              <a:rPr lang="en-US" sz="2800" dirty="0"/>
              <a:t>Using ultrasonic waves to detect the obstacles</a:t>
            </a:r>
          </a:p>
          <a:p>
            <a:r>
              <a:rPr lang="en-US" sz="2800" dirty="0"/>
              <a:t>Notifying the user through vibrations/buzzer sound</a:t>
            </a:r>
          </a:p>
          <a:p>
            <a:endParaRPr lang="en-US" dirty="0"/>
          </a:p>
        </p:txBody>
      </p:sp>
      <p:sp>
        <p:nvSpPr>
          <p:cNvPr id="4" name="Rectangle 3"/>
          <p:cNvSpPr/>
          <p:nvPr/>
        </p:nvSpPr>
        <p:spPr>
          <a:xfrm>
            <a:off x="1014278" y="754967"/>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1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964617752"/>
              </p:ext>
            </p:extLst>
          </p:nvPr>
        </p:nvGraphicFramePr>
        <p:xfrm>
          <a:off x="502279" y="669704"/>
          <a:ext cx="11037192" cy="5939770"/>
        </p:xfrm>
        <a:graphic>
          <a:graphicData uri="http://schemas.openxmlformats.org/drawingml/2006/table">
            <a:tbl>
              <a:tblPr firstRow="1" bandRow="1">
                <a:tableStyleId>{306799F8-075E-4A3A-A7F6-7FBC6576F1A4}</a:tableStyleId>
              </a:tblPr>
              <a:tblGrid>
                <a:gridCol w="1167250"/>
                <a:gridCol w="1022156"/>
                <a:gridCol w="959046"/>
                <a:gridCol w="908391"/>
                <a:gridCol w="965915"/>
                <a:gridCol w="1017431"/>
                <a:gridCol w="987683"/>
                <a:gridCol w="1034300"/>
                <a:gridCol w="1056068"/>
                <a:gridCol w="991673"/>
                <a:gridCol w="927279"/>
              </a:tblGrid>
              <a:tr h="798490">
                <a:tc>
                  <a:txBody>
                    <a:bodyPr/>
                    <a:lstStyle/>
                    <a:p>
                      <a:r>
                        <a:rPr lang="en-US" sz="1400" dirty="0" smtClean="0"/>
                        <a:t>Submission</a:t>
                      </a:r>
                      <a:endParaRPr lang="en-US" sz="1400" dirty="0"/>
                    </a:p>
                  </a:txBody>
                  <a:tcPr>
                    <a:lnL w="9525" cap="rnd" cmpd="sng" algn="ctr">
                      <a:noFill/>
                      <a:prstDash val="solid"/>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75000"/>
                      </a:schemeClr>
                    </a:solidFill>
                  </a:tcPr>
                </a:tc>
                <a:tc>
                  <a:txBody>
                    <a:bodyPr/>
                    <a:lstStyle/>
                    <a:p>
                      <a:endParaRPr lang="en-US"/>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bg2">
                        <a:lumMod val="60000"/>
                        <a:lumOff val="40000"/>
                      </a:schemeClr>
                    </a:solidFill>
                  </a:tcPr>
                </a:tc>
                <a:tc>
                  <a:txBody>
                    <a:bodyPr/>
                    <a:lstStyle/>
                    <a:p>
                      <a:endParaRPr lang="en-US" dirty="0"/>
                    </a:p>
                  </a:txBody>
                  <a:tcPr>
                    <a:lnL>
                      <a:noFill/>
                    </a:lnL>
                    <a:lnR w="9525" cap="rnd" cmpd="sng" algn="ctr">
                      <a:noFill/>
                      <a:prstDash val="solid"/>
                    </a:lnR>
                    <a:lnT w="9525" cap="rnd" cmpd="sng" algn="ctr">
                      <a:noFill/>
                      <a:prstDash val="solid"/>
                    </a:lnT>
                    <a:lnB w="28575" cap="rnd" cmpd="sng" algn="ctr">
                      <a:noFill/>
                      <a:prstDash val="solid"/>
                    </a:lnB>
                    <a:lnTlToBr w="12700" cmpd="sng">
                      <a:noFill/>
                      <a:prstDash val="solid"/>
                    </a:lnTlToBr>
                    <a:lnBlToTr w="12700" cmpd="sng">
                      <a:noFill/>
                      <a:prstDash val="solid"/>
                    </a:lnBlToTr>
                    <a:solidFill>
                      <a:schemeClr val="bg2">
                        <a:lumMod val="60000"/>
                        <a:lumOff val="40000"/>
                      </a:schemeClr>
                    </a:solidFill>
                  </a:tcPr>
                </a:tc>
              </a:tr>
              <a:tr h="850005">
                <a:tc>
                  <a:txBody>
                    <a:bodyPr/>
                    <a:lstStyle/>
                    <a:p>
                      <a:r>
                        <a:rPr lang="en-US" sz="1400" dirty="0" smtClean="0"/>
                        <a:t>Integration</a:t>
                      </a:r>
                      <a:r>
                        <a:rPr lang="en-US" sz="1400" baseline="0" dirty="0" smtClean="0"/>
                        <a:t> with IDE</a:t>
                      </a:r>
                      <a:endParaRPr lang="en-US" sz="1400" dirty="0"/>
                    </a:p>
                  </a:txBody>
                  <a:tcPr>
                    <a:lnL w="9525" cap="rnd" cmpd="sng" algn="ctr">
                      <a:noFill/>
                      <a:prstDash val="solid"/>
                    </a:lnL>
                    <a:lnR>
                      <a:noFill/>
                    </a:lnR>
                    <a:lnT w="28575" cap="rnd" cmpd="sng" algn="ctr">
                      <a:noFill/>
                      <a:prstDash val="solid"/>
                    </a:lnT>
                    <a:lnB>
                      <a:noFill/>
                    </a:lnB>
                    <a:lnTlToBr w="12700" cmpd="sng">
                      <a:noFill/>
                      <a:prstDash val="solid"/>
                    </a:lnTlToBr>
                    <a:lnBlToTr w="12700" cmpd="sng">
                      <a:noFill/>
                      <a:prstDash val="solid"/>
                    </a:lnBlToTr>
                    <a:solidFill>
                      <a:schemeClr val="accent3">
                        <a:lumMod val="75000"/>
                      </a:schemeClr>
                    </a:solidFill>
                  </a:tcPr>
                </a:tc>
                <a:tc>
                  <a:txBody>
                    <a:bodyPr/>
                    <a:lstStyle/>
                    <a:p>
                      <a:endParaRPr lang="en-US"/>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bg2">
                        <a:lumMod val="60000"/>
                        <a:lumOff val="40000"/>
                      </a:schemeClr>
                    </a:solidFill>
                  </a:tcPr>
                </a:tc>
                <a:tc>
                  <a:txBody>
                    <a:bodyPr/>
                    <a:lstStyle/>
                    <a:p>
                      <a:endParaRPr lang="en-US" dirty="0"/>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bg2">
                        <a:lumMod val="60000"/>
                        <a:lumOff val="40000"/>
                      </a:schemeClr>
                    </a:solidFill>
                  </a:tcPr>
                </a:tc>
                <a:tc>
                  <a:txBody>
                    <a:bodyPr/>
                    <a:lstStyle/>
                    <a:p>
                      <a:endParaRPr lang="en-US" dirty="0"/>
                    </a:p>
                  </a:txBody>
                  <a:tcPr>
                    <a:lnL>
                      <a:noFill/>
                    </a:lnL>
                    <a:lnR>
                      <a:noFill/>
                    </a:lnR>
                    <a:lnT w="28575" cap="rnd" cmpd="sng" algn="ctr">
                      <a:noFill/>
                      <a:prstDash val="solid"/>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w="9525" cap="rnd" cmpd="sng" algn="ctr">
                      <a:noFill/>
                      <a:prstDash val="solid"/>
                    </a:lnR>
                    <a:lnT w="28575" cap="rnd" cmpd="sng" algn="ctr">
                      <a:noFill/>
                      <a:prstDash val="solid"/>
                    </a:lnT>
                    <a:lnB>
                      <a:noFill/>
                    </a:lnB>
                    <a:lnTlToBr w="12700" cmpd="sng">
                      <a:noFill/>
                      <a:prstDash val="solid"/>
                    </a:lnTlToBr>
                    <a:lnBlToTr w="12700" cmpd="sng">
                      <a:noFill/>
                      <a:prstDash val="solid"/>
                    </a:lnBlToTr>
                    <a:solidFill>
                      <a:schemeClr val="accent3">
                        <a:lumMod val="60000"/>
                        <a:lumOff val="40000"/>
                      </a:schemeClr>
                    </a:solidFill>
                  </a:tcPr>
                </a:tc>
              </a:tr>
              <a:tr h="901522">
                <a:tc>
                  <a:txBody>
                    <a:bodyPr/>
                    <a:lstStyle/>
                    <a:p>
                      <a:r>
                        <a:rPr lang="en-US" sz="1400" dirty="0" smtClean="0"/>
                        <a:t>Coding-Arduino IDE</a:t>
                      </a:r>
                      <a:endParaRPr lang="en-US" sz="1400" dirty="0"/>
                    </a:p>
                  </a:txBody>
                  <a:tcPr>
                    <a:lnL w="9525" cap="rnd" cmpd="sng" algn="ctr">
                      <a:noFill/>
                      <a:prstDash val="solid"/>
                    </a:lnL>
                    <a:lnR>
                      <a:noFill/>
                    </a:lnR>
                    <a:lnT>
                      <a:noFill/>
                    </a:lnT>
                    <a:lnB>
                      <a:noFill/>
                    </a:lnB>
                    <a:lnTlToBr w="12700" cmpd="sng">
                      <a:noFill/>
                      <a:prstDash val="solid"/>
                    </a:lnTlToBr>
                    <a:lnBlToTr w="12700" cmpd="sng">
                      <a:noFill/>
                      <a:prstDash val="solid"/>
                    </a:lnBlToTr>
                    <a:solidFill>
                      <a:schemeClr val="accent3">
                        <a:lumMod val="75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bg2">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bg2">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w="9525" cap="rnd" cmpd="sng" algn="ctr">
                      <a:noFill/>
                      <a:prstDash val="solid"/>
                    </a:lnR>
                    <a:lnT>
                      <a:noFill/>
                    </a:lnT>
                    <a:lnB>
                      <a:noFill/>
                    </a:lnB>
                    <a:lnTlToBr w="12700" cmpd="sng">
                      <a:noFill/>
                      <a:prstDash val="solid"/>
                    </a:lnTlToBr>
                    <a:lnBlToTr w="12700" cmpd="sng">
                      <a:noFill/>
                      <a:prstDash val="solid"/>
                    </a:lnBlToTr>
                    <a:solidFill>
                      <a:schemeClr val="accent3">
                        <a:lumMod val="60000"/>
                        <a:lumOff val="40000"/>
                      </a:schemeClr>
                    </a:solidFill>
                  </a:tcPr>
                </a:tc>
              </a:tr>
              <a:tr h="850005">
                <a:tc>
                  <a:txBody>
                    <a:bodyPr/>
                    <a:lstStyle/>
                    <a:p>
                      <a:r>
                        <a:rPr lang="en-US" sz="1400" dirty="0" smtClean="0"/>
                        <a:t>Hardware Analysis</a:t>
                      </a:r>
                      <a:endParaRPr lang="en-US" sz="1400" dirty="0"/>
                    </a:p>
                  </a:txBody>
                  <a:tcPr>
                    <a:lnL w="9525" cap="rnd" cmpd="sng" algn="ctr">
                      <a:noFill/>
                      <a:prstDash val="solid"/>
                    </a:lnL>
                    <a:lnR>
                      <a:noFill/>
                    </a:lnR>
                    <a:lnT>
                      <a:noFill/>
                    </a:lnT>
                    <a:lnB>
                      <a:noFill/>
                    </a:lnB>
                    <a:lnTlToBr w="12700" cmpd="sng">
                      <a:noFill/>
                      <a:prstDash val="solid"/>
                    </a:lnTlToBr>
                    <a:lnBlToTr w="12700" cmpd="sng">
                      <a:noFill/>
                      <a:prstDash val="solid"/>
                    </a:lnBlToTr>
                    <a:solidFill>
                      <a:schemeClr val="accent3">
                        <a:lumMod val="75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bg2">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w="9525" cap="rnd" cmpd="sng" algn="ctr">
                      <a:noFill/>
                      <a:prstDash val="solid"/>
                    </a:lnR>
                    <a:lnT>
                      <a:noFill/>
                    </a:lnT>
                    <a:lnB>
                      <a:noFill/>
                    </a:lnB>
                    <a:lnTlToBr w="12700" cmpd="sng">
                      <a:noFill/>
                      <a:prstDash val="solid"/>
                    </a:lnTlToBr>
                    <a:lnBlToTr w="12700" cmpd="sng">
                      <a:noFill/>
                      <a:prstDash val="solid"/>
                    </a:lnBlToTr>
                    <a:solidFill>
                      <a:schemeClr val="accent3">
                        <a:lumMod val="60000"/>
                        <a:lumOff val="40000"/>
                      </a:schemeClr>
                    </a:solidFill>
                  </a:tcPr>
                </a:tc>
              </a:tr>
              <a:tr h="837127">
                <a:tc>
                  <a:txBody>
                    <a:bodyPr/>
                    <a:lstStyle/>
                    <a:p>
                      <a:r>
                        <a:rPr lang="en-US" sz="1400" dirty="0" err="1" smtClean="0"/>
                        <a:t>Pbm</a:t>
                      </a:r>
                      <a:r>
                        <a:rPr lang="en-US" sz="1400" dirty="0" smtClean="0"/>
                        <a:t> Identified</a:t>
                      </a:r>
                      <a:endParaRPr lang="en-US" sz="1400" dirty="0"/>
                    </a:p>
                  </a:txBody>
                  <a:tcPr>
                    <a:lnL w="9525" cap="rnd" cmpd="sng" algn="ctr">
                      <a:noFill/>
                      <a:prstDash val="solid"/>
                    </a:lnL>
                    <a:lnR>
                      <a:noFill/>
                    </a:lnR>
                    <a:lnT>
                      <a:noFill/>
                    </a:lnT>
                    <a:lnB>
                      <a:noFill/>
                    </a:lnB>
                    <a:lnTlToBr w="12700" cmpd="sng">
                      <a:noFill/>
                      <a:prstDash val="solid"/>
                    </a:lnTlToBr>
                    <a:lnBlToTr w="12700" cmpd="sng">
                      <a:noFill/>
                      <a:prstDash val="solid"/>
                    </a:lnBlToTr>
                    <a:solidFill>
                      <a:schemeClr val="accent3">
                        <a:lumMod val="75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bg2">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bg2">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w="9525" cap="rnd" cmpd="sng" algn="ctr">
                      <a:noFill/>
                      <a:prstDash val="solid"/>
                    </a:lnR>
                    <a:lnT>
                      <a:noFill/>
                    </a:lnT>
                    <a:lnB>
                      <a:noFill/>
                    </a:lnB>
                    <a:lnTlToBr w="12700" cmpd="sng">
                      <a:noFill/>
                      <a:prstDash val="solid"/>
                    </a:lnTlToBr>
                    <a:lnBlToTr w="12700" cmpd="sng">
                      <a:noFill/>
                      <a:prstDash val="solid"/>
                    </a:lnBlToTr>
                    <a:solidFill>
                      <a:schemeClr val="accent3">
                        <a:lumMod val="60000"/>
                        <a:lumOff val="40000"/>
                      </a:schemeClr>
                    </a:solidFill>
                  </a:tcPr>
                </a:tc>
              </a:tr>
              <a:tr h="756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Literature Survey</a:t>
                      </a:r>
                    </a:p>
                    <a:p>
                      <a:endParaRPr lang="en-US" sz="1400" dirty="0"/>
                    </a:p>
                  </a:txBody>
                  <a:tcPr>
                    <a:lnL w="9525" cap="rnd" cmpd="sng" algn="ctr">
                      <a:noFill/>
                      <a:prstDash val="solid"/>
                    </a:lnL>
                    <a:lnR>
                      <a:noFill/>
                    </a:lnR>
                    <a:lnT>
                      <a:noFill/>
                    </a:lnT>
                    <a:lnB>
                      <a:noFill/>
                    </a:lnB>
                    <a:lnTlToBr w="12700" cmpd="sng">
                      <a:noFill/>
                      <a:prstDash val="solid"/>
                    </a:lnTlToBr>
                    <a:lnBlToTr w="12700" cmpd="sng">
                      <a:noFill/>
                      <a:prstDash val="solid"/>
                    </a:lnBlToTr>
                    <a:solidFill>
                      <a:schemeClr val="accent3">
                        <a:lumMod val="75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bg2">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dirty="0"/>
                    </a:p>
                  </a:txBody>
                  <a:tcPr>
                    <a:lnL>
                      <a:noFill/>
                    </a:lnL>
                    <a:lnR w="9525" cap="rnd" cmpd="sng" algn="ctr">
                      <a:noFill/>
                      <a:prstDash val="solid"/>
                    </a:lnR>
                    <a:lnT>
                      <a:noFill/>
                    </a:lnT>
                    <a:lnB>
                      <a:noFill/>
                    </a:lnB>
                    <a:lnTlToBr w="12700" cmpd="sng">
                      <a:noFill/>
                      <a:prstDash val="solid"/>
                    </a:lnTlToBr>
                    <a:lnBlToTr w="12700" cmpd="sng">
                      <a:noFill/>
                      <a:prstDash val="solid"/>
                    </a:lnBlToTr>
                    <a:solidFill>
                      <a:schemeClr val="accent3">
                        <a:lumMod val="60000"/>
                        <a:lumOff val="40000"/>
                      </a:schemeClr>
                    </a:solidFill>
                  </a:tcPr>
                </a:tc>
              </a:tr>
              <a:tr h="945901">
                <a:tc>
                  <a:txBody>
                    <a:bodyPr/>
                    <a:lstStyle/>
                    <a:p>
                      <a:r>
                        <a:rPr lang="en-US" sz="1400" dirty="0" smtClean="0"/>
                        <a:t>Modules</a:t>
                      </a:r>
                      <a:endParaRPr lang="en-US" sz="1400" dirty="0"/>
                    </a:p>
                  </a:txBody>
                  <a:tcPr>
                    <a:lnL w="9525" cap="rnd" cmpd="sng" algn="ctr">
                      <a:noFill/>
                      <a:prstDash val="solid"/>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Aug1-4</a:t>
                      </a:r>
                    </a:p>
                    <a:p>
                      <a:r>
                        <a:rPr lang="en-US" dirty="0" smtClean="0"/>
                        <a:t>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Sept 1</a:t>
                      </a:r>
                      <a:r>
                        <a:rPr lang="en-US" baseline="30000" dirty="0" smtClean="0"/>
                        <a:t>st</a:t>
                      </a:r>
                      <a:r>
                        <a:rPr lang="en-US" dirty="0" smtClean="0"/>
                        <a:t> 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Sept</a:t>
                      </a:r>
                    </a:p>
                    <a:p>
                      <a:r>
                        <a:rPr lang="en-US" dirty="0" smtClean="0"/>
                        <a:t>2</a:t>
                      </a:r>
                      <a:r>
                        <a:rPr lang="en-US" baseline="30000" dirty="0" smtClean="0"/>
                        <a:t>nd</a:t>
                      </a:r>
                      <a:r>
                        <a:rPr lang="en-US" baseline="0" dirty="0" smtClean="0"/>
                        <a:t> 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Sept</a:t>
                      </a:r>
                      <a:r>
                        <a:rPr lang="en-US" baseline="0" dirty="0" smtClean="0"/>
                        <a:t> 3</a:t>
                      </a:r>
                      <a:r>
                        <a:rPr lang="en-US" baseline="30000" dirty="0" smtClean="0"/>
                        <a:t>rd</a:t>
                      </a:r>
                      <a:r>
                        <a:rPr lang="en-US" baseline="0" dirty="0" smtClean="0"/>
                        <a:t> 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Sept 4</a:t>
                      </a:r>
                      <a:r>
                        <a:rPr lang="en-US" baseline="30000" dirty="0" smtClean="0"/>
                        <a:t>th</a:t>
                      </a:r>
                      <a:r>
                        <a:rPr lang="en-US" dirty="0" smtClean="0"/>
                        <a:t> 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Oct 1</a:t>
                      </a:r>
                      <a:r>
                        <a:rPr lang="en-US" baseline="30000" dirty="0" smtClean="0"/>
                        <a:t>st</a:t>
                      </a:r>
                      <a:r>
                        <a:rPr lang="en-US" dirty="0" smtClean="0"/>
                        <a:t> 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2</a:t>
                      </a:r>
                      <a:r>
                        <a:rPr lang="en-US" baseline="30000" dirty="0" smtClean="0"/>
                        <a:t>nd</a:t>
                      </a:r>
                      <a:r>
                        <a:rPr lang="en-US" dirty="0" smtClean="0"/>
                        <a:t>  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3</a:t>
                      </a:r>
                      <a:r>
                        <a:rPr lang="en-US" baseline="30000" dirty="0" smtClean="0"/>
                        <a:t>rd</a:t>
                      </a:r>
                      <a:r>
                        <a:rPr lang="en-US" dirty="0" smtClean="0"/>
                        <a:t> 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4</a:t>
                      </a:r>
                      <a:r>
                        <a:rPr lang="en-US" baseline="30000" dirty="0" smtClean="0"/>
                        <a:t>th</a:t>
                      </a:r>
                      <a:r>
                        <a:rPr lang="en-US" dirty="0" smtClean="0"/>
                        <a:t> week</a:t>
                      </a:r>
                      <a:endParaRPr lang="en-US" dirty="0"/>
                    </a:p>
                  </a:txBody>
                  <a:tcPr>
                    <a:lnL>
                      <a:noFill/>
                    </a:lnL>
                    <a:lnR>
                      <a:noFill/>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c>
                  <a:txBody>
                    <a:bodyPr/>
                    <a:lstStyle/>
                    <a:p>
                      <a:r>
                        <a:rPr lang="en-US" dirty="0" smtClean="0"/>
                        <a:t>Nov 1</a:t>
                      </a:r>
                      <a:r>
                        <a:rPr lang="en-US" baseline="30000" dirty="0" smtClean="0"/>
                        <a:t>st</a:t>
                      </a:r>
                      <a:r>
                        <a:rPr lang="en-US" dirty="0" smtClean="0"/>
                        <a:t> week</a:t>
                      </a:r>
                      <a:endParaRPr lang="en-US" dirty="0"/>
                    </a:p>
                  </a:txBody>
                  <a:tcPr>
                    <a:lnL>
                      <a:noFill/>
                    </a:lnL>
                    <a:lnR w="9525" cap="rnd" cmpd="sng" algn="ctr">
                      <a:noFill/>
                      <a:prstDash val="solid"/>
                    </a:lnR>
                    <a:lnT>
                      <a:noFill/>
                    </a:lnT>
                    <a:lnB w="9525" cap="rnd" cmpd="sng" algn="ctr">
                      <a:noFill/>
                      <a:prstDash val="solid"/>
                    </a:lnB>
                    <a:lnTlToBr w="12700" cmpd="sng">
                      <a:noFill/>
                      <a:prstDash val="solid"/>
                    </a:lnTlToBr>
                    <a:lnBlToTr w="12700" cmpd="sng">
                      <a:noFill/>
                      <a:prstDash val="solid"/>
                    </a:lnBlToTr>
                    <a:solidFill>
                      <a:schemeClr val="accent3">
                        <a:lumMod val="75000"/>
                        <a:alpha val="20000"/>
                      </a:schemeClr>
                    </a:solidFill>
                  </a:tcPr>
                </a:tc>
              </a:tr>
            </a:tbl>
          </a:graphicData>
        </a:graphic>
      </p:graphicFrame>
      <p:sp>
        <p:nvSpPr>
          <p:cNvPr id="16" name="Title 1"/>
          <p:cNvSpPr>
            <a:spLocks noGrp="1"/>
          </p:cNvSpPr>
          <p:nvPr>
            <p:ph type="title"/>
          </p:nvPr>
        </p:nvSpPr>
        <p:spPr>
          <a:xfrm>
            <a:off x="478685" y="92109"/>
            <a:ext cx="9404723" cy="1400530"/>
          </a:xfrm>
        </p:spPr>
        <p:txBody>
          <a:bodyPr/>
          <a:lstStyle/>
          <a:p>
            <a:r>
              <a:rPr lang="en-US" sz="3200" dirty="0" smtClean="0"/>
              <a:t>TIME LINE CHART</a:t>
            </a:r>
            <a:endParaRPr lang="en-US" sz="3200" dirty="0"/>
          </a:p>
        </p:txBody>
      </p:sp>
    </p:spTree>
    <p:extLst>
      <p:ext uri="{BB962C8B-B14F-4D97-AF65-F5344CB8AC3E}">
        <p14:creationId xmlns:p14="http://schemas.microsoft.com/office/powerpoint/2010/main" val="1970357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www.robotechmaker.com/2016/11/third-eye-for-blind.html</a:t>
            </a:r>
            <a:endParaRPr lang="en-US" dirty="0" smtClean="0"/>
          </a:p>
          <a:p>
            <a:r>
              <a:rPr lang="en-US" dirty="0" smtClean="0">
                <a:hlinkClick r:id="rId3"/>
              </a:rPr>
              <a:t>www.google.com</a:t>
            </a:r>
            <a:endParaRPr lang="en-US" dirty="0" smtClean="0"/>
          </a:p>
          <a:p>
            <a:r>
              <a:rPr lang="en-US" dirty="0" smtClean="0">
                <a:hlinkClick r:id="rId4"/>
              </a:rPr>
              <a:t>www.Wikipedia.com</a:t>
            </a:r>
            <a:endParaRPr lang="en-US" dirty="0" smtClean="0"/>
          </a:p>
        </p:txBody>
      </p:sp>
      <p:sp>
        <p:nvSpPr>
          <p:cNvPr id="4" name="Rectangle 3"/>
          <p:cNvSpPr/>
          <p:nvPr/>
        </p:nvSpPr>
        <p:spPr>
          <a:xfrm>
            <a:off x="1014278" y="754967"/>
            <a:ext cx="10213145" cy="5066714"/>
          </a:xfrm>
          <a:prstGeom prst="rect">
            <a:avLst/>
          </a:prstGeom>
          <a:blipFill dpi="0" rotWithShape="1">
            <a:blip r:embed="rId5">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76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9831" y="2662519"/>
            <a:ext cx="10242975" cy="4195481"/>
          </a:xfrm>
        </p:spPr>
        <p:txBody>
          <a:bodyPr>
            <a:normAutofit/>
          </a:bodyPr>
          <a:lstStyle/>
          <a:p>
            <a:pPr marL="0" indent="0">
              <a:buNone/>
            </a:pPr>
            <a:r>
              <a:rPr lang="en-US" sz="10000" dirty="0" smtClean="0"/>
              <a:t>THANK YOU !!!!</a:t>
            </a:r>
          </a:p>
          <a:p>
            <a:pPr marL="0" indent="0">
              <a:buNone/>
            </a:pPr>
            <a:endParaRPr lang="en-US" sz="10000" dirty="0"/>
          </a:p>
        </p:txBody>
      </p:sp>
      <p:sp>
        <p:nvSpPr>
          <p:cNvPr id="4" name="Rectangle 3"/>
          <p:cNvSpPr/>
          <p:nvPr/>
        </p:nvSpPr>
        <p:spPr>
          <a:xfrm>
            <a:off x="1014278" y="754967"/>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45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grpId="0" nodeType="afterEffect">
                                  <p:stCondLst>
                                    <p:cond delay="0"/>
                                  </p:stCondLst>
                                  <p:childTnLst>
                                    <p:animEffect transition="out" filter="randombar(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TEAM DETAILS</a:t>
            </a:r>
            <a:r>
              <a:rPr lang="en-US" sz="4800" dirty="0" smtClean="0"/>
              <a:t>:</a:t>
            </a:r>
            <a:br>
              <a:rPr lang="en-US" sz="4800" dirty="0" smtClean="0"/>
            </a:br>
            <a:r>
              <a:rPr lang="en-US" sz="3600" dirty="0" smtClean="0">
                <a:solidFill>
                  <a:schemeClr val="tx1">
                    <a:lumMod val="75000"/>
                  </a:schemeClr>
                </a:solidFill>
              </a:rPr>
              <a:t>BATCH:180272</a:t>
            </a:r>
            <a:endParaRPr lang="en-US" sz="4800" dirty="0">
              <a:solidFill>
                <a:schemeClr val="tx1">
                  <a:lumMod val="75000"/>
                </a:schemeClr>
              </a:solidFill>
            </a:endParaRPr>
          </a:p>
        </p:txBody>
      </p:sp>
      <p:sp>
        <p:nvSpPr>
          <p:cNvPr id="3" name="Content Placeholder 2"/>
          <p:cNvSpPr>
            <a:spLocks noGrp="1"/>
          </p:cNvSpPr>
          <p:nvPr>
            <p:ph idx="1"/>
          </p:nvPr>
        </p:nvSpPr>
        <p:spPr/>
        <p:txBody>
          <a:bodyPr>
            <a:normAutofit/>
          </a:bodyPr>
          <a:lstStyle/>
          <a:p>
            <a:r>
              <a:rPr lang="en-US" sz="2800" dirty="0" smtClean="0"/>
              <a:t>1)TAHA JUNAID-18BCD7072</a:t>
            </a:r>
          </a:p>
          <a:p>
            <a:r>
              <a:rPr lang="en-US" sz="2800" dirty="0" smtClean="0"/>
              <a:t>2)MOHAMMED TAQI UDDIN-18BCN7050</a:t>
            </a:r>
          </a:p>
          <a:p>
            <a:r>
              <a:rPr lang="en-US" sz="2800" dirty="0" smtClean="0"/>
              <a:t>3)DARRAIN SAA-EYD -18BCN7009</a:t>
            </a:r>
          </a:p>
          <a:p>
            <a:r>
              <a:rPr lang="en-US" sz="2800" dirty="0" smtClean="0"/>
              <a:t>4)SHOAEB-18BEC7067</a:t>
            </a:r>
            <a:endParaRPr lang="en-US" sz="2800" dirty="0" smtClean="0"/>
          </a:p>
          <a:p>
            <a:r>
              <a:rPr lang="en-US" sz="2800" dirty="0" smtClean="0"/>
              <a:t>5)KRISHNA-18MIS7233</a:t>
            </a:r>
            <a:endParaRPr lang="en-US" sz="2800" dirty="0" smtClean="0"/>
          </a:p>
          <a:p>
            <a:r>
              <a:rPr lang="en-US" sz="2800" dirty="0" smtClean="0"/>
              <a:t>6)MAHESH-18MIS7163</a:t>
            </a:r>
            <a:endParaRPr lang="en-US" sz="2800" dirty="0"/>
          </a:p>
        </p:txBody>
      </p:sp>
      <p:sp>
        <p:nvSpPr>
          <p:cNvPr id="4" name="Rectangle 3"/>
          <p:cNvSpPr/>
          <p:nvPr/>
        </p:nvSpPr>
        <p:spPr>
          <a:xfrm>
            <a:off x="1013160" y="754966"/>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35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334852" y="1648496"/>
            <a:ext cx="11436438" cy="5022760"/>
          </a:xfrm>
        </p:spPr>
        <p:txBody>
          <a:bodyPr>
            <a:normAutofit/>
          </a:bodyPr>
          <a:lstStyle/>
          <a:p>
            <a:r>
              <a:rPr lang="en-US" sz="2400" dirty="0"/>
              <a:t>Third eye for people who are blind is an innovation which helps the blind people to navigate with speed and confidence by detecting the nearby obstacles using the help of ultrasonic waves and notify them with buzzer sound or vibration. They only need to wear this device as a band or cloth.</a:t>
            </a:r>
          </a:p>
          <a:p>
            <a:r>
              <a:rPr lang="en-US" sz="2400" dirty="0"/>
              <a:t>According to WHO 39 million peoples are estimated as blind worldwide. They are suffering a lot of hardship in their daily life. The affected ones have been using the traditional white cane for many years which although being effective, still has a lot of disadvantages. Another way is, having a pet animal such as a dog, but it is really expensive. So the aim of the project is to develop a cheap and more efficient way to help visually impaired to navigate with greater comfort, speed and confidence.</a:t>
            </a:r>
          </a:p>
          <a:p>
            <a:endParaRPr lang="en-US" dirty="0"/>
          </a:p>
        </p:txBody>
      </p:sp>
      <p:sp>
        <p:nvSpPr>
          <p:cNvPr id="4" name="Rectangle 3"/>
          <p:cNvSpPr/>
          <p:nvPr/>
        </p:nvSpPr>
        <p:spPr>
          <a:xfrm>
            <a:off x="1014278" y="754967"/>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111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4278" y="754967"/>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69700" y="1735681"/>
            <a:ext cx="10457645" cy="4154984"/>
          </a:xfrm>
          <a:prstGeom prst="rect">
            <a:avLst/>
          </a:prstGeom>
          <a:noFill/>
        </p:spPr>
        <p:txBody>
          <a:bodyPr wrap="square" rtlCol="0">
            <a:spAutoFit/>
          </a:bodyPr>
          <a:lstStyle/>
          <a:p>
            <a:r>
              <a:rPr lang="en-US" sz="2400" dirty="0"/>
              <a:t>This is the first wearable technology for blind people which resolves all the problems of existing technologies. Now a days there are so many instruments and smart devices for visually impaired peoples for navigation but most of them have certain problems for carrying and the major drawbacks is those need a lot of training to use. The one of the main peculiarity of this innovation is, it is affordable for everyone, the total cost being less than $25 (~1500INR). There are no such devices available in the market that can be worn like a cloth and having such a low cost and simplicity. When used on a large scale, with improvements in the prototype, it will drastically benefit the community.</a:t>
            </a:r>
          </a:p>
        </p:txBody>
      </p:sp>
      <p:sp>
        <p:nvSpPr>
          <p:cNvPr id="5" name="TextBox 4"/>
          <p:cNvSpPr txBox="1"/>
          <p:nvPr/>
        </p:nvSpPr>
        <p:spPr>
          <a:xfrm>
            <a:off x="673086" y="480084"/>
            <a:ext cx="11115640" cy="707886"/>
          </a:xfrm>
          <a:prstGeom prst="rect">
            <a:avLst/>
          </a:prstGeom>
          <a:noFill/>
        </p:spPr>
        <p:txBody>
          <a:bodyPr wrap="square" rtlCol="0">
            <a:spAutoFit/>
          </a:bodyPr>
          <a:lstStyle/>
          <a:p>
            <a:r>
              <a:rPr lang="en-US" sz="4000" dirty="0" smtClean="0"/>
              <a:t>MAJOR ACTIVITIES PLAN TO MEET OUTCOME</a:t>
            </a:r>
            <a:r>
              <a:rPr lang="en-US" dirty="0" smtClean="0"/>
              <a:t>:</a:t>
            </a:r>
            <a:endParaRPr lang="en-US" dirty="0"/>
          </a:p>
        </p:txBody>
      </p:sp>
    </p:spTree>
    <p:extLst>
      <p:ext uri="{BB962C8B-B14F-4D97-AF65-F5344CB8AC3E}">
        <p14:creationId xmlns:p14="http://schemas.microsoft.com/office/powerpoint/2010/main" val="1560431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SYSTEMS AND DRAWBACKS</a:t>
            </a:r>
            <a:endParaRPr lang="en-US" dirty="0"/>
          </a:p>
        </p:txBody>
      </p:sp>
      <p:sp>
        <p:nvSpPr>
          <p:cNvPr id="3" name="Content Placeholder 2"/>
          <p:cNvSpPr>
            <a:spLocks noGrp="1"/>
          </p:cNvSpPr>
          <p:nvPr>
            <p:ph idx="1"/>
          </p:nvPr>
        </p:nvSpPr>
        <p:spPr>
          <a:xfrm>
            <a:off x="1103312" y="2052918"/>
            <a:ext cx="10242975" cy="4579702"/>
          </a:xfrm>
        </p:spPr>
        <p:txBody>
          <a:bodyPr/>
          <a:lstStyle/>
          <a:p>
            <a:r>
              <a:rPr lang="en-US" sz="2400" dirty="0"/>
              <a:t>White cane</a:t>
            </a:r>
          </a:p>
          <a:p>
            <a:r>
              <a:rPr lang="en-US" sz="2400" dirty="0"/>
              <a:t>Pet dog</a:t>
            </a:r>
          </a:p>
          <a:p>
            <a:r>
              <a:rPr lang="en-US" sz="2400" dirty="0"/>
              <a:t>Smart devices (</a:t>
            </a:r>
            <a:r>
              <a:rPr lang="en-US" sz="2400" dirty="0" err="1"/>
              <a:t>eg</a:t>
            </a:r>
            <a:r>
              <a:rPr lang="en-US" sz="2400" dirty="0"/>
              <a:t> : Vision a torch for blinds)</a:t>
            </a:r>
          </a:p>
          <a:p>
            <a:r>
              <a:rPr lang="en-US" sz="2400" b="1" dirty="0"/>
              <a:t>Problem of the Existing Systems:</a:t>
            </a:r>
          </a:p>
          <a:p>
            <a:r>
              <a:rPr lang="en-US" sz="2400" dirty="0"/>
              <a:t>White cane - May easily </a:t>
            </a:r>
            <a:r>
              <a:rPr lang="en-US" sz="2400" dirty="0" smtClean="0"/>
              <a:t>crack/</a:t>
            </a:r>
            <a:r>
              <a:rPr lang="en-US" sz="2400" dirty="0" err="1" smtClean="0"/>
              <a:t>break,the</a:t>
            </a:r>
            <a:r>
              <a:rPr lang="en-US" sz="2400" dirty="0" smtClean="0"/>
              <a:t> </a:t>
            </a:r>
            <a:r>
              <a:rPr lang="en-US" sz="2400" dirty="0"/>
              <a:t>stick may get stuck at pavement cracks of different objects.</a:t>
            </a:r>
          </a:p>
          <a:p>
            <a:r>
              <a:rPr lang="en-US" sz="2400" dirty="0"/>
              <a:t>Pet dog - Huge cost. (~$42,000 / 280000Rs )</a:t>
            </a:r>
          </a:p>
          <a:p>
            <a:r>
              <a:rPr lang="en-US" sz="2400" dirty="0"/>
              <a:t>Common Disadvantages (Including </a:t>
            </a:r>
            <a:r>
              <a:rPr lang="en-US" sz="2400" dirty="0" smtClean="0"/>
              <a:t>the </a:t>
            </a:r>
            <a:r>
              <a:rPr lang="en-US" sz="2400" dirty="0"/>
              <a:t>smart devices) </a:t>
            </a:r>
            <a:r>
              <a:rPr lang="en-US" sz="2400" b="1" dirty="0"/>
              <a:t>Cannot be carried easily,</a:t>
            </a:r>
            <a:r>
              <a:rPr lang="en-US" sz="2400" dirty="0"/>
              <a:t> needs a lot of training to </a:t>
            </a:r>
            <a:r>
              <a:rPr lang="en-US" sz="2400" dirty="0" smtClean="0"/>
              <a:t>use.</a:t>
            </a:r>
            <a:endParaRPr lang="en-US" sz="2400" dirty="0"/>
          </a:p>
          <a:p>
            <a:endParaRPr lang="en-US" dirty="0"/>
          </a:p>
        </p:txBody>
      </p:sp>
      <p:sp>
        <p:nvSpPr>
          <p:cNvPr id="4" name="Rectangle 3"/>
          <p:cNvSpPr/>
          <p:nvPr/>
        </p:nvSpPr>
        <p:spPr>
          <a:xfrm>
            <a:off x="1014278" y="754967"/>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623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08912" y="1125416"/>
            <a:ext cx="8238965" cy="4973392"/>
          </a:xfrm>
          <a:prstGeom prst="rect">
            <a:avLst/>
          </a:prstGeom>
        </p:spPr>
      </p:pic>
      <p:sp>
        <p:nvSpPr>
          <p:cNvPr id="5" name="Rectangle 4"/>
          <p:cNvSpPr/>
          <p:nvPr/>
        </p:nvSpPr>
        <p:spPr>
          <a:xfrm>
            <a:off x="183040" y="196947"/>
            <a:ext cx="1772366" cy="84171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763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4278" y="754967"/>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THINGS USED IN THIS PROJECT:</a:t>
            </a:r>
            <a:endParaRPr lang="en-US" dirty="0"/>
          </a:p>
        </p:txBody>
      </p:sp>
      <p:sp>
        <p:nvSpPr>
          <p:cNvPr id="5" name="Content Placeholder 4"/>
          <p:cNvSpPr>
            <a:spLocks noGrp="1"/>
          </p:cNvSpPr>
          <p:nvPr>
            <p:ph idx="1"/>
          </p:nvPr>
        </p:nvSpPr>
        <p:spPr>
          <a:xfrm>
            <a:off x="1030310" y="1442434"/>
            <a:ext cx="9890975" cy="4805965"/>
          </a:xfrm>
        </p:spPr>
        <p:txBody>
          <a:bodyPr>
            <a:normAutofit fontScale="92500" lnSpcReduction="10000"/>
          </a:bodyPr>
          <a:lstStyle/>
          <a:p>
            <a:r>
              <a:rPr lang="en-US" dirty="0" smtClean="0"/>
              <a:t>Arduino UNO</a:t>
            </a:r>
          </a:p>
          <a:p>
            <a:r>
              <a:rPr lang="en-US" dirty="0" smtClean="0"/>
              <a:t>5 ultrasonic sensor</a:t>
            </a:r>
          </a:p>
          <a:p>
            <a:r>
              <a:rPr lang="en-US" dirty="0" err="1" smtClean="0"/>
              <a:t>Perfboard</a:t>
            </a:r>
            <a:endParaRPr lang="en-US" dirty="0" smtClean="0"/>
          </a:p>
          <a:p>
            <a:r>
              <a:rPr lang="en-US" dirty="0" smtClean="0"/>
              <a:t>Vibrating motor</a:t>
            </a:r>
          </a:p>
          <a:p>
            <a:r>
              <a:rPr lang="en-US" dirty="0" smtClean="0"/>
              <a:t>Buzzer</a:t>
            </a:r>
          </a:p>
          <a:p>
            <a:r>
              <a:rPr lang="en-US" dirty="0" smtClean="0"/>
              <a:t>5mm led: RED</a:t>
            </a:r>
          </a:p>
          <a:p>
            <a:r>
              <a:rPr lang="en-US" dirty="0" smtClean="0"/>
              <a:t>Switch sensor</a:t>
            </a:r>
          </a:p>
          <a:p>
            <a:r>
              <a:rPr lang="en-US" dirty="0" smtClean="0"/>
              <a:t>Female header</a:t>
            </a:r>
          </a:p>
          <a:p>
            <a:r>
              <a:rPr lang="en-US" dirty="0" smtClean="0"/>
              <a:t>Male header</a:t>
            </a:r>
          </a:p>
          <a:p>
            <a:r>
              <a:rPr lang="en-US" dirty="0" smtClean="0"/>
              <a:t>Jumper wires</a:t>
            </a:r>
          </a:p>
          <a:p>
            <a:r>
              <a:rPr lang="en-US" dirty="0" smtClean="0"/>
              <a:t>Power bank</a:t>
            </a:r>
          </a:p>
          <a:p>
            <a:r>
              <a:rPr lang="en-US" dirty="0" smtClean="0"/>
              <a:t>C.H.I.P approved </a:t>
            </a:r>
            <a:r>
              <a:rPr lang="en-US" dirty="0" err="1" smtClean="0"/>
              <a:t>lipvo</a:t>
            </a:r>
            <a:r>
              <a:rPr lang="en-US" dirty="0" smtClean="0"/>
              <a:t> battery</a:t>
            </a:r>
          </a:p>
          <a:p>
            <a:endParaRPr lang="en-US" dirty="0" smtClean="0"/>
          </a:p>
          <a:p>
            <a:endParaRPr lang="en-US" dirty="0"/>
          </a:p>
        </p:txBody>
      </p:sp>
    </p:spTree>
    <p:extLst>
      <p:ext uri="{BB962C8B-B14F-4D97-AF65-F5344CB8AC3E}">
        <p14:creationId xmlns:p14="http://schemas.microsoft.com/office/powerpoint/2010/main" val="2969727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 WITH MERITS:</a:t>
            </a:r>
            <a:endParaRPr lang="en-US" dirty="0"/>
          </a:p>
        </p:txBody>
      </p:sp>
      <p:sp>
        <p:nvSpPr>
          <p:cNvPr id="3" name="Content Placeholder 2"/>
          <p:cNvSpPr>
            <a:spLocks noGrp="1"/>
          </p:cNvSpPr>
          <p:nvPr>
            <p:ph idx="1"/>
          </p:nvPr>
        </p:nvSpPr>
        <p:spPr/>
        <p:txBody>
          <a:bodyPr>
            <a:normAutofit/>
          </a:bodyPr>
          <a:lstStyle/>
          <a:p>
            <a:r>
              <a:rPr lang="en-US" sz="2400" b="1" dirty="0"/>
              <a:t>The features of Third eye for blind</a:t>
            </a:r>
            <a:r>
              <a:rPr lang="en-US" sz="2400" dirty="0"/>
              <a:t> </a:t>
            </a:r>
            <a:r>
              <a:rPr lang="en-US" sz="2400" b="1" dirty="0"/>
              <a:t>people: </a:t>
            </a:r>
            <a:r>
              <a:rPr lang="en-US" sz="2400" dirty="0"/>
              <a:t>By wearing this device they can fully avoid the use of white cane and such other devices. This device will help the blind to navigate without holding a stick which is a bit annoying for them. They can simply wear it as a band or cloth and it can function very accurately and they only need a very little </a:t>
            </a:r>
            <a:r>
              <a:rPr lang="en-US" sz="2400" dirty="0" smtClean="0"/>
              <a:t>training </a:t>
            </a:r>
            <a:r>
              <a:rPr lang="en-US" sz="2400" dirty="0"/>
              <a:t>to use it</a:t>
            </a:r>
            <a:r>
              <a:rPr lang="en-US" sz="2400" dirty="0" smtClean="0"/>
              <a:t>.</a:t>
            </a:r>
          </a:p>
          <a:p>
            <a:pPr marL="0" indent="0">
              <a:buNone/>
            </a:pPr>
            <a:endParaRPr lang="en-US" sz="2400" dirty="0" smtClean="0"/>
          </a:p>
          <a:p>
            <a:r>
              <a:rPr lang="en-US" sz="2400" dirty="0" smtClean="0"/>
              <a:t>The entire project can be made in the form of </a:t>
            </a:r>
            <a:r>
              <a:rPr lang="en-US" sz="2400" dirty="0" err="1" smtClean="0"/>
              <a:t>jacket,so</a:t>
            </a:r>
            <a:r>
              <a:rPr lang="en-US" sz="2400" dirty="0" smtClean="0"/>
              <a:t> that the device doesn’t need to be wear one by one.</a:t>
            </a:r>
            <a:endParaRPr lang="en-US" sz="2400" dirty="0"/>
          </a:p>
        </p:txBody>
      </p:sp>
      <p:sp>
        <p:nvSpPr>
          <p:cNvPr id="4" name="Rectangle 3"/>
          <p:cNvSpPr/>
          <p:nvPr/>
        </p:nvSpPr>
        <p:spPr>
          <a:xfrm>
            <a:off x="1014278" y="754967"/>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534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4278" y="754967"/>
            <a:ext cx="10213145" cy="5066714"/>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3"/>
          <a:stretch>
            <a:fillRect/>
          </a:stretch>
        </p:blipFill>
        <p:spPr>
          <a:xfrm flipH="1">
            <a:off x="390106" y="607917"/>
            <a:ext cx="4958366" cy="3084395"/>
          </a:xfrm>
          <a:prstGeom prst="rect">
            <a:avLst/>
          </a:prstGeom>
        </p:spPr>
      </p:pic>
      <p:pic>
        <p:nvPicPr>
          <p:cNvPr id="5" name="Picture 4"/>
          <p:cNvPicPr>
            <a:picLocks noChangeAspect="1"/>
          </p:cNvPicPr>
          <p:nvPr/>
        </p:nvPicPr>
        <p:blipFill>
          <a:blip r:embed="rId4"/>
          <a:stretch>
            <a:fillRect/>
          </a:stretch>
        </p:blipFill>
        <p:spPr>
          <a:xfrm>
            <a:off x="6156073" y="3490174"/>
            <a:ext cx="5500486" cy="3089979"/>
          </a:xfrm>
          <a:prstGeom prst="rect">
            <a:avLst/>
          </a:prstGeom>
        </p:spPr>
      </p:pic>
    </p:spTree>
    <p:extLst>
      <p:ext uri="{BB962C8B-B14F-4D97-AF65-F5344CB8AC3E}">
        <p14:creationId xmlns:p14="http://schemas.microsoft.com/office/powerpoint/2010/main" val="91387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371</TotalTime>
  <Words>509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THIRD EYE FOR THE BLIND</vt:lpstr>
      <vt:lpstr>TEAM DETAILS: BATCH:180272</vt:lpstr>
      <vt:lpstr>OBJECTIVE:</vt:lpstr>
      <vt:lpstr>PowerPoint Presentation</vt:lpstr>
      <vt:lpstr>EXISTING SYSTEMS AND DRAWBACKS</vt:lpstr>
      <vt:lpstr>PowerPoint Presentation</vt:lpstr>
      <vt:lpstr>THINGS USED IN THIS PROJECT:</vt:lpstr>
      <vt:lpstr>PROPOSED MODEL WITH MERITS:</vt:lpstr>
      <vt:lpstr> </vt:lpstr>
      <vt:lpstr>WHY THIRD EYE ?                                              APPLICATIONS</vt:lpstr>
      <vt:lpstr>TIME LINE CHART</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EYE FOR THE BLIND</dc:title>
  <dc:creator>Hamid</dc:creator>
  <cp:lastModifiedBy>Hamid</cp:lastModifiedBy>
  <cp:revision>21</cp:revision>
  <dcterms:created xsi:type="dcterms:W3CDTF">2018-09-14T17:15:29Z</dcterms:created>
  <dcterms:modified xsi:type="dcterms:W3CDTF">2018-09-15T09:45:39Z</dcterms:modified>
</cp:coreProperties>
</file>