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Mon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Mono-italic.fntdata"/><Relationship Id="rId14" Type="http://schemas.openxmlformats.org/officeDocument/2006/relationships/slide" Target="slides/slide9.xml"/><Relationship Id="rId36" Type="http://schemas.openxmlformats.org/officeDocument/2006/relationships/font" Target="fonts/RobotoMon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Mon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48edb81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48edb81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45945f4f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45945f4f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048edb8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048edb8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048edb8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048edb8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45945f4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45945f4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045ca43d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045ca43d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Usually these cases did have TLDs which were </a:t>
            </a:r>
            <a:r>
              <a:rPr lang="en"/>
              <a:t>verified</a:t>
            </a:r>
            <a:r>
              <a:rPr lang="en"/>
              <a:t> to support DNSSEC, but with our own testing, some domains which initially fell into this last category appeared to resolve at later times, so we decided to accept this category as a margin of error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045ca43d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045ca43d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045ca43d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045ca43d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045ca43d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045ca43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48edb8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048edb8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045ca43d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045ca43d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045ca43d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045ca43d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048edb81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048edb81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048edb81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048edb81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Perhaps this occurs in country code TLDs because of nation-wide infrastructure for DNSSEC, whereas general TLDs may have much less centralized and institutionalized support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avoid sampling bias (high percentage but extremely small number of domains, x.com only has 2 domains and they both support DNSSEC) by looking at the top 25 TLDs (so they have lots of sites within them)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048edb8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048edb8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048edb81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048edb81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 50</a:t>
            </a:r>
            <a:endParaRPr/>
          </a:p>
          <a:p>
            <a:pPr indent="0" lvl="0" marL="0" rtl="0" algn="l">
              <a:spcBef>
                <a:spcPts val="0"/>
              </a:spcBef>
              <a:spcAft>
                <a:spcPts val="0"/>
              </a:spcAft>
              <a:buNone/>
            </a:pPr>
            <a:r>
              <a:rPr lang="en"/>
              <a:t>Security implications: Computer security and law and gov and doing a good job. Computer security (should have highest). Healthcare (legacy infrastructure and health portals), Finance (sensitive information). Chose more prominent online categories as well.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048edb81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048edb81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048edb8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048edb8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045ca43d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045ca43d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Maggie</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045ca43d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045ca43d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45945f4f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45945f4f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045ca43d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045ca43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045ca43d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045ca43d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045ca43d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045ca43d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045ca43d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045ca43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45945f4f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45945f4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045ca43d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045ca43d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48edb8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48edb8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icann.org/resources/pages/dnssec-what-is-it-why-important-2019-03-05-en" TargetMode="External"/><Relationship Id="rId4" Type="http://schemas.openxmlformats.org/officeDocument/2006/relationships/hyperlink" Target="https://blog.apnic.net/2017/12/06/dnssec-deployment-remains-low/" TargetMode="External"/><Relationship Id="rId11" Type="http://schemas.openxmlformats.org/officeDocument/2006/relationships/hyperlink" Target="https://tranco-list.eu/" TargetMode="External"/><Relationship Id="rId10" Type="http://schemas.openxmlformats.org/officeDocument/2006/relationships/hyperlink" Target="https://www.similarweb.com/category/" TargetMode="External"/><Relationship Id="rId9" Type="http://schemas.openxmlformats.org/officeDocument/2006/relationships/hyperlink" Target="https://en.wikipedia.org/wiki/List_of_Internet_top-level_domains#Types" TargetMode="External"/><Relationship Id="rId5" Type="http://schemas.openxmlformats.org/officeDocument/2006/relationships/hyperlink" Target="https://blog.apnic.net/2017/12/06/dnssec-deployment-remains-low/" TargetMode="External"/><Relationship Id="rId6" Type="http://schemas.openxmlformats.org/officeDocument/2006/relationships/hyperlink" Target="https://tld-list.com/free-downloads" TargetMode="External"/><Relationship Id="rId7" Type="http://schemas.openxmlformats.org/officeDocument/2006/relationships/hyperlink" Target="https://gist.github.com/derlin/421d2bb55018a1538271227ff6b1299d" TargetMode="External"/><Relationship Id="rId8" Type="http://schemas.openxmlformats.org/officeDocument/2006/relationships/hyperlink" Target="https://www.ip2location.com/free/country-inform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700">
                <a:latin typeface="Roboto Mono"/>
                <a:ea typeface="Roboto Mono"/>
                <a:cs typeface="Roboto Mono"/>
                <a:sym typeface="Roboto Mono"/>
              </a:rPr>
              <a:t>DNSSEC Case Study</a:t>
            </a:r>
            <a:endParaRPr sz="4700">
              <a:latin typeface="Roboto Mono"/>
              <a:ea typeface="Roboto Mono"/>
              <a:cs typeface="Roboto Mono"/>
              <a:sym typeface="Roboto Mon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35"/>
              <a:buNone/>
            </a:pPr>
            <a:r>
              <a:rPr lang="en" sz="2280">
                <a:latin typeface="Roboto Mono"/>
                <a:ea typeface="Roboto Mono"/>
                <a:cs typeface="Roboto Mono"/>
                <a:sym typeface="Roboto Mono"/>
              </a:rPr>
              <a:t>Emily Gao, Maggie Van Nortwick, Rahul Toppur</a:t>
            </a:r>
            <a:endParaRPr sz="228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delv</a:t>
            </a:r>
            <a:endParaRPr>
              <a:latin typeface="Roboto Mono"/>
              <a:ea typeface="Roboto Mono"/>
              <a:cs typeface="Roboto Mono"/>
              <a:sym typeface="Roboto Mono"/>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a:t>
            </a:r>
            <a:r>
              <a:rPr lang="en"/>
              <a:t>elv is a command line tool for Domain Entity Lookup &amp; Validation, which additionally validates DNSSEC trust chains.</a:t>
            </a:r>
            <a:endParaRPr/>
          </a:p>
          <a:p>
            <a:pPr indent="-342900" lvl="0" marL="457200" rtl="0" algn="l">
              <a:spcBef>
                <a:spcPts val="0"/>
              </a:spcBef>
              <a:spcAft>
                <a:spcPts val="0"/>
              </a:spcAft>
              <a:buSzPts val="1800"/>
              <a:buChar char="●"/>
            </a:pPr>
            <a:r>
              <a:rPr lang="en"/>
              <a:t>Our script utilizes the +vtrace and +multiline flags</a:t>
            </a:r>
            <a:endParaRPr/>
          </a:p>
          <a:p>
            <a:pPr indent="-317500" lvl="1" marL="914400" rtl="0" algn="l">
              <a:spcBef>
                <a:spcPts val="0"/>
              </a:spcBef>
              <a:spcAft>
                <a:spcPts val="0"/>
              </a:spcAft>
              <a:buSzPts val="1400"/>
              <a:buChar char="○"/>
            </a:pPr>
            <a:r>
              <a:rPr lang="en"/>
              <a:t>vtrace shows the individual fetches/validation steps</a:t>
            </a:r>
            <a:endParaRPr/>
          </a:p>
          <a:p>
            <a:pPr indent="-317500" lvl="1" marL="914400" rtl="0" algn="l">
              <a:spcBef>
                <a:spcPts val="0"/>
              </a:spcBef>
              <a:spcAft>
                <a:spcPts val="0"/>
              </a:spcAft>
              <a:buSzPts val="1400"/>
              <a:buChar char="○"/>
            </a:pPr>
            <a:r>
              <a:rPr lang="en"/>
              <a:t>m</a:t>
            </a:r>
            <a:r>
              <a:rPr lang="en"/>
              <a:t>ultiline prints long records</a:t>
            </a:r>
            <a:endParaRPr/>
          </a:p>
          <a:p>
            <a:pPr indent="-342900" lvl="0" marL="457200" rtl="0" algn="l">
              <a:spcBef>
                <a:spcPts val="0"/>
              </a:spcBef>
              <a:spcAft>
                <a:spcPts val="0"/>
              </a:spcAft>
              <a:buSzPts val="1800"/>
              <a:buChar char="●"/>
            </a:pPr>
            <a:r>
              <a:rPr lang="en"/>
              <a:t>Collectively, it took us roughly 54 hours to run the script on 1M entries, as well as repeat the process on entries which fell into none of our categorization buckets.</a:t>
            </a:r>
            <a:endParaRPr/>
          </a:p>
          <a:p>
            <a:pPr indent="-317500" lvl="1" marL="914400" rtl="0" algn="l">
              <a:spcBef>
                <a:spcPts val="0"/>
              </a:spcBef>
              <a:spcAft>
                <a:spcPts val="0"/>
              </a:spcAft>
              <a:buSzPts val="1400"/>
              <a:buChar char="○"/>
            </a:pPr>
            <a:r>
              <a:rPr lang="en"/>
              <a:t>The script runs delv using Google’s DNS resolver (@8.8.8.8), and writes I/O files based on a csv we </a:t>
            </a:r>
            <a:r>
              <a:rPr lang="en"/>
              <a:t>split</a:t>
            </a:r>
            <a:r>
              <a:rPr lang="en"/>
              <a:t> into parts, sourced from Tranco</a:t>
            </a:r>
            <a:endParaRPr/>
          </a:p>
          <a:p>
            <a:pPr indent="-317500" lvl="1" marL="914400" rtl="0" algn="l">
              <a:spcBef>
                <a:spcPts val="0"/>
              </a:spcBef>
              <a:spcAft>
                <a:spcPts val="0"/>
              </a:spcAft>
              <a:buSzPts val="1400"/>
              <a:buChar char="○"/>
            </a:pPr>
            <a:r>
              <a:rPr lang="en"/>
              <a:t>We ended up with approximately 3.2k domains for which delv failed to resolve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a:t>
            </a:r>
            <a:r>
              <a:rPr lang="en">
                <a:latin typeface="Roboto Mono"/>
                <a:ea typeface="Roboto Mono"/>
                <a:cs typeface="Roboto Mono"/>
                <a:sym typeface="Roboto Mono"/>
              </a:rPr>
              <a:t>elv @8.8.8.8 +vtrace +multline nsa.gov</a:t>
            </a:r>
            <a:endParaRPr>
              <a:latin typeface="Roboto Mono"/>
              <a:ea typeface="Roboto Mono"/>
              <a:cs typeface="Roboto Mono"/>
              <a:sym typeface="Roboto Mono"/>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3"/>
          <p:cNvPicPr preferRelativeResize="0"/>
          <p:nvPr/>
        </p:nvPicPr>
        <p:blipFill rotWithShape="1">
          <a:blip r:embed="rId3">
            <a:alphaModFix/>
          </a:blip>
          <a:srcRect b="42273" l="0" r="0" t="0"/>
          <a:stretch/>
        </p:blipFill>
        <p:spPr>
          <a:xfrm>
            <a:off x="355675" y="1348175"/>
            <a:ext cx="4216325" cy="2790001"/>
          </a:xfrm>
          <a:prstGeom prst="rect">
            <a:avLst/>
          </a:prstGeom>
          <a:noFill/>
          <a:ln>
            <a:noFill/>
          </a:ln>
        </p:spPr>
      </p:pic>
      <p:pic>
        <p:nvPicPr>
          <p:cNvPr id="119" name="Google Shape;119;p23"/>
          <p:cNvPicPr preferRelativeResize="0"/>
          <p:nvPr/>
        </p:nvPicPr>
        <p:blipFill rotWithShape="1">
          <a:blip r:embed="rId3">
            <a:alphaModFix/>
          </a:blip>
          <a:srcRect b="0" l="0" r="0" t="57725"/>
          <a:stretch/>
        </p:blipFill>
        <p:spPr>
          <a:xfrm>
            <a:off x="4615975" y="1348175"/>
            <a:ext cx="4216325" cy="204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nsa.gov</a:t>
            </a:r>
            <a:endParaRPr>
              <a:latin typeface="Roboto Mono"/>
              <a:ea typeface="Roboto Mono"/>
              <a:cs typeface="Roboto Mono"/>
              <a:sym typeface="Roboto Mono"/>
            </a:endParaRPr>
          </a:p>
        </p:txBody>
      </p:sp>
      <p:pic>
        <p:nvPicPr>
          <p:cNvPr id="125" name="Google Shape;125;p24"/>
          <p:cNvPicPr preferRelativeResize="0"/>
          <p:nvPr/>
        </p:nvPicPr>
        <p:blipFill>
          <a:blip r:embed="rId3">
            <a:alphaModFix/>
          </a:blip>
          <a:stretch>
            <a:fillRect/>
          </a:stretch>
        </p:blipFill>
        <p:spPr>
          <a:xfrm>
            <a:off x="890575" y="1197525"/>
            <a:ext cx="7362825" cy="3409950"/>
          </a:xfrm>
          <a:prstGeom prst="rect">
            <a:avLst/>
          </a:prstGeom>
          <a:noFill/>
          <a:ln>
            <a:noFill/>
          </a:ln>
        </p:spPr>
      </p:pic>
      <p:sp>
        <p:nvSpPr>
          <p:cNvPr id="126" name="Google Shape;126;p24"/>
          <p:cNvSpPr/>
          <p:nvPr/>
        </p:nvSpPr>
        <p:spPr>
          <a:xfrm>
            <a:off x="1079075" y="2606975"/>
            <a:ext cx="1547100" cy="36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yahoo.com</a:t>
            </a:r>
            <a:endParaRPr>
              <a:latin typeface="Roboto Mono"/>
              <a:ea typeface="Roboto Mono"/>
              <a:cs typeface="Roboto Mono"/>
              <a:sym typeface="Roboto Mono"/>
            </a:endParaRPr>
          </a:p>
        </p:txBody>
      </p:sp>
      <p:pic>
        <p:nvPicPr>
          <p:cNvPr id="132" name="Google Shape;132;p25"/>
          <p:cNvPicPr preferRelativeResize="0"/>
          <p:nvPr/>
        </p:nvPicPr>
        <p:blipFill>
          <a:blip r:embed="rId3">
            <a:alphaModFix/>
          </a:blip>
          <a:stretch>
            <a:fillRect/>
          </a:stretch>
        </p:blipFill>
        <p:spPr>
          <a:xfrm>
            <a:off x="1347788" y="1146175"/>
            <a:ext cx="6448425" cy="3429000"/>
          </a:xfrm>
          <a:prstGeom prst="rect">
            <a:avLst/>
          </a:prstGeom>
          <a:noFill/>
          <a:ln>
            <a:noFill/>
          </a:ln>
        </p:spPr>
      </p:pic>
      <p:sp>
        <p:nvSpPr>
          <p:cNvPr id="133" name="Google Shape;133;p25"/>
          <p:cNvSpPr/>
          <p:nvPr/>
        </p:nvSpPr>
        <p:spPr>
          <a:xfrm>
            <a:off x="1515725" y="2799625"/>
            <a:ext cx="1547100" cy="36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gembook.jp</a:t>
            </a:r>
            <a:endParaRPr>
              <a:latin typeface="Roboto Mono"/>
              <a:ea typeface="Roboto Mono"/>
              <a:cs typeface="Roboto Mono"/>
              <a:sym typeface="Roboto Mono"/>
            </a:endParaRPr>
          </a:p>
        </p:txBody>
      </p:sp>
      <p:pic>
        <p:nvPicPr>
          <p:cNvPr id="139" name="Google Shape;139;p26"/>
          <p:cNvPicPr preferRelativeResize="0"/>
          <p:nvPr/>
        </p:nvPicPr>
        <p:blipFill>
          <a:blip r:embed="rId3">
            <a:alphaModFix/>
          </a:blip>
          <a:stretch>
            <a:fillRect/>
          </a:stretch>
        </p:blipFill>
        <p:spPr>
          <a:xfrm>
            <a:off x="1319213" y="2119313"/>
            <a:ext cx="6505575" cy="904875"/>
          </a:xfrm>
          <a:prstGeom prst="rect">
            <a:avLst/>
          </a:prstGeom>
          <a:noFill/>
          <a:ln>
            <a:noFill/>
          </a:ln>
        </p:spPr>
      </p:pic>
      <p:sp>
        <p:nvSpPr>
          <p:cNvPr id="140" name="Google Shape;140;p26"/>
          <p:cNvSpPr/>
          <p:nvPr/>
        </p:nvSpPr>
        <p:spPr>
          <a:xfrm>
            <a:off x="3024900" y="2462175"/>
            <a:ext cx="1547100" cy="36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delv</a:t>
            </a:r>
            <a:endParaRPr>
              <a:latin typeface="Roboto Mono"/>
              <a:ea typeface="Roboto Mono"/>
              <a:cs typeface="Roboto Mono"/>
              <a:sym typeface="Roboto Mono"/>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decided on </a:t>
            </a:r>
            <a:r>
              <a:rPr lang="en"/>
              <a:t>splitting</a:t>
            </a:r>
            <a:r>
              <a:rPr lang="en"/>
              <a:t> domains up into three categories: fully verified, partially verified, and not verified at all</a:t>
            </a:r>
            <a:endParaRPr/>
          </a:p>
          <a:p>
            <a:pPr indent="-317500" lvl="1" marL="914400" rtl="0" algn="l">
              <a:spcBef>
                <a:spcPts val="0"/>
              </a:spcBef>
              <a:spcAft>
                <a:spcPts val="0"/>
              </a:spcAft>
              <a:buSzPts val="1400"/>
              <a:buChar char="○"/>
            </a:pPr>
            <a:r>
              <a:rPr lang="en"/>
              <a:t>fully verified DNS trust chains resulted in a ‘fully validated’ message</a:t>
            </a:r>
            <a:endParaRPr/>
          </a:p>
          <a:p>
            <a:pPr indent="-317500" lvl="1" marL="914400" rtl="0" algn="l">
              <a:spcBef>
                <a:spcPts val="0"/>
              </a:spcBef>
              <a:spcAft>
                <a:spcPts val="0"/>
              </a:spcAft>
              <a:buSzPts val="1400"/>
              <a:buChar char="○"/>
            </a:pPr>
            <a:r>
              <a:rPr lang="en"/>
              <a:t>partially verified chains result in ‘unsigned answer’</a:t>
            </a:r>
            <a:endParaRPr/>
          </a:p>
          <a:p>
            <a:pPr indent="-317500" lvl="1" marL="914400" rtl="0" algn="l">
              <a:spcBef>
                <a:spcPts val="0"/>
              </a:spcBef>
              <a:spcAft>
                <a:spcPts val="0"/>
              </a:spcAft>
              <a:buSzPts val="1400"/>
              <a:buChar char="○"/>
            </a:pPr>
            <a:r>
              <a:rPr lang="en"/>
              <a:t>fully unverified trust chains result in SERVFAIL messages in stderr </a:t>
            </a:r>
            <a:endParaRPr/>
          </a:p>
          <a:p>
            <a:pPr indent="-342900" lvl="0" marL="457200" rtl="0" algn="l">
              <a:spcBef>
                <a:spcPts val="0"/>
              </a:spcBef>
              <a:spcAft>
                <a:spcPts val="0"/>
              </a:spcAft>
              <a:buSzPts val="1800"/>
              <a:buChar char="●"/>
            </a:pPr>
            <a:r>
              <a:rPr lang="en"/>
              <a:t>A few of our queries returned resolution failures through timeouts, usually when checking at the SLD phase</a:t>
            </a:r>
            <a:endParaRPr/>
          </a:p>
          <a:p>
            <a:pPr indent="-317500" lvl="1" marL="914400" rtl="0" algn="l">
              <a:spcBef>
                <a:spcPts val="0"/>
              </a:spcBef>
              <a:spcAft>
                <a:spcPts val="0"/>
              </a:spcAft>
              <a:buSzPts val="1400"/>
              <a:buChar char="○"/>
            </a:pPr>
            <a:r>
              <a:rPr lang="en"/>
              <a:t>We decided not to place them in the partial validation or non-supported category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whois</a:t>
            </a:r>
            <a:endParaRPr>
              <a:latin typeface="Roboto Mono"/>
              <a:ea typeface="Roboto Mono"/>
              <a:cs typeface="Roboto Mono"/>
              <a:sym typeface="Roboto Mono"/>
            </a:endParaRPr>
          </a:p>
        </p:txBody>
      </p:sp>
      <p:pic>
        <p:nvPicPr>
          <p:cNvPr id="152" name="Google Shape;152;p28"/>
          <p:cNvPicPr preferRelativeResize="0"/>
          <p:nvPr/>
        </p:nvPicPr>
        <p:blipFill>
          <a:blip r:embed="rId3">
            <a:alphaModFix/>
          </a:blip>
          <a:stretch>
            <a:fillRect/>
          </a:stretch>
        </p:blipFill>
        <p:spPr>
          <a:xfrm>
            <a:off x="1180389" y="1017725"/>
            <a:ext cx="6783225" cy="3767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whois</a:t>
            </a:r>
            <a:endParaRPr>
              <a:latin typeface="Roboto Mono"/>
              <a:ea typeface="Roboto Mono"/>
              <a:cs typeface="Roboto Mono"/>
              <a:sym typeface="Roboto Mono"/>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Whois protocol allows queries to WHOIS databases, which contain a listing of all registered domains</a:t>
            </a:r>
            <a:endParaRPr/>
          </a:p>
          <a:p>
            <a:pPr indent="-342900" lvl="0" marL="457200" rtl="0" algn="l">
              <a:spcBef>
                <a:spcPts val="0"/>
              </a:spcBef>
              <a:spcAft>
                <a:spcPts val="0"/>
              </a:spcAft>
              <a:buSzPts val="1800"/>
              <a:buChar char="●"/>
            </a:pPr>
            <a:r>
              <a:rPr lang="en"/>
              <a:t>Queries are either thick or thin</a:t>
            </a:r>
            <a:endParaRPr/>
          </a:p>
          <a:p>
            <a:pPr indent="-317500" lvl="1" marL="914400" rtl="0" algn="l">
              <a:spcBef>
                <a:spcPts val="0"/>
              </a:spcBef>
              <a:spcAft>
                <a:spcPts val="0"/>
              </a:spcAft>
              <a:buSzPts val="1400"/>
              <a:buChar char="○"/>
            </a:pPr>
            <a:r>
              <a:rPr lang="en"/>
              <a:t>Thin: Data sufficient to identify sponsoring registrar and status of registration</a:t>
            </a:r>
            <a:endParaRPr/>
          </a:p>
          <a:p>
            <a:pPr indent="-317500" lvl="1" marL="914400" rtl="0" algn="l">
              <a:spcBef>
                <a:spcPts val="0"/>
              </a:spcBef>
              <a:spcAft>
                <a:spcPts val="0"/>
              </a:spcAft>
              <a:buSzPts val="1400"/>
              <a:buChar char="○"/>
            </a:pPr>
            <a:r>
              <a:rPr lang="en"/>
              <a:t>Thick: Maintains registrant’s contact information</a:t>
            </a:r>
            <a:endParaRPr/>
          </a:p>
          <a:p>
            <a:pPr indent="-342900" lvl="0" marL="457200" rtl="0" algn="l">
              <a:spcBef>
                <a:spcPts val="0"/>
              </a:spcBef>
              <a:spcAft>
                <a:spcPts val="0"/>
              </a:spcAft>
              <a:buSzPts val="1800"/>
              <a:buChar char="●"/>
            </a:pPr>
            <a:r>
              <a:rPr lang="en"/>
              <a:t>Used python-whois (Python wrapper) to issue queries</a:t>
            </a:r>
            <a:endParaRPr/>
          </a:p>
          <a:p>
            <a:pPr indent="-317500" lvl="1" marL="914400" rtl="0" algn="l">
              <a:spcBef>
                <a:spcPts val="0"/>
              </a:spcBef>
              <a:spcAft>
                <a:spcPts val="0"/>
              </a:spcAft>
              <a:buSzPts val="1400"/>
              <a:buChar char="○"/>
            </a:pPr>
            <a:r>
              <a:rPr lang="en"/>
              <a:t>Opens a socket and queries the server directly, instead of going through any intermediate web services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9" name="Google Shape;159;p29"/>
          <p:cNvPicPr preferRelativeResize="0"/>
          <p:nvPr/>
        </p:nvPicPr>
        <p:blipFill>
          <a:blip r:embed="rId3">
            <a:alphaModFix/>
          </a:blip>
          <a:stretch>
            <a:fillRect/>
          </a:stretch>
        </p:blipFill>
        <p:spPr>
          <a:xfrm>
            <a:off x="1399638" y="3537249"/>
            <a:ext cx="6344725" cy="138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Evaluation Plan and Metrics</a:t>
            </a:r>
            <a:endParaRPr>
              <a:latin typeface="Roboto Mono"/>
              <a:ea typeface="Roboto Mono"/>
              <a:cs typeface="Roboto Mono"/>
              <a:sym typeface="Roboto Mono"/>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Top-level domains for the 100 most popular sites</a:t>
            </a:r>
            <a:endParaRPr/>
          </a:p>
          <a:p>
            <a:pPr indent="-342900" lvl="0" marL="457200" rtl="0" algn="l">
              <a:spcBef>
                <a:spcPts val="0"/>
              </a:spcBef>
              <a:spcAft>
                <a:spcPts val="0"/>
              </a:spcAft>
              <a:buSzPts val="1800"/>
              <a:buChar char="●"/>
            </a:pPr>
            <a:r>
              <a:rPr lang="en"/>
              <a:t>World heatmap for DNSSEC adoption</a:t>
            </a:r>
            <a:endParaRPr/>
          </a:p>
          <a:p>
            <a:pPr indent="-342900" lvl="0" marL="457200" rtl="0" algn="l">
              <a:spcBef>
                <a:spcPts val="0"/>
              </a:spcBef>
              <a:spcAft>
                <a:spcPts val="0"/>
              </a:spcAft>
              <a:buSzPts val="1800"/>
              <a:buChar char="●"/>
            </a:pPr>
            <a:r>
              <a:rPr lang="en"/>
              <a:t>DNSSEC adoption per top 25 TLDs</a:t>
            </a:r>
            <a:endParaRPr/>
          </a:p>
          <a:p>
            <a:pPr indent="-342900" lvl="0" marL="457200" rtl="0" algn="l">
              <a:spcBef>
                <a:spcPts val="0"/>
              </a:spcBef>
              <a:spcAft>
                <a:spcPts val="0"/>
              </a:spcAft>
              <a:buSzPts val="1800"/>
              <a:buChar char="●"/>
            </a:pPr>
            <a:r>
              <a:rPr lang="en"/>
              <a:t>DNSSEC </a:t>
            </a:r>
            <a:r>
              <a:rPr lang="en"/>
              <a:t>adoption</a:t>
            </a:r>
            <a:r>
              <a:rPr lang="en"/>
              <a:t> per site categorization</a:t>
            </a:r>
            <a:endParaRPr/>
          </a:p>
          <a:p>
            <a:pPr indent="-342900" lvl="0" marL="457200" rtl="0" algn="l">
              <a:spcBef>
                <a:spcPts val="0"/>
              </a:spcBef>
              <a:spcAft>
                <a:spcPts val="0"/>
              </a:spcAft>
              <a:buSzPts val="1800"/>
              <a:buChar char="●"/>
            </a:pPr>
            <a:r>
              <a:rPr lang="en"/>
              <a:t>Overall percentage of sites that have fully validated vs. partially validated certificate chains</a:t>
            </a:r>
            <a:endParaRPr/>
          </a:p>
          <a:p>
            <a:pPr indent="-342900" lvl="0" marL="457200" rtl="0" algn="l">
              <a:spcBef>
                <a:spcPts val="0"/>
              </a:spcBef>
              <a:spcAft>
                <a:spcPts val="0"/>
              </a:spcAft>
              <a:buSzPts val="1800"/>
              <a:buChar char="●"/>
            </a:pPr>
            <a:r>
              <a:rPr lang="en"/>
              <a:t>DNSSEC adoption based on popularity rank</a:t>
            </a:r>
            <a:endParaRPr/>
          </a:p>
          <a:p>
            <a:pPr indent="-317500" lvl="1" marL="914400" rtl="0" algn="l">
              <a:spcBef>
                <a:spcPts val="0"/>
              </a:spcBef>
              <a:spcAft>
                <a:spcPts val="0"/>
              </a:spcAft>
              <a:buSzPts val="1400"/>
              <a:buChar char="○"/>
            </a:pPr>
            <a:r>
              <a:rPr lang="en"/>
              <a:t>Sites ranked 1-100, 100-1000,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oboto Mono"/>
                <a:ea typeface="Roboto Mono"/>
                <a:cs typeface="Roboto Mono"/>
                <a:sym typeface="Roboto Mono"/>
              </a:rPr>
              <a:t>Visualizations</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What we’ll be covering:</a:t>
            </a:r>
            <a:endParaRPr>
              <a:latin typeface="Roboto Mono"/>
              <a:ea typeface="Roboto Mono"/>
              <a:cs typeface="Roboto Mono"/>
              <a:sym typeface="Roboto Mono"/>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&amp; objectives</a:t>
            </a:r>
            <a:endParaRPr/>
          </a:p>
          <a:p>
            <a:pPr indent="-342900" lvl="0" marL="457200" rtl="0" algn="l">
              <a:spcBef>
                <a:spcPts val="0"/>
              </a:spcBef>
              <a:spcAft>
                <a:spcPts val="0"/>
              </a:spcAft>
              <a:buSzPts val="1800"/>
              <a:buChar char="●"/>
            </a:pPr>
            <a:r>
              <a:rPr lang="en"/>
              <a:t>DNSSEC overview: benefits &amp; adoption</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Obstacles</a:t>
            </a:r>
            <a:endParaRPr/>
          </a:p>
          <a:p>
            <a:pPr indent="-342900" lvl="0" marL="457200" rtl="0" algn="l">
              <a:spcBef>
                <a:spcPts val="0"/>
              </a:spcBef>
              <a:spcAft>
                <a:spcPts val="0"/>
              </a:spcAft>
              <a:buSzPts val="1800"/>
              <a:buChar char="●"/>
            </a:pPr>
            <a:r>
              <a:rPr lang="en"/>
              <a:t>TLD findings</a:t>
            </a:r>
            <a:endParaRPr/>
          </a:p>
          <a:p>
            <a:pPr indent="-342900" lvl="0" marL="457200" rtl="0" algn="l">
              <a:spcBef>
                <a:spcPts val="0"/>
              </a:spcBef>
              <a:spcAft>
                <a:spcPts val="0"/>
              </a:spcAft>
              <a:buSzPts val="1800"/>
              <a:buChar char="●"/>
            </a:pPr>
            <a:r>
              <a:rPr lang="en"/>
              <a:t>delv &amp; whois overview</a:t>
            </a:r>
            <a:endParaRPr/>
          </a:p>
          <a:p>
            <a:pPr indent="-342900" lvl="0" marL="457200" rtl="0" algn="l">
              <a:spcBef>
                <a:spcPts val="0"/>
              </a:spcBef>
              <a:spcAft>
                <a:spcPts val="0"/>
              </a:spcAft>
              <a:buSzPts val="1800"/>
              <a:buChar char="●"/>
            </a:pPr>
            <a:r>
              <a:rPr lang="en"/>
              <a:t>Evaluation plan &amp; metrics</a:t>
            </a:r>
            <a:endParaRPr/>
          </a:p>
          <a:p>
            <a:pPr indent="-342900" lvl="0" marL="457200" rtl="0" algn="l">
              <a:spcBef>
                <a:spcPts val="0"/>
              </a:spcBef>
              <a:spcAft>
                <a:spcPts val="0"/>
              </a:spcAft>
              <a:buSzPts val="1800"/>
              <a:buChar char="●"/>
            </a:pPr>
            <a:r>
              <a:rPr lang="en"/>
              <a:t>Data visualizations</a:t>
            </a:r>
            <a:endParaRPr/>
          </a:p>
          <a:p>
            <a:pPr indent="-342900" lvl="0" marL="457200" rtl="0" algn="l">
              <a:spcBef>
                <a:spcPts val="0"/>
              </a:spcBef>
              <a:spcAft>
                <a:spcPts val="0"/>
              </a:spcAft>
              <a:buSzPts val="1800"/>
              <a:buChar char="●"/>
            </a:pPr>
            <a:r>
              <a:rPr lang="en"/>
              <a:t>Conclusions</a:t>
            </a:r>
            <a:endParaRPr/>
          </a:p>
          <a:p>
            <a:pPr indent="-342900" lvl="0" marL="457200" rtl="0" algn="l">
              <a:spcBef>
                <a:spcPts val="0"/>
              </a:spcBef>
              <a:spcAft>
                <a:spcPts val="0"/>
              </a:spcAft>
              <a:buSzPts val="1800"/>
              <a:buChar char="●"/>
            </a:pPr>
            <a:r>
              <a:rPr lang="en"/>
              <a:t>Remaining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latin typeface="Roboto Mono"/>
                <a:ea typeface="Roboto Mono"/>
                <a:cs typeface="Roboto Mono"/>
                <a:sym typeface="Roboto Mono"/>
              </a:rPr>
              <a:t>TLDs for the Tranco 100 most popular domains</a:t>
            </a:r>
            <a:endParaRPr sz="2320">
              <a:latin typeface="Roboto Mono"/>
              <a:ea typeface="Roboto Mono"/>
              <a:cs typeface="Roboto Mono"/>
              <a:sym typeface="Roboto Mono"/>
            </a:endParaRPr>
          </a:p>
        </p:txBody>
      </p:sp>
      <p:pic>
        <p:nvPicPr>
          <p:cNvPr id="176" name="Google Shape;176;p32"/>
          <p:cNvPicPr preferRelativeResize="0"/>
          <p:nvPr/>
        </p:nvPicPr>
        <p:blipFill>
          <a:blip r:embed="rId3">
            <a:alphaModFix/>
          </a:blip>
          <a:stretch>
            <a:fillRect/>
          </a:stretch>
        </p:blipFill>
        <p:spPr>
          <a:xfrm>
            <a:off x="2265912" y="1123125"/>
            <a:ext cx="4612175" cy="3074775"/>
          </a:xfrm>
          <a:prstGeom prst="rect">
            <a:avLst/>
          </a:prstGeom>
          <a:noFill/>
          <a:ln>
            <a:noFill/>
          </a:ln>
        </p:spPr>
      </p:pic>
      <p:sp>
        <p:nvSpPr>
          <p:cNvPr id="177" name="Google Shape;177;p32"/>
          <p:cNvSpPr txBox="1"/>
          <p:nvPr/>
        </p:nvSpPr>
        <p:spPr>
          <a:xfrm>
            <a:off x="2265900" y="4197900"/>
            <a:ext cx="461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.com is the most </a:t>
            </a:r>
            <a:r>
              <a:rPr lang="en">
                <a:solidFill>
                  <a:schemeClr val="lt2"/>
                </a:solidFill>
              </a:rPr>
              <a:t>popular</a:t>
            </a:r>
            <a:r>
              <a:rPr lang="en">
                <a:solidFill>
                  <a:schemeClr val="lt2"/>
                </a:solidFill>
              </a:rPr>
              <a:t> TLD by far, making up over 70% of the top 100 domains</a:t>
            </a:r>
            <a:endParaRPr>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DNSSEC support for Tranco 1M</a:t>
            </a:r>
            <a:endParaRPr>
              <a:latin typeface="Roboto Mono"/>
              <a:ea typeface="Roboto Mono"/>
              <a:cs typeface="Roboto Mono"/>
              <a:sym typeface="Roboto Mono"/>
            </a:endParaRPr>
          </a:p>
        </p:txBody>
      </p:sp>
      <p:pic>
        <p:nvPicPr>
          <p:cNvPr id="183" name="Google Shape;183;p33"/>
          <p:cNvPicPr preferRelativeResize="0"/>
          <p:nvPr/>
        </p:nvPicPr>
        <p:blipFill rotWithShape="1">
          <a:blip r:embed="rId3">
            <a:alphaModFix/>
          </a:blip>
          <a:srcRect b="10594" l="0" r="0" t="0"/>
          <a:stretch/>
        </p:blipFill>
        <p:spPr>
          <a:xfrm>
            <a:off x="2158975" y="1065650"/>
            <a:ext cx="4826051" cy="2876475"/>
          </a:xfrm>
          <a:prstGeom prst="rect">
            <a:avLst/>
          </a:prstGeom>
          <a:noFill/>
          <a:ln>
            <a:noFill/>
          </a:ln>
        </p:spPr>
      </p:pic>
      <p:sp>
        <p:nvSpPr>
          <p:cNvPr id="184" name="Google Shape;184;p33"/>
          <p:cNvSpPr txBox="1"/>
          <p:nvPr/>
        </p:nvSpPr>
        <p:spPr>
          <a:xfrm>
            <a:off x="2101775" y="3942125"/>
            <a:ext cx="488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Most sights have some partial DNSSEC support, but only 5% are fully validated. Only 1% returned an error or had no DNSSEC support</a:t>
            </a:r>
            <a:endParaRPr>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DNSSEC adoption per TLD</a:t>
            </a:r>
            <a:endParaRPr>
              <a:latin typeface="Roboto Mono"/>
              <a:ea typeface="Roboto Mono"/>
              <a:cs typeface="Roboto Mono"/>
              <a:sym typeface="Roboto Mono"/>
            </a:endParaRPr>
          </a:p>
        </p:txBody>
      </p:sp>
      <p:pic>
        <p:nvPicPr>
          <p:cNvPr id="190" name="Google Shape;190;p34"/>
          <p:cNvPicPr preferRelativeResize="0"/>
          <p:nvPr/>
        </p:nvPicPr>
        <p:blipFill>
          <a:blip r:embed="rId3">
            <a:alphaModFix/>
          </a:blip>
          <a:stretch>
            <a:fillRect/>
          </a:stretch>
        </p:blipFill>
        <p:spPr>
          <a:xfrm>
            <a:off x="311688" y="1017725"/>
            <a:ext cx="5236575" cy="3491050"/>
          </a:xfrm>
          <a:prstGeom prst="rect">
            <a:avLst/>
          </a:prstGeom>
          <a:noFill/>
          <a:ln>
            <a:noFill/>
          </a:ln>
        </p:spPr>
      </p:pic>
      <p:sp>
        <p:nvSpPr>
          <p:cNvPr id="191" name="Google Shape;191;p34"/>
          <p:cNvSpPr txBox="1"/>
          <p:nvPr/>
        </p:nvSpPr>
        <p:spPr>
          <a:xfrm>
            <a:off x="5655425" y="1017725"/>
            <a:ext cx="328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General TLDs such as .com have pretty low DNSSEC support, while country code TLDs, such as .nl, more commonly had higher levels of support.</a:t>
            </a:r>
            <a:endParaRPr>
              <a:solidFill>
                <a:schemeClr val="l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DNSSEC adoption per country</a:t>
            </a:r>
            <a:endParaRPr>
              <a:latin typeface="Roboto Mono"/>
              <a:ea typeface="Roboto Mono"/>
              <a:cs typeface="Roboto Mono"/>
              <a:sym typeface="Roboto Mono"/>
            </a:endParaRPr>
          </a:p>
        </p:txBody>
      </p:sp>
      <p:sp>
        <p:nvSpPr>
          <p:cNvPr id="197" name="Google Shape;197;p35"/>
          <p:cNvSpPr txBox="1"/>
          <p:nvPr/>
        </p:nvSpPr>
        <p:spPr>
          <a:xfrm>
            <a:off x="6526725" y="1080175"/>
            <a:ext cx="2465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This figure uses country code TLDs and whois query data to determine country of origin for a domain. </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Some small countries such as Netherlands have high percentages of fully validated sites, otherwise the countries with the most support tend to be larger ones i.e. Russia, China, India, USA, Brazil, Canada</a:t>
            </a:r>
            <a:endParaRPr>
              <a:solidFill>
                <a:schemeClr val="lt2"/>
              </a:solidFill>
            </a:endParaRPr>
          </a:p>
          <a:p>
            <a:pPr indent="0" lvl="0" marL="0" rtl="0" algn="l">
              <a:spcBef>
                <a:spcPts val="0"/>
              </a:spcBef>
              <a:spcAft>
                <a:spcPts val="0"/>
              </a:spcAft>
              <a:buNone/>
            </a:pPr>
            <a:r>
              <a:t/>
            </a:r>
            <a:endParaRPr>
              <a:solidFill>
                <a:schemeClr val="lt2"/>
              </a:solidFill>
            </a:endParaRPr>
          </a:p>
        </p:txBody>
      </p:sp>
      <p:pic>
        <p:nvPicPr>
          <p:cNvPr id="198" name="Google Shape;198;p35"/>
          <p:cNvPicPr preferRelativeResize="0"/>
          <p:nvPr/>
        </p:nvPicPr>
        <p:blipFill>
          <a:blip r:embed="rId3">
            <a:alphaModFix/>
          </a:blip>
          <a:stretch>
            <a:fillRect/>
          </a:stretch>
        </p:blipFill>
        <p:spPr>
          <a:xfrm>
            <a:off x="311700" y="1184613"/>
            <a:ext cx="6162805" cy="2774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DNSSEC adoption per site category</a:t>
            </a:r>
            <a:endParaRPr>
              <a:latin typeface="Roboto Mono"/>
              <a:ea typeface="Roboto Mono"/>
              <a:cs typeface="Roboto Mono"/>
              <a:sym typeface="Roboto Mono"/>
            </a:endParaRPr>
          </a:p>
        </p:txBody>
      </p:sp>
      <p:sp>
        <p:nvSpPr>
          <p:cNvPr id="204" name="Google Shape;204;p36"/>
          <p:cNvSpPr/>
          <p:nvPr/>
        </p:nvSpPr>
        <p:spPr>
          <a:xfrm>
            <a:off x="311700" y="1152475"/>
            <a:ext cx="4437600" cy="3569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6"/>
          <p:cNvPicPr preferRelativeResize="0"/>
          <p:nvPr/>
        </p:nvPicPr>
        <p:blipFill>
          <a:blip r:embed="rId3">
            <a:alphaModFix/>
          </a:blip>
          <a:stretch>
            <a:fillRect/>
          </a:stretch>
        </p:blipFill>
        <p:spPr>
          <a:xfrm>
            <a:off x="504850" y="1228976"/>
            <a:ext cx="4051306" cy="3416400"/>
          </a:xfrm>
          <a:prstGeom prst="rect">
            <a:avLst/>
          </a:prstGeom>
          <a:noFill/>
          <a:ln>
            <a:noFill/>
          </a:ln>
        </p:spPr>
      </p:pic>
      <p:sp>
        <p:nvSpPr>
          <p:cNvPr id="206" name="Google Shape;206;p36"/>
          <p:cNvSpPr txBox="1"/>
          <p:nvPr/>
        </p:nvSpPr>
        <p:spPr>
          <a:xfrm>
            <a:off x="4877875" y="1152475"/>
            <a:ext cx="3284100" cy="298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2"/>
                </a:solidFill>
              </a:rPr>
              <a:t>We’ve sourced these categorizations from similarweb.com</a:t>
            </a:r>
            <a:endParaRPr>
              <a:solidFill>
                <a:schemeClr val="lt2"/>
              </a:solidFill>
            </a:endParaRPr>
          </a:p>
          <a:p>
            <a:pPr indent="0" lvl="0" marL="0" rtl="0" algn="l">
              <a:spcBef>
                <a:spcPts val="1200"/>
              </a:spcBef>
              <a:spcAft>
                <a:spcPts val="0"/>
              </a:spcAft>
              <a:buNone/>
            </a:pPr>
            <a:r>
              <a:rPr lang="en">
                <a:solidFill>
                  <a:schemeClr val="lt2"/>
                </a:solidFill>
              </a:rPr>
              <a:t>The category with the most DNSSEC support is </a:t>
            </a:r>
            <a:r>
              <a:rPr lang="en">
                <a:solidFill>
                  <a:schemeClr val="lt2"/>
                </a:solidFill>
              </a:rPr>
              <a:t>predictably</a:t>
            </a:r>
            <a:r>
              <a:rPr lang="en">
                <a:solidFill>
                  <a:schemeClr val="lt2"/>
                </a:solidFill>
              </a:rPr>
              <a:t> law and government, followed by computer security</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Finance, e-commerce, news and media are surprisingly low</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Health, education, and heavy industry </a:t>
            </a:r>
            <a:r>
              <a:rPr lang="en">
                <a:solidFill>
                  <a:schemeClr val="lt2"/>
                </a:solidFill>
              </a:rPr>
              <a:t>somewhere</a:t>
            </a:r>
            <a:r>
              <a:rPr lang="en">
                <a:solidFill>
                  <a:schemeClr val="lt2"/>
                </a:solidFill>
              </a:rPr>
              <a:t> in the middle</a:t>
            </a:r>
            <a:endParaRPr>
              <a:solidFill>
                <a:schemeClr val="l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 name="Shape 210"/>
        <p:cNvGrpSpPr/>
        <p:nvPr/>
      </p:nvGrpSpPr>
      <p:grpSpPr>
        <a:xfrm>
          <a:off x="0" y="0"/>
          <a:ext cx="0" cy="0"/>
          <a:chOff x="0" y="0"/>
          <a:chExt cx="0" cy="0"/>
        </a:xfrm>
      </p:grpSpPr>
      <p:sp>
        <p:nvSpPr>
          <p:cNvPr id="211" name="Google Shape;211;p37"/>
          <p:cNvSpPr txBox="1"/>
          <p:nvPr>
            <p:ph type="title"/>
          </p:nvPr>
        </p:nvSpPr>
        <p:spPr>
          <a:xfrm>
            <a:off x="0" y="445025"/>
            <a:ext cx="91440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   Ranking buckets from Tranco List</a:t>
            </a:r>
            <a:endParaRPr>
              <a:latin typeface="Roboto Mono"/>
              <a:ea typeface="Roboto Mono"/>
              <a:cs typeface="Roboto Mono"/>
              <a:sym typeface="Roboto Mono"/>
            </a:endParaRPr>
          </a:p>
        </p:txBody>
      </p:sp>
      <p:pic>
        <p:nvPicPr>
          <p:cNvPr id="212" name="Google Shape;212;p37"/>
          <p:cNvPicPr preferRelativeResize="0"/>
          <p:nvPr/>
        </p:nvPicPr>
        <p:blipFill>
          <a:blip r:embed="rId3">
            <a:alphaModFix/>
          </a:blip>
          <a:stretch>
            <a:fillRect/>
          </a:stretch>
        </p:blipFill>
        <p:spPr>
          <a:xfrm>
            <a:off x="2019525" y="1017725"/>
            <a:ext cx="1969491" cy="2061275"/>
          </a:xfrm>
          <a:prstGeom prst="rect">
            <a:avLst/>
          </a:prstGeom>
          <a:noFill/>
          <a:ln>
            <a:noFill/>
          </a:ln>
        </p:spPr>
      </p:pic>
      <p:pic>
        <p:nvPicPr>
          <p:cNvPr id="213" name="Google Shape;213;p37"/>
          <p:cNvPicPr preferRelativeResize="0"/>
          <p:nvPr/>
        </p:nvPicPr>
        <p:blipFill>
          <a:blip r:embed="rId4">
            <a:alphaModFix/>
          </a:blip>
          <a:stretch>
            <a:fillRect/>
          </a:stretch>
        </p:blipFill>
        <p:spPr>
          <a:xfrm>
            <a:off x="3921375" y="1017712"/>
            <a:ext cx="1969500" cy="2061299"/>
          </a:xfrm>
          <a:prstGeom prst="rect">
            <a:avLst/>
          </a:prstGeom>
          <a:noFill/>
          <a:ln>
            <a:noFill/>
          </a:ln>
        </p:spPr>
      </p:pic>
      <p:pic>
        <p:nvPicPr>
          <p:cNvPr id="214" name="Google Shape;214;p37"/>
          <p:cNvPicPr preferRelativeResize="0"/>
          <p:nvPr/>
        </p:nvPicPr>
        <p:blipFill>
          <a:blip r:embed="rId5">
            <a:alphaModFix/>
          </a:blip>
          <a:stretch>
            <a:fillRect/>
          </a:stretch>
        </p:blipFill>
        <p:spPr>
          <a:xfrm>
            <a:off x="2965600" y="3042812"/>
            <a:ext cx="2133859" cy="2050850"/>
          </a:xfrm>
          <a:prstGeom prst="rect">
            <a:avLst/>
          </a:prstGeom>
          <a:noFill/>
          <a:ln>
            <a:noFill/>
          </a:ln>
        </p:spPr>
      </p:pic>
      <p:pic>
        <p:nvPicPr>
          <p:cNvPr id="215" name="Google Shape;215;p37"/>
          <p:cNvPicPr preferRelativeResize="0"/>
          <p:nvPr/>
        </p:nvPicPr>
        <p:blipFill>
          <a:blip r:embed="rId6">
            <a:alphaModFix/>
          </a:blip>
          <a:stretch>
            <a:fillRect/>
          </a:stretch>
        </p:blipFill>
        <p:spPr>
          <a:xfrm>
            <a:off x="909088" y="3037612"/>
            <a:ext cx="2019540" cy="2061275"/>
          </a:xfrm>
          <a:prstGeom prst="rect">
            <a:avLst/>
          </a:prstGeom>
          <a:noFill/>
          <a:ln>
            <a:noFill/>
          </a:ln>
        </p:spPr>
      </p:pic>
      <p:pic>
        <p:nvPicPr>
          <p:cNvPr id="216" name="Google Shape;216;p37"/>
          <p:cNvPicPr preferRelativeResize="0"/>
          <p:nvPr/>
        </p:nvPicPr>
        <p:blipFill>
          <a:blip r:embed="rId7">
            <a:alphaModFix/>
          </a:blip>
          <a:stretch>
            <a:fillRect/>
          </a:stretch>
        </p:blipFill>
        <p:spPr>
          <a:xfrm>
            <a:off x="12" y="1086188"/>
            <a:ext cx="1879800" cy="2010025"/>
          </a:xfrm>
          <a:prstGeom prst="rect">
            <a:avLst/>
          </a:prstGeom>
          <a:noFill/>
          <a:ln>
            <a:noFill/>
          </a:ln>
        </p:spPr>
      </p:pic>
      <p:sp>
        <p:nvSpPr>
          <p:cNvPr id="217" name="Google Shape;217;p37"/>
          <p:cNvSpPr txBox="1"/>
          <p:nvPr/>
        </p:nvSpPr>
        <p:spPr>
          <a:xfrm>
            <a:off x="5938425" y="1076275"/>
            <a:ext cx="2893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Majority of all sites for all buckets was unsigned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 100 sites had smaller percent of fully validated sites compared to every other bucket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 100-1000 sites had the highest percent of fully validated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Percentage of unsupported or unsigned answer with failure minimal for all buckets, but became more significant for buckets of less popular sites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Conclusions</a:t>
            </a:r>
            <a:endParaRPr>
              <a:latin typeface="Roboto Mono"/>
              <a:ea typeface="Roboto Mono"/>
              <a:cs typeface="Roboto Mono"/>
              <a:sym typeface="Roboto Mono"/>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 support for DNSSEC is low, but </a:t>
            </a:r>
            <a:r>
              <a:rPr lang="en"/>
              <a:t>partial</a:t>
            </a:r>
            <a:r>
              <a:rPr lang="en"/>
              <a:t> support relatively common</a:t>
            </a:r>
            <a:endParaRPr/>
          </a:p>
          <a:p>
            <a:pPr indent="-342900" lvl="0" marL="457200" rtl="0" algn="l">
              <a:spcBef>
                <a:spcPts val="0"/>
              </a:spcBef>
              <a:spcAft>
                <a:spcPts val="0"/>
              </a:spcAft>
              <a:buSzPts val="1800"/>
              <a:buChar char="●"/>
            </a:pPr>
            <a:r>
              <a:rPr lang="en"/>
              <a:t>Amongst centralized TLDs such as those for countries (not general TLDs), DNSSEC support is often a bit higher</a:t>
            </a:r>
            <a:endParaRPr/>
          </a:p>
          <a:p>
            <a:pPr indent="-317500" lvl="1" marL="914400" rtl="0" algn="l">
              <a:lnSpc>
                <a:spcPct val="100000"/>
              </a:lnSpc>
              <a:spcBef>
                <a:spcPts val="0"/>
              </a:spcBef>
              <a:spcAft>
                <a:spcPts val="0"/>
              </a:spcAft>
              <a:buSzPts val="1400"/>
              <a:buChar char="○"/>
            </a:pPr>
            <a:r>
              <a:rPr lang="en"/>
              <a:t>Speculation:</a:t>
            </a:r>
            <a:r>
              <a:rPr lang="en"/>
              <a:t> nation-wide infrastructure for DNSSEC more effective than decentralized infrastructure like in general TLDs such as .com</a:t>
            </a:r>
            <a:endParaRPr/>
          </a:p>
          <a:p>
            <a:pPr indent="-342900" lvl="0" marL="457200" rtl="0" algn="l">
              <a:spcBef>
                <a:spcPts val="0"/>
              </a:spcBef>
              <a:spcAft>
                <a:spcPts val="0"/>
              </a:spcAft>
              <a:buSzPts val="1800"/>
              <a:buChar char="●"/>
            </a:pPr>
            <a:r>
              <a:rPr lang="en"/>
              <a:t>Top sites have better DNSSEC support but only marginally</a:t>
            </a:r>
            <a:endParaRPr/>
          </a:p>
          <a:p>
            <a:pPr indent="-342900" lvl="0" marL="457200" rtl="0" algn="l">
              <a:spcBef>
                <a:spcPts val="0"/>
              </a:spcBef>
              <a:spcAft>
                <a:spcPts val="0"/>
              </a:spcAft>
              <a:buSzPts val="1800"/>
              <a:buChar char="●"/>
            </a:pPr>
            <a:r>
              <a:rPr lang="en"/>
              <a:t>Law and government site </a:t>
            </a:r>
            <a:r>
              <a:rPr lang="en"/>
              <a:t>category</a:t>
            </a:r>
            <a:r>
              <a:rPr lang="en"/>
              <a:t> had highest DNSSEC support, followed by computer security site category</a:t>
            </a:r>
            <a:endParaRPr/>
          </a:p>
          <a:p>
            <a:pPr indent="-317500" lvl="1" marL="914400" rtl="0" algn="l">
              <a:spcBef>
                <a:spcPts val="0"/>
              </a:spcBef>
              <a:spcAft>
                <a:spcPts val="0"/>
              </a:spcAft>
              <a:buSzPts val="1400"/>
              <a:buChar char="○"/>
            </a:pPr>
            <a:r>
              <a:rPr lang="en"/>
              <a:t>Predictable, but we’re glad they’re keeping 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Remaining Steps</a:t>
            </a:r>
            <a:endParaRPr>
              <a:latin typeface="Roboto Mono"/>
              <a:ea typeface="Roboto Mono"/>
              <a:cs typeface="Roboto Mono"/>
              <a:sym typeface="Roboto Mono"/>
            </a:endParaRPr>
          </a:p>
        </p:txBody>
      </p:sp>
      <p:sp>
        <p:nvSpPr>
          <p:cNvPr id="229" name="Google Shape;229;p39"/>
          <p:cNvSpPr txBox="1"/>
          <p:nvPr>
            <p:ph idx="1" type="body"/>
          </p:nvPr>
        </p:nvSpPr>
        <p:spPr>
          <a:xfrm>
            <a:off x="372075" y="1152475"/>
            <a:ext cx="3503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i="1" lang="en" sz="2300" u="sng"/>
              <a:t>Organize</a:t>
            </a:r>
            <a:r>
              <a:rPr lang="en"/>
              <a:t> our GitHub repository better and clean up our code!</a:t>
            </a:r>
            <a:endParaRPr/>
          </a:p>
          <a:p>
            <a:pPr indent="-342900" lvl="0" marL="457200" rtl="0" algn="l">
              <a:spcBef>
                <a:spcPts val="0"/>
              </a:spcBef>
              <a:spcAft>
                <a:spcPts val="0"/>
              </a:spcAft>
              <a:buSzPts val="1800"/>
              <a:buChar char="●"/>
            </a:pPr>
            <a:r>
              <a:rPr lang="en"/>
              <a:t>Submit our deliverables!</a:t>
            </a:r>
            <a:endParaRPr/>
          </a:p>
          <a:p>
            <a:pPr indent="0" lvl="0" marL="0" rtl="0" algn="l">
              <a:spcBef>
                <a:spcPts val="1200"/>
              </a:spcBef>
              <a:spcAft>
                <a:spcPts val="1200"/>
              </a:spcAft>
              <a:buNone/>
            </a:pPr>
            <a:r>
              <a:t/>
            </a:r>
            <a:endParaRPr/>
          </a:p>
        </p:txBody>
      </p:sp>
      <p:pic>
        <p:nvPicPr>
          <p:cNvPr id="230" name="Google Shape;230;p39"/>
          <p:cNvPicPr preferRelativeResize="0"/>
          <p:nvPr/>
        </p:nvPicPr>
        <p:blipFill>
          <a:blip r:embed="rId3">
            <a:alphaModFix/>
          </a:blip>
          <a:stretch>
            <a:fillRect/>
          </a:stretch>
        </p:blipFill>
        <p:spPr>
          <a:xfrm>
            <a:off x="4689525" y="431150"/>
            <a:ext cx="3226800" cy="4281175"/>
          </a:xfrm>
          <a:prstGeom prst="rect">
            <a:avLst/>
          </a:prstGeom>
          <a:noFill/>
          <a:ln>
            <a:noFill/>
          </a:ln>
        </p:spPr>
      </p:pic>
      <p:sp>
        <p:nvSpPr>
          <p:cNvPr id="231" name="Google Shape;231;p39"/>
          <p:cNvSpPr/>
          <p:nvPr/>
        </p:nvSpPr>
        <p:spPr>
          <a:xfrm>
            <a:off x="2991375" y="-1647550"/>
            <a:ext cx="6623100" cy="8477100"/>
          </a:xfrm>
          <a:prstGeom prst="mathMultiply">
            <a:avLst>
              <a:gd fmla="val 7192"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References</a:t>
            </a:r>
            <a:endParaRPr>
              <a:latin typeface="Roboto Mono"/>
              <a:ea typeface="Roboto Mono"/>
              <a:cs typeface="Roboto Mono"/>
              <a:sym typeface="Roboto Mono"/>
            </a:endParaRPr>
          </a:p>
        </p:txBody>
      </p:sp>
      <p:sp>
        <p:nvSpPr>
          <p:cNvPr id="237" name="Google Shape;23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t>[1] </a:t>
            </a:r>
            <a:r>
              <a:rPr lang="en" sz="1600" u="sng">
                <a:hlinkClick r:id="rId3"/>
              </a:rPr>
              <a:t>https://www.icann.org/resources/pages/dnssec-what-is-it-why-important-2019-03-05-en</a:t>
            </a:r>
            <a:endParaRPr sz="1600" u="sng"/>
          </a:p>
          <a:p>
            <a:pPr indent="0" lvl="0" marL="0" rtl="0" algn="l">
              <a:lnSpc>
                <a:spcPct val="115000"/>
              </a:lnSpc>
              <a:spcBef>
                <a:spcPts val="0"/>
              </a:spcBef>
              <a:spcAft>
                <a:spcPts val="0"/>
              </a:spcAft>
              <a:buNone/>
            </a:pPr>
            <a:r>
              <a:rPr lang="en" sz="1600"/>
              <a:t>[2]</a:t>
            </a:r>
            <a:r>
              <a:rPr lang="en" sz="1600">
                <a:uFill>
                  <a:noFill/>
                </a:uFill>
                <a:hlinkClick r:id="rId4"/>
              </a:rPr>
              <a:t> </a:t>
            </a:r>
            <a:r>
              <a:rPr lang="en" sz="1600" u="sng">
                <a:hlinkClick r:id="rId5"/>
              </a:rPr>
              <a:t>https://blog.apnic.net/2017/12/06/dnssec-deployment-remains-low/</a:t>
            </a:r>
            <a:endParaRPr sz="1600"/>
          </a:p>
          <a:p>
            <a:pPr indent="0" lvl="0" marL="0" rtl="0" algn="l">
              <a:lnSpc>
                <a:spcPct val="115000"/>
              </a:lnSpc>
              <a:spcBef>
                <a:spcPts val="0"/>
              </a:spcBef>
              <a:spcAft>
                <a:spcPts val="0"/>
              </a:spcAft>
              <a:buNone/>
            </a:pPr>
            <a:r>
              <a:rPr lang="en" sz="1600"/>
              <a:t>[3] </a:t>
            </a:r>
            <a:r>
              <a:rPr lang="en" sz="1600" u="sng">
                <a:hlinkClick r:id="rId6"/>
              </a:rPr>
              <a:t>https://tld-list.com/free-downloads</a:t>
            </a:r>
            <a:endParaRPr sz="1600"/>
          </a:p>
          <a:p>
            <a:pPr indent="0" lvl="0" marL="0" rtl="0" algn="l">
              <a:lnSpc>
                <a:spcPct val="115000"/>
              </a:lnSpc>
              <a:spcBef>
                <a:spcPts val="0"/>
              </a:spcBef>
              <a:spcAft>
                <a:spcPts val="0"/>
              </a:spcAft>
              <a:buNone/>
            </a:pPr>
            <a:r>
              <a:rPr lang="en" sz="1600"/>
              <a:t>[4] </a:t>
            </a:r>
            <a:r>
              <a:rPr lang="en" sz="1600" u="sng">
                <a:hlinkClick r:id="rId7"/>
              </a:rPr>
              <a:t>https://gist.github.com/derlin/421d2bb55018a1538271227ff6b1299d</a:t>
            </a:r>
            <a:endParaRPr sz="1600"/>
          </a:p>
          <a:p>
            <a:pPr indent="0" lvl="0" marL="0" rtl="0" algn="l">
              <a:lnSpc>
                <a:spcPct val="115000"/>
              </a:lnSpc>
              <a:spcBef>
                <a:spcPts val="0"/>
              </a:spcBef>
              <a:spcAft>
                <a:spcPts val="0"/>
              </a:spcAft>
              <a:buNone/>
            </a:pPr>
            <a:r>
              <a:rPr lang="en" sz="1600"/>
              <a:t>[5] </a:t>
            </a:r>
            <a:r>
              <a:rPr lang="en" sz="1600" u="sng">
                <a:hlinkClick r:id="rId8"/>
              </a:rPr>
              <a:t>https://www.ip2location.com/free/country-information</a:t>
            </a:r>
            <a:endParaRPr sz="1600"/>
          </a:p>
          <a:p>
            <a:pPr indent="0" lvl="0" marL="0" rtl="0" algn="l">
              <a:lnSpc>
                <a:spcPct val="115000"/>
              </a:lnSpc>
              <a:spcBef>
                <a:spcPts val="0"/>
              </a:spcBef>
              <a:spcAft>
                <a:spcPts val="0"/>
              </a:spcAft>
              <a:buNone/>
            </a:pPr>
            <a:r>
              <a:rPr lang="en" sz="1600"/>
              <a:t>[6] </a:t>
            </a:r>
            <a:r>
              <a:rPr lang="en" sz="1600" u="sng">
                <a:hlinkClick r:id="rId9"/>
              </a:rPr>
              <a:t>https://en.wikipedia.org/wiki/List_of_Internet_top-level_domains#Types</a:t>
            </a:r>
            <a:endParaRPr sz="1600"/>
          </a:p>
          <a:p>
            <a:pPr indent="0" lvl="0" marL="0" rtl="0" algn="l">
              <a:lnSpc>
                <a:spcPct val="115000"/>
              </a:lnSpc>
              <a:spcBef>
                <a:spcPts val="0"/>
              </a:spcBef>
              <a:spcAft>
                <a:spcPts val="0"/>
              </a:spcAft>
              <a:buNone/>
            </a:pPr>
            <a:r>
              <a:rPr lang="en" sz="1600"/>
              <a:t>[7] </a:t>
            </a:r>
            <a:r>
              <a:rPr lang="en" sz="1600" u="sng">
                <a:hlinkClick r:id="rId10"/>
              </a:rPr>
              <a:t>https://www.similarweb.com/category/</a:t>
            </a:r>
            <a:endParaRPr sz="1600"/>
          </a:p>
          <a:p>
            <a:pPr indent="0" lvl="0" marL="0" rtl="0" algn="l">
              <a:lnSpc>
                <a:spcPct val="115000"/>
              </a:lnSpc>
              <a:spcBef>
                <a:spcPts val="0"/>
              </a:spcBef>
              <a:spcAft>
                <a:spcPts val="0"/>
              </a:spcAft>
              <a:buNone/>
            </a:pPr>
            <a:r>
              <a:rPr lang="en" sz="1600"/>
              <a:t>[8] </a:t>
            </a:r>
            <a:r>
              <a:rPr lang="en" sz="1600" u="sng">
                <a:hlinkClick r:id="rId11"/>
              </a:rPr>
              <a:t>https://tranco-list.eu/</a:t>
            </a:r>
            <a:endParaRPr sz="1600"/>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 for watching!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The Problem</a:t>
            </a:r>
            <a:endParaRPr>
              <a:latin typeface="Roboto Mono"/>
              <a:ea typeface="Roboto Mono"/>
              <a:cs typeface="Roboto Mono"/>
              <a:sym typeface="Roboto Mono"/>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DNSSEC: great but not mandatory</a:t>
            </a:r>
            <a:endParaRPr/>
          </a:p>
          <a:p>
            <a:pPr indent="-342900" lvl="0" marL="457200" rtl="0" algn="l">
              <a:spcBef>
                <a:spcPts val="0"/>
              </a:spcBef>
              <a:spcAft>
                <a:spcPts val="0"/>
              </a:spcAft>
              <a:buSzPts val="1800"/>
              <a:buChar char="●"/>
            </a:pPr>
            <a:r>
              <a:rPr lang="en"/>
              <a:t>Uploading DS records is tricky for sites</a:t>
            </a:r>
            <a:endParaRPr/>
          </a:p>
          <a:p>
            <a:pPr indent="-317500" lvl="1" marL="914400" rtl="0" algn="l">
              <a:spcBef>
                <a:spcPts val="0"/>
              </a:spcBef>
              <a:spcAft>
                <a:spcPts val="0"/>
              </a:spcAft>
              <a:buSzPts val="1400"/>
              <a:buChar char="○"/>
            </a:pPr>
            <a:r>
              <a:rPr lang="en"/>
              <a:t>getting DS record to parent zone requires passing it through registry </a:t>
            </a:r>
            <a:endParaRPr/>
          </a:p>
          <a:p>
            <a:pPr indent="-317500" lvl="1" marL="914400" rtl="0" algn="l">
              <a:spcBef>
                <a:spcPts val="0"/>
              </a:spcBef>
              <a:spcAft>
                <a:spcPts val="0"/>
              </a:spcAft>
              <a:buSzPts val="1400"/>
              <a:buChar char="○"/>
            </a:pPr>
            <a:r>
              <a:rPr lang="en"/>
              <a:t>domain owners can’t access registry directly, need to go through registrar organization</a:t>
            </a:r>
            <a:endParaRPr/>
          </a:p>
          <a:p>
            <a:pPr indent="-342900" lvl="0" marL="457200" rtl="0" algn="l">
              <a:spcBef>
                <a:spcPts val="0"/>
              </a:spcBef>
              <a:spcAft>
                <a:spcPts val="0"/>
              </a:spcAft>
              <a:buSzPts val="1800"/>
              <a:buChar char="●"/>
            </a:pPr>
            <a:r>
              <a:rPr lang="en"/>
              <a:t>Registrar must have methods for domain owners to upload DS records</a:t>
            </a:r>
            <a:endParaRPr/>
          </a:p>
          <a:p>
            <a:pPr indent="-317500" lvl="1" marL="914400" rtl="0" algn="l">
              <a:spcBef>
                <a:spcPts val="0"/>
              </a:spcBef>
              <a:spcAft>
                <a:spcPts val="0"/>
              </a:spcAft>
              <a:buSzPts val="1400"/>
              <a:buChar char="○"/>
            </a:pPr>
            <a:r>
              <a:rPr lang="en"/>
              <a:t>If not, c</a:t>
            </a:r>
            <a:r>
              <a:rPr lang="en"/>
              <a:t>an’t provide DS records to their parent zones</a:t>
            </a:r>
            <a:endParaRPr/>
          </a:p>
          <a:p>
            <a:pPr indent="-317500" lvl="1" marL="914400" rtl="0" algn="l">
              <a:spcBef>
                <a:spcPts val="0"/>
              </a:spcBef>
              <a:spcAft>
                <a:spcPts val="0"/>
              </a:spcAft>
              <a:buSzPts val="1400"/>
              <a:buChar char="○"/>
            </a:pPr>
            <a:r>
              <a:rPr lang="en"/>
              <a:t>domains can’t support DNSSEC even if they want to</a:t>
            </a:r>
            <a:endParaRPr/>
          </a:p>
          <a:p>
            <a:pPr indent="-342900" lvl="0" marL="457200" rtl="0" algn="l">
              <a:spcBef>
                <a:spcPts val="0"/>
              </a:spcBef>
              <a:spcAft>
                <a:spcPts val="0"/>
              </a:spcAft>
              <a:buSzPts val="1800"/>
              <a:buChar char="●"/>
            </a:pPr>
            <a:r>
              <a:rPr lang="en"/>
              <a:t>Thus both the domain and the registrar need to enable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Our Objective</a:t>
            </a:r>
            <a:endParaRPr>
              <a:latin typeface="Roboto Mono"/>
              <a:ea typeface="Roboto Mono"/>
              <a:cs typeface="Roboto Mono"/>
              <a:sym typeface="Roboto Mono"/>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Gather metrics to perform a case study on the adoption of DNSSEC</a:t>
            </a:r>
            <a:endParaRPr/>
          </a:p>
          <a:p>
            <a:pPr indent="-317500" lvl="1" marL="914400" rtl="0" algn="l">
              <a:spcBef>
                <a:spcPts val="0"/>
              </a:spcBef>
              <a:spcAft>
                <a:spcPts val="0"/>
              </a:spcAft>
              <a:buSzPts val="1400"/>
              <a:buChar char="○"/>
            </a:pPr>
            <a:r>
              <a:rPr lang="en"/>
              <a:t>Restrict collection of data to the top 1 million domains</a:t>
            </a:r>
            <a:endParaRPr/>
          </a:p>
          <a:p>
            <a:pPr indent="-342900" lvl="0" marL="457200" rtl="0" algn="l">
              <a:spcBef>
                <a:spcPts val="0"/>
              </a:spcBef>
              <a:spcAft>
                <a:spcPts val="0"/>
              </a:spcAft>
              <a:buSzPts val="1800"/>
              <a:buChar char="●"/>
            </a:pPr>
            <a:r>
              <a:rPr lang="en"/>
              <a:t>Gain greater insight into emerging trends and DNSSEC adoption based on the following factors:</a:t>
            </a:r>
            <a:endParaRPr/>
          </a:p>
          <a:p>
            <a:pPr indent="-317500" lvl="1" marL="914400" rtl="0" algn="l">
              <a:spcBef>
                <a:spcPts val="0"/>
              </a:spcBef>
              <a:spcAft>
                <a:spcPts val="0"/>
              </a:spcAft>
              <a:buSzPts val="1400"/>
              <a:buChar char="○"/>
            </a:pPr>
            <a:r>
              <a:rPr lang="en"/>
              <a:t>Whether DNSSEC is fully, partially, or not supported for a given domain</a:t>
            </a:r>
            <a:endParaRPr/>
          </a:p>
          <a:p>
            <a:pPr indent="-317500" lvl="1" marL="914400" rtl="0" algn="l">
              <a:spcBef>
                <a:spcPts val="0"/>
              </a:spcBef>
              <a:spcAft>
                <a:spcPts val="0"/>
              </a:spcAft>
              <a:buSzPts val="1400"/>
              <a:buChar char="○"/>
            </a:pPr>
            <a:r>
              <a:rPr lang="en"/>
              <a:t>Country associated with each domain</a:t>
            </a:r>
            <a:endParaRPr/>
          </a:p>
          <a:p>
            <a:pPr indent="-317500" lvl="1" marL="914400" rtl="0" algn="l">
              <a:spcBef>
                <a:spcPts val="0"/>
              </a:spcBef>
              <a:spcAft>
                <a:spcPts val="0"/>
              </a:spcAft>
              <a:buSzPts val="1400"/>
              <a:buChar char="○"/>
            </a:pPr>
            <a:r>
              <a:rPr lang="en"/>
              <a:t>Site categorization (shopping, finance, entertainment)</a:t>
            </a:r>
            <a:endParaRPr/>
          </a:p>
          <a:p>
            <a:pPr indent="-317500" lvl="1" marL="914400" rtl="0" algn="l">
              <a:spcBef>
                <a:spcPts val="0"/>
              </a:spcBef>
              <a:spcAft>
                <a:spcPts val="0"/>
              </a:spcAft>
              <a:buSzPts val="1400"/>
              <a:buChar char="○"/>
            </a:pPr>
            <a:r>
              <a:rPr lang="en"/>
              <a:t>Buckets based on site popularity r</a:t>
            </a:r>
            <a:r>
              <a:rPr lang="en"/>
              <a:t>anking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DNSSEC Benefits</a:t>
            </a:r>
            <a:endParaRPr>
              <a:latin typeface="Roboto Mono"/>
              <a:ea typeface="Roboto Mono"/>
              <a:cs typeface="Roboto Mono"/>
              <a:sym typeface="Roboto Mono"/>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DNS on its own is vulnerable</a:t>
            </a:r>
            <a:endParaRPr/>
          </a:p>
          <a:p>
            <a:pPr indent="-317500" lvl="1" marL="914400" rtl="0" algn="l">
              <a:spcBef>
                <a:spcPts val="0"/>
              </a:spcBef>
              <a:spcAft>
                <a:spcPts val="0"/>
              </a:spcAft>
              <a:buSzPts val="1400"/>
              <a:buChar char="○"/>
            </a:pPr>
            <a:r>
              <a:rPr lang="en"/>
              <a:t>Spoofing, Cache-poisoning, Man-in-the-middle, Kaminsky attacks</a:t>
            </a:r>
            <a:endParaRPr/>
          </a:p>
          <a:p>
            <a:pPr indent="-342900" lvl="0" marL="457200" rtl="0" algn="l">
              <a:spcBef>
                <a:spcPts val="0"/>
              </a:spcBef>
              <a:spcAft>
                <a:spcPts val="0"/>
              </a:spcAft>
              <a:buSzPts val="1800"/>
              <a:buChar char="●"/>
            </a:pPr>
            <a:r>
              <a:rPr lang="en"/>
              <a:t>DNSSEC helps protect against these</a:t>
            </a:r>
            <a:endParaRPr/>
          </a:p>
          <a:p>
            <a:pPr indent="-317500" lvl="1" marL="914400" rtl="0" algn="l">
              <a:spcBef>
                <a:spcPts val="0"/>
              </a:spcBef>
              <a:spcAft>
                <a:spcPts val="0"/>
              </a:spcAft>
              <a:buSzPts val="1400"/>
              <a:buChar char="○"/>
            </a:pPr>
            <a:r>
              <a:rPr lang="en"/>
              <a:t>uses public key cryptography and digital signatures</a:t>
            </a:r>
            <a:endParaRPr/>
          </a:p>
          <a:p>
            <a:pPr indent="-317500" lvl="1" marL="914400" rtl="0" algn="l">
              <a:spcBef>
                <a:spcPts val="0"/>
              </a:spcBef>
              <a:spcAft>
                <a:spcPts val="0"/>
              </a:spcAft>
              <a:buSzPts val="1400"/>
              <a:buChar char="○"/>
            </a:pPr>
            <a:r>
              <a:rPr lang="en"/>
              <a:t>verifies DNS message authenticity between zones</a:t>
            </a:r>
            <a:endParaRPr/>
          </a:p>
          <a:p>
            <a:pPr indent="-342900" lvl="0" marL="457200" rtl="0" algn="l">
              <a:spcBef>
                <a:spcPts val="0"/>
              </a:spcBef>
              <a:spcAft>
                <a:spcPts val="0"/>
              </a:spcAft>
              <a:buSzPts val="1800"/>
              <a:buChar char="●"/>
            </a:pPr>
            <a:r>
              <a:rPr lang="en"/>
              <a:t>Guarantees data origin authentication</a:t>
            </a:r>
            <a:endParaRPr/>
          </a:p>
          <a:p>
            <a:pPr indent="-317500" lvl="1" marL="914400" rtl="0" algn="l">
              <a:spcBef>
                <a:spcPts val="0"/>
              </a:spcBef>
              <a:spcAft>
                <a:spcPts val="0"/>
              </a:spcAft>
              <a:buSzPts val="1400"/>
              <a:buChar char="○"/>
            </a:pPr>
            <a:r>
              <a:rPr lang="en"/>
              <a:t>Checking keys and signatures proves data is from the zone it says its from</a:t>
            </a:r>
            <a:endParaRPr/>
          </a:p>
          <a:p>
            <a:pPr indent="-342900" lvl="0" marL="457200" rtl="0" algn="l">
              <a:spcBef>
                <a:spcPts val="0"/>
              </a:spcBef>
              <a:spcAft>
                <a:spcPts val="0"/>
              </a:spcAft>
              <a:buSzPts val="1800"/>
              <a:buChar char="●"/>
            </a:pPr>
            <a:r>
              <a:rPr lang="en"/>
              <a:t>Guarantees data integrity protection</a:t>
            </a:r>
            <a:endParaRPr/>
          </a:p>
          <a:p>
            <a:pPr indent="-317500" lvl="1" marL="914400" rtl="0" algn="l">
              <a:spcBef>
                <a:spcPts val="0"/>
              </a:spcBef>
              <a:spcAft>
                <a:spcPts val="0"/>
              </a:spcAft>
              <a:buSzPts val="1400"/>
              <a:buChar char="○"/>
            </a:pPr>
            <a:r>
              <a:rPr lang="en"/>
              <a:t>Verifying signatures proves data hasn’t been modified in transit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Methodology</a:t>
            </a:r>
            <a:endParaRPr>
              <a:latin typeface="Roboto Mono"/>
              <a:ea typeface="Roboto Mono"/>
              <a:cs typeface="Roboto Mono"/>
              <a:sym typeface="Roboto Mono"/>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Starting with Tranco 1M</a:t>
            </a:r>
            <a:endParaRPr/>
          </a:p>
          <a:p>
            <a:pPr indent="-342900" lvl="0" marL="457200" rtl="0" algn="l">
              <a:spcBef>
                <a:spcPts val="0"/>
              </a:spcBef>
              <a:spcAft>
                <a:spcPts val="0"/>
              </a:spcAft>
              <a:buSzPts val="1800"/>
              <a:buChar char="●"/>
            </a:pPr>
            <a:r>
              <a:rPr lang="en"/>
              <a:t>Issuing delv queries to get DNSSEC data</a:t>
            </a:r>
            <a:endParaRPr/>
          </a:p>
          <a:p>
            <a:pPr indent="-342900" lvl="0" marL="457200" rtl="0" algn="l">
              <a:spcBef>
                <a:spcPts val="0"/>
              </a:spcBef>
              <a:spcAft>
                <a:spcPts val="0"/>
              </a:spcAft>
              <a:buSzPts val="1800"/>
              <a:buChar char="●"/>
            </a:pPr>
            <a:r>
              <a:rPr lang="en"/>
              <a:t>Filtering domains to get generic TLDs</a:t>
            </a:r>
            <a:endParaRPr/>
          </a:p>
          <a:p>
            <a:pPr indent="-317500" lvl="1" marL="914400" rtl="0" algn="l">
              <a:spcBef>
                <a:spcPts val="0"/>
              </a:spcBef>
              <a:spcAft>
                <a:spcPts val="0"/>
              </a:spcAft>
              <a:buSzPts val="1400"/>
              <a:buChar char="○"/>
            </a:pPr>
            <a:r>
              <a:rPr lang="en"/>
              <a:t>Running whois queries for appropriate domains</a:t>
            </a:r>
            <a:endParaRPr/>
          </a:p>
          <a:p>
            <a:pPr indent="-342900" lvl="0" marL="457200" rtl="0" algn="l">
              <a:spcBef>
                <a:spcPts val="0"/>
              </a:spcBef>
              <a:spcAft>
                <a:spcPts val="0"/>
              </a:spcAft>
              <a:buSzPts val="1800"/>
              <a:buChar char="●"/>
            </a:pPr>
            <a:r>
              <a:rPr lang="en"/>
              <a:t>Creating a master dataset</a:t>
            </a:r>
            <a:endParaRPr/>
          </a:p>
          <a:p>
            <a:pPr indent="-317500" lvl="1" marL="914400" rtl="0" algn="l">
              <a:spcBef>
                <a:spcPts val="0"/>
              </a:spcBef>
              <a:spcAft>
                <a:spcPts val="0"/>
              </a:spcAft>
              <a:buSzPts val="1400"/>
              <a:buChar char="○"/>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Repeat process for site-categorization specific domains</a:t>
            </a:r>
            <a:endParaRPr/>
          </a:p>
          <a:p>
            <a:pPr indent="-342900" lvl="0" marL="457200" rtl="0" algn="l">
              <a:spcBef>
                <a:spcPts val="0"/>
              </a:spcBef>
              <a:spcAft>
                <a:spcPts val="0"/>
              </a:spcAft>
              <a:buSzPts val="1800"/>
              <a:buChar char="●"/>
            </a:pPr>
            <a:r>
              <a:rPr lang="en"/>
              <a:t>Create visualizations and make conclusions</a:t>
            </a:r>
            <a:endParaRPr/>
          </a:p>
        </p:txBody>
      </p:sp>
      <p:pic>
        <p:nvPicPr>
          <p:cNvPr id="86" name="Google Shape;86;p18"/>
          <p:cNvPicPr preferRelativeResize="0"/>
          <p:nvPr/>
        </p:nvPicPr>
        <p:blipFill>
          <a:blip r:embed="rId3">
            <a:alphaModFix/>
          </a:blip>
          <a:stretch>
            <a:fillRect/>
          </a:stretch>
        </p:blipFill>
        <p:spPr>
          <a:xfrm>
            <a:off x="1311975" y="2708550"/>
            <a:ext cx="3260025" cy="9865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Obstacles</a:t>
            </a:r>
            <a:endParaRPr>
              <a:latin typeface="Roboto Mono"/>
              <a:ea typeface="Roboto Mono"/>
              <a:cs typeface="Roboto Mono"/>
              <a:sym typeface="Roboto Mono"/>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1M is a big number! </a:t>
            </a:r>
            <a:endParaRPr/>
          </a:p>
          <a:p>
            <a:pPr indent="-342900" lvl="0" marL="457200" rtl="0" algn="l">
              <a:spcBef>
                <a:spcPts val="0"/>
              </a:spcBef>
              <a:spcAft>
                <a:spcPts val="0"/>
              </a:spcAft>
              <a:buSzPts val="1800"/>
              <a:buChar char="●"/>
            </a:pPr>
            <a:r>
              <a:rPr lang="en"/>
              <a:t>It takes time to run delv and whois queries </a:t>
            </a:r>
            <a:endParaRPr/>
          </a:p>
          <a:p>
            <a:pPr indent="-317500" lvl="1" marL="914400" rtl="0" algn="l">
              <a:spcBef>
                <a:spcPts val="0"/>
              </a:spcBef>
              <a:spcAft>
                <a:spcPts val="0"/>
              </a:spcAft>
              <a:buSzPts val="1400"/>
              <a:buChar char="○"/>
            </a:pPr>
            <a:r>
              <a:rPr lang="en"/>
              <a:t>Necessary to make use of multithreading to speed up this process</a:t>
            </a:r>
            <a:endParaRPr/>
          </a:p>
          <a:p>
            <a:pPr indent="-317500" lvl="1" marL="914400" rtl="0" algn="l">
              <a:spcBef>
                <a:spcPts val="0"/>
              </a:spcBef>
              <a:spcAft>
                <a:spcPts val="0"/>
              </a:spcAft>
              <a:buSzPts val="1400"/>
              <a:buChar char="○"/>
            </a:pPr>
            <a:r>
              <a:rPr lang="en"/>
              <a:t>Had to break up data among us and make use of multiple cores on khoury servers </a:t>
            </a:r>
            <a:endParaRPr/>
          </a:p>
          <a:p>
            <a:pPr indent="-342900" lvl="0" marL="457200" rtl="0" algn="l">
              <a:spcBef>
                <a:spcPts val="0"/>
              </a:spcBef>
              <a:spcAft>
                <a:spcPts val="0"/>
              </a:spcAft>
              <a:buSzPts val="1800"/>
              <a:buChar char="●"/>
            </a:pPr>
            <a:r>
              <a:rPr lang="en"/>
              <a:t>Whois database limits the number of requests you can send</a:t>
            </a:r>
            <a:endParaRPr/>
          </a:p>
          <a:p>
            <a:pPr indent="-317500" lvl="1" marL="914400" rtl="0" algn="l">
              <a:spcBef>
                <a:spcPts val="0"/>
              </a:spcBef>
              <a:spcAft>
                <a:spcPts val="0"/>
              </a:spcAft>
              <a:buSzPts val="1400"/>
              <a:buChar char="○"/>
            </a:pPr>
            <a:r>
              <a:rPr lang="en"/>
              <a:t>Necessary to sleep for a short period in between each query</a:t>
            </a:r>
            <a:endParaRPr/>
          </a:p>
          <a:p>
            <a:pPr indent="-342900" lvl="0" marL="457200" rtl="0" algn="l">
              <a:spcBef>
                <a:spcPts val="0"/>
              </a:spcBef>
              <a:spcAft>
                <a:spcPts val="0"/>
              </a:spcAft>
              <a:buSzPts val="1800"/>
              <a:buChar char="●"/>
            </a:pPr>
            <a:r>
              <a:rPr lang="en"/>
              <a:t>Normalizing </a:t>
            </a:r>
            <a:r>
              <a:rPr lang="en"/>
              <a:t>inconsistencies</a:t>
            </a:r>
            <a:r>
              <a:rPr lang="en"/>
              <a:t> and data cleaning</a:t>
            </a:r>
            <a:endParaRPr/>
          </a:p>
          <a:p>
            <a:pPr indent="-317500" lvl="1" marL="914400" rtl="0" algn="l">
              <a:spcBef>
                <a:spcPts val="0"/>
              </a:spcBef>
              <a:spcAft>
                <a:spcPts val="0"/>
              </a:spcAft>
              <a:buSzPts val="1400"/>
              <a:buChar char="○"/>
            </a:pPr>
            <a:r>
              <a:rPr lang="en"/>
              <a:t>Country codes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Top-Level Domains</a:t>
            </a:r>
            <a:endParaRPr>
              <a:latin typeface="Roboto Mono"/>
              <a:ea typeface="Roboto Mono"/>
              <a:cs typeface="Roboto Mono"/>
              <a:sym typeface="Roboto Mono"/>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Types: </a:t>
            </a:r>
            <a:endParaRPr/>
          </a:p>
          <a:p>
            <a:pPr indent="-317500" lvl="1" marL="914400" rtl="0" algn="l">
              <a:spcBef>
                <a:spcPts val="0"/>
              </a:spcBef>
              <a:spcAft>
                <a:spcPts val="0"/>
              </a:spcAft>
              <a:buSzPts val="1400"/>
              <a:buChar char="○"/>
            </a:pPr>
            <a:r>
              <a:rPr lang="en"/>
              <a:t>C</a:t>
            </a:r>
            <a:r>
              <a:rPr lang="en"/>
              <a:t>ountry code TLDs: </a:t>
            </a:r>
            <a:endParaRPr/>
          </a:p>
          <a:p>
            <a:pPr indent="-317500" lvl="2" marL="1371600" rtl="0" algn="l">
              <a:spcBef>
                <a:spcPts val="0"/>
              </a:spcBef>
              <a:spcAft>
                <a:spcPts val="0"/>
              </a:spcAft>
              <a:buSzPts val="1400"/>
              <a:buChar char="■"/>
            </a:pPr>
            <a:r>
              <a:rPr lang="en"/>
              <a:t>321,625 sites of 1M</a:t>
            </a:r>
            <a:endParaRPr/>
          </a:p>
          <a:p>
            <a:pPr indent="-317500" lvl="1" marL="914400" rtl="0" algn="l">
              <a:spcBef>
                <a:spcPts val="0"/>
              </a:spcBef>
              <a:spcAft>
                <a:spcPts val="0"/>
              </a:spcAft>
              <a:buSzPts val="1400"/>
              <a:buChar char="○"/>
            </a:pPr>
            <a:r>
              <a:rPr lang="en"/>
              <a:t>General TLDs: </a:t>
            </a:r>
            <a:endParaRPr/>
          </a:p>
          <a:p>
            <a:pPr indent="-317500" lvl="2" marL="1371600" rtl="0" algn="l">
              <a:spcBef>
                <a:spcPts val="0"/>
              </a:spcBef>
              <a:spcAft>
                <a:spcPts val="0"/>
              </a:spcAft>
              <a:buSzPts val="1400"/>
              <a:buChar char="■"/>
            </a:pPr>
            <a:r>
              <a:rPr lang="en"/>
              <a:t>Generic TLDs, </a:t>
            </a:r>
            <a:r>
              <a:rPr lang="en"/>
              <a:t>generic-restricted TLDs, </a:t>
            </a:r>
            <a:r>
              <a:rPr lang="en"/>
              <a:t>sponsored TLDs </a:t>
            </a:r>
            <a:endParaRPr/>
          </a:p>
          <a:p>
            <a:pPr indent="-317500" lvl="2" marL="1371600" rtl="0" algn="l">
              <a:spcBef>
                <a:spcPts val="0"/>
              </a:spcBef>
              <a:spcAft>
                <a:spcPts val="0"/>
              </a:spcAft>
              <a:buSzPts val="1400"/>
              <a:buChar char="■"/>
            </a:pPr>
            <a:r>
              <a:rPr lang="en"/>
              <a:t>677,233 sites of 1M</a:t>
            </a:r>
            <a:endParaRPr/>
          </a:p>
          <a:p>
            <a:pPr indent="-317500" lvl="1" marL="914400" rtl="0" algn="l">
              <a:spcBef>
                <a:spcPts val="0"/>
              </a:spcBef>
              <a:spcAft>
                <a:spcPts val="0"/>
              </a:spcAft>
              <a:buSzPts val="1400"/>
              <a:buChar char="○"/>
            </a:pPr>
            <a:r>
              <a:rPr lang="en"/>
              <a:t>Other: </a:t>
            </a:r>
            <a:endParaRPr/>
          </a:p>
          <a:p>
            <a:pPr indent="-317500" lvl="2" marL="1371600" rtl="0" algn="l">
              <a:spcBef>
                <a:spcPts val="0"/>
              </a:spcBef>
              <a:spcAft>
                <a:spcPts val="0"/>
              </a:spcAft>
              <a:buSzPts val="1400"/>
              <a:buChar char="■"/>
            </a:pPr>
            <a:r>
              <a:rPr lang="en"/>
              <a:t>Infrastructure TLDs (ARPA), test TLDs, TLDs with non-latin characters, onion</a:t>
            </a:r>
            <a:endParaRPr/>
          </a:p>
          <a:p>
            <a:pPr indent="-317500" lvl="2" marL="1371600" rtl="0" algn="l">
              <a:spcBef>
                <a:spcPts val="0"/>
              </a:spcBef>
              <a:spcAft>
                <a:spcPts val="0"/>
              </a:spcAft>
              <a:buSzPts val="1400"/>
              <a:buChar char="■"/>
            </a:pPr>
            <a:r>
              <a:rPr lang="en"/>
              <a:t>1142 sites of 1M</a:t>
            </a:r>
            <a:endParaRPr/>
          </a:p>
          <a:p>
            <a:pPr indent="-342900" lvl="0" marL="457200" rtl="0" algn="l">
              <a:spcBef>
                <a:spcPts val="0"/>
              </a:spcBef>
              <a:spcAft>
                <a:spcPts val="0"/>
              </a:spcAft>
              <a:buSzPts val="1800"/>
              <a:buChar char="●"/>
            </a:pPr>
            <a:r>
              <a:rPr lang="en"/>
              <a:t>We only made whois queries for sites in the general TLD category</a:t>
            </a:r>
            <a:endParaRPr/>
          </a:p>
        </p:txBody>
      </p:sp>
      <p:sp>
        <p:nvSpPr>
          <p:cNvPr id="99" name="Google Shape;99;p20"/>
          <p:cNvSpPr txBox="1"/>
          <p:nvPr/>
        </p:nvSpPr>
        <p:spPr>
          <a:xfrm>
            <a:off x="4339125" y="1691850"/>
            <a:ext cx="1213500" cy="13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delv</a:t>
            </a:r>
            <a:endParaRPr>
              <a:latin typeface="Roboto Mono"/>
              <a:ea typeface="Roboto Mono"/>
              <a:cs typeface="Roboto Mono"/>
              <a:sym typeface="Roboto Mono"/>
            </a:endParaRPr>
          </a:p>
        </p:txBody>
      </p:sp>
      <p:pic>
        <p:nvPicPr>
          <p:cNvPr id="105" name="Google Shape;105;p21"/>
          <p:cNvPicPr preferRelativeResize="0"/>
          <p:nvPr/>
        </p:nvPicPr>
        <p:blipFill>
          <a:blip r:embed="rId3">
            <a:alphaModFix/>
          </a:blip>
          <a:stretch>
            <a:fillRect/>
          </a:stretch>
        </p:blipFill>
        <p:spPr>
          <a:xfrm>
            <a:off x="1112512" y="1049975"/>
            <a:ext cx="6918974" cy="362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