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CBF"/>
    <a:srgbClr val="CC66FF"/>
    <a:srgbClr val="FF7C80"/>
    <a:srgbClr val="0CCCD6"/>
    <a:srgbClr val="434E60"/>
    <a:srgbClr val="8FAADC"/>
    <a:srgbClr val="9DA0AD"/>
    <a:srgbClr val="754823"/>
    <a:srgbClr val="FE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9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72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307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0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64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03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8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613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1586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96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6851F8-38B4-43F7-8BE5-BD82CA17D6AA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EF9A6F8-4A36-449C-9F42-5E3EB16F3F08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93FFA6-9455-472B-8A1D-4A7653BB8358}"/>
              </a:ext>
            </a:extLst>
          </p:cNvPr>
          <p:cNvCxnSpPr/>
          <p:nvPr/>
        </p:nvCxnSpPr>
        <p:spPr>
          <a:xfrm>
            <a:off x="5796725" y="1597407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A92EE-DFE7-4E72-A3F7-56CB5AD2F89F}"/>
              </a:ext>
            </a:extLst>
          </p:cNvPr>
          <p:cNvSpPr/>
          <p:nvPr/>
        </p:nvSpPr>
        <p:spPr>
          <a:xfrm>
            <a:off x="61246" y="145673"/>
            <a:ext cx="6840760" cy="127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5184A-351D-49C8-9A0A-78D781B948D9}"/>
              </a:ext>
            </a:extLst>
          </p:cNvPr>
          <p:cNvSpPr/>
          <p:nvPr/>
        </p:nvSpPr>
        <p:spPr>
          <a:xfrm>
            <a:off x="308758" y="308758"/>
            <a:ext cx="6365174" cy="9500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D083-E42D-4E45-A2C6-0933346A8BC7}"/>
              </a:ext>
            </a:extLst>
          </p:cNvPr>
          <p:cNvSpPr txBox="1"/>
          <p:nvPr/>
        </p:nvSpPr>
        <p:spPr>
          <a:xfrm>
            <a:off x="581892" y="288561"/>
            <a:ext cx="37905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D" sz="4000" b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CROSSCUTTING</a:t>
            </a:r>
            <a:endParaRPr lang="id-ID" sz="4000" b="1" dirty="0">
              <a:solidFill>
                <a:srgbClr val="9DA0AD"/>
              </a:solidFill>
              <a:latin typeface="Arial Narrow" panose="020B060602020203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lvl="0"/>
            <a:r>
              <a:rPr lang="id-ID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fi-FI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PENURUNAN V/C RATIO JARINGAN JALAN</a:t>
            </a:r>
            <a:r>
              <a:rPr lang="en-US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)</a:t>
            </a:r>
            <a:endParaRPr lang="en-ID" sz="2000" dirty="0">
              <a:solidFill>
                <a:srgbClr val="9DA0A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28C01-BA7E-42B3-8BAE-7535E66A6255}"/>
              </a:ext>
            </a:extLst>
          </p:cNvPr>
          <p:cNvGrpSpPr/>
          <p:nvPr/>
        </p:nvGrpSpPr>
        <p:grpSpPr>
          <a:xfrm>
            <a:off x="2782695" y="1560526"/>
            <a:ext cx="1698171" cy="1698171"/>
            <a:chOff x="2080242" y="1524756"/>
            <a:chExt cx="1698171" cy="16981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CFAADB-6EB9-4168-A405-8227C21314F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E105B-3BB0-4D3B-8E97-654A35F2F26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648299-D97D-4CBB-8A92-7C61A715BE2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60EECF-A0E3-4DAC-8A1A-DBA30D55AE6B}"/>
                </a:ext>
              </a:extLst>
            </p:cNvPr>
            <p:cNvSpPr/>
            <p:nvPr/>
          </p:nvSpPr>
          <p:spPr>
            <a:xfrm>
              <a:off x="2220010" y="2064417"/>
              <a:ext cx="1404909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300" b="1" dirty="0">
                  <a:latin typeface="Arial Narrow" panose="020B0606020202030204" pitchFamily="34" charset="0"/>
                </a:rPr>
                <a:t>PENURUNAN V/C RATIO JARINGAN JALAN</a:t>
              </a:r>
              <a:endParaRPr lang="id-ID" sz="13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667E7-5548-468D-8F80-D9314641E939}"/>
              </a:ext>
            </a:extLst>
          </p:cNvPr>
          <p:cNvGrpSpPr/>
          <p:nvPr/>
        </p:nvGrpSpPr>
        <p:grpSpPr>
          <a:xfrm>
            <a:off x="2080244" y="3269456"/>
            <a:ext cx="1698171" cy="1698171"/>
            <a:chOff x="2080244" y="3269456"/>
            <a:chExt cx="1698171" cy="16981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D0FEC-1552-43BC-865F-FD854E1BAA8C}"/>
                </a:ext>
              </a:extLst>
            </p:cNvPr>
            <p:cNvGrpSpPr/>
            <p:nvPr/>
          </p:nvGrpSpPr>
          <p:grpSpPr>
            <a:xfrm>
              <a:off x="2080244" y="3269456"/>
              <a:ext cx="1698171" cy="1698171"/>
              <a:chOff x="688768" y="1626920"/>
              <a:chExt cx="1698171" cy="16981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891423-CC3A-40DE-ADBC-63AAC25E6EE2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163E3E-2193-4FBC-85B1-B190DD49192D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C4A0C-1652-41D2-856E-D2618D389B23}"/>
                </a:ext>
              </a:extLst>
            </p:cNvPr>
            <p:cNvSpPr/>
            <p:nvPr/>
          </p:nvSpPr>
          <p:spPr>
            <a:xfrm>
              <a:off x="2226872" y="3571866"/>
              <a:ext cx="1404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50" b="1" dirty="0">
                  <a:latin typeface="Arial Narrow" panose="020B0606020202030204" pitchFamily="34" charset="0"/>
                </a:rPr>
                <a:t>PENGUATAN </a:t>
              </a:r>
              <a:r>
                <a:rPr lang="en-US" sz="1050" b="1" dirty="0">
                  <a:latin typeface="Arial Narrow" panose="020B0606020202030204" pitchFamily="34" charset="0"/>
                </a:rPr>
                <a:t>PENGELOLAAN INFRASTRUKTUR DAN UTILITAS PERKOTAAN SERTA PENATAAN LINGKUNGAN</a:t>
              </a:r>
              <a:endParaRPr lang="id-ID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65A577-4ED3-4EF7-B633-583507790957}"/>
              </a:ext>
            </a:extLst>
          </p:cNvPr>
          <p:cNvGrpSpPr/>
          <p:nvPr/>
        </p:nvGrpSpPr>
        <p:grpSpPr>
          <a:xfrm>
            <a:off x="946681" y="1529623"/>
            <a:ext cx="1698171" cy="1698171"/>
            <a:chOff x="308758" y="3269454"/>
            <a:chExt cx="1698171" cy="1698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3D6965-06E1-43A5-AAEF-BEB5EDD6C27E}"/>
                </a:ext>
              </a:extLst>
            </p:cNvPr>
            <p:cNvGrpSpPr/>
            <p:nvPr/>
          </p:nvGrpSpPr>
          <p:grpSpPr>
            <a:xfrm>
              <a:off x="308758" y="3269454"/>
              <a:ext cx="1698171" cy="1698171"/>
              <a:chOff x="688768" y="1626920"/>
              <a:chExt cx="1698171" cy="169817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F565F2-9DFF-40F5-A682-1F3AF199503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3362BE-EB1A-41EC-8E86-B3A118E4889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53FEF4-D2ED-4602-83BC-3B8CC23A9866}"/>
                </a:ext>
              </a:extLst>
            </p:cNvPr>
            <p:cNvSpPr/>
            <p:nvPr/>
          </p:nvSpPr>
          <p:spPr>
            <a:xfrm>
              <a:off x="580804" y="3548718"/>
              <a:ext cx="11791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INDEKS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TUTUPAN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 LAHAN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7A7A3B-E6F4-4070-9346-F0664BA94B66}"/>
              </a:ext>
            </a:extLst>
          </p:cNvPr>
          <p:cNvGrpSpPr/>
          <p:nvPr/>
        </p:nvGrpSpPr>
        <p:grpSpPr>
          <a:xfrm>
            <a:off x="1996604" y="5133687"/>
            <a:ext cx="1698171" cy="1698171"/>
            <a:chOff x="3851730" y="3290418"/>
            <a:chExt cx="1698171" cy="16981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2EF019-AF61-4553-A07B-D0273CE6CE6A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E0F711-B78D-40F2-82C5-1539D862319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5889D4-A2F1-4CF5-A81D-2A8F7E884523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D37B05-9DA8-4BF4-9DCD-6B11B7D0E90E}"/>
                </a:ext>
              </a:extLst>
            </p:cNvPr>
            <p:cNvSpPr/>
            <p:nvPr/>
          </p:nvSpPr>
          <p:spPr>
            <a:xfrm>
              <a:off x="3998359" y="3638790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LUASAN KAWASAN GENANGAN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FEB74-9384-4146-AE91-FFACE6AB4579}"/>
              </a:ext>
            </a:extLst>
          </p:cNvPr>
          <p:cNvGrpSpPr/>
          <p:nvPr/>
        </p:nvGrpSpPr>
        <p:grpSpPr>
          <a:xfrm>
            <a:off x="64973" y="3051116"/>
            <a:ext cx="1698171" cy="1698171"/>
            <a:chOff x="2080242" y="5014156"/>
            <a:chExt cx="1698171" cy="1698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33073-B7C3-4754-AD77-85F80E1E0BCE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963F2B-AA83-4994-986C-BCEF699EF3A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71B0DF-971B-4FDB-879F-AE3BE366E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AE425-B9DA-4CC9-B790-FC2DE7950B5E}"/>
                </a:ext>
              </a:extLst>
            </p:cNvPr>
            <p:cNvSpPr/>
            <p:nvPr/>
          </p:nvSpPr>
          <p:spPr>
            <a:xfrm>
              <a:off x="2226872" y="5447741"/>
              <a:ext cx="140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r>
                <a:rPr lang="en-US" sz="1600" b="1" dirty="0">
                  <a:latin typeface="Arial Narrow" panose="020B0606020202030204" pitchFamily="34" charset="0"/>
                </a:rPr>
                <a:t>KUALITAS UDARA</a:t>
              </a:r>
            </a:p>
          </p:txBody>
        </p:sp>
      </p:grpSp>
      <p:sp>
        <p:nvSpPr>
          <p:cNvPr id="71" name="Arrow: Right 40">
            <a:extLst>
              <a:ext uri="{FF2B5EF4-FFF2-40B4-BE49-F238E27FC236}">
                <a16:creationId xmlns:a16="http://schemas.microsoft.com/office/drawing/2014/main" id="{B5098AF5-BDEA-4884-B9F4-020D394779A5}"/>
              </a:ext>
            </a:extLst>
          </p:cNvPr>
          <p:cNvSpPr/>
          <p:nvPr/>
        </p:nvSpPr>
        <p:spPr>
          <a:xfrm rot="2039873">
            <a:off x="4037079" y="1352335"/>
            <a:ext cx="4271638" cy="1680985"/>
          </a:xfrm>
          <a:custGeom>
            <a:avLst/>
            <a:gdLst>
              <a:gd name="connsiteX0" fmla="*/ 0 w 3765472"/>
              <a:gd name="connsiteY0" fmla="*/ 184237 h 736948"/>
              <a:gd name="connsiteX1" fmla="*/ 3396998 w 3765472"/>
              <a:gd name="connsiteY1" fmla="*/ 184237 h 736948"/>
              <a:gd name="connsiteX2" fmla="*/ 3396998 w 3765472"/>
              <a:gd name="connsiteY2" fmla="*/ 0 h 736948"/>
              <a:gd name="connsiteX3" fmla="*/ 3765472 w 3765472"/>
              <a:gd name="connsiteY3" fmla="*/ 368474 h 736948"/>
              <a:gd name="connsiteX4" fmla="*/ 3396998 w 3765472"/>
              <a:gd name="connsiteY4" fmla="*/ 736948 h 736948"/>
              <a:gd name="connsiteX5" fmla="*/ 3396998 w 3765472"/>
              <a:gd name="connsiteY5" fmla="*/ 552711 h 736948"/>
              <a:gd name="connsiteX6" fmla="*/ 0 w 3765472"/>
              <a:gd name="connsiteY6" fmla="*/ 552711 h 736948"/>
              <a:gd name="connsiteX7" fmla="*/ 0 w 3765472"/>
              <a:gd name="connsiteY7" fmla="*/ 184237 h 736948"/>
              <a:gd name="connsiteX0" fmla="*/ 809248 w 4574720"/>
              <a:gd name="connsiteY0" fmla="*/ 184237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809248 w 4574720"/>
              <a:gd name="connsiteY7" fmla="*/ 184237 h 2161333"/>
              <a:gd name="connsiteX0" fmla="*/ 170269 w 4574720"/>
              <a:gd name="connsiteY0" fmla="*/ 1656409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70269 w 4574720"/>
              <a:gd name="connsiteY7" fmla="*/ 1656409 h 2161333"/>
              <a:gd name="connsiteX0" fmla="*/ 147987 w 4574720"/>
              <a:gd name="connsiteY0" fmla="*/ 1696535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47987 w 4574720"/>
              <a:gd name="connsiteY7" fmla="*/ 1696535 h 2161333"/>
              <a:gd name="connsiteX0" fmla="*/ 0 w 4426733"/>
              <a:gd name="connsiteY0" fmla="*/ 1696535 h 2311046"/>
              <a:gd name="connsiteX1" fmla="*/ 4058259 w 4426733"/>
              <a:gd name="connsiteY1" fmla="*/ 184237 h 2311046"/>
              <a:gd name="connsiteX2" fmla="*/ 4058259 w 4426733"/>
              <a:gd name="connsiteY2" fmla="*/ 0 h 2311046"/>
              <a:gd name="connsiteX3" fmla="*/ 4426733 w 4426733"/>
              <a:gd name="connsiteY3" fmla="*/ 368474 h 2311046"/>
              <a:gd name="connsiteX4" fmla="*/ 4058259 w 4426733"/>
              <a:gd name="connsiteY4" fmla="*/ 736948 h 2311046"/>
              <a:gd name="connsiteX5" fmla="*/ 4058259 w 4426733"/>
              <a:gd name="connsiteY5" fmla="*/ 552711 h 2311046"/>
              <a:gd name="connsiteX6" fmla="*/ 225626 w 4426733"/>
              <a:gd name="connsiteY6" fmla="*/ 2311046 h 2311046"/>
              <a:gd name="connsiteX7" fmla="*/ 0 w 4426733"/>
              <a:gd name="connsiteY7" fmla="*/ 1696535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782485"/>
              <a:gd name="connsiteY0" fmla="*/ 2218732 h 2311046"/>
              <a:gd name="connsiteX1" fmla="*/ 4305573 w 4782485"/>
              <a:gd name="connsiteY1" fmla="*/ 184237 h 2311046"/>
              <a:gd name="connsiteX2" fmla="*/ 4305573 w 4782485"/>
              <a:gd name="connsiteY2" fmla="*/ 0 h 2311046"/>
              <a:gd name="connsiteX3" fmla="*/ 4782485 w 4782485"/>
              <a:gd name="connsiteY3" fmla="*/ 355189 h 2311046"/>
              <a:gd name="connsiteX4" fmla="*/ 4305573 w 4782485"/>
              <a:gd name="connsiteY4" fmla="*/ 736948 h 2311046"/>
              <a:gd name="connsiteX5" fmla="*/ 4305573 w 4782485"/>
              <a:gd name="connsiteY5" fmla="*/ 552711 h 2311046"/>
              <a:gd name="connsiteX6" fmla="*/ 472940 w 4782485"/>
              <a:gd name="connsiteY6" fmla="*/ 2311046 h 2311046"/>
              <a:gd name="connsiteX7" fmla="*/ 0 w 4782485"/>
              <a:gd name="connsiteY7" fmla="*/ 2218732 h 2311046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305573 w 4782485"/>
              <a:gd name="connsiteY4" fmla="*/ 881232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148004 w 4782485"/>
              <a:gd name="connsiteY4" fmla="*/ 991267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485" h="2455330">
                <a:moveTo>
                  <a:pt x="0" y="2363016"/>
                </a:moveTo>
                <a:cubicBezTo>
                  <a:pt x="1327663" y="1251738"/>
                  <a:pt x="2176280" y="528074"/>
                  <a:pt x="4305573" y="328521"/>
                </a:cubicBezTo>
                <a:lnTo>
                  <a:pt x="4087100" y="0"/>
                </a:lnTo>
                <a:lnTo>
                  <a:pt x="4782485" y="499473"/>
                </a:lnTo>
                <a:lnTo>
                  <a:pt x="4148004" y="991267"/>
                </a:lnTo>
                <a:lnTo>
                  <a:pt x="4305573" y="696995"/>
                </a:lnTo>
                <a:cubicBezTo>
                  <a:pt x="2752991" y="843602"/>
                  <a:pt x="1693303" y="1291470"/>
                  <a:pt x="472940" y="2455330"/>
                </a:cubicBezTo>
                <a:cubicBezTo>
                  <a:pt x="338686" y="2368642"/>
                  <a:pt x="209911" y="2363090"/>
                  <a:pt x="0" y="2363016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 Narrow" panose="020B060602020203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F980D0-CFC6-4B7B-A9E6-FF9D22AE56D2}"/>
              </a:ext>
            </a:extLst>
          </p:cNvPr>
          <p:cNvGrpSpPr/>
          <p:nvPr/>
        </p:nvGrpSpPr>
        <p:grpSpPr>
          <a:xfrm>
            <a:off x="8009299" y="2498943"/>
            <a:ext cx="2274682" cy="2109866"/>
            <a:chOff x="688768" y="1626920"/>
            <a:chExt cx="1698171" cy="16981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7D69D93-06A9-45A8-A047-8CAA059F2FB1}"/>
                </a:ext>
              </a:extLst>
            </p:cNvPr>
            <p:cNvSpPr/>
            <p:nvPr/>
          </p:nvSpPr>
          <p:spPr>
            <a:xfrm>
              <a:off x="688768" y="1626920"/>
              <a:ext cx="1698171" cy="169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05528F6-D712-4702-AC20-305BE0F28EA0}"/>
                </a:ext>
              </a:extLst>
            </p:cNvPr>
            <p:cNvSpPr/>
            <p:nvPr/>
          </p:nvSpPr>
          <p:spPr>
            <a:xfrm>
              <a:off x="835398" y="1773550"/>
              <a:ext cx="1404909" cy="140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D2D248-BCFF-4F49-89BE-04D6A41B0DB5}"/>
              </a:ext>
            </a:extLst>
          </p:cNvPr>
          <p:cNvCxnSpPr/>
          <p:nvPr/>
        </p:nvCxnSpPr>
        <p:spPr>
          <a:xfrm>
            <a:off x="12051766" y="1487523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99B6C38-D3A6-45C7-AF32-333BBD4A3CEC}"/>
              </a:ext>
            </a:extLst>
          </p:cNvPr>
          <p:cNvGrpSpPr/>
          <p:nvPr/>
        </p:nvGrpSpPr>
        <p:grpSpPr>
          <a:xfrm>
            <a:off x="10348416" y="2536714"/>
            <a:ext cx="1793805" cy="1656962"/>
            <a:chOff x="2080242" y="1524756"/>
            <a:chExt cx="1698171" cy="1698171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AFFF6C4-CDB2-4888-B50D-4ECE0466FCE0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0E3F497-8AB0-4EB0-BC60-7D749973E93C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635DFB1-FCCE-4723-92F9-73C014AF84D9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5AFC6B4-F87A-4593-ADEB-0530FF577234}"/>
                </a:ext>
              </a:extLst>
            </p:cNvPr>
            <p:cNvSpPr/>
            <p:nvPr/>
          </p:nvSpPr>
          <p:spPr>
            <a:xfrm>
              <a:off x="2246526" y="1837781"/>
              <a:ext cx="1385255" cy="119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Program Penyelenggaraan Lalu Lintas Dan Angkutan Jalan (LLAJ)</a:t>
              </a:r>
            </a:p>
            <a:p>
              <a:pPr algn="ctr"/>
              <a:endParaRPr lang="fi-FI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ID" sz="1000" b="1" dirty="0">
                  <a:latin typeface="Arial Narrow" panose="020B0606020202030204" pitchFamily="34" charset="0"/>
                </a:rPr>
                <a:t>DISHUB</a:t>
              </a:r>
              <a:endParaRPr lang="en-US" sz="1000" b="1" dirty="0">
                <a:latin typeface="Arial Narrow" panose="020B0606020202030204" pitchFamily="34" charset="0"/>
              </a:endParaRP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FFF679-4650-47BA-9ED8-087832329C65}"/>
              </a:ext>
            </a:extLst>
          </p:cNvPr>
          <p:cNvGrpSpPr/>
          <p:nvPr/>
        </p:nvGrpSpPr>
        <p:grpSpPr>
          <a:xfrm>
            <a:off x="9385081" y="4554970"/>
            <a:ext cx="1695194" cy="1737069"/>
            <a:chOff x="2080242" y="5014156"/>
            <a:chExt cx="1698171" cy="169817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CC15B48-4F31-400D-9AA4-FC6943F7B545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5844463-3EAA-45C2-A5CC-57A143AA996C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ECA462-57D5-4DC5-98A0-4A9318899FCE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33229BD-458D-4197-8A4A-561D465A9A19}"/>
                </a:ext>
              </a:extLst>
            </p:cNvPr>
            <p:cNvSpPr/>
            <p:nvPr/>
          </p:nvSpPr>
          <p:spPr>
            <a:xfrm>
              <a:off x="2209961" y="5449216"/>
              <a:ext cx="1404911" cy="1068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Program Penyelenggaraan Jalan</a:t>
              </a:r>
            </a:p>
            <a:p>
              <a:pPr algn="ctr"/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ID" sz="1100" b="1" dirty="0">
                  <a:latin typeface="Arial Narrow" panose="020B0606020202030204" pitchFamily="34" charset="0"/>
                </a:rPr>
                <a:t>DPUPR</a:t>
              </a:r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A572DA8-1A27-4C43-924E-C06542BC3D7B}"/>
              </a:ext>
            </a:extLst>
          </p:cNvPr>
          <p:cNvGrpSpPr/>
          <p:nvPr/>
        </p:nvGrpSpPr>
        <p:grpSpPr>
          <a:xfrm>
            <a:off x="6534025" y="3820469"/>
            <a:ext cx="1737420" cy="1698171"/>
            <a:chOff x="2080242" y="5014156"/>
            <a:chExt cx="1698171" cy="169817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FA68C2A-3D0E-4813-9C4A-27DF24E09A36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B06CDCF-46E1-4FAD-ACB2-37A0D4A1439F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447C2A6-93A6-4493-B70F-7F4D80204DAF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1C97BA5-761A-4F13-968C-31B7E15A4AE9}"/>
                </a:ext>
              </a:extLst>
            </p:cNvPr>
            <p:cNvSpPr/>
            <p:nvPr/>
          </p:nvSpPr>
          <p:spPr>
            <a:xfrm>
              <a:off x="2248426" y="5200173"/>
              <a:ext cx="1404911" cy="1284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Peningkatan Prasarana, Sarana Dan Utilitas Umum (PSU)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ID" sz="900" b="1" dirty="0">
                  <a:latin typeface="Arial Narrow" panose="020B0606020202030204" pitchFamily="34" charset="0"/>
                </a:rPr>
                <a:t>DPRKP</a:t>
              </a:r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612845-E7FD-4C45-9158-8E1DA11603CD}"/>
              </a:ext>
            </a:extLst>
          </p:cNvPr>
          <p:cNvSpPr/>
          <p:nvPr/>
        </p:nvSpPr>
        <p:spPr>
          <a:xfrm>
            <a:off x="8078309" y="3042415"/>
            <a:ext cx="1966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>
                <a:latin typeface="Arial Narrow" panose="020B0606020202030204" pitchFamily="34" charset="0"/>
              </a:rPr>
              <a:t>PENURUNAN</a:t>
            </a:r>
          </a:p>
          <a:p>
            <a:pPr algn="ctr"/>
            <a:r>
              <a:rPr lang="fi-FI" dirty="0">
                <a:latin typeface="Arial Narrow" panose="020B0606020202030204" pitchFamily="34" charset="0"/>
              </a:rPr>
              <a:t> V/C RATIO JARINGAN JALAN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B0D61-BC87-4800-A419-D6C6EBD2C8BF}"/>
              </a:ext>
            </a:extLst>
          </p:cNvPr>
          <p:cNvGrpSpPr/>
          <p:nvPr/>
        </p:nvGrpSpPr>
        <p:grpSpPr>
          <a:xfrm>
            <a:off x="8185887" y="680537"/>
            <a:ext cx="1851698" cy="1698171"/>
            <a:chOff x="2080242" y="1524756"/>
            <a:chExt cx="1698171" cy="169817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7988353-0FAD-469F-98D3-51FDCA14BDB2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33EA887-C4DF-44C9-92DF-4FFEC246B084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55E8145-88F9-4D08-882C-4D0BD8012299}"/>
                  </a:ext>
                </a:extLst>
              </p:cNvPr>
              <p:cNvSpPr/>
              <p:nvPr/>
            </p:nvSpPr>
            <p:spPr>
              <a:xfrm>
                <a:off x="811445" y="175904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CD2792E-B236-4FB8-8559-F655163C2258}"/>
                </a:ext>
              </a:extLst>
            </p:cNvPr>
            <p:cNvSpPr/>
            <p:nvPr/>
          </p:nvSpPr>
          <p:spPr>
            <a:xfrm>
              <a:off x="2226872" y="1641329"/>
              <a:ext cx="1404909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Program</a:t>
              </a:r>
            </a:p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 Pengelolaan Pelayaran</a:t>
              </a:r>
            </a:p>
            <a:p>
              <a:pPr algn="ctr"/>
              <a:endParaRPr lang="fi-FI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DISHUB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78F59A-9513-4131-8850-DF72C7C165BE}"/>
              </a:ext>
            </a:extLst>
          </p:cNvPr>
          <p:cNvGrpSpPr/>
          <p:nvPr/>
        </p:nvGrpSpPr>
        <p:grpSpPr>
          <a:xfrm>
            <a:off x="79477" y="4895917"/>
            <a:ext cx="1698171" cy="1698171"/>
            <a:chOff x="3851730" y="3290418"/>
            <a:chExt cx="1698171" cy="16981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50A1AA-0CAA-407D-A3AE-2FA7B3DE0820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A2D4CD2-394F-4CF7-BAA5-4874CEA2030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1F51676-F492-4E28-B51F-712568F28F9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4F8CF9-BC95-4CD9-A63B-044A728B1882}"/>
                </a:ext>
              </a:extLst>
            </p:cNvPr>
            <p:cNvSpPr/>
            <p:nvPr/>
          </p:nvSpPr>
          <p:spPr>
            <a:xfrm>
              <a:off x="3998359" y="3755333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endParaRPr lang="en-US" sz="16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AIR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05D75D-9272-4672-ADEC-3FB7FF3D932E}"/>
              </a:ext>
            </a:extLst>
          </p:cNvPr>
          <p:cNvGrpSpPr/>
          <p:nvPr/>
        </p:nvGrpSpPr>
        <p:grpSpPr>
          <a:xfrm>
            <a:off x="3850427" y="4666616"/>
            <a:ext cx="1698171" cy="1698171"/>
            <a:chOff x="3851730" y="3290418"/>
            <a:chExt cx="1698171" cy="169817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FD1F2A-C8EC-4A0E-90AB-39BC138DA51C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3808BB7-8686-45BF-AEB9-12EAF5B1BB9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E6A957-9138-4125-A793-9D6390078C1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842685-A617-4418-86FE-DF64CA4E7ADC}"/>
                </a:ext>
              </a:extLst>
            </p:cNvPr>
            <p:cNvSpPr/>
            <p:nvPr/>
          </p:nvSpPr>
          <p:spPr>
            <a:xfrm>
              <a:off x="4027845" y="3551822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CAKUPAN LAYANAN INFRASTRUKTUR PERKOTAAN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F3ECB-A734-4C1E-8781-6F7CD7ADD196}"/>
              </a:ext>
            </a:extLst>
          </p:cNvPr>
          <p:cNvGrpSpPr/>
          <p:nvPr/>
        </p:nvGrpSpPr>
        <p:grpSpPr>
          <a:xfrm>
            <a:off x="4113548" y="2721994"/>
            <a:ext cx="1698171" cy="1698171"/>
            <a:chOff x="3851730" y="3290418"/>
            <a:chExt cx="1698171" cy="169817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0B445-D432-4D06-B4E1-698AAE8F8D46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FC3C7B-8F3D-40E7-9A47-5F24E6F6CBF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573E849-AE75-432E-B554-FE6288566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16D734-750E-4749-8104-98DBD88B57EB}"/>
                </a:ext>
              </a:extLst>
            </p:cNvPr>
            <p:cNvSpPr/>
            <p:nvPr/>
          </p:nvSpPr>
          <p:spPr>
            <a:xfrm>
              <a:off x="3998359" y="3755333"/>
              <a:ext cx="1404909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100" b="1" dirty="0">
                  <a:latin typeface="Arial Narrow" panose="020B0606020202030204" pitchFamily="34" charset="0"/>
                </a:rPr>
                <a:t>PERSENTASE PERUMAHAN DAN PERMUKIMAN TIDAK LAYAK HUNI YANG DITANGANI</a:t>
              </a:r>
              <a:endParaRPr lang="en-US" sz="11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19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93FFA6-9455-472B-8A1D-4A7653BB8358}"/>
              </a:ext>
            </a:extLst>
          </p:cNvPr>
          <p:cNvCxnSpPr/>
          <p:nvPr/>
        </p:nvCxnSpPr>
        <p:spPr>
          <a:xfrm>
            <a:off x="5796725" y="1597407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A92EE-DFE7-4E72-A3F7-56CB5AD2F89F}"/>
              </a:ext>
            </a:extLst>
          </p:cNvPr>
          <p:cNvSpPr/>
          <p:nvPr/>
        </p:nvSpPr>
        <p:spPr>
          <a:xfrm>
            <a:off x="61246" y="145673"/>
            <a:ext cx="6840760" cy="127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5184A-351D-49C8-9A0A-78D781B948D9}"/>
              </a:ext>
            </a:extLst>
          </p:cNvPr>
          <p:cNvSpPr/>
          <p:nvPr/>
        </p:nvSpPr>
        <p:spPr>
          <a:xfrm>
            <a:off x="308758" y="308758"/>
            <a:ext cx="6365174" cy="9500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D083-E42D-4E45-A2C6-0933346A8BC7}"/>
              </a:ext>
            </a:extLst>
          </p:cNvPr>
          <p:cNvSpPr txBox="1"/>
          <p:nvPr/>
        </p:nvSpPr>
        <p:spPr>
          <a:xfrm>
            <a:off x="581892" y="288561"/>
            <a:ext cx="55140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D" sz="4000" b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CROSSCUTTING</a:t>
            </a:r>
            <a:endParaRPr lang="id-ID" sz="4000" b="1" dirty="0">
              <a:solidFill>
                <a:srgbClr val="9DA0AD"/>
              </a:solidFill>
              <a:latin typeface="Arial Narrow" panose="020B060602020203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lvl="0"/>
            <a:r>
              <a:rPr lang="id-ID" sz="12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PERSENTASE PERUMAHAN DAN PERMUKIMAN TIDAK LAYAK HUNI YANG DITANGANI)</a:t>
            </a:r>
            <a:endParaRPr lang="en-ID" sz="1600" dirty="0">
              <a:solidFill>
                <a:srgbClr val="9DA0A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28C01-BA7E-42B3-8BAE-7535E66A6255}"/>
              </a:ext>
            </a:extLst>
          </p:cNvPr>
          <p:cNvGrpSpPr/>
          <p:nvPr/>
        </p:nvGrpSpPr>
        <p:grpSpPr>
          <a:xfrm>
            <a:off x="2782695" y="1560526"/>
            <a:ext cx="1698171" cy="1698171"/>
            <a:chOff x="2080242" y="1524756"/>
            <a:chExt cx="1698171" cy="16981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CFAADB-6EB9-4168-A405-8227C21314F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E105B-3BB0-4D3B-8E97-654A35F2F26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648299-D97D-4CBB-8A92-7C61A715BE2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60EECF-A0E3-4DAC-8A1A-DBA30D55AE6B}"/>
                </a:ext>
              </a:extLst>
            </p:cNvPr>
            <p:cNvSpPr/>
            <p:nvPr/>
          </p:nvSpPr>
          <p:spPr>
            <a:xfrm>
              <a:off x="2209946" y="1757606"/>
              <a:ext cx="14049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PERSENTASE PERUMAHAN DAN PERMUKIMAN TIDAK LAYAK HUNI YANG DITANGANI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667E7-5548-468D-8F80-D9314641E939}"/>
              </a:ext>
            </a:extLst>
          </p:cNvPr>
          <p:cNvGrpSpPr/>
          <p:nvPr/>
        </p:nvGrpSpPr>
        <p:grpSpPr>
          <a:xfrm>
            <a:off x="2080244" y="3269456"/>
            <a:ext cx="1698171" cy="1698171"/>
            <a:chOff x="2080244" y="3269456"/>
            <a:chExt cx="1698171" cy="16981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D0FEC-1552-43BC-865F-FD854E1BAA8C}"/>
                </a:ext>
              </a:extLst>
            </p:cNvPr>
            <p:cNvGrpSpPr/>
            <p:nvPr/>
          </p:nvGrpSpPr>
          <p:grpSpPr>
            <a:xfrm>
              <a:off x="2080244" y="3269456"/>
              <a:ext cx="1698171" cy="1698171"/>
              <a:chOff x="688768" y="1626920"/>
              <a:chExt cx="1698171" cy="16981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891423-CC3A-40DE-ADBC-63AAC25E6EE2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163E3E-2193-4FBC-85B1-B190DD49192D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C4A0C-1652-41D2-856E-D2618D389B23}"/>
                </a:ext>
              </a:extLst>
            </p:cNvPr>
            <p:cNvSpPr/>
            <p:nvPr/>
          </p:nvSpPr>
          <p:spPr>
            <a:xfrm>
              <a:off x="2226872" y="3571866"/>
              <a:ext cx="1404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50" b="1" dirty="0">
                  <a:latin typeface="Arial Narrow" panose="020B0606020202030204" pitchFamily="34" charset="0"/>
                </a:rPr>
                <a:t>PENGUATAN </a:t>
              </a:r>
              <a:r>
                <a:rPr lang="en-US" sz="1050" b="1" dirty="0">
                  <a:latin typeface="Arial Narrow" panose="020B0606020202030204" pitchFamily="34" charset="0"/>
                </a:rPr>
                <a:t>PENGELOLAAN INFRASTRUKTUR DAN UTILITAS PERKOTAAN SERTA PENATAAN LINGKUNGAN</a:t>
              </a:r>
              <a:endParaRPr lang="id-ID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65A577-4ED3-4EF7-B633-583507790957}"/>
              </a:ext>
            </a:extLst>
          </p:cNvPr>
          <p:cNvGrpSpPr/>
          <p:nvPr/>
        </p:nvGrpSpPr>
        <p:grpSpPr>
          <a:xfrm>
            <a:off x="946681" y="1529623"/>
            <a:ext cx="1698171" cy="1698171"/>
            <a:chOff x="308758" y="3269454"/>
            <a:chExt cx="1698171" cy="1698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3D6965-06E1-43A5-AAEF-BEB5EDD6C27E}"/>
                </a:ext>
              </a:extLst>
            </p:cNvPr>
            <p:cNvGrpSpPr/>
            <p:nvPr/>
          </p:nvGrpSpPr>
          <p:grpSpPr>
            <a:xfrm>
              <a:off x="308758" y="3269454"/>
              <a:ext cx="1698171" cy="1698171"/>
              <a:chOff x="688768" y="1626920"/>
              <a:chExt cx="1698171" cy="169817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F565F2-9DFF-40F5-A682-1F3AF199503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3362BE-EB1A-41EC-8E86-B3A118E4889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53FEF4-D2ED-4602-83BC-3B8CC23A9866}"/>
                </a:ext>
              </a:extLst>
            </p:cNvPr>
            <p:cNvSpPr/>
            <p:nvPr/>
          </p:nvSpPr>
          <p:spPr>
            <a:xfrm>
              <a:off x="580804" y="3548718"/>
              <a:ext cx="11791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INDEKS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TUTUPAN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 LAHAN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7A7A3B-E6F4-4070-9346-F0664BA94B66}"/>
              </a:ext>
            </a:extLst>
          </p:cNvPr>
          <p:cNvGrpSpPr/>
          <p:nvPr/>
        </p:nvGrpSpPr>
        <p:grpSpPr>
          <a:xfrm>
            <a:off x="1996604" y="5133687"/>
            <a:ext cx="1698171" cy="1698171"/>
            <a:chOff x="3851730" y="3290418"/>
            <a:chExt cx="1698171" cy="16981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2EF019-AF61-4553-A07B-D0273CE6CE6A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E0F711-B78D-40F2-82C5-1539D862319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5889D4-A2F1-4CF5-A81D-2A8F7E884523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D37B05-9DA8-4BF4-9DCD-6B11B7D0E90E}"/>
                </a:ext>
              </a:extLst>
            </p:cNvPr>
            <p:cNvSpPr/>
            <p:nvPr/>
          </p:nvSpPr>
          <p:spPr>
            <a:xfrm>
              <a:off x="3998359" y="3638790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LUASAN KAWASAN GENANGAN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FEB74-9384-4146-AE91-FFACE6AB4579}"/>
              </a:ext>
            </a:extLst>
          </p:cNvPr>
          <p:cNvGrpSpPr/>
          <p:nvPr/>
        </p:nvGrpSpPr>
        <p:grpSpPr>
          <a:xfrm>
            <a:off x="64973" y="3051116"/>
            <a:ext cx="1698171" cy="1698171"/>
            <a:chOff x="2080242" y="5014156"/>
            <a:chExt cx="1698171" cy="1698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33073-B7C3-4754-AD77-85F80E1E0BCE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963F2B-AA83-4994-986C-BCEF699EF3A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71B0DF-971B-4FDB-879F-AE3BE366E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AE425-B9DA-4CC9-B790-FC2DE7950B5E}"/>
                </a:ext>
              </a:extLst>
            </p:cNvPr>
            <p:cNvSpPr/>
            <p:nvPr/>
          </p:nvSpPr>
          <p:spPr>
            <a:xfrm>
              <a:off x="2226872" y="5447741"/>
              <a:ext cx="140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r>
                <a:rPr lang="en-US" sz="1600" b="1" dirty="0">
                  <a:latin typeface="Arial Narrow" panose="020B0606020202030204" pitchFamily="34" charset="0"/>
                </a:rPr>
                <a:t>KUALITAS UDARA</a:t>
              </a:r>
            </a:p>
          </p:txBody>
        </p:sp>
      </p:grpSp>
      <p:sp>
        <p:nvSpPr>
          <p:cNvPr id="71" name="Arrow: Right 40">
            <a:extLst>
              <a:ext uri="{FF2B5EF4-FFF2-40B4-BE49-F238E27FC236}">
                <a16:creationId xmlns:a16="http://schemas.microsoft.com/office/drawing/2014/main" id="{B5098AF5-BDEA-4884-B9F4-020D394779A5}"/>
              </a:ext>
            </a:extLst>
          </p:cNvPr>
          <p:cNvSpPr/>
          <p:nvPr/>
        </p:nvSpPr>
        <p:spPr>
          <a:xfrm rot="2039873">
            <a:off x="4037079" y="1352335"/>
            <a:ext cx="4271638" cy="1680985"/>
          </a:xfrm>
          <a:custGeom>
            <a:avLst/>
            <a:gdLst>
              <a:gd name="connsiteX0" fmla="*/ 0 w 3765472"/>
              <a:gd name="connsiteY0" fmla="*/ 184237 h 736948"/>
              <a:gd name="connsiteX1" fmla="*/ 3396998 w 3765472"/>
              <a:gd name="connsiteY1" fmla="*/ 184237 h 736948"/>
              <a:gd name="connsiteX2" fmla="*/ 3396998 w 3765472"/>
              <a:gd name="connsiteY2" fmla="*/ 0 h 736948"/>
              <a:gd name="connsiteX3" fmla="*/ 3765472 w 3765472"/>
              <a:gd name="connsiteY3" fmla="*/ 368474 h 736948"/>
              <a:gd name="connsiteX4" fmla="*/ 3396998 w 3765472"/>
              <a:gd name="connsiteY4" fmla="*/ 736948 h 736948"/>
              <a:gd name="connsiteX5" fmla="*/ 3396998 w 3765472"/>
              <a:gd name="connsiteY5" fmla="*/ 552711 h 736948"/>
              <a:gd name="connsiteX6" fmla="*/ 0 w 3765472"/>
              <a:gd name="connsiteY6" fmla="*/ 552711 h 736948"/>
              <a:gd name="connsiteX7" fmla="*/ 0 w 3765472"/>
              <a:gd name="connsiteY7" fmla="*/ 184237 h 736948"/>
              <a:gd name="connsiteX0" fmla="*/ 809248 w 4574720"/>
              <a:gd name="connsiteY0" fmla="*/ 184237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809248 w 4574720"/>
              <a:gd name="connsiteY7" fmla="*/ 184237 h 2161333"/>
              <a:gd name="connsiteX0" fmla="*/ 170269 w 4574720"/>
              <a:gd name="connsiteY0" fmla="*/ 1656409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70269 w 4574720"/>
              <a:gd name="connsiteY7" fmla="*/ 1656409 h 2161333"/>
              <a:gd name="connsiteX0" fmla="*/ 147987 w 4574720"/>
              <a:gd name="connsiteY0" fmla="*/ 1696535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47987 w 4574720"/>
              <a:gd name="connsiteY7" fmla="*/ 1696535 h 2161333"/>
              <a:gd name="connsiteX0" fmla="*/ 0 w 4426733"/>
              <a:gd name="connsiteY0" fmla="*/ 1696535 h 2311046"/>
              <a:gd name="connsiteX1" fmla="*/ 4058259 w 4426733"/>
              <a:gd name="connsiteY1" fmla="*/ 184237 h 2311046"/>
              <a:gd name="connsiteX2" fmla="*/ 4058259 w 4426733"/>
              <a:gd name="connsiteY2" fmla="*/ 0 h 2311046"/>
              <a:gd name="connsiteX3" fmla="*/ 4426733 w 4426733"/>
              <a:gd name="connsiteY3" fmla="*/ 368474 h 2311046"/>
              <a:gd name="connsiteX4" fmla="*/ 4058259 w 4426733"/>
              <a:gd name="connsiteY4" fmla="*/ 736948 h 2311046"/>
              <a:gd name="connsiteX5" fmla="*/ 4058259 w 4426733"/>
              <a:gd name="connsiteY5" fmla="*/ 552711 h 2311046"/>
              <a:gd name="connsiteX6" fmla="*/ 225626 w 4426733"/>
              <a:gd name="connsiteY6" fmla="*/ 2311046 h 2311046"/>
              <a:gd name="connsiteX7" fmla="*/ 0 w 4426733"/>
              <a:gd name="connsiteY7" fmla="*/ 1696535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782485"/>
              <a:gd name="connsiteY0" fmla="*/ 2218732 h 2311046"/>
              <a:gd name="connsiteX1" fmla="*/ 4305573 w 4782485"/>
              <a:gd name="connsiteY1" fmla="*/ 184237 h 2311046"/>
              <a:gd name="connsiteX2" fmla="*/ 4305573 w 4782485"/>
              <a:gd name="connsiteY2" fmla="*/ 0 h 2311046"/>
              <a:gd name="connsiteX3" fmla="*/ 4782485 w 4782485"/>
              <a:gd name="connsiteY3" fmla="*/ 355189 h 2311046"/>
              <a:gd name="connsiteX4" fmla="*/ 4305573 w 4782485"/>
              <a:gd name="connsiteY4" fmla="*/ 736948 h 2311046"/>
              <a:gd name="connsiteX5" fmla="*/ 4305573 w 4782485"/>
              <a:gd name="connsiteY5" fmla="*/ 552711 h 2311046"/>
              <a:gd name="connsiteX6" fmla="*/ 472940 w 4782485"/>
              <a:gd name="connsiteY6" fmla="*/ 2311046 h 2311046"/>
              <a:gd name="connsiteX7" fmla="*/ 0 w 4782485"/>
              <a:gd name="connsiteY7" fmla="*/ 2218732 h 2311046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305573 w 4782485"/>
              <a:gd name="connsiteY4" fmla="*/ 881232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148004 w 4782485"/>
              <a:gd name="connsiteY4" fmla="*/ 991267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485" h="2455330">
                <a:moveTo>
                  <a:pt x="0" y="2363016"/>
                </a:moveTo>
                <a:cubicBezTo>
                  <a:pt x="1327663" y="1251738"/>
                  <a:pt x="2176280" y="528074"/>
                  <a:pt x="4305573" y="328521"/>
                </a:cubicBezTo>
                <a:lnTo>
                  <a:pt x="4087100" y="0"/>
                </a:lnTo>
                <a:lnTo>
                  <a:pt x="4782485" y="499473"/>
                </a:lnTo>
                <a:lnTo>
                  <a:pt x="4148004" y="991267"/>
                </a:lnTo>
                <a:lnTo>
                  <a:pt x="4305573" y="696995"/>
                </a:lnTo>
                <a:cubicBezTo>
                  <a:pt x="2752991" y="843602"/>
                  <a:pt x="1693303" y="1291470"/>
                  <a:pt x="472940" y="2455330"/>
                </a:cubicBezTo>
                <a:cubicBezTo>
                  <a:pt x="338686" y="2368642"/>
                  <a:pt x="209911" y="2363090"/>
                  <a:pt x="0" y="2363016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 Narrow" panose="020B060602020203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F980D0-CFC6-4B7B-A9E6-FF9D22AE56D2}"/>
              </a:ext>
            </a:extLst>
          </p:cNvPr>
          <p:cNvGrpSpPr/>
          <p:nvPr/>
        </p:nvGrpSpPr>
        <p:grpSpPr>
          <a:xfrm>
            <a:off x="8009299" y="2498943"/>
            <a:ext cx="2274682" cy="2109866"/>
            <a:chOff x="688768" y="1626920"/>
            <a:chExt cx="1698171" cy="16981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7D69D93-06A9-45A8-A047-8CAA059F2FB1}"/>
                </a:ext>
              </a:extLst>
            </p:cNvPr>
            <p:cNvSpPr/>
            <p:nvPr/>
          </p:nvSpPr>
          <p:spPr>
            <a:xfrm>
              <a:off x="688768" y="1626920"/>
              <a:ext cx="1698171" cy="169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05528F6-D712-4702-AC20-305BE0F28EA0}"/>
                </a:ext>
              </a:extLst>
            </p:cNvPr>
            <p:cNvSpPr/>
            <p:nvPr/>
          </p:nvSpPr>
          <p:spPr>
            <a:xfrm>
              <a:off x="835398" y="1773550"/>
              <a:ext cx="1404909" cy="140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D2D248-BCFF-4F49-89BE-04D6A41B0DB5}"/>
              </a:ext>
            </a:extLst>
          </p:cNvPr>
          <p:cNvCxnSpPr/>
          <p:nvPr/>
        </p:nvCxnSpPr>
        <p:spPr>
          <a:xfrm>
            <a:off x="12051766" y="1487523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FFF679-4650-47BA-9ED8-087832329C65}"/>
              </a:ext>
            </a:extLst>
          </p:cNvPr>
          <p:cNvGrpSpPr/>
          <p:nvPr/>
        </p:nvGrpSpPr>
        <p:grpSpPr>
          <a:xfrm>
            <a:off x="7780992" y="4942280"/>
            <a:ext cx="1695194" cy="1737069"/>
            <a:chOff x="2080242" y="5014156"/>
            <a:chExt cx="1698171" cy="169817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CC15B48-4F31-400D-9AA4-FC6943F7B545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5844463-3EAA-45C2-A5CC-57A143AA996C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ECA462-57D5-4DC5-98A0-4A9318899FCE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33229BD-458D-4197-8A4A-561D465A9A19}"/>
                </a:ext>
              </a:extLst>
            </p:cNvPr>
            <p:cNvSpPr/>
            <p:nvPr/>
          </p:nvSpPr>
          <p:spPr>
            <a:xfrm>
              <a:off x="2209961" y="5449216"/>
              <a:ext cx="1404911" cy="1068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Program Pengembangan Permukiman</a:t>
              </a:r>
            </a:p>
            <a:p>
              <a:pPr algn="ctr"/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ID" sz="1100" b="1" dirty="0">
                  <a:latin typeface="Arial Narrow" panose="020B0606020202030204" pitchFamily="34" charset="0"/>
                </a:rPr>
                <a:t>DPUPR</a:t>
              </a:r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A572DA8-1A27-4C43-924E-C06542BC3D7B}"/>
              </a:ext>
            </a:extLst>
          </p:cNvPr>
          <p:cNvGrpSpPr/>
          <p:nvPr/>
        </p:nvGrpSpPr>
        <p:grpSpPr>
          <a:xfrm>
            <a:off x="6153189" y="3309825"/>
            <a:ext cx="1737420" cy="1698171"/>
            <a:chOff x="2080242" y="5014156"/>
            <a:chExt cx="1698171" cy="169817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FA68C2A-3D0E-4813-9C4A-27DF24E09A36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B06CDCF-46E1-4FAD-ACB2-37A0D4A1439F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447C2A6-93A6-4493-B70F-7F4D80204DAF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1C97BA5-761A-4F13-968C-31B7E15A4AE9}"/>
                </a:ext>
              </a:extLst>
            </p:cNvPr>
            <p:cNvSpPr/>
            <p:nvPr/>
          </p:nvSpPr>
          <p:spPr>
            <a:xfrm>
              <a:off x="2249103" y="5500539"/>
              <a:ext cx="14049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Penyelenggaraan Penataan Ruang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ID" sz="900" b="1" dirty="0">
                  <a:latin typeface="Arial Narrow" panose="020B0606020202030204" pitchFamily="34" charset="0"/>
                </a:rPr>
                <a:t>DPUPR</a:t>
              </a:r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612845-E7FD-4C45-9158-8E1DA11603CD}"/>
              </a:ext>
            </a:extLst>
          </p:cNvPr>
          <p:cNvSpPr/>
          <p:nvPr/>
        </p:nvSpPr>
        <p:spPr>
          <a:xfrm>
            <a:off x="8169283" y="2832414"/>
            <a:ext cx="19663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dirty="0">
                <a:latin typeface="Arial Narrow" panose="020B0606020202030204" pitchFamily="34" charset="0"/>
              </a:rPr>
              <a:t>PERSENTASE PERUMAHAN DAN PERMUKIMAN TIDAK LAYAK HUNI YANG DITANGANI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78F59A-9513-4131-8850-DF72C7C165BE}"/>
              </a:ext>
            </a:extLst>
          </p:cNvPr>
          <p:cNvGrpSpPr/>
          <p:nvPr/>
        </p:nvGrpSpPr>
        <p:grpSpPr>
          <a:xfrm>
            <a:off x="79477" y="4895917"/>
            <a:ext cx="1698171" cy="1698171"/>
            <a:chOff x="3851730" y="3290418"/>
            <a:chExt cx="1698171" cy="16981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50A1AA-0CAA-407D-A3AE-2FA7B3DE0820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A2D4CD2-394F-4CF7-BAA5-4874CEA2030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1F51676-F492-4E28-B51F-712568F28F9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4F8CF9-BC95-4CD9-A63B-044A728B1882}"/>
                </a:ext>
              </a:extLst>
            </p:cNvPr>
            <p:cNvSpPr/>
            <p:nvPr/>
          </p:nvSpPr>
          <p:spPr>
            <a:xfrm>
              <a:off x="3998359" y="3755333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endParaRPr lang="en-US" sz="16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AIR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05D75D-9272-4672-ADEC-3FB7FF3D932E}"/>
              </a:ext>
            </a:extLst>
          </p:cNvPr>
          <p:cNvGrpSpPr/>
          <p:nvPr/>
        </p:nvGrpSpPr>
        <p:grpSpPr>
          <a:xfrm>
            <a:off x="3850427" y="4666616"/>
            <a:ext cx="1698171" cy="1698171"/>
            <a:chOff x="3851730" y="3290418"/>
            <a:chExt cx="1698171" cy="169817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FD1F2A-C8EC-4A0E-90AB-39BC138DA51C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3808BB7-8686-45BF-AEB9-12EAF5B1BB9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E6A957-9138-4125-A793-9D6390078C1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842685-A617-4418-86FE-DF64CA4E7ADC}"/>
                </a:ext>
              </a:extLst>
            </p:cNvPr>
            <p:cNvSpPr/>
            <p:nvPr/>
          </p:nvSpPr>
          <p:spPr>
            <a:xfrm>
              <a:off x="4027845" y="3551822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CAKUPAN LAYANAN INFRASTRUKTUR PERKOTAAN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F3ECB-A734-4C1E-8781-6F7CD7ADD196}"/>
              </a:ext>
            </a:extLst>
          </p:cNvPr>
          <p:cNvGrpSpPr/>
          <p:nvPr/>
        </p:nvGrpSpPr>
        <p:grpSpPr>
          <a:xfrm>
            <a:off x="4113548" y="2721994"/>
            <a:ext cx="1698171" cy="1698171"/>
            <a:chOff x="3851730" y="3290418"/>
            <a:chExt cx="1698171" cy="169817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0B445-D432-4D06-B4E1-698AAE8F8D46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FC3C7B-8F3D-40E7-9A47-5F24E6F6CBF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573E849-AE75-432E-B554-FE6288566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16D734-750E-4749-8104-98DBD88B57EB}"/>
                </a:ext>
              </a:extLst>
            </p:cNvPr>
            <p:cNvSpPr/>
            <p:nvPr/>
          </p:nvSpPr>
          <p:spPr>
            <a:xfrm>
              <a:off x="3998359" y="3755333"/>
              <a:ext cx="140490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PENURUNAN V/C RATIO JARINGAN JALAN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D032-C27F-4494-A229-D7EA37498E26}"/>
              </a:ext>
            </a:extLst>
          </p:cNvPr>
          <p:cNvGrpSpPr/>
          <p:nvPr/>
        </p:nvGrpSpPr>
        <p:grpSpPr>
          <a:xfrm>
            <a:off x="7683987" y="610077"/>
            <a:ext cx="1695194" cy="1737069"/>
            <a:chOff x="2080242" y="5014156"/>
            <a:chExt cx="1698171" cy="169817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370D03-CD79-49BF-A24E-2235B1CC14FA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BDE20C7-4680-4388-973A-A2E924C031D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9DA0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330C331-DC97-4CDB-84A0-33EFF7DE7DA2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8CF755D-3080-4BC6-BF6A-413A03AAACAE}"/>
                </a:ext>
              </a:extLst>
            </p:cNvPr>
            <p:cNvSpPr/>
            <p:nvPr/>
          </p:nvSpPr>
          <p:spPr>
            <a:xfrm>
              <a:off x="2209961" y="5449216"/>
              <a:ext cx="1404911" cy="1068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Program Pengembangan Perumahan</a:t>
              </a:r>
            </a:p>
            <a:p>
              <a:pPr algn="ctr"/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DPRKP</a:t>
              </a: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00053F9-125A-4924-B347-2595255AE09B}"/>
              </a:ext>
            </a:extLst>
          </p:cNvPr>
          <p:cNvGrpSpPr/>
          <p:nvPr/>
        </p:nvGrpSpPr>
        <p:grpSpPr>
          <a:xfrm>
            <a:off x="9845915" y="519389"/>
            <a:ext cx="1695194" cy="1737069"/>
            <a:chOff x="2080242" y="5014156"/>
            <a:chExt cx="1698171" cy="169817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C75EC2-0224-4639-900A-0CF21083ED7C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DCEE08C-8650-425C-96C8-03C9DCEF5EA3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CE06586-9009-4775-807F-52AB5097AA32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13A8DF3-9643-4DCA-841F-BFDB545D7225}"/>
                </a:ext>
              </a:extLst>
            </p:cNvPr>
            <p:cNvSpPr/>
            <p:nvPr/>
          </p:nvSpPr>
          <p:spPr>
            <a:xfrm>
              <a:off x="2209961" y="5449216"/>
              <a:ext cx="1404911" cy="902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Program Kawasan Permukiman</a:t>
              </a:r>
            </a:p>
            <a:p>
              <a:pPr algn="ctr"/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DPRKP</a:t>
              </a: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462919-B258-49EB-BFD5-C91956BC3B6C}"/>
              </a:ext>
            </a:extLst>
          </p:cNvPr>
          <p:cNvGrpSpPr/>
          <p:nvPr/>
        </p:nvGrpSpPr>
        <p:grpSpPr>
          <a:xfrm>
            <a:off x="10431833" y="2712836"/>
            <a:ext cx="1695194" cy="1737069"/>
            <a:chOff x="2080242" y="5014156"/>
            <a:chExt cx="1698171" cy="169817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D7B1A2C-5085-40C7-8A46-F03E66BE8F49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686135A-B4A3-4042-918F-5345723B04A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02DD85C-6DE8-42DB-95E5-FF350D3287DE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C0E2E8F-F106-40F6-BF4B-D78162DFDDB3}"/>
                </a:ext>
              </a:extLst>
            </p:cNvPr>
            <p:cNvSpPr/>
            <p:nvPr/>
          </p:nvSpPr>
          <p:spPr>
            <a:xfrm>
              <a:off x="2252278" y="5271778"/>
              <a:ext cx="1404911" cy="1399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Peningkatan Prasarana, Sarana Dan Utilitas Umum (PSU)</a:t>
              </a:r>
            </a:p>
            <a:p>
              <a:pPr algn="ctr"/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DPRKP</a:t>
              </a: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F8BCD5-83D3-4ECF-9DF3-81313CEE23DA}"/>
              </a:ext>
            </a:extLst>
          </p:cNvPr>
          <p:cNvGrpSpPr/>
          <p:nvPr/>
        </p:nvGrpSpPr>
        <p:grpSpPr>
          <a:xfrm>
            <a:off x="9888292" y="4843495"/>
            <a:ext cx="1695194" cy="1737069"/>
            <a:chOff x="2080242" y="5014156"/>
            <a:chExt cx="1698171" cy="169817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6A05657-0787-402E-A67C-030F69F8EB39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ADFDB0-9A5E-420E-9CB1-29F8198A56E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43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9981A89-600E-415E-BB06-561522B8B22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C1732E-CA58-4A12-85D4-5BCB0A66BFD7}"/>
                </a:ext>
              </a:extLst>
            </p:cNvPr>
            <p:cNvSpPr/>
            <p:nvPr/>
          </p:nvSpPr>
          <p:spPr>
            <a:xfrm>
              <a:off x="2240998" y="5294357"/>
              <a:ext cx="1404911" cy="1278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900" b="1" dirty="0">
                  <a:latin typeface="Arial Narrow" panose="020B0606020202030204" pitchFamily="34" charset="0"/>
                </a:rPr>
                <a:t>Program</a:t>
              </a:r>
            </a:p>
            <a:p>
              <a:pPr algn="ctr"/>
              <a:r>
                <a:rPr lang="nl-NL" sz="900" b="1" dirty="0">
                  <a:latin typeface="Arial Narrow" panose="020B0606020202030204" pitchFamily="34" charset="0"/>
                </a:rPr>
                <a:t> Peningkatan Pelayanan Sertifikasi, Kualifikasi, Klasifikasi, Dan Registrasi Bidang Perumahan Dan Kawasan Permukiman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900" b="1" dirty="0">
                  <a:latin typeface="Arial Narrow" panose="020B0606020202030204" pitchFamily="34" charset="0"/>
                </a:rPr>
                <a:t>DPRKP</a:t>
              </a:r>
            </a:p>
            <a:p>
              <a:pPr algn="ctr"/>
              <a:endParaRPr lang="en-US" sz="7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19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93FFA6-9455-472B-8A1D-4A7653BB8358}"/>
              </a:ext>
            </a:extLst>
          </p:cNvPr>
          <p:cNvCxnSpPr/>
          <p:nvPr/>
        </p:nvCxnSpPr>
        <p:spPr>
          <a:xfrm>
            <a:off x="5796725" y="1597407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A92EE-DFE7-4E72-A3F7-56CB5AD2F89F}"/>
              </a:ext>
            </a:extLst>
          </p:cNvPr>
          <p:cNvSpPr/>
          <p:nvPr/>
        </p:nvSpPr>
        <p:spPr>
          <a:xfrm>
            <a:off x="61246" y="145673"/>
            <a:ext cx="6840760" cy="127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5184A-351D-49C8-9A0A-78D781B948D9}"/>
              </a:ext>
            </a:extLst>
          </p:cNvPr>
          <p:cNvSpPr/>
          <p:nvPr/>
        </p:nvSpPr>
        <p:spPr>
          <a:xfrm>
            <a:off x="308758" y="308758"/>
            <a:ext cx="6365174" cy="9500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D083-E42D-4E45-A2C6-0933346A8BC7}"/>
              </a:ext>
            </a:extLst>
          </p:cNvPr>
          <p:cNvSpPr txBox="1"/>
          <p:nvPr/>
        </p:nvSpPr>
        <p:spPr>
          <a:xfrm>
            <a:off x="581892" y="288561"/>
            <a:ext cx="4543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D" sz="4000" b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CROSSCUTTING</a:t>
            </a:r>
            <a:endParaRPr lang="id-ID" sz="4000" b="1" dirty="0">
              <a:solidFill>
                <a:srgbClr val="9DA0AD"/>
              </a:solidFill>
              <a:latin typeface="Arial Narrow" panose="020B060602020203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lvl="0"/>
            <a:r>
              <a:rPr lang="id-ID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CAKUPAN LAYANAN INFRASTRUKTUR PERKOTAAN)</a:t>
            </a:r>
            <a:endParaRPr lang="en-ID" sz="2000" dirty="0">
              <a:solidFill>
                <a:srgbClr val="9DA0A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28C01-BA7E-42B3-8BAE-7535E66A6255}"/>
              </a:ext>
            </a:extLst>
          </p:cNvPr>
          <p:cNvGrpSpPr/>
          <p:nvPr/>
        </p:nvGrpSpPr>
        <p:grpSpPr>
          <a:xfrm>
            <a:off x="2782695" y="1560526"/>
            <a:ext cx="1698171" cy="1698171"/>
            <a:chOff x="2080242" y="1524756"/>
            <a:chExt cx="1698171" cy="16981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CFAADB-6EB9-4168-A405-8227C21314F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E105B-3BB0-4D3B-8E97-654A35F2F26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648299-D97D-4CBB-8A92-7C61A715BE2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60EECF-A0E3-4DAC-8A1A-DBA30D55AE6B}"/>
                </a:ext>
              </a:extLst>
            </p:cNvPr>
            <p:cNvSpPr/>
            <p:nvPr/>
          </p:nvSpPr>
          <p:spPr>
            <a:xfrm>
              <a:off x="2220667" y="1914090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CAKUPAN</a:t>
              </a:r>
            </a:p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 LAYANAN INFRASTRUKTUR PERKOTAAN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667E7-5548-468D-8F80-D9314641E939}"/>
              </a:ext>
            </a:extLst>
          </p:cNvPr>
          <p:cNvGrpSpPr/>
          <p:nvPr/>
        </p:nvGrpSpPr>
        <p:grpSpPr>
          <a:xfrm>
            <a:off x="2080244" y="3269456"/>
            <a:ext cx="1698171" cy="1698171"/>
            <a:chOff x="2080244" y="3269456"/>
            <a:chExt cx="1698171" cy="16981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D0FEC-1552-43BC-865F-FD854E1BAA8C}"/>
                </a:ext>
              </a:extLst>
            </p:cNvPr>
            <p:cNvGrpSpPr/>
            <p:nvPr/>
          </p:nvGrpSpPr>
          <p:grpSpPr>
            <a:xfrm>
              <a:off x="2080244" y="3269456"/>
              <a:ext cx="1698171" cy="1698171"/>
              <a:chOff x="688768" y="1626920"/>
              <a:chExt cx="1698171" cy="16981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891423-CC3A-40DE-ADBC-63AAC25E6EE2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163E3E-2193-4FBC-85B1-B190DD49192D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C4A0C-1652-41D2-856E-D2618D389B23}"/>
                </a:ext>
              </a:extLst>
            </p:cNvPr>
            <p:cNvSpPr/>
            <p:nvPr/>
          </p:nvSpPr>
          <p:spPr>
            <a:xfrm>
              <a:off x="2226872" y="3571866"/>
              <a:ext cx="1404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50" b="1" dirty="0">
                  <a:latin typeface="Arial Narrow" panose="020B0606020202030204" pitchFamily="34" charset="0"/>
                </a:rPr>
                <a:t>PENGUATAN </a:t>
              </a:r>
              <a:r>
                <a:rPr lang="en-US" sz="1050" b="1" dirty="0">
                  <a:latin typeface="Arial Narrow" panose="020B0606020202030204" pitchFamily="34" charset="0"/>
                </a:rPr>
                <a:t>PENGELOLAAN INFRASTRUKTUR DAN UTILITAS PERKOTAAN SERTA PENATAAN LINGKUNGAN</a:t>
              </a:r>
              <a:endParaRPr lang="id-ID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65A577-4ED3-4EF7-B633-583507790957}"/>
              </a:ext>
            </a:extLst>
          </p:cNvPr>
          <p:cNvGrpSpPr/>
          <p:nvPr/>
        </p:nvGrpSpPr>
        <p:grpSpPr>
          <a:xfrm>
            <a:off x="946681" y="1529623"/>
            <a:ext cx="1698171" cy="1698171"/>
            <a:chOff x="308758" y="3269454"/>
            <a:chExt cx="1698171" cy="1698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3D6965-06E1-43A5-AAEF-BEB5EDD6C27E}"/>
                </a:ext>
              </a:extLst>
            </p:cNvPr>
            <p:cNvGrpSpPr/>
            <p:nvPr/>
          </p:nvGrpSpPr>
          <p:grpSpPr>
            <a:xfrm>
              <a:off x="308758" y="3269454"/>
              <a:ext cx="1698171" cy="1698171"/>
              <a:chOff x="688768" y="1626920"/>
              <a:chExt cx="1698171" cy="169817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F565F2-9DFF-40F5-A682-1F3AF199503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3362BE-EB1A-41EC-8E86-B3A118E4889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53FEF4-D2ED-4602-83BC-3B8CC23A9866}"/>
                </a:ext>
              </a:extLst>
            </p:cNvPr>
            <p:cNvSpPr/>
            <p:nvPr/>
          </p:nvSpPr>
          <p:spPr>
            <a:xfrm>
              <a:off x="580804" y="3548718"/>
              <a:ext cx="11791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INDEKS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TUTUPAN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 LAHAN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7A7A3B-E6F4-4070-9346-F0664BA94B66}"/>
              </a:ext>
            </a:extLst>
          </p:cNvPr>
          <p:cNvGrpSpPr/>
          <p:nvPr/>
        </p:nvGrpSpPr>
        <p:grpSpPr>
          <a:xfrm>
            <a:off x="1996604" y="5133687"/>
            <a:ext cx="1698171" cy="1698171"/>
            <a:chOff x="3851730" y="3290418"/>
            <a:chExt cx="1698171" cy="16981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2EF019-AF61-4553-A07B-D0273CE6CE6A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E0F711-B78D-40F2-82C5-1539D862319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5889D4-A2F1-4CF5-A81D-2A8F7E884523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D37B05-9DA8-4BF4-9DCD-6B11B7D0E90E}"/>
                </a:ext>
              </a:extLst>
            </p:cNvPr>
            <p:cNvSpPr/>
            <p:nvPr/>
          </p:nvSpPr>
          <p:spPr>
            <a:xfrm>
              <a:off x="3998359" y="3638790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LUASAN KAWASAN GENANGAN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FEB74-9384-4146-AE91-FFACE6AB4579}"/>
              </a:ext>
            </a:extLst>
          </p:cNvPr>
          <p:cNvGrpSpPr/>
          <p:nvPr/>
        </p:nvGrpSpPr>
        <p:grpSpPr>
          <a:xfrm>
            <a:off x="64973" y="3051116"/>
            <a:ext cx="1698171" cy="1698171"/>
            <a:chOff x="2080242" y="5014156"/>
            <a:chExt cx="1698171" cy="1698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33073-B7C3-4754-AD77-85F80E1E0BCE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963F2B-AA83-4994-986C-BCEF699EF3A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71B0DF-971B-4FDB-879F-AE3BE366E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AE425-B9DA-4CC9-B790-FC2DE7950B5E}"/>
                </a:ext>
              </a:extLst>
            </p:cNvPr>
            <p:cNvSpPr/>
            <p:nvPr/>
          </p:nvSpPr>
          <p:spPr>
            <a:xfrm>
              <a:off x="2226872" y="5447741"/>
              <a:ext cx="140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r>
                <a:rPr lang="en-US" sz="1600" b="1" dirty="0">
                  <a:latin typeface="Arial Narrow" panose="020B0606020202030204" pitchFamily="34" charset="0"/>
                </a:rPr>
                <a:t>KUALITAS UDARA</a:t>
              </a:r>
            </a:p>
          </p:txBody>
        </p:sp>
      </p:grpSp>
      <p:sp>
        <p:nvSpPr>
          <p:cNvPr id="71" name="Arrow: Right 40">
            <a:extLst>
              <a:ext uri="{FF2B5EF4-FFF2-40B4-BE49-F238E27FC236}">
                <a16:creationId xmlns:a16="http://schemas.microsoft.com/office/drawing/2014/main" id="{B5098AF5-BDEA-4884-B9F4-020D394779A5}"/>
              </a:ext>
            </a:extLst>
          </p:cNvPr>
          <p:cNvSpPr/>
          <p:nvPr/>
        </p:nvSpPr>
        <p:spPr>
          <a:xfrm rot="2039873">
            <a:off x="4037079" y="1352335"/>
            <a:ext cx="4271638" cy="1680985"/>
          </a:xfrm>
          <a:custGeom>
            <a:avLst/>
            <a:gdLst>
              <a:gd name="connsiteX0" fmla="*/ 0 w 3765472"/>
              <a:gd name="connsiteY0" fmla="*/ 184237 h 736948"/>
              <a:gd name="connsiteX1" fmla="*/ 3396998 w 3765472"/>
              <a:gd name="connsiteY1" fmla="*/ 184237 h 736948"/>
              <a:gd name="connsiteX2" fmla="*/ 3396998 w 3765472"/>
              <a:gd name="connsiteY2" fmla="*/ 0 h 736948"/>
              <a:gd name="connsiteX3" fmla="*/ 3765472 w 3765472"/>
              <a:gd name="connsiteY3" fmla="*/ 368474 h 736948"/>
              <a:gd name="connsiteX4" fmla="*/ 3396998 w 3765472"/>
              <a:gd name="connsiteY4" fmla="*/ 736948 h 736948"/>
              <a:gd name="connsiteX5" fmla="*/ 3396998 w 3765472"/>
              <a:gd name="connsiteY5" fmla="*/ 552711 h 736948"/>
              <a:gd name="connsiteX6" fmla="*/ 0 w 3765472"/>
              <a:gd name="connsiteY6" fmla="*/ 552711 h 736948"/>
              <a:gd name="connsiteX7" fmla="*/ 0 w 3765472"/>
              <a:gd name="connsiteY7" fmla="*/ 184237 h 736948"/>
              <a:gd name="connsiteX0" fmla="*/ 809248 w 4574720"/>
              <a:gd name="connsiteY0" fmla="*/ 184237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809248 w 4574720"/>
              <a:gd name="connsiteY7" fmla="*/ 184237 h 2161333"/>
              <a:gd name="connsiteX0" fmla="*/ 170269 w 4574720"/>
              <a:gd name="connsiteY0" fmla="*/ 1656409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70269 w 4574720"/>
              <a:gd name="connsiteY7" fmla="*/ 1656409 h 2161333"/>
              <a:gd name="connsiteX0" fmla="*/ 147987 w 4574720"/>
              <a:gd name="connsiteY0" fmla="*/ 1696535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47987 w 4574720"/>
              <a:gd name="connsiteY7" fmla="*/ 1696535 h 2161333"/>
              <a:gd name="connsiteX0" fmla="*/ 0 w 4426733"/>
              <a:gd name="connsiteY0" fmla="*/ 1696535 h 2311046"/>
              <a:gd name="connsiteX1" fmla="*/ 4058259 w 4426733"/>
              <a:gd name="connsiteY1" fmla="*/ 184237 h 2311046"/>
              <a:gd name="connsiteX2" fmla="*/ 4058259 w 4426733"/>
              <a:gd name="connsiteY2" fmla="*/ 0 h 2311046"/>
              <a:gd name="connsiteX3" fmla="*/ 4426733 w 4426733"/>
              <a:gd name="connsiteY3" fmla="*/ 368474 h 2311046"/>
              <a:gd name="connsiteX4" fmla="*/ 4058259 w 4426733"/>
              <a:gd name="connsiteY4" fmla="*/ 736948 h 2311046"/>
              <a:gd name="connsiteX5" fmla="*/ 4058259 w 4426733"/>
              <a:gd name="connsiteY5" fmla="*/ 552711 h 2311046"/>
              <a:gd name="connsiteX6" fmla="*/ 225626 w 4426733"/>
              <a:gd name="connsiteY6" fmla="*/ 2311046 h 2311046"/>
              <a:gd name="connsiteX7" fmla="*/ 0 w 4426733"/>
              <a:gd name="connsiteY7" fmla="*/ 1696535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782485"/>
              <a:gd name="connsiteY0" fmla="*/ 2218732 h 2311046"/>
              <a:gd name="connsiteX1" fmla="*/ 4305573 w 4782485"/>
              <a:gd name="connsiteY1" fmla="*/ 184237 h 2311046"/>
              <a:gd name="connsiteX2" fmla="*/ 4305573 w 4782485"/>
              <a:gd name="connsiteY2" fmla="*/ 0 h 2311046"/>
              <a:gd name="connsiteX3" fmla="*/ 4782485 w 4782485"/>
              <a:gd name="connsiteY3" fmla="*/ 355189 h 2311046"/>
              <a:gd name="connsiteX4" fmla="*/ 4305573 w 4782485"/>
              <a:gd name="connsiteY4" fmla="*/ 736948 h 2311046"/>
              <a:gd name="connsiteX5" fmla="*/ 4305573 w 4782485"/>
              <a:gd name="connsiteY5" fmla="*/ 552711 h 2311046"/>
              <a:gd name="connsiteX6" fmla="*/ 472940 w 4782485"/>
              <a:gd name="connsiteY6" fmla="*/ 2311046 h 2311046"/>
              <a:gd name="connsiteX7" fmla="*/ 0 w 4782485"/>
              <a:gd name="connsiteY7" fmla="*/ 2218732 h 2311046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305573 w 4782485"/>
              <a:gd name="connsiteY4" fmla="*/ 881232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148004 w 4782485"/>
              <a:gd name="connsiteY4" fmla="*/ 991267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485" h="2455330">
                <a:moveTo>
                  <a:pt x="0" y="2363016"/>
                </a:moveTo>
                <a:cubicBezTo>
                  <a:pt x="1327663" y="1251738"/>
                  <a:pt x="2176280" y="528074"/>
                  <a:pt x="4305573" y="328521"/>
                </a:cubicBezTo>
                <a:lnTo>
                  <a:pt x="4087100" y="0"/>
                </a:lnTo>
                <a:lnTo>
                  <a:pt x="4782485" y="499473"/>
                </a:lnTo>
                <a:lnTo>
                  <a:pt x="4148004" y="991267"/>
                </a:lnTo>
                <a:lnTo>
                  <a:pt x="4305573" y="696995"/>
                </a:lnTo>
                <a:cubicBezTo>
                  <a:pt x="2752991" y="843602"/>
                  <a:pt x="1693303" y="1291470"/>
                  <a:pt x="472940" y="2455330"/>
                </a:cubicBezTo>
                <a:cubicBezTo>
                  <a:pt x="338686" y="2368642"/>
                  <a:pt x="209911" y="2363090"/>
                  <a:pt x="0" y="2363016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 Narrow" panose="020B060602020203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F980D0-CFC6-4B7B-A9E6-FF9D22AE56D2}"/>
              </a:ext>
            </a:extLst>
          </p:cNvPr>
          <p:cNvGrpSpPr/>
          <p:nvPr/>
        </p:nvGrpSpPr>
        <p:grpSpPr>
          <a:xfrm>
            <a:off x="8009299" y="2498943"/>
            <a:ext cx="2274682" cy="2109866"/>
            <a:chOff x="688768" y="1626920"/>
            <a:chExt cx="1698171" cy="16981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7D69D93-06A9-45A8-A047-8CAA059F2FB1}"/>
                </a:ext>
              </a:extLst>
            </p:cNvPr>
            <p:cNvSpPr/>
            <p:nvPr/>
          </p:nvSpPr>
          <p:spPr>
            <a:xfrm>
              <a:off x="688768" y="1626920"/>
              <a:ext cx="1698171" cy="169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05528F6-D712-4702-AC20-305BE0F28EA0}"/>
                </a:ext>
              </a:extLst>
            </p:cNvPr>
            <p:cNvSpPr/>
            <p:nvPr/>
          </p:nvSpPr>
          <p:spPr>
            <a:xfrm>
              <a:off x="835398" y="1773550"/>
              <a:ext cx="1404909" cy="140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D2D248-BCFF-4F49-89BE-04D6A41B0DB5}"/>
              </a:ext>
            </a:extLst>
          </p:cNvPr>
          <p:cNvCxnSpPr/>
          <p:nvPr/>
        </p:nvCxnSpPr>
        <p:spPr>
          <a:xfrm>
            <a:off x="12051766" y="1487523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612845-E7FD-4C45-9158-8E1DA11603CD}"/>
              </a:ext>
            </a:extLst>
          </p:cNvPr>
          <p:cNvSpPr/>
          <p:nvPr/>
        </p:nvSpPr>
        <p:spPr>
          <a:xfrm>
            <a:off x="8205195" y="3112065"/>
            <a:ext cx="1966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b="1" dirty="0">
                <a:latin typeface="Arial Narrow" panose="020B0606020202030204" pitchFamily="34" charset="0"/>
              </a:rPr>
              <a:t>CAKUPAN</a:t>
            </a:r>
          </a:p>
          <a:p>
            <a:pPr algn="ctr"/>
            <a:r>
              <a:rPr lang="fi-FI" sz="1400" b="1" dirty="0">
                <a:latin typeface="Arial Narrow" panose="020B0606020202030204" pitchFamily="34" charset="0"/>
              </a:rPr>
              <a:t> LAYANAN INFRASTRUKTUR PERKOTAAN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78F59A-9513-4131-8850-DF72C7C165BE}"/>
              </a:ext>
            </a:extLst>
          </p:cNvPr>
          <p:cNvGrpSpPr/>
          <p:nvPr/>
        </p:nvGrpSpPr>
        <p:grpSpPr>
          <a:xfrm>
            <a:off x="79477" y="4895917"/>
            <a:ext cx="1698171" cy="1698171"/>
            <a:chOff x="3851730" y="3290418"/>
            <a:chExt cx="1698171" cy="16981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50A1AA-0CAA-407D-A3AE-2FA7B3DE0820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A2D4CD2-394F-4CF7-BAA5-4874CEA2030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1F51676-F492-4E28-B51F-712568F28F9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4F8CF9-BC95-4CD9-A63B-044A728B1882}"/>
                </a:ext>
              </a:extLst>
            </p:cNvPr>
            <p:cNvSpPr/>
            <p:nvPr/>
          </p:nvSpPr>
          <p:spPr>
            <a:xfrm>
              <a:off x="3998359" y="3755333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endParaRPr lang="en-US" sz="16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AIR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05D75D-9272-4672-ADEC-3FB7FF3D932E}"/>
              </a:ext>
            </a:extLst>
          </p:cNvPr>
          <p:cNvGrpSpPr/>
          <p:nvPr/>
        </p:nvGrpSpPr>
        <p:grpSpPr>
          <a:xfrm>
            <a:off x="3850427" y="4666616"/>
            <a:ext cx="1698171" cy="1698171"/>
            <a:chOff x="3851730" y="3290418"/>
            <a:chExt cx="1698171" cy="169817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FD1F2A-C8EC-4A0E-90AB-39BC138DA51C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3808BB7-8686-45BF-AEB9-12EAF5B1BB9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E6A957-9138-4125-A793-9D6390078C1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842685-A617-4418-86FE-DF64CA4E7ADC}"/>
                </a:ext>
              </a:extLst>
            </p:cNvPr>
            <p:cNvSpPr/>
            <p:nvPr/>
          </p:nvSpPr>
          <p:spPr>
            <a:xfrm>
              <a:off x="4027845" y="3551822"/>
              <a:ext cx="14049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PERSENTASE PERUMAHAN DAN PERMUKIMAN TIDAK LAYAK HUNI YANG DITANGANI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F3ECB-A734-4C1E-8781-6F7CD7ADD196}"/>
              </a:ext>
            </a:extLst>
          </p:cNvPr>
          <p:cNvGrpSpPr/>
          <p:nvPr/>
        </p:nvGrpSpPr>
        <p:grpSpPr>
          <a:xfrm>
            <a:off x="4113548" y="2721994"/>
            <a:ext cx="1698171" cy="1698171"/>
            <a:chOff x="3851730" y="3290418"/>
            <a:chExt cx="1698171" cy="169817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0B445-D432-4D06-B4E1-698AAE8F8D46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FC3C7B-8F3D-40E7-9A47-5F24E6F6CBF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573E849-AE75-432E-B554-FE6288566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16D734-750E-4749-8104-98DBD88B57EB}"/>
                </a:ext>
              </a:extLst>
            </p:cNvPr>
            <p:cNvSpPr/>
            <p:nvPr/>
          </p:nvSpPr>
          <p:spPr>
            <a:xfrm>
              <a:off x="3998359" y="3755333"/>
              <a:ext cx="140490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PENURUNAN V/C RATIO JARINGAN JALAN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DCBAA0-F6D7-45CE-B4BD-923941BD4846}"/>
              </a:ext>
            </a:extLst>
          </p:cNvPr>
          <p:cNvGrpSpPr/>
          <p:nvPr/>
        </p:nvGrpSpPr>
        <p:grpSpPr>
          <a:xfrm>
            <a:off x="6754884" y="805411"/>
            <a:ext cx="1403447" cy="1427475"/>
            <a:chOff x="2080242" y="1524756"/>
            <a:chExt cx="1698171" cy="172724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3BA391-92B8-4BC1-904F-FC24E65B18CF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9B5ABEB-6965-4BBD-B0BB-8038B29402F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BF42BD-E219-4B71-9A77-1CC7AC8E4F5E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C4F777-B8D0-4D3D-8063-24B463DB494F}"/>
                </a:ext>
              </a:extLst>
            </p:cNvPr>
            <p:cNvSpPr/>
            <p:nvPr/>
          </p:nvSpPr>
          <p:spPr>
            <a:xfrm>
              <a:off x="2226872" y="1641329"/>
              <a:ext cx="1404909" cy="1610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Program Pengelolaan Dan Pengembangan Sistem Penyediaan Air Minum</a:t>
              </a:r>
            </a:p>
            <a:p>
              <a:pPr algn="ctr"/>
              <a:endParaRPr lang="fi-FI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B897A72-3D35-4046-A13F-56BDBB522F5B}"/>
              </a:ext>
            </a:extLst>
          </p:cNvPr>
          <p:cNvGrpSpPr/>
          <p:nvPr/>
        </p:nvGrpSpPr>
        <p:grpSpPr>
          <a:xfrm>
            <a:off x="10814091" y="712605"/>
            <a:ext cx="1403447" cy="1403447"/>
            <a:chOff x="2080242" y="1524756"/>
            <a:chExt cx="1698171" cy="169817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2ACF66A-558F-498A-9082-2F592A0E32C0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F746BEF-7664-4732-9B6C-E8E2EA005D4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33553D0-B31C-4F09-82F2-3A46012E7AD9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2EC7BB-9550-4736-9988-826F9F7038BC}"/>
                </a:ext>
              </a:extLst>
            </p:cNvPr>
            <p:cNvSpPr/>
            <p:nvPr/>
          </p:nvSpPr>
          <p:spPr>
            <a:xfrm>
              <a:off x="2226872" y="1641329"/>
              <a:ext cx="1404909" cy="148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Pengelolaan Dan Pengembangan Sistem Drainase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4F58504-7FBE-4752-8E61-D073A8F4CC28}"/>
              </a:ext>
            </a:extLst>
          </p:cNvPr>
          <p:cNvGrpSpPr/>
          <p:nvPr/>
        </p:nvGrpSpPr>
        <p:grpSpPr>
          <a:xfrm>
            <a:off x="8086949" y="226502"/>
            <a:ext cx="1403447" cy="1435169"/>
            <a:chOff x="2080242" y="1524756"/>
            <a:chExt cx="1698171" cy="173655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2A15FC0-8F9C-45CE-AAA9-E4C4D3BB17A1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93B22AD-F39A-4DEF-BF4A-DBB320AB5A8E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63E5F1A-F42D-47F2-9171-FB427BCAB174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4449C8-A059-4000-9EFF-A03F3028A410}"/>
                </a:ext>
              </a:extLst>
            </p:cNvPr>
            <p:cNvSpPr/>
            <p:nvPr/>
          </p:nvSpPr>
          <p:spPr>
            <a:xfrm>
              <a:off x="2226872" y="1641329"/>
              <a:ext cx="1404909" cy="1619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Pengembangan Sistem Dan Pengelolaan Persampahan Regional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04CBB61-7C03-4BD1-AF59-A18261FC541C}"/>
              </a:ext>
            </a:extLst>
          </p:cNvPr>
          <p:cNvGrpSpPr/>
          <p:nvPr/>
        </p:nvGrpSpPr>
        <p:grpSpPr>
          <a:xfrm>
            <a:off x="9541476" y="31190"/>
            <a:ext cx="1403447" cy="1403447"/>
            <a:chOff x="2080242" y="1524756"/>
            <a:chExt cx="1698171" cy="169817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ED930A5-62C7-43D6-B285-7E78861F8243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30C394E-AE69-43D9-B92E-6A7041CDCE8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A4AD8EC-F019-468C-ABC5-1B4FCA874855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02ED38-4E53-4C7A-B1D6-6C7468A96CEC}"/>
                </a:ext>
              </a:extLst>
            </p:cNvPr>
            <p:cNvSpPr/>
            <p:nvPr/>
          </p:nvSpPr>
          <p:spPr>
            <a:xfrm>
              <a:off x="2226872" y="1641329"/>
              <a:ext cx="1404909" cy="148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Pengelolaan Dan Pengembangan Sistem Air Limbah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C6DA35-BFE8-46D6-82CB-FB3A46806056}"/>
              </a:ext>
            </a:extLst>
          </p:cNvPr>
          <p:cNvGrpSpPr/>
          <p:nvPr/>
        </p:nvGrpSpPr>
        <p:grpSpPr>
          <a:xfrm>
            <a:off x="10849643" y="2157872"/>
            <a:ext cx="1403447" cy="1403447"/>
            <a:chOff x="2080242" y="1524756"/>
            <a:chExt cx="1698171" cy="169817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A86863A-E7E5-4636-B72A-FB32F725E3A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45DE108-6B32-4129-B8E4-5FC91505F869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BA08712-147F-4E80-9722-76B9784EA076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A9FB2BD-C2CA-497E-9CB7-FBC0FBCF9E9A}"/>
                </a:ext>
              </a:extLst>
            </p:cNvPr>
            <p:cNvSpPr/>
            <p:nvPr/>
          </p:nvSpPr>
          <p:spPr>
            <a:xfrm>
              <a:off x="2226872" y="1641329"/>
              <a:ext cx="1404909" cy="148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Pengembangan Permukiman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B4CD15F-FAFD-42C2-8268-9FAA043AFA38}"/>
              </a:ext>
            </a:extLst>
          </p:cNvPr>
          <p:cNvGrpSpPr/>
          <p:nvPr/>
        </p:nvGrpSpPr>
        <p:grpSpPr>
          <a:xfrm>
            <a:off x="6127790" y="3389209"/>
            <a:ext cx="1403447" cy="1403447"/>
            <a:chOff x="2080242" y="1524756"/>
            <a:chExt cx="1698171" cy="169817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D847B15-E5BC-4264-847A-2C93F1E079F1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E600C28-53C2-44EF-835B-22230F4AD16F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C26D730-7BD0-46D9-81B4-5D3C4AC1D4B2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844002E-6C43-4095-AACA-38D93F343CAF}"/>
                </a:ext>
              </a:extLst>
            </p:cNvPr>
            <p:cNvSpPr/>
            <p:nvPr/>
          </p:nvSpPr>
          <p:spPr>
            <a:xfrm>
              <a:off x="2226872" y="1641329"/>
              <a:ext cx="1404909" cy="148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Penyelenggaraan Penataan Ruang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0CEB67-AD81-45D1-8546-3234B2AA5312}"/>
              </a:ext>
            </a:extLst>
          </p:cNvPr>
          <p:cNvGrpSpPr/>
          <p:nvPr/>
        </p:nvGrpSpPr>
        <p:grpSpPr>
          <a:xfrm>
            <a:off x="8806011" y="5319444"/>
            <a:ext cx="1403447" cy="1406492"/>
            <a:chOff x="2080242" y="1524756"/>
            <a:chExt cx="1698171" cy="1701855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5C5C481-3590-4ACA-AC11-EEC143FF954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FCF9F33-DB03-4154-8DE0-26515C1FB09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0CCC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8649B50-193E-4DA9-9737-B23854B9AE00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5D20375-424C-4C00-89A8-F287D92266D9}"/>
                </a:ext>
              </a:extLst>
            </p:cNvPr>
            <p:cNvSpPr/>
            <p:nvPr/>
          </p:nvSpPr>
          <p:spPr>
            <a:xfrm>
              <a:off x="2249250" y="1941798"/>
              <a:ext cx="1404909" cy="1284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Penyelenggaraan Jalan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14AECA-D59B-49F4-8220-E43C4F52E565}"/>
              </a:ext>
            </a:extLst>
          </p:cNvPr>
          <p:cNvGrpSpPr/>
          <p:nvPr/>
        </p:nvGrpSpPr>
        <p:grpSpPr>
          <a:xfrm>
            <a:off x="10517487" y="5319444"/>
            <a:ext cx="1403447" cy="1481336"/>
            <a:chOff x="2080242" y="1524756"/>
            <a:chExt cx="1698171" cy="179241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CC32586-DB69-4ADA-80B0-37C5D3154C0E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9C10C74-D430-49D3-B9B6-AD1A7C6E7561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D66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30F8BF3-772C-476C-8386-46FACE106393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F878DC2-E926-4E08-A62C-BB292BCDD259}"/>
                </a:ext>
              </a:extLst>
            </p:cNvPr>
            <p:cNvSpPr/>
            <p:nvPr/>
          </p:nvSpPr>
          <p:spPr>
            <a:xfrm>
              <a:off x="2226872" y="1641329"/>
              <a:ext cx="1404909" cy="1675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Penataan Bangunan Dan Lingkungannya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8EA9EC3-9546-42A1-92CE-C60B09776014}"/>
              </a:ext>
            </a:extLst>
          </p:cNvPr>
          <p:cNvGrpSpPr/>
          <p:nvPr/>
        </p:nvGrpSpPr>
        <p:grpSpPr>
          <a:xfrm>
            <a:off x="7113312" y="5061107"/>
            <a:ext cx="1403447" cy="1403447"/>
            <a:chOff x="2080242" y="1524756"/>
            <a:chExt cx="1698171" cy="1698171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BEFC25D-09CC-4CD4-B190-13290F6AA8A3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34AE286D-D7BF-495E-8171-409DD48D865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85AF85D-14DD-4A5D-ACD0-847327E705C7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D572163-FDD2-4F52-91EA-9A861B8F441D}"/>
                </a:ext>
              </a:extLst>
            </p:cNvPr>
            <p:cNvSpPr/>
            <p:nvPr/>
          </p:nvSpPr>
          <p:spPr>
            <a:xfrm>
              <a:off x="2226872" y="1641329"/>
              <a:ext cx="1404909" cy="1284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Pengembangan Jasa Konstruksi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D809139-78E1-436D-BCAB-7E2C87D8AA39}"/>
              </a:ext>
            </a:extLst>
          </p:cNvPr>
          <p:cNvGrpSpPr/>
          <p:nvPr/>
        </p:nvGrpSpPr>
        <p:grpSpPr>
          <a:xfrm>
            <a:off x="10672460" y="3657660"/>
            <a:ext cx="1403447" cy="1403447"/>
            <a:chOff x="2080242" y="1524756"/>
            <a:chExt cx="1698171" cy="169817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3CF05C8-C8E5-4A4E-A317-BFC66598E520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70FCC6EC-EF1D-408A-BCCB-7A329D13B5F5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43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B456C58D-2C6D-4BEF-AF2B-D1BE97AB91E9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7B01074-452D-4A3F-9752-0EFD8692DE5E}"/>
                </a:ext>
              </a:extLst>
            </p:cNvPr>
            <p:cNvSpPr/>
            <p:nvPr/>
          </p:nvSpPr>
          <p:spPr>
            <a:xfrm>
              <a:off x="2225650" y="1843094"/>
              <a:ext cx="1404909" cy="1284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</a:t>
              </a: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 Penataan Bangunan Gedung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82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93FFA6-9455-472B-8A1D-4A7653BB8358}"/>
              </a:ext>
            </a:extLst>
          </p:cNvPr>
          <p:cNvCxnSpPr/>
          <p:nvPr/>
        </p:nvCxnSpPr>
        <p:spPr>
          <a:xfrm>
            <a:off x="5796725" y="1597407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A92EE-DFE7-4E72-A3F7-56CB5AD2F89F}"/>
              </a:ext>
            </a:extLst>
          </p:cNvPr>
          <p:cNvSpPr/>
          <p:nvPr/>
        </p:nvSpPr>
        <p:spPr>
          <a:xfrm>
            <a:off x="61246" y="145673"/>
            <a:ext cx="6840760" cy="127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5184A-351D-49C8-9A0A-78D781B948D9}"/>
              </a:ext>
            </a:extLst>
          </p:cNvPr>
          <p:cNvSpPr/>
          <p:nvPr/>
        </p:nvSpPr>
        <p:spPr>
          <a:xfrm>
            <a:off x="308758" y="308758"/>
            <a:ext cx="6365174" cy="9500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D083-E42D-4E45-A2C6-0933346A8BC7}"/>
              </a:ext>
            </a:extLst>
          </p:cNvPr>
          <p:cNvSpPr txBox="1"/>
          <p:nvPr/>
        </p:nvSpPr>
        <p:spPr>
          <a:xfrm>
            <a:off x="581892" y="288561"/>
            <a:ext cx="35445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D" sz="4000" b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CROSSCUTTING</a:t>
            </a:r>
            <a:endParaRPr lang="id-ID" sz="4000" b="1" dirty="0">
              <a:solidFill>
                <a:srgbClr val="9DA0AD"/>
              </a:solidFill>
              <a:latin typeface="Arial Narrow" panose="020B060602020203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lvl="0"/>
            <a:r>
              <a:rPr lang="id-ID" sz="12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LUASAN KAWASAN GENANGAN)</a:t>
            </a:r>
            <a:endParaRPr lang="en-ID" sz="1600" dirty="0">
              <a:solidFill>
                <a:srgbClr val="9DA0A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28C01-BA7E-42B3-8BAE-7535E66A6255}"/>
              </a:ext>
            </a:extLst>
          </p:cNvPr>
          <p:cNvGrpSpPr/>
          <p:nvPr/>
        </p:nvGrpSpPr>
        <p:grpSpPr>
          <a:xfrm>
            <a:off x="2782695" y="1560526"/>
            <a:ext cx="1698171" cy="1698171"/>
            <a:chOff x="2080242" y="1524756"/>
            <a:chExt cx="1698171" cy="16981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CFAADB-6EB9-4168-A405-8227C21314F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E105B-3BB0-4D3B-8E97-654A35F2F26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648299-D97D-4CBB-8A92-7C61A715BE2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60EECF-A0E3-4DAC-8A1A-DBA30D55AE6B}"/>
                </a:ext>
              </a:extLst>
            </p:cNvPr>
            <p:cNvSpPr/>
            <p:nvPr/>
          </p:nvSpPr>
          <p:spPr>
            <a:xfrm>
              <a:off x="2226872" y="1971399"/>
              <a:ext cx="1404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LUASAN </a:t>
              </a:r>
            </a:p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KAWASAN GENANGAN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667E7-5548-468D-8F80-D9314641E939}"/>
              </a:ext>
            </a:extLst>
          </p:cNvPr>
          <p:cNvGrpSpPr/>
          <p:nvPr/>
        </p:nvGrpSpPr>
        <p:grpSpPr>
          <a:xfrm>
            <a:off x="2080244" y="3269456"/>
            <a:ext cx="1698171" cy="1698171"/>
            <a:chOff x="2080244" y="3269456"/>
            <a:chExt cx="1698171" cy="16981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D0FEC-1552-43BC-865F-FD854E1BAA8C}"/>
                </a:ext>
              </a:extLst>
            </p:cNvPr>
            <p:cNvGrpSpPr/>
            <p:nvPr/>
          </p:nvGrpSpPr>
          <p:grpSpPr>
            <a:xfrm>
              <a:off x="2080244" y="3269456"/>
              <a:ext cx="1698171" cy="1698171"/>
              <a:chOff x="688768" y="1626920"/>
              <a:chExt cx="1698171" cy="16981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891423-CC3A-40DE-ADBC-63AAC25E6EE2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163E3E-2193-4FBC-85B1-B190DD49192D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C4A0C-1652-41D2-856E-D2618D389B23}"/>
                </a:ext>
              </a:extLst>
            </p:cNvPr>
            <p:cNvSpPr/>
            <p:nvPr/>
          </p:nvSpPr>
          <p:spPr>
            <a:xfrm>
              <a:off x="2226872" y="3571866"/>
              <a:ext cx="1404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50" b="1" dirty="0">
                  <a:latin typeface="Arial Narrow" panose="020B0606020202030204" pitchFamily="34" charset="0"/>
                </a:rPr>
                <a:t>PENGUATAN </a:t>
              </a:r>
              <a:r>
                <a:rPr lang="en-US" sz="1050" b="1" dirty="0">
                  <a:latin typeface="Arial Narrow" panose="020B0606020202030204" pitchFamily="34" charset="0"/>
                </a:rPr>
                <a:t>PENGELOLAAN INFRASTRUKTUR DAN UTILITAS PERKOTAAN SERTA PENATAAN LINGKUNGAN</a:t>
              </a:r>
              <a:endParaRPr lang="id-ID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65A577-4ED3-4EF7-B633-583507790957}"/>
              </a:ext>
            </a:extLst>
          </p:cNvPr>
          <p:cNvGrpSpPr/>
          <p:nvPr/>
        </p:nvGrpSpPr>
        <p:grpSpPr>
          <a:xfrm>
            <a:off x="946681" y="1529623"/>
            <a:ext cx="1698171" cy="1698171"/>
            <a:chOff x="308758" y="3269454"/>
            <a:chExt cx="1698171" cy="1698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3D6965-06E1-43A5-AAEF-BEB5EDD6C27E}"/>
                </a:ext>
              </a:extLst>
            </p:cNvPr>
            <p:cNvGrpSpPr/>
            <p:nvPr/>
          </p:nvGrpSpPr>
          <p:grpSpPr>
            <a:xfrm>
              <a:off x="308758" y="3269454"/>
              <a:ext cx="1698171" cy="1698171"/>
              <a:chOff x="688768" y="1626920"/>
              <a:chExt cx="1698171" cy="169817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F565F2-9DFF-40F5-A682-1F3AF199503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3362BE-EB1A-41EC-8E86-B3A118E4889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53FEF4-D2ED-4602-83BC-3B8CC23A9866}"/>
                </a:ext>
              </a:extLst>
            </p:cNvPr>
            <p:cNvSpPr/>
            <p:nvPr/>
          </p:nvSpPr>
          <p:spPr>
            <a:xfrm>
              <a:off x="580804" y="3548718"/>
              <a:ext cx="11791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INDEKS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TUTUPAN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 LAHAN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7A7A3B-E6F4-4070-9346-F0664BA94B66}"/>
              </a:ext>
            </a:extLst>
          </p:cNvPr>
          <p:cNvGrpSpPr/>
          <p:nvPr/>
        </p:nvGrpSpPr>
        <p:grpSpPr>
          <a:xfrm>
            <a:off x="1996604" y="5133687"/>
            <a:ext cx="1698171" cy="1698171"/>
            <a:chOff x="3851730" y="3290418"/>
            <a:chExt cx="1698171" cy="16981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2EF019-AF61-4553-A07B-D0273CE6CE6A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E0F711-B78D-40F2-82C5-1539D862319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5889D4-A2F1-4CF5-A81D-2A8F7E884523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D37B05-9DA8-4BF4-9DCD-6B11B7D0E90E}"/>
                </a:ext>
              </a:extLst>
            </p:cNvPr>
            <p:cNvSpPr/>
            <p:nvPr/>
          </p:nvSpPr>
          <p:spPr>
            <a:xfrm>
              <a:off x="3998359" y="3638790"/>
              <a:ext cx="1404909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100" b="1" dirty="0">
                  <a:latin typeface="Arial Narrow" panose="020B0606020202030204" pitchFamily="34" charset="0"/>
                </a:rPr>
                <a:t>PERSENTASE PERUMAHAN DAN PERMUKIMAN TIDAK LAYAK HUNI YANG DITANGANI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FEB74-9384-4146-AE91-FFACE6AB4579}"/>
              </a:ext>
            </a:extLst>
          </p:cNvPr>
          <p:cNvGrpSpPr/>
          <p:nvPr/>
        </p:nvGrpSpPr>
        <p:grpSpPr>
          <a:xfrm>
            <a:off x="64973" y="3051116"/>
            <a:ext cx="1698171" cy="1698171"/>
            <a:chOff x="2080242" y="5014156"/>
            <a:chExt cx="1698171" cy="1698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33073-B7C3-4754-AD77-85F80E1E0BCE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963F2B-AA83-4994-986C-BCEF699EF3A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71B0DF-971B-4FDB-879F-AE3BE366E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AE425-B9DA-4CC9-B790-FC2DE7950B5E}"/>
                </a:ext>
              </a:extLst>
            </p:cNvPr>
            <p:cNvSpPr/>
            <p:nvPr/>
          </p:nvSpPr>
          <p:spPr>
            <a:xfrm>
              <a:off x="2226872" y="5447741"/>
              <a:ext cx="140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r>
                <a:rPr lang="en-US" sz="1600" b="1" dirty="0">
                  <a:latin typeface="Arial Narrow" panose="020B0606020202030204" pitchFamily="34" charset="0"/>
                </a:rPr>
                <a:t>KUALITAS UDARA</a:t>
              </a:r>
            </a:p>
          </p:txBody>
        </p:sp>
      </p:grpSp>
      <p:sp>
        <p:nvSpPr>
          <p:cNvPr id="71" name="Arrow: Right 40">
            <a:extLst>
              <a:ext uri="{FF2B5EF4-FFF2-40B4-BE49-F238E27FC236}">
                <a16:creationId xmlns:a16="http://schemas.microsoft.com/office/drawing/2014/main" id="{B5098AF5-BDEA-4884-B9F4-020D394779A5}"/>
              </a:ext>
            </a:extLst>
          </p:cNvPr>
          <p:cNvSpPr/>
          <p:nvPr/>
        </p:nvSpPr>
        <p:spPr>
          <a:xfrm rot="2039873">
            <a:off x="4037079" y="1352335"/>
            <a:ext cx="4271638" cy="1680985"/>
          </a:xfrm>
          <a:custGeom>
            <a:avLst/>
            <a:gdLst>
              <a:gd name="connsiteX0" fmla="*/ 0 w 3765472"/>
              <a:gd name="connsiteY0" fmla="*/ 184237 h 736948"/>
              <a:gd name="connsiteX1" fmla="*/ 3396998 w 3765472"/>
              <a:gd name="connsiteY1" fmla="*/ 184237 h 736948"/>
              <a:gd name="connsiteX2" fmla="*/ 3396998 w 3765472"/>
              <a:gd name="connsiteY2" fmla="*/ 0 h 736948"/>
              <a:gd name="connsiteX3" fmla="*/ 3765472 w 3765472"/>
              <a:gd name="connsiteY3" fmla="*/ 368474 h 736948"/>
              <a:gd name="connsiteX4" fmla="*/ 3396998 w 3765472"/>
              <a:gd name="connsiteY4" fmla="*/ 736948 h 736948"/>
              <a:gd name="connsiteX5" fmla="*/ 3396998 w 3765472"/>
              <a:gd name="connsiteY5" fmla="*/ 552711 h 736948"/>
              <a:gd name="connsiteX6" fmla="*/ 0 w 3765472"/>
              <a:gd name="connsiteY6" fmla="*/ 552711 h 736948"/>
              <a:gd name="connsiteX7" fmla="*/ 0 w 3765472"/>
              <a:gd name="connsiteY7" fmla="*/ 184237 h 736948"/>
              <a:gd name="connsiteX0" fmla="*/ 809248 w 4574720"/>
              <a:gd name="connsiteY0" fmla="*/ 184237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809248 w 4574720"/>
              <a:gd name="connsiteY7" fmla="*/ 184237 h 2161333"/>
              <a:gd name="connsiteX0" fmla="*/ 170269 w 4574720"/>
              <a:gd name="connsiteY0" fmla="*/ 1656409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70269 w 4574720"/>
              <a:gd name="connsiteY7" fmla="*/ 1656409 h 2161333"/>
              <a:gd name="connsiteX0" fmla="*/ 147987 w 4574720"/>
              <a:gd name="connsiteY0" fmla="*/ 1696535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47987 w 4574720"/>
              <a:gd name="connsiteY7" fmla="*/ 1696535 h 2161333"/>
              <a:gd name="connsiteX0" fmla="*/ 0 w 4426733"/>
              <a:gd name="connsiteY0" fmla="*/ 1696535 h 2311046"/>
              <a:gd name="connsiteX1" fmla="*/ 4058259 w 4426733"/>
              <a:gd name="connsiteY1" fmla="*/ 184237 h 2311046"/>
              <a:gd name="connsiteX2" fmla="*/ 4058259 w 4426733"/>
              <a:gd name="connsiteY2" fmla="*/ 0 h 2311046"/>
              <a:gd name="connsiteX3" fmla="*/ 4426733 w 4426733"/>
              <a:gd name="connsiteY3" fmla="*/ 368474 h 2311046"/>
              <a:gd name="connsiteX4" fmla="*/ 4058259 w 4426733"/>
              <a:gd name="connsiteY4" fmla="*/ 736948 h 2311046"/>
              <a:gd name="connsiteX5" fmla="*/ 4058259 w 4426733"/>
              <a:gd name="connsiteY5" fmla="*/ 552711 h 2311046"/>
              <a:gd name="connsiteX6" fmla="*/ 225626 w 4426733"/>
              <a:gd name="connsiteY6" fmla="*/ 2311046 h 2311046"/>
              <a:gd name="connsiteX7" fmla="*/ 0 w 4426733"/>
              <a:gd name="connsiteY7" fmla="*/ 1696535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782485"/>
              <a:gd name="connsiteY0" fmla="*/ 2218732 h 2311046"/>
              <a:gd name="connsiteX1" fmla="*/ 4305573 w 4782485"/>
              <a:gd name="connsiteY1" fmla="*/ 184237 h 2311046"/>
              <a:gd name="connsiteX2" fmla="*/ 4305573 w 4782485"/>
              <a:gd name="connsiteY2" fmla="*/ 0 h 2311046"/>
              <a:gd name="connsiteX3" fmla="*/ 4782485 w 4782485"/>
              <a:gd name="connsiteY3" fmla="*/ 355189 h 2311046"/>
              <a:gd name="connsiteX4" fmla="*/ 4305573 w 4782485"/>
              <a:gd name="connsiteY4" fmla="*/ 736948 h 2311046"/>
              <a:gd name="connsiteX5" fmla="*/ 4305573 w 4782485"/>
              <a:gd name="connsiteY5" fmla="*/ 552711 h 2311046"/>
              <a:gd name="connsiteX6" fmla="*/ 472940 w 4782485"/>
              <a:gd name="connsiteY6" fmla="*/ 2311046 h 2311046"/>
              <a:gd name="connsiteX7" fmla="*/ 0 w 4782485"/>
              <a:gd name="connsiteY7" fmla="*/ 2218732 h 2311046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305573 w 4782485"/>
              <a:gd name="connsiteY4" fmla="*/ 881232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148004 w 4782485"/>
              <a:gd name="connsiteY4" fmla="*/ 991267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485" h="2455330">
                <a:moveTo>
                  <a:pt x="0" y="2363016"/>
                </a:moveTo>
                <a:cubicBezTo>
                  <a:pt x="1327663" y="1251738"/>
                  <a:pt x="2176280" y="528074"/>
                  <a:pt x="4305573" y="328521"/>
                </a:cubicBezTo>
                <a:lnTo>
                  <a:pt x="4087100" y="0"/>
                </a:lnTo>
                <a:lnTo>
                  <a:pt x="4782485" y="499473"/>
                </a:lnTo>
                <a:lnTo>
                  <a:pt x="4148004" y="991267"/>
                </a:lnTo>
                <a:lnTo>
                  <a:pt x="4305573" y="696995"/>
                </a:lnTo>
                <a:cubicBezTo>
                  <a:pt x="2752991" y="843602"/>
                  <a:pt x="1693303" y="1291470"/>
                  <a:pt x="472940" y="2455330"/>
                </a:cubicBezTo>
                <a:cubicBezTo>
                  <a:pt x="338686" y="2368642"/>
                  <a:pt x="209911" y="2363090"/>
                  <a:pt x="0" y="2363016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 Narrow" panose="020B060602020203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F980D0-CFC6-4B7B-A9E6-FF9D22AE56D2}"/>
              </a:ext>
            </a:extLst>
          </p:cNvPr>
          <p:cNvGrpSpPr/>
          <p:nvPr/>
        </p:nvGrpSpPr>
        <p:grpSpPr>
          <a:xfrm>
            <a:off x="8009299" y="2498943"/>
            <a:ext cx="2274682" cy="2109866"/>
            <a:chOff x="688768" y="1626920"/>
            <a:chExt cx="1698171" cy="16981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7D69D93-06A9-45A8-A047-8CAA059F2FB1}"/>
                </a:ext>
              </a:extLst>
            </p:cNvPr>
            <p:cNvSpPr/>
            <p:nvPr/>
          </p:nvSpPr>
          <p:spPr>
            <a:xfrm>
              <a:off x="688768" y="1626920"/>
              <a:ext cx="1698171" cy="169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05528F6-D712-4702-AC20-305BE0F28EA0}"/>
                </a:ext>
              </a:extLst>
            </p:cNvPr>
            <p:cNvSpPr/>
            <p:nvPr/>
          </p:nvSpPr>
          <p:spPr>
            <a:xfrm>
              <a:off x="835398" y="1773550"/>
              <a:ext cx="1404909" cy="140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D2D248-BCFF-4F49-89BE-04D6A41B0DB5}"/>
              </a:ext>
            </a:extLst>
          </p:cNvPr>
          <p:cNvCxnSpPr/>
          <p:nvPr/>
        </p:nvCxnSpPr>
        <p:spPr>
          <a:xfrm>
            <a:off x="12051766" y="1487523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612845-E7FD-4C45-9158-8E1DA11603CD}"/>
              </a:ext>
            </a:extLst>
          </p:cNvPr>
          <p:cNvSpPr/>
          <p:nvPr/>
        </p:nvSpPr>
        <p:spPr>
          <a:xfrm>
            <a:off x="8104315" y="3263853"/>
            <a:ext cx="1966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b="1" dirty="0">
                <a:latin typeface="Arial Narrow" panose="020B0606020202030204" pitchFamily="34" charset="0"/>
              </a:rPr>
              <a:t>LUASAN </a:t>
            </a:r>
          </a:p>
          <a:p>
            <a:pPr algn="ctr"/>
            <a:r>
              <a:rPr lang="fi-FI" sz="1400" b="1" dirty="0">
                <a:latin typeface="Arial Narrow" panose="020B0606020202030204" pitchFamily="34" charset="0"/>
              </a:rPr>
              <a:t>KAWASAN GENANGAN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78F59A-9513-4131-8850-DF72C7C165BE}"/>
              </a:ext>
            </a:extLst>
          </p:cNvPr>
          <p:cNvGrpSpPr/>
          <p:nvPr/>
        </p:nvGrpSpPr>
        <p:grpSpPr>
          <a:xfrm>
            <a:off x="79477" y="4895917"/>
            <a:ext cx="1698171" cy="1698171"/>
            <a:chOff x="3851730" y="3290418"/>
            <a:chExt cx="1698171" cy="16981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50A1AA-0CAA-407D-A3AE-2FA7B3DE0820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A2D4CD2-394F-4CF7-BAA5-4874CEA2030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1F51676-F492-4E28-B51F-712568F28F9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4F8CF9-BC95-4CD9-A63B-044A728B1882}"/>
                </a:ext>
              </a:extLst>
            </p:cNvPr>
            <p:cNvSpPr/>
            <p:nvPr/>
          </p:nvSpPr>
          <p:spPr>
            <a:xfrm>
              <a:off x="3998359" y="3755333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endParaRPr lang="en-US" sz="16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AIR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05D75D-9272-4672-ADEC-3FB7FF3D932E}"/>
              </a:ext>
            </a:extLst>
          </p:cNvPr>
          <p:cNvGrpSpPr/>
          <p:nvPr/>
        </p:nvGrpSpPr>
        <p:grpSpPr>
          <a:xfrm>
            <a:off x="3850427" y="4666616"/>
            <a:ext cx="1698171" cy="1698171"/>
            <a:chOff x="3851730" y="3290418"/>
            <a:chExt cx="1698171" cy="169817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FD1F2A-C8EC-4A0E-90AB-39BC138DA51C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3808BB7-8686-45BF-AEB9-12EAF5B1BB9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E6A957-9138-4125-A793-9D6390078C1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842685-A617-4418-86FE-DF64CA4E7ADC}"/>
                </a:ext>
              </a:extLst>
            </p:cNvPr>
            <p:cNvSpPr/>
            <p:nvPr/>
          </p:nvSpPr>
          <p:spPr>
            <a:xfrm>
              <a:off x="4027845" y="3551822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CAKUPAN LAYANAN INFRASTRUKTUR PERKOTAAN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F3ECB-A734-4C1E-8781-6F7CD7ADD196}"/>
              </a:ext>
            </a:extLst>
          </p:cNvPr>
          <p:cNvGrpSpPr/>
          <p:nvPr/>
        </p:nvGrpSpPr>
        <p:grpSpPr>
          <a:xfrm>
            <a:off x="4113548" y="2721994"/>
            <a:ext cx="1698171" cy="1698171"/>
            <a:chOff x="3851730" y="3290418"/>
            <a:chExt cx="1698171" cy="169817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0B445-D432-4D06-B4E1-698AAE8F8D46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FC3C7B-8F3D-40E7-9A47-5F24E6F6CBF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573E849-AE75-432E-B554-FE6288566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16D734-750E-4749-8104-98DBD88B57EB}"/>
                </a:ext>
              </a:extLst>
            </p:cNvPr>
            <p:cNvSpPr/>
            <p:nvPr/>
          </p:nvSpPr>
          <p:spPr>
            <a:xfrm>
              <a:off x="3998359" y="3755333"/>
              <a:ext cx="140490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PENURUNAN V/C RATIO JARINGAN JALAN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D032-C27F-4494-A229-D7EA37498E26}"/>
              </a:ext>
            </a:extLst>
          </p:cNvPr>
          <p:cNvGrpSpPr/>
          <p:nvPr/>
        </p:nvGrpSpPr>
        <p:grpSpPr>
          <a:xfrm>
            <a:off x="10320276" y="1453623"/>
            <a:ext cx="1695194" cy="1737069"/>
            <a:chOff x="2080242" y="5014156"/>
            <a:chExt cx="1698171" cy="169817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370D03-CD79-49BF-A24E-2235B1CC14FA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BDE20C7-4680-4388-973A-A2E924C031D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330C331-DC97-4CDB-84A0-33EFF7DE7DA2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8CF755D-3080-4BC6-BF6A-413A03AAACAE}"/>
                </a:ext>
              </a:extLst>
            </p:cNvPr>
            <p:cNvSpPr/>
            <p:nvPr/>
          </p:nvSpPr>
          <p:spPr>
            <a:xfrm>
              <a:off x="2209961" y="5449216"/>
              <a:ext cx="1404911" cy="1068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Program Pengelolaan Dan Pengembangan Sistem Drainase</a:t>
              </a:r>
            </a:p>
            <a:p>
              <a:pPr algn="ctr"/>
              <a:endParaRPr lang="fi-FI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462919-B258-49EB-BFD5-C91956BC3B6C}"/>
              </a:ext>
            </a:extLst>
          </p:cNvPr>
          <p:cNvGrpSpPr/>
          <p:nvPr/>
        </p:nvGrpSpPr>
        <p:grpSpPr>
          <a:xfrm>
            <a:off x="9862182" y="4245702"/>
            <a:ext cx="1695194" cy="1737069"/>
            <a:chOff x="2080242" y="5014156"/>
            <a:chExt cx="1698171" cy="169817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D7B1A2C-5085-40C7-8A46-F03E66BE8F49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686135A-B4A3-4042-918F-5345723B04A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02DD85C-6DE8-42DB-95E5-FF350D3287DE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C0E2E8F-F106-40F6-BF4B-D78162DFDDB3}"/>
                </a:ext>
              </a:extLst>
            </p:cNvPr>
            <p:cNvSpPr/>
            <p:nvPr/>
          </p:nvSpPr>
          <p:spPr>
            <a:xfrm>
              <a:off x="2252278" y="5271778"/>
              <a:ext cx="1404911" cy="1399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Peningkatan Prasarana, Sarana Dan Utilitas Umum (PSU)</a:t>
              </a:r>
            </a:p>
            <a:p>
              <a:pPr algn="ctr"/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DPRKP</a:t>
              </a: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F8BCD5-83D3-4ECF-9DF3-81313CEE23DA}"/>
              </a:ext>
            </a:extLst>
          </p:cNvPr>
          <p:cNvGrpSpPr/>
          <p:nvPr/>
        </p:nvGrpSpPr>
        <p:grpSpPr>
          <a:xfrm>
            <a:off x="6980924" y="4528940"/>
            <a:ext cx="1695194" cy="1737069"/>
            <a:chOff x="2080242" y="5014156"/>
            <a:chExt cx="1698171" cy="169817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6A05657-0787-402E-A67C-030F69F8EB39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ADFDB0-9A5E-420E-9CB1-29F8198A56E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43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9981A89-600E-415E-BB06-561522B8B22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C1732E-CA58-4A12-85D4-5BCB0A66BFD7}"/>
                </a:ext>
              </a:extLst>
            </p:cNvPr>
            <p:cNvSpPr/>
            <p:nvPr/>
          </p:nvSpPr>
          <p:spPr>
            <a:xfrm>
              <a:off x="2240998" y="5294357"/>
              <a:ext cx="1404911" cy="1278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900" b="1" dirty="0">
                  <a:latin typeface="Arial Narrow" panose="020B0606020202030204" pitchFamily="34" charset="0"/>
                </a:rPr>
                <a:t>Program</a:t>
              </a:r>
            </a:p>
            <a:p>
              <a:pPr algn="ctr"/>
              <a:r>
                <a:rPr lang="nl-NL" sz="900" b="1" dirty="0">
                  <a:latin typeface="Arial Narrow" panose="020B0606020202030204" pitchFamily="34" charset="0"/>
                </a:rPr>
                <a:t> Peningkatan Pelayanan Sertifikasi, Kualifikasi, Klasifikasi, Dan Registrasi Bidang Perumahan Dan Kawasan Permukiman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900" b="1" dirty="0">
                  <a:latin typeface="Arial Narrow" panose="020B0606020202030204" pitchFamily="34" charset="0"/>
                </a:rPr>
                <a:t>DPRKP</a:t>
              </a:r>
            </a:p>
            <a:p>
              <a:pPr algn="ctr"/>
              <a:endParaRPr lang="en-US" sz="7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EFA227-EDD2-472D-A510-ABF83791968C}"/>
              </a:ext>
            </a:extLst>
          </p:cNvPr>
          <p:cNvGrpSpPr/>
          <p:nvPr/>
        </p:nvGrpSpPr>
        <p:grpSpPr>
          <a:xfrm>
            <a:off x="7836387" y="762477"/>
            <a:ext cx="1695194" cy="1737069"/>
            <a:chOff x="2080242" y="5014156"/>
            <a:chExt cx="1698171" cy="169817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D75D54A-A264-4B2F-9928-AB1F75606B6D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A6529C7-1902-434B-9AC2-8481B0A6A053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9DA0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AE9EDEA-D900-4237-9B4F-AB174F503E2C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0BD4FF8-CEE6-4E5C-ADCC-2986FD28D418}"/>
                </a:ext>
              </a:extLst>
            </p:cNvPr>
            <p:cNvSpPr/>
            <p:nvPr/>
          </p:nvSpPr>
          <p:spPr>
            <a:xfrm>
              <a:off x="2209961" y="5449216"/>
              <a:ext cx="1404911" cy="1068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100" b="1" dirty="0">
                  <a:latin typeface="Arial Narrow" panose="020B0606020202030204" pitchFamily="34" charset="0"/>
                </a:rPr>
                <a:t>Program Pengelolaan Sumber Daya Air (SDA)</a:t>
              </a:r>
            </a:p>
            <a:p>
              <a:pPr algn="ctr"/>
              <a:endParaRPr lang="en-US" sz="11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58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93FFA6-9455-472B-8A1D-4A7653BB8358}"/>
              </a:ext>
            </a:extLst>
          </p:cNvPr>
          <p:cNvCxnSpPr/>
          <p:nvPr/>
        </p:nvCxnSpPr>
        <p:spPr>
          <a:xfrm>
            <a:off x="5796725" y="1597407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A92EE-DFE7-4E72-A3F7-56CB5AD2F89F}"/>
              </a:ext>
            </a:extLst>
          </p:cNvPr>
          <p:cNvSpPr/>
          <p:nvPr/>
        </p:nvSpPr>
        <p:spPr>
          <a:xfrm>
            <a:off x="61246" y="145673"/>
            <a:ext cx="6840760" cy="127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5184A-351D-49C8-9A0A-78D781B948D9}"/>
              </a:ext>
            </a:extLst>
          </p:cNvPr>
          <p:cNvSpPr/>
          <p:nvPr/>
        </p:nvSpPr>
        <p:spPr>
          <a:xfrm>
            <a:off x="308758" y="308758"/>
            <a:ext cx="6365174" cy="9500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D083-E42D-4E45-A2C6-0933346A8BC7}"/>
              </a:ext>
            </a:extLst>
          </p:cNvPr>
          <p:cNvSpPr txBox="1"/>
          <p:nvPr/>
        </p:nvSpPr>
        <p:spPr>
          <a:xfrm>
            <a:off x="581892" y="288561"/>
            <a:ext cx="3544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D" sz="4000" b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CROSSCUTTING</a:t>
            </a:r>
            <a:endParaRPr lang="id-ID" sz="4000" b="1" dirty="0">
              <a:solidFill>
                <a:srgbClr val="9DA0AD"/>
              </a:solidFill>
              <a:latin typeface="Arial Narrow" panose="020B060602020203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lvl="0"/>
            <a:r>
              <a:rPr lang="id-ID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INDEKS KUALITAS AIR)</a:t>
            </a:r>
            <a:endParaRPr lang="en-ID" sz="2000" dirty="0">
              <a:solidFill>
                <a:srgbClr val="9DA0A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28C01-BA7E-42B3-8BAE-7535E66A6255}"/>
              </a:ext>
            </a:extLst>
          </p:cNvPr>
          <p:cNvGrpSpPr/>
          <p:nvPr/>
        </p:nvGrpSpPr>
        <p:grpSpPr>
          <a:xfrm>
            <a:off x="2782695" y="1560526"/>
            <a:ext cx="1698171" cy="1698171"/>
            <a:chOff x="2080242" y="1524756"/>
            <a:chExt cx="1698171" cy="16981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CFAADB-6EB9-4168-A405-8227C21314F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E105B-3BB0-4D3B-8E97-654A35F2F26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648299-D97D-4CBB-8A92-7C61A715BE2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60EECF-A0E3-4DAC-8A1A-DBA30D55AE6B}"/>
                </a:ext>
              </a:extLst>
            </p:cNvPr>
            <p:cNvSpPr/>
            <p:nvPr/>
          </p:nvSpPr>
          <p:spPr>
            <a:xfrm>
              <a:off x="2220667" y="1914090"/>
              <a:ext cx="1404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INDEKS </a:t>
              </a:r>
              <a:endParaRPr lang="en-US" sz="12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2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200" b="1" dirty="0">
                  <a:latin typeface="Arial Narrow" panose="020B0606020202030204" pitchFamily="34" charset="0"/>
                </a:rPr>
                <a:t>AIR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667E7-5548-468D-8F80-D9314641E939}"/>
              </a:ext>
            </a:extLst>
          </p:cNvPr>
          <p:cNvGrpSpPr/>
          <p:nvPr/>
        </p:nvGrpSpPr>
        <p:grpSpPr>
          <a:xfrm>
            <a:off x="2080244" y="3269456"/>
            <a:ext cx="1698171" cy="1698171"/>
            <a:chOff x="2080244" y="3269456"/>
            <a:chExt cx="1698171" cy="16981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D0FEC-1552-43BC-865F-FD854E1BAA8C}"/>
                </a:ext>
              </a:extLst>
            </p:cNvPr>
            <p:cNvGrpSpPr/>
            <p:nvPr/>
          </p:nvGrpSpPr>
          <p:grpSpPr>
            <a:xfrm>
              <a:off x="2080244" y="3269456"/>
              <a:ext cx="1698171" cy="1698171"/>
              <a:chOff x="688768" y="1626920"/>
              <a:chExt cx="1698171" cy="16981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891423-CC3A-40DE-ADBC-63AAC25E6EE2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163E3E-2193-4FBC-85B1-B190DD49192D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C4A0C-1652-41D2-856E-D2618D389B23}"/>
                </a:ext>
              </a:extLst>
            </p:cNvPr>
            <p:cNvSpPr/>
            <p:nvPr/>
          </p:nvSpPr>
          <p:spPr>
            <a:xfrm>
              <a:off x="2226872" y="3571866"/>
              <a:ext cx="1404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50" b="1" dirty="0">
                  <a:latin typeface="Arial Narrow" panose="020B0606020202030204" pitchFamily="34" charset="0"/>
                </a:rPr>
                <a:t>PENGUATAN </a:t>
              </a:r>
              <a:r>
                <a:rPr lang="en-US" sz="1050" b="1" dirty="0">
                  <a:latin typeface="Arial Narrow" panose="020B0606020202030204" pitchFamily="34" charset="0"/>
                </a:rPr>
                <a:t>PENGELOLAAN INFRASTRUKTUR DAN UTILITAS PERKOTAAN SERTA PENATAAN LINGKUNGAN</a:t>
              </a:r>
              <a:endParaRPr lang="id-ID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65A577-4ED3-4EF7-B633-583507790957}"/>
              </a:ext>
            </a:extLst>
          </p:cNvPr>
          <p:cNvGrpSpPr/>
          <p:nvPr/>
        </p:nvGrpSpPr>
        <p:grpSpPr>
          <a:xfrm>
            <a:off x="946681" y="1529623"/>
            <a:ext cx="1698171" cy="1698171"/>
            <a:chOff x="308758" y="3269454"/>
            <a:chExt cx="1698171" cy="1698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3D6965-06E1-43A5-AAEF-BEB5EDD6C27E}"/>
                </a:ext>
              </a:extLst>
            </p:cNvPr>
            <p:cNvGrpSpPr/>
            <p:nvPr/>
          </p:nvGrpSpPr>
          <p:grpSpPr>
            <a:xfrm>
              <a:off x="308758" y="3269454"/>
              <a:ext cx="1698171" cy="1698171"/>
              <a:chOff x="688768" y="1626920"/>
              <a:chExt cx="1698171" cy="169817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F565F2-9DFF-40F5-A682-1F3AF199503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3362BE-EB1A-41EC-8E86-B3A118E4889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53FEF4-D2ED-4602-83BC-3B8CC23A9866}"/>
                </a:ext>
              </a:extLst>
            </p:cNvPr>
            <p:cNvSpPr/>
            <p:nvPr/>
          </p:nvSpPr>
          <p:spPr>
            <a:xfrm>
              <a:off x="580804" y="3548718"/>
              <a:ext cx="11791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INDEKS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TUTUPAN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 LAHAN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7A7A3B-E6F4-4070-9346-F0664BA94B66}"/>
              </a:ext>
            </a:extLst>
          </p:cNvPr>
          <p:cNvGrpSpPr/>
          <p:nvPr/>
        </p:nvGrpSpPr>
        <p:grpSpPr>
          <a:xfrm>
            <a:off x="1996604" y="5133687"/>
            <a:ext cx="1698171" cy="1698171"/>
            <a:chOff x="3851730" y="3290418"/>
            <a:chExt cx="1698171" cy="16981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2EF019-AF61-4553-A07B-D0273CE6CE6A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E0F711-B78D-40F2-82C5-1539D862319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5889D4-A2F1-4CF5-A81D-2A8F7E884523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D37B05-9DA8-4BF4-9DCD-6B11B7D0E90E}"/>
                </a:ext>
              </a:extLst>
            </p:cNvPr>
            <p:cNvSpPr/>
            <p:nvPr/>
          </p:nvSpPr>
          <p:spPr>
            <a:xfrm>
              <a:off x="3998359" y="3638790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LUASAN KAWASAN GENANGAN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FEB74-9384-4146-AE91-FFACE6AB4579}"/>
              </a:ext>
            </a:extLst>
          </p:cNvPr>
          <p:cNvGrpSpPr/>
          <p:nvPr/>
        </p:nvGrpSpPr>
        <p:grpSpPr>
          <a:xfrm>
            <a:off x="64973" y="3051116"/>
            <a:ext cx="1698171" cy="1698171"/>
            <a:chOff x="2080242" y="5014156"/>
            <a:chExt cx="1698171" cy="1698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33073-B7C3-4754-AD77-85F80E1E0BCE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963F2B-AA83-4994-986C-BCEF699EF3A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71B0DF-971B-4FDB-879F-AE3BE366E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AE425-B9DA-4CC9-B790-FC2DE7950B5E}"/>
                </a:ext>
              </a:extLst>
            </p:cNvPr>
            <p:cNvSpPr/>
            <p:nvPr/>
          </p:nvSpPr>
          <p:spPr>
            <a:xfrm>
              <a:off x="2226872" y="5447741"/>
              <a:ext cx="140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r>
                <a:rPr lang="en-US" sz="1600" b="1" dirty="0">
                  <a:latin typeface="Arial Narrow" panose="020B0606020202030204" pitchFamily="34" charset="0"/>
                </a:rPr>
                <a:t>KUALITAS UDARA</a:t>
              </a:r>
            </a:p>
          </p:txBody>
        </p:sp>
      </p:grpSp>
      <p:sp>
        <p:nvSpPr>
          <p:cNvPr id="71" name="Arrow: Right 40">
            <a:extLst>
              <a:ext uri="{FF2B5EF4-FFF2-40B4-BE49-F238E27FC236}">
                <a16:creationId xmlns:a16="http://schemas.microsoft.com/office/drawing/2014/main" id="{B5098AF5-BDEA-4884-B9F4-020D394779A5}"/>
              </a:ext>
            </a:extLst>
          </p:cNvPr>
          <p:cNvSpPr/>
          <p:nvPr/>
        </p:nvSpPr>
        <p:spPr>
          <a:xfrm rot="2039873">
            <a:off x="4037079" y="1352335"/>
            <a:ext cx="4271638" cy="1680985"/>
          </a:xfrm>
          <a:custGeom>
            <a:avLst/>
            <a:gdLst>
              <a:gd name="connsiteX0" fmla="*/ 0 w 3765472"/>
              <a:gd name="connsiteY0" fmla="*/ 184237 h 736948"/>
              <a:gd name="connsiteX1" fmla="*/ 3396998 w 3765472"/>
              <a:gd name="connsiteY1" fmla="*/ 184237 h 736948"/>
              <a:gd name="connsiteX2" fmla="*/ 3396998 w 3765472"/>
              <a:gd name="connsiteY2" fmla="*/ 0 h 736948"/>
              <a:gd name="connsiteX3" fmla="*/ 3765472 w 3765472"/>
              <a:gd name="connsiteY3" fmla="*/ 368474 h 736948"/>
              <a:gd name="connsiteX4" fmla="*/ 3396998 w 3765472"/>
              <a:gd name="connsiteY4" fmla="*/ 736948 h 736948"/>
              <a:gd name="connsiteX5" fmla="*/ 3396998 w 3765472"/>
              <a:gd name="connsiteY5" fmla="*/ 552711 h 736948"/>
              <a:gd name="connsiteX6" fmla="*/ 0 w 3765472"/>
              <a:gd name="connsiteY6" fmla="*/ 552711 h 736948"/>
              <a:gd name="connsiteX7" fmla="*/ 0 w 3765472"/>
              <a:gd name="connsiteY7" fmla="*/ 184237 h 736948"/>
              <a:gd name="connsiteX0" fmla="*/ 809248 w 4574720"/>
              <a:gd name="connsiteY0" fmla="*/ 184237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809248 w 4574720"/>
              <a:gd name="connsiteY7" fmla="*/ 184237 h 2161333"/>
              <a:gd name="connsiteX0" fmla="*/ 170269 w 4574720"/>
              <a:gd name="connsiteY0" fmla="*/ 1656409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70269 w 4574720"/>
              <a:gd name="connsiteY7" fmla="*/ 1656409 h 2161333"/>
              <a:gd name="connsiteX0" fmla="*/ 147987 w 4574720"/>
              <a:gd name="connsiteY0" fmla="*/ 1696535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47987 w 4574720"/>
              <a:gd name="connsiteY7" fmla="*/ 1696535 h 2161333"/>
              <a:gd name="connsiteX0" fmla="*/ 0 w 4426733"/>
              <a:gd name="connsiteY0" fmla="*/ 1696535 h 2311046"/>
              <a:gd name="connsiteX1" fmla="*/ 4058259 w 4426733"/>
              <a:gd name="connsiteY1" fmla="*/ 184237 h 2311046"/>
              <a:gd name="connsiteX2" fmla="*/ 4058259 w 4426733"/>
              <a:gd name="connsiteY2" fmla="*/ 0 h 2311046"/>
              <a:gd name="connsiteX3" fmla="*/ 4426733 w 4426733"/>
              <a:gd name="connsiteY3" fmla="*/ 368474 h 2311046"/>
              <a:gd name="connsiteX4" fmla="*/ 4058259 w 4426733"/>
              <a:gd name="connsiteY4" fmla="*/ 736948 h 2311046"/>
              <a:gd name="connsiteX5" fmla="*/ 4058259 w 4426733"/>
              <a:gd name="connsiteY5" fmla="*/ 552711 h 2311046"/>
              <a:gd name="connsiteX6" fmla="*/ 225626 w 4426733"/>
              <a:gd name="connsiteY6" fmla="*/ 2311046 h 2311046"/>
              <a:gd name="connsiteX7" fmla="*/ 0 w 4426733"/>
              <a:gd name="connsiteY7" fmla="*/ 1696535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782485"/>
              <a:gd name="connsiteY0" fmla="*/ 2218732 h 2311046"/>
              <a:gd name="connsiteX1" fmla="*/ 4305573 w 4782485"/>
              <a:gd name="connsiteY1" fmla="*/ 184237 h 2311046"/>
              <a:gd name="connsiteX2" fmla="*/ 4305573 w 4782485"/>
              <a:gd name="connsiteY2" fmla="*/ 0 h 2311046"/>
              <a:gd name="connsiteX3" fmla="*/ 4782485 w 4782485"/>
              <a:gd name="connsiteY3" fmla="*/ 355189 h 2311046"/>
              <a:gd name="connsiteX4" fmla="*/ 4305573 w 4782485"/>
              <a:gd name="connsiteY4" fmla="*/ 736948 h 2311046"/>
              <a:gd name="connsiteX5" fmla="*/ 4305573 w 4782485"/>
              <a:gd name="connsiteY5" fmla="*/ 552711 h 2311046"/>
              <a:gd name="connsiteX6" fmla="*/ 472940 w 4782485"/>
              <a:gd name="connsiteY6" fmla="*/ 2311046 h 2311046"/>
              <a:gd name="connsiteX7" fmla="*/ 0 w 4782485"/>
              <a:gd name="connsiteY7" fmla="*/ 2218732 h 2311046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305573 w 4782485"/>
              <a:gd name="connsiteY4" fmla="*/ 881232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148004 w 4782485"/>
              <a:gd name="connsiteY4" fmla="*/ 991267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485" h="2455330">
                <a:moveTo>
                  <a:pt x="0" y="2363016"/>
                </a:moveTo>
                <a:cubicBezTo>
                  <a:pt x="1327663" y="1251738"/>
                  <a:pt x="2176280" y="528074"/>
                  <a:pt x="4305573" y="328521"/>
                </a:cubicBezTo>
                <a:lnTo>
                  <a:pt x="4087100" y="0"/>
                </a:lnTo>
                <a:lnTo>
                  <a:pt x="4782485" y="499473"/>
                </a:lnTo>
                <a:lnTo>
                  <a:pt x="4148004" y="991267"/>
                </a:lnTo>
                <a:lnTo>
                  <a:pt x="4305573" y="696995"/>
                </a:lnTo>
                <a:cubicBezTo>
                  <a:pt x="2752991" y="843602"/>
                  <a:pt x="1693303" y="1291470"/>
                  <a:pt x="472940" y="2455330"/>
                </a:cubicBezTo>
                <a:cubicBezTo>
                  <a:pt x="338686" y="2368642"/>
                  <a:pt x="209911" y="2363090"/>
                  <a:pt x="0" y="2363016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 Narrow" panose="020B060602020203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F980D0-CFC6-4B7B-A9E6-FF9D22AE56D2}"/>
              </a:ext>
            </a:extLst>
          </p:cNvPr>
          <p:cNvGrpSpPr/>
          <p:nvPr/>
        </p:nvGrpSpPr>
        <p:grpSpPr>
          <a:xfrm>
            <a:off x="8009299" y="2498943"/>
            <a:ext cx="2274682" cy="2109866"/>
            <a:chOff x="688768" y="1626920"/>
            <a:chExt cx="1698171" cy="16981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7D69D93-06A9-45A8-A047-8CAA059F2FB1}"/>
                </a:ext>
              </a:extLst>
            </p:cNvPr>
            <p:cNvSpPr/>
            <p:nvPr/>
          </p:nvSpPr>
          <p:spPr>
            <a:xfrm>
              <a:off x="688768" y="1626920"/>
              <a:ext cx="1698171" cy="169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05528F6-D712-4702-AC20-305BE0F28EA0}"/>
                </a:ext>
              </a:extLst>
            </p:cNvPr>
            <p:cNvSpPr/>
            <p:nvPr/>
          </p:nvSpPr>
          <p:spPr>
            <a:xfrm>
              <a:off x="835398" y="1773550"/>
              <a:ext cx="1404909" cy="140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D2D248-BCFF-4F49-89BE-04D6A41B0DB5}"/>
              </a:ext>
            </a:extLst>
          </p:cNvPr>
          <p:cNvCxnSpPr/>
          <p:nvPr/>
        </p:nvCxnSpPr>
        <p:spPr>
          <a:xfrm>
            <a:off x="12051766" y="1487523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612845-E7FD-4C45-9158-8E1DA11603CD}"/>
              </a:ext>
            </a:extLst>
          </p:cNvPr>
          <p:cNvSpPr/>
          <p:nvPr/>
        </p:nvSpPr>
        <p:spPr>
          <a:xfrm>
            <a:off x="8205195" y="3112065"/>
            <a:ext cx="1966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latin typeface="Arial Narrow" panose="020B0606020202030204" pitchFamily="34" charset="0"/>
              </a:rPr>
              <a:t>INDEKS </a:t>
            </a:r>
            <a:endParaRPr lang="en-US" b="1" dirty="0">
              <a:latin typeface="Arial Narrow" panose="020B0606020202030204" pitchFamily="34" charset="0"/>
            </a:endParaRPr>
          </a:p>
          <a:p>
            <a:pPr algn="ctr"/>
            <a:r>
              <a:rPr lang="en-US" b="1" dirty="0">
                <a:latin typeface="Arial Narrow" panose="020B0606020202030204" pitchFamily="34" charset="0"/>
              </a:rPr>
              <a:t>KUALITAS </a:t>
            </a:r>
          </a:p>
          <a:p>
            <a:pPr algn="ctr"/>
            <a:r>
              <a:rPr lang="en-US" b="1" dirty="0">
                <a:latin typeface="Arial Narrow" panose="020B0606020202030204" pitchFamily="34" charset="0"/>
              </a:rPr>
              <a:t>AIR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78F59A-9513-4131-8850-DF72C7C165BE}"/>
              </a:ext>
            </a:extLst>
          </p:cNvPr>
          <p:cNvGrpSpPr/>
          <p:nvPr/>
        </p:nvGrpSpPr>
        <p:grpSpPr>
          <a:xfrm>
            <a:off x="79477" y="4895917"/>
            <a:ext cx="1698171" cy="1698171"/>
            <a:chOff x="3851730" y="3290418"/>
            <a:chExt cx="1698171" cy="16981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50A1AA-0CAA-407D-A3AE-2FA7B3DE0820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A2D4CD2-394F-4CF7-BAA5-4874CEA2030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1F51676-F492-4E28-B51F-712568F28F9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4F8CF9-BC95-4CD9-A63B-044A728B1882}"/>
                </a:ext>
              </a:extLst>
            </p:cNvPr>
            <p:cNvSpPr/>
            <p:nvPr/>
          </p:nvSpPr>
          <p:spPr>
            <a:xfrm>
              <a:off x="3998359" y="3755333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CAKUPAN</a:t>
              </a:r>
            </a:p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 LAYANAN INFRASTRUKTUR PERKOTAAN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05D75D-9272-4672-ADEC-3FB7FF3D932E}"/>
              </a:ext>
            </a:extLst>
          </p:cNvPr>
          <p:cNvGrpSpPr/>
          <p:nvPr/>
        </p:nvGrpSpPr>
        <p:grpSpPr>
          <a:xfrm>
            <a:off x="3850427" y="4666616"/>
            <a:ext cx="1698171" cy="1698171"/>
            <a:chOff x="3851730" y="3290418"/>
            <a:chExt cx="1698171" cy="169817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FD1F2A-C8EC-4A0E-90AB-39BC138DA51C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3808BB7-8686-45BF-AEB9-12EAF5B1BB9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E6A957-9138-4125-A793-9D6390078C1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842685-A617-4418-86FE-DF64CA4E7ADC}"/>
                </a:ext>
              </a:extLst>
            </p:cNvPr>
            <p:cNvSpPr/>
            <p:nvPr/>
          </p:nvSpPr>
          <p:spPr>
            <a:xfrm>
              <a:off x="4027845" y="3551822"/>
              <a:ext cx="14049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PERSENTASE PERUMAHAN DAN PERMUKIMAN TIDAK LAYAK HUNI YANG DITANGANI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F3ECB-A734-4C1E-8781-6F7CD7ADD196}"/>
              </a:ext>
            </a:extLst>
          </p:cNvPr>
          <p:cNvGrpSpPr/>
          <p:nvPr/>
        </p:nvGrpSpPr>
        <p:grpSpPr>
          <a:xfrm>
            <a:off x="4113548" y="2721994"/>
            <a:ext cx="1698171" cy="1698171"/>
            <a:chOff x="3851730" y="3290418"/>
            <a:chExt cx="1698171" cy="169817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0B445-D432-4D06-B4E1-698AAE8F8D46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FC3C7B-8F3D-40E7-9A47-5F24E6F6CBF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573E849-AE75-432E-B554-FE6288566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16D734-750E-4749-8104-98DBD88B57EB}"/>
                </a:ext>
              </a:extLst>
            </p:cNvPr>
            <p:cNvSpPr/>
            <p:nvPr/>
          </p:nvSpPr>
          <p:spPr>
            <a:xfrm>
              <a:off x="3998359" y="3755333"/>
              <a:ext cx="140490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PENURUNAN V/C RATIO JARINGAN JALAN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DCBAA0-F6D7-45CE-B4BD-923941BD4846}"/>
              </a:ext>
            </a:extLst>
          </p:cNvPr>
          <p:cNvGrpSpPr/>
          <p:nvPr/>
        </p:nvGrpSpPr>
        <p:grpSpPr>
          <a:xfrm>
            <a:off x="6754884" y="805411"/>
            <a:ext cx="1403447" cy="1403447"/>
            <a:chOff x="2080242" y="1524756"/>
            <a:chExt cx="1698171" cy="169817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3BA391-92B8-4BC1-904F-FC24E65B18CF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9B5ABEB-6965-4BBD-B0BB-8038B29402F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BF42BD-E219-4B71-9A77-1CC7AC8E4F5E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C4F777-B8D0-4D3D-8063-24B463DB494F}"/>
                </a:ext>
              </a:extLst>
            </p:cNvPr>
            <p:cNvSpPr/>
            <p:nvPr/>
          </p:nvSpPr>
          <p:spPr>
            <a:xfrm>
              <a:off x="2226872" y="1641329"/>
              <a:ext cx="1404909" cy="1424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Program Perencanaan Lingkungan Hidup</a:t>
              </a:r>
            </a:p>
            <a:p>
              <a:pPr algn="ctr"/>
              <a:endParaRPr lang="fi-FI" sz="1000" b="1" dirty="0">
                <a:latin typeface="Arial Narrow" panose="020B0606020202030204" pitchFamily="34" charset="0"/>
              </a:endParaRPr>
            </a:p>
            <a:p>
              <a:pPr algn="ctr"/>
              <a:endParaRPr lang="fi-FI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DLH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B897A72-3D35-4046-A13F-56BDBB522F5B}"/>
              </a:ext>
            </a:extLst>
          </p:cNvPr>
          <p:cNvGrpSpPr/>
          <p:nvPr/>
        </p:nvGrpSpPr>
        <p:grpSpPr>
          <a:xfrm>
            <a:off x="10491515" y="3291070"/>
            <a:ext cx="1403447" cy="1435169"/>
            <a:chOff x="2080242" y="1524756"/>
            <a:chExt cx="1698171" cy="173655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2ACF66A-558F-498A-9082-2F592A0E32C0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F746BEF-7664-4732-9B6C-E8E2EA005D4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33553D0-B31C-4F09-82F2-3A46012E7AD9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2EC7BB-9550-4736-9988-826F9F7038BC}"/>
                </a:ext>
              </a:extLst>
            </p:cNvPr>
            <p:cNvSpPr/>
            <p:nvPr/>
          </p:nvSpPr>
          <p:spPr>
            <a:xfrm>
              <a:off x="2226872" y="1641329"/>
              <a:ext cx="1404909" cy="1619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Pengembangan Sistem Dan Pengelolaan Persampahan Regional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4F58504-7FBE-4752-8E61-D073A8F4CC28}"/>
              </a:ext>
            </a:extLst>
          </p:cNvPr>
          <p:cNvGrpSpPr/>
          <p:nvPr/>
        </p:nvGrpSpPr>
        <p:grpSpPr>
          <a:xfrm>
            <a:off x="8742572" y="652751"/>
            <a:ext cx="1403447" cy="1435169"/>
            <a:chOff x="2080242" y="1524756"/>
            <a:chExt cx="1698171" cy="173655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2A15FC0-8F9C-45CE-AAA9-E4C4D3BB17A1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93B22AD-F39A-4DEF-BF4A-DBB320AB5A8E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63E5F1A-F42D-47F2-9171-FB427BCAB174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4449C8-A059-4000-9EFF-A03F3028A410}"/>
                </a:ext>
              </a:extLst>
            </p:cNvPr>
            <p:cNvSpPr/>
            <p:nvPr/>
          </p:nvSpPr>
          <p:spPr>
            <a:xfrm>
              <a:off x="2226872" y="1641329"/>
              <a:ext cx="1404909" cy="1619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Peningkatan Pendidikan, Pelatihan Dan Penyuluhan Lingkungan Hidup Untuk Masyarakat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DLH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04CBB61-7C03-4BD1-AF59-A18261FC541C}"/>
              </a:ext>
            </a:extLst>
          </p:cNvPr>
          <p:cNvGrpSpPr/>
          <p:nvPr/>
        </p:nvGrpSpPr>
        <p:grpSpPr>
          <a:xfrm>
            <a:off x="10509325" y="1597407"/>
            <a:ext cx="1403447" cy="1403447"/>
            <a:chOff x="2080242" y="1524756"/>
            <a:chExt cx="1698171" cy="169817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ED930A5-62C7-43D6-B285-7E78861F8243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30C394E-AE69-43D9-B92E-6A7041CDCE8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A4AD8EC-F019-468C-ABC5-1B4FCA874855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02ED38-4E53-4C7A-B1D6-6C7468A96CEC}"/>
                </a:ext>
              </a:extLst>
            </p:cNvPr>
            <p:cNvSpPr/>
            <p:nvPr/>
          </p:nvSpPr>
          <p:spPr>
            <a:xfrm>
              <a:off x="2226872" y="1641329"/>
              <a:ext cx="1404909" cy="1452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Pengendalian Pencemaran Dan/Atau Kerusakan Lingkungan Hidup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DLH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C6DA35-BFE8-46D6-82CB-FB3A46806056}"/>
              </a:ext>
            </a:extLst>
          </p:cNvPr>
          <p:cNvGrpSpPr/>
          <p:nvPr/>
        </p:nvGrpSpPr>
        <p:grpSpPr>
          <a:xfrm>
            <a:off x="9332763" y="5004333"/>
            <a:ext cx="1403447" cy="1481336"/>
            <a:chOff x="2080242" y="1524756"/>
            <a:chExt cx="1698171" cy="1792417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A86863A-E7E5-4636-B72A-FB32F725E3A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45DE108-6B32-4129-B8E4-5FC91505F869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BA08712-147F-4E80-9722-76B9784EA076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A9FB2BD-C2CA-497E-9CB7-FBC0FBCF9E9A}"/>
                </a:ext>
              </a:extLst>
            </p:cNvPr>
            <p:cNvSpPr/>
            <p:nvPr/>
          </p:nvSpPr>
          <p:spPr>
            <a:xfrm>
              <a:off x="2226872" y="1641329"/>
              <a:ext cx="1404909" cy="1675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Pengelolaan Dan Pengembangan Sistem Air Limbah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14AECA-D59B-49F4-8220-E43C4F52E565}"/>
              </a:ext>
            </a:extLst>
          </p:cNvPr>
          <p:cNvGrpSpPr/>
          <p:nvPr/>
        </p:nvGrpSpPr>
        <p:grpSpPr>
          <a:xfrm>
            <a:off x="6250717" y="3540107"/>
            <a:ext cx="1403447" cy="1481336"/>
            <a:chOff x="2080242" y="1524756"/>
            <a:chExt cx="1698171" cy="179241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CC32586-DB69-4ADA-80B0-37C5D3154C0E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9C10C74-D430-49D3-B9B6-AD1A7C6E7561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D66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30F8BF3-772C-476C-8386-46FACE106393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F878DC2-E926-4E08-A62C-BB292BCDD259}"/>
                </a:ext>
              </a:extLst>
            </p:cNvPr>
            <p:cNvSpPr/>
            <p:nvPr/>
          </p:nvSpPr>
          <p:spPr>
            <a:xfrm>
              <a:off x="2226872" y="1641329"/>
              <a:ext cx="1404909" cy="1675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Program Pengelolaan Sumber Daya Air (SDA)</a:t>
              </a:r>
            </a:p>
            <a:p>
              <a:pPr algn="ctr"/>
              <a:endParaRPr lang="fi-FI" sz="105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5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D809139-78E1-436D-BCAB-7E2C87D8AA39}"/>
              </a:ext>
            </a:extLst>
          </p:cNvPr>
          <p:cNvGrpSpPr/>
          <p:nvPr/>
        </p:nvGrpSpPr>
        <p:grpSpPr>
          <a:xfrm>
            <a:off x="7280187" y="5033779"/>
            <a:ext cx="1403447" cy="1466762"/>
            <a:chOff x="2080242" y="1524756"/>
            <a:chExt cx="1698171" cy="177478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3CF05C8-C8E5-4A4E-A317-BFC66598E520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70FCC6EC-EF1D-408A-BCCB-7A329D13B5F5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43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B456C58D-2C6D-4BEF-AF2B-D1BE97AB91E9}"/>
                  </a:ext>
                </a:extLst>
              </p:cNvPr>
              <p:cNvSpPr/>
              <p:nvPr/>
            </p:nvSpPr>
            <p:spPr>
              <a:xfrm>
                <a:off x="834176" y="1759146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7B01074-452D-4A3F-9752-0EFD8692DE5E}"/>
                </a:ext>
              </a:extLst>
            </p:cNvPr>
            <p:cNvSpPr/>
            <p:nvPr/>
          </p:nvSpPr>
          <p:spPr>
            <a:xfrm>
              <a:off x="2225650" y="1698177"/>
              <a:ext cx="1404909" cy="1601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Program Pengelolaan Dan Pengembangan Sistem Penyediaan Air Minum</a:t>
              </a:r>
            </a:p>
            <a:p>
              <a:pPr algn="ctr"/>
              <a:endParaRPr lang="fi-FI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75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93FFA6-9455-472B-8A1D-4A7653BB8358}"/>
              </a:ext>
            </a:extLst>
          </p:cNvPr>
          <p:cNvCxnSpPr/>
          <p:nvPr/>
        </p:nvCxnSpPr>
        <p:spPr>
          <a:xfrm>
            <a:off x="5796725" y="1597407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A92EE-DFE7-4E72-A3F7-56CB5AD2F89F}"/>
              </a:ext>
            </a:extLst>
          </p:cNvPr>
          <p:cNvSpPr/>
          <p:nvPr/>
        </p:nvSpPr>
        <p:spPr>
          <a:xfrm>
            <a:off x="61246" y="145673"/>
            <a:ext cx="6840760" cy="127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5184A-351D-49C8-9A0A-78D781B948D9}"/>
              </a:ext>
            </a:extLst>
          </p:cNvPr>
          <p:cNvSpPr/>
          <p:nvPr/>
        </p:nvSpPr>
        <p:spPr>
          <a:xfrm>
            <a:off x="308758" y="308758"/>
            <a:ext cx="6365174" cy="9500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D083-E42D-4E45-A2C6-0933346A8BC7}"/>
              </a:ext>
            </a:extLst>
          </p:cNvPr>
          <p:cNvSpPr txBox="1"/>
          <p:nvPr/>
        </p:nvSpPr>
        <p:spPr>
          <a:xfrm>
            <a:off x="581892" y="288561"/>
            <a:ext cx="3544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D" sz="4000" b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CROSSCUTTING</a:t>
            </a:r>
            <a:endParaRPr lang="id-ID" sz="4000" b="1" dirty="0">
              <a:solidFill>
                <a:srgbClr val="9DA0AD"/>
              </a:solidFill>
              <a:latin typeface="Arial Narrow" panose="020B060602020203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lvl="0"/>
            <a:r>
              <a:rPr lang="id-ID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INDEKS KUALITAS UDARA)</a:t>
            </a:r>
            <a:endParaRPr lang="en-ID" sz="2000" dirty="0">
              <a:solidFill>
                <a:srgbClr val="9DA0A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28C01-BA7E-42B3-8BAE-7535E66A6255}"/>
              </a:ext>
            </a:extLst>
          </p:cNvPr>
          <p:cNvGrpSpPr/>
          <p:nvPr/>
        </p:nvGrpSpPr>
        <p:grpSpPr>
          <a:xfrm>
            <a:off x="2782695" y="1560526"/>
            <a:ext cx="1698171" cy="1698171"/>
            <a:chOff x="2080242" y="1524756"/>
            <a:chExt cx="1698171" cy="16981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CFAADB-6EB9-4168-A405-8227C21314F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E105B-3BB0-4D3B-8E97-654A35F2F26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648299-D97D-4CBB-8A92-7C61A715BE2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60EECF-A0E3-4DAC-8A1A-DBA30D55AE6B}"/>
                </a:ext>
              </a:extLst>
            </p:cNvPr>
            <p:cNvSpPr/>
            <p:nvPr/>
          </p:nvSpPr>
          <p:spPr>
            <a:xfrm>
              <a:off x="2220667" y="1914090"/>
              <a:ext cx="1404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INDEKS</a:t>
              </a:r>
              <a:endParaRPr lang="en-US" sz="12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 KUALITAS UDARA</a:t>
              </a:r>
            </a:p>
            <a:p>
              <a:pPr algn="ctr"/>
              <a:endParaRPr lang="en-US" sz="12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667E7-5548-468D-8F80-D9314641E939}"/>
              </a:ext>
            </a:extLst>
          </p:cNvPr>
          <p:cNvGrpSpPr/>
          <p:nvPr/>
        </p:nvGrpSpPr>
        <p:grpSpPr>
          <a:xfrm>
            <a:off x="2080244" y="3269456"/>
            <a:ext cx="1698171" cy="1698171"/>
            <a:chOff x="2080244" y="3269456"/>
            <a:chExt cx="1698171" cy="16981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D0FEC-1552-43BC-865F-FD854E1BAA8C}"/>
                </a:ext>
              </a:extLst>
            </p:cNvPr>
            <p:cNvGrpSpPr/>
            <p:nvPr/>
          </p:nvGrpSpPr>
          <p:grpSpPr>
            <a:xfrm>
              <a:off x="2080244" y="3269456"/>
              <a:ext cx="1698171" cy="1698171"/>
              <a:chOff x="688768" y="1626920"/>
              <a:chExt cx="1698171" cy="16981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891423-CC3A-40DE-ADBC-63AAC25E6EE2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163E3E-2193-4FBC-85B1-B190DD49192D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C4A0C-1652-41D2-856E-D2618D389B23}"/>
                </a:ext>
              </a:extLst>
            </p:cNvPr>
            <p:cNvSpPr/>
            <p:nvPr/>
          </p:nvSpPr>
          <p:spPr>
            <a:xfrm>
              <a:off x="2226872" y="3571866"/>
              <a:ext cx="1404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50" b="1" dirty="0">
                  <a:latin typeface="Arial Narrow" panose="020B0606020202030204" pitchFamily="34" charset="0"/>
                </a:rPr>
                <a:t>PENGUATAN </a:t>
              </a:r>
              <a:r>
                <a:rPr lang="en-US" sz="1050" b="1" dirty="0">
                  <a:latin typeface="Arial Narrow" panose="020B0606020202030204" pitchFamily="34" charset="0"/>
                </a:rPr>
                <a:t>PENGELOLAAN INFRASTRUKTUR DAN UTILITAS PERKOTAAN SERTA PENATAAN LINGKUNGAN</a:t>
              </a:r>
              <a:endParaRPr lang="id-ID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65A577-4ED3-4EF7-B633-583507790957}"/>
              </a:ext>
            </a:extLst>
          </p:cNvPr>
          <p:cNvGrpSpPr/>
          <p:nvPr/>
        </p:nvGrpSpPr>
        <p:grpSpPr>
          <a:xfrm>
            <a:off x="946681" y="1529623"/>
            <a:ext cx="1698171" cy="1698171"/>
            <a:chOff x="308758" y="3269454"/>
            <a:chExt cx="1698171" cy="1698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3D6965-06E1-43A5-AAEF-BEB5EDD6C27E}"/>
                </a:ext>
              </a:extLst>
            </p:cNvPr>
            <p:cNvGrpSpPr/>
            <p:nvPr/>
          </p:nvGrpSpPr>
          <p:grpSpPr>
            <a:xfrm>
              <a:off x="308758" y="3269454"/>
              <a:ext cx="1698171" cy="1698171"/>
              <a:chOff x="688768" y="1626920"/>
              <a:chExt cx="1698171" cy="169817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F565F2-9DFF-40F5-A682-1F3AF199503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3362BE-EB1A-41EC-8E86-B3A118E4889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53FEF4-D2ED-4602-83BC-3B8CC23A9866}"/>
                </a:ext>
              </a:extLst>
            </p:cNvPr>
            <p:cNvSpPr/>
            <p:nvPr/>
          </p:nvSpPr>
          <p:spPr>
            <a:xfrm>
              <a:off x="580804" y="3548718"/>
              <a:ext cx="11791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INDEKS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TUTUPAN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 LAHAN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7A7A3B-E6F4-4070-9346-F0664BA94B66}"/>
              </a:ext>
            </a:extLst>
          </p:cNvPr>
          <p:cNvGrpSpPr/>
          <p:nvPr/>
        </p:nvGrpSpPr>
        <p:grpSpPr>
          <a:xfrm>
            <a:off x="1996604" y="5133687"/>
            <a:ext cx="1698171" cy="1698171"/>
            <a:chOff x="3851730" y="3290418"/>
            <a:chExt cx="1698171" cy="16981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2EF019-AF61-4553-A07B-D0273CE6CE6A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E0F711-B78D-40F2-82C5-1539D862319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5889D4-A2F1-4CF5-A81D-2A8F7E884523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D37B05-9DA8-4BF4-9DCD-6B11B7D0E90E}"/>
                </a:ext>
              </a:extLst>
            </p:cNvPr>
            <p:cNvSpPr/>
            <p:nvPr/>
          </p:nvSpPr>
          <p:spPr>
            <a:xfrm>
              <a:off x="3998359" y="3638790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LUASAN KAWASAN GENANGAN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FEB74-9384-4146-AE91-FFACE6AB4579}"/>
              </a:ext>
            </a:extLst>
          </p:cNvPr>
          <p:cNvGrpSpPr/>
          <p:nvPr/>
        </p:nvGrpSpPr>
        <p:grpSpPr>
          <a:xfrm>
            <a:off x="64973" y="3051116"/>
            <a:ext cx="1698171" cy="1698171"/>
            <a:chOff x="2080242" y="5014156"/>
            <a:chExt cx="1698171" cy="1698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33073-B7C3-4754-AD77-85F80E1E0BCE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963F2B-AA83-4994-986C-BCEF699EF3A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71B0DF-971B-4FDB-879F-AE3BE366E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AE425-B9DA-4CC9-B790-FC2DE7950B5E}"/>
                </a:ext>
              </a:extLst>
            </p:cNvPr>
            <p:cNvSpPr/>
            <p:nvPr/>
          </p:nvSpPr>
          <p:spPr>
            <a:xfrm>
              <a:off x="2226872" y="5447741"/>
              <a:ext cx="140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endParaRPr lang="en-US" sz="16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AIR</a:t>
              </a:r>
            </a:p>
          </p:txBody>
        </p:sp>
      </p:grpSp>
      <p:sp>
        <p:nvSpPr>
          <p:cNvPr id="71" name="Arrow: Right 40">
            <a:extLst>
              <a:ext uri="{FF2B5EF4-FFF2-40B4-BE49-F238E27FC236}">
                <a16:creationId xmlns:a16="http://schemas.microsoft.com/office/drawing/2014/main" id="{B5098AF5-BDEA-4884-B9F4-020D394779A5}"/>
              </a:ext>
            </a:extLst>
          </p:cNvPr>
          <p:cNvSpPr/>
          <p:nvPr/>
        </p:nvSpPr>
        <p:spPr>
          <a:xfrm rot="2039873">
            <a:off x="4037079" y="1352335"/>
            <a:ext cx="4271638" cy="1680985"/>
          </a:xfrm>
          <a:custGeom>
            <a:avLst/>
            <a:gdLst>
              <a:gd name="connsiteX0" fmla="*/ 0 w 3765472"/>
              <a:gd name="connsiteY0" fmla="*/ 184237 h 736948"/>
              <a:gd name="connsiteX1" fmla="*/ 3396998 w 3765472"/>
              <a:gd name="connsiteY1" fmla="*/ 184237 h 736948"/>
              <a:gd name="connsiteX2" fmla="*/ 3396998 w 3765472"/>
              <a:gd name="connsiteY2" fmla="*/ 0 h 736948"/>
              <a:gd name="connsiteX3" fmla="*/ 3765472 w 3765472"/>
              <a:gd name="connsiteY3" fmla="*/ 368474 h 736948"/>
              <a:gd name="connsiteX4" fmla="*/ 3396998 w 3765472"/>
              <a:gd name="connsiteY4" fmla="*/ 736948 h 736948"/>
              <a:gd name="connsiteX5" fmla="*/ 3396998 w 3765472"/>
              <a:gd name="connsiteY5" fmla="*/ 552711 h 736948"/>
              <a:gd name="connsiteX6" fmla="*/ 0 w 3765472"/>
              <a:gd name="connsiteY6" fmla="*/ 552711 h 736948"/>
              <a:gd name="connsiteX7" fmla="*/ 0 w 3765472"/>
              <a:gd name="connsiteY7" fmla="*/ 184237 h 736948"/>
              <a:gd name="connsiteX0" fmla="*/ 809248 w 4574720"/>
              <a:gd name="connsiteY0" fmla="*/ 184237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809248 w 4574720"/>
              <a:gd name="connsiteY7" fmla="*/ 184237 h 2161333"/>
              <a:gd name="connsiteX0" fmla="*/ 170269 w 4574720"/>
              <a:gd name="connsiteY0" fmla="*/ 1656409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70269 w 4574720"/>
              <a:gd name="connsiteY7" fmla="*/ 1656409 h 2161333"/>
              <a:gd name="connsiteX0" fmla="*/ 147987 w 4574720"/>
              <a:gd name="connsiteY0" fmla="*/ 1696535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47987 w 4574720"/>
              <a:gd name="connsiteY7" fmla="*/ 1696535 h 2161333"/>
              <a:gd name="connsiteX0" fmla="*/ 0 w 4426733"/>
              <a:gd name="connsiteY0" fmla="*/ 1696535 h 2311046"/>
              <a:gd name="connsiteX1" fmla="*/ 4058259 w 4426733"/>
              <a:gd name="connsiteY1" fmla="*/ 184237 h 2311046"/>
              <a:gd name="connsiteX2" fmla="*/ 4058259 w 4426733"/>
              <a:gd name="connsiteY2" fmla="*/ 0 h 2311046"/>
              <a:gd name="connsiteX3" fmla="*/ 4426733 w 4426733"/>
              <a:gd name="connsiteY3" fmla="*/ 368474 h 2311046"/>
              <a:gd name="connsiteX4" fmla="*/ 4058259 w 4426733"/>
              <a:gd name="connsiteY4" fmla="*/ 736948 h 2311046"/>
              <a:gd name="connsiteX5" fmla="*/ 4058259 w 4426733"/>
              <a:gd name="connsiteY5" fmla="*/ 552711 h 2311046"/>
              <a:gd name="connsiteX6" fmla="*/ 225626 w 4426733"/>
              <a:gd name="connsiteY6" fmla="*/ 2311046 h 2311046"/>
              <a:gd name="connsiteX7" fmla="*/ 0 w 4426733"/>
              <a:gd name="connsiteY7" fmla="*/ 1696535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782485"/>
              <a:gd name="connsiteY0" fmla="*/ 2218732 h 2311046"/>
              <a:gd name="connsiteX1" fmla="*/ 4305573 w 4782485"/>
              <a:gd name="connsiteY1" fmla="*/ 184237 h 2311046"/>
              <a:gd name="connsiteX2" fmla="*/ 4305573 w 4782485"/>
              <a:gd name="connsiteY2" fmla="*/ 0 h 2311046"/>
              <a:gd name="connsiteX3" fmla="*/ 4782485 w 4782485"/>
              <a:gd name="connsiteY3" fmla="*/ 355189 h 2311046"/>
              <a:gd name="connsiteX4" fmla="*/ 4305573 w 4782485"/>
              <a:gd name="connsiteY4" fmla="*/ 736948 h 2311046"/>
              <a:gd name="connsiteX5" fmla="*/ 4305573 w 4782485"/>
              <a:gd name="connsiteY5" fmla="*/ 552711 h 2311046"/>
              <a:gd name="connsiteX6" fmla="*/ 472940 w 4782485"/>
              <a:gd name="connsiteY6" fmla="*/ 2311046 h 2311046"/>
              <a:gd name="connsiteX7" fmla="*/ 0 w 4782485"/>
              <a:gd name="connsiteY7" fmla="*/ 2218732 h 2311046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305573 w 4782485"/>
              <a:gd name="connsiteY4" fmla="*/ 881232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148004 w 4782485"/>
              <a:gd name="connsiteY4" fmla="*/ 991267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485" h="2455330">
                <a:moveTo>
                  <a:pt x="0" y="2363016"/>
                </a:moveTo>
                <a:cubicBezTo>
                  <a:pt x="1327663" y="1251738"/>
                  <a:pt x="2176280" y="528074"/>
                  <a:pt x="4305573" y="328521"/>
                </a:cubicBezTo>
                <a:lnTo>
                  <a:pt x="4087100" y="0"/>
                </a:lnTo>
                <a:lnTo>
                  <a:pt x="4782485" y="499473"/>
                </a:lnTo>
                <a:lnTo>
                  <a:pt x="4148004" y="991267"/>
                </a:lnTo>
                <a:lnTo>
                  <a:pt x="4305573" y="696995"/>
                </a:lnTo>
                <a:cubicBezTo>
                  <a:pt x="2752991" y="843602"/>
                  <a:pt x="1693303" y="1291470"/>
                  <a:pt x="472940" y="2455330"/>
                </a:cubicBezTo>
                <a:cubicBezTo>
                  <a:pt x="338686" y="2368642"/>
                  <a:pt x="209911" y="2363090"/>
                  <a:pt x="0" y="2363016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 Narrow" panose="020B060602020203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F980D0-CFC6-4B7B-A9E6-FF9D22AE56D2}"/>
              </a:ext>
            </a:extLst>
          </p:cNvPr>
          <p:cNvGrpSpPr/>
          <p:nvPr/>
        </p:nvGrpSpPr>
        <p:grpSpPr>
          <a:xfrm>
            <a:off x="8009299" y="2498943"/>
            <a:ext cx="2274682" cy="2109866"/>
            <a:chOff x="688768" y="1626920"/>
            <a:chExt cx="1698171" cy="16981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7D69D93-06A9-45A8-A047-8CAA059F2FB1}"/>
                </a:ext>
              </a:extLst>
            </p:cNvPr>
            <p:cNvSpPr/>
            <p:nvPr/>
          </p:nvSpPr>
          <p:spPr>
            <a:xfrm>
              <a:off x="688768" y="1626920"/>
              <a:ext cx="1698171" cy="169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05528F6-D712-4702-AC20-305BE0F28EA0}"/>
                </a:ext>
              </a:extLst>
            </p:cNvPr>
            <p:cNvSpPr/>
            <p:nvPr/>
          </p:nvSpPr>
          <p:spPr>
            <a:xfrm>
              <a:off x="835398" y="1773550"/>
              <a:ext cx="1404909" cy="140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D2D248-BCFF-4F49-89BE-04D6A41B0DB5}"/>
              </a:ext>
            </a:extLst>
          </p:cNvPr>
          <p:cNvCxnSpPr/>
          <p:nvPr/>
        </p:nvCxnSpPr>
        <p:spPr>
          <a:xfrm>
            <a:off x="12051766" y="1487523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612845-E7FD-4C45-9158-8E1DA11603CD}"/>
              </a:ext>
            </a:extLst>
          </p:cNvPr>
          <p:cNvSpPr/>
          <p:nvPr/>
        </p:nvSpPr>
        <p:spPr>
          <a:xfrm>
            <a:off x="8205195" y="3112065"/>
            <a:ext cx="1966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latin typeface="Arial Narrow" panose="020B0606020202030204" pitchFamily="34" charset="0"/>
              </a:rPr>
              <a:t>INDEKS</a:t>
            </a:r>
            <a:endParaRPr lang="en-US" b="1" dirty="0">
              <a:latin typeface="Arial Narrow" panose="020B0606020202030204" pitchFamily="34" charset="0"/>
            </a:endParaRPr>
          </a:p>
          <a:p>
            <a:pPr algn="ctr"/>
            <a:r>
              <a:rPr lang="id-ID" b="1" dirty="0">
                <a:latin typeface="Arial Narrow" panose="020B0606020202030204" pitchFamily="34" charset="0"/>
              </a:rPr>
              <a:t> KUALITAS UDARA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78F59A-9513-4131-8850-DF72C7C165BE}"/>
              </a:ext>
            </a:extLst>
          </p:cNvPr>
          <p:cNvGrpSpPr/>
          <p:nvPr/>
        </p:nvGrpSpPr>
        <p:grpSpPr>
          <a:xfrm>
            <a:off x="79477" y="4895917"/>
            <a:ext cx="1698171" cy="1698171"/>
            <a:chOff x="3851730" y="3290418"/>
            <a:chExt cx="1698171" cy="16981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50A1AA-0CAA-407D-A3AE-2FA7B3DE0820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A2D4CD2-394F-4CF7-BAA5-4874CEA2030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1F51676-F492-4E28-B51F-712568F28F9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4F8CF9-BC95-4CD9-A63B-044A728B1882}"/>
                </a:ext>
              </a:extLst>
            </p:cNvPr>
            <p:cNvSpPr/>
            <p:nvPr/>
          </p:nvSpPr>
          <p:spPr>
            <a:xfrm>
              <a:off x="3998359" y="3755333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CAKUPAN</a:t>
              </a:r>
            </a:p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 LAYANAN INFRASTRUKTUR PERKOTAAN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05D75D-9272-4672-ADEC-3FB7FF3D932E}"/>
              </a:ext>
            </a:extLst>
          </p:cNvPr>
          <p:cNvGrpSpPr/>
          <p:nvPr/>
        </p:nvGrpSpPr>
        <p:grpSpPr>
          <a:xfrm>
            <a:off x="3850427" y="4666616"/>
            <a:ext cx="1698171" cy="1698171"/>
            <a:chOff x="3851730" y="3290418"/>
            <a:chExt cx="1698171" cy="169817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FD1F2A-C8EC-4A0E-90AB-39BC138DA51C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3808BB7-8686-45BF-AEB9-12EAF5B1BB9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E6A957-9138-4125-A793-9D6390078C1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842685-A617-4418-86FE-DF64CA4E7ADC}"/>
                </a:ext>
              </a:extLst>
            </p:cNvPr>
            <p:cNvSpPr/>
            <p:nvPr/>
          </p:nvSpPr>
          <p:spPr>
            <a:xfrm>
              <a:off x="4027845" y="3551822"/>
              <a:ext cx="14049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PERSENTASE PERUMAHAN DAN PERMUKIMAN TIDAK LAYAK HUNI YANG DITANGANI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F3ECB-A734-4C1E-8781-6F7CD7ADD196}"/>
              </a:ext>
            </a:extLst>
          </p:cNvPr>
          <p:cNvGrpSpPr/>
          <p:nvPr/>
        </p:nvGrpSpPr>
        <p:grpSpPr>
          <a:xfrm>
            <a:off x="4113548" y="2721994"/>
            <a:ext cx="1698171" cy="1698171"/>
            <a:chOff x="3851730" y="3290418"/>
            <a:chExt cx="1698171" cy="169817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0B445-D432-4D06-B4E1-698AAE8F8D46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FC3C7B-8F3D-40E7-9A47-5F24E6F6CBF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573E849-AE75-432E-B554-FE6288566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16D734-750E-4749-8104-98DBD88B57EB}"/>
                </a:ext>
              </a:extLst>
            </p:cNvPr>
            <p:cNvSpPr/>
            <p:nvPr/>
          </p:nvSpPr>
          <p:spPr>
            <a:xfrm>
              <a:off x="3998359" y="3755333"/>
              <a:ext cx="140490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PENURUNAN V/C RATIO JARINGAN JALAN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DCBAA0-F6D7-45CE-B4BD-923941BD4846}"/>
              </a:ext>
            </a:extLst>
          </p:cNvPr>
          <p:cNvGrpSpPr/>
          <p:nvPr/>
        </p:nvGrpSpPr>
        <p:grpSpPr>
          <a:xfrm>
            <a:off x="7898676" y="578423"/>
            <a:ext cx="1881469" cy="1675694"/>
            <a:chOff x="2045083" y="1561230"/>
            <a:chExt cx="1698171" cy="169817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3BA391-92B8-4BC1-904F-FC24E65B18CF}"/>
                </a:ext>
              </a:extLst>
            </p:cNvPr>
            <p:cNvGrpSpPr/>
            <p:nvPr/>
          </p:nvGrpSpPr>
          <p:grpSpPr>
            <a:xfrm>
              <a:off x="2045083" y="1561230"/>
              <a:ext cx="1698171" cy="1698171"/>
              <a:chOff x="653609" y="1663394"/>
              <a:chExt cx="1698171" cy="16981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9B5ABEB-6965-4BBD-B0BB-8038B29402FA}"/>
                  </a:ext>
                </a:extLst>
              </p:cNvPr>
              <p:cNvSpPr/>
              <p:nvPr/>
            </p:nvSpPr>
            <p:spPr>
              <a:xfrm>
                <a:off x="653609" y="1663394"/>
                <a:ext cx="1698171" cy="169817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BF42BD-E219-4B71-9A77-1CC7AC8E4F5E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C4F777-B8D0-4D3D-8063-24B463DB494F}"/>
                </a:ext>
              </a:extLst>
            </p:cNvPr>
            <p:cNvSpPr/>
            <p:nvPr/>
          </p:nvSpPr>
          <p:spPr>
            <a:xfrm>
              <a:off x="2202950" y="1847123"/>
              <a:ext cx="1404909" cy="1193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Pengelolaan Keanekaragaman Hayati (Kehati)</a:t>
              </a:r>
            </a:p>
            <a:p>
              <a:pPr algn="ctr"/>
              <a:endParaRPr lang="fi-FI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1000" b="1" dirty="0">
                  <a:latin typeface="Arial Narrow" panose="020B0606020202030204" pitchFamily="34" charset="0"/>
                </a:rPr>
                <a:t>DLH</a:t>
              </a:r>
            </a:p>
            <a:p>
              <a:pPr algn="ctr"/>
              <a:endParaRPr lang="en-US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4F58504-7FBE-4752-8E61-D073A8F4CC28}"/>
              </a:ext>
            </a:extLst>
          </p:cNvPr>
          <p:cNvGrpSpPr/>
          <p:nvPr/>
        </p:nvGrpSpPr>
        <p:grpSpPr>
          <a:xfrm>
            <a:off x="10376011" y="2115854"/>
            <a:ext cx="1689325" cy="1930616"/>
            <a:chOff x="2080242" y="1524756"/>
            <a:chExt cx="1698171" cy="1749143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2A15FC0-8F9C-45CE-AAA9-E4C4D3BB17A1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93B22AD-F39A-4DEF-BF4A-DBB320AB5A8E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63E5F1A-F42D-47F2-9171-FB427BCAB174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4449C8-A059-4000-9EFF-A03F3028A410}"/>
                </a:ext>
              </a:extLst>
            </p:cNvPr>
            <p:cNvSpPr/>
            <p:nvPr/>
          </p:nvSpPr>
          <p:spPr>
            <a:xfrm>
              <a:off x="2226872" y="1821501"/>
              <a:ext cx="1404909" cy="1452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800" b="1" dirty="0">
                  <a:latin typeface="Arial Narrow" panose="020B0606020202030204" pitchFamily="34" charset="0"/>
                </a:rPr>
                <a:t>Program</a:t>
              </a:r>
            </a:p>
            <a:p>
              <a:pPr algn="ctr"/>
              <a:r>
                <a:rPr lang="fi-FI" sz="800" b="1" dirty="0">
                  <a:latin typeface="Arial Narrow" panose="020B0606020202030204" pitchFamily="34" charset="0"/>
                </a:rPr>
                <a:t> Pengendalian Bahan Berbahaya Dan Beracun (B3) Dan Limbah Bahan Berbahaya Dan Beracun (Limbah B3)</a:t>
              </a:r>
            </a:p>
            <a:p>
              <a:pPr algn="ctr"/>
              <a:endParaRPr lang="fi-FI" sz="8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800" b="1" dirty="0">
                  <a:latin typeface="Arial Narrow" panose="020B0606020202030204" pitchFamily="34" charset="0"/>
                </a:rPr>
                <a:t>DLH</a:t>
              </a:r>
            </a:p>
            <a:p>
              <a:pPr algn="ctr"/>
              <a:endParaRPr lang="en-US" sz="8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04CBB61-7C03-4BD1-AF59-A18261FC541C}"/>
              </a:ext>
            </a:extLst>
          </p:cNvPr>
          <p:cNvGrpSpPr/>
          <p:nvPr/>
        </p:nvGrpSpPr>
        <p:grpSpPr>
          <a:xfrm>
            <a:off x="7394712" y="4706563"/>
            <a:ext cx="1698166" cy="1618273"/>
            <a:chOff x="2068566" y="1518616"/>
            <a:chExt cx="1698171" cy="169817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ED930A5-62C7-43D6-B285-7E78861F8243}"/>
                </a:ext>
              </a:extLst>
            </p:cNvPr>
            <p:cNvGrpSpPr/>
            <p:nvPr/>
          </p:nvGrpSpPr>
          <p:grpSpPr>
            <a:xfrm>
              <a:off x="2068566" y="1518616"/>
              <a:ext cx="1698171" cy="1698171"/>
              <a:chOff x="677092" y="1620780"/>
              <a:chExt cx="1698171" cy="1698171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30C394E-AE69-43D9-B92E-6A7041CDCE8A}"/>
                  </a:ext>
                </a:extLst>
              </p:cNvPr>
              <p:cNvSpPr/>
              <p:nvPr/>
            </p:nvSpPr>
            <p:spPr>
              <a:xfrm>
                <a:off x="677092" y="1620780"/>
                <a:ext cx="1698171" cy="169817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A4AD8EC-F019-468C-ABC5-1B4FCA874855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02ED38-4E53-4C7A-B1D6-6C7468A96CEC}"/>
                </a:ext>
              </a:extLst>
            </p:cNvPr>
            <p:cNvSpPr/>
            <p:nvPr/>
          </p:nvSpPr>
          <p:spPr>
            <a:xfrm>
              <a:off x="2252183" y="1839241"/>
              <a:ext cx="1404909" cy="1114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Penyelenggaraan Lalu Lintas Dan Angkutan Jalan (LLAJ)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DISHUB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75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93FFA6-9455-472B-8A1D-4A7653BB8358}"/>
              </a:ext>
            </a:extLst>
          </p:cNvPr>
          <p:cNvCxnSpPr/>
          <p:nvPr/>
        </p:nvCxnSpPr>
        <p:spPr>
          <a:xfrm>
            <a:off x="5796725" y="1597407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A92EE-DFE7-4E72-A3F7-56CB5AD2F89F}"/>
              </a:ext>
            </a:extLst>
          </p:cNvPr>
          <p:cNvSpPr/>
          <p:nvPr/>
        </p:nvSpPr>
        <p:spPr>
          <a:xfrm>
            <a:off x="61246" y="145673"/>
            <a:ext cx="6840760" cy="127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5184A-351D-49C8-9A0A-78D781B948D9}"/>
              </a:ext>
            </a:extLst>
          </p:cNvPr>
          <p:cNvSpPr/>
          <p:nvPr/>
        </p:nvSpPr>
        <p:spPr>
          <a:xfrm>
            <a:off x="308758" y="308758"/>
            <a:ext cx="6365174" cy="9500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D083-E42D-4E45-A2C6-0933346A8BC7}"/>
              </a:ext>
            </a:extLst>
          </p:cNvPr>
          <p:cNvSpPr txBox="1"/>
          <p:nvPr/>
        </p:nvSpPr>
        <p:spPr>
          <a:xfrm>
            <a:off x="581892" y="288561"/>
            <a:ext cx="3544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D" sz="4000" b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CROSSCUTTING</a:t>
            </a:r>
            <a:endParaRPr lang="id-ID" sz="4000" b="1" dirty="0">
              <a:solidFill>
                <a:srgbClr val="9DA0AD"/>
              </a:solidFill>
              <a:latin typeface="Arial Narrow" panose="020B060602020203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lvl="0"/>
            <a:r>
              <a:rPr lang="id-ID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b="1" i="1" dirty="0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INDEKS KUALITAS </a:t>
            </a:r>
            <a:r>
              <a:rPr lang="en-US" sz="1600" b="1" i="1">
                <a:solidFill>
                  <a:srgbClr val="9DA0AD"/>
                </a:solidFill>
                <a:latin typeface="Arial Narrow" panose="020B060602020203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TUTUPAN LAHAN)</a:t>
            </a:r>
            <a:endParaRPr lang="en-ID" sz="2000" dirty="0">
              <a:solidFill>
                <a:srgbClr val="9DA0A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28C01-BA7E-42B3-8BAE-7535E66A6255}"/>
              </a:ext>
            </a:extLst>
          </p:cNvPr>
          <p:cNvGrpSpPr/>
          <p:nvPr/>
        </p:nvGrpSpPr>
        <p:grpSpPr>
          <a:xfrm>
            <a:off x="2782695" y="1560526"/>
            <a:ext cx="1698171" cy="1698171"/>
            <a:chOff x="2080242" y="1524756"/>
            <a:chExt cx="1698171" cy="16981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CFAADB-6EB9-4168-A405-8227C21314F5}"/>
                </a:ext>
              </a:extLst>
            </p:cNvPr>
            <p:cNvGrpSpPr/>
            <p:nvPr/>
          </p:nvGrpSpPr>
          <p:grpSpPr>
            <a:xfrm>
              <a:off x="2080242" y="1524756"/>
              <a:ext cx="1698171" cy="1698171"/>
              <a:chOff x="688768" y="1626920"/>
              <a:chExt cx="1698171" cy="16981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BE105B-3BB0-4D3B-8E97-654A35F2F26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648299-D97D-4CBB-8A92-7C61A715BE2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60EECF-A0E3-4DAC-8A1A-DBA30D55AE6B}"/>
                </a:ext>
              </a:extLst>
            </p:cNvPr>
            <p:cNvSpPr/>
            <p:nvPr/>
          </p:nvSpPr>
          <p:spPr>
            <a:xfrm>
              <a:off x="2220667" y="1914090"/>
              <a:ext cx="14049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 Narrow" panose="020B0606020202030204" pitchFamily="34" charset="0"/>
                </a:rPr>
                <a:t>INDEKS </a:t>
              </a:r>
            </a:p>
            <a:p>
              <a:pPr algn="ctr"/>
              <a:r>
                <a:rPr lang="en-US" sz="12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200" b="1" dirty="0">
                  <a:latin typeface="Arial Narrow" panose="020B0606020202030204" pitchFamily="34" charset="0"/>
                </a:rPr>
                <a:t>TUTUPAN</a:t>
              </a:r>
            </a:p>
            <a:p>
              <a:pPr algn="ctr"/>
              <a:r>
                <a:rPr lang="en-US" sz="1200" b="1" dirty="0">
                  <a:latin typeface="Arial Narrow" panose="020B0606020202030204" pitchFamily="34" charset="0"/>
                </a:rPr>
                <a:t> LAHAN</a:t>
              </a:r>
            </a:p>
            <a:p>
              <a:pPr algn="ctr"/>
              <a:endParaRPr lang="en-US" sz="12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667E7-5548-468D-8F80-D9314641E939}"/>
              </a:ext>
            </a:extLst>
          </p:cNvPr>
          <p:cNvGrpSpPr/>
          <p:nvPr/>
        </p:nvGrpSpPr>
        <p:grpSpPr>
          <a:xfrm>
            <a:off x="2080244" y="3269456"/>
            <a:ext cx="1698171" cy="1698171"/>
            <a:chOff x="2080244" y="3269456"/>
            <a:chExt cx="1698171" cy="16981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D0FEC-1552-43BC-865F-FD854E1BAA8C}"/>
                </a:ext>
              </a:extLst>
            </p:cNvPr>
            <p:cNvGrpSpPr/>
            <p:nvPr/>
          </p:nvGrpSpPr>
          <p:grpSpPr>
            <a:xfrm>
              <a:off x="2080244" y="3269456"/>
              <a:ext cx="1698171" cy="1698171"/>
              <a:chOff x="688768" y="1626920"/>
              <a:chExt cx="1698171" cy="16981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891423-CC3A-40DE-ADBC-63AAC25E6EE2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163E3E-2193-4FBC-85B1-B190DD49192D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DC4A0C-1652-41D2-856E-D2618D389B23}"/>
                </a:ext>
              </a:extLst>
            </p:cNvPr>
            <p:cNvSpPr/>
            <p:nvPr/>
          </p:nvSpPr>
          <p:spPr>
            <a:xfrm>
              <a:off x="2226872" y="3571866"/>
              <a:ext cx="1404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50" b="1" dirty="0">
                  <a:latin typeface="Arial Narrow" panose="020B0606020202030204" pitchFamily="34" charset="0"/>
                </a:rPr>
                <a:t>PENGUATAN </a:t>
              </a:r>
              <a:r>
                <a:rPr lang="en-US" sz="1050" b="1" dirty="0">
                  <a:latin typeface="Arial Narrow" panose="020B0606020202030204" pitchFamily="34" charset="0"/>
                </a:rPr>
                <a:t>PENGELOLAAN INFRASTRUKTUR DAN UTILITAS PERKOTAAN SERTA PENATAAN LINGKUNGAN</a:t>
              </a:r>
              <a:endParaRPr lang="id-ID" sz="105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65A577-4ED3-4EF7-B633-583507790957}"/>
              </a:ext>
            </a:extLst>
          </p:cNvPr>
          <p:cNvGrpSpPr/>
          <p:nvPr/>
        </p:nvGrpSpPr>
        <p:grpSpPr>
          <a:xfrm>
            <a:off x="946681" y="1529623"/>
            <a:ext cx="1698171" cy="1698171"/>
            <a:chOff x="308758" y="3269454"/>
            <a:chExt cx="1698171" cy="1698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3D6965-06E1-43A5-AAEF-BEB5EDD6C27E}"/>
                </a:ext>
              </a:extLst>
            </p:cNvPr>
            <p:cNvGrpSpPr/>
            <p:nvPr/>
          </p:nvGrpSpPr>
          <p:grpSpPr>
            <a:xfrm>
              <a:off x="308758" y="3269454"/>
              <a:ext cx="1698171" cy="1698171"/>
              <a:chOff x="688768" y="1626920"/>
              <a:chExt cx="1698171" cy="169817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F565F2-9DFF-40F5-A682-1F3AF1995030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3362BE-EB1A-41EC-8E86-B3A118E4889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53FEF4-D2ED-4602-83BC-3B8CC23A9866}"/>
                </a:ext>
              </a:extLst>
            </p:cNvPr>
            <p:cNvSpPr/>
            <p:nvPr/>
          </p:nvSpPr>
          <p:spPr>
            <a:xfrm>
              <a:off x="354290" y="3862640"/>
              <a:ext cx="15284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b="1" dirty="0">
                  <a:latin typeface="Arial Narrow" panose="020B0606020202030204" pitchFamily="34" charset="0"/>
                </a:rPr>
                <a:t>INDEKS</a:t>
              </a:r>
              <a:endParaRPr lang="en-US" sz="14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1400" b="1" dirty="0">
                  <a:latin typeface="Arial Narrow" panose="020B0606020202030204" pitchFamily="34" charset="0"/>
                </a:rPr>
                <a:t> KUALITAS UDARA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7A7A3B-E6F4-4070-9346-F0664BA94B66}"/>
              </a:ext>
            </a:extLst>
          </p:cNvPr>
          <p:cNvGrpSpPr/>
          <p:nvPr/>
        </p:nvGrpSpPr>
        <p:grpSpPr>
          <a:xfrm>
            <a:off x="1996604" y="5133687"/>
            <a:ext cx="1698171" cy="1698171"/>
            <a:chOff x="3851730" y="3290418"/>
            <a:chExt cx="1698171" cy="16981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2EF019-AF61-4553-A07B-D0273CE6CE6A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E0F711-B78D-40F2-82C5-1539D862319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5889D4-A2F1-4CF5-A81D-2A8F7E884523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D37B05-9DA8-4BF4-9DCD-6B11B7D0E90E}"/>
                </a:ext>
              </a:extLst>
            </p:cNvPr>
            <p:cNvSpPr/>
            <p:nvPr/>
          </p:nvSpPr>
          <p:spPr>
            <a:xfrm>
              <a:off x="3998359" y="3638790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LUASAN KAWASAN GENANGAN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FEB74-9384-4146-AE91-FFACE6AB4579}"/>
              </a:ext>
            </a:extLst>
          </p:cNvPr>
          <p:cNvGrpSpPr/>
          <p:nvPr/>
        </p:nvGrpSpPr>
        <p:grpSpPr>
          <a:xfrm>
            <a:off x="9379077" y="593547"/>
            <a:ext cx="1698171" cy="1698171"/>
            <a:chOff x="2080242" y="5014156"/>
            <a:chExt cx="1698171" cy="1698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33073-B7C3-4754-AD77-85F80E1E0BCE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963F2B-AA83-4994-986C-BCEF699EF3A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71B0DF-971B-4FDB-879F-AE3BE366E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AE425-B9DA-4CC9-B790-FC2DE7950B5E}"/>
                </a:ext>
              </a:extLst>
            </p:cNvPr>
            <p:cNvSpPr/>
            <p:nvPr/>
          </p:nvSpPr>
          <p:spPr>
            <a:xfrm>
              <a:off x="2233249" y="5373827"/>
              <a:ext cx="140491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00" b="1" dirty="0">
                  <a:latin typeface="Arial Narrow" panose="020B0606020202030204" pitchFamily="34" charset="0"/>
                </a:rPr>
                <a:t>Program </a:t>
              </a:r>
              <a:endParaRPr lang="en-US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1000" b="1" dirty="0">
                  <a:latin typeface="Arial Narrow" panose="020B0606020202030204" pitchFamily="34" charset="0"/>
                </a:rPr>
                <a:t>Penghargaan Lingkungan Hidup Untuk Masyarakat</a:t>
              </a:r>
              <a:endParaRPr lang="en-US" sz="1000" b="1" dirty="0">
                <a:latin typeface="Arial Narrow" panose="020B0606020202030204" pitchFamily="34" charset="0"/>
              </a:endParaRPr>
            </a:p>
            <a:p>
              <a:pPr algn="ctr"/>
              <a:endParaRPr lang="id-ID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1000" b="1" dirty="0">
                  <a:latin typeface="Arial Narrow" panose="020B0606020202030204" pitchFamily="34" charset="0"/>
                </a:rPr>
                <a:t>DLH</a:t>
              </a:r>
              <a:endParaRPr lang="id-ID" sz="20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71" name="Arrow: Right 40">
            <a:extLst>
              <a:ext uri="{FF2B5EF4-FFF2-40B4-BE49-F238E27FC236}">
                <a16:creationId xmlns:a16="http://schemas.microsoft.com/office/drawing/2014/main" id="{B5098AF5-BDEA-4884-B9F4-020D394779A5}"/>
              </a:ext>
            </a:extLst>
          </p:cNvPr>
          <p:cNvSpPr/>
          <p:nvPr/>
        </p:nvSpPr>
        <p:spPr>
          <a:xfrm rot="2039873">
            <a:off x="4037079" y="1352335"/>
            <a:ext cx="4271638" cy="1680985"/>
          </a:xfrm>
          <a:custGeom>
            <a:avLst/>
            <a:gdLst>
              <a:gd name="connsiteX0" fmla="*/ 0 w 3765472"/>
              <a:gd name="connsiteY0" fmla="*/ 184237 h 736948"/>
              <a:gd name="connsiteX1" fmla="*/ 3396998 w 3765472"/>
              <a:gd name="connsiteY1" fmla="*/ 184237 h 736948"/>
              <a:gd name="connsiteX2" fmla="*/ 3396998 w 3765472"/>
              <a:gd name="connsiteY2" fmla="*/ 0 h 736948"/>
              <a:gd name="connsiteX3" fmla="*/ 3765472 w 3765472"/>
              <a:gd name="connsiteY3" fmla="*/ 368474 h 736948"/>
              <a:gd name="connsiteX4" fmla="*/ 3396998 w 3765472"/>
              <a:gd name="connsiteY4" fmla="*/ 736948 h 736948"/>
              <a:gd name="connsiteX5" fmla="*/ 3396998 w 3765472"/>
              <a:gd name="connsiteY5" fmla="*/ 552711 h 736948"/>
              <a:gd name="connsiteX6" fmla="*/ 0 w 3765472"/>
              <a:gd name="connsiteY6" fmla="*/ 552711 h 736948"/>
              <a:gd name="connsiteX7" fmla="*/ 0 w 3765472"/>
              <a:gd name="connsiteY7" fmla="*/ 184237 h 736948"/>
              <a:gd name="connsiteX0" fmla="*/ 809248 w 4574720"/>
              <a:gd name="connsiteY0" fmla="*/ 184237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809248 w 4574720"/>
              <a:gd name="connsiteY7" fmla="*/ 184237 h 2161333"/>
              <a:gd name="connsiteX0" fmla="*/ 170269 w 4574720"/>
              <a:gd name="connsiteY0" fmla="*/ 1656409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70269 w 4574720"/>
              <a:gd name="connsiteY7" fmla="*/ 1656409 h 2161333"/>
              <a:gd name="connsiteX0" fmla="*/ 147987 w 4574720"/>
              <a:gd name="connsiteY0" fmla="*/ 1696535 h 2161333"/>
              <a:gd name="connsiteX1" fmla="*/ 4206246 w 4574720"/>
              <a:gd name="connsiteY1" fmla="*/ 184237 h 2161333"/>
              <a:gd name="connsiteX2" fmla="*/ 4206246 w 4574720"/>
              <a:gd name="connsiteY2" fmla="*/ 0 h 2161333"/>
              <a:gd name="connsiteX3" fmla="*/ 4574720 w 4574720"/>
              <a:gd name="connsiteY3" fmla="*/ 368474 h 2161333"/>
              <a:gd name="connsiteX4" fmla="*/ 4206246 w 4574720"/>
              <a:gd name="connsiteY4" fmla="*/ 736948 h 2161333"/>
              <a:gd name="connsiteX5" fmla="*/ 4206246 w 4574720"/>
              <a:gd name="connsiteY5" fmla="*/ 552711 h 2161333"/>
              <a:gd name="connsiteX6" fmla="*/ 0 w 4574720"/>
              <a:gd name="connsiteY6" fmla="*/ 2161333 h 2161333"/>
              <a:gd name="connsiteX7" fmla="*/ 147987 w 4574720"/>
              <a:gd name="connsiteY7" fmla="*/ 1696535 h 2161333"/>
              <a:gd name="connsiteX0" fmla="*/ 0 w 4426733"/>
              <a:gd name="connsiteY0" fmla="*/ 1696535 h 2311046"/>
              <a:gd name="connsiteX1" fmla="*/ 4058259 w 4426733"/>
              <a:gd name="connsiteY1" fmla="*/ 184237 h 2311046"/>
              <a:gd name="connsiteX2" fmla="*/ 4058259 w 4426733"/>
              <a:gd name="connsiteY2" fmla="*/ 0 h 2311046"/>
              <a:gd name="connsiteX3" fmla="*/ 4426733 w 4426733"/>
              <a:gd name="connsiteY3" fmla="*/ 368474 h 2311046"/>
              <a:gd name="connsiteX4" fmla="*/ 4058259 w 4426733"/>
              <a:gd name="connsiteY4" fmla="*/ 736948 h 2311046"/>
              <a:gd name="connsiteX5" fmla="*/ 4058259 w 4426733"/>
              <a:gd name="connsiteY5" fmla="*/ 552711 h 2311046"/>
              <a:gd name="connsiteX6" fmla="*/ 225626 w 4426733"/>
              <a:gd name="connsiteY6" fmla="*/ 2311046 h 2311046"/>
              <a:gd name="connsiteX7" fmla="*/ 0 w 4426733"/>
              <a:gd name="connsiteY7" fmla="*/ 1696535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64687"/>
              <a:gd name="connsiteY0" fmla="*/ 2210148 h 2311046"/>
              <a:gd name="connsiteX1" fmla="*/ 4296213 w 4664687"/>
              <a:gd name="connsiteY1" fmla="*/ 184237 h 2311046"/>
              <a:gd name="connsiteX2" fmla="*/ 4296213 w 4664687"/>
              <a:gd name="connsiteY2" fmla="*/ 0 h 2311046"/>
              <a:gd name="connsiteX3" fmla="*/ 4664687 w 4664687"/>
              <a:gd name="connsiteY3" fmla="*/ 368474 h 2311046"/>
              <a:gd name="connsiteX4" fmla="*/ 4296213 w 4664687"/>
              <a:gd name="connsiteY4" fmla="*/ 736948 h 2311046"/>
              <a:gd name="connsiteX5" fmla="*/ 4296213 w 4664687"/>
              <a:gd name="connsiteY5" fmla="*/ 552711 h 2311046"/>
              <a:gd name="connsiteX6" fmla="*/ 463580 w 4664687"/>
              <a:gd name="connsiteY6" fmla="*/ 2311046 h 2311046"/>
              <a:gd name="connsiteX7" fmla="*/ 0 w 4664687"/>
              <a:gd name="connsiteY7" fmla="*/ 2210148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674047"/>
              <a:gd name="connsiteY0" fmla="*/ 2218732 h 2311046"/>
              <a:gd name="connsiteX1" fmla="*/ 4305573 w 4674047"/>
              <a:gd name="connsiteY1" fmla="*/ 184237 h 2311046"/>
              <a:gd name="connsiteX2" fmla="*/ 4305573 w 4674047"/>
              <a:gd name="connsiteY2" fmla="*/ 0 h 2311046"/>
              <a:gd name="connsiteX3" fmla="*/ 4674047 w 4674047"/>
              <a:gd name="connsiteY3" fmla="*/ 368474 h 2311046"/>
              <a:gd name="connsiteX4" fmla="*/ 4305573 w 4674047"/>
              <a:gd name="connsiteY4" fmla="*/ 736948 h 2311046"/>
              <a:gd name="connsiteX5" fmla="*/ 4305573 w 4674047"/>
              <a:gd name="connsiteY5" fmla="*/ 552711 h 2311046"/>
              <a:gd name="connsiteX6" fmla="*/ 472940 w 4674047"/>
              <a:gd name="connsiteY6" fmla="*/ 2311046 h 2311046"/>
              <a:gd name="connsiteX7" fmla="*/ 0 w 4674047"/>
              <a:gd name="connsiteY7" fmla="*/ 2218732 h 2311046"/>
              <a:gd name="connsiteX0" fmla="*/ 0 w 4782485"/>
              <a:gd name="connsiteY0" fmla="*/ 2218732 h 2311046"/>
              <a:gd name="connsiteX1" fmla="*/ 4305573 w 4782485"/>
              <a:gd name="connsiteY1" fmla="*/ 184237 h 2311046"/>
              <a:gd name="connsiteX2" fmla="*/ 4305573 w 4782485"/>
              <a:gd name="connsiteY2" fmla="*/ 0 h 2311046"/>
              <a:gd name="connsiteX3" fmla="*/ 4782485 w 4782485"/>
              <a:gd name="connsiteY3" fmla="*/ 355189 h 2311046"/>
              <a:gd name="connsiteX4" fmla="*/ 4305573 w 4782485"/>
              <a:gd name="connsiteY4" fmla="*/ 736948 h 2311046"/>
              <a:gd name="connsiteX5" fmla="*/ 4305573 w 4782485"/>
              <a:gd name="connsiteY5" fmla="*/ 552711 h 2311046"/>
              <a:gd name="connsiteX6" fmla="*/ 472940 w 4782485"/>
              <a:gd name="connsiteY6" fmla="*/ 2311046 h 2311046"/>
              <a:gd name="connsiteX7" fmla="*/ 0 w 4782485"/>
              <a:gd name="connsiteY7" fmla="*/ 2218732 h 2311046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305573 w 4782485"/>
              <a:gd name="connsiteY4" fmla="*/ 881232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  <a:gd name="connsiteX0" fmla="*/ 0 w 4782485"/>
              <a:gd name="connsiteY0" fmla="*/ 2363016 h 2455330"/>
              <a:gd name="connsiteX1" fmla="*/ 4305573 w 4782485"/>
              <a:gd name="connsiteY1" fmla="*/ 328521 h 2455330"/>
              <a:gd name="connsiteX2" fmla="*/ 4087100 w 4782485"/>
              <a:gd name="connsiteY2" fmla="*/ 0 h 2455330"/>
              <a:gd name="connsiteX3" fmla="*/ 4782485 w 4782485"/>
              <a:gd name="connsiteY3" fmla="*/ 499473 h 2455330"/>
              <a:gd name="connsiteX4" fmla="*/ 4148004 w 4782485"/>
              <a:gd name="connsiteY4" fmla="*/ 991267 h 2455330"/>
              <a:gd name="connsiteX5" fmla="*/ 4305573 w 4782485"/>
              <a:gd name="connsiteY5" fmla="*/ 696995 h 2455330"/>
              <a:gd name="connsiteX6" fmla="*/ 472940 w 4782485"/>
              <a:gd name="connsiteY6" fmla="*/ 2455330 h 2455330"/>
              <a:gd name="connsiteX7" fmla="*/ 0 w 4782485"/>
              <a:gd name="connsiteY7" fmla="*/ 2363016 h 24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485" h="2455330">
                <a:moveTo>
                  <a:pt x="0" y="2363016"/>
                </a:moveTo>
                <a:cubicBezTo>
                  <a:pt x="1327663" y="1251738"/>
                  <a:pt x="2176280" y="528074"/>
                  <a:pt x="4305573" y="328521"/>
                </a:cubicBezTo>
                <a:lnTo>
                  <a:pt x="4087100" y="0"/>
                </a:lnTo>
                <a:lnTo>
                  <a:pt x="4782485" y="499473"/>
                </a:lnTo>
                <a:lnTo>
                  <a:pt x="4148004" y="991267"/>
                </a:lnTo>
                <a:lnTo>
                  <a:pt x="4305573" y="696995"/>
                </a:lnTo>
                <a:cubicBezTo>
                  <a:pt x="2752991" y="843602"/>
                  <a:pt x="1693303" y="1291470"/>
                  <a:pt x="472940" y="2455330"/>
                </a:cubicBezTo>
                <a:cubicBezTo>
                  <a:pt x="338686" y="2368642"/>
                  <a:pt x="209911" y="2363090"/>
                  <a:pt x="0" y="2363016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 Narrow" panose="020B060602020203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F980D0-CFC6-4B7B-A9E6-FF9D22AE56D2}"/>
              </a:ext>
            </a:extLst>
          </p:cNvPr>
          <p:cNvGrpSpPr/>
          <p:nvPr/>
        </p:nvGrpSpPr>
        <p:grpSpPr>
          <a:xfrm>
            <a:off x="8009299" y="2498943"/>
            <a:ext cx="2274682" cy="2109866"/>
            <a:chOff x="688768" y="1626920"/>
            <a:chExt cx="1698171" cy="16981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7D69D93-06A9-45A8-A047-8CAA059F2FB1}"/>
                </a:ext>
              </a:extLst>
            </p:cNvPr>
            <p:cNvSpPr/>
            <p:nvPr/>
          </p:nvSpPr>
          <p:spPr>
            <a:xfrm>
              <a:off x="688768" y="1626920"/>
              <a:ext cx="1698171" cy="169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05528F6-D712-4702-AC20-305BE0F28EA0}"/>
                </a:ext>
              </a:extLst>
            </p:cNvPr>
            <p:cNvSpPr/>
            <p:nvPr/>
          </p:nvSpPr>
          <p:spPr>
            <a:xfrm>
              <a:off x="835398" y="1773550"/>
              <a:ext cx="1404909" cy="140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D2D248-BCFF-4F49-89BE-04D6A41B0DB5}"/>
              </a:ext>
            </a:extLst>
          </p:cNvPr>
          <p:cNvCxnSpPr/>
          <p:nvPr/>
        </p:nvCxnSpPr>
        <p:spPr>
          <a:xfrm>
            <a:off x="12051766" y="1487523"/>
            <a:ext cx="0" cy="504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612845-E7FD-4C45-9158-8E1DA11603CD}"/>
              </a:ext>
            </a:extLst>
          </p:cNvPr>
          <p:cNvSpPr/>
          <p:nvPr/>
        </p:nvSpPr>
        <p:spPr>
          <a:xfrm>
            <a:off x="8204736" y="2970913"/>
            <a:ext cx="1966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INDEKS </a:t>
            </a:r>
          </a:p>
          <a:p>
            <a:pPr algn="ctr"/>
            <a:r>
              <a:rPr lang="en-US" b="1" dirty="0">
                <a:latin typeface="Arial Narrow" panose="020B0606020202030204" pitchFamily="34" charset="0"/>
              </a:rPr>
              <a:t>KUALITAS </a:t>
            </a:r>
          </a:p>
          <a:p>
            <a:pPr algn="ctr"/>
            <a:r>
              <a:rPr lang="en-US" b="1" dirty="0">
                <a:latin typeface="Arial Narrow" panose="020B0606020202030204" pitchFamily="34" charset="0"/>
              </a:rPr>
              <a:t>TUTUPAN</a:t>
            </a:r>
          </a:p>
          <a:p>
            <a:pPr algn="ctr"/>
            <a:r>
              <a:rPr lang="en-US" b="1" dirty="0">
                <a:latin typeface="Arial Narrow" panose="020B0606020202030204" pitchFamily="34" charset="0"/>
              </a:rPr>
              <a:t> LAHAN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78F59A-9513-4131-8850-DF72C7C165BE}"/>
              </a:ext>
            </a:extLst>
          </p:cNvPr>
          <p:cNvGrpSpPr/>
          <p:nvPr/>
        </p:nvGrpSpPr>
        <p:grpSpPr>
          <a:xfrm>
            <a:off x="79477" y="4895917"/>
            <a:ext cx="1698171" cy="1698171"/>
            <a:chOff x="3851730" y="3290418"/>
            <a:chExt cx="1698171" cy="16981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50A1AA-0CAA-407D-A3AE-2FA7B3DE0820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A2D4CD2-394F-4CF7-BAA5-4874CEA2030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1F51676-F492-4E28-B51F-712568F28F94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4F8CF9-BC95-4CD9-A63B-044A728B1882}"/>
                </a:ext>
              </a:extLst>
            </p:cNvPr>
            <p:cNvSpPr/>
            <p:nvPr/>
          </p:nvSpPr>
          <p:spPr>
            <a:xfrm>
              <a:off x="3998359" y="3755333"/>
              <a:ext cx="14049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CAKUPAN</a:t>
              </a:r>
            </a:p>
            <a:p>
              <a:pPr algn="ctr"/>
              <a:r>
                <a:rPr lang="fi-FI" sz="1200" b="1" dirty="0">
                  <a:latin typeface="Arial Narrow" panose="020B0606020202030204" pitchFamily="34" charset="0"/>
                </a:rPr>
                <a:t> LAYANAN INFRASTRUKTUR PERKOTAAN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05D75D-9272-4672-ADEC-3FB7FF3D932E}"/>
              </a:ext>
            </a:extLst>
          </p:cNvPr>
          <p:cNvGrpSpPr/>
          <p:nvPr/>
        </p:nvGrpSpPr>
        <p:grpSpPr>
          <a:xfrm>
            <a:off x="3850427" y="4666616"/>
            <a:ext cx="1698171" cy="1698171"/>
            <a:chOff x="3851730" y="3290418"/>
            <a:chExt cx="1698171" cy="169817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FD1F2A-C8EC-4A0E-90AB-39BC138DA51C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3808BB7-8686-45BF-AEB9-12EAF5B1BB9B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E6A957-9138-4125-A793-9D6390078C1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842685-A617-4418-86FE-DF64CA4E7ADC}"/>
                </a:ext>
              </a:extLst>
            </p:cNvPr>
            <p:cNvSpPr/>
            <p:nvPr/>
          </p:nvSpPr>
          <p:spPr>
            <a:xfrm>
              <a:off x="4027845" y="3551822"/>
              <a:ext cx="14049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dirty="0">
                  <a:latin typeface="Arial Narrow" panose="020B0606020202030204" pitchFamily="34" charset="0"/>
                </a:rPr>
                <a:t>PERSENTASE PERUMAHAN DAN PERMUKIMAN TIDAK LAYAK HUNI YANG DITANGANI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F3ECB-A734-4C1E-8781-6F7CD7ADD196}"/>
              </a:ext>
            </a:extLst>
          </p:cNvPr>
          <p:cNvGrpSpPr/>
          <p:nvPr/>
        </p:nvGrpSpPr>
        <p:grpSpPr>
          <a:xfrm>
            <a:off x="4113548" y="2721994"/>
            <a:ext cx="1698171" cy="1698171"/>
            <a:chOff x="3851730" y="3290418"/>
            <a:chExt cx="1698171" cy="169817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0B445-D432-4D06-B4E1-698AAE8F8D46}"/>
                </a:ext>
              </a:extLst>
            </p:cNvPr>
            <p:cNvGrpSpPr/>
            <p:nvPr/>
          </p:nvGrpSpPr>
          <p:grpSpPr>
            <a:xfrm>
              <a:off x="3851730" y="3290418"/>
              <a:ext cx="1698171" cy="1698171"/>
              <a:chOff x="688768" y="1626920"/>
              <a:chExt cx="1698171" cy="16981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FC3C7B-8F3D-40E7-9A47-5F24E6F6CBFD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573E849-AE75-432E-B554-FE62885667DA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16D734-750E-4749-8104-98DBD88B57EB}"/>
                </a:ext>
              </a:extLst>
            </p:cNvPr>
            <p:cNvSpPr/>
            <p:nvPr/>
          </p:nvSpPr>
          <p:spPr>
            <a:xfrm>
              <a:off x="3998359" y="3755333"/>
              <a:ext cx="140490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1100" b="1" dirty="0">
                  <a:latin typeface="Arial Narrow" panose="020B0606020202030204" pitchFamily="34" charset="0"/>
                </a:rPr>
                <a:t>PENURUNAN V/C RATIO JARINGAN JALAN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04CBB61-7C03-4BD1-AF59-A18261FC541C}"/>
              </a:ext>
            </a:extLst>
          </p:cNvPr>
          <p:cNvGrpSpPr/>
          <p:nvPr/>
        </p:nvGrpSpPr>
        <p:grpSpPr>
          <a:xfrm>
            <a:off x="6369580" y="4893231"/>
            <a:ext cx="1698166" cy="1618273"/>
            <a:chOff x="2068566" y="1518616"/>
            <a:chExt cx="1698171" cy="169817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ED930A5-62C7-43D6-B285-7E78861F8243}"/>
                </a:ext>
              </a:extLst>
            </p:cNvPr>
            <p:cNvGrpSpPr/>
            <p:nvPr/>
          </p:nvGrpSpPr>
          <p:grpSpPr>
            <a:xfrm>
              <a:off x="2068566" y="1518616"/>
              <a:ext cx="1698171" cy="1698171"/>
              <a:chOff x="677092" y="1620780"/>
              <a:chExt cx="1698171" cy="1698171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30C394E-AE69-43D9-B92E-6A7041CDCE8A}"/>
                  </a:ext>
                </a:extLst>
              </p:cNvPr>
              <p:cNvSpPr/>
              <p:nvPr/>
            </p:nvSpPr>
            <p:spPr>
              <a:xfrm>
                <a:off x="677092" y="1620780"/>
                <a:ext cx="1698171" cy="169817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A4AD8EC-F019-468C-ABC5-1B4FCA874855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02ED38-4E53-4C7A-B1D6-6C7468A96CEC}"/>
                </a:ext>
              </a:extLst>
            </p:cNvPr>
            <p:cNvSpPr/>
            <p:nvPr/>
          </p:nvSpPr>
          <p:spPr>
            <a:xfrm>
              <a:off x="2252183" y="1839241"/>
              <a:ext cx="1404909" cy="968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Pengembangan Sistem Dan Pengelolaan Persampahan Regional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A7178F-724C-4128-9F55-F67CCCD1C2D3}"/>
              </a:ext>
            </a:extLst>
          </p:cNvPr>
          <p:cNvGrpSpPr/>
          <p:nvPr/>
        </p:nvGrpSpPr>
        <p:grpSpPr>
          <a:xfrm>
            <a:off x="217373" y="3203516"/>
            <a:ext cx="1698171" cy="1698171"/>
            <a:chOff x="2080242" y="5014156"/>
            <a:chExt cx="1698171" cy="16981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AB3CDD-B18F-4F60-B43C-3E55FF3E8711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C019600-BEF1-40B0-A4E7-EFBF9DE626E3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637C7C2-788E-4876-B014-1464755CEC68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EB7DE1-08C9-428F-B5DC-4BEE31D4EBCE}"/>
                </a:ext>
              </a:extLst>
            </p:cNvPr>
            <p:cNvSpPr/>
            <p:nvPr/>
          </p:nvSpPr>
          <p:spPr>
            <a:xfrm>
              <a:off x="2226872" y="5447741"/>
              <a:ext cx="140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600" b="1" dirty="0">
                  <a:latin typeface="Arial Narrow" panose="020B0606020202030204" pitchFamily="34" charset="0"/>
                </a:rPr>
                <a:t>INDEKS </a:t>
              </a:r>
              <a:endParaRPr lang="en-US" sz="16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KUALITAS </a:t>
              </a:r>
            </a:p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AIR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2B51225-CC45-4607-B3AC-0CFE71D2A01E}"/>
              </a:ext>
            </a:extLst>
          </p:cNvPr>
          <p:cNvGrpSpPr/>
          <p:nvPr/>
        </p:nvGrpSpPr>
        <p:grpSpPr>
          <a:xfrm>
            <a:off x="7258364" y="571700"/>
            <a:ext cx="1698171" cy="1698171"/>
            <a:chOff x="2080242" y="5014156"/>
            <a:chExt cx="1698171" cy="169817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86E06E-E930-4CC5-B67C-E2C34A7D93CF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D294799-D2B3-407B-9E30-D13F46B86307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42004A0-3701-4101-9A24-A3D41AFDC742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4E457A-85EB-485C-BC3D-76D80A59B31E}"/>
                </a:ext>
              </a:extLst>
            </p:cNvPr>
            <p:cNvSpPr/>
            <p:nvPr/>
          </p:nvSpPr>
          <p:spPr>
            <a:xfrm>
              <a:off x="2233249" y="5373827"/>
              <a:ext cx="140491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800" b="1" dirty="0">
                  <a:latin typeface="Arial Narrow" panose="020B0606020202030204" pitchFamily="34" charset="0"/>
                </a:rPr>
                <a:t>Program</a:t>
              </a:r>
            </a:p>
            <a:p>
              <a:pPr algn="ctr"/>
              <a:r>
                <a:rPr lang="id-ID" sz="800" b="1" dirty="0">
                  <a:latin typeface="Arial Narrow" panose="020B0606020202030204" pitchFamily="34" charset="0"/>
                </a:rPr>
                <a:t> Pembinaan Dan Pengawasan Terhadap Izin Lingkungan Dan Izin Perlindungan Dan Pengelolaan Lingkungan Hidup (PPLH)</a:t>
              </a:r>
            </a:p>
            <a:p>
              <a:pPr algn="ctr"/>
              <a:endParaRPr lang="id-ID" sz="8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800" b="1" dirty="0">
                  <a:latin typeface="Arial Narrow" panose="020B0606020202030204" pitchFamily="34" charset="0"/>
                </a:rPr>
                <a:t>DLH</a:t>
              </a:r>
              <a:endParaRPr lang="id-ID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C4A499-E993-4982-BEB9-FF97B262104A}"/>
              </a:ext>
            </a:extLst>
          </p:cNvPr>
          <p:cNvGrpSpPr/>
          <p:nvPr/>
        </p:nvGrpSpPr>
        <p:grpSpPr>
          <a:xfrm>
            <a:off x="10430252" y="2378708"/>
            <a:ext cx="1698171" cy="1698171"/>
            <a:chOff x="2080242" y="5014156"/>
            <a:chExt cx="1698171" cy="16981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22209A4-E96F-4867-B3AC-D3AD53FD954D}"/>
                </a:ext>
              </a:extLst>
            </p:cNvPr>
            <p:cNvGrpSpPr/>
            <p:nvPr/>
          </p:nvGrpSpPr>
          <p:grpSpPr>
            <a:xfrm>
              <a:off x="2080242" y="5014156"/>
              <a:ext cx="1698171" cy="1698171"/>
              <a:chOff x="688768" y="1626920"/>
              <a:chExt cx="1698171" cy="169817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8F234FD-78F1-4D73-A796-AD65AD982C2A}"/>
                  </a:ext>
                </a:extLst>
              </p:cNvPr>
              <p:cNvSpPr/>
              <p:nvPr/>
            </p:nvSpPr>
            <p:spPr>
              <a:xfrm>
                <a:off x="688768" y="1626920"/>
                <a:ext cx="1698171" cy="169817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7F5AF6D-10A9-4346-B70D-A24527CAEC95}"/>
                  </a:ext>
                </a:extLst>
              </p:cNvPr>
              <p:cNvSpPr/>
              <p:nvPr/>
            </p:nvSpPr>
            <p:spPr>
              <a:xfrm>
                <a:off x="835398" y="1773550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B4107B2-3874-40FF-94FE-66550B9AEC8A}"/>
                </a:ext>
              </a:extLst>
            </p:cNvPr>
            <p:cNvSpPr/>
            <p:nvPr/>
          </p:nvSpPr>
          <p:spPr>
            <a:xfrm>
              <a:off x="2233249" y="5373827"/>
              <a:ext cx="140491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10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sv-SE" sz="1000" b="1" dirty="0">
                  <a:latin typeface="Arial Narrow" panose="020B0606020202030204" pitchFamily="34" charset="0"/>
                </a:rPr>
                <a:t>Penanganan Pengaduan Lingkungan Hidup</a:t>
              </a:r>
            </a:p>
            <a:p>
              <a:pPr algn="ctr"/>
              <a:endParaRPr lang="id-ID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1000" b="1" dirty="0">
                  <a:latin typeface="Arial Narrow" panose="020B0606020202030204" pitchFamily="34" charset="0"/>
                </a:rPr>
                <a:t>DLH</a:t>
              </a:r>
              <a:endParaRPr lang="id-ID" sz="2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DA60713-CBF9-4C02-A55D-BC6C5A46D6B2}"/>
              </a:ext>
            </a:extLst>
          </p:cNvPr>
          <p:cNvGrpSpPr/>
          <p:nvPr/>
        </p:nvGrpSpPr>
        <p:grpSpPr>
          <a:xfrm>
            <a:off x="10136534" y="4398019"/>
            <a:ext cx="1698171" cy="1698171"/>
            <a:chOff x="2043257" y="4996830"/>
            <a:chExt cx="1698171" cy="169817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FD7DE57-7A30-419E-9FF0-F7B9F1A1F358}"/>
                </a:ext>
              </a:extLst>
            </p:cNvPr>
            <p:cNvGrpSpPr/>
            <p:nvPr/>
          </p:nvGrpSpPr>
          <p:grpSpPr>
            <a:xfrm>
              <a:off x="2043257" y="4996830"/>
              <a:ext cx="1698171" cy="1698171"/>
              <a:chOff x="651783" y="1609594"/>
              <a:chExt cx="1698171" cy="169817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342FE1F-40B2-4468-9EFA-34EF33AA3965}"/>
                  </a:ext>
                </a:extLst>
              </p:cNvPr>
              <p:cNvSpPr/>
              <p:nvPr/>
            </p:nvSpPr>
            <p:spPr>
              <a:xfrm>
                <a:off x="651783" y="1609594"/>
                <a:ext cx="1698171" cy="1698171"/>
              </a:xfrm>
              <a:prstGeom prst="ellipse">
                <a:avLst/>
              </a:prstGeom>
              <a:solidFill>
                <a:srgbClr val="D66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D359CC8-5AC5-4C6E-9859-2C7759CD2EAF}"/>
                  </a:ext>
                </a:extLst>
              </p:cNvPr>
              <p:cNvSpPr/>
              <p:nvPr/>
            </p:nvSpPr>
            <p:spPr>
              <a:xfrm>
                <a:off x="816457" y="175533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0134F9-5ACD-4635-951C-8BF303E250C4}"/>
                </a:ext>
              </a:extLst>
            </p:cNvPr>
            <p:cNvSpPr/>
            <p:nvPr/>
          </p:nvSpPr>
          <p:spPr>
            <a:xfrm>
              <a:off x="2207929" y="5377899"/>
              <a:ext cx="140491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000" b="1" dirty="0">
                  <a:latin typeface="Arial Narrow" panose="020B0606020202030204" pitchFamily="34" charset="0"/>
                </a:rPr>
                <a:t>Program </a:t>
              </a:r>
              <a:endParaRPr lang="en-US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1000" b="1" dirty="0">
                  <a:latin typeface="Arial Narrow" panose="020B0606020202030204" pitchFamily="34" charset="0"/>
                </a:rPr>
                <a:t>Pengelolaan Persampahan</a:t>
              </a:r>
              <a:endParaRPr lang="en-US" sz="1000" b="1" dirty="0">
                <a:latin typeface="Arial Narrow" panose="020B0606020202030204" pitchFamily="34" charset="0"/>
              </a:endParaRPr>
            </a:p>
            <a:p>
              <a:pPr algn="ctr"/>
              <a:endParaRPr lang="id-ID" sz="10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id-ID" sz="1000" b="1" dirty="0">
                  <a:latin typeface="Arial Narrow" panose="020B0606020202030204" pitchFamily="34" charset="0"/>
                </a:rPr>
                <a:t>DLH</a:t>
              </a:r>
              <a:endParaRPr lang="id-ID" sz="2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8DEB973-3C02-45FB-8FDA-99B361CB4D08}"/>
              </a:ext>
            </a:extLst>
          </p:cNvPr>
          <p:cNvGrpSpPr/>
          <p:nvPr/>
        </p:nvGrpSpPr>
        <p:grpSpPr>
          <a:xfrm>
            <a:off x="6028780" y="2977936"/>
            <a:ext cx="1698166" cy="1618273"/>
            <a:chOff x="2068566" y="1518616"/>
            <a:chExt cx="1698171" cy="16981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162A6B9-A73A-4E64-8BCD-8FC761CAF0A5}"/>
                </a:ext>
              </a:extLst>
            </p:cNvPr>
            <p:cNvGrpSpPr/>
            <p:nvPr/>
          </p:nvGrpSpPr>
          <p:grpSpPr>
            <a:xfrm>
              <a:off x="2068566" y="1518616"/>
              <a:ext cx="1698171" cy="1698171"/>
              <a:chOff x="677092" y="1620780"/>
              <a:chExt cx="1698171" cy="169817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27B191B-752C-421B-B426-2518A1B0D28E}"/>
                  </a:ext>
                </a:extLst>
              </p:cNvPr>
              <p:cNvSpPr/>
              <p:nvPr/>
            </p:nvSpPr>
            <p:spPr>
              <a:xfrm>
                <a:off x="677092" y="1620780"/>
                <a:ext cx="1698171" cy="1698171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1A01E09-E0FC-47A6-B6F7-5882770582B5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1CFD96-02C0-4B06-AECD-07E6E4ADEAFA}"/>
                </a:ext>
              </a:extLst>
            </p:cNvPr>
            <p:cNvSpPr/>
            <p:nvPr/>
          </p:nvSpPr>
          <p:spPr>
            <a:xfrm>
              <a:off x="2252183" y="1839241"/>
              <a:ext cx="1404909" cy="968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</a:t>
              </a: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Penyelenggaraan Penataan Ruang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DAD6ED0-DB1E-4D5C-9EFD-42708548E455}"/>
              </a:ext>
            </a:extLst>
          </p:cNvPr>
          <p:cNvGrpSpPr/>
          <p:nvPr/>
        </p:nvGrpSpPr>
        <p:grpSpPr>
          <a:xfrm>
            <a:off x="8309780" y="5117492"/>
            <a:ext cx="1698166" cy="1618273"/>
            <a:chOff x="2068566" y="1518616"/>
            <a:chExt cx="1698171" cy="169817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738B40B-5E21-4DAD-B80B-3F9F4044BB59}"/>
                </a:ext>
              </a:extLst>
            </p:cNvPr>
            <p:cNvGrpSpPr/>
            <p:nvPr/>
          </p:nvGrpSpPr>
          <p:grpSpPr>
            <a:xfrm>
              <a:off x="2068566" y="1518616"/>
              <a:ext cx="1698171" cy="1698171"/>
              <a:chOff x="677092" y="1620780"/>
              <a:chExt cx="1698171" cy="1698171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622222B-F571-42B1-BD52-067777574BBE}"/>
                  </a:ext>
                </a:extLst>
              </p:cNvPr>
              <p:cNvSpPr/>
              <p:nvPr/>
            </p:nvSpPr>
            <p:spPr>
              <a:xfrm>
                <a:off x="677092" y="1620780"/>
                <a:ext cx="1698171" cy="169817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86DD797-AF9D-4AC4-99C1-982850AF2806}"/>
                  </a:ext>
                </a:extLst>
              </p:cNvPr>
              <p:cNvSpPr/>
              <p:nvPr/>
            </p:nvSpPr>
            <p:spPr>
              <a:xfrm>
                <a:off x="823723" y="1748978"/>
                <a:ext cx="1404909" cy="14049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6B2E16-1AC5-40A7-B570-56D43AB6C3E3}"/>
                </a:ext>
              </a:extLst>
            </p:cNvPr>
            <p:cNvSpPr/>
            <p:nvPr/>
          </p:nvSpPr>
          <p:spPr>
            <a:xfrm>
              <a:off x="2252183" y="1839241"/>
              <a:ext cx="1404909" cy="968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Program Penataan Bangunan Dan Lingkungannya</a:t>
              </a:r>
            </a:p>
            <a:p>
              <a:pPr algn="ctr"/>
              <a:endParaRPr lang="fi-FI" sz="900" b="1" dirty="0">
                <a:latin typeface="Arial Narrow" panose="020B0606020202030204" pitchFamily="34" charset="0"/>
              </a:endParaRPr>
            </a:p>
            <a:p>
              <a:pPr algn="ctr"/>
              <a:r>
                <a:rPr lang="fi-FI" sz="900" b="1" dirty="0">
                  <a:latin typeface="Arial Narrow" panose="020B0606020202030204" pitchFamily="34" charset="0"/>
                </a:rPr>
                <a:t>DPUPR</a:t>
              </a:r>
            </a:p>
            <a:p>
              <a:pPr algn="ctr"/>
              <a:endParaRPr lang="en-US" sz="9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99113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1252</TotalTime>
  <Words>742</Words>
  <Application>Microsoft Office PowerPoint</Application>
  <PresentationFormat>Widescreen</PresentationFormat>
  <Paragraphs>276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Century Schoolbook</vt:lpstr>
      <vt:lpstr>Corbel</vt:lpstr>
      <vt:lpstr>Gungsuh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Daki</dc:creator>
  <cp:lastModifiedBy>wulandariayu1406@gmail.com</cp:lastModifiedBy>
  <cp:revision>121</cp:revision>
  <dcterms:created xsi:type="dcterms:W3CDTF">2020-09-04T02:57:16Z</dcterms:created>
  <dcterms:modified xsi:type="dcterms:W3CDTF">2022-03-31T03:34:10Z</dcterms:modified>
</cp:coreProperties>
</file>