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315200" cy="9601200"/>
  <p:embeddedFontLst>
    <p:embeddedFont>
      <p:font typeface="Noto Sans Symbol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lmpSCRYQ/RSP0VSTCz3/Cbao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NotoSansSymbols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NotoSansSymbol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0" y="0"/>
            <a:ext cx="720" cy="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0" y="0"/>
            <a:ext cx="720" cy="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:notes"/>
          <p:cNvSpPr/>
          <p:nvPr/>
        </p:nvSpPr>
        <p:spPr>
          <a:xfrm>
            <a:off x="0" y="0"/>
            <a:ext cx="720" cy="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Is P(Raining | Traffic) the same as P(Raining | Traffic, Ballgame)?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27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9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0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31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4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4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5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36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6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37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7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38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39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9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257480" y="720720"/>
            <a:ext cx="47998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:notes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7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44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44"/>
          <p:cNvSpPr txBox="1"/>
          <p:nvPr>
            <p:ph idx="2"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/>
          <p:nvPr/>
        </p:nvSpPr>
        <p:spPr>
          <a:xfrm>
            <a:off x="-1219320" y="1371600"/>
            <a:ext cx="12191400" cy="15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Bayes’ Nets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607320" y="6204240"/>
            <a:ext cx="7850160" cy="33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slides are adopted from AI courses at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 Berkeley and UIUC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280" y="2362320"/>
            <a:ext cx="4799880" cy="349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Burglar Alarm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0" y="1447920"/>
            <a:ext cx="8983080" cy="49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/>
          <p:nvPr/>
        </p:nvSpPr>
        <p:spPr>
          <a:xfrm>
            <a:off x="3200400" y="1447920"/>
            <a:ext cx="1142280" cy="106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6858000" y="1447920"/>
            <a:ext cx="1294560" cy="106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0" y="2819520"/>
            <a:ext cx="2742480" cy="190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>
            <a:off x="3237120" y="5105520"/>
            <a:ext cx="1675800" cy="1294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7391520" y="5029200"/>
            <a:ext cx="1675800" cy="14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/>
          <p:nvPr/>
        </p:nvSpPr>
        <p:spPr>
          <a:xfrm>
            <a:off x="304920" y="1825200"/>
            <a:ext cx="85338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T: Traffic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L: Low pressure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 Roof drips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Football match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 Cavity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943280"/>
            <a:ext cx="5314320" cy="35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Traffic II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840" y="4484160"/>
            <a:ext cx="3999960" cy="177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228600" y="1722600"/>
            <a:ext cx="853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 burglary change the probability of John calling?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P(John | Alarm, Burglary) = P(John | Alarm)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228600" y="1722600"/>
            <a:ext cx="853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 burglary change the probability of John calling?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P(John | Alarm, Burglary) = P(John | Alarm)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John called change the probability of Mary calling?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P(Mary | Alarm, John) = P(Mary | Alarm)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289" name="Google Shape;2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844920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228600" y="1722600"/>
            <a:ext cx="853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 burglary change the probability of John calling?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P(John | Alarm, Burglary) = P(John | Alarm)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John called change the probability of Mary calling?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P(Mary | Alarm, John) = P(Mary | Alarm)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an earthquake change the probability of burglary?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P(Burglary | Alarm, Earthquake) != P(Burglary | Alarm)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43984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228600" y="1722600"/>
            <a:ext cx="853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 burglary change the probability of John calling?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P(John | Alarm, Burglary) = P(John | Alarm)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John called change the probability of Mary calling?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P(Mary | Alarm, John) = P(Mary | Alarm)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Does knowing whether there was an earthquake change the probability of burglary?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P(Burglary | Alarm, Earthquake) != P(Burglary | Alarm)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there was a burglary. Does knowing whether John called change the probability that the alarm went off?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P(Alarm | Burglary, John) != P(Alarm | Burglary)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11" name="Google Shape;3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152280" y="1676520"/>
            <a:ext cx="86860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6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43984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44920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152280" y="1676520"/>
            <a:ext cx="86860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35" name="Google Shape;3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844920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152280" y="1676520"/>
            <a:ext cx="86860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of each other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46" name="Google Shape;3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"/>
          <p:cNvSpPr/>
          <p:nvPr/>
        </p:nvSpPr>
        <p:spPr>
          <a:xfrm>
            <a:off x="843984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152280" y="274680"/>
            <a:ext cx="7848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relationships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152280" y="1460520"/>
            <a:ext cx="86860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Siblings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conditionally independent of each other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of each other 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∙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of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Mary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Burglary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Earthquake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are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conditionally independent of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357" name="Google Shape;3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04920"/>
            <a:ext cx="1208880" cy="1208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/>
          <p:nvPr/>
        </p:nvSpPr>
        <p:spPr>
          <a:xfrm>
            <a:off x="8001000" y="7621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56216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756216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8439840" y="11977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8449200" y="304920"/>
            <a:ext cx="304200" cy="304200"/>
          </a:xfrm>
          <a:prstGeom prst="ellipse">
            <a:avLst/>
          </a:prstGeom>
          <a:noFill/>
          <a:ln cap="flat" cmpd="sng" w="633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1752480" y="2591640"/>
            <a:ext cx="5961240" cy="1879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rule: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is conditionally independent of its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non-descendants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its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457200" y="304920"/>
            <a:ext cx="822888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Another look at Bayesian inference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04920" y="1371600"/>
            <a:ext cx="8686080" cy="51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general scenario: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variables and their values: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Unobserved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variables: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∙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 problem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answer questions about the query variables given the evidence variables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be done using the posterior distribution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3320" lvl="1" marL="74304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turn, the posterior needs to be derived from the full joint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60" lvl="0" marL="343080" marR="0" rtl="0" algn="l">
              <a:lnSpc>
                <a:spcPct val="100000"/>
              </a:lnSpc>
              <a:spcBef>
                <a:spcPts val="206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networks are a tool for representing joint probability distributions efficiently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572000"/>
            <a:ext cx="4901400" cy="81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 and the joint distribution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76320" y="1676520"/>
            <a:ext cx="8991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rule: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is conditionally independent of its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non-descendants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its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nodes 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sorted in topological order (parents before children)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get the joint distribution 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chain rule: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400" y="4724280"/>
            <a:ext cx="453348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9560" y="5638680"/>
            <a:ext cx="3047760" cy="8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"/>
          <p:cNvSpPr/>
          <p:nvPr/>
        </p:nvSpPr>
        <p:spPr>
          <a:xfrm>
            <a:off x="76320" y="0"/>
            <a:ext cx="8991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probability distributions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380880" y="1143000"/>
            <a:ext cx="8381160" cy="24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specify the full joint distribution, we need to specify a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distribution for each node given its parents: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baseline="-2500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| Parents(X))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2231640" y="3429000"/>
            <a:ext cx="532800" cy="53280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3298320" y="3429000"/>
            <a:ext cx="532800" cy="53280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4898520" y="3429000"/>
            <a:ext cx="532800" cy="53280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 flipH="1" rot="-5400000">
            <a:off x="2479320" y="3981600"/>
            <a:ext cx="1220400" cy="11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84" name="Google Shape;384;p21"/>
          <p:cNvSpPr/>
          <p:nvPr/>
        </p:nvSpPr>
        <p:spPr>
          <a:xfrm flipH="1" rot="-5400000">
            <a:off x="3146040" y="4381560"/>
            <a:ext cx="1142280" cy="30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85" name="Google Shape;385;p21"/>
          <p:cNvSpPr/>
          <p:nvPr/>
        </p:nvSpPr>
        <p:spPr>
          <a:xfrm rot="5400000">
            <a:off x="4002120" y="4019760"/>
            <a:ext cx="1220400" cy="110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86" name="Google Shape;386;p21"/>
          <p:cNvSpPr/>
          <p:nvPr/>
        </p:nvSpPr>
        <p:spPr>
          <a:xfrm>
            <a:off x="3603240" y="5105520"/>
            <a:ext cx="532800" cy="53280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4053240" y="3124080"/>
            <a:ext cx="740160" cy="7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/>
          <p:nvPr/>
        </p:nvSpPr>
        <p:spPr>
          <a:xfrm rot="5400000">
            <a:off x="5356080" y="4343400"/>
            <a:ext cx="990000" cy="114228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4702320" y="5562720"/>
            <a:ext cx="2579400" cy="4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baseline="-2500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| Z</a:t>
            </a:r>
            <a:r>
              <a:rPr b="0" baseline="-2500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, …, Z</a:t>
            </a:r>
            <a:r>
              <a:rPr b="0" baseline="-2500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2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Burglar Alarm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0" y="1447920"/>
            <a:ext cx="8983080" cy="49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2"/>
          <p:cNvSpPr/>
          <p:nvPr/>
        </p:nvSpPr>
        <p:spPr>
          <a:xfrm>
            <a:off x="5105520" y="3124080"/>
            <a:ext cx="365688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conditional probability tables are the</a:t>
            </a:r>
            <a:r>
              <a:rPr b="0" i="1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model parameters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3200400" y="1447920"/>
            <a:ext cx="1218600" cy="121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6934320" y="1447920"/>
            <a:ext cx="1218600" cy="121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52280" y="2819520"/>
            <a:ext cx="2590200" cy="19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3227760" y="4952880"/>
            <a:ext cx="1828080" cy="16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7391520" y="5105520"/>
            <a:ext cx="1751760" cy="15994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joint probability distribution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P(j, m, a,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	= P(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b) P(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e) P(a |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b, </a:t>
            </a:r>
            <a:r>
              <a:rPr b="0" i="0" lang="en-US" sz="2400" u="none" cap="none" strike="noStrike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e) P(j | a) P(m | a)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410" name="Google Shape;4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320" y="4038480"/>
            <a:ext cx="1208880" cy="120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828800"/>
            <a:ext cx="6845040" cy="121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/>
          <p:nvPr/>
        </p:nvSpPr>
        <p:spPr>
          <a:xfrm>
            <a:off x="76320" y="0"/>
            <a:ext cx="8991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380880" y="1143000"/>
            <a:ext cx="8381160" cy="24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rule: X is conditionally independent of every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non-descendant node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given its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chain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X and Z independent?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600" y="2705040"/>
            <a:ext cx="6885720" cy="14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457200" y="7632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independence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457200" y="88416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cause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X and Z independent?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conditionally independent given Y?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4648320" y="884160"/>
            <a:ext cx="40377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effect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X and Z independent?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conditionally independent given Y?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	No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20" y="1523880"/>
            <a:ext cx="1728360" cy="28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1523880"/>
            <a:ext cx="1727280" cy="28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Compactness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have a Boolean variable 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k Boolean parents. How many rows does its conditional probability table have?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for all the combinations of parent values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row requires one number for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b="0" baseline="-2500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= true | parent values)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each variable has no more than k parents, how many numbers does the complete network require?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O(n · 2</a:t>
            </a:r>
            <a:r>
              <a:rPr b="0" baseline="3000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 – vs. 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b="0" baseline="3000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full joint distribution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rows for the burglary network?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0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+ 1 + 4 + 2 + 2 = 10 numbers (vs. 2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small" id="437" name="Google Shape;4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360" y="4800600"/>
            <a:ext cx="1208880" cy="12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Constructing Bayesian networks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an ordering of variables 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 , 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648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= 1 to 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648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network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6480" lvl="1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parents from 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 ,X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that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b="0" baseline="-2500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b="0" baseline="-2500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, ... X</a:t>
            </a:r>
            <a:r>
              <a:rPr b="0" baseline="-2500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 = P(X</a:t>
            </a:r>
            <a:r>
              <a:rPr b="0" baseline="-2500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 | Parents(X</a:t>
            </a:r>
            <a:r>
              <a:rPr b="0" baseline="-2500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1c"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76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2c" id="459" name="Google Shape;4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3962520" y="3657600"/>
            <a:ext cx="990000" cy="837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Bayesian networks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457200" y="13413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commonly called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graphical models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way to depict conditional independence relationships between random variables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compact specification of full joint distributions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pgm.stanford.edu/Images/book.jpg"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200" y="3533760"/>
            <a:ext cx="2798280" cy="313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flazx.us/covers/large-1558604790.jpg" id="187" name="Google Shape;1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080" y="3533760"/>
            <a:ext cx="1998720" cy="31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2c" id="468" name="Google Shape;4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3c" id="477" name="Google Shape;4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1"/>
          <p:cNvSpPr/>
          <p:nvPr/>
        </p:nvSpPr>
        <p:spPr>
          <a:xfrm>
            <a:off x="3048120" y="4495680"/>
            <a:ext cx="1218600" cy="837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3c" id="486" name="Google Shape;4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4c" id="494" name="Google Shape;4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3"/>
          <p:cNvSpPr/>
          <p:nvPr/>
        </p:nvSpPr>
        <p:spPr>
          <a:xfrm>
            <a:off x="4538160" y="4736520"/>
            <a:ext cx="1557000" cy="837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4c" id="503" name="Google Shape;5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87680"/>
            <a:ext cx="3424680" cy="2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choose the ordering M, J, A, B, 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5c" id="511" name="Google Shape;5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640" y="2590920"/>
            <a:ext cx="3413520" cy="29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contd.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Deciding conditional independence is hard in noncausal directions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causal direction seems much more natural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is less compact: 1 + 2 + 4 + 2 + 4 = 13 numbers needed (vs. 10 for the causal ordering)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glary-make5c" id="519" name="Google Shape;5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1371600"/>
            <a:ext cx="2742480" cy="23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/>
          <p:nvPr/>
        </p:nvSpPr>
        <p:spPr>
          <a:xfrm>
            <a:off x="457200" y="7632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more realistic Bayes Network: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 diagnosis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228600" y="1219320"/>
            <a:ext cx="86860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3880"/>
            <a:ext cx="7543080" cy="397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/>
          <p:nvPr/>
        </p:nvSpPr>
        <p:spPr>
          <a:xfrm>
            <a:off x="457200" y="76320"/>
            <a:ext cx="822888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 insurance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80" y="990720"/>
            <a:ext cx="8845560" cy="57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networks provide a natural representation for (causally induced) conditional independence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Topology + conditional probability tables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easy for domain experts to construct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Bayesian networks: Structure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380880" y="2941560"/>
            <a:ext cx="8228880" cy="277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random variables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Arcs: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arrow from one variable to another indicates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influence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form a directed,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acyclic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-network"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888920"/>
            <a:ext cx="3580560" cy="176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N independent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coin flips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457200" y="1905120"/>
            <a:ext cx="8228880" cy="42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independence: no interactions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1371600" y="380988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2743200" y="380988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4800600" y="380988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3875040" y="3657600"/>
            <a:ext cx="1283040" cy="7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360" y="2643840"/>
            <a:ext cx="2870640" cy="274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T: There is traffic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Model 1: independence			Mode1 2: rain causes traffic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Why is an agent using model 2 better?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1771560" y="3486240"/>
            <a:ext cx="570960" cy="5709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1771560" y="4743360"/>
            <a:ext cx="570960" cy="5709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080" y="1030680"/>
            <a:ext cx="2913840" cy="122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>
            <a:off x="5543640" y="3486240"/>
            <a:ext cx="570960" cy="5709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543640" y="4743360"/>
            <a:ext cx="570960" cy="570960"/>
          </a:xfrm>
          <a:prstGeom prst="ellipse">
            <a:avLst/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5829480" y="4068360"/>
            <a:ext cx="360" cy="66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sp>
      <p:sp>
        <p:nvSpPr>
          <p:cNvPr id="220" name="Google Shape;220;p6"/>
          <p:cNvSpPr/>
          <p:nvPr/>
        </p:nvSpPr>
        <p:spPr>
          <a:xfrm>
            <a:off x="3943440" y="1983960"/>
            <a:ext cx="73908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960" y="1072800"/>
            <a:ext cx="1121400" cy="108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76320" y="274680"/>
            <a:ext cx="89910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Naïve Bayes document model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variables: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document class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b="0" baseline="-25000" i="0" lang="en-US" sz="2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words in the document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2362320" y="525780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3733920" y="525780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5791320" y="525780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4865760" y="5105520"/>
            <a:ext cx="1283040" cy="7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4038480" y="3657600"/>
            <a:ext cx="913680" cy="913680"/>
          </a:xfrm>
          <a:prstGeom prst="ellipse">
            <a:avLst/>
          </a:pr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 rot="5400000">
            <a:off x="3086640" y="4171320"/>
            <a:ext cx="819000" cy="1352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35" name="Google Shape;235;p7"/>
          <p:cNvSpPr/>
          <p:nvPr/>
        </p:nvSpPr>
        <p:spPr>
          <a:xfrm rot="5400000">
            <a:off x="3925080" y="4838760"/>
            <a:ext cx="685080" cy="151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36" name="Google Shape;236;p7"/>
          <p:cNvSpPr/>
          <p:nvPr/>
        </p:nvSpPr>
        <p:spPr>
          <a:xfrm flipH="1" rot="-5400000">
            <a:off x="5123880" y="4133160"/>
            <a:ext cx="819000" cy="1428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23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Burglar Alarm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a burglar alarm that is sometimes set off by minor earthquakes. My two neighbors, John and Mary, promised to call me at work if they hear the alarm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inference tasks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Mary calls and John doesn’t call. What is the probability of a burglary?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there is a burglary and no earthquake. What is the probability of John calling?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alarm went off. What is the probability of burglary?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Burglar Alarm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a burglar alarm that is sometimes set off by minor earthquakes. My two neighbors, John and Mary, promised to call me at work if they hear the alarm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random variables?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Burglary, Earthquake, Alarm, John, Mary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direct influence relationships?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burglar can set the alarm off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earthquake can set the alarm off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alarm can cause Mary to call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2003-12-17T16:38:09Z</dcterms:created>
  <dc:creator>Min-Yen Kan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NUS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39</vt:i4>
  </property>
</Properties>
</file>