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iNf8hHtCyuYGfOzK0rqu9jnwoJ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CBD06C-FEF9-4561-927B-C5DCA06210E6}">
  <a:tblStyle styleId="{A6CBD06C-FEF9-4561-927B-C5DCA06210E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>
            <p:ph idx="2" type="sldImg"/>
          </p:nvPr>
        </p:nvSpPr>
        <p:spPr>
          <a:xfrm>
            <a:off x="457200" y="720720"/>
            <a:ext cx="6400440" cy="36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Please retain proper attribution, including the reference to ai.berkeley.edu.  Thanks!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:notes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1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8:notes"/>
          <p:cNvSpPr/>
          <p:nvPr>
            <p:ph idx="2" type="sldImg"/>
          </p:nvPr>
        </p:nvSpPr>
        <p:spPr>
          <a:xfrm>
            <a:off x="457200" y="720720"/>
            <a:ext cx="6400440" cy="36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8" name="Google Shape;688;p18:notes"/>
          <p:cNvSpPr txBox="1"/>
          <p:nvPr>
            <p:ph idx="1"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Usually second evidence less informative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Opposite can also happen: XOR; knowing x1 not useful, knowing x2 not useful, knowing both useful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18:notes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/>
          <p:nvPr>
            <p:ph idx="2" type="sldImg"/>
          </p:nvPr>
        </p:nvSpPr>
        <p:spPr>
          <a:xfrm>
            <a:off x="142200" y="720720"/>
            <a:ext cx="7030080" cy="36007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There exists a ghostbusters demo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:notes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/>
          <p:nvPr>
            <p:ph idx="2" type="sldImg"/>
          </p:nvPr>
        </p:nvSpPr>
        <p:spPr>
          <a:xfrm>
            <a:off x="138240" y="768240"/>
            <a:ext cx="6822720" cy="3838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There exists a ghostbusters demo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:notes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/>
          <p:nvPr>
            <p:ph idx="2" type="sldImg"/>
          </p:nvPr>
        </p:nvSpPr>
        <p:spPr>
          <a:xfrm>
            <a:off x="457200" y="720720"/>
            <a:ext cx="6400440" cy="36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There exists a ghostbusters demo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:notes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/>
          <p:nvPr>
            <p:ph idx="2" type="sldImg"/>
          </p:nvPr>
        </p:nvSpPr>
        <p:spPr>
          <a:xfrm>
            <a:off x="457200" y="720720"/>
            <a:ext cx="6400440" cy="36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There exists a ghostbusters demo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:notes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" type="subTitle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" type="body"/>
          </p:nvPr>
        </p:nvSpPr>
        <p:spPr>
          <a:xfrm>
            <a:off x="406440" y="1397160"/>
            <a:ext cx="1137888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9"/>
          <p:cNvSpPr txBox="1"/>
          <p:nvPr>
            <p:ph idx="2" type="body"/>
          </p:nvPr>
        </p:nvSpPr>
        <p:spPr>
          <a:xfrm>
            <a:off x="406440" y="3867120"/>
            <a:ext cx="1137888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0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"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2"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0"/>
          <p:cNvSpPr txBox="1"/>
          <p:nvPr>
            <p:ph idx="3" type="body"/>
          </p:nvPr>
        </p:nvSpPr>
        <p:spPr>
          <a:xfrm>
            <a:off x="406440" y="386712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0"/>
          <p:cNvSpPr txBox="1"/>
          <p:nvPr>
            <p:ph idx="4" type="body"/>
          </p:nvPr>
        </p:nvSpPr>
        <p:spPr>
          <a:xfrm>
            <a:off x="6237000" y="386712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1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1"/>
          <p:cNvSpPr txBox="1"/>
          <p:nvPr>
            <p:ph idx="1" type="body"/>
          </p:nvPr>
        </p:nvSpPr>
        <p:spPr>
          <a:xfrm>
            <a:off x="406440" y="139716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1"/>
          <p:cNvSpPr txBox="1"/>
          <p:nvPr>
            <p:ph idx="2" type="body"/>
          </p:nvPr>
        </p:nvSpPr>
        <p:spPr>
          <a:xfrm>
            <a:off x="4253760" y="139716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3" type="body"/>
          </p:nvPr>
        </p:nvSpPr>
        <p:spPr>
          <a:xfrm>
            <a:off x="8101080" y="139716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1"/>
          <p:cNvSpPr txBox="1"/>
          <p:nvPr>
            <p:ph idx="4" type="body"/>
          </p:nvPr>
        </p:nvSpPr>
        <p:spPr>
          <a:xfrm>
            <a:off x="406440" y="386712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1"/>
          <p:cNvSpPr txBox="1"/>
          <p:nvPr>
            <p:ph idx="5" type="body"/>
          </p:nvPr>
        </p:nvSpPr>
        <p:spPr>
          <a:xfrm>
            <a:off x="4253760" y="386712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 txBox="1"/>
          <p:nvPr>
            <p:ph idx="6" type="body"/>
          </p:nvPr>
        </p:nvSpPr>
        <p:spPr>
          <a:xfrm>
            <a:off x="8101080" y="386712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2"/>
          <p:cNvSpPr txBox="1"/>
          <p:nvPr>
            <p:ph idx="1" type="subTitle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3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" type="body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4"/>
          <p:cNvSpPr txBox="1"/>
          <p:nvPr>
            <p:ph idx="1" type="body"/>
          </p:nvPr>
        </p:nvSpPr>
        <p:spPr>
          <a:xfrm>
            <a:off x="406440" y="1397160"/>
            <a:ext cx="555264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4"/>
          <p:cNvSpPr txBox="1"/>
          <p:nvPr>
            <p:ph idx="2" type="body"/>
          </p:nvPr>
        </p:nvSpPr>
        <p:spPr>
          <a:xfrm>
            <a:off x="6237000" y="1397160"/>
            <a:ext cx="555264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5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6"/>
          <p:cNvSpPr txBox="1"/>
          <p:nvPr>
            <p:ph idx="1" type="subTitle"/>
          </p:nvPr>
        </p:nvSpPr>
        <p:spPr>
          <a:xfrm>
            <a:off x="0" y="-25560"/>
            <a:ext cx="1219176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7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7"/>
          <p:cNvSpPr txBox="1"/>
          <p:nvPr>
            <p:ph idx="1"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7"/>
          <p:cNvSpPr txBox="1"/>
          <p:nvPr>
            <p:ph idx="2" type="body"/>
          </p:nvPr>
        </p:nvSpPr>
        <p:spPr>
          <a:xfrm>
            <a:off x="6237000" y="1397160"/>
            <a:ext cx="555264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7"/>
          <p:cNvSpPr txBox="1"/>
          <p:nvPr>
            <p:ph idx="3" type="body"/>
          </p:nvPr>
        </p:nvSpPr>
        <p:spPr>
          <a:xfrm>
            <a:off x="406440" y="386712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8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8"/>
          <p:cNvSpPr txBox="1"/>
          <p:nvPr>
            <p:ph idx="1" type="body"/>
          </p:nvPr>
        </p:nvSpPr>
        <p:spPr>
          <a:xfrm>
            <a:off x="406440" y="1397160"/>
            <a:ext cx="555264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8"/>
          <p:cNvSpPr txBox="1"/>
          <p:nvPr>
            <p:ph idx="2"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8"/>
          <p:cNvSpPr txBox="1"/>
          <p:nvPr>
            <p:ph idx="3" type="body"/>
          </p:nvPr>
        </p:nvSpPr>
        <p:spPr>
          <a:xfrm>
            <a:off x="6237000" y="386712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9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9"/>
          <p:cNvSpPr txBox="1"/>
          <p:nvPr>
            <p:ph idx="1"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9"/>
          <p:cNvSpPr txBox="1"/>
          <p:nvPr>
            <p:ph idx="2"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9"/>
          <p:cNvSpPr txBox="1"/>
          <p:nvPr>
            <p:ph idx="3" type="body"/>
          </p:nvPr>
        </p:nvSpPr>
        <p:spPr>
          <a:xfrm>
            <a:off x="406440" y="3867120"/>
            <a:ext cx="1137888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0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0"/>
          <p:cNvSpPr txBox="1"/>
          <p:nvPr>
            <p:ph idx="1" type="body"/>
          </p:nvPr>
        </p:nvSpPr>
        <p:spPr>
          <a:xfrm>
            <a:off x="406440" y="1397160"/>
            <a:ext cx="1137888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0"/>
          <p:cNvSpPr txBox="1"/>
          <p:nvPr>
            <p:ph idx="2" type="body"/>
          </p:nvPr>
        </p:nvSpPr>
        <p:spPr>
          <a:xfrm>
            <a:off x="406440" y="3867120"/>
            <a:ext cx="1137888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1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1"/>
          <p:cNvSpPr txBox="1"/>
          <p:nvPr>
            <p:ph idx="1"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1"/>
          <p:cNvSpPr txBox="1"/>
          <p:nvPr>
            <p:ph idx="2"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1"/>
          <p:cNvSpPr txBox="1"/>
          <p:nvPr>
            <p:ph idx="3" type="body"/>
          </p:nvPr>
        </p:nvSpPr>
        <p:spPr>
          <a:xfrm>
            <a:off x="406440" y="386712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1"/>
          <p:cNvSpPr txBox="1"/>
          <p:nvPr>
            <p:ph idx="4" type="body"/>
          </p:nvPr>
        </p:nvSpPr>
        <p:spPr>
          <a:xfrm>
            <a:off x="6237000" y="386712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2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2"/>
          <p:cNvSpPr txBox="1"/>
          <p:nvPr>
            <p:ph idx="1" type="body"/>
          </p:nvPr>
        </p:nvSpPr>
        <p:spPr>
          <a:xfrm>
            <a:off x="406440" y="139716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2"/>
          <p:cNvSpPr txBox="1"/>
          <p:nvPr>
            <p:ph idx="2" type="body"/>
          </p:nvPr>
        </p:nvSpPr>
        <p:spPr>
          <a:xfrm>
            <a:off x="4253760" y="139716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2"/>
          <p:cNvSpPr txBox="1"/>
          <p:nvPr>
            <p:ph idx="3" type="body"/>
          </p:nvPr>
        </p:nvSpPr>
        <p:spPr>
          <a:xfrm>
            <a:off x="8101080" y="139716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2"/>
          <p:cNvSpPr txBox="1"/>
          <p:nvPr>
            <p:ph idx="4" type="body"/>
          </p:nvPr>
        </p:nvSpPr>
        <p:spPr>
          <a:xfrm>
            <a:off x="406440" y="386712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2"/>
          <p:cNvSpPr txBox="1"/>
          <p:nvPr>
            <p:ph idx="5" type="body"/>
          </p:nvPr>
        </p:nvSpPr>
        <p:spPr>
          <a:xfrm>
            <a:off x="4253760" y="386712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52"/>
          <p:cNvSpPr txBox="1"/>
          <p:nvPr>
            <p:ph idx="6" type="body"/>
          </p:nvPr>
        </p:nvSpPr>
        <p:spPr>
          <a:xfrm>
            <a:off x="8101080" y="386712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2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2"/>
          <p:cNvSpPr txBox="1"/>
          <p:nvPr>
            <p:ph idx="1" type="body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3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" type="body"/>
          </p:nvPr>
        </p:nvSpPr>
        <p:spPr>
          <a:xfrm>
            <a:off x="406440" y="1397160"/>
            <a:ext cx="555264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2" type="body"/>
          </p:nvPr>
        </p:nvSpPr>
        <p:spPr>
          <a:xfrm>
            <a:off x="6237000" y="1397160"/>
            <a:ext cx="555264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 txBox="1"/>
          <p:nvPr>
            <p:ph idx="1" type="subTitle"/>
          </p:nvPr>
        </p:nvSpPr>
        <p:spPr>
          <a:xfrm>
            <a:off x="0" y="-25560"/>
            <a:ext cx="1219176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6"/>
          <p:cNvSpPr txBox="1"/>
          <p:nvPr>
            <p:ph idx="1"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6"/>
          <p:cNvSpPr txBox="1"/>
          <p:nvPr>
            <p:ph idx="2" type="body"/>
          </p:nvPr>
        </p:nvSpPr>
        <p:spPr>
          <a:xfrm>
            <a:off x="6237000" y="1397160"/>
            <a:ext cx="555264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3" type="body"/>
          </p:nvPr>
        </p:nvSpPr>
        <p:spPr>
          <a:xfrm>
            <a:off x="406440" y="386712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7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" type="body"/>
          </p:nvPr>
        </p:nvSpPr>
        <p:spPr>
          <a:xfrm>
            <a:off x="406440" y="1397160"/>
            <a:ext cx="555264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2"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7"/>
          <p:cNvSpPr txBox="1"/>
          <p:nvPr>
            <p:ph idx="3" type="body"/>
          </p:nvPr>
        </p:nvSpPr>
        <p:spPr>
          <a:xfrm>
            <a:off x="6237000" y="386712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8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8"/>
          <p:cNvSpPr txBox="1"/>
          <p:nvPr>
            <p:ph idx="1"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2"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8"/>
          <p:cNvSpPr txBox="1"/>
          <p:nvPr>
            <p:ph idx="3" type="body"/>
          </p:nvPr>
        </p:nvSpPr>
        <p:spPr>
          <a:xfrm>
            <a:off x="406440" y="3867120"/>
            <a:ext cx="1137888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7"/>
          <p:cNvCxnSpPr/>
          <p:nvPr/>
        </p:nvCxnSpPr>
        <p:spPr>
          <a:xfrm>
            <a:off x="304560" y="1091880"/>
            <a:ext cx="11379240" cy="0"/>
          </a:xfrm>
          <a:prstGeom prst="straightConnector1">
            <a:avLst/>
          </a:prstGeom>
          <a:noFill/>
          <a:ln cap="flat" cmpd="sng" w="12600">
            <a:solidFill>
              <a:srgbClr val="9A9AD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" name="Google Shape;11;p27"/>
          <p:cNvSpPr txBox="1"/>
          <p:nvPr>
            <p:ph type="title"/>
          </p:nvPr>
        </p:nvSpPr>
        <p:spPr>
          <a:xfrm>
            <a:off x="0" y="1044720"/>
            <a:ext cx="1219176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2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29"/>
          <p:cNvCxnSpPr/>
          <p:nvPr/>
        </p:nvCxnSpPr>
        <p:spPr>
          <a:xfrm>
            <a:off x="304560" y="1091880"/>
            <a:ext cx="11379240" cy="0"/>
          </a:xfrm>
          <a:prstGeom prst="straightConnector1">
            <a:avLst/>
          </a:prstGeom>
          <a:noFill/>
          <a:ln cap="flat" cmpd="sng" w="12600">
            <a:solidFill>
              <a:srgbClr val="9A9AD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6" name="Google Shape;66;p29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29"/>
          <p:cNvSpPr txBox="1"/>
          <p:nvPr>
            <p:ph idx="1" type="body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29"/>
          <p:cNvSpPr txBox="1"/>
          <p:nvPr>
            <p:ph idx="10"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Google Shape;69;p29"/>
          <p:cNvSpPr txBox="1"/>
          <p:nvPr>
            <p:ph idx="11"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0" name="Google Shape;70;p29"/>
          <p:cNvSpPr txBox="1"/>
          <p:nvPr>
            <p:ph idx="12"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1.png"/><Relationship Id="rId4" Type="http://schemas.openxmlformats.org/officeDocument/2006/relationships/image" Target="../media/image8.png"/><Relationship Id="rId5" Type="http://schemas.openxmlformats.org/officeDocument/2006/relationships/image" Target="../media/image35.png"/><Relationship Id="rId6" Type="http://schemas.openxmlformats.org/officeDocument/2006/relationships/image" Target="../media/image11.png"/><Relationship Id="rId7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0.png"/><Relationship Id="rId9" Type="http://schemas.openxmlformats.org/officeDocument/2006/relationships/image" Target="../media/image21.png"/><Relationship Id="rId5" Type="http://schemas.openxmlformats.org/officeDocument/2006/relationships/image" Target="../media/image56.png"/><Relationship Id="rId6" Type="http://schemas.openxmlformats.org/officeDocument/2006/relationships/image" Target="../media/image32.png"/><Relationship Id="rId7" Type="http://schemas.openxmlformats.org/officeDocument/2006/relationships/image" Target="../media/image49.png"/><Relationship Id="rId8" Type="http://schemas.openxmlformats.org/officeDocument/2006/relationships/image" Target="../media/image4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3.png"/><Relationship Id="rId4" Type="http://schemas.openxmlformats.org/officeDocument/2006/relationships/image" Target="../media/image51.png"/><Relationship Id="rId5" Type="http://schemas.openxmlformats.org/officeDocument/2006/relationships/image" Target="../media/image46.png"/><Relationship Id="rId6" Type="http://schemas.openxmlformats.org/officeDocument/2006/relationships/image" Target="../media/image4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0.png"/><Relationship Id="rId4" Type="http://schemas.openxmlformats.org/officeDocument/2006/relationships/image" Target="../media/image48.png"/><Relationship Id="rId5" Type="http://schemas.openxmlformats.org/officeDocument/2006/relationships/image" Target="../media/image51.png"/><Relationship Id="rId6" Type="http://schemas.openxmlformats.org/officeDocument/2006/relationships/image" Target="../media/image61.png"/><Relationship Id="rId7" Type="http://schemas.openxmlformats.org/officeDocument/2006/relationships/image" Target="../media/image5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7.png"/><Relationship Id="rId4" Type="http://schemas.openxmlformats.org/officeDocument/2006/relationships/image" Target="../media/image54.png"/><Relationship Id="rId5" Type="http://schemas.openxmlformats.org/officeDocument/2006/relationships/image" Target="../media/image59.png"/><Relationship Id="rId6" Type="http://schemas.openxmlformats.org/officeDocument/2006/relationships/image" Target="../media/image50.png"/><Relationship Id="rId7" Type="http://schemas.openxmlformats.org/officeDocument/2006/relationships/image" Target="../media/image55.png"/><Relationship Id="rId8" Type="http://schemas.openxmlformats.org/officeDocument/2006/relationships/image" Target="../media/image5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5.png"/><Relationship Id="rId5" Type="http://schemas.openxmlformats.org/officeDocument/2006/relationships/image" Target="../media/image8.png"/><Relationship Id="rId6" Type="http://schemas.openxmlformats.org/officeDocument/2006/relationships/image" Target="../media/image35.png"/><Relationship Id="rId7" Type="http://schemas.openxmlformats.org/officeDocument/2006/relationships/image" Target="../media/image11.png"/><Relationship Id="rId8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9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42.png"/><Relationship Id="rId8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Relationship Id="rId5" Type="http://schemas.openxmlformats.org/officeDocument/2006/relationships/image" Target="../media/image16.png"/><Relationship Id="rId6" Type="http://schemas.openxmlformats.org/officeDocument/2006/relationships/image" Target="../media/image39.png"/><Relationship Id="rId7" Type="http://schemas.openxmlformats.org/officeDocument/2006/relationships/image" Target="../media/image26.png"/><Relationship Id="rId8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720" y="1752480"/>
            <a:ext cx="7441200" cy="495252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"/>
          <p:cNvSpPr txBox="1"/>
          <p:nvPr/>
        </p:nvSpPr>
        <p:spPr>
          <a:xfrm>
            <a:off x="0" y="279360"/>
            <a:ext cx="1219176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Artificial Intelligence</a:t>
            </a:r>
            <a:br>
              <a:rPr b="0" i="0" lang="en-US" sz="1800" u="none" cap="none" strike="noStrike"/>
            </a:b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0" y="1295280"/>
            <a:ext cx="12191760" cy="15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Decision Networks and Value of Perfect Information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0" y="6004080"/>
            <a:ext cx="12191760" cy="6512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51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[These slides were created by Dan Klein, Pieter Abbeel, and Anca. http://ai.berkeley.edu.]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Decisions as Outcome Trees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315;p10"/>
          <p:cNvGrpSpPr/>
          <p:nvPr/>
        </p:nvGrpSpPr>
        <p:grpSpPr>
          <a:xfrm>
            <a:off x="3540240" y="4317840"/>
            <a:ext cx="1828440" cy="533160"/>
            <a:chOff x="3540240" y="4317840"/>
            <a:chExt cx="1828440" cy="533160"/>
          </a:xfrm>
        </p:grpSpPr>
        <p:sp>
          <p:nvSpPr>
            <p:cNvPr id="316" name="Google Shape;316;p10"/>
            <p:cNvSpPr/>
            <p:nvPr/>
          </p:nvSpPr>
          <p:spPr>
            <a:xfrm>
              <a:off x="3540240" y="4317840"/>
              <a:ext cx="1828440" cy="533160"/>
            </a:xfrm>
            <a:custGeom>
              <a:rect b="b" l="l" r="r" t="t"/>
              <a:pathLst>
                <a:path extrusionOk="0" h="288" w="783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7" name="Google Shape;317;p10"/>
            <p:cNvSpPr/>
            <p:nvPr/>
          </p:nvSpPr>
          <p:spPr>
            <a:xfrm>
              <a:off x="4039200" y="4394160"/>
              <a:ext cx="83088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U(t,s)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10"/>
          <p:cNvSpPr/>
          <p:nvPr/>
        </p:nvSpPr>
        <p:spPr>
          <a:xfrm>
            <a:off x="4835880" y="2946240"/>
            <a:ext cx="1221840" cy="57420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 | {b}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0"/>
          <p:cNvSpPr/>
          <p:nvPr/>
        </p:nvSpPr>
        <p:spPr>
          <a:xfrm>
            <a:off x="9556920" y="2946240"/>
            <a:ext cx="1221840" cy="57420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 | {b}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0"/>
          <p:cNvSpPr/>
          <p:nvPr/>
        </p:nvSpPr>
        <p:spPr>
          <a:xfrm rot="5400000">
            <a:off x="6227640" y="1404000"/>
            <a:ext cx="761760" cy="2322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321" name="Google Shape;321;p10"/>
          <p:cNvSpPr/>
          <p:nvPr/>
        </p:nvSpPr>
        <p:spPr>
          <a:xfrm flipH="1" rot="-5400000">
            <a:off x="8588160" y="1366200"/>
            <a:ext cx="761760" cy="2398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322" name="Google Shape;322;p10"/>
          <p:cNvSpPr/>
          <p:nvPr/>
        </p:nvSpPr>
        <p:spPr>
          <a:xfrm rot="-1071600">
            <a:off x="5934960" y="2270160"/>
            <a:ext cx="990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take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"/>
          <p:cNvSpPr/>
          <p:nvPr/>
        </p:nvSpPr>
        <p:spPr>
          <a:xfrm rot="1093200">
            <a:off x="8759160" y="2330640"/>
            <a:ext cx="990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leave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0"/>
          <p:cNvSpPr/>
          <p:nvPr/>
        </p:nvSpPr>
        <p:spPr>
          <a:xfrm>
            <a:off x="7197840" y="1727280"/>
            <a:ext cx="1142640" cy="45684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rot="5400000">
            <a:off x="4514400" y="3385440"/>
            <a:ext cx="796680" cy="1068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326" name="Google Shape;326;p10"/>
          <p:cNvSpPr/>
          <p:nvPr/>
        </p:nvSpPr>
        <p:spPr>
          <a:xfrm rot="-2151000">
            <a:off x="4280040" y="3549600"/>
            <a:ext cx="990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7" name="Google Shape;327;p10"/>
          <p:cNvGrpSpPr/>
          <p:nvPr/>
        </p:nvGrpSpPr>
        <p:grpSpPr>
          <a:xfrm>
            <a:off x="5521680" y="4317840"/>
            <a:ext cx="1828440" cy="533160"/>
            <a:chOff x="5521680" y="4317840"/>
            <a:chExt cx="1828440" cy="533160"/>
          </a:xfrm>
        </p:grpSpPr>
        <p:sp>
          <p:nvSpPr>
            <p:cNvPr id="328" name="Google Shape;328;p10"/>
            <p:cNvSpPr/>
            <p:nvPr/>
          </p:nvSpPr>
          <p:spPr>
            <a:xfrm>
              <a:off x="5521680" y="4317840"/>
              <a:ext cx="1828440" cy="533160"/>
            </a:xfrm>
            <a:custGeom>
              <a:rect b="b" l="l" r="r" t="t"/>
              <a:pathLst>
                <a:path extrusionOk="0" h="288" w="783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9" name="Google Shape;329;p10"/>
            <p:cNvSpPr/>
            <p:nvPr/>
          </p:nvSpPr>
          <p:spPr>
            <a:xfrm>
              <a:off x="6020280" y="4394160"/>
              <a:ext cx="83088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U(t,r)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10"/>
          <p:cNvSpPr/>
          <p:nvPr/>
        </p:nvSpPr>
        <p:spPr>
          <a:xfrm flipH="1" rot="-5400000">
            <a:off x="5543280" y="3425040"/>
            <a:ext cx="796680" cy="988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331" name="Google Shape;331;p10"/>
          <p:cNvSpPr/>
          <p:nvPr/>
        </p:nvSpPr>
        <p:spPr>
          <a:xfrm rot="2243400">
            <a:off x="5892840" y="3819600"/>
            <a:ext cx="990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rain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2" name="Google Shape;332;p10"/>
          <p:cNvGrpSpPr/>
          <p:nvPr/>
        </p:nvGrpSpPr>
        <p:grpSpPr>
          <a:xfrm>
            <a:off x="8264880" y="4317840"/>
            <a:ext cx="1828440" cy="533160"/>
            <a:chOff x="8264880" y="4317840"/>
            <a:chExt cx="1828440" cy="533160"/>
          </a:xfrm>
        </p:grpSpPr>
        <p:sp>
          <p:nvSpPr>
            <p:cNvPr id="333" name="Google Shape;333;p10"/>
            <p:cNvSpPr/>
            <p:nvPr/>
          </p:nvSpPr>
          <p:spPr>
            <a:xfrm>
              <a:off x="8264880" y="4317840"/>
              <a:ext cx="1828440" cy="533160"/>
            </a:xfrm>
            <a:custGeom>
              <a:rect b="b" l="l" r="r" t="t"/>
              <a:pathLst>
                <a:path extrusionOk="0" h="288" w="783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4" name="Google Shape;334;p10"/>
            <p:cNvSpPr/>
            <p:nvPr/>
          </p:nvSpPr>
          <p:spPr>
            <a:xfrm>
              <a:off x="8763480" y="4394160"/>
              <a:ext cx="83088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U(l,s)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5" name="Google Shape;335;p10"/>
          <p:cNvSpPr/>
          <p:nvPr/>
        </p:nvSpPr>
        <p:spPr>
          <a:xfrm rot="5400000">
            <a:off x="9239040" y="3385440"/>
            <a:ext cx="796680" cy="1068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grpSp>
        <p:nvGrpSpPr>
          <p:cNvPr id="336" name="Google Shape;336;p10"/>
          <p:cNvGrpSpPr/>
          <p:nvPr/>
        </p:nvGrpSpPr>
        <p:grpSpPr>
          <a:xfrm>
            <a:off x="10245960" y="4317840"/>
            <a:ext cx="1828440" cy="533160"/>
            <a:chOff x="10245960" y="4317840"/>
            <a:chExt cx="1828440" cy="533160"/>
          </a:xfrm>
        </p:grpSpPr>
        <p:sp>
          <p:nvSpPr>
            <p:cNvPr id="337" name="Google Shape;337;p10"/>
            <p:cNvSpPr/>
            <p:nvPr/>
          </p:nvSpPr>
          <p:spPr>
            <a:xfrm>
              <a:off x="10245960" y="4317840"/>
              <a:ext cx="1828440" cy="533160"/>
            </a:xfrm>
            <a:custGeom>
              <a:rect b="b" l="l" r="r" t="t"/>
              <a:pathLst>
                <a:path extrusionOk="0" h="288" w="783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8" name="Google Shape;338;p10"/>
            <p:cNvSpPr/>
            <p:nvPr/>
          </p:nvSpPr>
          <p:spPr>
            <a:xfrm>
              <a:off x="10744920" y="4394160"/>
              <a:ext cx="83088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U(l,r)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9" name="Google Shape;339;p10"/>
          <p:cNvSpPr/>
          <p:nvPr/>
        </p:nvSpPr>
        <p:spPr>
          <a:xfrm flipH="1" rot="-5400000">
            <a:off x="10267560" y="3425040"/>
            <a:ext cx="796680" cy="988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340" name="Google Shape;340;p10"/>
          <p:cNvSpPr/>
          <p:nvPr/>
        </p:nvSpPr>
        <p:spPr>
          <a:xfrm rot="2243400">
            <a:off x="10617480" y="3819600"/>
            <a:ext cx="990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rain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0"/>
          <p:cNvSpPr/>
          <p:nvPr/>
        </p:nvSpPr>
        <p:spPr>
          <a:xfrm rot="-2151000">
            <a:off x="9004680" y="3531960"/>
            <a:ext cx="990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0"/>
          <p:cNvSpPr/>
          <p:nvPr/>
        </p:nvSpPr>
        <p:spPr>
          <a:xfrm>
            <a:off x="7426440" y="1814400"/>
            <a:ext cx="685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{b}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" name="Google Shape;343;p10"/>
          <p:cNvGrpSpPr/>
          <p:nvPr/>
        </p:nvGrpSpPr>
        <p:grpSpPr>
          <a:xfrm>
            <a:off x="152400" y="1688050"/>
            <a:ext cx="2572800" cy="3759700"/>
            <a:chOff x="152400" y="1688050"/>
            <a:chExt cx="2572800" cy="3759700"/>
          </a:xfrm>
        </p:grpSpPr>
        <p:sp>
          <p:nvSpPr>
            <p:cNvPr id="344" name="Google Shape;344;p10"/>
            <p:cNvSpPr/>
            <p:nvPr/>
          </p:nvSpPr>
          <p:spPr>
            <a:xfrm>
              <a:off x="778320" y="3843000"/>
              <a:ext cx="360" cy="10105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sp>
        <p:sp>
          <p:nvSpPr>
            <p:cNvPr id="345" name="Google Shape;345;p10"/>
            <p:cNvSpPr/>
            <p:nvPr/>
          </p:nvSpPr>
          <p:spPr>
            <a:xfrm>
              <a:off x="183601" y="3255852"/>
              <a:ext cx="1068000" cy="574200"/>
            </a:xfrm>
            <a:prstGeom prst="ellipse">
              <a:avLst/>
            </a:pr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Weather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0"/>
            <p:cNvSpPr/>
            <p:nvPr/>
          </p:nvSpPr>
          <p:spPr>
            <a:xfrm>
              <a:off x="152400" y="4873550"/>
              <a:ext cx="1296600" cy="574200"/>
            </a:xfrm>
            <a:prstGeom prst="ellipse">
              <a:avLst/>
            </a:prstGeom>
            <a:solidFill>
              <a:srgbClr val="C0C0C0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Forecast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=bad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0"/>
            <p:cNvSpPr/>
            <p:nvPr/>
          </p:nvSpPr>
          <p:spPr>
            <a:xfrm>
              <a:off x="181075" y="1688050"/>
              <a:ext cx="1068000" cy="533100"/>
            </a:xfrm>
            <a:prstGeom prst="rect">
              <a:avLst/>
            </a:pr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Umbrella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8" name="Google Shape;348;p10"/>
            <p:cNvGrpSpPr/>
            <p:nvPr/>
          </p:nvGrpSpPr>
          <p:grpSpPr>
            <a:xfrm>
              <a:off x="2076120" y="2691000"/>
              <a:ext cx="649080" cy="468720"/>
              <a:chOff x="2076120" y="2691000"/>
              <a:chExt cx="649080" cy="468720"/>
            </a:xfrm>
          </p:grpSpPr>
          <p:sp>
            <p:nvSpPr>
              <p:cNvPr id="349" name="Google Shape;349;p10"/>
              <p:cNvSpPr/>
              <p:nvPr/>
            </p:nvSpPr>
            <p:spPr>
              <a:xfrm>
                <a:off x="2076120" y="2691000"/>
                <a:ext cx="649080" cy="468720"/>
              </a:xfrm>
              <a:custGeom>
                <a:rect b="b" l="l" r="r" t="t"/>
                <a:pathLst>
                  <a:path extrusionOk="0" h="288" w="783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350" name="Google Shape;350;p10"/>
              <p:cNvSpPr/>
              <p:nvPr/>
            </p:nvSpPr>
            <p:spPr>
              <a:xfrm>
                <a:off x="2253240" y="2757960"/>
                <a:ext cx="294840" cy="364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</a:t>
                </a:r>
                <a:endParaRPr b="0" i="0" sz="18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1" name="Google Shape;351;p10"/>
            <p:cNvSpPr/>
            <p:nvPr/>
          </p:nvSpPr>
          <p:spPr>
            <a:xfrm>
              <a:off x="1249560" y="1987200"/>
              <a:ext cx="826200" cy="977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sp>
        <p:sp>
          <p:nvSpPr>
            <p:cNvPr id="352" name="Google Shape;352;p10"/>
            <p:cNvSpPr/>
            <p:nvPr/>
          </p:nvSpPr>
          <p:spPr>
            <a:xfrm flipH="1" rot="10800000">
              <a:off x="1263240" y="2925360"/>
              <a:ext cx="801720" cy="6516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sp>
      </p:grpSp>
      <p:pic>
        <p:nvPicPr>
          <p:cNvPr id="353" name="Google Shape;3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480" y="5521320"/>
            <a:ext cx="182844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4520" y="4876920"/>
            <a:ext cx="1209600" cy="91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9880" y="4876920"/>
            <a:ext cx="1133280" cy="685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91920" y="4876920"/>
            <a:ext cx="1066320" cy="78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91320" y="4876920"/>
            <a:ext cx="1218960" cy="765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Video of Demo Ghostbusters with Probability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7760" y="1143000"/>
            <a:ext cx="8256240" cy="515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2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Ghostbusters Decision Network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2"/>
          <p:cNvSpPr/>
          <p:nvPr/>
        </p:nvSpPr>
        <p:spPr>
          <a:xfrm flipH="1">
            <a:off x="1882440" y="3830400"/>
            <a:ext cx="1828440" cy="664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370" name="Google Shape;370;p12"/>
          <p:cNvSpPr/>
          <p:nvPr/>
        </p:nvSpPr>
        <p:spPr>
          <a:xfrm>
            <a:off x="2895480" y="3276720"/>
            <a:ext cx="1632600" cy="55368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Ghost Location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2"/>
          <p:cNvSpPr/>
          <p:nvPr/>
        </p:nvSpPr>
        <p:spPr>
          <a:xfrm>
            <a:off x="1143000" y="4495680"/>
            <a:ext cx="1480320" cy="466920"/>
          </a:xfrm>
          <a:prstGeom prst="ellipse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Sensor (1,1)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2"/>
          <p:cNvSpPr/>
          <p:nvPr/>
        </p:nvSpPr>
        <p:spPr>
          <a:xfrm>
            <a:off x="3200400" y="1752480"/>
            <a:ext cx="885240" cy="468720"/>
          </a:xfrm>
          <a:prstGeom prst="rect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3" name="Google Shape;373;p12"/>
          <p:cNvGrpSpPr/>
          <p:nvPr/>
        </p:nvGrpSpPr>
        <p:grpSpPr>
          <a:xfrm>
            <a:off x="5352840" y="2691000"/>
            <a:ext cx="649080" cy="468720"/>
            <a:chOff x="5352840" y="2691000"/>
            <a:chExt cx="649080" cy="468720"/>
          </a:xfrm>
        </p:grpSpPr>
        <p:sp>
          <p:nvSpPr>
            <p:cNvPr id="374" name="Google Shape;374;p12"/>
            <p:cNvSpPr/>
            <p:nvPr/>
          </p:nvSpPr>
          <p:spPr>
            <a:xfrm>
              <a:off x="5352840" y="2691000"/>
              <a:ext cx="649080" cy="468720"/>
            </a:xfrm>
            <a:custGeom>
              <a:rect b="b" l="l" r="r" t="t"/>
              <a:pathLst>
                <a:path extrusionOk="0" h="288" w="783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5" name="Google Shape;375;p12"/>
            <p:cNvSpPr/>
            <p:nvPr/>
          </p:nvSpPr>
          <p:spPr>
            <a:xfrm>
              <a:off x="5529960" y="2757960"/>
              <a:ext cx="294840" cy="363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6" name="Google Shape;376;p12"/>
          <p:cNvSpPr/>
          <p:nvPr/>
        </p:nvSpPr>
        <p:spPr>
          <a:xfrm>
            <a:off x="4086000" y="1987200"/>
            <a:ext cx="1323720" cy="907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377" name="Google Shape;377;p12"/>
          <p:cNvSpPr/>
          <p:nvPr/>
        </p:nvSpPr>
        <p:spPr>
          <a:xfrm flipH="1" rot="10800000">
            <a:off x="4528440" y="2894400"/>
            <a:ext cx="881280" cy="657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378" name="Google Shape;378;p12"/>
          <p:cNvSpPr/>
          <p:nvPr/>
        </p:nvSpPr>
        <p:spPr>
          <a:xfrm>
            <a:off x="2743200" y="4495680"/>
            <a:ext cx="1480320" cy="466920"/>
          </a:xfrm>
          <a:prstGeom prst="ellipse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Sensor (1,2)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2"/>
          <p:cNvSpPr/>
          <p:nvPr/>
        </p:nvSpPr>
        <p:spPr>
          <a:xfrm>
            <a:off x="4343400" y="4495680"/>
            <a:ext cx="1480320" cy="466920"/>
          </a:xfrm>
          <a:prstGeom prst="ellipse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Sensor (1,3)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2"/>
          <p:cNvSpPr/>
          <p:nvPr/>
        </p:nvSpPr>
        <p:spPr>
          <a:xfrm>
            <a:off x="8839080" y="4495680"/>
            <a:ext cx="1480320" cy="466920"/>
          </a:xfrm>
          <a:prstGeom prst="ellipse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Sensor (1,n)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2"/>
          <p:cNvSpPr/>
          <p:nvPr/>
        </p:nvSpPr>
        <p:spPr>
          <a:xfrm>
            <a:off x="1143000" y="5105520"/>
            <a:ext cx="1480320" cy="466920"/>
          </a:xfrm>
          <a:prstGeom prst="ellipse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Sensor (2,1)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2"/>
          <p:cNvSpPr/>
          <p:nvPr/>
        </p:nvSpPr>
        <p:spPr>
          <a:xfrm>
            <a:off x="1143000" y="6248520"/>
            <a:ext cx="1480320" cy="466920"/>
          </a:xfrm>
          <a:prstGeom prst="ellipse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Sensor (m,1)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2"/>
          <p:cNvSpPr/>
          <p:nvPr/>
        </p:nvSpPr>
        <p:spPr>
          <a:xfrm>
            <a:off x="8839080" y="6172200"/>
            <a:ext cx="1480320" cy="466920"/>
          </a:xfrm>
          <a:prstGeom prst="ellipse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Sensor (m,n)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2"/>
          <p:cNvSpPr/>
          <p:nvPr/>
        </p:nvSpPr>
        <p:spPr>
          <a:xfrm flipH="1">
            <a:off x="3483360" y="3830400"/>
            <a:ext cx="228240" cy="664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385" name="Google Shape;385;p12"/>
          <p:cNvSpPr/>
          <p:nvPr/>
        </p:nvSpPr>
        <p:spPr>
          <a:xfrm>
            <a:off x="3711960" y="3830400"/>
            <a:ext cx="1371240" cy="664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386" name="Google Shape;386;p12"/>
          <p:cNvSpPr/>
          <p:nvPr/>
        </p:nvSpPr>
        <p:spPr>
          <a:xfrm>
            <a:off x="3711960" y="3830400"/>
            <a:ext cx="5866920" cy="664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387" name="Google Shape;387;p12"/>
          <p:cNvSpPr/>
          <p:nvPr/>
        </p:nvSpPr>
        <p:spPr>
          <a:xfrm flipH="1">
            <a:off x="1882440" y="3830400"/>
            <a:ext cx="1828440" cy="1274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388" name="Google Shape;388;p12"/>
          <p:cNvSpPr/>
          <p:nvPr/>
        </p:nvSpPr>
        <p:spPr>
          <a:xfrm flipH="1">
            <a:off x="1882440" y="3830400"/>
            <a:ext cx="1828440" cy="2417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389" name="Google Shape;389;p12"/>
          <p:cNvSpPr/>
          <p:nvPr/>
        </p:nvSpPr>
        <p:spPr>
          <a:xfrm>
            <a:off x="3711960" y="3830400"/>
            <a:ext cx="5866920" cy="2341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390" name="Google Shape;390;p12"/>
          <p:cNvSpPr/>
          <p:nvPr/>
        </p:nvSpPr>
        <p:spPr>
          <a:xfrm>
            <a:off x="5107320" y="6019920"/>
            <a:ext cx="687240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2"/>
          <p:cNvSpPr/>
          <p:nvPr/>
        </p:nvSpPr>
        <p:spPr>
          <a:xfrm>
            <a:off x="6860160" y="4343400"/>
            <a:ext cx="687240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2"/>
          <p:cNvSpPr/>
          <p:nvPr/>
        </p:nvSpPr>
        <p:spPr>
          <a:xfrm rot="-5400000">
            <a:off x="9051480" y="5109120"/>
            <a:ext cx="687600" cy="69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2"/>
          <p:cNvSpPr/>
          <p:nvPr/>
        </p:nvSpPr>
        <p:spPr>
          <a:xfrm rot="-5400000">
            <a:off x="1377360" y="5481720"/>
            <a:ext cx="687600" cy="69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2"/>
          <p:cNvSpPr/>
          <p:nvPr/>
        </p:nvSpPr>
        <p:spPr>
          <a:xfrm>
            <a:off x="8566920" y="1143000"/>
            <a:ext cx="396360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Demo: Ghostbusters with probability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3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Value of Information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229400"/>
            <a:ext cx="8885520" cy="5628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4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Value of Information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4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36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Idea: compute value of acquiring evidence</a:t>
            </a:r>
            <a:endParaRPr b="0" i="0" sz="20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Can be done directly from decision network</a:t>
            </a:r>
            <a:endParaRPr b="0" i="0" sz="1800" u="none" cap="none" strike="noStrik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Example: buying oil drilling rights</a:t>
            </a:r>
            <a:endParaRPr b="0" i="0" sz="20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Two blocks A and B, exactly one has oil, worth k</a:t>
            </a:r>
            <a:endParaRPr b="0" i="0" sz="1800" u="none" cap="none" strike="noStrik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You can drill in one location</a:t>
            </a:r>
            <a:endParaRPr b="0" i="0" sz="1800" u="none" cap="none" strike="noStrik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Prior probabilities 0.5 each, &amp; mutually exclusive</a:t>
            </a:r>
            <a:endParaRPr b="0" i="0" sz="1800" u="none" cap="none" strike="noStrik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Drilling in either A or B has EU = k/2, MEU = k/2</a:t>
            </a:r>
            <a:endParaRPr b="0" i="0" sz="1800" u="none" cap="none" strike="noStrik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Courier New"/>
              <a:buChar char="o"/>
            </a:pPr>
            <a:r>
              <a:rPr b="0" lang="en-US" sz="20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Question: what’s the </a:t>
            </a:r>
            <a:r>
              <a:rPr b="0" lang="en-US" sz="2000" strike="noStrike">
                <a:solidFill>
                  <a:srgbClr val="A50021"/>
                </a:solidFill>
                <a:latin typeface="Palatino"/>
                <a:ea typeface="Palatino"/>
                <a:cs typeface="Palatino"/>
                <a:sym typeface="Palatino"/>
              </a:rPr>
              <a:t>value of information</a:t>
            </a:r>
            <a:r>
              <a:rPr b="0" lang="en-US" sz="20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of O?</a:t>
            </a:r>
            <a:endParaRPr b="0" sz="20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Value of knowing which of A or B has oil</a:t>
            </a:r>
            <a:endParaRPr b="0" i="0" sz="1800" u="none" cap="none" strike="noStrik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Value is expected gain in MEU from new info</a:t>
            </a:r>
            <a:endParaRPr b="0" i="0" sz="1800" u="none" cap="none" strike="noStrik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Survey may say “oil in a” or “oil in b,” prob 0.5 each</a:t>
            </a:r>
            <a:endParaRPr b="0" i="0" sz="1800" u="none" cap="none" strike="noStrik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If we know OilLoc, MEU is k (either way)</a:t>
            </a:r>
            <a:endParaRPr b="0" i="0" sz="1800" u="none" cap="none" strike="noStrik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Gain in MEU from knowing OilLoc?</a:t>
            </a:r>
            <a:endParaRPr b="0" i="0" sz="1800" u="none" cap="none" strike="noStrik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VPI(OilLoc) = k/2</a:t>
            </a:r>
            <a:endParaRPr b="0" i="0" sz="1800" u="none" cap="none" strike="noStrik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Fair price of information: k/2</a:t>
            </a:r>
            <a:endParaRPr b="0" i="0" sz="1800" u="none" cap="none" strike="noStrik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0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grpSp>
        <p:nvGrpSpPr>
          <p:cNvPr id="407" name="Google Shape;407;p14"/>
          <p:cNvGrpSpPr/>
          <p:nvPr/>
        </p:nvGrpSpPr>
        <p:grpSpPr>
          <a:xfrm>
            <a:off x="7543800" y="1752480"/>
            <a:ext cx="2514240" cy="1412640"/>
            <a:chOff x="7543800" y="1752480"/>
            <a:chExt cx="2514240" cy="1412640"/>
          </a:xfrm>
        </p:grpSpPr>
        <p:sp>
          <p:nvSpPr>
            <p:cNvPr id="408" name="Google Shape;408;p14"/>
            <p:cNvSpPr/>
            <p:nvPr/>
          </p:nvSpPr>
          <p:spPr>
            <a:xfrm>
              <a:off x="7696080" y="2590920"/>
              <a:ext cx="914040" cy="574200"/>
            </a:xfrm>
            <a:prstGeom prst="ellipse">
              <a:avLst/>
            </a:pr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OilLoc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7543800" y="1752480"/>
              <a:ext cx="1142640" cy="533160"/>
            </a:xfrm>
            <a:prstGeom prst="rect">
              <a:avLst/>
            </a:pr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DrillLoc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0" name="Google Shape;410;p14"/>
            <p:cNvGrpSpPr/>
            <p:nvPr/>
          </p:nvGrpSpPr>
          <p:grpSpPr>
            <a:xfrm>
              <a:off x="9220320" y="2133720"/>
              <a:ext cx="837720" cy="533160"/>
              <a:chOff x="9220320" y="2133720"/>
              <a:chExt cx="837720" cy="533160"/>
            </a:xfrm>
          </p:grpSpPr>
          <p:sp>
            <p:nvSpPr>
              <p:cNvPr id="411" name="Google Shape;411;p14"/>
              <p:cNvSpPr/>
              <p:nvPr/>
            </p:nvSpPr>
            <p:spPr>
              <a:xfrm>
                <a:off x="9220320" y="2133720"/>
                <a:ext cx="837720" cy="533160"/>
              </a:xfrm>
              <a:custGeom>
                <a:rect b="b" l="l" r="r" t="t"/>
                <a:pathLst>
                  <a:path extrusionOk="0" h="288" w="783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412" name="Google Shape;412;p14"/>
              <p:cNvSpPr/>
              <p:nvPr/>
            </p:nvSpPr>
            <p:spPr>
              <a:xfrm>
                <a:off x="9448920" y="2209680"/>
                <a:ext cx="380520" cy="364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 strike="noStrike">
                    <a:solidFill>
                      <a:srgbClr val="000000"/>
                    </a:solidFill>
                    <a:latin typeface="Palatino"/>
                    <a:ea typeface="Palatino"/>
                    <a:cs typeface="Palatino"/>
                    <a:sym typeface="Palatino"/>
                  </a:rPr>
                  <a:t>U</a:t>
                </a:r>
                <a:endParaRPr b="0" sz="18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3" name="Google Shape;413;p14"/>
            <p:cNvSpPr/>
            <p:nvPr/>
          </p:nvSpPr>
          <p:spPr>
            <a:xfrm>
              <a:off x="8701200" y="2019240"/>
              <a:ext cx="504360" cy="3805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sp>
        <p:sp>
          <p:nvSpPr>
            <p:cNvPr id="414" name="Google Shape;414;p14"/>
            <p:cNvSpPr/>
            <p:nvPr/>
          </p:nvSpPr>
          <p:spPr>
            <a:xfrm flipH="1" rot="10800000">
              <a:off x="8624880" y="2400120"/>
              <a:ext cx="580680" cy="4773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sp>
      </p:grpSp>
      <p:graphicFrame>
        <p:nvGraphicFramePr>
          <p:cNvPr id="415" name="Google Shape;415;p14"/>
          <p:cNvGraphicFramePr/>
          <p:nvPr/>
        </p:nvGraphicFramePr>
        <p:xfrm>
          <a:off x="10363320" y="1523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{A6CBD06C-FEF9-4561-927B-C5DCA06210E6}</a:tableStyleId>
              </a:tblPr>
              <a:tblGrid>
                <a:gridCol w="380875"/>
                <a:gridCol w="380875"/>
                <a:gridCol w="533150"/>
              </a:tblGrid>
              <a:tr h="38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6" name="Google Shape;416;p14"/>
          <p:cNvGraphicFramePr/>
          <p:nvPr/>
        </p:nvGraphicFramePr>
        <p:xfrm>
          <a:off x="6553080" y="2454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{A6CBD06C-FEF9-4561-927B-C5DCA06210E6}</a:tableStyleId>
              </a:tblPr>
              <a:tblGrid>
                <a:gridCol w="304550"/>
                <a:gridCol w="533150"/>
              </a:tblGrid>
              <a:tr h="38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17" name="Google Shape;41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3673800"/>
            <a:ext cx="5714640" cy="3183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5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Value of Perfect Information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5"/>
          <p:cNvSpPr/>
          <p:nvPr/>
        </p:nvSpPr>
        <p:spPr>
          <a:xfrm>
            <a:off x="7392960" y="2951280"/>
            <a:ext cx="360" cy="691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424" name="Google Shape;424;p15"/>
          <p:cNvSpPr/>
          <p:nvPr/>
        </p:nvSpPr>
        <p:spPr>
          <a:xfrm>
            <a:off x="6781680" y="2362320"/>
            <a:ext cx="1221840" cy="57420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Weather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5"/>
          <p:cNvSpPr/>
          <p:nvPr/>
        </p:nvSpPr>
        <p:spPr>
          <a:xfrm>
            <a:off x="6781680" y="3657600"/>
            <a:ext cx="1221840" cy="57420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Forecast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5"/>
          <p:cNvSpPr/>
          <p:nvPr/>
        </p:nvSpPr>
        <p:spPr>
          <a:xfrm>
            <a:off x="6858000" y="1371600"/>
            <a:ext cx="1142640" cy="533160"/>
          </a:xfrm>
          <a:prstGeom prst="rect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Umbrella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7" name="Google Shape;427;p15"/>
          <p:cNvGrpSpPr/>
          <p:nvPr/>
        </p:nvGrpSpPr>
        <p:grpSpPr>
          <a:xfrm>
            <a:off x="9067680" y="1828800"/>
            <a:ext cx="837720" cy="533160"/>
            <a:chOff x="9067680" y="1828800"/>
            <a:chExt cx="837720" cy="533160"/>
          </a:xfrm>
        </p:grpSpPr>
        <p:sp>
          <p:nvSpPr>
            <p:cNvPr id="428" name="Google Shape;428;p15"/>
            <p:cNvSpPr/>
            <p:nvPr/>
          </p:nvSpPr>
          <p:spPr>
            <a:xfrm>
              <a:off x="9067680" y="1828800"/>
              <a:ext cx="837720" cy="533160"/>
            </a:xfrm>
            <a:custGeom>
              <a:rect b="b" l="l" r="r" t="t"/>
              <a:pathLst>
                <a:path extrusionOk="0" h="288" w="783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29" name="Google Shape;429;p15"/>
            <p:cNvSpPr/>
            <p:nvPr/>
          </p:nvSpPr>
          <p:spPr>
            <a:xfrm>
              <a:off x="9296280" y="1905120"/>
              <a:ext cx="38052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U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15"/>
          <p:cNvSpPr/>
          <p:nvPr/>
        </p:nvSpPr>
        <p:spPr>
          <a:xfrm>
            <a:off x="8015400" y="1638360"/>
            <a:ext cx="1037880" cy="456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431" name="Google Shape;431;p15"/>
          <p:cNvSpPr/>
          <p:nvPr/>
        </p:nvSpPr>
        <p:spPr>
          <a:xfrm flipH="1" rot="10800000">
            <a:off x="8018640" y="2095200"/>
            <a:ext cx="1034640" cy="553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graphicFrame>
        <p:nvGraphicFramePr>
          <p:cNvPr id="432" name="Google Shape;432;p15"/>
          <p:cNvGraphicFramePr/>
          <p:nvPr/>
        </p:nvGraphicFramePr>
        <p:xfrm>
          <a:off x="102870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{A6CBD06C-FEF9-4561-927B-C5DCA06210E6}</a:tableStyleId>
              </a:tblPr>
              <a:tblGrid>
                <a:gridCol w="609475"/>
                <a:gridCol w="533150"/>
                <a:gridCol w="533525"/>
              </a:tblGrid>
              <a:tr h="30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leave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leave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3" name="Google Shape;433;p15"/>
          <p:cNvSpPr/>
          <p:nvPr/>
        </p:nvSpPr>
        <p:spPr>
          <a:xfrm>
            <a:off x="457200" y="1447920"/>
            <a:ext cx="2590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MEU with no evidence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P_tmp" id="434" name="Google Shape;4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080" y="1981080"/>
            <a:ext cx="3072960" cy="35532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5"/>
          <p:cNvSpPr/>
          <p:nvPr/>
        </p:nvSpPr>
        <p:spPr>
          <a:xfrm>
            <a:off x="457200" y="2438280"/>
            <a:ext cx="2590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MEU if forecast is bad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P_tmp" id="436" name="Google Shape;43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982960"/>
            <a:ext cx="4343040" cy="35532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15"/>
          <p:cNvSpPr/>
          <p:nvPr/>
        </p:nvSpPr>
        <p:spPr>
          <a:xfrm>
            <a:off x="457200" y="3429000"/>
            <a:ext cx="2590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MEU if forecast is good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P_tmp" id="438" name="Google Shape;43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0240" y="3962520"/>
            <a:ext cx="4597200" cy="3553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9" name="Google Shape;439;p15"/>
          <p:cNvGraphicFramePr/>
          <p:nvPr/>
        </p:nvGraphicFramePr>
        <p:xfrm>
          <a:off x="1447920" y="4876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{A6CBD06C-FEF9-4561-927B-C5DCA06210E6}</a:tableStyleId>
              </a:tblPr>
              <a:tblGrid>
                <a:gridCol w="571325"/>
                <a:gridCol w="571325"/>
              </a:tblGrid>
              <a:tr h="27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P(F)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good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0.59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bad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0" name="Google Shape;440;p15"/>
          <p:cNvSpPr/>
          <p:nvPr/>
        </p:nvSpPr>
        <p:spPr>
          <a:xfrm>
            <a:off x="2819520" y="5072040"/>
            <a:ext cx="380520" cy="380520"/>
          </a:xfrm>
          <a:prstGeom prst="rightArrow">
            <a:avLst>
              <a:gd fmla="val 50000" name="adj1"/>
              <a:gd fmla="val 47083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xp_fig.png" id="441" name="Google Shape;44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00200" y="5865840"/>
            <a:ext cx="6178320" cy="83844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15"/>
          <p:cNvSpPr/>
          <p:nvPr/>
        </p:nvSpPr>
        <p:spPr>
          <a:xfrm>
            <a:off x="457200" y="4281480"/>
            <a:ext cx="2590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Forecast distribution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P_tmp" id="443" name="Google Shape;443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86200" y="5029200"/>
            <a:ext cx="3047760" cy="27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" id="444" name="Google Shape;444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57800" y="5435640"/>
            <a:ext cx="1676160" cy="20268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15"/>
          <p:cNvSpPr/>
          <p:nvPr/>
        </p:nvSpPr>
        <p:spPr>
          <a:xfrm>
            <a:off x="7086600" y="5410080"/>
            <a:ext cx="533160" cy="30456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6" name="Google Shape;446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610480" y="4389480"/>
            <a:ext cx="3580920" cy="246816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15"/>
          <p:cNvSpPr/>
          <p:nvPr/>
        </p:nvSpPr>
        <p:spPr>
          <a:xfrm>
            <a:off x="10820520" y="4648320"/>
            <a:ext cx="456840" cy="4568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6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Value of Information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6"/>
          <p:cNvSpPr txBox="1"/>
          <p:nvPr/>
        </p:nvSpPr>
        <p:spPr>
          <a:xfrm>
            <a:off x="1447920" y="1447920"/>
            <a:ext cx="8229240" cy="510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36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Assume we have evidence E=e.  Value if we act now:</a:t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Assume we see that E’ = e’.  Value if we act then:</a:t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BUT </a:t>
            </a:r>
            <a:r>
              <a:rPr b="0" lang="en-US" sz="1800" strike="noStrike">
                <a:solidFill>
                  <a:srgbClr val="A50021"/>
                </a:solidFill>
                <a:latin typeface="Palatino"/>
                <a:ea typeface="Palatino"/>
                <a:cs typeface="Palatino"/>
                <a:sym typeface="Palatino"/>
              </a:rPr>
              <a:t>E’ is a random variable whose value is</a:t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A50021"/>
                </a:solidFill>
                <a:latin typeface="Palatino"/>
                <a:ea typeface="Palatino"/>
                <a:cs typeface="Palatino"/>
                <a:sym typeface="Palatino"/>
              </a:rPr>
              <a:t>	unknown</a:t>
            </a: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, so we don’t know what e’ will be</a:t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Expected value if E’ is revealed and then we act:</a:t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Value of information: how much MEU goes up</a:t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	by revealing E’ first then acting, over acting now:</a:t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descr="txp_fig" id="454" name="Google Shape;45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2400" y="6019920"/>
            <a:ext cx="4554000" cy="31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55" name="Google Shape;45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120" y="1828800"/>
            <a:ext cx="4233600" cy="491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56" name="Google Shape;45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81360" y="2819520"/>
            <a:ext cx="4900320" cy="4917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7" name="Google Shape;457;p16"/>
          <p:cNvGrpSpPr/>
          <p:nvPr/>
        </p:nvGrpSpPr>
        <p:grpSpPr>
          <a:xfrm>
            <a:off x="7238880" y="1382760"/>
            <a:ext cx="2776320" cy="1420560"/>
            <a:chOff x="7238880" y="1382760"/>
            <a:chExt cx="2776320" cy="1420560"/>
          </a:xfrm>
        </p:grpSpPr>
        <p:sp>
          <p:nvSpPr>
            <p:cNvPr id="458" name="Google Shape;458;p16"/>
            <p:cNvSpPr/>
            <p:nvPr/>
          </p:nvSpPr>
          <p:spPr>
            <a:xfrm>
              <a:off x="7238880" y="2133720"/>
              <a:ext cx="11427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P(s | +e)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9" name="Google Shape;459;p16"/>
            <p:cNvGrpSpPr/>
            <p:nvPr/>
          </p:nvGrpSpPr>
          <p:grpSpPr>
            <a:xfrm>
              <a:off x="7620120" y="1382760"/>
              <a:ext cx="2395080" cy="1420560"/>
              <a:chOff x="7620120" y="1382760"/>
              <a:chExt cx="2395080" cy="1420560"/>
            </a:xfrm>
          </p:grpSpPr>
          <p:grpSp>
            <p:nvGrpSpPr>
              <p:cNvPr id="460" name="Google Shape;460;p16"/>
              <p:cNvGrpSpPr/>
              <p:nvPr/>
            </p:nvGrpSpPr>
            <p:grpSpPr>
              <a:xfrm>
                <a:off x="7924680" y="1600200"/>
                <a:ext cx="2090520" cy="1104840"/>
                <a:chOff x="7924680" y="1600200"/>
                <a:chExt cx="2090520" cy="1104840"/>
              </a:xfrm>
            </p:grpSpPr>
            <p:grpSp>
              <p:nvGrpSpPr>
                <p:cNvPr id="461" name="Google Shape;461;p16"/>
                <p:cNvGrpSpPr/>
                <p:nvPr/>
              </p:nvGrpSpPr>
              <p:grpSpPr>
                <a:xfrm>
                  <a:off x="7924680" y="2509200"/>
                  <a:ext cx="447840" cy="195840"/>
                  <a:chOff x="7924680" y="2509200"/>
                  <a:chExt cx="447840" cy="195840"/>
                </a:xfrm>
              </p:grpSpPr>
              <p:sp>
                <p:nvSpPr>
                  <p:cNvPr id="462" name="Google Shape;462;p16"/>
                  <p:cNvSpPr/>
                  <p:nvPr/>
                </p:nvSpPr>
                <p:spPr>
                  <a:xfrm>
                    <a:off x="7924680" y="2509200"/>
                    <a:ext cx="447840" cy="186840"/>
                  </a:xfrm>
                  <a:custGeom>
                    <a:rect b="b" l="l" r="r" t="t"/>
                    <a:pathLst>
                      <a:path extrusionOk="0" h="288" w="783">
                        <a:moveTo>
                          <a:pt x="384" y="0"/>
                        </a:moveTo>
                        <a:lnTo>
                          <a:pt x="0" y="144"/>
                        </a:lnTo>
                        <a:lnTo>
                          <a:pt x="384" y="288"/>
                        </a:lnTo>
                        <a:lnTo>
                          <a:pt x="783" y="141"/>
                        </a:lnTo>
                        <a:lnTo>
                          <a:pt x="384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284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sp>
              <p:sp>
                <p:nvSpPr>
                  <p:cNvPr id="463" name="Google Shape;463;p16"/>
                  <p:cNvSpPr/>
                  <p:nvPr/>
                </p:nvSpPr>
                <p:spPr>
                  <a:xfrm>
                    <a:off x="8047080" y="2535840"/>
                    <a:ext cx="203400" cy="169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64" name="Google Shape;464;p16"/>
                <p:cNvSpPr/>
                <p:nvPr/>
              </p:nvSpPr>
              <p:spPr>
                <a:xfrm>
                  <a:off x="8242200" y="2027880"/>
                  <a:ext cx="299160" cy="20124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16"/>
                <p:cNvSpPr/>
                <p:nvPr/>
              </p:nvSpPr>
              <p:spPr>
                <a:xfrm>
                  <a:off x="9398880" y="2027880"/>
                  <a:ext cx="299160" cy="20124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16"/>
                <p:cNvSpPr/>
                <p:nvPr/>
              </p:nvSpPr>
              <p:spPr>
                <a:xfrm rot="5400000">
                  <a:off x="8542800" y="1609560"/>
                  <a:ext cx="267840" cy="56952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sp>
            <p:sp>
              <p:nvSpPr>
                <p:cNvPr id="467" name="Google Shape;467;p16"/>
                <p:cNvSpPr/>
                <p:nvPr/>
              </p:nvSpPr>
              <p:spPr>
                <a:xfrm flipH="1" rot="-5400000">
                  <a:off x="9120240" y="1600560"/>
                  <a:ext cx="267840" cy="58716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sp>
            <p:sp>
              <p:nvSpPr>
                <p:cNvPr id="468" name="Google Shape;468;p16"/>
                <p:cNvSpPr/>
                <p:nvPr/>
              </p:nvSpPr>
              <p:spPr>
                <a:xfrm>
                  <a:off x="8820000" y="1600200"/>
                  <a:ext cx="280800" cy="15984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16"/>
                <p:cNvSpPr/>
                <p:nvPr/>
              </p:nvSpPr>
              <p:spPr>
                <a:xfrm rot="5400000">
                  <a:off x="8121240" y="2239200"/>
                  <a:ext cx="279000" cy="26172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sp>
            <p:grpSp>
              <p:nvGrpSpPr>
                <p:cNvPr id="470" name="Google Shape;470;p16"/>
                <p:cNvGrpSpPr/>
                <p:nvPr/>
              </p:nvGrpSpPr>
              <p:grpSpPr>
                <a:xfrm>
                  <a:off x="8409960" y="2509200"/>
                  <a:ext cx="447840" cy="195840"/>
                  <a:chOff x="8409960" y="2509200"/>
                  <a:chExt cx="447840" cy="195840"/>
                </a:xfrm>
              </p:grpSpPr>
              <p:sp>
                <p:nvSpPr>
                  <p:cNvPr id="471" name="Google Shape;471;p16"/>
                  <p:cNvSpPr/>
                  <p:nvPr/>
                </p:nvSpPr>
                <p:spPr>
                  <a:xfrm>
                    <a:off x="8409960" y="2509200"/>
                    <a:ext cx="447840" cy="186840"/>
                  </a:xfrm>
                  <a:custGeom>
                    <a:rect b="b" l="l" r="r" t="t"/>
                    <a:pathLst>
                      <a:path extrusionOk="0" h="288" w="783">
                        <a:moveTo>
                          <a:pt x="384" y="0"/>
                        </a:moveTo>
                        <a:lnTo>
                          <a:pt x="0" y="144"/>
                        </a:lnTo>
                        <a:lnTo>
                          <a:pt x="384" y="288"/>
                        </a:lnTo>
                        <a:lnTo>
                          <a:pt x="783" y="141"/>
                        </a:lnTo>
                        <a:lnTo>
                          <a:pt x="384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284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sp>
              <p:sp>
                <p:nvSpPr>
                  <p:cNvPr id="472" name="Google Shape;472;p16"/>
                  <p:cNvSpPr/>
                  <p:nvPr/>
                </p:nvSpPr>
                <p:spPr>
                  <a:xfrm>
                    <a:off x="8532360" y="2535840"/>
                    <a:ext cx="203400" cy="169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3" name="Google Shape;473;p16"/>
                <p:cNvSpPr/>
                <p:nvPr/>
              </p:nvSpPr>
              <p:spPr>
                <a:xfrm flipH="1" rot="-5400000">
                  <a:off x="8373240" y="2248560"/>
                  <a:ext cx="279000" cy="24264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sp>
            <p:grpSp>
              <p:nvGrpSpPr>
                <p:cNvPr id="474" name="Google Shape;474;p16"/>
                <p:cNvGrpSpPr/>
                <p:nvPr/>
              </p:nvGrpSpPr>
              <p:grpSpPr>
                <a:xfrm>
                  <a:off x="9082080" y="2509200"/>
                  <a:ext cx="447840" cy="195840"/>
                  <a:chOff x="9082080" y="2509200"/>
                  <a:chExt cx="447840" cy="195840"/>
                </a:xfrm>
              </p:grpSpPr>
              <p:sp>
                <p:nvSpPr>
                  <p:cNvPr id="475" name="Google Shape;475;p16"/>
                  <p:cNvSpPr/>
                  <p:nvPr/>
                </p:nvSpPr>
                <p:spPr>
                  <a:xfrm>
                    <a:off x="9082080" y="2509200"/>
                    <a:ext cx="447840" cy="186840"/>
                  </a:xfrm>
                  <a:custGeom>
                    <a:rect b="b" l="l" r="r" t="t"/>
                    <a:pathLst>
                      <a:path extrusionOk="0" h="288" w="783">
                        <a:moveTo>
                          <a:pt x="384" y="0"/>
                        </a:moveTo>
                        <a:lnTo>
                          <a:pt x="0" y="144"/>
                        </a:lnTo>
                        <a:lnTo>
                          <a:pt x="384" y="288"/>
                        </a:lnTo>
                        <a:lnTo>
                          <a:pt x="783" y="141"/>
                        </a:lnTo>
                        <a:lnTo>
                          <a:pt x="384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284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sp>
              <p:sp>
                <p:nvSpPr>
                  <p:cNvPr id="476" name="Google Shape;476;p16"/>
                  <p:cNvSpPr/>
                  <p:nvPr/>
                </p:nvSpPr>
                <p:spPr>
                  <a:xfrm>
                    <a:off x="9204480" y="2535840"/>
                    <a:ext cx="203400" cy="169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7" name="Google Shape;477;p16"/>
                <p:cNvSpPr/>
                <p:nvPr/>
              </p:nvSpPr>
              <p:spPr>
                <a:xfrm rot="5400000">
                  <a:off x="9278280" y="2239200"/>
                  <a:ext cx="279000" cy="26172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sp>
            <p:grpSp>
              <p:nvGrpSpPr>
                <p:cNvPr id="478" name="Google Shape;478;p16"/>
                <p:cNvGrpSpPr/>
                <p:nvPr/>
              </p:nvGrpSpPr>
              <p:grpSpPr>
                <a:xfrm>
                  <a:off x="9567360" y="2509200"/>
                  <a:ext cx="447840" cy="195840"/>
                  <a:chOff x="9567360" y="2509200"/>
                  <a:chExt cx="447840" cy="195840"/>
                </a:xfrm>
              </p:grpSpPr>
              <p:sp>
                <p:nvSpPr>
                  <p:cNvPr id="479" name="Google Shape;479;p16"/>
                  <p:cNvSpPr/>
                  <p:nvPr/>
                </p:nvSpPr>
                <p:spPr>
                  <a:xfrm>
                    <a:off x="9567360" y="2509200"/>
                    <a:ext cx="447840" cy="186840"/>
                  </a:xfrm>
                  <a:custGeom>
                    <a:rect b="b" l="l" r="r" t="t"/>
                    <a:pathLst>
                      <a:path extrusionOk="0" h="288" w="783">
                        <a:moveTo>
                          <a:pt x="384" y="0"/>
                        </a:moveTo>
                        <a:lnTo>
                          <a:pt x="0" y="144"/>
                        </a:lnTo>
                        <a:lnTo>
                          <a:pt x="384" y="288"/>
                        </a:lnTo>
                        <a:lnTo>
                          <a:pt x="783" y="141"/>
                        </a:lnTo>
                        <a:lnTo>
                          <a:pt x="384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284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sp>
              <p:sp>
                <p:nvSpPr>
                  <p:cNvPr id="480" name="Google Shape;480;p16"/>
                  <p:cNvSpPr/>
                  <p:nvPr/>
                </p:nvSpPr>
                <p:spPr>
                  <a:xfrm>
                    <a:off x="9689760" y="2535840"/>
                    <a:ext cx="203400" cy="169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81" name="Google Shape;481;p16"/>
                <p:cNvSpPr/>
                <p:nvPr/>
              </p:nvSpPr>
              <p:spPr>
                <a:xfrm flipH="1" rot="-5400000">
                  <a:off x="9530640" y="2248560"/>
                  <a:ext cx="279000" cy="24264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sp>
          </p:grpSp>
          <p:sp>
            <p:nvSpPr>
              <p:cNvPr id="482" name="Google Shape;482;p16"/>
              <p:cNvSpPr/>
              <p:nvPr/>
            </p:nvSpPr>
            <p:spPr>
              <a:xfrm>
                <a:off x="8381880" y="1382760"/>
                <a:ext cx="609000" cy="36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 strike="noStrike">
                    <a:solidFill>
                      <a:srgbClr val="000000"/>
                    </a:solidFill>
                    <a:latin typeface="Palatino"/>
                    <a:ea typeface="Palatino"/>
                    <a:cs typeface="Palatino"/>
                    <a:sym typeface="Palatino"/>
                  </a:rPr>
                  <a:t>{+e}</a:t>
                </a:r>
                <a:endParaRPr b="0" sz="18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6"/>
              <p:cNvSpPr/>
              <p:nvPr/>
            </p:nvSpPr>
            <p:spPr>
              <a:xfrm>
                <a:off x="8153280" y="1611360"/>
                <a:ext cx="533160" cy="364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 strike="noStrike">
                    <a:solidFill>
                      <a:srgbClr val="000000"/>
                    </a:solidFill>
                    <a:latin typeface="Palatino"/>
                    <a:ea typeface="Palatino"/>
                    <a:cs typeface="Palatino"/>
                    <a:sym typeface="Palatino"/>
                  </a:rPr>
                  <a:t>a</a:t>
                </a:r>
                <a:endParaRPr b="0" sz="18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6"/>
              <p:cNvSpPr/>
              <p:nvPr/>
            </p:nvSpPr>
            <p:spPr>
              <a:xfrm>
                <a:off x="7620120" y="2438640"/>
                <a:ext cx="1066320" cy="364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 strike="noStrike">
                    <a:solidFill>
                      <a:srgbClr val="000000"/>
                    </a:solidFill>
                    <a:latin typeface="Palatino"/>
                    <a:ea typeface="Palatino"/>
                    <a:cs typeface="Palatino"/>
                    <a:sym typeface="Palatino"/>
                  </a:rPr>
                  <a:t>U</a:t>
                </a:r>
                <a:endParaRPr b="0" sz="18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85" name="Google Shape;485;p16"/>
          <p:cNvGrpSpPr/>
          <p:nvPr/>
        </p:nvGrpSpPr>
        <p:grpSpPr>
          <a:xfrm>
            <a:off x="6781680" y="2895480"/>
            <a:ext cx="3233520" cy="1408320"/>
            <a:chOff x="6781680" y="2895480"/>
            <a:chExt cx="3233520" cy="1408320"/>
          </a:xfrm>
        </p:grpSpPr>
        <p:grpSp>
          <p:nvGrpSpPr>
            <p:cNvPr id="486" name="Google Shape;486;p16"/>
            <p:cNvGrpSpPr/>
            <p:nvPr/>
          </p:nvGrpSpPr>
          <p:grpSpPr>
            <a:xfrm>
              <a:off x="7924680" y="3112920"/>
              <a:ext cx="2090520" cy="1103760"/>
              <a:chOff x="7924680" y="3112920"/>
              <a:chExt cx="2090520" cy="1103760"/>
            </a:xfrm>
          </p:grpSpPr>
          <p:grpSp>
            <p:nvGrpSpPr>
              <p:cNvPr id="487" name="Google Shape;487;p16"/>
              <p:cNvGrpSpPr/>
              <p:nvPr/>
            </p:nvGrpSpPr>
            <p:grpSpPr>
              <a:xfrm>
                <a:off x="7924680" y="4021200"/>
                <a:ext cx="447840" cy="195480"/>
                <a:chOff x="7924680" y="4021200"/>
                <a:chExt cx="447840" cy="195480"/>
              </a:xfrm>
            </p:grpSpPr>
            <p:sp>
              <p:nvSpPr>
                <p:cNvPr id="488" name="Google Shape;488;p16"/>
                <p:cNvSpPr/>
                <p:nvPr/>
              </p:nvSpPr>
              <p:spPr>
                <a:xfrm>
                  <a:off x="7924680" y="4021200"/>
                  <a:ext cx="447840" cy="18684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489" name="Google Shape;489;p16"/>
                <p:cNvSpPr/>
                <p:nvPr/>
              </p:nvSpPr>
              <p:spPr>
                <a:xfrm>
                  <a:off x="8047080" y="4047840"/>
                  <a:ext cx="20340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90" name="Google Shape;490;p16"/>
              <p:cNvSpPr/>
              <p:nvPr/>
            </p:nvSpPr>
            <p:spPr>
              <a:xfrm>
                <a:off x="8242200" y="3540240"/>
                <a:ext cx="299160" cy="201240"/>
              </a:xfrm>
              <a:prstGeom prst="ellipse">
                <a:avLst/>
              </a:pr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6"/>
              <p:cNvSpPr/>
              <p:nvPr/>
            </p:nvSpPr>
            <p:spPr>
              <a:xfrm>
                <a:off x="9398880" y="3540240"/>
                <a:ext cx="299160" cy="201240"/>
              </a:xfrm>
              <a:prstGeom prst="ellipse">
                <a:avLst/>
              </a:pr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6"/>
              <p:cNvSpPr/>
              <p:nvPr/>
            </p:nvSpPr>
            <p:spPr>
              <a:xfrm rot="5400000">
                <a:off x="8543520" y="3121920"/>
                <a:ext cx="266400" cy="56952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sp>
            <p:nvSpPr>
              <p:cNvPr id="493" name="Google Shape;493;p16"/>
              <p:cNvSpPr/>
              <p:nvPr/>
            </p:nvSpPr>
            <p:spPr>
              <a:xfrm flipH="1" rot="-5400000">
                <a:off x="9120960" y="3112920"/>
                <a:ext cx="266400" cy="5871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sp>
            <p:nvSpPr>
              <p:cNvPr id="494" name="Google Shape;494;p16"/>
              <p:cNvSpPr/>
              <p:nvPr/>
            </p:nvSpPr>
            <p:spPr>
              <a:xfrm>
                <a:off x="8820000" y="3112920"/>
                <a:ext cx="280800" cy="15984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6"/>
              <p:cNvSpPr/>
              <p:nvPr/>
            </p:nvSpPr>
            <p:spPr>
              <a:xfrm rot="5400000">
                <a:off x="8121240" y="3750480"/>
                <a:ext cx="279000" cy="26172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496" name="Google Shape;496;p16"/>
              <p:cNvGrpSpPr/>
              <p:nvPr/>
            </p:nvGrpSpPr>
            <p:grpSpPr>
              <a:xfrm>
                <a:off x="8409960" y="4021200"/>
                <a:ext cx="447840" cy="195480"/>
                <a:chOff x="8409960" y="4021200"/>
                <a:chExt cx="447840" cy="195480"/>
              </a:xfrm>
            </p:grpSpPr>
            <p:sp>
              <p:nvSpPr>
                <p:cNvPr id="497" name="Google Shape;497;p16"/>
                <p:cNvSpPr/>
                <p:nvPr/>
              </p:nvSpPr>
              <p:spPr>
                <a:xfrm>
                  <a:off x="8409960" y="4021200"/>
                  <a:ext cx="447840" cy="18684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498" name="Google Shape;498;p16"/>
                <p:cNvSpPr/>
                <p:nvPr/>
              </p:nvSpPr>
              <p:spPr>
                <a:xfrm>
                  <a:off x="8532360" y="4047840"/>
                  <a:ext cx="20340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99" name="Google Shape;499;p16"/>
              <p:cNvSpPr/>
              <p:nvPr/>
            </p:nvSpPr>
            <p:spPr>
              <a:xfrm flipH="1" rot="-5400000">
                <a:off x="8373240" y="3759840"/>
                <a:ext cx="279000" cy="2426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500" name="Google Shape;500;p16"/>
              <p:cNvGrpSpPr/>
              <p:nvPr/>
            </p:nvGrpSpPr>
            <p:grpSpPr>
              <a:xfrm>
                <a:off x="9082080" y="4021200"/>
                <a:ext cx="447840" cy="195480"/>
                <a:chOff x="9082080" y="4021200"/>
                <a:chExt cx="447840" cy="195480"/>
              </a:xfrm>
            </p:grpSpPr>
            <p:sp>
              <p:nvSpPr>
                <p:cNvPr id="501" name="Google Shape;501;p16"/>
                <p:cNvSpPr/>
                <p:nvPr/>
              </p:nvSpPr>
              <p:spPr>
                <a:xfrm>
                  <a:off x="9082080" y="4021200"/>
                  <a:ext cx="447840" cy="18684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502" name="Google Shape;502;p16"/>
                <p:cNvSpPr/>
                <p:nvPr/>
              </p:nvSpPr>
              <p:spPr>
                <a:xfrm>
                  <a:off x="9204480" y="4047840"/>
                  <a:ext cx="20340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03" name="Google Shape;503;p16"/>
              <p:cNvSpPr/>
              <p:nvPr/>
            </p:nvSpPr>
            <p:spPr>
              <a:xfrm rot="5400000">
                <a:off x="9278280" y="3750480"/>
                <a:ext cx="279000" cy="26172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504" name="Google Shape;504;p16"/>
              <p:cNvGrpSpPr/>
              <p:nvPr/>
            </p:nvGrpSpPr>
            <p:grpSpPr>
              <a:xfrm>
                <a:off x="9567360" y="4021200"/>
                <a:ext cx="447840" cy="195480"/>
                <a:chOff x="9567360" y="4021200"/>
                <a:chExt cx="447840" cy="195480"/>
              </a:xfrm>
            </p:grpSpPr>
            <p:sp>
              <p:nvSpPr>
                <p:cNvPr id="505" name="Google Shape;505;p16"/>
                <p:cNvSpPr/>
                <p:nvPr/>
              </p:nvSpPr>
              <p:spPr>
                <a:xfrm>
                  <a:off x="9567360" y="4021200"/>
                  <a:ext cx="447840" cy="18684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506" name="Google Shape;506;p16"/>
                <p:cNvSpPr/>
                <p:nvPr/>
              </p:nvSpPr>
              <p:spPr>
                <a:xfrm>
                  <a:off x="9689760" y="4047840"/>
                  <a:ext cx="20340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07" name="Google Shape;507;p16"/>
              <p:cNvSpPr/>
              <p:nvPr/>
            </p:nvSpPr>
            <p:spPr>
              <a:xfrm flipH="1" rot="-5400000">
                <a:off x="9530640" y="3759840"/>
                <a:ext cx="279000" cy="2426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</p:grpSp>
        <p:sp>
          <p:nvSpPr>
            <p:cNvPr id="508" name="Google Shape;508;p16"/>
            <p:cNvSpPr/>
            <p:nvPr/>
          </p:nvSpPr>
          <p:spPr>
            <a:xfrm>
              <a:off x="7848720" y="2895480"/>
              <a:ext cx="121860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{+e, </a:t>
              </a:r>
              <a:r>
                <a:rPr b="0" lang="en-US" sz="1800" strike="noStrike">
                  <a:solidFill>
                    <a:srgbClr val="FF0000"/>
                  </a:solidFill>
                  <a:latin typeface="Palatino"/>
                  <a:ea typeface="Palatino"/>
                  <a:cs typeface="Palatino"/>
                  <a:sym typeface="Palatino"/>
                </a:rPr>
                <a:t>+e’</a:t>
              </a: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}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8153280" y="3124080"/>
              <a:ext cx="53316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a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6781680" y="3646080"/>
              <a:ext cx="175212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P(s | +e, </a:t>
              </a:r>
              <a:r>
                <a:rPr b="0" lang="en-US" sz="1800" strike="noStrike">
                  <a:solidFill>
                    <a:srgbClr val="FF0000"/>
                  </a:solidFill>
                  <a:latin typeface="Palatino"/>
                  <a:ea typeface="Palatino"/>
                  <a:cs typeface="Palatino"/>
                  <a:sym typeface="Palatino"/>
                </a:rPr>
                <a:t>+e’</a:t>
              </a: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)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7620120" y="3939120"/>
              <a:ext cx="53316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U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txp_fig" id="512" name="Google Shape;51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05120" y="4760760"/>
            <a:ext cx="4527360" cy="5727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3" name="Google Shape;513;p16"/>
          <p:cNvGrpSpPr/>
          <p:nvPr/>
        </p:nvGrpSpPr>
        <p:grpSpPr>
          <a:xfrm>
            <a:off x="7315148" y="4430951"/>
            <a:ext cx="2742840" cy="1809068"/>
            <a:chOff x="7315200" y="4430880"/>
            <a:chExt cx="2742840" cy="1555920"/>
          </a:xfrm>
        </p:grpSpPr>
        <p:grpSp>
          <p:nvGrpSpPr>
            <p:cNvPr id="514" name="Google Shape;514;p16"/>
            <p:cNvGrpSpPr/>
            <p:nvPr/>
          </p:nvGrpSpPr>
          <p:grpSpPr>
            <a:xfrm>
              <a:off x="7620120" y="5307120"/>
              <a:ext cx="1142280" cy="679680"/>
              <a:chOff x="7620120" y="5307120"/>
              <a:chExt cx="1142280" cy="679680"/>
            </a:xfrm>
          </p:grpSpPr>
          <p:grpSp>
            <p:nvGrpSpPr>
              <p:cNvPr id="515" name="Google Shape;515;p16"/>
              <p:cNvGrpSpPr/>
              <p:nvPr/>
            </p:nvGrpSpPr>
            <p:grpSpPr>
              <a:xfrm>
                <a:off x="7620120" y="5803200"/>
                <a:ext cx="244440" cy="183600"/>
                <a:chOff x="7620120" y="5803200"/>
                <a:chExt cx="244440" cy="183600"/>
              </a:xfrm>
            </p:grpSpPr>
            <p:sp>
              <p:nvSpPr>
                <p:cNvPr id="516" name="Google Shape;516;p16"/>
                <p:cNvSpPr/>
                <p:nvPr/>
              </p:nvSpPr>
              <p:spPr>
                <a:xfrm>
                  <a:off x="7620120" y="5803200"/>
                  <a:ext cx="244440" cy="10188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517" name="Google Shape;517;p16"/>
                <p:cNvSpPr/>
                <p:nvPr/>
              </p:nvSpPr>
              <p:spPr>
                <a:xfrm>
                  <a:off x="7686720" y="5817960"/>
                  <a:ext cx="11088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18" name="Google Shape;518;p16"/>
              <p:cNvSpPr/>
              <p:nvPr/>
            </p:nvSpPr>
            <p:spPr>
              <a:xfrm>
                <a:off x="7793640" y="5540400"/>
                <a:ext cx="163440" cy="109800"/>
              </a:xfrm>
              <a:prstGeom prst="ellipse">
                <a:avLst/>
              </a:pr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6"/>
              <p:cNvSpPr/>
              <p:nvPr/>
            </p:nvSpPr>
            <p:spPr>
              <a:xfrm>
                <a:off x="8425800" y="5540400"/>
                <a:ext cx="163440" cy="109800"/>
              </a:xfrm>
              <a:prstGeom prst="ellipse">
                <a:avLst/>
              </a:pr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6"/>
              <p:cNvSpPr/>
              <p:nvPr/>
            </p:nvSpPr>
            <p:spPr>
              <a:xfrm rot="5400000">
                <a:off x="7958520" y="5311800"/>
                <a:ext cx="145800" cy="3106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sp>
            <p:nvSpPr>
              <p:cNvPr id="521" name="Google Shape;521;p16"/>
              <p:cNvSpPr/>
              <p:nvPr/>
            </p:nvSpPr>
            <p:spPr>
              <a:xfrm flipH="1" rot="-5400000">
                <a:off x="8274240" y="5306760"/>
                <a:ext cx="145800" cy="320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sp>
            <p:nvSpPr>
              <p:cNvPr id="522" name="Google Shape;522;p16"/>
              <p:cNvSpPr/>
              <p:nvPr/>
            </p:nvSpPr>
            <p:spPr>
              <a:xfrm>
                <a:off x="8110440" y="5307120"/>
                <a:ext cx="151920" cy="8712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6"/>
              <p:cNvSpPr/>
              <p:nvPr/>
            </p:nvSpPr>
            <p:spPr>
              <a:xfrm rot="5400000">
                <a:off x="7727400" y="5655240"/>
                <a:ext cx="153720" cy="1425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524" name="Google Shape;524;p16"/>
              <p:cNvGrpSpPr/>
              <p:nvPr/>
            </p:nvGrpSpPr>
            <p:grpSpPr>
              <a:xfrm>
                <a:off x="7885440" y="5803200"/>
                <a:ext cx="244440" cy="183600"/>
                <a:chOff x="7885440" y="5803200"/>
                <a:chExt cx="244440" cy="183600"/>
              </a:xfrm>
            </p:grpSpPr>
            <p:sp>
              <p:nvSpPr>
                <p:cNvPr id="525" name="Google Shape;525;p16"/>
                <p:cNvSpPr/>
                <p:nvPr/>
              </p:nvSpPr>
              <p:spPr>
                <a:xfrm>
                  <a:off x="7885440" y="5803200"/>
                  <a:ext cx="244440" cy="10188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526" name="Google Shape;526;p16"/>
                <p:cNvSpPr/>
                <p:nvPr/>
              </p:nvSpPr>
              <p:spPr>
                <a:xfrm>
                  <a:off x="7952040" y="5817960"/>
                  <a:ext cx="11088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27" name="Google Shape;527;p16"/>
              <p:cNvSpPr/>
              <p:nvPr/>
            </p:nvSpPr>
            <p:spPr>
              <a:xfrm flipH="1" rot="-5400000">
                <a:off x="7864200" y="5661000"/>
                <a:ext cx="153720" cy="131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528" name="Google Shape;528;p16"/>
              <p:cNvGrpSpPr/>
              <p:nvPr/>
            </p:nvGrpSpPr>
            <p:grpSpPr>
              <a:xfrm>
                <a:off x="8252640" y="5803200"/>
                <a:ext cx="244440" cy="183600"/>
                <a:chOff x="8252640" y="5803200"/>
                <a:chExt cx="244440" cy="183600"/>
              </a:xfrm>
            </p:grpSpPr>
            <p:sp>
              <p:nvSpPr>
                <p:cNvPr id="529" name="Google Shape;529;p16"/>
                <p:cNvSpPr/>
                <p:nvPr/>
              </p:nvSpPr>
              <p:spPr>
                <a:xfrm>
                  <a:off x="8252640" y="5803200"/>
                  <a:ext cx="244440" cy="10188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530" name="Google Shape;530;p16"/>
                <p:cNvSpPr/>
                <p:nvPr/>
              </p:nvSpPr>
              <p:spPr>
                <a:xfrm>
                  <a:off x="8319600" y="5817960"/>
                  <a:ext cx="11088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1" name="Google Shape;531;p16"/>
              <p:cNvSpPr/>
              <p:nvPr/>
            </p:nvSpPr>
            <p:spPr>
              <a:xfrm rot="5400000">
                <a:off x="8359200" y="5655240"/>
                <a:ext cx="153720" cy="1425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532" name="Google Shape;532;p16"/>
              <p:cNvGrpSpPr/>
              <p:nvPr/>
            </p:nvGrpSpPr>
            <p:grpSpPr>
              <a:xfrm>
                <a:off x="8517960" y="5803200"/>
                <a:ext cx="244440" cy="183600"/>
                <a:chOff x="8517960" y="5803200"/>
                <a:chExt cx="244440" cy="183600"/>
              </a:xfrm>
            </p:grpSpPr>
            <p:sp>
              <p:nvSpPr>
                <p:cNvPr id="533" name="Google Shape;533;p16"/>
                <p:cNvSpPr/>
                <p:nvPr/>
              </p:nvSpPr>
              <p:spPr>
                <a:xfrm>
                  <a:off x="8517960" y="5803200"/>
                  <a:ext cx="244440" cy="10188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534" name="Google Shape;534;p16"/>
                <p:cNvSpPr/>
                <p:nvPr/>
              </p:nvSpPr>
              <p:spPr>
                <a:xfrm>
                  <a:off x="8584920" y="5817960"/>
                  <a:ext cx="11088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5" name="Google Shape;535;p16"/>
              <p:cNvSpPr/>
              <p:nvPr/>
            </p:nvSpPr>
            <p:spPr>
              <a:xfrm flipH="1" rot="-5400000">
                <a:off x="8496720" y="5660280"/>
                <a:ext cx="153720" cy="1328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</p:grpSp>
        <p:grpSp>
          <p:nvGrpSpPr>
            <p:cNvPr id="536" name="Google Shape;536;p16"/>
            <p:cNvGrpSpPr/>
            <p:nvPr/>
          </p:nvGrpSpPr>
          <p:grpSpPr>
            <a:xfrm>
              <a:off x="8915400" y="5307120"/>
              <a:ext cx="1142640" cy="679680"/>
              <a:chOff x="8915400" y="5307120"/>
              <a:chExt cx="1142640" cy="679680"/>
            </a:xfrm>
          </p:grpSpPr>
          <p:grpSp>
            <p:nvGrpSpPr>
              <p:cNvPr id="537" name="Google Shape;537;p16"/>
              <p:cNvGrpSpPr/>
              <p:nvPr/>
            </p:nvGrpSpPr>
            <p:grpSpPr>
              <a:xfrm>
                <a:off x="8915400" y="5803200"/>
                <a:ext cx="244440" cy="183600"/>
                <a:chOff x="8915400" y="5803200"/>
                <a:chExt cx="244440" cy="183600"/>
              </a:xfrm>
            </p:grpSpPr>
            <p:sp>
              <p:nvSpPr>
                <p:cNvPr id="538" name="Google Shape;538;p16"/>
                <p:cNvSpPr/>
                <p:nvPr/>
              </p:nvSpPr>
              <p:spPr>
                <a:xfrm>
                  <a:off x="8915400" y="5803200"/>
                  <a:ext cx="244440" cy="10188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539" name="Google Shape;539;p16"/>
                <p:cNvSpPr/>
                <p:nvPr/>
              </p:nvSpPr>
              <p:spPr>
                <a:xfrm>
                  <a:off x="8982360" y="5817960"/>
                  <a:ext cx="11088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40" name="Google Shape;540;p16"/>
              <p:cNvSpPr/>
              <p:nvPr/>
            </p:nvSpPr>
            <p:spPr>
              <a:xfrm>
                <a:off x="9088920" y="5540400"/>
                <a:ext cx="163440" cy="109800"/>
              </a:xfrm>
              <a:prstGeom prst="ellipse">
                <a:avLst/>
              </a:pr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6"/>
              <p:cNvSpPr/>
              <p:nvPr/>
            </p:nvSpPr>
            <p:spPr>
              <a:xfrm>
                <a:off x="9721080" y="5540400"/>
                <a:ext cx="163440" cy="109800"/>
              </a:xfrm>
              <a:prstGeom prst="ellipse">
                <a:avLst/>
              </a:pr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6"/>
              <p:cNvSpPr/>
              <p:nvPr/>
            </p:nvSpPr>
            <p:spPr>
              <a:xfrm rot="5400000">
                <a:off x="9253800" y="5311800"/>
                <a:ext cx="145800" cy="3106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sp>
            <p:nvSpPr>
              <p:cNvPr id="543" name="Google Shape;543;p16"/>
              <p:cNvSpPr/>
              <p:nvPr/>
            </p:nvSpPr>
            <p:spPr>
              <a:xfrm flipH="1" rot="-5400000">
                <a:off x="9569520" y="5306760"/>
                <a:ext cx="145800" cy="320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sp>
            <p:nvSpPr>
              <p:cNvPr id="544" name="Google Shape;544;p16"/>
              <p:cNvSpPr/>
              <p:nvPr/>
            </p:nvSpPr>
            <p:spPr>
              <a:xfrm>
                <a:off x="9406080" y="5307120"/>
                <a:ext cx="151920" cy="8712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6"/>
              <p:cNvSpPr/>
              <p:nvPr/>
            </p:nvSpPr>
            <p:spPr>
              <a:xfrm rot="5400000">
                <a:off x="9022680" y="5655240"/>
                <a:ext cx="153720" cy="1425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546" name="Google Shape;546;p16"/>
              <p:cNvGrpSpPr/>
              <p:nvPr/>
            </p:nvGrpSpPr>
            <p:grpSpPr>
              <a:xfrm>
                <a:off x="9180720" y="5803200"/>
                <a:ext cx="244440" cy="183600"/>
                <a:chOff x="9180720" y="5803200"/>
                <a:chExt cx="244440" cy="183600"/>
              </a:xfrm>
            </p:grpSpPr>
            <p:sp>
              <p:nvSpPr>
                <p:cNvPr id="547" name="Google Shape;547;p16"/>
                <p:cNvSpPr/>
                <p:nvPr/>
              </p:nvSpPr>
              <p:spPr>
                <a:xfrm>
                  <a:off x="9180720" y="5803200"/>
                  <a:ext cx="244440" cy="10188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548" name="Google Shape;548;p16"/>
                <p:cNvSpPr/>
                <p:nvPr/>
              </p:nvSpPr>
              <p:spPr>
                <a:xfrm>
                  <a:off x="9247680" y="5817960"/>
                  <a:ext cx="11088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49" name="Google Shape;549;p16"/>
              <p:cNvSpPr/>
              <p:nvPr/>
            </p:nvSpPr>
            <p:spPr>
              <a:xfrm flipH="1" rot="-5400000">
                <a:off x="9159480" y="5661000"/>
                <a:ext cx="153720" cy="131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550" name="Google Shape;550;p16"/>
              <p:cNvGrpSpPr/>
              <p:nvPr/>
            </p:nvGrpSpPr>
            <p:grpSpPr>
              <a:xfrm>
                <a:off x="9548280" y="5803200"/>
                <a:ext cx="244440" cy="183600"/>
                <a:chOff x="9548280" y="5803200"/>
                <a:chExt cx="244440" cy="183600"/>
              </a:xfrm>
            </p:grpSpPr>
            <p:sp>
              <p:nvSpPr>
                <p:cNvPr id="551" name="Google Shape;551;p16"/>
                <p:cNvSpPr/>
                <p:nvPr/>
              </p:nvSpPr>
              <p:spPr>
                <a:xfrm>
                  <a:off x="9548280" y="5803200"/>
                  <a:ext cx="244440" cy="10188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552" name="Google Shape;552;p16"/>
                <p:cNvSpPr/>
                <p:nvPr/>
              </p:nvSpPr>
              <p:spPr>
                <a:xfrm>
                  <a:off x="9614880" y="5817960"/>
                  <a:ext cx="11088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53" name="Google Shape;553;p16"/>
              <p:cNvSpPr/>
              <p:nvPr/>
            </p:nvSpPr>
            <p:spPr>
              <a:xfrm rot="5400000">
                <a:off x="9654480" y="5655240"/>
                <a:ext cx="153720" cy="1425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554" name="Google Shape;554;p16"/>
              <p:cNvGrpSpPr/>
              <p:nvPr/>
            </p:nvGrpSpPr>
            <p:grpSpPr>
              <a:xfrm>
                <a:off x="9813600" y="5803200"/>
                <a:ext cx="244440" cy="183600"/>
                <a:chOff x="9813600" y="5803200"/>
                <a:chExt cx="244440" cy="183600"/>
              </a:xfrm>
            </p:grpSpPr>
            <p:sp>
              <p:nvSpPr>
                <p:cNvPr id="555" name="Google Shape;555;p16"/>
                <p:cNvSpPr/>
                <p:nvPr/>
              </p:nvSpPr>
              <p:spPr>
                <a:xfrm>
                  <a:off x="9813600" y="5803200"/>
                  <a:ext cx="244440" cy="10188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556" name="Google Shape;556;p16"/>
                <p:cNvSpPr/>
                <p:nvPr/>
              </p:nvSpPr>
              <p:spPr>
                <a:xfrm>
                  <a:off x="9880200" y="5817960"/>
                  <a:ext cx="11088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57" name="Google Shape;557;p16"/>
              <p:cNvSpPr/>
              <p:nvPr/>
            </p:nvSpPr>
            <p:spPr>
              <a:xfrm flipH="1" rot="-5400000">
                <a:off x="9792000" y="5660280"/>
                <a:ext cx="153720" cy="1328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</p:grpSp>
        <p:sp>
          <p:nvSpPr>
            <p:cNvPr id="558" name="Google Shape;558;p16"/>
            <p:cNvSpPr/>
            <p:nvPr/>
          </p:nvSpPr>
          <p:spPr>
            <a:xfrm>
              <a:off x="8610480" y="4800240"/>
              <a:ext cx="299160" cy="201240"/>
            </a:xfrm>
            <a:prstGeom prst="ellipse">
              <a:avLst/>
            </a:pr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 rot="5400000">
              <a:off x="8321040" y="4867920"/>
              <a:ext cx="304560" cy="5727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sp>
        <p:sp>
          <p:nvSpPr>
            <p:cNvPr id="560" name="Google Shape;560;p16"/>
            <p:cNvSpPr/>
            <p:nvPr/>
          </p:nvSpPr>
          <p:spPr>
            <a:xfrm flipH="1" rot="-5400000">
              <a:off x="8967960" y="4793400"/>
              <a:ext cx="304560" cy="7218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sp>
        <p:sp>
          <p:nvSpPr>
            <p:cNvPr id="561" name="Google Shape;561;p16"/>
            <p:cNvSpPr/>
            <p:nvPr/>
          </p:nvSpPr>
          <p:spPr>
            <a:xfrm>
              <a:off x="8381880" y="4430880"/>
              <a:ext cx="68544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{+e}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7315200" y="4736160"/>
              <a:ext cx="159984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P(</a:t>
              </a:r>
              <a:r>
                <a:rPr b="0" lang="en-US" sz="1800" strike="noStrike">
                  <a:solidFill>
                    <a:srgbClr val="FF0000"/>
                  </a:solidFill>
                  <a:latin typeface="Palatino"/>
                  <a:ea typeface="Palatino"/>
                  <a:cs typeface="Palatino"/>
                  <a:sym typeface="Palatino"/>
                </a:rPr>
                <a:t>+e’ </a:t>
              </a: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| +e)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7391520" y="5029200"/>
              <a:ext cx="1142640" cy="303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4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{+e, +</a:t>
              </a:r>
              <a:r>
                <a:rPr b="0" lang="en-US" sz="1400" strike="noStrike">
                  <a:solidFill>
                    <a:srgbClr val="FF0000"/>
                  </a:solidFill>
                  <a:latin typeface="Palatino"/>
                  <a:ea typeface="Palatino"/>
                  <a:cs typeface="Palatino"/>
                  <a:sym typeface="Palatino"/>
                </a:rPr>
                <a:t>e’</a:t>
              </a:r>
              <a:r>
                <a:rPr b="0" lang="en-US" sz="14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}</a:t>
              </a:r>
              <a:endParaRPr b="0" sz="14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4" name="Google Shape;564;p16"/>
          <p:cNvSpPr/>
          <p:nvPr/>
        </p:nvSpPr>
        <p:spPr>
          <a:xfrm>
            <a:off x="8915400" y="4811760"/>
            <a:ext cx="1599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P(</a:t>
            </a:r>
            <a:r>
              <a:rPr b="0" lang="en-US" sz="1800" strike="noStrik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-e’ </a:t>
            </a: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| +e)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6"/>
          <p:cNvSpPr/>
          <p:nvPr/>
        </p:nvSpPr>
        <p:spPr>
          <a:xfrm>
            <a:off x="9296280" y="5029200"/>
            <a:ext cx="99036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{+e, </a:t>
            </a:r>
            <a:r>
              <a:rPr b="0" lang="en-US" sz="1400" strike="noStrik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-e’</a:t>
            </a:r>
            <a:r>
              <a:rPr b="0" lang="en-US" sz="1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6"/>
          <p:cNvSpPr/>
          <p:nvPr/>
        </p:nvSpPr>
        <p:spPr>
          <a:xfrm>
            <a:off x="7696080" y="5181480"/>
            <a:ext cx="38052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a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7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Value of Information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2" name="Google Shape;572;p17"/>
          <p:cNvGrpSpPr/>
          <p:nvPr/>
        </p:nvGrpSpPr>
        <p:grpSpPr>
          <a:xfrm>
            <a:off x="7238880" y="1382760"/>
            <a:ext cx="2776320" cy="1420560"/>
            <a:chOff x="7238880" y="1382760"/>
            <a:chExt cx="2776320" cy="1420560"/>
          </a:xfrm>
        </p:grpSpPr>
        <p:sp>
          <p:nvSpPr>
            <p:cNvPr id="573" name="Google Shape;573;p17"/>
            <p:cNvSpPr/>
            <p:nvPr/>
          </p:nvSpPr>
          <p:spPr>
            <a:xfrm>
              <a:off x="7238880" y="2133720"/>
              <a:ext cx="114264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P(s | +e)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4" name="Google Shape;574;p17"/>
            <p:cNvGrpSpPr/>
            <p:nvPr/>
          </p:nvGrpSpPr>
          <p:grpSpPr>
            <a:xfrm>
              <a:off x="7620120" y="1382760"/>
              <a:ext cx="2395080" cy="1420560"/>
              <a:chOff x="7620120" y="1382760"/>
              <a:chExt cx="2395080" cy="1420560"/>
            </a:xfrm>
          </p:grpSpPr>
          <p:grpSp>
            <p:nvGrpSpPr>
              <p:cNvPr id="575" name="Google Shape;575;p17"/>
              <p:cNvGrpSpPr/>
              <p:nvPr/>
            </p:nvGrpSpPr>
            <p:grpSpPr>
              <a:xfrm>
                <a:off x="7924680" y="1600200"/>
                <a:ext cx="2090520" cy="1104840"/>
                <a:chOff x="7924680" y="1600200"/>
                <a:chExt cx="2090520" cy="1104840"/>
              </a:xfrm>
            </p:grpSpPr>
            <p:grpSp>
              <p:nvGrpSpPr>
                <p:cNvPr id="576" name="Google Shape;576;p17"/>
                <p:cNvGrpSpPr/>
                <p:nvPr/>
              </p:nvGrpSpPr>
              <p:grpSpPr>
                <a:xfrm>
                  <a:off x="7924680" y="2509200"/>
                  <a:ext cx="447840" cy="195840"/>
                  <a:chOff x="7924680" y="2509200"/>
                  <a:chExt cx="447840" cy="195840"/>
                </a:xfrm>
              </p:grpSpPr>
              <p:sp>
                <p:nvSpPr>
                  <p:cNvPr id="577" name="Google Shape;577;p17"/>
                  <p:cNvSpPr/>
                  <p:nvPr/>
                </p:nvSpPr>
                <p:spPr>
                  <a:xfrm>
                    <a:off x="7924680" y="2509200"/>
                    <a:ext cx="447840" cy="186840"/>
                  </a:xfrm>
                  <a:custGeom>
                    <a:rect b="b" l="l" r="r" t="t"/>
                    <a:pathLst>
                      <a:path extrusionOk="0" h="288" w="783">
                        <a:moveTo>
                          <a:pt x="384" y="0"/>
                        </a:moveTo>
                        <a:lnTo>
                          <a:pt x="0" y="144"/>
                        </a:lnTo>
                        <a:lnTo>
                          <a:pt x="384" y="288"/>
                        </a:lnTo>
                        <a:lnTo>
                          <a:pt x="783" y="141"/>
                        </a:lnTo>
                        <a:lnTo>
                          <a:pt x="384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284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sp>
              <p:sp>
                <p:nvSpPr>
                  <p:cNvPr id="578" name="Google Shape;578;p17"/>
                  <p:cNvSpPr/>
                  <p:nvPr/>
                </p:nvSpPr>
                <p:spPr>
                  <a:xfrm>
                    <a:off x="8047080" y="2535840"/>
                    <a:ext cx="203400" cy="169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79" name="Google Shape;579;p17"/>
                <p:cNvSpPr/>
                <p:nvPr/>
              </p:nvSpPr>
              <p:spPr>
                <a:xfrm>
                  <a:off x="8242200" y="2027880"/>
                  <a:ext cx="299160" cy="20124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" name="Google Shape;580;p17"/>
                <p:cNvSpPr/>
                <p:nvPr/>
              </p:nvSpPr>
              <p:spPr>
                <a:xfrm>
                  <a:off x="9398880" y="2027880"/>
                  <a:ext cx="299160" cy="20124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" name="Google Shape;581;p17"/>
                <p:cNvSpPr/>
                <p:nvPr/>
              </p:nvSpPr>
              <p:spPr>
                <a:xfrm rot="5400000">
                  <a:off x="8542800" y="1609560"/>
                  <a:ext cx="267840" cy="56952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sp>
            <p:sp>
              <p:nvSpPr>
                <p:cNvPr id="582" name="Google Shape;582;p17"/>
                <p:cNvSpPr/>
                <p:nvPr/>
              </p:nvSpPr>
              <p:spPr>
                <a:xfrm flipH="1" rot="-5400000">
                  <a:off x="9120240" y="1600560"/>
                  <a:ext cx="267840" cy="58716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sp>
            <p:sp>
              <p:nvSpPr>
                <p:cNvPr id="583" name="Google Shape;583;p17"/>
                <p:cNvSpPr/>
                <p:nvPr/>
              </p:nvSpPr>
              <p:spPr>
                <a:xfrm>
                  <a:off x="8820000" y="1600200"/>
                  <a:ext cx="280800" cy="15984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" name="Google Shape;584;p17"/>
                <p:cNvSpPr/>
                <p:nvPr/>
              </p:nvSpPr>
              <p:spPr>
                <a:xfrm rot="5400000">
                  <a:off x="8121240" y="2239200"/>
                  <a:ext cx="279000" cy="26172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sp>
            <p:grpSp>
              <p:nvGrpSpPr>
                <p:cNvPr id="585" name="Google Shape;585;p17"/>
                <p:cNvGrpSpPr/>
                <p:nvPr/>
              </p:nvGrpSpPr>
              <p:grpSpPr>
                <a:xfrm>
                  <a:off x="8409960" y="2509200"/>
                  <a:ext cx="447840" cy="195840"/>
                  <a:chOff x="8409960" y="2509200"/>
                  <a:chExt cx="447840" cy="195840"/>
                </a:xfrm>
              </p:grpSpPr>
              <p:sp>
                <p:nvSpPr>
                  <p:cNvPr id="586" name="Google Shape;586;p17"/>
                  <p:cNvSpPr/>
                  <p:nvPr/>
                </p:nvSpPr>
                <p:spPr>
                  <a:xfrm>
                    <a:off x="8409960" y="2509200"/>
                    <a:ext cx="447840" cy="186840"/>
                  </a:xfrm>
                  <a:custGeom>
                    <a:rect b="b" l="l" r="r" t="t"/>
                    <a:pathLst>
                      <a:path extrusionOk="0" h="288" w="783">
                        <a:moveTo>
                          <a:pt x="384" y="0"/>
                        </a:moveTo>
                        <a:lnTo>
                          <a:pt x="0" y="144"/>
                        </a:lnTo>
                        <a:lnTo>
                          <a:pt x="384" y="288"/>
                        </a:lnTo>
                        <a:lnTo>
                          <a:pt x="783" y="141"/>
                        </a:lnTo>
                        <a:lnTo>
                          <a:pt x="384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284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sp>
              <p:sp>
                <p:nvSpPr>
                  <p:cNvPr id="587" name="Google Shape;587;p17"/>
                  <p:cNvSpPr/>
                  <p:nvPr/>
                </p:nvSpPr>
                <p:spPr>
                  <a:xfrm>
                    <a:off x="8532360" y="2535840"/>
                    <a:ext cx="203400" cy="169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8" name="Google Shape;588;p17"/>
                <p:cNvSpPr/>
                <p:nvPr/>
              </p:nvSpPr>
              <p:spPr>
                <a:xfrm flipH="1" rot="-5400000">
                  <a:off x="8373240" y="2248560"/>
                  <a:ext cx="279000" cy="24264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sp>
            <p:grpSp>
              <p:nvGrpSpPr>
                <p:cNvPr id="589" name="Google Shape;589;p17"/>
                <p:cNvGrpSpPr/>
                <p:nvPr/>
              </p:nvGrpSpPr>
              <p:grpSpPr>
                <a:xfrm>
                  <a:off x="9082080" y="2509200"/>
                  <a:ext cx="447840" cy="195840"/>
                  <a:chOff x="9082080" y="2509200"/>
                  <a:chExt cx="447840" cy="195840"/>
                </a:xfrm>
              </p:grpSpPr>
              <p:sp>
                <p:nvSpPr>
                  <p:cNvPr id="590" name="Google Shape;590;p17"/>
                  <p:cNvSpPr/>
                  <p:nvPr/>
                </p:nvSpPr>
                <p:spPr>
                  <a:xfrm>
                    <a:off x="9082080" y="2509200"/>
                    <a:ext cx="447840" cy="186840"/>
                  </a:xfrm>
                  <a:custGeom>
                    <a:rect b="b" l="l" r="r" t="t"/>
                    <a:pathLst>
                      <a:path extrusionOk="0" h="288" w="783">
                        <a:moveTo>
                          <a:pt x="384" y="0"/>
                        </a:moveTo>
                        <a:lnTo>
                          <a:pt x="0" y="144"/>
                        </a:lnTo>
                        <a:lnTo>
                          <a:pt x="384" y="288"/>
                        </a:lnTo>
                        <a:lnTo>
                          <a:pt x="783" y="141"/>
                        </a:lnTo>
                        <a:lnTo>
                          <a:pt x="384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284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sp>
              <p:sp>
                <p:nvSpPr>
                  <p:cNvPr id="591" name="Google Shape;591;p17"/>
                  <p:cNvSpPr/>
                  <p:nvPr/>
                </p:nvSpPr>
                <p:spPr>
                  <a:xfrm>
                    <a:off x="9204480" y="2535840"/>
                    <a:ext cx="203400" cy="169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2" name="Google Shape;592;p17"/>
                <p:cNvSpPr/>
                <p:nvPr/>
              </p:nvSpPr>
              <p:spPr>
                <a:xfrm rot="5400000">
                  <a:off x="9278280" y="2239200"/>
                  <a:ext cx="279000" cy="26172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sp>
            <p:grpSp>
              <p:nvGrpSpPr>
                <p:cNvPr id="593" name="Google Shape;593;p17"/>
                <p:cNvGrpSpPr/>
                <p:nvPr/>
              </p:nvGrpSpPr>
              <p:grpSpPr>
                <a:xfrm>
                  <a:off x="9567360" y="2509200"/>
                  <a:ext cx="447840" cy="195840"/>
                  <a:chOff x="9567360" y="2509200"/>
                  <a:chExt cx="447840" cy="195840"/>
                </a:xfrm>
              </p:grpSpPr>
              <p:sp>
                <p:nvSpPr>
                  <p:cNvPr id="594" name="Google Shape;594;p17"/>
                  <p:cNvSpPr/>
                  <p:nvPr/>
                </p:nvSpPr>
                <p:spPr>
                  <a:xfrm>
                    <a:off x="9567360" y="2509200"/>
                    <a:ext cx="447840" cy="186840"/>
                  </a:xfrm>
                  <a:custGeom>
                    <a:rect b="b" l="l" r="r" t="t"/>
                    <a:pathLst>
                      <a:path extrusionOk="0" h="288" w="783">
                        <a:moveTo>
                          <a:pt x="384" y="0"/>
                        </a:moveTo>
                        <a:lnTo>
                          <a:pt x="0" y="144"/>
                        </a:lnTo>
                        <a:lnTo>
                          <a:pt x="384" y="288"/>
                        </a:lnTo>
                        <a:lnTo>
                          <a:pt x="783" y="141"/>
                        </a:lnTo>
                        <a:lnTo>
                          <a:pt x="384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284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sp>
              <p:sp>
                <p:nvSpPr>
                  <p:cNvPr id="595" name="Google Shape;595;p17"/>
                  <p:cNvSpPr/>
                  <p:nvPr/>
                </p:nvSpPr>
                <p:spPr>
                  <a:xfrm>
                    <a:off x="9689760" y="2535840"/>
                    <a:ext cx="203400" cy="169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6" name="Google Shape;596;p17"/>
                <p:cNvSpPr/>
                <p:nvPr/>
              </p:nvSpPr>
              <p:spPr>
                <a:xfrm flipH="1" rot="-5400000">
                  <a:off x="9530640" y="2248560"/>
                  <a:ext cx="279000" cy="242640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lg" w="lg" type="triangle"/>
                </a:ln>
              </p:spPr>
            </p:sp>
          </p:grpSp>
          <p:sp>
            <p:nvSpPr>
              <p:cNvPr id="597" name="Google Shape;597;p17"/>
              <p:cNvSpPr/>
              <p:nvPr/>
            </p:nvSpPr>
            <p:spPr>
              <a:xfrm>
                <a:off x="8381880" y="1382760"/>
                <a:ext cx="609120" cy="364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 strike="noStrike">
                    <a:solidFill>
                      <a:srgbClr val="000000"/>
                    </a:solidFill>
                    <a:latin typeface="Palatino"/>
                    <a:ea typeface="Palatino"/>
                    <a:cs typeface="Palatino"/>
                    <a:sym typeface="Palatino"/>
                  </a:rPr>
                  <a:t>{+e}</a:t>
                </a:r>
                <a:endParaRPr b="0" sz="18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17"/>
              <p:cNvSpPr/>
              <p:nvPr/>
            </p:nvSpPr>
            <p:spPr>
              <a:xfrm>
                <a:off x="8153280" y="1611360"/>
                <a:ext cx="533160" cy="364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 strike="noStrike">
                    <a:solidFill>
                      <a:srgbClr val="000000"/>
                    </a:solidFill>
                    <a:latin typeface="Palatino"/>
                    <a:ea typeface="Palatino"/>
                    <a:cs typeface="Palatino"/>
                    <a:sym typeface="Palatino"/>
                  </a:rPr>
                  <a:t>a</a:t>
                </a:r>
                <a:endParaRPr b="0" sz="18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17"/>
              <p:cNvSpPr/>
              <p:nvPr/>
            </p:nvSpPr>
            <p:spPr>
              <a:xfrm>
                <a:off x="7620120" y="2438640"/>
                <a:ext cx="1066320" cy="364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 strike="noStrike">
                    <a:solidFill>
                      <a:srgbClr val="000000"/>
                    </a:solidFill>
                    <a:latin typeface="Palatino"/>
                    <a:ea typeface="Palatino"/>
                    <a:cs typeface="Palatino"/>
                    <a:sym typeface="Palatino"/>
                  </a:rPr>
                  <a:t>U</a:t>
                </a:r>
                <a:endParaRPr b="0" sz="18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00" name="Google Shape;600;p17"/>
          <p:cNvGrpSpPr/>
          <p:nvPr/>
        </p:nvGrpSpPr>
        <p:grpSpPr>
          <a:xfrm>
            <a:off x="6781680" y="2895480"/>
            <a:ext cx="3233520" cy="1408320"/>
            <a:chOff x="6781680" y="2895480"/>
            <a:chExt cx="3233520" cy="1408320"/>
          </a:xfrm>
        </p:grpSpPr>
        <p:grpSp>
          <p:nvGrpSpPr>
            <p:cNvPr id="601" name="Google Shape;601;p17"/>
            <p:cNvGrpSpPr/>
            <p:nvPr/>
          </p:nvGrpSpPr>
          <p:grpSpPr>
            <a:xfrm>
              <a:off x="7924680" y="3112920"/>
              <a:ext cx="2090520" cy="1103760"/>
              <a:chOff x="7924680" y="3112920"/>
              <a:chExt cx="2090520" cy="1103760"/>
            </a:xfrm>
          </p:grpSpPr>
          <p:grpSp>
            <p:nvGrpSpPr>
              <p:cNvPr id="602" name="Google Shape;602;p17"/>
              <p:cNvGrpSpPr/>
              <p:nvPr/>
            </p:nvGrpSpPr>
            <p:grpSpPr>
              <a:xfrm>
                <a:off x="7924680" y="4021200"/>
                <a:ext cx="447840" cy="195480"/>
                <a:chOff x="7924680" y="4021200"/>
                <a:chExt cx="447840" cy="195480"/>
              </a:xfrm>
            </p:grpSpPr>
            <p:sp>
              <p:nvSpPr>
                <p:cNvPr id="603" name="Google Shape;603;p17"/>
                <p:cNvSpPr/>
                <p:nvPr/>
              </p:nvSpPr>
              <p:spPr>
                <a:xfrm>
                  <a:off x="7924680" y="4021200"/>
                  <a:ext cx="447840" cy="18684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604" name="Google Shape;604;p17"/>
                <p:cNvSpPr/>
                <p:nvPr/>
              </p:nvSpPr>
              <p:spPr>
                <a:xfrm>
                  <a:off x="8047080" y="4047840"/>
                  <a:ext cx="20340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05" name="Google Shape;605;p17"/>
              <p:cNvSpPr/>
              <p:nvPr/>
            </p:nvSpPr>
            <p:spPr>
              <a:xfrm>
                <a:off x="8242200" y="3540240"/>
                <a:ext cx="299160" cy="201240"/>
              </a:xfrm>
              <a:prstGeom prst="ellipse">
                <a:avLst/>
              </a:pr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7"/>
              <p:cNvSpPr/>
              <p:nvPr/>
            </p:nvSpPr>
            <p:spPr>
              <a:xfrm>
                <a:off x="9398880" y="3540240"/>
                <a:ext cx="299160" cy="201240"/>
              </a:xfrm>
              <a:prstGeom prst="ellipse">
                <a:avLst/>
              </a:pr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7"/>
              <p:cNvSpPr/>
              <p:nvPr/>
            </p:nvSpPr>
            <p:spPr>
              <a:xfrm rot="5400000">
                <a:off x="8543520" y="3121920"/>
                <a:ext cx="266400" cy="56952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sp>
            <p:nvSpPr>
              <p:cNvPr id="608" name="Google Shape;608;p17"/>
              <p:cNvSpPr/>
              <p:nvPr/>
            </p:nvSpPr>
            <p:spPr>
              <a:xfrm flipH="1" rot="-5400000">
                <a:off x="9120960" y="3112920"/>
                <a:ext cx="266400" cy="5871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sp>
            <p:nvSpPr>
              <p:cNvPr id="609" name="Google Shape;609;p17"/>
              <p:cNvSpPr/>
              <p:nvPr/>
            </p:nvSpPr>
            <p:spPr>
              <a:xfrm>
                <a:off x="8820000" y="3112920"/>
                <a:ext cx="280800" cy="15984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7"/>
              <p:cNvSpPr/>
              <p:nvPr/>
            </p:nvSpPr>
            <p:spPr>
              <a:xfrm rot="5400000">
                <a:off x="8121240" y="3750480"/>
                <a:ext cx="279000" cy="26172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611" name="Google Shape;611;p17"/>
              <p:cNvGrpSpPr/>
              <p:nvPr/>
            </p:nvGrpSpPr>
            <p:grpSpPr>
              <a:xfrm>
                <a:off x="8409960" y="4021200"/>
                <a:ext cx="447840" cy="195480"/>
                <a:chOff x="8409960" y="4021200"/>
                <a:chExt cx="447840" cy="195480"/>
              </a:xfrm>
            </p:grpSpPr>
            <p:sp>
              <p:nvSpPr>
                <p:cNvPr id="612" name="Google Shape;612;p17"/>
                <p:cNvSpPr/>
                <p:nvPr/>
              </p:nvSpPr>
              <p:spPr>
                <a:xfrm>
                  <a:off x="8409960" y="4021200"/>
                  <a:ext cx="447840" cy="18684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613" name="Google Shape;613;p17"/>
                <p:cNvSpPr/>
                <p:nvPr/>
              </p:nvSpPr>
              <p:spPr>
                <a:xfrm>
                  <a:off x="8532360" y="4047840"/>
                  <a:ext cx="20340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14" name="Google Shape;614;p17"/>
              <p:cNvSpPr/>
              <p:nvPr/>
            </p:nvSpPr>
            <p:spPr>
              <a:xfrm flipH="1" rot="-5400000">
                <a:off x="8373240" y="3759840"/>
                <a:ext cx="279000" cy="2426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615" name="Google Shape;615;p17"/>
              <p:cNvGrpSpPr/>
              <p:nvPr/>
            </p:nvGrpSpPr>
            <p:grpSpPr>
              <a:xfrm>
                <a:off x="9082080" y="4021200"/>
                <a:ext cx="447840" cy="195480"/>
                <a:chOff x="9082080" y="4021200"/>
                <a:chExt cx="447840" cy="195480"/>
              </a:xfrm>
            </p:grpSpPr>
            <p:sp>
              <p:nvSpPr>
                <p:cNvPr id="616" name="Google Shape;616;p17"/>
                <p:cNvSpPr/>
                <p:nvPr/>
              </p:nvSpPr>
              <p:spPr>
                <a:xfrm>
                  <a:off x="9082080" y="4021200"/>
                  <a:ext cx="447840" cy="18684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617" name="Google Shape;617;p17"/>
                <p:cNvSpPr/>
                <p:nvPr/>
              </p:nvSpPr>
              <p:spPr>
                <a:xfrm>
                  <a:off x="9204480" y="4047840"/>
                  <a:ext cx="20340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18" name="Google Shape;618;p17"/>
              <p:cNvSpPr/>
              <p:nvPr/>
            </p:nvSpPr>
            <p:spPr>
              <a:xfrm rot="5400000">
                <a:off x="9278280" y="3750480"/>
                <a:ext cx="279000" cy="26172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619" name="Google Shape;619;p17"/>
              <p:cNvGrpSpPr/>
              <p:nvPr/>
            </p:nvGrpSpPr>
            <p:grpSpPr>
              <a:xfrm>
                <a:off x="9567360" y="4021200"/>
                <a:ext cx="447840" cy="195480"/>
                <a:chOff x="9567360" y="4021200"/>
                <a:chExt cx="447840" cy="195480"/>
              </a:xfrm>
            </p:grpSpPr>
            <p:sp>
              <p:nvSpPr>
                <p:cNvPr id="620" name="Google Shape;620;p17"/>
                <p:cNvSpPr/>
                <p:nvPr/>
              </p:nvSpPr>
              <p:spPr>
                <a:xfrm>
                  <a:off x="9567360" y="4021200"/>
                  <a:ext cx="447840" cy="18684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621" name="Google Shape;621;p17"/>
                <p:cNvSpPr/>
                <p:nvPr/>
              </p:nvSpPr>
              <p:spPr>
                <a:xfrm>
                  <a:off x="9689760" y="4047840"/>
                  <a:ext cx="20340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22" name="Google Shape;622;p17"/>
              <p:cNvSpPr/>
              <p:nvPr/>
            </p:nvSpPr>
            <p:spPr>
              <a:xfrm flipH="1" rot="-5400000">
                <a:off x="9530640" y="3759840"/>
                <a:ext cx="279000" cy="2426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</p:grpSp>
        <p:sp>
          <p:nvSpPr>
            <p:cNvPr id="623" name="Google Shape;623;p17"/>
            <p:cNvSpPr/>
            <p:nvPr/>
          </p:nvSpPr>
          <p:spPr>
            <a:xfrm>
              <a:off x="7848720" y="2895480"/>
              <a:ext cx="121860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{+e, </a:t>
              </a:r>
              <a:r>
                <a:rPr b="0" lang="en-US" sz="1800" strike="noStrike">
                  <a:solidFill>
                    <a:srgbClr val="FF0000"/>
                  </a:solidFill>
                  <a:latin typeface="Palatino"/>
                  <a:ea typeface="Palatino"/>
                  <a:cs typeface="Palatino"/>
                  <a:sym typeface="Palatino"/>
                </a:rPr>
                <a:t>+e’</a:t>
              </a: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}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8153280" y="3124080"/>
              <a:ext cx="53316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a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6781680" y="3646080"/>
              <a:ext cx="175212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P(s | +e, </a:t>
              </a:r>
              <a:r>
                <a:rPr b="0" lang="en-US" sz="1800" strike="noStrike">
                  <a:solidFill>
                    <a:srgbClr val="FF0000"/>
                  </a:solidFill>
                  <a:latin typeface="Palatino"/>
                  <a:ea typeface="Palatino"/>
                  <a:cs typeface="Palatino"/>
                  <a:sym typeface="Palatino"/>
                </a:rPr>
                <a:t>+e’</a:t>
              </a: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)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7620120" y="3939120"/>
              <a:ext cx="53316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U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17"/>
          <p:cNvGrpSpPr/>
          <p:nvPr/>
        </p:nvGrpSpPr>
        <p:grpSpPr>
          <a:xfrm>
            <a:off x="7315148" y="4430962"/>
            <a:ext cx="2742840" cy="1791331"/>
            <a:chOff x="7315200" y="4430880"/>
            <a:chExt cx="2742840" cy="1555920"/>
          </a:xfrm>
        </p:grpSpPr>
        <p:grpSp>
          <p:nvGrpSpPr>
            <p:cNvPr id="628" name="Google Shape;628;p17"/>
            <p:cNvGrpSpPr/>
            <p:nvPr/>
          </p:nvGrpSpPr>
          <p:grpSpPr>
            <a:xfrm>
              <a:off x="7620120" y="5307120"/>
              <a:ext cx="1142280" cy="679680"/>
              <a:chOff x="7620120" y="5307120"/>
              <a:chExt cx="1142280" cy="679680"/>
            </a:xfrm>
          </p:grpSpPr>
          <p:grpSp>
            <p:nvGrpSpPr>
              <p:cNvPr id="629" name="Google Shape;629;p17"/>
              <p:cNvGrpSpPr/>
              <p:nvPr/>
            </p:nvGrpSpPr>
            <p:grpSpPr>
              <a:xfrm>
                <a:off x="7620120" y="5803200"/>
                <a:ext cx="244440" cy="183600"/>
                <a:chOff x="7620120" y="5803200"/>
                <a:chExt cx="244440" cy="183600"/>
              </a:xfrm>
            </p:grpSpPr>
            <p:sp>
              <p:nvSpPr>
                <p:cNvPr id="630" name="Google Shape;630;p17"/>
                <p:cNvSpPr/>
                <p:nvPr/>
              </p:nvSpPr>
              <p:spPr>
                <a:xfrm>
                  <a:off x="7620120" y="5803200"/>
                  <a:ext cx="244440" cy="10188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7686720" y="5817960"/>
                  <a:ext cx="11088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32" name="Google Shape;632;p17"/>
              <p:cNvSpPr/>
              <p:nvPr/>
            </p:nvSpPr>
            <p:spPr>
              <a:xfrm>
                <a:off x="7793640" y="5540400"/>
                <a:ext cx="163440" cy="109800"/>
              </a:xfrm>
              <a:prstGeom prst="ellipse">
                <a:avLst/>
              </a:pr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7"/>
              <p:cNvSpPr/>
              <p:nvPr/>
            </p:nvSpPr>
            <p:spPr>
              <a:xfrm>
                <a:off x="8425800" y="5540400"/>
                <a:ext cx="163440" cy="109800"/>
              </a:xfrm>
              <a:prstGeom prst="ellipse">
                <a:avLst/>
              </a:pr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7"/>
              <p:cNvSpPr/>
              <p:nvPr/>
            </p:nvSpPr>
            <p:spPr>
              <a:xfrm rot="5400000">
                <a:off x="7958520" y="5311800"/>
                <a:ext cx="145800" cy="3106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sp>
            <p:nvSpPr>
              <p:cNvPr id="635" name="Google Shape;635;p17"/>
              <p:cNvSpPr/>
              <p:nvPr/>
            </p:nvSpPr>
            <p:spPr>
              <a:xfrm flipH="1" rot="-5400000">
                <a:off x="8274240" y="5306760"/>
                <a:ext cx="145800" cy="320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sp>
            <p:nvSpPr>
              <p:cNvPr id="636" name="Google Shape;636;p17"/>
              <p:cNvSpPr/>
              <p:nvPr/>
            </p:nvSpPr>
            <p:spPr>
              <a:xfrm>
                <a:off x="8110440" y="5307120"/>
                <a:ext cx="151920" cy="8712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7"/>
              <p:cNvSpPr/>
              <p:nvPr/>
            </p:nvSpPr>
            <p:spPr>
              <a:xfrm rot="5400000">
                <a:off x="7727400" y="5655240"/>
                <a:ext cx="153720" cy="1425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638" name="Google Shape;638;p17"/>
              <p:cNvGrpSpPr/>
              <p:nvPr/>
            </p:nvGrpSpPr>
            <p:grpSpPr>
              <a:xfrm>
                <a:off x="7885440" y="5803200"/>
                <a:ext cx="244440" cy="183600"/>
                <a:chOff x="7885440" y="5803200"/>
                <a:chExt cx="244440" cy="183600"/>
              </a:xfrm>
            </p:grpSpPr>
            <p:sp>
              <p:nvSpPr>
                <p:cNvPr id="639" name="Google Shape;639;p17"/>
                <p:cNvSpPr/>
                <p:nvPr/>
              </p:nvSpPr>
              <p:spPr>
                <a:xfrm>
                  <a:off x="7885440" y="5803200"/>
                  <a:ext cx="244440" cy="10188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7952040" y="5817960"/>
                  <a:ext cx="11088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41" name="Google Shape;641;p17"/>
              <p:cNvSpPr/>
              <p:nvPr/>
            </p:nvSpPr>
            <p:spPr>
              <a:xfrm flipH="1" rot="-5400000">
                <a:off x="7864200" y="5661000"/>
                <a:ext cx="153720" cy="131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642" name="Google Shape;642;p17"/>
              <p:cNvGrpSpPr/>
              <p:nvPr/>
            </p:nvGrpSpPr>
            <p:grpSpPr>
              <a:xfrm>
                <a:off x="8252640" y="5803200"/>
                <a:ext cx="244440" cy="183600"/>
                <a:chOff x="8252640" y="5803200"/>
                <a:chExt cx="244440" cy="183600"/>
              </a:xfrm>
            </p:grpSpPr>
            <p:sp>
              <p:nvSpPr>
                <p:cNvPr id="643" name="Google Shape;643;p17"/>
                <p:cNvSpPr/>
                <p:nvPr/>
              </p:nvSpPr>
              <p:spPr>
                <a:xfrm>
                  <a:off x="8252640" y="5803200"/>
                  <a:ext cx="244440" cy="10188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8319600" y="5817960"/>
                  <a:ext cx="11088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45" name="Google Shape;645;p17"/>
              <p:cNvSpPr/>
              <p:nvPr/>
            </p:nvSpPr>
            <p:spPr>
              <a:xfrm rot="5400000">
                <a:off x="8359200" y="5655240"/>
                <a:ext cx="153720" cy="1425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646" name="Google Shape;646;p17"/>
              <p:cNvGrpSpPr/>
              <p:nvPr/>
            </p:nvGrpSpPr>
            <p:grpSpPr>
              <a:xfrm>
                <a:off x="8517960" y="5803200"/>
                <a:ext cx="244440" cy="183600"/>
                <a:chOff x="8517960" y="5803200"/>
                <a:chExt cx="244440" cy="183600"/>
              </a:xfrm>
            </p:grpSpPr>
            <p:sp>
              <p:nvSpPr>
                <p:cNvPr id="647" name="Google Shape;647;p17"/>
                <p:cNvSpPr/>
                <p:nvPr/>
              </p:nvSpPr>
              <p:spPr>
                <a:xfrm>
                  <a:off x="8517960" y="5803200"/>
                  <a:ext cx="244440" cy="10188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8584920" y="5817960"/>
                  <a:ext cx="11088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49" name="Google Shape;649;p17"/>
              <p:cNvSpPr/>
              <p:nvPr/>
            </p:nvSpPr>
            <p:spPr>
              <a:xfrm flipH="1" rot="-5400000">
                <a:off x="8496720" y="5660280"/>
                <a:ext cx="153720" cy="1328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</p:grpSp>
        <p:grpSp>
          <p:nvGrpSpPr>
            <p:cNvPr id="650" name="Google Shape;650;p17"/>
            <p:cNvGrpSpPr/>
            <p:nvPr/>
          </p:nvGrpSpPr>
          <p:grpSpPr>
            <a:xfrm>
              <a:off x="8915400" y="5307120"/>
              <a:ext cx="1142640" cy="679680"/>
              <a:chOff x="8915400" y="5307120"/>
              <a:chExt cx="1142640" cy="679680"/>
            </a:xfrm>
          </p:grpSpPr>
          <p:grpSp>
            <p:nvGrpSpPr>
              <p:cNvPr id="651" name="Google Shape;651;p17"/>
              <p:cNvGrpSpPr/>
              <p:nvPr/>
            </p:nvGrpSpPr>
            <p:grpSpPr>
              <a:xfrm>
                <a:off x="8915400" y="5803200"/>
                <a:ext cx="244440" cy="183600"/>
                <a:chOff x="8915400" y="5803200"/>
                <a:chExt cx="244440" cy="183600"/>
              </a:xfrm>
            </p:grpSpPr>
            <p:sp>
              <p:nvSpPr>
                <p:cNvPr id="652" name="Google Shape;652;p17"/>
                <p:cNvSpPr/>
                <p:nvPr/>
              </p:nvSpPr>
              <p:spPr>
                <a:xfrm>
                  <a:off x="8915400" y="5803200"/>
                  <a:ext cx="244440" cy="10188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8982360" y="5817960"/>
                  <a:ext cx="11088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54" name="Google Shape;654;p17"/>
              <p:cNvSpPr/>
              <p:nvPr/>
            </p:nvSpPr>
            <p:spPr>
              <a:xfrm>
                <a:off x="9088920" y="5540400"/>
                <a:ext cx="163440" cy="109800"/>
              </a:xfrm>
              <a:prstGeom prst="ellipse">
                <a:avLst/>
              </a:pr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7"/>
              <p:cNvSpPr/>
              <p:nvPr/>
            </p:nvSpPr>
            <p:spPr>
              <a:xfrm>
                <a:off x="9721080" y="5540400"/>
                <a:ext cx="163440" cy="109800"/>
              </a:xfrm>
              <a:prstGeom prst="ellipse">
                <a:avLst/>
              </a:pr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7"/>
              <p:cNvSpPr/>
              <p:nvPr/>
            </p:nvSpPr>
            <p:spPr>
              <a:xfrm rot="5400000">
                <a:off x="9253800" y="5311800"/>
                <a:ext cx="145800" cy="3106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sp>
            <p:nvSpPr>
              <p:cNvPr id="657" name="Google Shape;657;p17"/>
              <p:cNvSpPr/>
              <p:nvPr/>
            </p:nvSpPr>
            <p:spPr>
              <a:xfrm flipH="1" rot="-5400000">
                <a:off x="9569520" y="5306760"/>
                <a:ext cx="145800" cy="320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sp>
            <p:nvSpPr>
              <p:cNvPr id="658" name="Google Shape;658;p17"/>
              <p:cNvSpPr/>
              <p:nvPr/>
            </p:nvSpPr>
            <p:spPr>
              <a:xfrm>
                <a:off x="9406080" y="5307120"/>
                <a:ext cx="151920" cy="8712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17"/>
              <p:cNvSpPr/>
              <p:nvPr/>
            </p:nvSpPr>
            <p:spPr>
              <a:xfrm rot="5400000">
                <a:off x="9022680" y="5655240"/>
                <a:ext cx="153720" cy="1425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660" name="Google Shape;660;p17"/>
              <p:cNvGrpSpPr/>
              <p:nvPr/>
            </p:nvGrpSpPr>
            <p:grpSpPr>
              <a:xfrm>
                <a:off x="9180720" y="5803200"/>
                <a:ext cx="244440" cy="183600"/>
                <a:chOff x="9180720" y="5803200"/>
                <a:chExt cx="244440" cy="183600"/>
              </a:xfrm>
            </p:grpSpPr>
            <p:sp>
              <p:nvSpPr>
                <p:cNvPr id="661" name="Google Shape;661;p17"/>
                <p:cNvSpPr/>
                <p:nvPr/>
              </p:nvSpPr>
              <p:spPr>
                <a:xfrm>
                  <a:off x="9180720" y="5803200"/>
                  <a:ext cx="244440" cy="10188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9247680" y="5817960"/>
                  <a:ext cx="11088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63" name="Google Shape;663;p17"/>
              <p:cNvSpPr/>
              <p:nvPr/>
            </p:nvSpPr>
            <p:spPr>
              <a:xfrm flipH="1" rot="-5400000">
                <a:off x="9159480" y="5661000"/>
                <a:ext cx="153720" cy="1314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664" name="Google Shape;664;p17"/>
              <p:cNvGrpSpPr/>
              <p:nvPr/>
            </p:nvGrpSpPr>
            <p:grpSpPr>
              <a:xfrm>
                <a:off x="9548280" y="5803200"/>
                <a:ext cx="244440" cy="183600"/>
                <a:chOff x="9548280" y="5803200"/>
                <a:chExt cx="244440" cy="183600"/>
              </a:xfrm>
            </p:grpSpPr>
            <p:sp>
              <p:nvSpPr>
                <p:cNvPr id="665" name="Google Shape;665;p17"/>
                <p:cNvSpPr/>
                <p:nvPr/>
              </p:nvSpPr>
              <p:spPr>
                <a:xfrm>
                  <a:off x="9548280" y="5803200"/>
                  <a:ext cx="244440" cy="10188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9614880" y="5817960"/>
                  <a:ext cx="11088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67" name="Google Shape;667;p17"/>
              <p:cNvSpPr/>
              <p:nvPr/>
            </p:nvSpPr>
            <p:spPr>
              <a:xfrm rot="5400000">
                <a:off x="9654480" y="5655240"/>
                <a:ext cx="153720" cy="1425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  <p:grpSp>
            <p:nvGrpSpPr>
              <p:cNvPr id="668" name="Google Shape;668;p17"/>
              <p:cNvGrpSpPr/>
              <p:nvPr/>
            </p:nvGrpSpPr>
            <p:grpSpPr>
              <a:xfrm>
                <a:off x="9813600" y="5803200"/>
                <a:ext cx="244440" cy="183600"/>
                <a:chOff x="9813600" y="5803200"/>
                <a:chExt cx="244440" cy="183600"/>
              </a:xfrm>
            </p:grpSpPr>
            <p:sp>
              <p:nvSpPr>
                <p:cNvPr id="669" name="Google Shape;669;p17"/>
                <p:cNvSpPr/>
                <p:nvPr/>
              </p:nvSpPr>
              <p:spPr>
                <a:xfrm>
                  <a:off x="9813600" y="5803200"/>
                  <a:ext cx="244440" cy="101880"/>
                </a:xfrm>
                <a:custGeom>
                  <a:rect b="b" l="l" r="r" t="t"/>
                  <a:pathLst>
                    <a:path extrusionOk="0" h="288" w="783">
                      <a:moveTo>
                        <a:pt x="384" y="0"/>
                      </a:moveTo>
                      <a:lnTo>
                        <a:pt x="0" y="144"/>
                      </a:lnTo>
                      <a:lnTo>
                        <a:pt x="384" y="288"/>
                      </a:lnTo>
                      <a:lnTo>
                        <a:pt x="783" y="141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284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9880200" y="5817960"/>
                  <a:ext cx="110880" cy="1688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71" name="Google Shape;671;p17"/>
              <p:cNvSpPr/>
              <p:nvPr/>
            </p:nvSpPr>
            <p:spPr>
              <a:xfrm flipH="1" rot="-5400000">
                <a:off x="9792000" y="5660280"/>
                <a:ext cx="153720" cy="1328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sp>
        </p:grpSp>
        <p:sp>
          <p:nvSpPr>
            <p:cNvPr id="672" name="Google Shape;672;p17"/>
            <p:cNvSpPr/>
            <p:nvPr/>
          </p:nvSpPr>
          <p:spPr>
            <a:xfrm>
              <a:off x="8610480" y="4800240"/>
              <a:ext cx="299160" cy="201240"/>
            </a:xfrm>
            <a:prstGeom prst="ellipse">
              <a:avLst/>
            </a:pr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7"/>
            <p:cNvSpPr/>
            <p:nvPr/>
          </p:nvSpPr>
          <p:spPr>
            <a:xfrm rot="5400000">
              <a:off x="8321040" y="4867920"/>
              <a:ext cx="304560" cy="5727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sp>
        <p:sp>
          <p:nvSpPr>
            <p:cNvPr id="674" name="Google Shape;674;p17"/>
            <p:cNvSpPr/>
            <p:nvPr/>
          </p:nvSpPr>
          <p:spPr>
            <a:xfrm flipH="1" rot="-5400000">
              <a:off x="8967960" y="4793400"/>
              <a:ext cx="304560" cy="7218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sp>
        <p:sp>
          <p:nvSpPr>
            <p:cNvPr id="675" name="Google Shape;675;p17"/>
            <p:cNvSpPr/>
            <p:nvPr/>
          </p:nvSpPr>
          <p:spPr>
            <a:xfrm>
              <a:off x="8381880" y="4430880"/>
              <a:ext cx="68544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{+e}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7315200" y="4736160"/>
              <a:ext cx="159984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P(</a:t>
              </a:r>
              <a:r>
                <a:rPr b="0" lang="en-US" sz="1800" strike="noStrike">
                  <a:solidFill>
                    <a:srgbClr val="FF0000"/>
                  </a:solidFill>
                  <a:latin typeface="Palatino"/>
                  <a:ea typeface="Palatino"/>
                  <a:cs typeface="Palatino"/>
                  <a:sym typeface="Palatino"/>
                </a:rPr>
                <a:t>+e’ </a:t>
              </a:r>
              <a:r>
                <a:rPr b="0" lang="en-US" sz="18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| +e)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7391520" y="5029200"/>
              <a:ext cx="1142640" cy="303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4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{+e, +</a:t>
              </a:r>
              <a:r>
                <a:rPr b="0" lang="en-US" sz="1400" strike="noStrike">
                  <a:solidFill>
                    <a:srgbClr val="FF0000"/>
                  </a:solidFill>
                  <a:latin typeface="Palatino"/>
                  <a:ea typeface="Palatino"/>
                  <a:cs typeface="Palatino"/>
                  <a:sym typeface="Palatino"/>
                </a:rPr>
                <a:t>e’</a:t>
              </a:r>
              <a:r>
                <a:rPr b="0" lang="en-US" sz="1400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}</a:t>
              </a:r>
              <a:endParaRPr b="0" sz="14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8" name="Google Shape;678;p17"/>
          <p:cNvSpPr/>
          <p:nvPr/>
        </p:nvSpPr>
        <p:spPr>
          <a:xfrm>
            <a:off x="8915400" y="4811760"/>
            <a:ext cx="1599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P(</a:t>
            </a:r>
            <a:r>
              <a:rPr b="0" lang="en-US" sz="1800" strike="noStrik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-e’ </a:t>
            </a:r>
            <a:r>
              <a:rPr b="0" lang="en-US" sz="18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| +e)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17"/>
          <p:cNvSpPr/>
          <p:nvPr/>
        </p:nvSpPr>
        <p:spPr>
          <a:xfrm>
            <a:off x="9296280" y="5029200"/>
            <a:ext cx="99036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{+e, </a:t>
            </a:r>
            <a:r>
              <a:rPr b="0" lang="en-US" sz="1400" strike="noStrik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-e’</a:t>
            </a:r>
            <a:r>
              <a:rPr b="0" lang="en-US" sz="1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7"/>
          <p:cNvSpPr/>
          <p:nvPr/>
        </p:nvSpPr>
        <p:spPr>
          <a:xfrm>
            <a:off x="7696080" y="5181480"/>
            <a:ext cx="38052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a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1" name="Google Shape;6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832840"/>
            <a:ext cx="3723840" cy="494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82" name="Google Shape;68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120" y="2123280"/>
            <a:ext cx="4527360" cy="572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83" name="Google Shape;68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360" y="3962160"/>
            <a:ext cx="4233600" cy="49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98880" y="5130360"/>
            <a:ext cx="3703320" cy="49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98880" y="4527360"/>
            <a:ext cx="2968200" cy="49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8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VPI Properties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18"/>
          <p:cNvSpPr/>
          <p:nvPr/>
        </p:nvSpPr>
        <p:spPr>
          <a:xfrm>
            <a:off x="533520" y="1295280"/>
            <a:ext cx="6781320" cy="5033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36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lang="en-US" sz="28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Nonnegative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272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lang="en-US" sz="28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Nonadditive 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(think of observing E</a:t>
            </a:r>
            <a:r>
              <a:rPr b="0" baseline="-2500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twice)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272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lang="en-US" sz="28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Order-independent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xp_fig" id="693" name="Google Shape;6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5705640"/>
            <a:ext cx="6872040" cy="99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67680" y="4952880"/>
            <a:ext cx="2437920" cy="162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95" name="Google Shape;69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4255920"/>
            <a:ext cx="6302160" cy="39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15400" y="2895480"/>
            <a:ext cx="2396880" cy="170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97" name="Google Shape;697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47920" y="2133720"/>
            <a:ext cx="3382560" cy="393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96080" y="1371600"/>
            <a:ext cx="4114440" cy="123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Decision Networks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480" y="1295280"/>
            <a:ext cx="7085520" cy="524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0" y="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Decision Networks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5335560" y="4170240"/>
            <a:ext cx="360" cy="1149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141" name="Google Shape;141;p3"/>
          <p:cNvSpPr/>
          <p:nvPr/>
        </p:nvSpPr>
        <p:spPr>
          <a:xfrm>
            <a:off x="4724280" y="3581280"/>
            <a:ext cx="1221840" cy="57420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Weather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4724280" y="5334120"/>
            <a:ext cx="1221840" cy="57420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Forecast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4800600" y="2098800"/>
            <a:ext cx="1142640" cy="533160"/>
          </a:xfrm>
          <a:prstGeom prst="rect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Umbrella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3"/>
          <p:cNvGrpSpPr/>
          <p:nvPr/>
        </p:nvGrpSpPr>
        <p:grpSpPr>
          <a:xfrm>
            <a:off x="7010280" y="2860560"/>
            <a:ext cx="837720" cy="533160"/>
            <a:chOff x="7010280" y="2860560"/>
            <a:chExt cx="837720" cy="533160"/>
          </a:xfrm>
        </p:grpSpPr>
        <p:sp>
          <p:nvSpPr>
            <p:cNvPr id="145" name="Google Shape;145;p3"/>
            <p:cNvSpPr/>
            <p:nvPr/>
          </p:nvSpPr>
          <p:spPr>
            <a:xfrm>
              <a:off x="7010280" y="2860560"/>
              <a:ext cx="837720" cy="533160"/>
            </a:xfrm>
            <a:custGeom>
              <a:rect b="b" l="l" r="r" t="t"/>
              <a:pathLst>
                <a:path extrusionOk="0" h="288" w="783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46" name="Google Shape;146;p3"/>
            <p:cNvSpPr/>
            <p:nvPr/>
          </p:nvSpPr>
          <p:spPr>
            <a:xfrm>
              <a:off x="7238880" y="2936880"/>
              <a:ext cx="38052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3"/>
          <p:cNvSpPr/>
          <p:nvPr/>
        </p:nvSpPr>
        <p:spPr>
          <a:xfrm>
            <a:off x="5958000" y="2365200"/>
            <a:ext cx="1037880" cy="761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148" name="Google Shape;148;p3"/>
          <p:cNvSpPr/>
          <p:nvPr/>
        </p:nvSpPr>
        <p:spPr>
          <a:xfrm flipH="1" rot="10800000">
            <a:off x="5961240" y="3127320"/>
            <a:ext cx="1034640" cy="740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pic>
        <p:nvPicPr>
          <p:cNvPr id="149" name="Google Shape;14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080" y="1600200"/>
            <a:ext cx="2071080" cy="121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6760" y="3505320"/>
            <a:ext cx="1922760" cy="108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800" y="5098680"/>
            <a:ext cx="2057040" cy="114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91520" y="1752480"/>
            <a:ext cx="4717080" cy="3192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/>
          <p:nvPr/>
        </p:nvSpPr>
        <p:spPr>
          <a:xfrm>
            <a:off x="0" y="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Palatino"/>
                <a:ea typeface="Palatino"/>
                <a:cs typeface="Palatino"/>
                <a:sym typeface="Palatino"/>
              </a:rPr>
              <a:t>Decision Networks</a:t>
            </a:r>
            <a:endParaRPr sz="400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685800" y="1371600"/>
            <a:ext cx="9448560" cy="4754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36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MEU: choose the action which maximizes the expected utility given the evidence</a:t>
            </a:r>
            <a:endParaRPr b="0" i="0" sz="18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28060" lvl="0" marL="34272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8155080" y="4475160"/>
            <a:ext cx="360" cy="1149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161" name="Google Shape;161;p4"/>
          <p:cNvSpPr/>
          <p:nvPr/>
        </p:nvSpPr>
        <p:spPr>
          <a:xfrm>
            <a:off x="7543800" y="3886200"/>
            <a:ext cx="1221840" cy="57420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Weather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7543800" y="5638680"/>
            <a:ext cx="1221840" cy="57420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Forecast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7620120" y="2403360"/>
            <a:ext cx="1142640" cy="533160"/>
          </a:xfrm>
          <a:prstGeom prst="rect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Umbrella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4"/>
          <p:cNvGrpSpPr/>
          <p:nvPr/>
        </p:nvGrpSpPr>
        <p:grpSpPr>
          <a:xfrm>
            <a:off x="9829800" y="3165480"/>
            <a:ext cx="837720" cy="533160"/>
            <a:chOff x="9829800" y="3165480"/>
            <a:chExt cx="837720" cy="533160"/>
          </a:xfrm>
        </p:grpSpPr>
        <p:sp>
          <p:nvSpPr>
            <p:cNvPr id="165" name="Google Shape;165;p4"/>
            <p:cNvSpPr/>
            <p:nvPr/>
          </p:nvSpPr>
          <p:spPr>
            <a:xfrm>
              <a:off x="9829800" y="3165480"/>
              <a:ext cx="837720" cy="533160"/>
            </a:xfrm>
            <a:custGeom>
              <a:rect b="b" l="l" r="r" t="t"/>
              <a:pathLst>
                <a:path extrusionOk="0" h="288" w="783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66" name="Google Shape;166;p4"/>
            <p:cNvSpPr/>
            <p:nvPr/>
          </p:nvSpPr>
          <p:spPr>
            <a:xfrm>
              <a:off x="10058400" y="3241800"/>
              <a:ext cx="38052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4"/>
          <p:cNvSpPr/>
          <p:nvPr/>
        </p:nvSpPr>
        <p:spPr>
          <a:xfrm>
            <a:off x="8777160" y="2670120"/>
            <a:ext cx="1037880" cy="761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168" name="Google Shape;168;p4"/>
          <p:cNvSpPr/>
          <p:nvPr/>
        </p:nvSpPr>
        <p:spPr>
          <a:xfrm flipH="1" rot="10800000">
            <a:off x="8780400" y="3432240"/>
            <a:ext cx="1034640" cy="740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169" name="Google Shape;169;p4"/>
          <p:cNvSpPr/>
          <p:nvPr/>
        </p:nvSpPr>
        <p:spPr>
          <a:xfrm>
            <a:off x="457200" y="4572000"/>
            <a:ext cx="609120" cy="30456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"/>
          <p:cNvSpPr/>
          <p:nvPr/>
        </p:nvSpPr>
        <p:spPr>
          <a:xfrm>
            <a:off x="503280" y="5257800"/>
            <a:ext cx="533160" cy="228240"/>
          </a:xfrm>
          <a:prstGeom prst="rect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"/>
          <p:cNvSpPr/>
          <p:nvPr/>
        </p:nvSpPr>
        <p:spPr>
          <a:xfrm>
            <a:off x="457200" y="6019920"/>
            <a:ext cx="609120" cy="304560"/>
          </a:xfrm>
          <a:custGeom>
            <a:rect b="b" l="l" r="r" t="t"/>
            <a:pathLst>
              <a:path extrusionOk="0" h="288" w="783">
                <a:moveTo>
                  <a:pt x="384" y="0"/>
                </a:moveTo>
                <a:lnTo>
                  <a:pt x="0" y="144"/>
                </a:lnTo>
                <a:lnTo>
                  <a:pt x="384" y="288"/>
                </a:lnTo>
                <a:lnTo>
                  <a:pt x="783" y="141"/>
                </a:lnTo>
                <a:lnTo>
                  <a:pt x="384" y="0"/>
                </a:lnTo>
                <a:close/>
              </a:path>
            </a:pathLst>
          </a:cu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4"/>
          <p:cNvSpPr/>
          <p:nvPr/>
        </p:nvSpPr>
        <p:spPr>
          <a:xfrm>
            <a:off x="685800" y="1905120"/>
            <a:ext cx="4800240" cy="43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360" lvl="0" marL="34272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Can directly operationalize this with decision networks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Bayes nets with nodes for utility and actions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9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Lets us calculate the expected utility for each action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272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New node types: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Chance nodes (just like BNs)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9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Actions (rectangles, cannot have parents, act as observed evidence)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9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80000"/>
              </a:lnSpc>
              <a:spcBef>
                <a:spcPts val="79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85480" lvl="1" marL="74304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Utility node (diamond, depends on action and chance nodes)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Decision Networks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7850160" y="4205160"/>
            <a:ext cx="360" cy="1149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180" name="Google Shape;180;p5"/>
          <p:cNvSpPr/>
          <p:nvPr/>
        </p:nvSpPr>
        <p:spPr>
          <a:xfrm>
            <a:off x="7238880" y="3616200"/>
            <a:ext cx="1221840" cy="57420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Weather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7238880" y="5369040"/>
            <a:ext cx="1221840" cy="57420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Forecast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7315200" y="2133720"/>
            <a:ext cx="1142640" cy="533160"/>
          </a:xfrm>
          <a:prstGeom prst="rect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Umbrella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5"/>
          <p:cNvGrpSpPr/>
          <p:nvPr/>
        </p:nvGrpSpPr>
        <p:grpSpPr>
          <a:xfrm>
            <a:off x="9524880" y="2895480"/>
            <a:ext cx="837720" cy="533160"/>
            <a:chOff x="9524880" y="2895480"/>
            <a:chExt cx="837720" cy="533160"/>
          </a:xfrm>
        </p:grpSpPr>
        <p:sp>
          <p:nvSpPr>
            <p:cNvPr id="184" name="Google Shape;184;p5"/>
            <p:cNvSpPr/>
            <p:nvPr/>
          </p:nvSpPr>
          <p:spPr>
            <a:xfrm>
              <a:off x="9524880" y="2895480"/>
              <a:ext cx="837720" cy="533160"/>
            </a:xfrm>
            <a:custGeom>
              <a:rect b="b" l="l" r="r" t="t"/>
              <a:pathLst>
                <a:path extrusionOk="0" h="288" w="783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85" name="Google Shape;185;p5"/>
            <p:cNvSpPr/>
            <p:nvPr/>
          </p:nvSpPr>
          <p:spPr>
            <a:xfrm>
              <a:off x="9753480" y="2971800"/>
              <a:ext cx="38052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Palatino"/>
                  <a:ea typeface="Palatino"/>
                  <a:cs typeface="Palatino"/>
                  <a:sym typeface="Palatino"/>
                </a:rPr>
                <a:t>U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5"/>
          <p:cNvSpPr/>
          <p:nvPr/>
        </p:nvSpPr>
        <p:spPr>
          <a:xfrm>
            <a:off x="8472600" y="2400480"/>
            <a:ext cx="1037880" cy="761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187" name="Google Shape;187;p5"/>
          <p:cNvSpPr/>
          <p:nvPr/>
        </p:nvSpPr>
        <p:spPr>
          <a:xfrm flipH="1" rot="10800000">
            <a:off x="8475840" y="3162240"/>
            <a:ext cx="1034640" cy="740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188" name="Google Shape;188;p5"/>
          <p:cNvSpPr/>
          <p:nvPr/>
        </p:nvSpPr>
        <p:spPr>
          <a:xfrm>
            <a:off x="1066680" y="1447920"/>
            <a:ext cx="4800240" cy="490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966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Action selection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41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2780" lvl="1" marL="74304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Instantiate all evidence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2780" lvl="1" marL="74304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Set action node(s) each possible way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2780" lvl="1" marL="74304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Calculate posterior for all parents of utility node, given the evidence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2780" lvl="1" marL="74304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Calculate expected utility for each action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2780" lvl="1" marL="74304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Choose maximizing action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Palatino"/>
                <a:ea typeface="Palatino"/>
                <a:cs typeface="Palatino"/>
                <a:sym typeface="Palatino"/>
              </a:rPr>
              <a:t>Maximum Expected Utility</a:t>
            </a:r>
            <a:endParaRPr sz="400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5791320" y="3616200"/>
            <a:ext cx="1221840" cy="57420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Weather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5867280" y="2133720"/>
            <a:ext cx="1142640" cy="533160"/>
          </a:xfrm>
          <a:prstGeom prst="rect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Umbrella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6"/>
          <p:cNvGrpSpPr/>
          <p:nvPr/>
        </p:nvGrpSpPr>
        <p:grpSpPr>
          <a:xfrm>
            <a:off x="8077320" y="2895480"/>
            <a:ext cx="837720" cy="533160"/>
            <a:chOff x="8077320" y="2895480"/>
            <a:chExt cx="837720" cy="533160"/>
          </a:xfrm>
        </p:grpSpPr>
        <p:sp>
          <p:nvSpPr>
            <p:cNvPr id="198" name="Google Shape;198;p6"/>
            <p:cNvSpPr/>
            <p:nvPr/>
          </p:nvSpPr>
          <p:spPr>
            <a:xfrm>
              <a:off x="8077320" y="2895480"/>
              <a:ext cx="837720" cy="533160"/>
            </a:xfrm>
            <a:custGeom>
              <a:rect b="b" l="l" r="r" t="t"/>
              <a:pathLst>
                <a:path extrusionOk="0" h="288" w="783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9" name="Google Shape;199;p6"/>
            <p:cNvSpPr/>
            <p:nvPr/>
          </p:nvSpPr>
          <p:spPr>
            <a:xfrm>
              <a:off x="8305920" y="2971800"/>
              <a:ext cx="38052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6"/>
          <p:cNvSpPr/>
          <p:nvPr/>
        </p:nvSpPr>
        <p:spPr>
          <a:xfrm>
            <a:off x="7024680" y="2400480"/>
            <a:ext cx="1037880" cy="761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201" name="Google Shape;201;p6"/>
          <p:cNvSpPr/>
          <p:nvPr/>
        </p:nvSpPr>
        <p:spPr>
          <a:xfrm flipH="1" rot="10800000">
            <a:off x="7027920" y="3162240"/>
            <a:ext cx="1034640" cy="740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graphicFrame>
        <p:nvGraphicFramePr>
          <p:cNvPr id="202" name="Google Shape;202;p6"/>
          <p:cNvGraphicFramePr/>
          <p:nvPr/>
        </p:nvGraphicFramePr>
        <p:xfrm>
          <a:off x="5562720" y="4525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{A6CBD06C-FEF9-4561-927B-C5DCA06210E6}</a:tableStyleId>
              </a:tblPr>
              <a:tblGrid>
                <a:gridCol w="914400"/>
                <a:gridCol w="914400"/>
              </a:tblGrid>
              <a:tr h="39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P(W)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3" name="Google Shape;203;p6"/>
          <p:cNvSpPr/>
          <p:nvPr/>
        </p:nvSpPr>
        <p:spPr>
          <a:xfrm>
            <a:off x="457200" y="1600200"/>
            <a:ext cx="2285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Umbrella = leave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6"/>
          <p:cNvSpPr/>
          <p:nvPr/>
        </p:nvSpPr>
        <p:spPr>
          <a:xfrm>
            <a:off x="457200" y="3429000"/>
            <a:ext cx="2285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Umbrella = take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P_tmp" id="205" name="Google Shape;2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360" y="2133720"/>
            <a:ext cx="3657240" cy="5583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" id="206" name="Google Shape;20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360" y="3936960"/>
            <a:ext cx="3504960" cy="5583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" id="207" name="Google Shape;20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120" y="4724280"/>
            <a:ext cx="2666520" cy="22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6"/>
          <p:cNvSpPr/>
          <p:nvPr/>
        </p:nvSpPr>
        <p:spPr>
          <a:xfrm>
            <a:off x="457200" y="5653080"/>
            <a:ext cx="2742840" cy="6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Optimal decision = leave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P_tmp" id="209" name="Google Shape;20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120" y="2819520"/>
            <a:ext cx="269208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" id="210" name="Google Shape;210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4720" y="6248520"/>
            <a:ext cx="3072960" cy="355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48120" y="1303200"/>
            <a:ext cx="3591360" cy="24303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2" name="Google Shape;212;p6"/>
          <p:cNvGraphicFramePr/>
          <p:nvPr/>
        </p:nvGraphicFramePr>
        <p:xfrm>
          <a:off x="8686800" y="4191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{A6CBD06C-FEF9-4561-927B-C5DCA06210E6}</a:tableStyleId>
              </a:tblPr>
              <a:tblGrid>
                <a:gridCol w="1066675"/>
                <a:gridCol w="1066675"/>
                <a:gridCol w="1066675"/>
              </a:tblGrid>
              <a:tr h="70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U(A,W)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leave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leave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Decisions as Outcome Trees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7"/>
          <p:cNvSpPr txBox="1"/>
          <p:nvPr/>
        </p:nvSpPr>
        <p:spPr>
          <a:xfrm>
            <a:off x="3733920" y="5791320"/>
            <a:ext cx="8229240" cy="63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36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Almost exactly like expectimax / MDPs</a:t>
            </a:r>
            <a:endParaRPr b="0" i="0" sz="24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grpSp>
        <p:nvGrpSpPr>
          <p:cNvPr id="219" name="Google Shape;219;p7"/>
          <p:cNvGrpSpPr/>
          <p:nvPr/>
        </p:nvGrpSpPr>
        <p:grpSpPr>
          <a:xfrm>
            <a:off x="3505320" y="1600200"/>
            <a:ext cx="8533800" cy="3124080"/>
            <a:chOff x="3505320" y="1600200"/>
            <a:chExt cx="8533800" cy="3124080"/>
          </a:xfrm>
        </p:grpSpPr>
        <p:grpSp>
          <p:nvGrpSpPr>
            <p:cNvPr id="220" name="Google Shape;220;p7"/>
            <p:cNvGrpSpPr/>
            <p:nvPr/>
          </p:nvGrpSpPr>
          <p:grpSpPr>
            <a:xfrm>
              <a:off x="3505320" y="4191120"/>
              <a:ext cx="1828440" cy="533160"/>
              <a:chOff x="3505320" y="4191120"/>
              <a:chExt cx="1828440" cy="533160"/>
            </a:xfrm>
          </p:grpSpPr>
          <p:sp>
            <p:nvSpPr>
              <p:cNvPr id="221" name="Google Shape;221;p7"/>
              <p:cNvSpPr/>
              <p:nvPr/>
            </p:nvSpPr>
            <p:spPr>
              <a:xfrm>
                <a:off x="3505320" y="4191120"/>
                <a:ext cx="1828440" cy="533160"/>
              </a:xfrm>
              <a:custGeom>
                <a:rect b="b" l="l" r="r" t="t"/>
                <a:pathLst>
                  <a:path extrusionOk="0" h="288" w="783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22" name="Google Shape;222;p7"/>
              <p:cNvSpPr/>
              <p:nvPr/>
            </p:nvSpPr>
            <p:spPr>
              <a:xfrm>
                <a:off x="4003920" y="4267080"/>
                <a:ext cx="830880" cy="364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U(t,s)</a:t>
                </a:r>
                <a:endParaRPr b="0" i="0" sz="18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3" name="Google Shape;223;p7"/>
            <p:cNvSpPr/>
            <p:nvPr/>
          </p:nvSpPr>
          <p:spPr>
            <a:xfrm>
              <a:off x="4724280" y="2819520"/>
              <a:ext cx="1371240" cy="574200"/>
            </a:xfrm>
            <a:prstGeom prst="ellipse">
              <a:avLst/>
            </a:pr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Weather | {}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9448920" y="2819520"/>
              <a:ext cx="1371240" cy="574200"/>
            </a:xfrm>
            <a:prstGeom prst="ellipse">
              <a:avLst/>
            </a:pr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-28575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Weather | {}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 rot="5400000">
              <a:off x="6191280" y="1276200"/>
              <a:ext cx="761760" cy="23238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sp>
        <p:sp>
          <p:nvSpPr>
            <p:cNvPr id="226" name="Google Shape;226;p7"/>
            <p:cNvSpPr/>
            <p:nvPr/>
          </p:nvSpPr>
          <p:spPr>
            <a:xfrm flipH="1" rot="-5400000">
              <a:off x="8552880" y="1238040"/>
              <a:ext cx="761760" cy="24001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sp>
        <p:sp>
          <p:nvSpPr>
            <p:cNvPr id="227" name="Google Shape;227;p7"/>
            <p:cNvSpPr/>
            <p:nvPr/>
          </p:nvSpPr>
          <p:spPr>
            <a:xfrm rot="-1071600">
              <a:off x="5899320" y="2143440"/>
              <a:ext cx="99036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take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7"/>
            <p:cNvSpPr/>
            <p:nvPr/>
          </p:nvSpPr>
          <p:spPr>
            <a:xfrm rot="1093200">
              <a:off x="8723880" y="2202840"/>
              <a:ext cx="99036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leave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7162920" y="1600200"/>
              <a:ext cx="1142640" cy="45684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{}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 rot="5400000">
              <a:off x="4478400" y="3259080"/>
              <a:ext cx="796680" cy="10663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sp>
        <p:sp>
          <p:nvSpPr>
            <p:cNvPr id="231" name="Google Shape;231;p7"/>
            <p:cNvSpPr/>
            <p:nvPr/>
          </p:nvSpPr>
          <p:spPr>
            <a:xfrm rot="-2151000">
              <a:off x="4244760" y="3422880"/>
              <a:ext cx="99036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sun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2" name="Google Shape;232;p7"/>
            <p:cNvGrpSpPr/>
            <p:nvPr/>
          </p:nvGrpSpPr>
          <p:grpSpPr>
            <a:xfrm>
              <a:off x="5486400" y="4191120"/>
              <a:ext cx="1828440" cy="533160"/>
              <a:chOff x="5486400" y="4191120"/>
              <a:chExt cx="1828440" cy="533160"/>
            </a:xfrm>
          </p:grpSpPr>
          <p:sp>
            <p:nvSpPr>
              <p:cNvPr id="233" name="Google Shape;233;p7"/>
              <p:cNvSpPr/>
              <p:nvPr/>
            </p:nvSpPr>
            <p:spPr>
              <a:xfrm>
                <a:off x="5486400" y="4191120"/>
                <a:ext cx="1828440" cy="533160"/>
              </a:xfrm>
              <a:custGeom>
                <a:rect b="b" l="l" r="r" t="t"/>
                <a:pathLst>
                  <a:path extrusionOk="0" h="288" w="783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34" name="Google Shape;234;p7"/>
              <p:cNvSpPr/>
              <p:nvPr/>
            </p:nvSpPr>
            <p:spPr>
              <a:xfrm>
                <a:off x="5985000" y="4267080"/>
                <a:ext cx="830880" cy="364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U(t,r)</a:t>
                </a:r>
                <a:endParaRPr b="0" i="0" sz="18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5" name="Google Shape;235;p7"/>
            <p:cNvSpPr/>
            <p:nvPr/>
          </p:nvSpPr>
          <p:spPr>
            <a:xfrm flipH="1" rot="-5400000">
              <a:off x="5506560" y="3297240"/>
              <a:ext cx="796680" cy="9903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sp>
        <p:sp>
          <p:nvSpPr>
            <p:cNvPr id="236" name="Google Shape;236;p7"/>
            <p:cNvSpPr/>
            <p:nvPr/>
          </p:nvSpPr>
          <p:spPr>
            <a:xfrm rot="2243400">
              <a:off x="5858280" y="3692160"/>
              <a:ext cx="99036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rain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7" name="Google Shape;237;p7"/>
            <p:cNvGrpSpPr/>
            <p:nvPr/>
          </p:nvGrpSpPr>
          <p:grpSpPr>
            <a:xfrm>
              <a:off x="8229600" y="4191120"/>
              <a:ext cx="1828440" cy="533160"/>
              <a:chOff x="8229600" y="4191120"/>
              <a:chExt cx="1828440" cy="533160"/>
            </a:xfrm>
          </p:grpSpPr>
          <p:sp>
            <p:nvSpPr>
              <p:cNvPr id="238" name="Google Shape;238;p7"/>
              <p:cNvSpPr/>
              <p:nvPr/>
            </p:nvSpPr>
            <p:spPr>
              <a:xfrm>
                <a:off x="8229600" y="4191120"/>
                <a:ext cx="1828440" cy="533160"/>
              </a:xfrm>
              <a:custGeom>
                <a:rect b="b" l="l" r="r" t="t"/>
                <a:pathLst>
                  <a:path extrusionOk="0" h="288" w="783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39" name="Google Shape;239;p7"/>
              <p:cNvSpPr/>
              <p:nvPr/>
            </p:nvSpPr>
            <p:spPr>
              <a:xfrm>
                <a:off x="8728200" y="4267080"/>
                <a:ext cx="830880" cy="364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U(l,s)</a:t>
                </a:r>
                <a:endParaRPr b="0" i="0" sz="18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0" name="Google Shape;240;p7"/>
            <p:cNvSpPr/>
            <p:nvPr/>
          </p:nvSpPr>
          <p:spPr>
            <a:xfrm rot="5400000">
              <a:off x="9203760" y="3258360"/>
              <a:ext cx="796680" cy="10681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sp>
        <p:grpSp>
          <p:nvGrpSpPr>
            <p:cNvPr id="241" name="Google Shape;241;p7"/>
            <p:cNvGrpSpPr/>
            <p:nvPr/>
          </p:nvGrpSpPr>
          <p:grpSpPr>
            <a:xfrm>
              <a:off x="10210680" y="4191120"/>
              <a:ext cx="1828440" cy="533160"/>
              <a:chOff x="10210680" y="4191120"/>
              <a:chExt cx="1828440" cy="533160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10210680" y="4191120"/>
                <a:ext cx="1828440" cy="533160"/>
              </a:xfrm>
              <a:custGeom>
                <a:rect b="b" l="l" r="r" t="t"/>
                <a:pathLst>
                  <a:path extrusionOk="0" h="288" w="783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43" name="Google Shape;243;p7"/>
              <p:cNvSpPr/>
              <p:nvPr/>
            </p:nvSpPr>
            <p:spPr>
              <a:xfrm>
                <a:off x="10709640" y="4267080"/>
                <a:ext cx="830880" cy="364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U(l,r)</a:t>
                </a:r>
                <a:endParaRPr b="0" i="0" sz="18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4" name="Google Shape;244;p7"/>
            <p:cNvSpPr/>
            <p:nvPr/>
          </p:nvSpPr>
          <p:spPr>
            <a:xfrm flipH="1" rot="-5400000">
              <a:off x="10232280" y="3297960"/>
              <a:ext cx="796680" cy="9885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sp>
        <p:sp>
          <p:nvSpPr>
            <p:cNvPr id="245" name="Google Shape;245;p7"/>
            <p:cNvSpPr/>
            <p:nvPr/>
          </p:nvSpPr>
          <p:spPr>
            <a:xfrm rot="2243400">
              <a:off x="10582560" y="3692160"/>
              <a:ext cx="99036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rain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 rot="-2151000">
              <a:off x="8969040" y="3405240"/>
              <a:ext cx="99036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sun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7" name="Google Shape;2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4572000"/>
            <a:ext cx="1889640" cy="22093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8" name="Google Shape;248;p7"/>
          <p:cNvGrpSpPr/>
          <p:nvPr/>
        </p:nvGrpSpPr>
        <p:grpSpPr>
          <a:xfrm>
            <a:off x="380880" y="2362320"/>
            <a:ext cx="2493720" cy="1637640"/>
            <a:chOff x="380880" y="2362320"/>
            <a:chExt cx="2493720" cy="1637640"/>
          </a:xfrm>
        </p:grpSpPr>
        <p:sp>
          <p:nvSpPr>
            <p:cNvPr id="249" name="Google Shape;249;p7"/>
            <p:cNvSpPr/>
            <p:nvPr/>
          </p:nvSpPr>
          <p:spPr>
            <a:xfrm>
              <a:off x="380880" y="3542760"/>
              <a:ext cx="975240" cy="457200"/>
            </a:xfrm>
            <a:prstGeom prst="ellipse">
              <a:avLst/>
            </a:pr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Weather</a:t>
              </a:r>
              <a:endParaRPr b="0" i="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41720" y="2362320"/>
              <a:ext cx="911880" cy="424440"/>
            </a:xfrm>
            <a:prstGeom prst="rect">
              <a:avLst/>
            </a:pr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Umbrella</a:t>
              </a:r>
              <a:endParaRPr b="0" i="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1" name="Google Shape;251;p7"/>
            <p:cNvGrpSpPr/>
            <p:nvPr/>
          </p:nvGrpSpPr>
          <p:grpSpPr>
            <a:xfrm>
              <a:off x="2205720" y="2968920"/>
              <a:ext cx="668880" cy="424800"/>
              <a:chOff x="2205720" y="2968920"/>
              <a:chExt cx="668880" cy="424800"/>
            </a:xfrm>
          </p:grpSpPr>
          <p:sp>
            <p:nvSpPr>
              <p:cNvPr id="252" name="Google Shape;252;p7"/>
              <p:cNvSpPr/>
              <p:nvPr/>
            </p:nvSpPr>
            <p:spPr>
              <a:xfrm>
                <a:off x="2205720" y="2968920"/>
                <a:ext cx="668880" cy="424440"/>
              </a:xfrm>
              <a:custGeom>
                <a:rect b="b" l="l" r="r" t="t"/>
                <a:pathLst>
                  <a:path extrusionOk="0" h="288" w="783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284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53" name="Google Shape;253;p7"/>
              <p:cNvSpPr/>
              <p:nvPr/>
            </p:nvSpPr>
            <p:spPr>
              <a:xfrm>
                <a:off x="2388240" y="3029760"/>
                <a:ext cx="303840" cy="3639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</a:t>
                </a:r>
                <a:endParaRPr b="0" i="0" sz="18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4" name="Google Shape;254;p7"/>
            <p:cNvSpPr/>
            <p:nvPr/>
          </p:nvSpPr>
          <p:spPr>
            <a:xfrm>
              <a:off x="1365480" y="2574720"/>
              <a:ext cx="828360" cy="6062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sp>
        <p:sp>
          <p:nvSpPr>
            <p:cNvPr id="255" name="Google Shape;255;p7"/>
            <p:cNvSpPr/>
            <p:nvPr/>
          </p:nvSpPr>
          <p:spPr>
            <a:xfrm flipH="1" rot="10800000">
              <a:off x="1368000" y="3180600"/>
              <a:ext cx="825840" cy="590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sp>
      </p:grpSp>
      <p:pic>
        <p:nvPicPr>
          <p:cNvPr id="256" name="Google Shape;25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520" y="1600200"/>
            <a:ext cx="2016000" cy="136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58200" y="4800600"/>
            <a:ext cx="1209600" cy="91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33920" y="4800600"/>
            <a:ext cx="1133280" cy="685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15600" y="4800600"/>
            <a:ext cx="1066320" cy="78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67280" y="4800600"/>
            <a:ext cx="1218960" cy="765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3840" y="4681080"/>
            <a:ext cx="3157920" cy="217656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8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Palatino"/>
                <a:ea typeface="Palatino"/>
                <a:cs typeface="Palatino"/>
                <a:sym typeface="Palatino"/>
              </a:rPr>
              <a:t>Maximum Expected Utility</a:t>
            </a:r>
            <a:endParaRPr sz="400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67" name="Google Shape;267;p8"/>
          <p:cNvSpPr/>
          <p:nvPr/>
        </p:nvSpPr>
        <p:spPr>
          <a:xfrm>
            <a:off x="6478560" y="4129200"/>
            <a:ext cx="360" cy="1149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268" name="Google Shape;268;p8"/>
          <p:cNvSpPr/>
          <p:nvPr/>
        </p:nvSpPr>
        <p:spPr>
          <a:xfrm>
            <a:off x="5867280" y="3540240"/>
            <a:ext cx="1221840" cy="57420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Weather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8"/>
          <p:cNvSpPr/>
          <p:nvPr/>
        </p:nvSpPr>
        <p:spPr>
          <a:xfrm>
            <a:off x="5867280" y="5292720"/>
            <a:ext cx="1221840" cy="574200"/>
          </a:xfrm>
          <a:prstGeom prst="ellipse">
            <a:avLst/>
          </a:prstGeom>
          <a:solidFill>
            <a:srgbClr val="C0C0C0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209800" spcFirstLastPara="1" rIns="90000" wrap="square" tIns="450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Forecast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=bad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8"/>
          <p:cNvSpPr/>
          <p:nvPr/>
        </p:nvSpPr>
        <p:spPr>
          <a:xfrm>
            <a:off x="5943600" y="1752480"/>
            <a:ext cx="1142640" cy="533160"/>
          </a:xfrm>
          <a:prstGeom prst="rect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Umbrella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" name="Google Shape;271;p8"/>
          <p:cNvGrpSpPr/>
          <p:nvPr/>
        </p:nvGrpSpPr>
        <p:grpSpPr>
          <a:xfrm>
            <a:off x="8153280" y="2819520"/>
            <a:ext cx="837720" cy="533160"/>
            <a:chOff x="8153280" y="2819520"/>
            <a:chExt cx="837720" cy="533160"/>
          </a:xfrm>
        </p:grpSpPr>
        <p:sp>
          <p:nvSpPr>
            <p:cNvPr id="272" name="Google Shape;272;p8"/>
            <p:cNvSpPr/>
            <p:nvPr/>
          </p:nvSpPr>
          <p:spPr>
            <a:xfrm>
              <a:off x="8153280" y="2819520"/>
              <a:ext cx="837720" cy="533160"/>
            </a:xfrm>
            <a:custGeom>
              <a:rect b="b" l="l" r="r" t="t"/>
              <a:pathLst>
                <a:path extrusionOk="0" h="288" w="783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3" name="Google Shape;273;p8"/>
            <p:cNvSpPr/>
            <p:nvPr/>
          </p:nvSpPr>
          <p:spPr>
            <a:xfrm>
              <a:off x="8381880" y="2895480"/>
              <a:ext cx="38052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p8"/>
          <p:cNvSpPr/>
          <p:nvPr/>
        </p:nvSpPr>
        <p:spPr>
          <a:xfrm>
            <a:off x="7086600" y="2019240"/>
            <a:ext cx="1066320" cy="1110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275" name="Google Shape;275;p8"/>
          <p:cNvSpPr/>
          <p:nvPr/>
        </p:nvSpPr>
        <p:spPr>
          <a:xfrm flipH="1" rot="10800000">
            <a:off x="7104240" y="3086280"/>
            <a:ext cx="1034640" cy="740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graphicFrame>
        <p:nvGraphicFramePr>
          <p:cNvPr id="276" name="Google Shape;276;p8"/>
          <p:cNvGraphicFramePr/>
          <p:nvPr/>
        </p:nvGraphicFramePr>
        <p:xfrm>
          <a:off x="9524880" y="1523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{A6CBD06C-FEF9-4561-927B-C5DCA06210E6}</a:tableStyleId>
              </a:tblPr>
              <a:tblGrid>
                <a:gridCol w="761750"/>
                <a:gridCol w="609475"/>
                <a:gridCol w="914400"/>
              </a:tblGrid>
              <a:tr h="33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U(A,W)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leave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leave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7" name="Google Shape;277;p8"/>
          <p:cNvGraphicFramePr/>
          <p:nvPr/>
        </p:nvGraphicFramePr>
        <p:xfrm>
          <a:off x="7162920" y="4038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{A6CBD06C-FEF9-4561-927B-C5DCA06210E6}</a:tableStyleId>
              </a:tblPr>
              <a:tblGrid>
                <a:gridCol w="761750"/>
                <a:gridCol w="1295275"/>
              </a:tblGrid>
              <a:tr h="57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P(W|F=bad)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0.66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latex-image-1.pdf" id="278" name="Google Shape;27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720" y="3352680"/>
            <a:ext cx="1091880" cy="48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279" name="Google Shape;27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43200" y="3352680"/>
            <a:ext cx="1498320" cy="48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280" name="Google Shape;28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080" y="4419720"/>
            <a:ext cx="1498320" cy="48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281" name="Google Shape;281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14600" y="4114800"/>
            <a:ext cx="2755440" cy="1104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282" name="Google Shape;282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81080" y="5486400"/>
            <a:ext cx="3733560" cy="110448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8"/>
          <p:cNvSpPr/>
          <p:nvPr/>
        </p:nvSpPr>
        <p:spPr>
          <a:xfrm>
            <a:off x="457200" y="1600200"/>
            <a:ext cx="2285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Umbrella = leave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P_tmp" id="284" name="Google Shape;284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5800" y="2133720"/>
            <a:ext cx="4622400" cy="55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3840" y="4681080"/>
            <a:ext cx="3157920" cy="217656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9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Palatino"/>
                <a:ea typeface="Palatino"/>
                <a:cs typeface="Palatino"/>
                <a:sym typeface="Palatino"/>
              </a:rPr>
              <a:t>Maximum Expected Utility</a:t>
            </a:r>
            <a:endParaRPr sz="400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6478560" y="4129200"/>
            <a:ext cx="360" cy="1149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292" name="Google Shape;292;p9"/>
          <p:cNvSpPr/>
          <p:nvPr/>
        </p:nvSpPr>
        <p:spPr>
          <a:xfrm>
            <a:off x="5867280" y="3540240"/>
            <a:ext cx="1221840" cy="57420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Weather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5867280" y="5292720"/>
            <a:ext cx="1221840" cy="574200"/>
          </a:xfrm>
          <a:prstGeom prst="ellipse">
            <a:avLst/>
          </a:prstGeom>
          <a:solidFill>
            <a:srgbClr val="C0C0C0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Forecast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=bad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5943600" y="1752480"/>
            <a:ext cx="1142640" cy="533160"/>
          </a:xfrm>
          <a:prstGeom prst="rect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Umbrella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5" name="Google Shape;295;p9"/>
          <p:cNvGrpSpPr/>
          <p:nvPr/>
        </p:nvGrpSpPr>
        <p:grpSpPr>
          <a:xfrm>
            <a:off x="8153280" y="2819520"/>
            <a:ext cx="837720" cy="533160"/>
            <a:chOff x="8153280" y="2819520"/>
            <a:chExt cx="837720" cy="533160"/>
          </a:xfrm>
        </p:grpSpPr>
        <p:sp>
          <p:nvSpPr>
            <p:cNvPr id="296" name="Google Shape;296;p9"/>
            <p:cNvSpPr/>
            <p:nvPr/>
          </p:nvSpPr>
          <p:spPr>
            <a:xfrm>
              <a:off x="8153280" y="2819520"/>
              <a:ext cx="837720" cy="533160"/>
            </a:xfrm>
            <a:custGeom>
              <a:rect b="b" l="l" r="r" t="t"/>
              <a:pathLst>
                <a:path extrusionOk="0" h="288" w="783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7" name="Google Shape;297;p9"/>
            <p:cNvSpPr/>
            <p:nvPr/>
          </p:nvSpPr>
          <p:spPr>
            <a:xfrm>
              <a:off x="8381880" y="2895480"/>
              <a:ext cx="38052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9"/>
          <p:cNvSpPr/>
          <p:nvPr/>
        </p:nvSpPr>
        <p:spPr>
          <a:xfrm>
            <a:off x="7086600" y="2019240"/>
            <a:ext cx="1066320" cy="1110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299" name="Google Shape;299;p9"/>
          <p:cNvSpPr/>
          <p:nvPr/>
        </p:nvSpPr>
        <p:spPr>
          <a:xfrm flipH="1" rot="10800000">
            <a:off x="7104240" y="3086280"/>
            <a:ext cx="1034640" cy="740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graphicFrame>
        <p:nvGraphicFramePr>
          <p:cNvPr id="300" name="Google Shape;300;p9"/>
          <p:cNvGraphicFramePr/>
          <p:nvPr/>
        </p:nvGraphicFramePr>
        <p:xfrm>
          <a:off x="9524880" y="1523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{A6CBD06C-FEF9-4561-927B-C5DCA06210E6}</a:tableStyleId>
              </a:tblPr>
              <a:tblGrid>
                <a:gridCol w="761750"/>
                <a:gridCol w="609475"/>
                <a:gridCol w="914400"/>
              </a:tblGrid>
              <a:tr h="33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U(A,W)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leave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leave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1" name="Google Shape;301;p9"/>
          <p:cNvGraphicFramePr/>
          <p:nvPr/>
        </p:nvGraphicFramePr>
        <p:xfrm>
          <a:off x="7162920" y="4038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{A6CBD06C-FEF9-4561-927B-C5DCA06210E6}</a:tableStyleId>
              </a:tblPr>
              <a:tblGrid>
                <a:gridCol w="761750"/>
                <a:gridCol w="1295275"/>
              </a:tblGrid>
              <a:tr h="57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P(W|F=bad)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0.66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2" name="Google Shape;302;p9"/>
          <p:cNvSpPr/>
          <p:nvPr/>
        </p:nvSpPr>
        <p:spPr>
          <a:xfrm>
            <a:off x="457200" y="1600200"/>
            <a:ext cx="2285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Umbrella = leave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9"/>
          <p:cNvSpPr/>
          <p:nvPr/>
        </p:nvSpPr>
        <p:spPr>
          <a:xfrm>
            <a:off x="457200" y="3429000"/>
            <a:ext cx="2285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Umbrella = take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P_tmp" id="304" name="Google Shape;30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133720"/>
            <a:ext cx="4622400" cy="5583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" id="305" name="Google Shape;30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5920" y="4800600"/>
            <a:ext cx="2945880" cy="22824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9"/>
          <p:cNvSpPr/>
          <p:nvPr/>
        </p:nvSpPr>
        <p:spPr>
          <a:xfrm>
            <a:off x="457200" y="5410080"/>
            <a:ext cx="2742840" cy="6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Optimal decision = take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P_tmp" id="307" name="Google Shape;307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2240" y="2895480"/>
            <a:ext cx="294588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" id="308" name="Google Shape;308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8080" y="4089240"/>
            <a:ext cx="4470120" cy="5583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" id="309" name="Google Shape;309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51040" y="6095880"/>
            <a:ext cx="4343040" cy="35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2004-08-27T04:16:05Z</dcterms:created>
  <dc:creator>Preferred Customer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2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26</vt:i4>
  </property>
</Properties>
</file>