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1" roundtripDataSignature="AMtx7mjajItmXq10LeQ51f4pnbKYyau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00268A-CC2E-470D-A23E-A885E1C18A9D}">
  <a:tblStyle styleId="{6000268A-CC2E-470D-A23E-A885E1C18A9D}" styleName="Table_0">
    <a:wholeTbl>
      <a:tcTxStyle b="off" i="off">
        <a:font>
          <a:latin typeface="Arial"/>
          <a:ea typeface="Arial"/>
          <a:cs typeface="Aria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7E7ED"/>
          </a:solidFill>
        </a:fill>
      </a:tcStyle>
    </a:band1H>
    <a:band2H>
      <a:tcTxStyle/>
    </a:band2H>
    <a:band1V>
      <a:tcTxStyle/>
      <a:tcStyle>
        <a:fill>
          <a:solidFill>
            <a:srgbClr val="E7E7ED"/>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6"/>
          </a:solidFill>
        </a:fill>
      </a:tcStyle>
    </a:firstRow>
    <a:neCell>
      <a:tcTxStyle/>
    </a:neCell>
    <a:nwCell>
      <a:tcTxStyle/>
    </a:nwCell>
  </a:tblStyle>
  <a:tblStyle styleId="{CF06F7C0-B020-4422-B3F4-BAD6CDDEE18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rPr lang="en-US"/>
              <a:t>Please retain proper attribution, including the reference to ai.berkeley.edu.  Thanks!</a:t>
            </a:r>
            <a:endParaRPr sz="1200">
              <a:latin typeface="Calibri"/>
              <a:ea typeface="Calibri"/>
              <a:cs typeface="Calibri"/>
              <a:sym typeface="Calibri"/>
            </a:endParaRPr>
          </a:p>
          <a:p>
            <a:pPr indent="0" lvl="0" marL="0" rtl="0" algn="l">
              <a:spcBef>
                <a:spcPts val="360"/>
              </a:spcBef>
              <a:spcAft>
                <a:spcPts val="0"/>
              </a:spcAft>
              <a:buNone/>
            </a:pPr>
            <a:r>
              <a:t/>
            </a:r>
            <a:endParaRPr/>
          </a:p>
        </p:txBody>
      </p:sp>
      <p:sp>
        <p:nvSpPr>
          <p:cNvPr id="88" name="Google Shape;88;p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0: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39" name="Google Shape;239;p10: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1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1" name="Google Shape;251;p1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7" name="Google Shape;267;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80" name="Google Shape;28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90" name="Google Shape;290;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19" name="Google Shape;319;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39" name="Google Shape;339;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59" name="Google Shape;359;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8: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79" name="Google Shape;379;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85" name="Google Shape;385;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7" name="Google Shape;9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16" name="Google Shape;416;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29" name="Google Shape;429;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48" name="Google Shape;448;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60" name="Google Shape;460;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89" name="Google Shape;489;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04" name="Google Shape;504;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6: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10" name="Google Shape;510;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19" name="Google Shape;519;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8: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50" name="Google Shape;550;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56" name="Google Shape;556;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p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Demo:</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Draw network</a:t>
            </a:r>
            <a:endParaRPr/>
          </a:p>
          <a:p>
            <a:pPr indent="0" lvl="0" marL="0" rtl="0" algn="l">
              <a:spcBef>
                <a:spcPts val="360"/>
              </a:spcBef>
              <a:spcAft>
                <a:spcPts val="0"/>
              </a:spcAft>
              <a:buNone/>
            </a:pPr>
            <a:r>
              <a:rPr lang="en-US"/>
              <a:t>Specify the CPTs</a:t>
            </a:r>
            <a:endParaRPr/>
          </a:p>
          <a:p>
            <a:pPr indent="0" lvl="0" marL="0" rtl="0" algn="l">
              <a:spcBef>
                <a:spcPts val="360"/>
              </a:spcBef>
              <a:spcAft>
                <a:spcPts val="0"/>
              </a:spcAft>
              <a:buNone/>
            </a:pPr>
            <a:r>
              <a:rPr lang="en-US"/>
              <a:t>Then query, e.g., Mary Calls --- not something we specified, inference computed this for us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P(B) = ?</a:t>
            </a:r>
            <a:endParaRPr/>
          </a:p>
          <a:p>
            <a:pPr indent="0" lvl="0" marL="0" rtl="0" algn="l">
              <a:spcBef>
                <a:spcPts val="360"/>
              </a:spcBef>
              <a:spcAft>
                <a:spcPts val="0"/>
              </a:spcAft>
              <a:buNone/>
            </a:pPr>
            <a:r>
              <a:rPr lang="en-US"/>
              <a:t>P(B | +e) = ?</a:t>
            </a:r>
            <a:endParaRPr/>
          </a:p>
          <a:p>
            <a:pPr indent="0" lvl="0" marL="0" rtl="0" algn="l">
              <a:spcBef>
                <a:spcPts val="360"/>
              </a:spcBef>
              <a:spcAft>
                <a:spcPts val="0"/>
              </a:spcAft>
              <a:buNone/>
            </a:pPr>
            <a:r>
              <a:t/>
            </a:r>
            <a:endParaRPr/>
          </a:p>
          <a:p>
            <a:pPr indent="-171450" lvl="0" marL="171450" rtl="0" algn="l">
              <a:spcBef>
                <a:spcPts val="360"/>
              </a:spcBef>
              <a:spcAft>
                <a:spcPts val="0"/>
              </a:spcAft>
              <a:buClr>
                <a:schemeClr val="dk1"/>
              </a:buClr>
              <a:buSzPts val="1200"/>
              <a:buFont typeface="Noto Sans Symbols"/>
              <a:buChar char="🡪"/>
            </a:pPr>
            <a:r>
              <a:rPr lang="en-US"/>
              <a:t>Independence</a:t>
            </a:r>
            <a:endParaRPr/>
          </a:p>
          <a:p>
            <a:pPr indent="-95250" lvl="0" marL="171450" rtl="0" algn="l">
              <a:spcBef>
                <a:spcPts val="360"/>
              </a:spcBef>
              <a:spcAft>
                <a:spcPts val="0"/>
              </a:spcAft>
              <a:buClr>
                <a:schemeClr val="dk1"/>
              </a:buClr>
              <a:buSzPts val="1200"/>
              <a:buFont typeface="Noto Sans Symbols"/>
              <a:buNone/>
            </a:pPr>
            <a:r>
              <a:t/>
            </a:r>
            <a:endParaRPr/>
          </a:p>
          <a:p>
            <a:pPr indent="0" lvl="0" marL="0" rtl="0" algn="l">
              <a:spcBef>
                <a:spcPts val="360"/>
              </a:spcBef>
              <a:spcAft>
                <a:spcPts val="0"/>
              </a:spcAft>
              <a:buNone/>
            </a:pPr>
            <a:r>
              <a:rPr lang="en-US"/>
              <a:t>P(B) = ?</a:t>
            </a:r>
            <a:endParaRPr/>
          </a:p>
          <a:p>
            <a:pPr indent="0" lvl="0" marL="0" rtl="0" algn="l">
              <a:spcBef>
                <a:spcPts val="360"/>
              </a:spcBef>
              <a:spcAft>
                <a:spcPts val="0"/>
              </a:spcAft>
              <a:buNone/>
            </a:pPr>
            <a:r>
              <a:rPr lang="en-US"/>
              <a:t>P(B | +m) = ?</a:t>
            </a:r>
            <a:endParaRPr/>
          </a:p>
          <a:p>
            <a:pPr indent="0" lvl="0" marL="0" rtl="0" algn="l">
              <a:spcBef>
                <a:spcPts val="360"/>
              </a:spcBef>
              <a:spcAft>
                <a:spcPts val="0"/>
              </a:spcAft>
              <a:buClr>
                <a:schemeClr val="dk1"/>
              </a:buClr>
              <a:buSzPts val="1200"/>
              <a:buFont typeface="Noto Sans Symbols"/>
              <a:buNone/>
            </a:pPr>
            <a:r>
              <a:t/>
            </a:r>
            <a:endParaRPr/>
          </a:p>
          <a:p>
            <a:pPr indent="0" lvl="0" marL="0" rtl="0" algn="l">
              <a:spcBef>
                <a:spcPts val="360"/>
              </a:spcBef>
              <a:spcAft>
                <a:spcPts val="0"/>
              </a:spcAft>
              <a:buClr>
                <a:schemeClr val="dk1"/>
              </a:buClr>
              <a:buSzPts val="1200"/>
              <a:buFont typeface="Noto Sans Symbols"/>
              <a:buNone/>
            </a:pPr>
            <a:r>
              <a:t/>
            </a:r>
            <a:endParaRPr/>
          </a:p>
          <a:p>
            <a:pPr indent="0" lvl="0" marL="0" rtl="0" algn="l">
              <a:spcBef>
                <a:spcPts val="360"/>
              </a:spcBef>
              <a:spcAft>
                <a:spcPts val="0"/>
              </a:spcAft>
              <a:buClr>
                <a:schemeClr val="dk1"/>
              </a:buClr>
              <a:buSzPts val="1200"/>
              <a:buFont typeface="Noto Sans Symbols"/>
              <a:buNone/>
            </a:pPr>
            <a:r>
              <a:rPr lang="en-US"/>
              <a:t>Show explaining away</a:t>
            </a:r>
            <a:endParaRPr/>
          </a:p>
          <a:p>
            <a:pPr indent="0" lvl="0" marL="0" rtl="0" algn="l">
              <a:spcBef>
                <a:spcPts val="360"/>
              </a:spcBef>
              <a:spcAft>
                <a:spcPts val="0"/>
              </a:spcAft>
              <a:buClr>
                <a:schemeClr val="dk1"/>
              </a:buClr>
              <a:buSzPts val="1200"/>
              <a:buFont typeface="Noto Sans Symbols"/>
              <a:buNone/>
            </a:pPr>
            <a:r>
              <a:t/>
            </a:r>
            <a:endParaRPr/>
          </a:p>
        </p:txBody>
      </p:sp>
      <p:sp>
        <p:nvSpPr>
          <p:cNvPr id="108" name="Google Shape;108;p3: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00" name="Google Shape;600;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20" name="Google Shape;620;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33" name="Google Shape;633;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3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62" name="Google Shape;662;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3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0" name="Google Shape;690;p34: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Calibri"/>
                <a:ea typeface="Calibri"/>
                <a:cs typeface="Calibri"/>
                <a:sym typeface="Calibri"/>
              </a:rPr>
              <a:t>If a variable appears in front of the conditioning bar in any of the factors participating in the join, it’ll be in front of the conditioning bar in the resulting factor.  Otherwise it’ll end up behind the conditioning bar.</a:t>
            </a:r>
            <a:endParaRPr/>
          </a:p>
          <a:p>
            <a:pPr indent="0" lvl="0" marL="0" rtl="0" algn="l">
              <a:spcBef>
                <a:spcPts val="360"/>
              </a:spcBef>
              <a:spcAft>
                <a:spcPts val="0"/>
              </a:spcAft>
              <a:buNone/>
            </a:pPr>
            <a:r>
              <a:rPr lang="en-US">
                <a:latin typeface="Calibri"/>
                <a:ea typeface="Calibri"/>
                <a:cs typeface="Calibri"/>
                <a:sym typeface="Calibri"/>
              </a:rPr>
              <a:t>A variable can never appear in front of the conditioning bar in more than one factor.</a:t>
            </a:r>
            <a:endParaRPr/>
          </a:p>
          <a:p>
            <a:pPr indent="0" lvl="0" marL="0" rtl="0" algn="l">
              <a:spcBef>
                <a:spcPts val="360"/>
              </a:spcBef>
              <a:spcAft>
                <a:spcPts val="0"/>
              </a:spcAft>
              <a:buNone/>
            </a:pPr>
            <a:r>
              <a:t/>
            </a:r>
            <a:endParaRPr/>
          </a:p>
        </p:txBody>
      </p:sp>
      <p:sp>
        <p:nvSpPr>
          <p:cNvPr id="691" name="Google Shape;691;p34: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3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02" name="Google Shape;702;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36: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24" name="Google Shape;724;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3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51" name="Google Shape;751;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38: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81" name="Google Shape;781;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3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05" name="Google Shape;805;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 name="Google Shape;128;p4: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demo</a:t>
            </a:r>
            <a:endParaRPr/>
          </a:p>
        </p:txBody>
      </p:sp>
      <p:sp>
        <p:nvSpPr>
          <p:cNvPr id="129" name="Google Shape;129;p4: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4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39" name="Google Shape;839;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4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74" name="Google Shape;874;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4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80" name="Google Shape;880;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4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02" name="Google Shape;1002;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4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08" name="Google Shape;1008;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0" name="Google Shape;150;p5: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demo</a:t>
            </a:r>
            <a:endParaRPr/>
          </a:p>
        </p:txBody>
      </p:sp>
      <p:sp>
        <p:nvSpPr>
          <p:cNvPr id="151" name="Google Shape;151;p5: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4" name="Google Shape;174;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84" name="Google Shape;184;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1" name="Google Shape;211;p8: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2" name="Google Shape;212;p8: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32" name="Google Shape;232;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46"/>
          <p:cNvSpPr txBox="1"/>
          <p:nvPr>
            <p:ph type="ctrTitle"/>
          </p:nvPr>
        </p:nvSpPr>
        <p:spPr>
          <a:xfrm>
            <a:off x="0" y="1044578"/>
            <a:ext cx="121920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46"/>
          <p:cNvSpPr txBox="1"/>
          <p:nvPr>
            <p:ph idx="1" type="subTitle"/>
          </p:nvPr>
        </p:nvSpPr>
        <p:spPr>
          <a:xfrm>
            <a:off x="0" y="3657600"/>
            <a:ext cx="12192000" cy="15240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Noto Sans Symbols"/>
              <a:buNone/>
              <a:defRPr>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9" name="Google Shape;19;p46"/>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6"/>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6"/>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55"/>
          <p:cNvSpPr txBox="1"/>
          <p:nvPr>
            <p:ph idx="1" type="body"/>
          </p:nvPr>
        </p:nvSpPr>
        <p:spPr>
          <a:xfrm rot="5400000">
            <a:off x="3731418" y="-1928017"/>
            <a:ext cx="4729164" cy="1137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55"/>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5"/>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5"/>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6"/>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56"/>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56"/>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6"/>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6"/>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7"/>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 name="Google Shape;25;p47"/>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7"/>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8"/>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80"/>
              </a:spcBef>
              <a:spcAft>
                <a:spcPts val="0"/>
              </a:spcAft>
              <a:buSzPts val="1900"/>
              <a:buNone/>
              <a:defRPr sz="1900"/>
            </a:lvl2pPr>
            <a:lvl3pPr indent="-228600" lvl="2" marL="1371600" algn="l">
              <a:spcBef>
                <a:spcPts val="320"/>
              </a:spcBef>
              <a:spcAft>
                <a:spcPts val="0"/>
              </a:spcAft>
              <a:buSzPts val="1600"/>
              <a:buNone/>
              <a:defRPr sz="1600"/>
            </a:lvl3pPr>
            <a:lvl4pPr indent="-228600" lvl="3" marL="1828800" algn="l">
              <a:spcBef>
                <a:spcPts val="300"/>
              </a:spcBef>
              <a:spcAft>
                <a:spcPts val="0"/>
              </a:spcAft>
              <a:buSzPts val="1500"/>
              <a:buNone/>
              <a:defRPr sz="1500"/>
            </a:lvl4pPr>
            <a:lvl5pPr indent="-228600" lvl="4" marL="2286000" algn="l">
              <a:spcBef>
                <a:spcPts val="300"/>
              </a:spcBef>
              <a:spcAft>
                <a:spcPts val="0"/>
              </a:spcAft>
              <a:buSzPts val="1500"/>
              <a:buNone/>
              <a:defRPr sz="1500"/>
            </a:lvl5pPr>
            <a:lvl6pPr indent="-228600" lvl="5" marL="2743200" algn="l">
              <a:spcBef>
                <a:spcPts val="300"/>
              </a:spcBef>
              <a:spcAft>
                <a:spcPts val="0"/>
              </a:spcAft>
              <a:buSzPts val="1500"/>
              <a:buNone/>
              <a:defRPr sz="1500"/>
            </a:lvl6pPr>
            <a:lvl7pPr indent="-228600" lvl="6" marL="3200400" algn="l">
              <a:spcBef>
                <a:spcPts val="300"/>
              </a:spcBef>
              <a:spcAft>
                <a:spcPts val="0"/>
              </a:spcAft>
              <a:buSzPts val="1500"/>
              <a:buNone/>
              <a:defRPr sz="1500"/>
            </a:lvl7pPr>
            <a:lvl8pPr indent="-228600" lvl="7" marL="3657600" algn="l">
              <a:spcBef>
                <a:spcPts val="300"/>
              </a:spcBef>
              <a:spcAft>
                <a:spcPts val="0"/>
              </a:spcAft>
              <a:buSzPts val="1500"/>
              <a:buNone/>
              <a:defRPr sz="1500"/>
            </a:lvl8pPr>
            <a:lvl9pPr indent="-228600" lvl="8" marL="4114800" algn="l">
              <a:spcBef>
                <a:spcPts val="300"/>
              </a:spcBef>
              <a:spcAft>
                <a:spcPts val="0"/>
              </a:spcAft>
              <a:buSzPts val="1500"/>
              <a:buNone/>
              <a:defRPr sz="1500"/>
            </a:lvl9pPr>
          </a:lstStyle>
          <a:p/>
        </p:txBody>
      </p:sp>
      <p:sp>
        <p:nvSpPr>
          <p:cNvPr id="31" name="Google Shape;31;p48"/>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8"/>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8"/>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49"/>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7" name="Google Shape;37;p49"/>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8" name="Google Shape;38;p49"/>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9"/>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9"/>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5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50"/>
          <p:cNvSpPr txBox="1"/>
          <p:nvPr>
            <p:ph idx="1" type="body"/>
          </p:nvPr>
        </p:nvSpPr>
        <p:spPr>
          <a:xfrm>
            <a:off x="457202" y="1535113"/>
            <a:ext cx="4040188"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4" name="Google Shape;44;p50"/>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5" name="Google Shape;45;p50"/>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6" name="Google Shape;46;p50"/>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7" name="Google Shape;47;p50"/>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5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3"/>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53"/>
          <p:cNvSpPr txBox="1"/>
          <p:nvPr>
            <p:ph idx="1" type="body"/>
          </p:nvPr>
        </p:nvSpPr>
        <p:spPr>
          <a:xfrm>
            <a:off x="3575051" y="273053"/>
            <a:ext cx="511175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53"/>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53"/>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3"/>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3"/>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4"/>
          <p:cNvSpPr txBox="1"/>
          <p:nvPr>
            <p:ph type="title"/>
          </p:nvPr>
        </p:nvSpPr>
        <p:spPr>
          <a:xfrm>
            <a:off x="1792288" y="4800601"/>
            <a:ext cx="54864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54"/>
          <p:cNvSpPr/>
          <p:nvPr>
            <p:ph idx="2" type="pic"/>
          </p:nvPr>
        </p:nvSpPr>
        <p:spPr>
          <a:xfrm>
            <a:off x="1792288" y="612775"/>
            <a:ext cx="5486400" cy="4114800"/>
          </a:xfrm>
          <a:prstGeom prst="rect">
            <a:avLst/>
          </a:prstGeom>
          <a:noFill/>
          <a:ln>
            <a:noFill/>
          </a:ln>
        </p:spPr>
      </p:sp>
      <p:sp>
        <p:nvSpPr>
          <p:cNvPr id="69" name="Google Shape;69;p54"/>
          <p:cNvSpPr txBox="1"/>
          <p:nvPr>
            <p:ph idx="1" type="body"/>
          </p:nvPr>
        </p:nvSpPr>
        <p:spPr>
          <a:xfrm>
            <a:off x="1792288" y="5367339"/>
            <a:ext cx="54864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0" name="Google Shape;70;p54"/>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4"/>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4"/>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45"/>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45"/>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5"/>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5"/>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5"/>
          <p:cNvSpPr/>
          <p:nvPr/>
        </p:nvSpPr>
        <p:spPr>
          <a:xfrm>
            <a:off x="0" y="1031242"/>
            <a:ext cx="12192000" cy="60959"/>
          </a:xfrm>
          <a:prstGeom prst="rect">
            <a:avLst/>
          </a:prstGeom>
          <a:gradFill>
            <a:gsLst>
              <a:gs pos="0">
                <a:srgbClr val="0000CC"/>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png"/><Relationship Id="rId4" Type="http://schemas.openxmlformats.org/officeDocument/2006/relationships/image" Target="../media/image31.png"/><Relationship Id="rId5"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 Id="rId4" Type="http://schemas.openxmlformats.org/officeDocument/2006/relationships/image" Target="../media/image30.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5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40.png"/><Relationship Id="rId6" Type="http://schemas.openxmlformats.org/officeDocument/2006/relationships/image" Target="../media/image6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8.png"/><Relationship Id="rId6" Type="http://schemas.openxmlformats.org/officeDocument/2006/relationships/image" Target="../media/image42.png"/></Relationships>
</file>

<file path=ppt/slides/_rels/slide14.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1.png"/><Relationship Id="rId13" Type="http://schemas.openxmlformats.org/officeDocument/2006/relationships/image" Target="../media/image26.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4.png"/><Relationship Id="rId9" Type="http://schemas.openxmlformats.org/officeDocument/2006/relationships/image" Target="../media/image18.png"/><Relationship Id="rId1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8.png"/><Relationship Id="rId4" Type="http://schemas.openxmlformats.org/officeDocument/2006/relationships/image" Target="../media/image61.png"/><Relationship Id="rId5" Type="http://schemas.openxmlformats.org/officeDocument/2006/relationships/image" Target="../media/image55.png"/><Relationship Id="rId6" Type="http://schemas.openxmlformats.org/officeDocument/2006/relationships/image" Target="../media/image63.png"/><Relationship Id="rId7" Type="http://schemas.openxmlformats.org/officeDocument/2006/relationships/image" Target="../media/image69.png"/><Relationship Id="rId8" Type="http://schemas.openxmlformats.org/officeDocument/2006/relationships/image" Target="../media/image6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2.png"/><Relationship Id="rId4" Type="http://schemas.openxmlformats.org/officeDocument/2006/relationships/image" Target="../media/image59.png"/><Relationship Id="rId9" Type="http://schemas.openxmlformats.org/officeDocument/2006/relationships/image" Target="../media/image70.png"/><Relationship Id="rId5" Type="http://schemas.openxmlformats.org/officeDocument/2006/relationships/image" Target="../media/image60.png"/><Relationship Id="rId6" Type="http://schemas.openxmlformats.org/officeDocument/2006/relationships/image" Target="../media/image67.png"/><Relationship Id="rId7" Type="http://schemas.openxmlformats.org/officeDocument/2006/relationships/image" Target="../media/image80.png"/><Relationship Id="rId8" Type="http://schemas.openxmlformats.org/officeDocument/2006/relationships/image" Target="../media/image6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2.png"/><Relationship Id="rId4" Type="http://schemas.openxmlformats.org/officeDocument/2006/relationships/image" Target="../media/image79.png"/><Relationship Id="rId5" Type="http://schemas.openxmlformats.org/officeDocument/2006/relationships/image" Target="../media/image77.png"/><Relationship Id="rId6" Type="http://schemas.openxmlformats.org/officeDocument/2006/relationships/image" Target="../media/image74.png"/><Relationship Id="rId7" Type="http://schemas.openxmlformats.org/officeDocument/2006/relationships/image" Target="../media/image73.png"/><Relationship Id="rId8" Type="http://schemas.openxmlformats.org/officeDocument/2006/relationships/image" Target="../media/image7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6.png"/><Relationship Id="rId4" Type="http://schemas.openxmlformats.org/officeDocument/2006/relationships/image" Target="../media/image61.png"/><Relationship Id="rId5" Type="http://schemas.openxmlformats.org/officeDocument/2006/relationships/image" Target="../media/image58.png"/><Relationship Id="rId6" Type="http://schemas.openxmlformats.org/officeDocument/2006/relationships/image" Target="../media/image55.png"/><Relationship Id="rId7" Type="http://schemas.openxmlformats.org/officeDocument/2006/relationships/image" Target="../media/image83.png"/><Relationship Id="rId8" Type="http://schemas.openxmlformats.org/officeDocument/2006/relationships/image" Target="../media/image8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8.png"/><Relationship Id="rId4" Type="http://schemas.openxmlformats.org/officeDocument/2006/relationships/image" Target="../media/image73.png"/><Relationship Id="rId5" Type="http://schemas.openxmlformats.org/officeDocument/2006/relationships/image" Target="../media/image87.png"/><Relationship Id="rId6" Type="http://schemas.openxmlformats.org/officeDocument/2006/relationships/image" Target="../media/image8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0.png"/><Relationship Id="rId4" Type="http://schemas.openxmlformats.org/officeDocument/2006/relationships/image" Target="../media/image89.png"/><Relationship Id="rId5" Type="http://schemas.openxmlformats.org/officeDocument/2006/relationships/image" Target="../media/image93.png"/><Relationship Id="rId6" Type="http://schemas.openxmlformats.org/officeDocument/2006/relationships/image" Target="../media/image8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1.png"/><Relationship Id="rId4" Type="http://schemas.openxmlformats.org/officeDocument/2006/relationships/image" Target="../media/image58.png"/><Relationship Id="rId5" Type="http://schemas.openxmlformats.org/officeDocument/2006/relationships/image" Target="../media/image55.png"/><Relationship Id="rId6" Type="http://schemas.openxmlformats.org/officeDocument/2006/relationships/image" Target="../media/image85.png"/><Relationship Id="rId7" Type="http://schemas.openxmlformats.org/officeDocument/2006/relationships/image" Target="../media/image93.png"/></Relationships>
</file>

<file path=ppt/slides/_rels/slide23.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1.png"/><Relationship Id="rId13" Type="http://schemas.openxmlformats.org/officeDocument/2006/relationships/image" Target="../media/image26.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4.png"/><Relationship Id="rId9" Type="http://schemas.openxmlformats.org/officeDocument/2006/relationships/image" Target="../media/image18.png"/><Relationship Id="rId1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1.png"/><Relationship Id="rId4" Type="http://schemas.openxmlformats.org/officeDocument/2006/relationships/image" Target="../media/image58.png"/><Relationship Id="rId5" Type="http://schemas.openxmlformats.org/officeDocument/2006/relationships/image" Target="../media/image55.png"/><Relationship Id="rId6" Type="http://schemas.openxmlformats.org/officeDocument/2006/relationships/image" Target="../media/image85.png"/><Relationship Id="rId7" Type="http://schemas.openxmlformats.org/officeDocument/2006/relationships/image" Target="../media/image9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5.png"/><Relationship Id="rId4" Type="http://schemas.openxmlformats.org/officeDocument/2006/relationships/image" Target="../media/image9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3.png"/><Relationship Id="rId4" Type="http://schemas.openxmlformats.org/officeDocument/2006/relationships/image" Target="../media/image94.png"/><Relationship Id="rId5" Type="http://schemas.openxmlformats.org/officeDocument/2006/relationships/image" Target="../media/image1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8.png"/><Relationship Id="rId4" Type="http://schemas.openxmlformats.org/officeDocument/2006/relationships/image" Target="../media/image83.png"/><Relationship Id="rId9" Type="http://schemas.openxmlformats.org/officeDocument/2006/relationships/image" Target="../media/image93.png"/><Relationship Id="rId5" Type="http://schemas.openxmlformats.org/officeDocument/2006/relationships/image" Target="../media/image55.png"/><Relationship Id="rId6" Type="http://schemas.openxmlformats.org/officeDocument/2006/relationships/image" Target="../media/image61.png"/><Relationship Id="rId7" Type="http://schemas.openxmlformats.org/officeDocument/2006/relationships/image" Target="../media/image58.png"/><Relationship Id="rId8" Type="http://schemas.openxmlformats.org/officeDocument/2006/relationships/image" Target="../media/image1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8.png"/><Relationship Id="rId4" Type="http://schemas.openxmlformats.org/officeDocument/2006/relationships/image" Target="../media/image62.png"/><Relationship Id="rId9" Type="http://schemas.openxmlformats.org/officeDocument/2006/relationships/image" Target="../media/image109.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104.png"/><Relationship Id="rId8" Type="http://schemas.openxmlformats.org/officeDocument/2006/relationships/image" Target="../media/image10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8.png"/><Relationship Id="rId4" Type="http://schemas.openxmlformats.org/officeDocument/2006/relationships/image" Target="../media/image115.png"/><Relationship Id="rId5" Type="http://schemas.openxmlformats.org/officeDocument/2006/relationships/image" Target="../media/image109.png"/></Relationships>
</file>

<file path=ppt/slides/_rels/slide32.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1.png"/><Relationship Id="rId13" Type="http://schemas.openxmlformats.org/officeDocument/2006/relationships/image" Target="../media/image26.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24.png"/><Relationship Id="rId9" Type="http://schemas.openxmlformats.org/officeDocument/2006/relationships/image" Target="../media/image18.png"/><Relationship Id="rId1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15.png"/></Relationships>
</file>

<file path=ppt/slides/_rels/slide33.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1.png"/><Relationship Id="rId13" Type="http://schemas.openxmlformats.org/officeDocument/2006/relationships/image" Target="../media/image26.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24.png"/><Relationship Id="rId9" Type="http://schemas.openxmlformats.org/officeDocument/2006/relationships/image" Target="../media/image18.png"/><Relationship Id="rId1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6.png"/><Relationship Id="rId4" Type="http://schemas.openxmlformats.org/officeDocument/2006/relationships/image" Target="../media/image114.png"/><Relationship Id="rId5" Type="http://schemas.openxmlformats.org/officeDocument/2006/relationships/image" Target="../media/image113.png"/><Relationship Id="rId6" Type="http://schemas.openxmlformats.org/officeDocument/2006/relationships/image" Target="../media/image120.png"/><Relationship Id="rId7" Type="http://schemas.openxmlformats.org/officeDocument/2006/relationships/image" Target="../media/image117.png"/></Relationships>
</file>

<file path=ppt/slides/_rels/slide35.xml.rels><?xml version="1.0" encoding="UTF-8" standalone="yes"?><Relationships xmlns="http://schemas.openxmlformats.org/package/2006/relationships"><Relationship Id="rId11" Type="http://schemas.openxmlformats.org/officeDocument/2006/relationships/image" Target="../media/image126.png"/><Relationship Id="rId10" Type="http://schemas.openxmlformats.org/officeDocument/2006/relationships/image" Target="../media/image183.png"/><Relationship Id="rId13" Type="http://schemas.openxmlformats.org/officeDocument/2006/relationships/image" Target="../media/image206.png"/><Relationship Id="rId12" Type="http://schemas.openxmlformats.org/officeDocument/2006/relationships/image" Target="../media/image195.png"/><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1.png"/><Relationship Id="rId4" Type="http://schemas.openxmlformats.org/officeDocument/2006/relationships/image" Target="../media/image118.png"/><Relationship Id="rId9" Type="http://schemas.openxmlformats.org/officeDocument/2006/relationships/image" Target="../media/image123.png"/><Relationship Id="rId15" Type="http://schemas.openxmlformats.org/officeDocument/2006/relationships/image" Target="../media/image127.png"/><Relationship Id="rId14" Type="http://schemas.openxmlformats.org/officeDocument/2006/relationships/image" Target="../media/image209.png"/><Relationship Id="rId16" Type="http://schemas.openxmlformats.org/officeDocument/2006/relationships/image" Target="../media/image130.png"/><Relationship Id="rId5" Type="http://schemas.openxmlformats.org/officeDocument/2006/relationships/image" Target="../media/image119.png"/><Relationship Id="rId6" Type="http://schemas.openxmlformats.org/officeDocument/2006/relationships/image" Target="../media/image122.png"/><Relationship Id="rId7" Type="http://schemas.openxmlformats.org/officeDocument/2006/relationships/image" Target="../media/image125.png"/><Relationship Id="rId8" Type="http://schemas.openxmlformats.org/officeDocument/2006/relationships/image" Target="../media/image124.png"/></Relationships>
</file>

<file path=ppt/slides/_rels/slide36.xml.rels><?xml version="1.0" encoding="UTF-8" standalone="yes"?><Relationships xmlns="http://schemas.openxmlformats.org/package/2006/relationships"><Relationship Id="rId11" Type="http://schemas.openxmlformats.org/officeDocument/2006/relationships/image" Target="../media/image137.png"/><Relationship Id="rId10" Type="http://schemas.openxmlformats.org/officeDocument/2006/relationships/image" Target="../media/image136.png"/><Relationship Id="rId13" Type="http://schemas.openxmlformats.org/officeDocument/2006/relationships/image" Target="../media/image123.png"/><Relationship Id="rId12" Type="http://schemas.openxmlformats.org/officeDocument/2006/relationships/image" Target="../media/image135.png"/><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1.png"/><Relationship Id="rId4" Type="http://schemas.openxmlformats.org/officeDocument/2006/relationships/image" Target="../media/image118.png"/><Relationship Id="rId9" Type="http://schemas.openxmlformats.org/officeDocument/2006/relationships/image" Target="../media/image79.png"/><Relationship Id="rId5" Type="http://schemas.openxmlformats.org/officeDocument/2006/relationships/image" Target="../media/image119.png"/><Relationship Id="rId6" Type="http://schemas.openxmlformats.org/officeDocument/2006/relationships/image" Target="../media/image122.png"/><Relationship Id="rId7" Type="http://schemas.openxmlformats.org/officeDocument/2006/relationships/image" Target="../media/image125.png"/><Relationship Id="rId8" Type="http://schemas.openxmlformats.org/officeDocument/2006/relationships/image" Target="../media/image124.png"/></Relationships>
</file>

<file path=ppt/slides/_rels/slide37.xml.rels><?xml version="1.0" encoding="UTF-8" standalone="yes"?><Relationships xmlns="http://schemas.openxmlformats.org/package/2006/relationships"><Relationship Id="rId11" Type="http://schemas.openxmlformats.org/officeDocument/2006/relationships/image" Target="../media/image153.png"/><Relationship Id="rId10" Type="http://schemas.openxmlformats.org/officeDocument/2006/relationships/image" Target="../media/image145.png"/><Relationship Id="rId12" Type="http://schemas.openxmlformats.org/officeDocument/2006/relationships/image" Target="../media/image123.png"/><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9.png"/><Relationship Id="rId4" Type="http://schemas.openxmlformats.org/officeDocument/2006/relationships/image" Target="../media/image136.png"/><Relationship Id="rId9" Type="http://schemas.openxmlformats.org/officeDocument/2006/relationships/image" Target="../media/image144.png"/><Relationship Id="rId5" Type="http://schemas.openxmlformats.org/officeDocument/2006/relationships/image" Target="../media/image141.png"/><Relationship Id="rId6" Type="http://schemas.openxmlformats.org/officeDocument/2006/relationships/image" Target="../media/image135.png"/><Relationship Id="rId7" Type="http://schemas.openxmlformats.org/officeDocument/2006/relationships/image" Target="../media/image118.png"/><Relationship Id="rId8" Type="http://schemas.openxmlformats.org/officeDocument/2006/relationships/image" Target="../media/image1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2.png"/><Relationship Id="rId4" Type="http://schemas.openxmlformats.org/officeDocument/2006/relationships/image" Target="../media/image146.png"/><Relationship Id="rId5" Type="http://schemas.openxmlformats.org/officeDocument/2006/relationships/image" Target="../media/image148.png"/><Relationship Id="rId6" Type="http://schemas.openxmlformats.org/officeDocument/2006/relationships/image" Target="../media/image152.png"/><Relationship Id="rId7" Type="http://schemas.openxmlformats.org/officeDocument/2006/relationships/image" Target="../media/image149.png"/></Relationships>
</file>

<file path=ppt/slides/_rels/slide39.xml.rels><?xml version="1.0" encoding="UTF-8" standalone="yes"?><Relationships xmlns="http://schemas.openxmlformats.org/package/2006/relationships"><Relationship Id="rId11" Type="http://schemas.openxmlformats.org/officeDocument/2006/relationships/image" Target="../media/image213.png"/><Relationship Id="rId10" Type="http://schemas.openxmlformats.org/officeDocument/2006/relationships/image" Target="../media/image161.png"/><Relationship Id="rId13" Type="http://schemas.openxmlformats.org/officeDocument/2006/relationships/image" Target="../media/image211.png"/><Relationship Id="rId12" Type="http://schemas.openxmlformats.org/officeDocument/2006/relationships/image" Target="../media/image212.png"/><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5.png"/><Relationship Id="rId4" Type="http://schemas.openxmlformats.org/officeDocument/2006/relationships/image" Target="../media/image154.png"/><Relationship Id="rId9" Type="http://schemas.openxmlformats.org/officeDocument/2006/relationships/image" Target="../media/image158.png"/><Relationship Id="rId15" Type="http://schemas.openxmlformats.org/officeDocument/2006/relationships/image" Target="../media/image210.png"/><Relationship Id="rId14" Type="http://schemas.openxmlformats.org/officeDocument/2006/relationships/image" Target="../media/image208.png"/><Relationship Id="rId16" Type="http://schemas.openxmlformats.org/officeDocument/2006/relationships/image" Target="../media/image193.png"/><Relationship Id="rId5" Type="http://schemas.openxmlformats.org/officeDocument/2006/relationships/image" Target="../media/image157.png"/><Relationship Id="rId6" Type="http://schemas.openxmlformats.org/officeDocument/2006/relationships/image" Target="../media/image156.png"/><Relationship Id="rId7" Type="http://schemas.openxmlformats.org/officeDocument/2006/relationships/image" Target="../media/image159.png"/><Relationship Id="rId8" Type="http://schemas.openxmlformats.org/officeDocument/2006/relationships/image" Target="../media/image1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1" Type="http://schemas.openxmlformats.org/officeDocument/2006/relationships/image" Target="../media/image177.png"/><Relationship Id="rId10" Type="http://schemas.openxmlformats.org/officeDocument/2006/relationships/image" Target="../media/image168.png"/><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7.png"/><Relationship Id="rId4" Type="http://schemas.openxmlformats.org/officeDocument/2006/relationships/image" Target="../media/image156.png"/><Relationship Id="rId9" Type="http://schemas.openxmlformats.org/officeDocument/2006/relationships/image" Target="../media/image171.png"/><Relationship Id="rId5" Type="http://schemas.openxmlformats.org/officeDocument/2006/relationships/image" Target="../media/image160.png"/><Relationship Id="rId6" Type="http://schemas.openxmlformats.org/officeDocument/2006/relationships/image" Target="../media/image154.png"/><Relationship Id="rId7" Type="http://schemas.openxmlformats.org/officeDocument/2006/relationships/image" Target="../media/image158.png"/><Relationship Id="rId8" Type="http://schemas.openxmlformats.org/officeDocument/2006/relationships/image" Target="../media/image16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20" Type="http://schemas.openxmlformats.org/officeDocument/2006/relationships/image" Target="../media/image187.png"/><Relationship Id="rId22" Type="http://schemas.openxmlformats.org/officeDocument/2006/relationships/image" Target="../media/image192.png"/><Relationship Id="rId21" Type="http://schemas.openxmlformats.org/officeDocument/2006/relationships/image" Target="../media/image191.png"/><Relationship Id="rId24" Type="http://schemas.openxmlformats.org/officeDocument/2006/relationships/image" Target="../media/image190.png"/><Relationship Id="rId23" Type="http://schemas.openxmlformats.org/officeDocument/2006/relationships/image" Target="../media/image189.png"/><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0.png"/><Relationship Id="rId4" Type="http://schemas.openxmlformats.org/officeDocument/2006/relationships/image" Target="../media/image156.png"/><Relationship Id="rId9" Type="http://schemas.openxmlformats.org/officeDocument/2006/relationships/image" Target="../media/image178.png"/><Relationship Id="rId26" Type="http://schemas.openxmlformats.org/officeDocument/2006/relationships/image" Target="../media/image196.png"/><Relationship Id="rId25" Type="http://schemas.openxmlformats.org/officeDocument/2006/relationships/image" Target="../media/image194.png"/><Relationship Id="rId28" Type="http://schemas.openxmlformats.org/officeDocument/2006/relationships/image" Target="../media/image197.png"/><Relationship Id="rId27" Type="http://schemas.openxmlformats.org/officeDocument/2006/relationships/image" Target="../media/image198.png"/><Relationship Id="rId5" Type="http://schemas.openxmlformats.org/officeDocument/2006/relationships/image" Target="../media/image159.png"/><Relationship Id="rId6" Type="http://schemas.openxmlformats.org/officeDocument/2006/relationships/image" Target="../media/image173.png"/><Relationship Id="rId29" Type="http://schemas.openxmlformats.org/officeDocument/2006/relationships/image" Target="../media/image199.png"/><Relationship Id="rId7" Type="http://schemas.openxmlformats.org/officeDocument/2006/relationships/image" Target="../media/image175.png"/><Relationship Id="rId8" Type="http://schemas.openxmlformats.org/officeDocument/2006/relationships/image" Target="../media/image181.png"/><Relationship Id="rId31" Type="http://schemas.openxmlformats.org/officeDocument/2006/relationships/image" Target="../media/image200.png"/><Relationship Id="rId30" Type="http://schemas.openxmlformats.org/officeDocument/2006/relationships/image" Target="../media/image207.png"/><Relationship Id="rId11" Type="http://schemas.openxmlformats.org/officeDocument/2006/relationships/image" Target="../media/image158.png"/><Relationship Id="rId33" Type="http://schemas.openxmlformats.org/officeDocument/2006/relationships/image" Target="../media/image203.png"/><Relationship Id="rId10" Type="http://schemas.openxmlformats.org/officeDocument/2006/relationships/image" Target="../media/image154.png"/><Relationship Id="rId32" Type="http://schemas.openxmlformats.org/officeDocument/2006/relationships/image" Target="../media/image201.png"/><Relationship Id="rId13" Type="http://schemas.openxmlformats.org/officeDocument/2006/relationships/image" Target="../media/image179.png"/><Relationship Id="rId12" Type="http://schemas.openxmlformats.org/officeDocument/2006/relationships/image" Target="../media/image161.png"/><Relationship Id="rId15" Type="http://schemas.openxmlformats.org/officeDocument/2006/relationships/image" Target="../media/image185.png"/><Relationship Id="rId14" Type="http://schemas.openxmlformats.org/officeDocument/2006/relationships/image" Target="../media/image180.png"/><Relationship Id="rId17" Type="http://schemas.openxmlformats.org/officeDocument/2006/relationships/image" Target="../media/image184.png"/><Relationship Id="rId16" Type="http://schemas.openxmlformats.org/officeDocument/2006/relationships/image" Target="../media/image182.png"/><Relationship Id="rId19" Type="http://schemas.openxmlformats.org/officeDocument/2006/relationships/image" Target="../media/image186.png"/><Relationship Id="rId18" Type="http://schemas.openxmlformats.org/officeDocument/2006/relationships/image" Target="../media/image18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6.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1.png"/><Relationship Id="rId13" Type="http://schemas.openxmlformats.org/officeDocument/2006/relationships/image" Target="../media/image26.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4.png"/><Relationship Id="rId9" Type="http://schemas.openxmlformats.org/officeDocument/2006/relationships/image" Target="../media/image18.png"/><Relationship Id="rId1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9.png"/><Relationship Id="rId4" Type="http://schemas.openxmlformats.org/officeDocument/2006/relationships/image" Target="../media/image150.png"/><Relationship Id="rId5" Type="http://schemas.openxmlformats.org/officeDocument/2006/relationships/image" Target="../media/image32.png"/><Relationship Id="rId6" Type="http://schemas.openxmlformats.org/officeDocument/2006/relationships/image" Target="../media/image151.png"/><Relationship Id="rId7" Type="http://schemas.openxmlformats.org/officeDocument/2006/relationships/image" Target="../media/image1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0" y="279403"/>
            <a:ext cx="121920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Artificial Intelligence</a:t>
            </a:r>
            <a:br>
              <a:rPr lang="en-US"/>
            </a:br>
            <a:endParaRPr sz="3600"/>
          </a:p>
        </p:txBody>
      </p:sp>
      <p:sp>
        <p:nvSpPr>
          <p:cNvPr id="91" name="Google Shape;91;p1"/>
          <p:cNvSpPr txBox="1"/>
          <p:nvPr>
            <p:ph idx="1" type="subTitle"/>
          </p:nvPr>
        </p:nvSpPr>
        <p:spPr>
          <a:xfrm>
            <a:off x="0" y="1295400"/>
            <a:ext cx="121920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4300"/>
              <a:buNone/>
            </a:pPr>
            <a:r>
              <a:rPr lang="en-US" sz="4300"/>
              <a:t>Bayes’ Nets: Inference</a:t>
            </a:r>
            <a:endParaRPr/>
          </a:p>
        </p:txBody>
      </p:sp>
      <p:sp>
        <p:nvSpPr>
          <p:cNvPr id="92" name="Google Shape;92;p1"/>
          <p:cNvSpPr txBox="1"/>
          <p:nvPr/>
        </p:nvSpPr>
        <p:spPr>
          <a:xfrm>
            <a:off x="1524000" y="6248403"/>
            <a:ext cx="5867400" cy="369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93" name="Google Shape;93;p1"/>
          <p:cNvPicPr preferRelativeResize="0"/>
          <p:nvPr/>
        </p:nvPicPr>
        <p:blipFill rotWithShape="1">
          <a:blip r:embed="rId3">
            <a:alphaModFix/>
          </a:blip>
          <a:srcRect b="0" l="0" r="0" t="0"/>
          <a:stretch/>
        </p:blipFill>
        <p:spPr>
          <a:xfrm>
            <a:off x="2743200" y="2133600"/>
            <a:ext cx="6886665" cy="3525166"/>
          </a:xfrm>
          <a:prstGeom prst="rect">
            <a:avLst/>
          </a:prstGeom>
          <a:noFill/>
          <a:ln>
            <a:noFill/>
          </a:ln>
        </p:spPr>
      </p:pic>
      <p:sp>
        <p:nvSpPr>
          <p:cNvPr id="94" name="Google Shape;94;p1"/>
          <p:cNvSpPr txBox="1"/>
          <p:nvPr/>
        </p:nvSpPr>
        <p:spPr>
          <a:xfrm>
            <a:off x="0" y="6003922"/>
            <a:ext cx="121920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700"/>
              </a:spcBef>
              <a:spcAft>
                <a:spcPts val="0"/>
              </a:spcAft>
              <a:buNone/>
            </a:pPr>
            <a:r>
              <a:rPr b="0" i="0" lang="en-US" sz="1400" u="none" cap="none" strike="noStrike">
                <a:solidFill>
                  <a:schemeClr val="dk1"/>
                </a:solidFill>
                <a:latin typeface="Calibri"/>
                <a:ea typeface="Calibri"/>
                <a:cs typeface="Calibri"/>
                <a:sym typeface="Calibri"/>
              </a:rPr>
              <a:t>[Slides by Dan Klein, Pieter Abbeel, Anca Dragan. http://ai.berkeley.edu.]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0" name="Shape 240"/>
        <p:cNvGrpSpPr/>
        <p:nvPr/>
      </p:nvGrpSpPr>
      <p:grpSpPr>
        <a:xfrm>
          <a:off x="0" y="0"/>
          <a:ext cx="0" cy="0"/>
          <a:chOff x="0" y="0"/>
          <a:chExt cx="0" cy="0"/>
        </a:xfrm>
      </p:grpSpPr>
      <p:pic>
        <p:nvPicPr>
          <p:cNvPr id="241" name="Google Shape;241;p10"/>
          <p:cNvPicPr preferRelativeResize="0"/>
          <p:nvPr/>
        </p:nvPicPr>
        <p:blipFill rotWithShape="1">
          <a:blip r:embed="rId3">
            <a:alphaModFix/>
          </a:blip>
          <a:srcRect b="0" l="0" r="0" t="0"/>
          <a:stretch/>
        </p:blipFill>
        <p:spPr>
          <a:xfrm>
            <a:off x="6815534" y="1905000"/>
            <a:ext cx="5379013" cy="4495800"/>
          </a:xfrm>
          <a:prstGeom prst="rect">
            <a:avLst/>
          </a:prstGeom>
          <a:noFill/>
          <a:ln>
            <a:noFill/>
          </a:ln>
        </p:spPr>
      </p:pic>
      <p:sp>
        <p:nvSpPr>
          <p:cNvPr id="242" name="Google Shape;242;p1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Factor Zoo I</a:t>
            </a:r>
            <a:endParaRPr/>
          </a:p>
        </p:txBody>
      </p:sp>
      <p:sp>
        <p:nvSpPr>
          <p:cNvPr id="243" name="Google Shape;243;p10"/>
          <p:cNvSpPr txBox="1"/>
          <p:nvPr>
            <p:ph idx="1" type="body"/>
          </p:nvPr>
        </p:nvSpPr>
        <p:spPr>
          <a:xfrm>
            <a:off x="152400" y="1219200"/>
            <a:ext cx="4343400" cy="4906963"/>
          </a:xfrm>
          <a:prstGeom prst="rect">
            <a:avLst/>
          </a:prstGeom>
          <a:noFill/>
          <a:ln>
            <a:noFill/>
          </a:ln>
        </p:spPr>
        <p:txBody>
          <a:bodyPr anchorCtr="0" anchor="t" bIns="45700" lIns="91425" spcFirstLastPara="1" rIns="91425" wrap="square" tIns="45700">
            <a:noAutofit/>
          </a:bodyPr>
          <a:lstStyle/>
          <a:p>
            <a:pPr indent="-190482" lvl="0" marL="342882" rtl="0" algn="l">
              <a:spcBef>
                <a:spcPts val="0"/>
              </a:spcBef>
              <a:spcAft>
                <a:spcPts val="0"/>
              </a:spcAft>
              <a:buSzPts val="2400"/>
              <a:buNone/>
            </a:pPr>
            <a:r>
              <a:t/>
            </a:r>
            <a:endParaRPr sz="2400"/>
          </a:p>
          <a:p>
            <a:pPr indent="-342882" lvl="0" marL="342882" rtl="0" algn="l">
              <a:spcBef>
                <a:spcPts val="480"/>
              </a:spcBef>
              <a:spcAft>
                <a:spcPts val="0"/>
              </a:spcAft>
              <a:buSzPts val="2400"/>
              <a:buChar char="▪"/>
            </a:pPr>
            <a:r>
              <a:rPr lang="en-US" sz="2400"/>
              <a:t>Joint distribution: P(X,Y)</a:t>
            </a:r>
            <a:endParaRPr/>
          </a:p>
          <a:p>
            <a:pPr indent="-285736" lvl="1" marL="742913" rtl="0" algn="l">
              <a:spcBef>
                <a:spcPts val="400"/>
              </a:spcBef>
              <a:spcAft>
                <a:spcPts val="0"/>
              </a:spcAft>
              <a:buSzPts val="2000"/>
              <a:buChar char="▪"/>
            </a:pPr>
            <a:r>
              <a:rPr lang="en-US" sz="2000"/>
              <a:t>Entries P(x,y) for all x, y</a:t>
            </a:r>
            <a:endParaRPr/>
          </a:p>
          <a:p>
            <a:pPr indent="-285736" lvl="1" marL="742913" rtl="0" algn="l">
              <a:spcBef>
                <a:spcPts val="400"/>
              </a:spcBef>
              <a:spcAft>
                <a:spcPts val="0"/>
              </a:spcAft>
              <a:buSzPts val="2000"/>
              <a:buChar char="▪"/>
            </a:pPr>
            <a:r>
              <a:rPr lang="en-US" sz="2000"/>
              <a:t>Sums to 1</a:t>
            </a:r>
            <a:endParaRPr/>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Selected joint: P(x,Y)</a:t>
            </a:r>
            <a:endParaRPr/>
          </a:p>
          <a:p>
            <a:pPr indent="-285736" lvl="1" marL="742913" rtl="0" algn="l">
              <a:spcBef>
                <a:spcPts val="400"/>
              </a:spcBef>
              <a:spcAft>
                <a:spcPts val="0"/>
              </a:spcAft>
              <a:buSzPts val="2000"/>
              <a:buChar char="▪"/>
            </a:pPr>
            <a:r>
              <a:rPr lang="en-US" sz="2000"/>
              <a:t>A slice of the joint distribution</a:t>
            </a:r>
            <a:endParaRPr/>
          </a:p>
          <a:p>
            <a:pPr indent="-285736" lvl="1" marL="742913" rtl="0" algn="l">
              <a:spcBef>
                <a:spcPts val="400"/>
              </a:spcBef>
              <a:spcAft>
                <a:spcPts val="0"/>
              </a:spcAft>
              <a:buSzPts val="2000"/>
              <a:buChar char="▪"/>
            </a:pPr>
            <a:r>
              <a:rPr lang="en-US" sz="2000"/>
              <a:t>Entries P(x,y) for fixed x, all y</a:t>
            </a:r>
            <a:endParaRPr/>
          </a:p>
          <a:p>
            <a:pPr indent="-285736" lvl="1" marL="742913" rtl="0" algn="l">
              <a:spcBef>
                <a:spcPts val="400"/>
              </a:spcBef>
              <a:spcAft>
                <a:spcPts val="0"/>
              </a:spcAft>
              <a:buSzPts val="2000"/>
              <a:buChar char="▪"/>
            </a:pPr>
            <a:r>
              <a:rPr lang="en-US" sz="2000"/>
              <a:t>Sums to P(x)</a:t>
            </a:r>
            <a:endParaRPr/>
          </a:p>
          <a:p>
            <a:pPr indent="-158736" lvl="1" marL="742913" rtl="0" algn="l">
              <a:spcBef>
                <a:spcPts val="400"/>
              </a:spcBef>
              <a:spcAft>
                <a:spcPts val="0"/>
              </a:spcAft>
              <a:buSzPts val="2000"/>
              <a:buNone/>
            </a:pPr>
            <a:r>
              <a:t/>
            </a:r>
            <a:endParaRPr sz="2000"/>
          </a:p>
          <a:p>
            <a:pPr indent="-342882" lvl="0" marL="342882" rtl="0" algn="l">
              <a:spcBef>
                <a:spcPts val="480"/>
              </a:spcBef>
              <a:spcAft>
                <a:spcPts val="0"/>
              </a:spcAft>
              <a:buSzPts val="2400"/>
              <a:buChar char="▪"/>
            </a:pPr>
            <a:r>
              <a:rPr lang="en-US" sz="2400"/>
              <a:t>Number of capitals = dimensionality of the table</a:t>
            </a:r>
            <a:endParaRPr/>
          </a:p>
        </p:txBody>
      </p:sp>
      <p:graphicFrame>
        <p:nvGraphicFramePr>
          <p:cNvPr id="244" name="Google Shape;244;p10"/>
          <p:cNvGraphicFramePr/>
          <p:nvPr/>
        </p:nvGraphicFramePr>
        <p:xfrm>
          <a:off x="4572000" y="1800225"/>
          <a:ext cx="3000000" cy="3000000"/>
        </p:xfrm>
        <a:graphic>
          <a:graphicData uri="http://schemas.openxmlformats.org/drawingml/2006/table">
            <a:tbl>
              <a:tblPr>
                <a:noFill/>
                <a:tableStyleId>{CF06F7C0-B020-4422-B3F4-BAD6CDDEE18A}</a:tableStyleId>
              </a:tblPr>
              <a:tblGrid>
                <a:gridCol w="828675"/>
                <a:gridCol w="828675"/>
                <a:gridCol w="55245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45" name="Google Shape;245;p10"/>
          <p:cNvPicPr preferRelativeResize="0"/>
          <p:nvPr/>
        </p:nvPicPr>
        <p:blipFill rotWithShape="1">
          <a:blip r:embed="rId4">
            <a:alphaModFix/>
          </a:blip>
          <a:srcRect b="0" l="0" r="0" t="0"/>
          <a:stretch/>
        </p:blipFill>
        <p:spPr>
          <a:xfrm>
            <a:off x="5075238" y="1371600"/>
            <a:ext cx="1179512" cy="298450"/>
          </a:xfrm>
          <a:prstGeom prst="rect">
            <a:avLst/>
          </a:prstGeom>
          <a:noFill/>
          <a:ln>
            <a:noFill/>
          </a:ln>
        </p:spPr>
      </p:pic>
      <p:graphicFrame>
        <p:nvGraphicFramePr>
          <p:cNvPr id="246" name="Google Shape;246;p10"/>
          <p:cNvGraphicFramePr/>
          <p:nvPr/>
        </p:nvGraphicFramePr>
        <p:xfrm>
          <a:off x="4648200" y="4543425"/>
          <a:ext cx="3000000" cy="3000000"/>
        </p:xfrm>
        <a:graphic>
          <a:graphicData uri="http://schemas.openxmlformats.org/drawingml/2006/table">
            <a:tbl>
              <a:tblPr>
                <a:noFill/>
                <a:tableStyleId>{CF06F7C0-B020-4422-B3F4-BAD6CDDEE18A}</a:tableStyleId>
              </a:tblPr>
              <a:tblGrid>
                <a:gridCol w="828675"/>
                <a:gridCol w="828675"/>
                <a:gridCol w="55245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47" name="Google Shape;247;p10"/>
          <p:cNvPicPr preferRelativeResize="0"/>
          <p:nvPr/>
        </p:nvPicPr>
        <p:blipFill rotWithShape="1">
          <a:blip r:embed="rId5">
            <a:alphaModFix/>
          </a:blip>
          <a:srcRect b="0" l="0" r="0" t="0"/>
          <a:stretch/>
        </p:blipFill>
        <p:spPr>
          <a:xfrm>
            <a:off x="4973638" y="4114800"/>
            <a:ext cx="1535112" cy="29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pic>
        <p:nvPicPr>
          <p:cNvPr id="253" name="Google Shape;253;p11"/>
          <p:cNvPicPr preferRelativeResize="0"/>
          <p:nvPr/>
        </p:nvPicPr>
        <p:blipFill rotWithShape="1">
          <a:blip r:embed="rId3">
            <a:alphaModFix/>
          </a:blip>
          <a:srcRect b="0" l="0" r="0" t="0"/>
          <a:stretch/>
        </p:blipFill>
        <p:spPr>
          <a:xfrm>
            <a:off x="3505200" y="4281435"/>
            <a:ext cx="4216657" cy="2576564"/>
          </a:xfrm>
          <a:prstGeom prst="rect">
            <a:avLst/>
          </a:prstGeom>
          <a:noFill/>
          <a:ln>
            <a:noFill/>
          </a:ln>
        </p:spPr>
      </p:pic>
      <p:sp>
        <p:nvSpPr>
          <p:cNvPr id="254" name="Google Shape;254;p1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Factor Zoo II</a:t>
            </a:r>
            <a:endParaRPr/>
          </a:p>
        </p:txBody>
      </p:sp>
      <p:sp>
        <p:nvSpPr>
          <p:cNvPr id="255" name="Google Shape;255;p11"/>
          <p:cNvSpPr txBox="1"/>
          <p:nvPr>
            <p:ph idx="1" type="body"/>
          </p:nvPr>
        </p:nvSpPr>
        <p:spPr>
          <a:xfrm>
            <a:off x="152400" y="1632744"/>
            <a:ext cx="4191000" cy="4615656"/>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Single conditional: P(Y | x)</a:t>
            </a:r>
            <a:endParaRPr/>
          </a:p>
          <a:p>
            <a:pPr indent="-285736" lvl="1" marL="742913" rtl="0" algn="l">
              <a:spcBef>
                <a:spcPts val="400"/>
              </a:spcBef>
              <a:spcAft>
                <a:spcPts val="0"/>
              </a:spcAft>
              <a:buSzPts val="2000"/>
              <a:buChar char="▪"/>
            </a:pPr>
            <a:r>
              <a:rPr lang="en-US" sz="2000">
                <a:latin typeface="Calibri"/>
                <a:ea typeface="Calibri"/>
                <a:cs typeface="Calibri"/>
                <a:sym typeface="Calibri"/>
              </a:rPr>
              <a:t>Entries P(y | x) for fixed x, all y</a:t>
            </a:r>
            <a:endParaRPr/>
          </a:p>
          <a:p>
            <a:pPr indent="-285736" lvl="1" marL="742913" rtl="0" algn="l">
              <a:spcBef>
                <a:spcPts val="400"/>
              </a:spcBef>
              <a:spcAft>
                <a:spcPts val="0"/>
              </a:spcAft>
              <a:buSzPts val="2000"/>
              <a:buChar char="▪"/>
            </a:pPr>
            <a:r>
              <a:rPr lang="en-US" sz="2000">
                <a:latin typeface="Calibri"/>
                <a:ea typeface="Calibri"/>
                <a:cs typeface="Calibri"/>
                <a:sym typeface="Calibri"/>
              </a:rPr>
              <a:t>Sums to 1</a:t>
            </a:r>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342882" lvl="0" marL="342882" rtl="0" algn="l">
              <a:spcBef>
                <a:spcPts val="480"/>
              </a:spcBef>
              <a:spcAft>
                <a:spcPts val="0"/>
              </a:spcAft>
              <a:buSzPts val="2400"/>
              <a:buChar char="▪"/>
            </a:pPr>
            <a:r>
              <a:rPr lang="en-US" sz="2400">
                <a:latin typeface="Calibri"/>
                <a:ea typeface="Calibri"/>
                <a:cs typeface="Calibri"/>
                <a:sym typeface="Calibri"/>
              </a:rPr>
              <a:t>Family of conditionals: </a:t>
            </a:r>
            <a:endParaRPr/>
          </a:p>
          <a:p>
            <a:pPr indent="-342882" lvl="0" marL="342882" rtl="0" algn="l">
              <a:spcBef>
                <a:spcPts val="480"/>
              </a:spcBef>
              <a:spcAft>
                <a:spcPts val="0"/>
              </a:spcAft>
              <a:buSzPts val="2400"/>
              <a:buNone/>
            </a:pPr>
            <a:r>
              <a:rPr lang="en-US" sz="2400">
                <a:latin typeface="Calibri"/>
                <a:ea typeface="Calibri"/>
                <a:cs typeface="Calibri"/>
                <a:sym typeface="Calibri"/>
              </a:rPr>
              <a:t>	P(X |Y)</a:t>
            </a:r>
            <a:endParaRPr/>
          </a:p>
          <a:p>
            <a:pPr indent="-285736" lvl="1" marL="742913" rtl="0" algn="l">
              <a:spcBef>
                <a:spcPts val="400"/>
              </a:spcBef>
              <a:spcAft>
                <a:spcPts val="0"/>
              </a:spcAft>
              <a:buSzPts val="2000"/>
              <a:buChar char="▪"/>
            </a:pPr>
            <a:r>
              <a:rPr lang="en-US" sz="2000">
                <a:latin typeface="Calibri"/>
                <a:ea typeface="Calibri"/>
                <a:cs typeface="Calibri"/>
                <a:sym typeface="Calibri"/>
              </a:rPr>
              <a:t>Multiple conditionals</a:t>
            </a:r>
            <a:endParaRPr/>
          </a:p>
          <a:p>
            <a:pPr indent="-285736" lvl="1" marL="742913" rtl="0" algn="l">
              <a:spcBef>
                <a:spcPts val="400"/>
              </a:spcBef>
              <a:spcAft>
                <a:spcPts val="0"/>
              </a:spcAft>
              <a:buSzPts val="2000"/>
              <a:buChar char="▪"/>
            </a:pPr>
            <a:r>
              <a:rPr lang="en-US" sz="2000">
                <a:latin typeface="Calibri"/>
                <a:ea typeface="Calibri"/>
                <a:cs typeface="Calibri"/>
                <a:sym typeface="Calibri"/>
              </a:rPr>
              <a:t>Entries P(x | y) for all x, y</a:t>
            </a:r>
            <a:endParaRPr/>
          </a:p>
          <a:p>
            <a:pPr indent="-285736" lvl="1" marL="742913" rtl="0" algn="l">
              <a:spcBef>
                <a:spcPts val="400"/>
              </a:spcBef>
              <a:spcAft>
                <a:spcPts val="0"/>
              </a:spcAft>
              <a:buSzPts val="2000"/>
              <a:buChar char="▪"/>
            </a:pPr>
            <a:r>
              <a:rPr lang="en-US" sz="2000">
                <a:latin typeface="Calibri"/>
                <a:ea typeface="Calibri"/>
                <a:cs typeface="Calibri"/>
                <a:sym typeface="Calibri"/>
              </a:rPr>
              <a:t>Sums to |Y|</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p:txBody>
      </p:sp>
      <p:graphicFrame>
        <p:nvGraphicFramePr>
          <p:cNvPr id="256" name="Google Shape;256;p11"/>
          <p:cNvGraphicFramePr/>
          <p:nvPr/>
        </p:nvGraphicFramePr>
        <p:xfrm>
          <a:off x="8001000" y="4648200"/>
          <a:ext cx="3000000" cy="3000000"/>
        </p:xfrm>
        <a:graphic>
          <a:graphicData uri="http://schemas.openxmlformats.org/drawingml/2006/table">
            <a:tbl>
              <a:tblPr>
                <a:noFill/>
                <a:tableStyleId>{CF06F7C0-B020-4422-B3F4-BAD6CDDEE18A}</a:tableStyleId>
              </a:tblPr>
              <a:tblGrid>
                <a:gridCol w="828675"/>
                <a:gridCol w="828675"/>
                <a:gridCol w="55245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57" name="Google Shape;257;p11"/>
          <p:cNvPicPr preferRelativeResize="0"/>
          <p:nvPr/>
        </p:nvPicPr>
        <p:blipFill rotWithShape="1">
          <a:blip r:embed="rId4">
            <a:alphaModFix/>
          </a:blip>
          <a:srcRect b="0" l="0" r="0" t="0"/>
          <a:stretch/>
        </p:blipFill>
        <p:spPr>
          <a:xfrm>
            <a:off x="8520112" y="4219575"/>
            <a:ext cx="1147763" cy="312738"/>
          </a:xfrm>
          <a:prstGeom prst="rect">
            <a:avLst/>
          </a:prstGeom>
          <a:noFill/>
          <a:ln>
            <a:noFill/>
          </a:ln>
        </p:spPr>
      </p:pic>
      <p:graphicFrame>
        <p:nvGraphicFramePr>
          <p:cNvPr id="258" name="Google Shape;258;p11"/>
          <p:cNvGraphicFramePr/>
          <p:nvPr/>
        </p:nvGraphicFramePr>
        <p:xfrm>
          <a:off x="8991600" y="2286000"/>
          <a:ext cx="3000000" cy="3000000"/>
        </p:xfrm>
        <a:graphic>
          <a:graphicData uri="http://schemas.openxmlformats.org/drawingml/2006/table">
            <a:tbl>
              <a:tblPr>
                <a:noFill/>
                <a:tableStyleId>{CF06F7C0-B020-4422-B3F4-BAD6CDDEE18A}</a:tableStyleId>
              </a:tblPr>
              <a:tblGrid>
                <a:gridCol w="828675"/>
                <a:gridCol w="828675"/>
                <a:gridCol w="55245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sun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59" name="Google Shape;259;p11"/>
          <p:cNvPicPr preferRelativeResize="0"/>
          <p:nvPr/>
        </p:nvPicPr>
        <p:blipFill rotWithShape="1">
          <a:blip r:embed="rId5">
            <a:alphaModFix/>
          </a:blip>
          <a:srcRect b="0" l="0" r="0" t="0"/>
          <a:stretch/>
        </p:blipFill>
        <p:spPr>
          <a:xfrm>
            <a:off x="9345613" y="1857375"/>
            <a:ext cx="1477962" cy="312738"/>
          </a:xfrm>
          <a:prstGeom prst="rect">
            <a:avLst/>
          </a:prstGeom>
          <a:noFill/>
          <a:ln>
            <a:noFill/>
          </a:ln>
        </p:spPr>
      </p:pic>
      <p:sp>
        <p:nvSpPr>
          <p:cNvPr id="260" name="Google Shape;260;p11"/>
          <p:cNvSpPr/>
          <p:nvPr/>
        </p:nvSpPr>
        <p:spPr>
          <a:xfrm>
            <a:off x="10287000" y="5054600"/>
            <a:ext cx="152400" cy="6858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1"/>
          <p:cNvSpPr/>
          <p:nvPr/>
        </p:nvSpPr>
        <p:spPr>
          <a:xfrm>
            <a:off x="10287000" y="5816600"/>
            <a:ext cx="152400" cy="6858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262" name="Google Shape;262;p11"/>
          <p:cNvPicPr preferRelativeResize="0"/>
          <p:nvPr/>
        </p:nvPicPr>
        <p:blipFill rotWithShape="1">
          <a:blip r:embed="rId6">
            <a:alphaModFix/>
          </a:blip>
          <a:srcRect b="0" l="0" r="0" t="0"/>
          <a:stretch/>
        </p:blipFill>
        <p:spPr>
          <a:xfrm>
            <a:off x="10615612" y="6037263"/>
            <a:ext cx="1476375" cy="312737"/>
          </a:xfrm>
          <a:prstGeom prst="rect">
            <a:avLst/>
          </a:prstGeom>
          <a:noFill/>
          <a:ln>
            <a:noFill/>
          </a:ln>
        </p:spPr>
      </p:pic>
      <p:pic>
        <p:nvPicPr>
          <p:cNvPr descr="txp_fig" id="263" name="Google Shape;263;p11"/>
          <p:cNvPicPr preferRelativeResize="0"/>
          <p:nvPr/>
        </p:nvPicPr>
        <p:blipFill rotWithShape="1">
          <a:blip r:embed="rId7">
            <a:alphaModFix/>
          </a:blip>
          <a:srcRect b="0" l="0" r="0" t="0"/>
          <a:stretch/>
        </p:blipFill>
        <p:spPr>
          <a:xfrm>
            <a:off x="10591800" y="5283200"/>
            <a:ext cx="1371600" cy="312738"/>
          </a:xfrm>
          <a:prstGeom prst="rect">
            <a:avLst/>
          </a:prstGeom>
          <a:noFill/>
          <a:ln>
            <a:noFill/>
          </a:ln>
        </p:spPr>
      </p:pic>
      <p:pic>
        <p:nvPicPr>
          <p:cNvPr id="264" name="Google Shape;264;p11"/>
          <p:cNvPicPr preferRelativeResize="0"/>
          <p:nvPr/>
        </p:nvPicPr>
        <p:blipFill rotWithShape="1">
          <a:blip r:embed="rId8">
            <a:alphaModFix/>
          </a:blip>
          <a:srcRect b="0" l="0" r="0" t="0"/>
          <a:stretch/>
        </p:blipFill>
        <p:spPr>
          <a:xfrm>
            <a:off x="3962400" y="1439334"/>
            <a:ext cx="3505200" cy="25702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1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Factor Zoo III</a:t>
            </a:r>
            <a:endParaRPr/>
          </a:p>
        </p:txBody>
      </p:sp>
      <p:sp>
        <p:nvSpPr>
          <p:cNvPr id="270" name="Google Shape;270;p12"/>
          <p:cNvSpPr txBox="1"/>
          <p:nvPr>
            <p:ph idx="1" type="body"/>
          </p:nvPr>
        </p:nvSpPr>
        <p:spPr>
          <a:xfrm>
            <a:off x="457200" y="1600200"/>
            <a:ext cx="37338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Specified family: P( y | X )</a:t>
            </a:r>
            <a:endParaRPr/>
          </a:p>
          <a:p>
            <a:pPr indent="-285736" lvl="1" marL="742913" rtl="0" algn="l">
              <a:spcBef>
                <a:spcPts val="400"/>
              </a:spcBef>
              <a:spcAft>
                <a:spcPts val="0"/>
              </a:spcAft>
              <a:buSzPts val="2000"/>
              <a:buChar char="▪"/>
            </a:pPr>
            <a:r>
              <a:rPr lang="en-US" sz="2000">
                <a:latin typeface="Calibri"/>
                <a:ea typeface="Calibri"/>
                <a:cs typeface="Calibri"/>
                <a:sym typeface="Calibri"/>
              </a:rPr>
              <a:t>Entries P(y | x) for fixed y,</a:t>
            </a:r>
            <a:endParaRPr/>
          </a:p>
          <a:p>
            <a:pPr indent="-285736" lvl="1" marL="742913" rtl="0" algn="l">
              <a:spcBef>
                <a:spcPts val="400"/>
              </a:spcBef>
              <a:spcAft>
                <a:spcPts val="0"/>
              </a:spcAft>
              <a:buSzPts val="2000"/>
              <a:buFont typeface="Noto Sans Symbols"/>
              <a:buNone/>
            </a:pPr>
            <a:r>
              <a:rPr lang="en-US" sz="2000">
                <a:latin typeface="Calibri"/>
                <a:ea typeface="Calibri"/>
                <a:cs typeface="Calibri"/>
                <a:sym typeface="Calibri"/>
              </a:rPr>
              <a:t>	but for all x</a:t>
            </a:r>
            <a:endParaRPr/>
          </a:p>
          <a:p>
            <a:pPr indent="-285736" lvl="1" marL="742913" rtl="0" algn="l">
              <a:spcBef>
                <a:spcPts val="400"/>
              </a:spcBef>
              <a:spcAft>
                <a:spcPts val="0"/>
              </a:spcAft>
              <a:buSzPts val="2000"/>
              <a:buChar char="▪"/>
            </a:pPr>
            <a:r>
              <a:rPr lang="en-US" sz="2000">
                <a:latin typeface="Calibri"/>
                <a:ea typeface="Calibri"/>
                <a:cs typeface="Calibri"/>
                <a:sym typeface="Calibri"/>
              </a:rPr>
              <a:t>Sums to … who knows!</a:t>
            </a:r>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p:txBody>
      </p:sp>
      <p:graphicFrame>
        <p:nvGraphicFramePr>
          <p:cNvPr id="271" name="Google Shape;271;p12"/>
          <p:cNvGraphicFramePr/>
          <p:nvPr/>
        </p:nvGraphicFramePr>
        <p:xfrm>
          <a:off x="838200" y="4343400"/>
          <a:ext cx="3000000" cy="3000000"/>
        </p:xfrm>
        <a:graphic>
          <a:graphicData uri="http://schemas.openxmlformats.org/drawingml/2006/table">
            <a:tbl>
              <a:tblPr>
                <a:noFill/>
                <a:tableStyleId>{CF06F7C0-B020-4422-B3F4-BAD6CDDEE18A}</a:tableStyleId>
              </a:tblPr>
              <a:tblGrid>
                <a:gridCol w="828675"/>
                <a:gridCol w="828675"/>
                <a:gridCol w="55245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hot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cold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rain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272" name="Google Shape;272;p12"/>
          <p:cNvPicPr preferRelativeResize="0"/>
          <p:nvPr/>
        </p:nvPicPr>
        <p:blipFill rotWithShape="1">
          <a:blip r:embed="rId3">
            <a:alphaModFix/>
          </a:blip>
          <a:srcRect b="0" l="0" r="0" t="0"/>
          <a:stretch/>
        </p:blipFill>
        <p:spPr>
          <a:xfrm>
            <a:off x="1222375" y="3914775"/>
            <a:ext cx="1417638" cy="312738"/>
          </a:xfrm>
          <a:prstGeom prst="rect">
            <a:avLst/>
          </a:prstGeom>
          <a:noFill/>
          <a:ln>
            <a:noFill/>
          </a:ln>
        </p:spPr>
      </p:pic>
      <p:sp>
        <p:nvSpPr>
          <p:cNvPr id="273" name="Google Shape;273;p12"/>
          <p:cNvSpPr/>
          <p:nvPr/>
        </p:nvSpPr>
        <p:spPr>
          <a:xfrm>
            <a:off x="3124200" y="4724400"/>
            <a:ext cx="128588" cy="3810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2"/>
          <p:cNvSpPr/>
          <p:nvPr/>
        </p:nvSpPr>
        <p:spPr>
          <a:xfrm>
            <a:off x="3124200" y="5105400"/>
            <a:ext cx="128588" cy="3810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275" name="Google Shape;275;p12"/>
          <p:cNvPicPr preferRelativeResize="0"/>
          <p:nvPr/>
        </p:nvPicPr>
        <p:blipFill rotWithShape="1">
          <a:blip r:embed="rId4">
            <a:alphaModFix/>
          </a:blip>
          <a:srcRect b="0" l="0" r="0" t="0"/>
          <a:stretch/>
        </p:blipFill>
        <p:spPr>
          <a:xfrm>
            <a:off x="3352800" y="4724400"/>
            <a:ext cx="1655763" cy="312738"/>
          </a:xfrm>
          <a:prstGeom prst="rect">
            <a:avLst/>
          </a:prstGeom>
          <a:noFill/>
          <a:ln>
            <a:noFill/>
          </a:ln>
        </p:spPr>
      </p:pic>
      <p:pic>
        <p:nvPicPr>
          <p:cNvPr descr="txp_fig" id="276" name="Google Shape;276;p12"/>
          <p:cNvPicPr preferRelativeResize="0"/>
          <p:nvPr/>
        </p:nvPicPr>
        <p:blipFill rotWithShape="1">
          <a:blip r:embed="rId5">
            <a:alphaModFix/>
          </a:blip>
          <a:srcRect b="0" l="0" r="0" t="0"/>
          <a:stretch/>
        </p:blipFill>
        <p:spPr>
          <a:xfrm>
            <a:off x="3352800" y="5173663"/>
            <a:ext cx="1744663" cy="312737"/>
          </a:xfrm>
          <a:prstGeom prst="rect">
            <a:avLst/>
          </a:prstGeom>
          <a:noFill/>
          <a:ln>
            <a:noFill/>
          </a:ln>
        </p:spPr>
      </p:pic>
      <p:pic>
        <p:nvPicPr>
          <p:cNvPr id="277" name="Google Shape;277;p12"/>
          <p:cNvPicPr preferRelativeResize="0"/>
          <p:nvPr/>
        </p:nvPicPr>
        <p:blipFill rotWithShape="1">
          <a:blip r:embed="rId6">
            <a:alphaModFix/>
          </a:blip>
          <a:srcRect b="0" l="0" r="0" t="0"/>
          <a:stretch/>
        </p:blipFill>
        <p:spPr>
          <a:xfrm>
            <a:off x="5334000" y="1656962"/>
            <a:ext cx="6723552" cy="42193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1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Factor Zoo Summary</a:t>
            </a:r>
            <a:endParaRPr/>
          </a:p>
        </p:txBody>
      </p:sp>
      <p:sp>
        <p:nvSpPr>
          <p:cNvPr id="283" name="Google Shape;283;p13"/>
          <p:cNvSpPr txBox="1"/>
          <p:nvPr/>
        </p:nvSpPr>
        <p:spPr>
          <a:xfrm>
            <a:off x="1447800" y="1524000"/>
            <a:ext cx="9525000" cy="2209800"/>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In general, when we write P(Y</a:t>
            </a:r>
            <a:r>
              <a:rPr baseline="-25000" lang="en-US" sz="2400">
                <a:solidFill>
                  <a:schemeClr val="accent2"/>
                </a:solidFill>
                <a:latin typeface="Calibri"/>
                <a:ea typeface="Calibri"/>
                <a:cs typeface="Calibri"/>
                <a:sym typeface="Calibri"/>
              </a:rPr>
              <a:t>1</a:t>
            </a:r>
            <a:r>
              <a:rPr lang="en-US" sz="2400">
                <a:solidFill>
                  <a:schemeClr val="accent2"/>
                </a:solidFill>
                <a:latin typeface="Calibri"/>
                <a:ea typeface="Calibri"/>
                <a:cs typeface="Calibri"/>
                <a:sym typeface="Calibri"/>
              </a:rPr>
              <a:t> … Y</a:t>
            </a:r>
            <a:r>
              <a:rPr baseline="-25000" lang="en-US" sz="2400">
                <a:solidFill>
                  <a:schemeClr val="accent2"/>
                </a:solidFill>
                <a:latin typeface="Calibri"/>
                <a:ea typeface="Calibri"/>
                <a:cs typeface="Calibri"/>
                <a:sym typeface="Calibri"/>
              </a:rPr>
              <a:t>N</a:t>
            </a:r>
            <a:r>
              <a:rPr lang="en-US" sz="2400">
                <a:solidFill>
                  <a:schemeClr val="accent2"/>
                </a:solidFill>
                <a:latin typeface="Calibri"/>
                <a:ea typeface="Calibri"/>
                <a:cs typeface="Calibri"/>
                <a:sym typeface="Calibri"/>
              </a:rPr>
              <a:t> | X</a:t>
            </a:r>
            <a:r>
              <a:rPr baseline="-25000" lang="en-US" sz="2400">
                <a:solidFill>
                  <a:schemeClr val="accent2"/>
                </a:solidFill>
                <a:latin typeface="Calibri"/>
                <a:ea typeface="Calibri"/>
                <a:cs typeface="Calibri"/>
                <a:sym typeface="Calibri"/>
              </a:rPr>
              <a:t>1</a:t>
            </a:r>
            <a:r>
              <a:rPr lang="en-US" sz="2400">
                <a:solidFill>
                  <a:schemeClr val="accent2"/>
                </a:solidFill>
                <a:latin typeface="Calibri"/>
                <a:ea typeface="Calibri"/>
                <a:cs typeface="Calibri"/>
                <a:sym typeface="Calibri"/>
              </a:rPr>
              <a:t> … X</a:t>
            </a:r>
            <a:r>
              <a:rPr baseline="-25000" lang="en-US" sz="2400">
                <a:solidFill>
                  <a:schemeClr val="accent2"/>
                </a:solidFill>
                <a:latin typeface="Calibri"/>
                <a:ea typeface="Calibri"/>
                <a:cs typeface="Calibri"/>
                <a:sym typeface="Calibri"/>
              </a:rPr>
              <a:t>M</a:t>
            </a:r>
            <a:r>
              <a:rPr lang="en-US" sz="2400">
                <a:solidFill>
                  <a:schemeClr val="accent2"/>
                </a:solidFill>
                <a:latin typeface="Calibri"/>
                <a:ea typeface="Calibri"/>
                <a:cs typeface="Calibri"/>
                <a:sym typeface="Calibri"/>
              </a:rPr>
              <a:t>)</a:t>
            </a:r>
            <a:endParaRPr/>
          </a:p>
          <a:p>
            <a:pPr indent="-152388" lvl="5" marL="2514474" marR="0" rtl="0" algn="l">
              <a:spcBef>
                <a:spcPts val="240"/>
              </a:spcBef>
              <a:spcAft>
                <a:spcPts val="0"/>
              </a:spcAft>
              <a:buClr>
                <a:schemeClr val="accent2"/>
              </a:buClr>
              <a:buSzPts val="1200"/>
              <a:buFont typeface="Noto Sans Symbols"/>
              <a:buNone/>
            </a:pPr>
            <a:r>
              <a:t/>
            </a:r>
            <a:endParaRPr b="0" i="0" sz="1200" u="none" cap="none" strike="noStrike">
              <a:solidFill>
                <a:schemeClr val="dk1"/>
              </a:solidFill>
              <a:latin typeface="Arial"/>
              <a:ea typeface="Arial"/>
              <a:cs typeface="Arial"/>
              <a:sym typeface="Arial"/>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It is a “factor,” a multi-dimensional array</a:t>
            </a:r>
            <a:endParaRPr/>
          </a:p>
          <a:p>
            <a:pPr indent="-152388" lvl="5" marL="2514474" marR="0" rtl="0" algn="l">
              <a:spcBef>
                <a:spcPts val="240"/>
              </a:spcBef>
              <a:spcAft>
                <a:spcPts val="0"/>
              </a:spcAft>
              <a:buClr>
                <a:schemeClr val="accent2"/>
              </a:buClr>
              <a:buSzPts val="1200"/>
              <a:buFont typeface="Noto Sans Symbols"/>
              <a:buNone/>
            </a:pPr>
            <a:r>
              <a:t/>
            </a:r>
            <a:endParaRPr b="0" i="0" sz="1200" u="none" cap="none" strike="noStrike">
              <a:solidFill>
                <a:schemeClr val="dk1"/>
              </a:solidFill>
              <a:latin typeface="Arial"/>
              <a:ea typeface="Arial"/>
              <a:cs typeface="Arial"/>
              <a:sym typeface="Arial"/>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Its values are P(y</a:t>
            </a:r>
            <a:r>
              <a:rPr b="0" baseline="-25000" i="0" lang="en-US" sz="2000" u="none" cap="none" strike="noStrike">
                <a:solidFill>
                  <a:schemeClr val="dk1"/>
                </a:solidFill>
                <a:latin typeface="Calibri"/>
                <a:ea typeface="Calibri"/>
                <a:cs typeface="Calibri"/>
                <a:sym typeface="Calibri"/>
              </a:rPr>
              <a:t>1</a:t>
            </a:r>
            <a:r>
              <a:rPr b="0" i="0" lang="en-US" sz="2000" u="none" cap="none" strike="noStrike">
                <a:solidFill>
                  <a:schemeClr val="dk1"/>
                </a:solidFill>
                <a:latin typeface="Calibri"/>
                <a:ea typeface="Calibri"/>
                <a:cs typeface="Calibri"/>
                <a:sym typeface="Calibri"/>
              </a:rPr>
              <a:t> … y</a:t>
            </a:r>
            <a:r>
              <a:rPr b="0" baseline="-25000" i="0" lang="en-US" sz="2000" u="none" cap="none" strike="noStrike">
                <a:solidFill>
                  <a:schemeClr val="dk1"/>
                </a:solidFill>
                <a:latin typeface="Calibri"/>
                <a:ea typeface="Calibri"/>
                <a:cs typeface="Calibri"/>
                <a:sym typeface="Calibri"/>
              </a:rPr>
              <a:t>N</a:t>
            </a:r>
            <a:r>
              <a:rPr b="0" i="0" lang="en-US" sz="2000" u="none" cap="none" strike="noStrike">
                <a:solidFill>
                  <a:schemeClr val="dk1"/>
                </a:solidFill>
                <a:latin typeface="Calibri"/>
                <a:ea typeface="Calibri"/>
                <a:cs typeface="Calibri"/>
                <a:sym typeface="Calibri"/>
              </a:rPr>
              <a:t> | x</a:t>
            </a:r>
            <a:r>
              <a:rPr b="0" baseline="-25000" i="0" lang="en-US" sz="2000" u="none" cap="none" strike="noStrike">
                <a:solidFill>
                  <a:schemeClr val="dk1"/>
                </a:solidFill>
                <a:latin typeface="Calibri"/>
                <a:ea typeface="Calibri"/>
                <a:cs typeface="Calibri"/>
                <a:sym typeface="Calibri"/>
              </a:rPr>
              <a:t>1</a:t>
            </a:r>
            <a:r>
              <a:rPr b="0" i="0" lang="en-US" sz="2000" u="none" cap="none" strike="noStrike">
                <a:solidFill>
                  <a:schemeClr val="dk1"/>
                </a:solidFill>
                <a:latin typeface="Calibri"/>
                <a:ea typeface="Calibri"/>
                <a:cs typeface="Calibri"/>
                <a:sym typeface="Calibri"/>
              </a:rPr>
              <a:t> … x</a:t>
            </a:r>
            <a:r>
              <a:rPr b="0" baseline="-25000" i="0" lang="en-US" sz="2000" u="none" cap="none" strike="noStrike">
                <a:solidFill>
                  <a:schemeClr val="dk1"/>
                </a:solidFill>
                <a:latin typeface="Calibri"/>
                <a:ea typeface="Calibri"/>
                <a:cs typeface="Calibri"/>
                <a:sym typeface="Calibri"/>
              </a:rPr>
              <a:t>M</a:t>
            </a:r>
            <a:r>
              <a:rPr b="0" i="0" lang="en-US" sz="2000" u="none" cap="none" strike="noStrike">
                <a:solidFill>
                  <a:schemeClr val="dk1"/>
                </a:solidFill>
                <a:latin typeface="Calibri"/>
                <a:ea typeface="Calibri"/>
                <a:cs typeface="Calibri"/>
                <a:sym typeface="Calibri"/>
              </a:rPr>
              <a:t>)</a:t>
            </a:r>
            <a:endParaRPr/>
          </a:p>
          <a:p>
            <a:pPr indent="-152388" lvl="6" marL="2971652" marR="0" rtl="0" algn="l">
              <a:spcBef>
                <a:spcPts val="240"/>
              </a:spcBef>
              <a:spcAft>
                <a:spcPts val="0"/>
              </a:spcAft>
              <a:buClr>
                <a:schemeClr val="accent2"/>
              </a:buClr>
              <a:buSzPts val="1200"/>
              <a:buFont typeface="Noto Sans Symbols"/>
              <a:buNone/>
            </a:pPr>
            <a:r>
              <a:t/>
            </a:r>
            <a:endParaRPr b="0" i="0" sz="1200" u="none" cap="none" strike="noStrike">
              <a:solidFill>
                <a:schemeClr val="dk1"/>
              </a:solidFill>
              <a:latin typeface="Arial"/>
              <a:ea typeface="Arial"/>
              <a:cs typeface="Arial"/>
              <a:sym typeface="Arial"/>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Any assigned (=lower-case) X or Y is a dimension missing (selected) from the array</a:t>
            </a:r>
            <a:endParaRPr/>
          </a:p>
        </p:txBody>
      </p:sp>
      <p:pic>
        <p:nvPicPr>
          <p:cNvPr id="284" name="Google Shape;284;p13"/>
          <p:cNvPicPr preferRelativeResize="0"/>
          <p:nvPr/>
        </p:nvPicPr>
        <p:blipFill rotWithShape="1">
          <a:blip r:embed="rId3">
            <a:alphaModFix/>
          </a:blip>
          <a:srcRect b="0" l="0" r="0" t="0"/>
          <a:stretch/>
        </p:blipFill>
        <p:spPr>
          <a:xfrm>
            <a:off x="2895600" y="4749989"/>
            <a:ext cx="2666999" cy="1955611"/>
          </a:xfrm>
          <a:prstGeom prst="rect">
            <a:avLst/>
          </a:prstGeom>
          <a:noFill/>
          <a:ln>
            <a:noFill/>
          </a:ln>
        </p:spPr>
      </p:pic>
      <p:pic>
        <p:nvPicPr>
          <p:cNvPr id="285" name="Google Shape;285;p13"/>
          <p:cNvPicPr preferRelativeResize="0"/>
          <p:nvPr/>
        </p:nvPicPr>
        <p:blipFill rotWithShape="1">
          <a:blip r:embed="rId4">
            <a:alphaModFix/>
          </a:blip>
          <a:srcRect b="0" l="0" r="0" t="0"/>
          <a:stretch/>
        </p:blipFill>
        <p:spPr>
          <a:xfrm>
            <a:off x="9034941" y="4724400"/>
            <a:ext cx="3157059" cy="1981199"/>
          </a:xfrm>
          <a:prstGeom prst="rect">
            <a:avLst/>
          </a:prstGeom>
          <a:noFill/>
          <a:ln>
            <a:noFill/>
          </a:ln>
        </p:spPr>
      </p:pic>
      <p:pic>
        <p:nvPicPr>
          <p:cNvPr id="286" name="Google Shape;286;p13"/>
          <p:cNvPicPr preferRelativeResize="0"/>
          <p:nvPr/>
        </p:nvPicPr>
        <p:blipFill rotWithShape="1">
          <a:blip r:embed="rId5">
            <a:alphaModFix/>
          </a:blip>
          <a:srcRect b="0" l="0" r="0" t="0"/>
          <a:stretch/>
        </p:blipFill>
        <p:spPr>
          <a:xfrm>
            <a:off x="5562600" y="4770598"/>
            <a:ext cx="3416121" cy="2087401"/>
          </a:xfrm>
          <a:prstGeom prst="rect">
            <a:avLst/>
          </a:prstGeom>
          <a:noFill/>
          <a:ln>
            <a:noFill/>
          </a:ln>
        </p:spPr>
      </p:pic>
      <p:pic>
        <p:nvPicPr>
          <p:cNvPr id="287" name="Google Shape;287;p13"/>
          <p:cNvPicPr preferRelativeResize="0"/>
          <p:nvPr/>
        </p:nvPicPr>
        <p:blipFill rotWithShape="1">
          <a:blip r:embed="rId6">
            <a:alphaModFix/>
          </a:blip>
          <a:srcRect b="0" l="0" r="0" t="0"/>
          <a:stretch/>
        </p:blipFill>
        <p:spPr>
          <a:xfrm>
            <a:off x="76200" y="4724400"/>
            <a:ext cx="2514599" cy="2101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Inference by Enumeration</a:t>
            </a:r>
            <a:endParaRPr/>
          </a:p>
        </p:txBody>
      </p:sp>
      <p:sp>
        <p:nvSpPr>
          <p:cNvPr id="293" name="Google Shape;293;p14"/>
          <p:cNvSpPr txBox="1"/>
          <p:nvPr>
            <p:ph idx="1" type="body"/>
          </p:nvPr>
        </p:nvSpPr>
        <p:spPr>
          <a:xfrm>
            <a:off x="199221" y="1295813"/>
            <a:ext cx="8229600" cy="132753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000"/>
              <a:buChar char="▪"/>
            </a:pPr>
            <a:r>
              <a:rPr lang="en-US" sz="2000">
                <a:latin typeface="Calibri"/>
                <a:ea typeface="Calibri"/>
                <a:cs typeface="Calibri"/>
                <a:sym typeface="Calibri"/>
              </a:rPr>
              <a:t>General case: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Evidence variables: </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Query* variable: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Hidden variables:</a:t>
            </a:r>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p:txBody>
      </p:sp>
      <p:pic>
        <p:nvPicPr>
          <p:cNvPr descr="txp_fig" id="294" name="Google Shape;294;p14"/>
          <p:cNvPicPr preferRelativeResize="0"/>
          <p:nvPr/>
        </p:nvPicPr>
        <p:blipFill rotWithShape="1">
          <a:blip r:embed="rId3">
            <a:alphaModFix/>
          </a:blip>
          <a:srcRect b="0" l="0" r="0" t="0"/>
          <a:stretch/>
        </p:blipFill>
        <p:spPr>
          <a:xfrm>
            <a:off x="5714081" y="1699187"/>
            <a:ext cx="1574800" cy="228600"/>
          </a:xfrm>
          <a:prstGeom prst="rect">
            <a:avLst/>
          </a:prstGeom>
          <a:noFill/>
          <a:ln>
            <a:noFill/>
          </a:ln>
        </p:spPr>
      </p:pic>
      <p:pic>
        <p:nvPicPr>
          <p:cNvPr descr="txp_fig" id="295" name="Google Shape;295;p14"/>
          <p:cNvPicPr preferRelativeResize="0"/>
          <p:nvPr/>
        </p:nvPicPr>
        <p:blipFill rotWithShape="1">
          <a:blip r:embed="rId4">
            <a:alphaModFix/>
          </a:blip>
          <a:srcRect b="0" l="0" r="0" t="0"/>
          <a:stretch/>
        </p:blipFill>
        <p:spPr>
          <a:xfrm>
            <a:off x="3176973" y="1610535"/>
            <a:ext cx="2095500" cy="227013"/>
          </a:xfrm>
          <a:prstGeom prst="rect">
            <a:avLst/>
          </a:prstGeom>
          <a:noFill/>
          <a:ln>
            <a:noFill/>
          </a:ln>
        </p:spPr>
      </p:pic>
      <p:pic>
        <p:nvPicPr>
          <p:cNvPr descr="txp_fig" id="296" name="Google Shape;296;p14"/>
          <p:cNvPicPr preferRelativeResize="0"/>
          <p:nvPr/>
        </p:nvPicPr>
        <p:blipFill rotWithShape="1">
          <a:blip r:embed="rId5">
            <a:alphaModFix/>
          </a:blip>
          <a:srcRect b="0" l="0" r="0" t="0"/>
          <a:stretch/>
        </p:blipFill>
        <p:spPr>
          <a:xfrm>
            <a:off x="3189673" y="1929623"/>
            <a:ext cx="169863" cy="214312"/>
          </a:xfrm>
          <a:prstGeom prst="rect">
            <a:avLst/>
          </a:prstGeom>
          <a:noFill/>
          <a:ln>
            <a:noFill/>
          </a:ln>
        </p:spPr>
      </p:pic>
      <p:pic>
        <p:nvPicPr>
          <p:cNvPr descr="txp_fig" id="297" name="Google Shape;297;p14"/>
          <p:cNvPicPr preferRelativeResize="0"/>
          <p:nvPr/>
        </p:nvPicPr>
        <p:blipFill rotWithShape="1">
          <a:blip r:embed="rId6">
            <a:alphaModFix/>
          </a:blip>
          <a:srcRect b="0" l="0" r="0" t="0"/>
          <a:stretch/>
        </p:blipFill>
        <p:spPr>
          <a:xfrm>
            <a:off x="3154748" y="2234423"/>
            <a:ext cx="958850" cy="214312"/>
          </a:xfrm>
          <a:prstGeom prst="rect">
            <a:avLst/>
          </a:prstGeom>
          <a:noFill/>
          <a:ln>
            <a:noFill/>
          </a:ln>
        </p:spPr>
      </p:pic>
      <p:pic>
        <p:nvPicPr>
          <p:cNvPr descr="txp_fig" id="298" name="Google Shape;298;p14"/>
          <p:cNvPicPr preferRelativeResize="0"/>
          <p:nvPr/>
        </p:nvPicPr>
        <p:blipFill rotWithShape="1">
          <a:blip r:embed="rId7">
            <a:alphaModFix/>
          </a:blip>
          <a:srcRect b="0" l="0" r="0" t="0"/>
          <a:stretch/>
        </p:blipFill>
        <p:spPr>
          <a:xfrm>
            <a:off x="8829704" y="1873689"/>
            <a:ext cx="2067441" cy="356309"/>
          </a:xfrm>
          <a:prstGeom prst="rect">
            <a:avLst/>
          </a:prstGeom>
          <a:noFill/>
          <a:ln>
            <a:noFill/>
          </a:ln>
        </p:spPr>
      </p:pic>
      <p:pic>
        <p:nvPicPr>
          <p:cNvPr descr="txp_fig" id="299" name="Google Shape;299;p14"/>
          <p:cNvPicPr preferRelativeResize="0"/>
          <p:nvPr/>
        </p:nvPicPr>
        <p:blipFill rotWithShape="1">
          <a:blip r:embed="rId8">
            <a:alphaModFix/>
          </a:blip>
          <a:srcRect b="0" l="0" r="0" t="0"/>
          <a:stretch/>
        </p:blipFill>
        <p:spPr>
          <a:xfrm>
            <a:off x="2545724" y="6153402"/>
            <a:ext cx="1885950" cy="252412"/>
          </a:xfrm>
          <a:prstGeom prst="rect">
            <a:avLst/>
          </a:prstGeom>
          <a:noFill/>
          <a:ln>
            <a:noFill/>
          </a:ln>
        </p:spPr>
      </p:pic>
      <p:pic>
        <p:nvPicPr>
          <p:cNvPr descr="txp_fig" id="300" name="Google Shape;300;p14"/>
          <p:cNvPicPr preferRelativeResize="0"/>
          <p:nvPr/>
        </p:nvPicPr>
        <p:blipFill rotWithShape="1">
          <a:blip r:embed="rId9">
            <a:alphaModFix/>
          </a:blip>
          <a:srcRect b="0" l="0" r="0" t="0"/>
          <a:stretch/>
        </p:blipFill>
        <p:spPr>
          <a:xfrm>
            <a:off x="4505953" y="6071444"/>
            <a:ext cx="3257550" cy="539750"/>
          </a:xfrm>
          <a:prstGeom prst="rect">
            <a:avLst/>
          </a:prstGeom>
          <a:noFill/>
          <a:ln>
            <a:noFill/>
          </a:ln>
        </p:spPr>
      </p:pic>
      <p:sp>
        <p:nvSpPr>
          <p:cNvPr id="301" name="Google Shape;301;p14"/>
          <p:cNvSpPr/>
          <p:nvPr/>
        </p:nvSpPr>
        <p:spPr>
          <a:xfrm rot="-5400000">
            <a:off x="6489768" y="5379365"/>
            <a:ext cx="174830" cy="2134655"/>
          </a:xfrm>
          <a:prstGeom prst="leftBrace">
            <a:avLst>
              <a:gd fmla="val 108331"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302" name="Google Shape;302;p14"/>
          <p:cNvPicPr preferRelativeResize="0"/>
          <p:nvPr/>
        </p:nvPicPr>
        <p:blipFill rotWithShape="1">
          <a:blip r:embed="rId3">
            <a:alphaModFix/>
          </a:blip>
          <a:srcRect b="0" l="0" r="0" t="0"/>
          <a:stretch/>
        </p:blipFill>
        <p:spPr>
          <a:xfrm>
            <a:off x="5756065" y="6629400"/>
            <a:ext cx="1574800" cy="228600"/>
          </a:xfrm>
          <a:prstGeom prst="rect">
            <a:avLst/>
          </a:prstGeom>
          <a:noFill/>
          <a:ln>
            <a:noFill/>
          </a:ln>
        </p:spPr>
      </p:pic>
      <p:sp>
        <p:nvSpPr>
          <p:cNvPr id="303" name="Google Shape;303;p14"/>
          <p:cNvSpPr/>
          <p:nvPr/>
        </p:nvSpPr>
        <p:spPr>
          <a:xfrm>
            <a:off x="5379898" y="1559239"/>
            <a:ext cx="228600" cy="914400"/>
          </a:xfrm>
          <a:prstGeom prst="rightBrace">
            <a:avLst>
              <a:gd fmla="val 33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4"/>
          <p:cNvSpPr txBox="1"/>
          <p:nvPr/>
        </p:nvSpPr>
        <p:spPr>
          <a:xfrm>
            <a:off x="5751431" y="1968119"/>
            <a:ext cx="1524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All variables</a:t>
            </a:r>
            <a:endParaRPr/>
          </a:p>
        </p:txBody>
      </p:sp>
      <p:sp>
        <p:nvSpPr>
          <p:cNvPr id="305" name="Google Shape;305;p14"/>
          <p:cNvSpPr txBox="1"/>
          <p:nvPr/>
        </p:nvSpPr>
        <p:spPr>
          <a:xfrm>
            <a:off x="10488610" y="1129148"/>
            <a:ext cx="1557338" cy="7381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 Works fine with multiple query variables, too</a:t>
            </a:r>
            <a:endParaRPr/>
          </a:p>
        </p:txBody>
      </p:sp>
      <p:sp>
        <p:nvSpPr>
          <p:cNvPr id="306" name="Google Shape;306;p14"/>
          <p:cNvSpPr txBox="1"/>
          <p:nvPr/>
        </p:nvSpPr>
        <p:spPr>
          <a:xfrm>
            <a:off x="7779228" y="1296460"/>
            <a:ext cx="3997028" cy="86383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We want:</a:t>
            </a:r>
            <a:endParaRPr/>
          </a:p>
          <a:p>
            <a:pPr indent="-184136" lvl="1" marL="742913" marR="0" rtl="0" algn="l">
              <a:lnSpc>
                <a:spcPct val="8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p:txBody>
      </p:sp>
      <p:sp>
        <p:nvSpPr>
          <p:cNvPr id="307" name="Google Shape;307;p14"/>
          <p:cNvSpPr txBox="1"/>
          <p:nvPr/>
        </p:nvSpPr>
        <p:spPr>
          <a:xfrm>
            <a:off x="659401" y="3085809"/>
            <a:ext cx="2826696" cy="1025708"/>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1: Select the entries consistent with the evidence</a:t>
            </a:r>
            <a:endParaRPr/>
          </a:p>
        </p:txBody>
      </p:sp>
      <p:sp>
        <p:nvSpPr>
          <p:cNvPr id="308" name="Google Shape;308;p14"/>
          <p:cNvSpPr txBox="1"/>
          <p:nvPr/>
        </p:nvSpPr>
        <p:spPr>
          <a:xfrm>
            <a:off x="4095697" y="3081163"/>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2: Sum out H to get joint of Query and evidence</a:t>
            </a:r>
            <a:endParaRPr/>
          </a:p>
        </p:txBody>
      </p:sp>
      <p:sp>
        <p:nvSpPr>
          <p:cNvPr id="309" name="Google Shape;309;p14"/>
          <p:cNvSpPr txBox="1"/>
          <p:nvPr/>
        </p:nvSpPr>
        <p:spPr>
          <a:xfrm>
            <a:off x="8618168" y="3072764"/>
            <a:ext cx="2786348" cy="463841"/>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3: Normalize</a:t>
            </a:r>
            <a:endParaRPr/>
          </a:p>
          <a:p>
            <a:pPr indent="-215882" lvl="0" marL="342882" marR="0" rtl="0" algn="l">
              <a:lnSpc>
                <a:spcPct val="80000"/>
              </a:lnSpc>
              <a:spcBef>
                <a:spcPts val="400"/>
              </a:spcBef>
              <a:spcAft>
                <a:spcPts val="0"/>
              </a:spcAft>
              <a:buClr>
                <a:schemeClr val="accent2"/>
              </a:buClr>
              <a:buSzPts val="2000"/>
              <a:buFont typeface="Noto Sans Symbols"/>
              <a:buNone/>
            </a:pPr>
            <a:r>
              <a:t/>
            </a:r>
            <a:endParaRPr sz="2000">
              <a:solidFill>
                <a:schemeClr val="accent2"/>
              </a:solidFill>
              <a:latin typeface="Calibri"/>
              <a:ea typeface="Calibri"/>
              <a:cs typeface="Calibri"/>
              <a:sym typeface="Calibri"/>
            </a:endParaRPr>
          </a:p>
        </p:txBody>
      </p:sp>
      <p:pic>
        <p:nvPicPr>
          <p:cNvPr id="310" name="Google Shape;310;p14"/>
          <p:cNvPicPr preferRelativeResize="0"/>
          <p:nvPr/>
        </p:nvPicPr>
        <p:blipFill rotWithShape="1">
          <a:blip r:embed="rId10">
            <a:alphaModFix/>
          </a:blip>
          <a:srcRect b="0" l="0" r="0" t="0"/>
          <a:stretch/>
        </p:blipFill>
        <p:spPr>
          <a:xfrm>
            <a:off x="345579" y="3954241"/>
            <a:ext cx="3561300" cy="2048283"/>
          </a:xfrm>
          <a:prstGeom prst="rect">
            <a:avLst/>
          </a:prstGeom>
          <a:noFill/>
          <a:ln>
            <a:noFill/>
          </a:ln>
        </p:spPr>
      </p:pic>
      <p:pic>
        <p:nvPicPr>
          <p:cNvPr id="311" name="Google Shape;311;p14"/>
          <p:cNvPicPr preferRelativeResize="0"/>
          <p:nvPr/>
        </p:nvPicPr>
        <p:blipFill rotWithShape="1">
          <a:blip r:embed="rId11">
            <a:alphaModFix/>
          </a:blip>
          <a:srcRect b="0" l="0" r="0" t="0"/>
          <a:stretch/>
        </p:blipFill>
        <p:spPr>
          <a:xfrm>
            <a:off x="4448017" y="3737772"/>
            <a:ext cx="3114039" cy="2076026"/>
          </a:xfrm>
          <a:prstGeom prst="rect">
            <a:avLst/>
          </a:prstGeom>
          <a:noFill/>
          <a:ln>
            <a:noFill/>
          </a:ln>
        </p:spPr>
      </p:pic>
      <p:pic>
        <p:nvPicPr>
          <p:cNvPr descr="TP_tmp.png" id="312" name="Google Shape;312;p14"/>
          <p:cNvPicPr preferRelativeResize="0"/>
          <p:nvPr/>
        </p:nvPicPr>
        <p:blipFill rotWithShape="1">
          <a:blip r:embed="rId12">
            <a:alphaModFix/>
          </a:blip>
          <a:srcRect b="0" l="0" r="0" t="0"/>
          <a:stretch/>
        </p:blipFill>
        <p:spPr>
          <a:xfrm>
            <a:off x="9180292" y="5675132"/>
            <a:ext cx="2463800" cy="584200"/>
          </a:xfrm>
          <a:prstGeom prst="rect">
            <a:avLst/>
          </a:prstGeom>
          <a:noFill/>
          <a:ln>
            <a:noFill/>
          </a:ln>
        </p:spPr>
      </p:pic>
      <p:pic>
        <p:nvPicPr>
          <p:cNvPr descr="TP_tmp.png" id="313" name="Google Shape;313;p14"/>
          <p:cNvPicPr preferRelativeResize="0"/>
          <p:nvPr/>
        </p:nvPicPr>
        <p:blipFill rotWithShape="1">
          <a:blip r:embed="rId13">
            <a:alphaModFix/>
          </a:blip>
          <a:srcRect b="0" l="0" r="0" t="0"/>
          <a:stretch/>
        </p:blipFill>
        <p:spPr>
          <a:xfrm>
            <a:off x="8408358" y="6324600"/>
            <a:ext cx="3657600" cy="533400"/>
          </a:xfrm>
          <a:prstGeom prst="rect">
            <a:avLst/>
          </a:prstGeom>
          <a:noFill/>
          <a:ln>
            <a:noFill/>
          </a:ln>
        </p:spPr>
      </p:pic>
      <p:pic>
        <p:nvPicPr>
          <p:cNvPr descr="latex-image-1.pdf" id="314" name="Google Shape;314;p14"/>
          <p:cNvPicPr preferRelativeResize="0"/>
          <p:nvPr/>
        </p:nvPicPr>
        <p:blipFill rotWithShape="1">
          <a:blip r:embed="rId14">
            <a:alphaModFix/>
          </a:blip>
          <a:srcRect b="0" l="0" r="0" t="0"/>
          <a:stretch/>
        </p:blipFill>
        <p:spPr>
          <a:xfrm>
            <a:off x="9692096" y="3665394"/>
            <a:ext cx="1123188" cy="1511199"/>
          </a:xfrm>
          <a:prstGeom prst="rect">
            <a:avLst/>
          </a:prstGeom>
          <a:noFill/>
          <a:ln>
            <a:noFill/>
          </a:ln>
        </p:spPr>
      </p:pic>
      <p:sp>
        <p:nvSpPr>
          <p:cNvPr id="315" name="Google Shape;315;p14"/>
          <p:cNvSpPr txBox="1"/>
          <p:nvPr/>
        </p:nvSpPr>
        <p:spPr>
          <a:xfrm>
            <a:off x="5488658" y="5818341"/>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Compute joint</a:t>
            </a:r>
            <a:endParaRPr/>
          </a:p>
        </p:txBody>
      </p:sp>
      <p:sp>
        <p:nvSpPr>
          <p:cNvPr id="316" name="Google Shape;316;p14"/>
          <p:cNvSpPr txBox="1"/>
          <p:nvPr/>
        </p:nvSpPr>
        <p:spPr>
          <a:xfrm>
            <a:off x="2675288" y="6567194"/>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Sum out hidden 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Traffic Domain</a:t>
            </a:r>
            <a:endParaRPr/>
          </a:p>
        </p:txBody>
      </p:sp>
      <p:sp>
        <p:nvSpPr>
          <p:cNvPr id="322" name="Google Shape;322;p15"/>
          <p:cNvSpPr txBox="1"/>
          <p:nvPr>
            <p:ph idx="1" type="body"/>
          </p:nvPr>
        </p:nvSpPr>
        <p:spPr>
          <a:xfrm>
            <a:off x="1600200" y="1600199"/>
            <a:ext cx="10185400" cy="4525965"/>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3200"/>
              <a:buChar char="▪"/>
            </a:pPr>
            <a:r>
              <a:rPr lang="en-US"/>
              <a:t>Random Variables</a:t>
            </a:r>
            <a:endParaRPr/>
          </a:p>
          <a:p>
            <a:pPr indent="-285736" lvl="1" marL="742913" rtl="0" algn="l">
              <a:spcBef>
                <a:spcPts val="560"/>
              </a:spcBef>
              <a:spcAft>
                <a:spcPts val="0"/>
              </a:spcAft>
              <a:buSzPts val="2800"/>
              <a:buChar char="▪"/>
            </a:pPr>
            <a:r>
              <a:rPr lang="en-US"/>
              <a:t>R: Raining</a:t>
            </a:r>
            <a:endParaRPr/>
          </a:p>
          <a:p>
            <a:pPr indent="-285736" lvl="1" marL="742913" rtl="0" algn="l">
              <a:spcBef>
                <a:spcPts val="560"/>
              </a:spcBef>
              <a:spcAft>
                <a:spcPts val="0"/>
              </a:spcAft>
              <a:buSzPts val="2800"/>
              <a:buChar char="▪"/>
            </a:pPr>
            <a:r>
              <a:rPr lang="en-US"/>
              <a:t>T: Traffic</a:t>
            </a:r>
            <a:endParaRPr/>
          </a:p>
          <a:p>
            <a:pPr indent="-285736" lvl="1" marL="742913" rtl="0" algn="l">
              <a:spcBef>
                <a:spcPts val="560"/>
              </a:spcBef>
              <a:spcAft>
                <a:spcPts val="0"/>
              </a:spcAft>
              <a:buSzPts val="2800"/>
              <a:buChar char="▪"/>
            </a:pPr>
            <a:r>
              <a:rPr lang="en-US"/>
              <a:t>L: Late for class!</a:t>
            </a:r>
            <a:endParaRPr/>
          </a:p>
          <a:p>
            <a:pPr indent="-107936" lvl="1" marL="742913" rtl="0" algn="l">
              <a:spcBef>
                <a:spcPts val="560"/>
              </a:spcBef>
              <a:spcAft>
                <a:spcPts val="0"/>
              </a:spcAft>
              <a:buSzPts val="2800"/>
              <a:buNone/>
            </a:pPr>
            <a:r>
              <a:t/>
            </a:r>
            <a:endParaRPr/>
          </a:p>
        </p:txBody>
      </p:sp>
      <p:sp>
        <p:nvSpPr>
          <p:cNvPr id="323" name="Google Shape;323;p15"/>
          <p:cNvSpPr/>
          <p:nvPr/>
        </p:nvSpPr>
        <p:spPr>
          <a:xfrm>
            <a:off x="61722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T</a:t>
            </a:r>
            <a:endParaRPr baseline="-25000" sz="2400">
              <a:solidFill>
                <a:schemeClr val="dk1"/>
              </a:solidFill>
              <a:latin typeface="Times New Roman"/>
              <a:ea typeface="Times New Roman"/>
              <a:cs typeface="Times New Roman"/>
              <a:sym typeface="Times New Roman"/>
            </a:endParaRPr>
          </a:p>
        </p:txBody>
      </p:sp>
      <p:sp>
        <p:nvSpPr>
          <p:cNvPr id="324" name="Google Shape;324;p15"/>
          <p:cNvSpPr/>
          <p:nvPr/>
        </p:nvSpPr>
        <p:spPr>
          <a:xfrm>
            <a:off x="61722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L</a:t>
            </a:r>
            <a:endParaRPr baseline="-25000" sz="2400">
              <a:solidFill>
                <a:schemeClr val="dk1"/>
              </a:solidFill>
              <a:latin typeface="Times New Roman"/>
              <a:ea typeface="Times New Roman"/>
              <a:cs typeface="Times New Roman"/>
              <a:sym typeface="Times New Roman"/>
            </a:endParaRPr>
          </a:p>
        </p:txBody>
      </p:sp>
      <p:cxnSp>
        <p:nvCxnSpPr>
          <p:cNvPr id="325" name="Google Shape;325;p15"/>
          <p:cNvCxnSpPr>
            <a:stCxn id="323" idx="4"/>
            <a:endCxn id="324" idx="0"/>
          </p:cNvCxnSpPr>
          <p:nvPr/>
        </p:nvCxnSpPr>
        <p:spPr>
          <a:xfrm>
            <a:off x="6438900" y="3733800"/>
            <a:ext cx="0" cy="533400"/>
          </a:xfrm>
          <a:prstGeom prst="straightConnector1">
            <a:avLst/>
          </a:prstGeom>
          <a:noFill/>
          <a:ln cap="flat" cmpd="sng" w="28575">
            <a:solidFill>
              <a:schemeClr val="dk1"/>
            </a:solidFill>
            <a:prstDash val="solid"/>
            <a:round/>
            <a:headEnd len="med" w="med" type="none"/>
            <a:tailEnd len="lg" w="lg" type="triangle"/>
          </a:ln>
        </p:spPr>
      </p:cxnSp>
      <p:sp>
        <p:nvSpPr>
          <p:cNvPr id="326" name="Google Shape;326;p15"/>
          <p:cNvSpPr/>
          <p:nvPr/>
        </p:nvSpPr>
        <p:spPr>
          <a:xfrm>
            <a:off x="6173788" y="2133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a:t>
            </a:r>
            <a:endParaRPr/>
          </a:p>
        </p:txBody>
      </p:sp>
      <p:cxnSp>
        <p:nvCxnSpPr>
          <p:cNvPr id="327" name="Google Shape;327;p15"/>
          <p:cNvCxnSpPr>
            <a:stCxn id="326" idx="4"/>
            <a:endCxn id="323" idx="0"/>
          </p:cNvCxnSpPr>
          <p:nvPr/>
        </p:nvCxnSpPr>
        <p:spPr>
          <a:xfrm flipH="1">
            <a:off x="6438988" y="2667000"/>
            <a:ext cx="1500" cy="533400"/>
          </a:xfrm>
          <a:prstGeom prst="straightConnector1">
            <a:avLst/>
          </a:prstGeom>
          <a:noFill/>
          <a:ln cap="flat" cmpd="sng" w="28575">
            <a:solidFill>
              <a:schemeClr val="dk1"/>
            </a:solidFill>
            <a:prstDash val="solid"/>
            <a:round/>
            <a:headEnd len="med" w="med" type="none"/>
            <a:tailEnd len="lg" w="lg" type="triangle"/>
          </a:ln>
        </p:spPr>
      </p:cxnSp>
      <p:pic>
        <p:nvPicPr>
          <p:cNvPr descr="txp_fig" id="328" name="Google Shape;328;p15"/>
          <p:cNvPicPr preferRelativeResize="0"/>
          <p:nvPr/>
        </p:nvPicPr>
        <p:blipFill rotWithShape="1">
          <a:blip r:embed="rId3">
            <a:alphaModFix/>
          </a:blip>
          <a:srcRect b="0" l="0" r="0" t="0"/>
          <a:stretch/>
        </p:blipFill>
        <p:spPr>
          <a:xfrm>
            <a:off x="7924800" y="2895600"/>
            <a:ext cx="1058863" cy="312738"/>
          </a:xfrm>
          <a:prstGeom prst="rect">
            <a:avLst/>
          </a:prstGeom>
          <a:noFill/>
          <a:ln>
            <a:noFill/>
          </a:ln>
        </p:spPr>
      </p:pic>
      <p:pic>
        <p:nvPicPr>
          <p:cNvPr descr="txp_fig" id="329" name="Google Shape;329;p15"/>
          <p:cNvPicPr preferRelativeResize="0"/>
          <p:nvPr/>
        </p:nvPicPr>
        <p:blipFill rotWithShape="1">
          <a:blip r:embed="rId4">
            <a:alphaModFix/>
          </a:blip>
          <a:srcRect b="0" l="0" r="0" t="0"/>
          <a:stretch/>
        </p:blipFill>
        <p:spPr>
          <a:xfrm>
            <a:off x="8135938" y="1565275"/>
            <a:ext cx="731837" cy="298450"/>
          </a:xfrm>
          <a:prstGeom prst="rect">
            <a:avLst/>
          </a:prstGeom>
          <a:noFill/>
          <a:ln>
            <a:noFill/>
          </a:ln>
        </p:spPr>
      </p:pic>
      <p:pic>
        <p:nvPicPr>
          <p:cNvPr descr="txp_fig.png" id="330" name="Google Shape;330;p15"/>
          <p:cNvPicPr preferRelativeResize="0"/>
          <p:nvPr/>
        </p:nvPicPr>
        <p:blipFill rotWithShape="1">
          <a:blip r:embed="rId5">
            <a:alphaModFix/>
          </a:blip>
          <a:srcRect b="0" l="0" r="0" t="0"/>
          <a:stretch/>
        </p:blipFill>
        <p:spPr>
          <a:xfrm>
            <a:off x="8045450" y="4800600"/>
            <a:ext cx="1030288" cy="313566"/>
          </a:xfrm>
          <a:prstGeom prst="rect">
            <a:avLst/>
          </a:prstGeom>
          <a:noFill/>
          <a:ln>
            <a:noFill/>
          </a:ln>
        </p:spPr>
      </p:pic>
      <p:graphicFrame>
        <p:nvGraphicFramePr>
          <p:cNvPr id="331" name="Google Shape;331;p15"/>
          <p:cNvGraphicFramePr/>
          <p:nvPr/>
        </p:nvGraphicFramePr>
        <p:xfrm>
          <a:off x="7924800" y="1946275"/>
          <a:ext cx="3000000" cy="3000000"/>
        </p:xfrm>
        <a:graphic>
          <a:graphicData uri="http://schemas.openxmlformats.org/drawingml/2006/table">
            <a:tbl>
              <a:tblPr>
                <a:noFill/>
                <a:tableStyleId>{CF06F7C0-B020-4422-B3F4-BAD6CDDEE18A}</a:tableStyleId>
              </a:tblPr>
              <a:tblGrid>
                <a:gridCol w="609600"/>
                <a:gridCol w="609600"/>
              </a:tblGrid>
              <a:tr h="2841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41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32" name="Google Shape;332;p15"/>
          <p:cNvGraphicFramePr/>
          <p:nvPr/>
        </p:nvGraphicFramePr>
        <p:xfrm>
          <a:off x="7696200" y="3276600"/>
          <a:ext cx="3000000" cy="3000000"/>
        </p:xfrm>
        <a:graphic>
          <a:graphicData uri="http://schemas.openxmlformats.org/drawingml/2006/table">
            <a:tbl>
              <a:tblPr>
                <a:noFill/>
                <a:tableStyleId>{CF06F7C0-B020-4422-B3F4-BAD6CDDEE18A}</a:tableStyleId>
              </a:tblPr>
              <a:tblGrid>
                <a:gridCol w="609600"/>
                <a:gridCol w="609600"/>
                <a:gridCol w="609600"/>
              </a:tblGrid>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33" name="Google Shape;333;p15"/>
          <p:cNvGraphicFramePr/>
          <p:nvPr/>
        </p:nvGraphicFramePr>
        <p:xfrm>
          <a:off x="7696200" y="5229225"/>
          <a:ext cx="3000000" cy="3000000"/>
        </p:xfrm>
        <a:graphic>
          <a:graphicData uri="http://schemas.openxmlformats.org/drawingml/2006/table">
            <a:tbl>
              <a:tblPr>
                <a:noFill/>
                <a:tableStyleId>{CF06F7C0-B020-4422-B3F4-BAD6CDDEE18A}</a:tableStyleId>
              </a:tblPr>
              <a:tblGrid>
                <a:gridCol w="609600"/>
                <a:gridCol w="609600"/>
                <a:gridCol w="609600"/>
              </a:tblGrid>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latex-image-1.pdf" id="334" name="Google Shape;334;p15"/>
          <p:cNvPicPr preferRelativeResize="0"/>
          <p:nvPr/>
        </p:nvPicPr>
        <p:blipFill rotWithShape="1">
          <a:blip r:embed="rId6">
            <a:alphaModFix/>
          </a:blip>
          <a:srcRect b="0" l="0" r="0" t="0"/>
          <a:stretch/>
        </p:blipFill>
        <p:spPr>
          <a:xfrm>
            <a:off x="1905000" y="4254500"/>
            <a:ext cx="1828800" cy="469900"/>
          </a:xfrm>
          <a:prstGeom prst="rect">
            <a:avLst/>
          </a:prstGeom>
          <a:noFill/>
          <a:ln>
            <a:noFill/>
          </a:ln>
        </p:spPr>
      </p:pic>
      <p:pic>
        <p:nvPicPr>
          <p:cNvPr descr="latex-image-1.pdf" id="335" name="Google Shape;335;p15"/>
          <p:cNvPicPr preferRelativeResize="0"/>
          <p:nvPr/>
        </p:nvPicPr>
        <p:blipFill rotWithShape="1">
          <a:blip r:embed="rId7">
            <a:alphaModFix/>
          </a:blip>
          <a:srcRect b="0" l="0" r="0" t="0"/>
          <a:stretch/>
        </p:blipFill>
        <p:spPr>
          <a:xfrm>
            <a:off x="3056345" y="4936330"/>
            <a:ext cx="2049055" cy="731161"/>
          </a:xfrm>
          <a:prstGeom prst="rect">
            <a:avLst/>
          </a:prstGeom>
          <a:noFill/>
          <a:ln>
            <a:noFill/>
          </a:ln>
        </p:spPr>
      </p:pic>
      <p:pic>
        <p:nvPicPr>
          <p:cNvPr descr="latex-image-1.pdf" id="336" name="Google Shape;336;p15"/>
          <p:cNvPicPr preferRelativeResize="0"/>
          <p:nvPr/>
        </p:nvPicPr>
        <p:blipFill rotWithShape="1">
          <a:blip r:embed="rId8">
            <a:alphaModFix/>
          </a:blip>
          <a:srcRect b="0" l="0" r="0" t="0"/>
          <a:stretch/>
        </p:blipFill>
        <p:spPr>
          <a:xfrm>
            <a:off x="3061229" y="5864740"/>
            <a:ext cx="3051324" cy="6884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Inference by Enumeration: Procedural Outline</a:t>
            </a:r>
            <a:endParaRPr/>
          </a:p>
        </p:txBody>
      </p:sp>
      <p:sp>
        <p:nvSpPr>
          <p:cNvPr id="342" name="Google Shape;342;p16"/>
          <p:cNvSpPr txBox="1"/>
          <p:nvPr>
            <p:ph idx="1" type="body"/>
          </p:nvPr>
        </p:nvSpPr>
        <p:spPr>
          <a:xfrm>
            <a:off x="457200" y="1371600"/>
            <a:ext cx="92964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600"/>
              <a:buChar char="▪"/>
            </a:pPr>
            <a:r>
              <a:rPr lang="en-US" sz="2600"/>
              <a:t>Track objects called </a:t>
            </a:r>
            <a:r>
              <a:rPr lang="en-US" sz="2600">
                <a:solidFill>
                  <a:srgbClr val="CC0000"/>
                </a:solidFill>
              </a:rPr>
              <a:t>factors</a:t>
            </a:r>
            <a:endParaRPr/>
          </a:p>
          <a:p>
            <a:pPr indent="-342882" lvl="0" marL="342882" rtl="0" algn="l">
              <a:spcBef>
                <a:spcPts val="520"/>
              </a:spcBef>
              <a:spcAft>
                <a:spcPts val="0"/>
              </a:spcAft>
              <a:buSzPts val="2600"/>
              <a:buChar char="▪"/>
            </a:pPr>
            <a:r>
              <a:rPr lang="en-US" sz="2600"/>
              <a:t>Initial factors are local CPTs (one per node)</a:t>
            </a:r>
            <a:endParaRPr/>
          </a:p>
          <a:p>
            <a:pPr indent="-177782" lvl="0" marL="342882" rtl="0" algn="l">
              <a:spcBef>
                <a:spcPts val="520"/>
              </a:spcBef>
              <a:spcAft>
                <a:spcPts val="0"/>
              </a:spcAft>
              <a:buSzPts val="2600"/>
              <a:buNone/>
            </a:pPr>
            <a:r>
              <a:t/>
            </a:r>
            <a:endParaRPr sz="2600"/>
          </a:p>
          <a:p>
            <a:pPr indent="-177782" lvl="0" marL="342882" rtl="0" algn="l">
              <a:spcBef>
                <a:spcPts val="520"/>
              </a:spcBef>
              <a:spcAft>
                <a:spcPts val="0"/>
              </a:spcAft>
              <a:buSzPts val="2600"/>
              <a:buNone/>
            </a:pPr>
            <a:r>
              <a:t/>
            </a:r>
            <a:endParaRPr sz="2600"/>
          </a:p>
          <a:p>
            <a:pPr indent="-177782" lvl="0" marL="342882" rtl="0" algn="l">
              <a:spcBef>
                <a:spcPts val="520"/>
              </a:spcBef>
              <a:spcAft>
                <a:spcPts val="0"/>
              </a:spcAft>
              <a:buSzPts val="2600"/>
              <a:buNone/>
            </a:pPr>
            <a:r>
              <a:t/>
            </a:r>
            <a:endParaRPr sz="2600"/>
          </a:p>
          <a:p>
            <a:pPr indent="-342882" lvl="0" marL="342882" rtl="0" algn="l">
              <a:spcBef>
                <a:spcPts val="520"/>
              </a:spcBef>
              <a:spcAft>
                <a:spcPts val="0"/>
              </a:spcAft>
              <a:buSzPts val="2600"/>
              <a:buChar char="▪"/>
            </a:pPr>
            <a:r>
              <a:rPr lang="en-US" sz="2600"/>
              <a:t>Any known values are selected</a:t>
            </a:r>
            <a:endParaRPr/>
          </a:p>
          <a:p>
            <a:pPr indent="-285736" lvl="1" marL="742913" rtl="0" algn="l">
              <a:spcBef>
                <a:spcPts val="440"/>
              </a:spcBef>
              <a:spcAft>
                <a:spcPts val="0"/>
              </a:spcAft>
              <a:buSzPts val="2200"/>
              <a:buChar char="▪"/>
            </a:pPr>
            <a:r>
              <a:rPr lang="en-US" sz="2200"/>
              <a:t>E.g. if we know                  , the initial factors are</a:t>
            </a:r>
            <a:endParaRPr/>
          </a:p>
          <a:p>
            <a:pPr indent="-146036" lvl="1" marL="742913" rtl="0" algn="l">
              <a:spcBef>
                <a:spcPts val="440"/>
              </a:spcBef>
              <a:spcAft>
                <a:spcPts val="0"/>
              </a:spcAft>
              <a:buSzPts val="2200"/>
              <a:buNone/>
            </a:pPr>
            <a:r>
              <a:t/>
            </a:r>
            <a:endParaRPr sz="2200"/>
          </a:p>
          <a:p>
            <a:pPr indent="-146036" lvl="1" marL="742913" rtl="0" algn="l">
              <a:spcBef>
                <a:spcPts val="440"/>
              </a:spcBef>
              <a:spcAft>
                <a:spcPts val="0"/>
              </a:spcAft>
              <a:buSzPts val="2200"/>
              <a:buNone/>
            </a:pPr>
            <a:r>
              <a:t/>
            </a:r>
            <a:endParaRPr sz="2200"/>
          </a:p>
          <a:p>
            <a:pPr indent="-146036" lvl="1" marL="742913" rtl="0" algn="l">
              <a:spcBef>
                <a:spcPts val="440"/>
              </a:spcBef>
              <a:spcAft>
                <a:spcPts val="0"/>
              </a:spcAft>
              <a:buSzPts val="2200"/>
              <a:buNone/>
            </a:pPr>
            <a:r>
              <a:t/>
            </a:r>
            <a:endParaRPr sz="2200"/>
          </a:p>
          <a:p>
            <a:pPr indent="-146036" lvl="1" marL="742913" rtl="0" algn="l">
              <a:spcBef>
                <a:spcPts val="440"/>
              </a:spcBef>
              <a:spcAft>
                <a:spcPts val="0"/>
              </a:spcAft>
              <a:buSzPts val="2200"/>
              <a:buNone/>
            </a:pPr>
            <a:r>
              <a:t/>
            </a:r>
            <a:endParaRPr sz="2200"/>
          </a:p>
          <a:p>
            <a:pPr indent="-342882" lvl="0" marL="342882" rtl="0" algn="l">
              <a:spcBef>
                <a:spcPts val="520"/>
              </a:spcBef>
              <a:spcAft>
                <a:spcPts val="0"/>
              </a:spcAft>
              <a:buSzPts val="2600"/>
              <a:buChar char="▪"/>
            </a:pPr>
            <a:r>
              <a:rPr lang="en-US" sz="2600"/>
              <a:t>Procedure: Join all factors, then sum out all hidden variables</a:t>
            </a:r>
            <a:endParaRPr/>
          </a:p>
        </p:txBody>
      </p:sp>
      <p:pic>
        <p:nvPicPr>
          <p:cNvPr descr="txp_fig" id="343" name="Google Shape;343;p16"/>
          <p:cNvPicPr preferRelativeResize="0"/>
          <p:nvPr/>
        </p:nvPicPr>
        <p:blipFill rotWithShape="1">
          <a:blip r:embed="rId3">
            <a:alphaModFix/>
          </a:blip>
          <a:srcRect b="0" l="0" r="0" t="0"/>
          <a:stretch/>
        </p:blipFill>
        <p:spPr>
          <a:xfrm>
            <a:off x="1616075" y="2443163"/>
            <a:ext cx="754063" cy="307975"/>
          </a:xfrm>
          <a:prstGeom prst="rect">
            <a:avLst/>
          </a:prstGeom>
          <a:noFill/>
          <a:ln>
            <a:noFill/>
          </a:ln>
        </p:spPr>
      </p:pic>
      <p:pic>
        <p:nvPicPr>
          <p:cNvPr descr="txp_fig" id="344" name="Google Shape;344;p16"/>
          <p:cNvPicPr preferRelativeResize="0"/>
          <p:nvPr/>
        </p:nvPicPr>
        <p:blipFill rotWithShape="1">
          <a:blip r:embed="rId4">
            <a:alphaModFix/>
          </a:blip>
          <a:srcRect b="0" l="0" r="0" t="0"/>
          <a:stretch/>
        </p:blipFill>
        <p:spPr>
          <a:xfrm>
            <a:off x="3360738" y="2443163"/>
            <a:ext cx="1089025" cy="322262"/>
          </a:xfrm>
          <a:prstGeom prst="rect">
            <a:avLst/>
          </a:prstGeom>
          <a:noFill/>
          <a:ln>
            <a:noFill/>
          </a:ln>
        </p:spPr>
      </p:pic>
      <p:pic>
        <p:nvPicPr>
          <p:cNvPr descr="txp_fig" id="345" name="Google Shape;345;p16"/>
          <p:cNvPicPr preferRelativeResize="0"/>
          <p:nvPr/>
        </p:nvPicPr>
        <p:blipFill rotWithShape="1">
          <a:blip r:embed="rId5">
            <a:alphaModFix/>
          </a:blip>
          <a:srcRect b="0" l="0" r="0" t="0"/>
          <a:stretch/>
        </p:blipFill>
        <p:spPr>
          <a:xfrm>
            <a:off x="5257800" y="2443163"/>
            <a:ext cx="1058863" cy="322262"/>
          </a:xfrm>
          <a:prstGeom prst="rect">
            <a:avLst/>
          </a:prstGeom>
          <a:noFill/>
          <a:ln>
            <a:noFill/>
          </a:ln>
        </p:spPr>
      </p:pic>
      <p:pic>
        <p:nvPicPr>
          <p:cNvPr descr="txp_fig" id="346" name="Google Shape;346;p16"/>
          <p:cNvPicPr preferRelativeResize="0"/>
          <p:nvPr/>
        </p:nvPicPr>
        <p:blipFill rotWithShape="1">
          <a:blip r:embed="rId3">
            <a:alphaModFix/>
          </a:blip>
          <a:srcRect b="0" l="0" r="0" t="0"/>
          <a:stretch/>
        </p:blipFill>
        <p:spPr>
          <a:xfrm>
            <a:off x="1600200" y="4802188"/>
            <a:ext cx="754063" cy="307975"/>
          </a:xfrm>
          <a:prstGeom prst="rect">
            <a:avLst/>
          </a:prstGeom>
          <a:noFill/>
          <a:ln>
            <a:noFill/>
          </a:ln>
        </p:spPr>
      </p:pic>
      <p:pic>
        <p:nvPicPr>
          <p:cNvPr descr="txp_fig" id="347" name="Google Shape;347;p16"/>
          <p:cNvPicPr preferRelativeResize="0"/>
          <p:nvPr/>
        </p:nvPicPr>
        <p:blipFill rotWithShape="1">
          <a:blip r:embed="rId6">
            <a:alphaModFix/>
          </a:blip>
          <a:srcRect b="0" l="0" r="0" t="0"/>
          <a:stretch/>
        </p:blipFill>
        <p:spPr>
          <a:xfrm>
            <a:off x="5257800" y="4803775"/>
            <a:ext cx="1274763" cy="322263"/>
          </a:xfrm>
          <a:prstGeom prst="rect">
            <a:avLst/>
          </a:prstGeom>
          <a:noFill/>
          <a:ln>
            <a:noFill/>
          </a:ln>
        </p:spPr>
      </p:pic>
      <p:pic>
        <p:nvPicPr>
          <p:cNvPr descr="txp_fig" id="348" name="Google Shape;348;p16"/>
          <p:cNvPicPr preferRelativeResize="0"/>
          <p:nvPr/>
        </p:nvPicPr>
        <p:blipFill rotWithShape="1">
          <a:blip r:embed="rId7">
            <a:alphaModFix/>
          </a:blip>
          <a:srcRect b="0" l="0" r="0" t="0"/>
          <a:stretch/>
        </p:blipFill>
        <p:spPr>
          <a:xfrm>
            <a:off x="3352800" y="4800600"/>
            <a:ext cx="1092200" cy="322263"/>
          </a:xfrm>
          <a:prstGeom prst="rect">
            <a:avLst/>
          </a:prstGeom>
          <a:noFill/>
          <a:ln>
            <a:noFill/>
          </a:ln>
        </p:spPr>
      </p:pic>
      <p:graphicFrame>
        <p:nvGraphicFramePr>
          <p:cNvPr id="349" name="Google Shape;349;p16"/>
          <p:cNvGraphicFramePr/>
          <p:nvPr/>
        </p:nvGraphicFramePr>
        <p:xfrm>
          <a:off x="1447800" y="2841625"/>
          <a:ext cx="3000000" cy="3000000"/>
        </p:xfrm>
        <a:graphic>
          <a:graphicData uri="http://schemas.openxmlformats.org/drawingml/2006/table">
            <a:tbl>
              <a:tblPr>
                <a:noFill/>
                <a:tableStyleId>{CF06F7C0-B020-4422-B3F4-BAD6CDDEE18A}</a:tableStyleId>
              </a:tblPr>
              <a:tblGrid>
                <a:gridCol w="609600"/>
                <a:gridCol w="6096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50" name="Google Shape;350;p16"/>
          <p:cNvGraphicFramePr/>
          <p:nvPr/>
        </p:nvGraphicFramePr>
        <p:xfrm>
          <a:off x="3276600" y="2841625"/>
          <a:ext cx="3000000" cy="3000000"/>
        </p:xfrm>
        <a:graphic>
          <a:graphicData uri="http://schemas.openxmlformats.org/drawingml/2006/table">
            <a:tbl>
              <a:tblPr>
                <a:noFill/>
                <a:tableStyleId>{CF06F7C0-B020-4422-B3F4-BAD6CDDEE18A}</a:tableStyleId>
              </a:tblPr>
              <a:tblGrid>
                <a:gridCol w="431800"/>
                <a:gridCol w="431800"/>
                <a:gridCol w="4318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51" name="Google Shape;351;p16"/>
          <p:cNvGraphicFramePr/>
          <p:nvPr/>
        </p:nvGraphicFramePr>
        <p:xfrm>
          <a:off x="5249863" y="2841625"/>
          <a:ext cx="3000000" cy="3000000"/>
        </p:xfrm>
        <a:graphic>
          <a:graphicData uri="http://schemas.openxmlformats.org/drawingml/2006/table">
            <a:tbl>
              <a:tblPr>
                <a:noFill/>
                <a:tableStyleId>{CF06F7C0-B020-4422-B3F4-BAD6CDDEE18A}</a:tableStyleId>
              </a:tblPr>
              <a:tblGrid>
                <a:gridCol w="457200"/>
                <a:gridCol w="457200"/>
                <a:gridCol w="4572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52" name="Google Shape;352;p16"/>
          <p:cNvGraphicFramePr/>
          <p:nvPr/>
        </p:nvGraphicFramePr>
        <p:xfrm>
          <a:off x="5257800" y="5181600"/>
          <a:ext cx="3000000" cy="3000000"/>
        </p:xfrm>
        <a:graphic>
          <a:graphicData uri="http://schemas.openxmlformats.org/drawingml/2006/table">
            <a:tbl>
              <a:tblPr>
                <a:noFill/>
                <a:tableStyleId>{CF06F7C0-B020-4422-B3F4-BAD6CDDEE18A}</a:tableStyleId>
              </a:tblPr>
              <a:tblGrid>
                <a:gridCol w="457200"/>
                <a:gridCol w="457200"/>
                <a:gridCol w="4572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353" name="Google Shape;353;p16"/>
          <p:cNvPicPr preferRelativeResize="0"/>
          <p:nvPr/>
        </p:nvPicPr>
        <p:blipFill rotWithShape="1">
          <a:blip r:embed="rId8">
            <a:alphaModFix/>
          </a:blip>
          <a:srcRect b="0" l="0" r="0" t="0"/>
          <a:stretch/>
        </p:blipFill>
        <p:spPr>
          <a:xfrm>
            <a:off x="3048000" y="4311650"/>
            <a:ext cx="1120775" cy="260350"/>
          </a:xfrm>
          <a:prstGeom prst="rect">
            <a:avLst/>
          </a:prstGeom>
          <a:noFill/>
          <a:ln>
            <a:noFill/>
          </a:ln>
        </p:spPr>
      </p:pic>
      <p:graphicFrame>
        <p:nvGraphicFramePr>
          <p:cNvPr id="354" name="Google Shape;354;p16"/>
          <p:cNvGraphicFramePr/>
          <p:nvPr/>
        </p:nvGraphicFramePr>
        <p:xfrm>
          <a:off x="1524000" y="5181600"/>
          <a:ext cx="3000000" cy="3000000"/>
        </p:xfrm>
        <a:graphic>
          <a:graphicData uri="http://schemas.openxmlformats.org/drawingml/2006/table">
            <a:tbl>
              <a:tblPr>
                <a:noFill/>
                <a:tableStyleId>{CF06F7C0-B020-4422-B3F4-BAD6CDDEE18A}</a:tableStyleId>
              </a:tblPr>
              <a:tblGrid>
                <a:gridCol w="609600"/>
                <a:gridCol w="6096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55" name="Google Shape;355;p16"/>
          <p:cNvGraphicFramePr/>
          <p:nvPr/>
        </p:nvGraphicFramePr>
        <p:xfrm>
          <a:off x="3352800" y="5181600"/>
          <a:ext cx="3000000" cy="3000000"/>
        </p:xfrm>
        <a:graphic>
          <a:graphicData uri="http://schemas.openxmlformats.org/drawingml/2006/table">
            <a:tbl>
              <a:tblPr>
                <a:noFill/>
                <a:tableStyleId>{CF06F7C0-B020-4422-B3F4-BAD6CDDEE18A}</a:tableStyleId>
              </a:tblPr>
              <a:tblGrid>
                <a:gridCol w="431800"/>
                <a:gridCol w="431800"/>
                <a:gridCol w="4318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56" name="Google Shape;356;p16"/>
          <p:cNvPicPr preferRelativeResize="0"/>
          <p:nvPr/>
        </p:nvPicPr>
        <p:blipFill rotWithShape="1">
          <a:blip r:embed="rId9">
            <a:alphaModFix/>
          </a:blip>
          <a:srcRect b="0" l="0" r="0" t="0"/>
          <a:stretch/>
        </p:blipFill>
        <p:spPr>
          <a:xfrm>
            <a:off x="7280813" y="1447800"/>
            <a:ext cx="4758786" cy="47188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17"/>
          <p:cNvPicPr preferRelativeResize="0"/>
          <p:nvPr/>
        </p:nvPicPr>
        <p:blipFill rotWithShape="1">
          <a:blip r:embed="rId3">
            <a:alphaModFix/>
          </a:blip>
          <a:srcRect b="0" l="0" r="0" t="0"/>
          <a:stretch/>
        </p:blipFill>
        <p:spPr>
          <a:xfrm>
            <a:off x="6328300" y="1371600"/>
            <a:ext cx="5537543" cy="1740541"/>
          </a:xfrm>
          <a:prstGeom prst="rect">
            <a:avLst/>
          </a:prstGeom>
          <a:noFill/>
          <a:ln>
            <a:noFill/>
          </a:ln>
        </p:spPr>
      </p:pic>
      <p:sp>
        <p:nvSpPr>
          <p:cNvPr id="362" name="Google Shape;362;p1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Operation 1: Join Factors</a:t>
            </a:r>
            <a:endParaRPr/>
          </a:p>
        </p:txBody>
      </p:sp>
      <p:sp>
        <p:nvSpPr>
          <p:cNvPr id="363" name="Google Shape;363;p17"/>
          <p:cNvSpPr txBox="1"/>
          <p:nvPr>
            <p:ph idx="1" type="body"/>
          </p:nvPr>
        </p:nvSpPr>
        <p:spPr>
          <a:xfrm>
            <a:off x="457200" y="1447800"/>
            <a:ext cx="57150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000"/>
              <a:buChar char="▪"/>
            </a:pPr>
            <a:r>
              <a:rPr lang="en-US" sz="2000"/>
              <a:t>First basic operation: </a:t>
            </a:r>
            <a:r>
              <a:rPr lang="en-US" sz="2000">
                <a:solidFill>
                  <a:srgbClr val="CC0000"/>
                </a:solidFill>
              </a:rPr>
              <a:t>joining factors</a:t>
            </a:r>
            <a:endParaRPr/>
          </a:p>
          <a:p>
            <a:pPr indent="-342882" lvl="0" marL="342882" rtl="0" algn="l">
              <a:spcBef>
                <a:spcPts val="400"/>
              </a:spcBef>
              <a:spcAft>
                <a:spcPts val="0"/>
              </a:spcAft>
              <a:buSzPts val="2000"/>
              <a:buChar char="▪"/>
            </a:pPr>
            <a:r>
              <a:rPr lang="en-US" sz="2000"/>
              <a:t>Combining factors:</a:t>
            </a:r>
            <a:endParaRPr/>
          </a:p>
          <a:p>
            <a:pPr indent="-285736" lvl="1" marL="742913" rtl="0" algn="l">
              <a:spcBef>
                <a:spcPts val="360"/>
              </a:spcBef>
              <a:spcAft>
                <a:spcPts val="0"/>
              </a:spcAft>
              <a:buSzPts val="1800"/>
              <a:buChar char="▪"/>
            </a:pPr>
            <a:r>
              <a:rPr lang="en-US" sz="1800">
                <a:solidFill>
                  <a:srgbClr val="CC0000"/>
                </a:solidFill>
              </a:rPr>
              <a:t>Just like a database join</a:t>
            </a:r>
            <a:endParaRPr/>
          </a:p>
          <a:p>
            <a:pPr indent="-285736" lvl="1" marL="742913" rtl="0" algn="l">
              <a:spcBef>
                <a:spcPts val="360"/>
              </a:spcBef>
              <a:spcAft>
                <a:spcPts val="0"/>
              </a:spcAft>
              <a:buSzPts val="1800"/>
              <a:buChar char="▪"/>
            </a:pPr>
            <a:r>
              <a:rPr lang="en-US" sz="1800"/>
              <a:t>Get all factors over the joining variable</a:t>
            </a:r>
            <a:endParaRPr/>
          </a:p>
          <a:p>
            <a:pPr indent="-285736" lvl="1" marL="742913" rtl="0" algn="l">
              <a:spcBef>
                <a:spcPts val="360"/>
              </a:spcBef>
              <a:spcAft>
                <a:spcPts val="0"/>
              </a:spcAft>
              <a:buSzPts val="1800"/>
              <a:buChar char="▪"/>
            </a:pPr>
            <a:r>
              <a:rPr lang="en-US" sz="1800"/>
              <a:t>Build a new factor over the union of the variables involved</a:t>
            </a:r>
            <a:endParaRPr/>
          </a:p>
          <a:p>
            <a:pPr indent="-158739" lvl="4" marL="2057298" rtl="0" algn="l">
              <a:spcBef>
                <a:spcPts val="220"/>
              </a:spcBef>
              <a:spcAft>
                <a:spcPts val="0"/>
              </a:spcAft>
              <a:buSzPts val="1100"/>
              <a:buNone/>
            </a:pPr>
            <a:r>
              <a:t/>
            </a:r>
            <a:endParaRPr sz="1100"/>
          </a:p>
          <a:p>
            <a:pPr indent="-342882" lvl="0" marL="342882" rtl="0" algn="l">
              <a:spcBef>
                <a:spcPts val="0"/>
              </a:spcBef>
              <a:spcAft>
                <a:spcPts val="0"/>
              </a:spcAft>
              <a:buSzPts val="2000"/>
              <a:buChar char="▪"/>
            </a:pPr>
            <a:r>
              <a:rPr lang="en-US" sz="2000"/>
              <a:t>Example: Join on R</a:t>
            </a:r>
            <a:endParaRPr/>
          </a:p>
          <a:p>
            <a:pPr indent="-215882" lvl="0" marL="342882" rtl="0" algn="l">
              <a:spcBef>
                <a:spcPts val="400"/>
              </a:spcBef>
              <a:spcAft>
                <a:spcPts val="0"/>
              </a:spcAft>
              <a:buSzPts val="2000"/>
              <a:buNone/>
            </a:pPr>
            <a:r>
              <a:t/>
            </a:r>
            <a:endParaRPr sz="2000"/>
          </a:p>
          <a:p>
            <a:pPr indent="-171436" lvl="1" marL="742913" rtl="0" algn="l">
              <a:spcBef>
                <a:spcPts val="360"/>
              </a:spcBef>
              <a:spcAft>
                <a:spcPts val="0"/>
              </a:spcAft>
              <a:buSzPts val="1800"/>
              <a:buNone/>
            </a:pPr>
            <a:r>
              <a:t/>
            </a:r>
            <a:endParaRPr sz="1800"/>
          </a:p>
          <a:p>
            <a:pPr indent="-158736" lvl="1" marL="742913" rtl="0" algn="l">
              <a:spcBef>
                <a:spcPts val="400"/>
              </a:spcBef>
              <a:spcAft>
                <a:spcPts val="0"/>
              </a:spcAft>
              <a:buSzPts val="2000"/>
              <a:buNone/>
            </a:pPr>
            <a:r>
              <a:t/>
            </a:r>
            <a:endParaRPr sz="2000"/>
          </a:p>
          <a:p>
            <a:pPr indent="-158736" lvl="1" marL="742913" rtl="0" algn="l">
              <a:spcBef>
                <a:spcPts val="400"/>
              </a:spcBef>
              <a:spcAft>
                <a:spcPts val="0"/>
              </a:spcAft>
              <a:buSzPts val="2000"/>
              <a:buNone/>
            </a:pPr>
            <a:r>
              <a:t/>
            </a:r>
            <a:endParaRPr sz="2000"/>
          </a:p>
          <a:p>
            <a:pPr indent="-158736" lvl="1" marL="742913" rtl="0" algn="l">
              <a:spcBef>
                <a:spcPts val="400"/>
              </a:spcBef>
              <a:spcAft>
                <a:spcPts val="0"/>
              </a:spcAft>
              <a:buSzPts val="2000"/>
              <a:buNone/>
            </a:pPr>
            <a:r>
              <a:t/>
            </a:r>
            <a:endParaRPr sz="2000"/>
          </a:p>
          <a:p>
            <a:pPr indent="-158736" lvl="1" marL="742913" rtl="0" algn="l">
              <a:spcBef>
                <a:spcPts val="400"/>
              </a:spcBef>
              <a:spcAft>
                <a:spcPts val="0"/>
              </a:spcAft>
              <a:buSzPts val="2000"/>
              <a:buNone/>
            </a:pPr>
            <a:r>
              <a:t/>
            </a:r>
            <a:endParaRPr sz="2000"/>
          </a:p>
          <a:p>
            <a:pPr indent="-171436" lvl="1" marL="742913" rtl="0" algn="l">
              <a:spcBef>
                <a:spcPts val="360"/>
              </a:spcBef>
              <a:spcAft>
                <a:spcPts val="0"/>
              </a:spcAft>
              <a:buSzPts val="1800"/>
              <a:buNone/>
            </a:pPr>
            <a:r>
              <a:t/>
            </a:r>
            <a:endParaRPr sz="1800"/>
          </a:p>
          <a:p>
            <a:pPr indent="-285736" lvl="1" marL="742913" rtl="0" algn="l">
              <a:spcBef>
                <a:spcPts val="360"/>
              </a:spcBef>
              <a:spcAft>
                <a:spcPts val="0"/>
              </a:spcAft>
              <a:buSzPts val="1800"/>
              <a:buChar char="▪"/>
            </a:pPr>
            <a:r>
              <a:rPr lang="en-US" sz="1800"/>
              <a:t>Computation for each entry: pointwise products</a:t>
            </a:r>
            <a:endParaRPr/>
          </a:p>
        </p:txBody>
      </p:sp>
      <p:pic>
        <p:nvPicPr>
          <p:cNvPr descr="txp_fig" id="364" name="Google Shape;364;p17"/>
          <p:cNvPicPr preferRelativeResize="0"/>
          <p:nvPr/>
        </p:nvPicPr>
        <p:blipFill rotWithShape="1">
          <a:blip r:embed="rId4">
            <a:alphaModFix/>
          </a:blip>
          <a:srcRect b="0" l="0" r="0" t="0"/>
          <a:stretch/>
        </p:blipFill>
        <p:spPr>
          <a:xfrm>
            <a:off x="4733925" y="4237037"/>
            <a:ext cx="219075" cy="201613"/>
          </a:xfrm>
          <a:prstGeom prst="rect">
            <a:avLst/>
          </a:prstGeom>
          <a:noFill/>
          <a:ln>
            <a:noFill/>
          </a:ln>
        </p:spPr>
      </p:pic>
      <p:sp>
        <p:nvSpPr>
          <p:cNvPr id="365" name="Google Shape;365;p17"/>
          <p:cNvSpPr/>
          <p:nvPr/>
        </p:nvSpPr>
        <p:spPr>
          <a:xfrm>
            <a:off x="7010400" y="4237037"/>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xp_fig" id="366" name="Google Shape;366;p17"/>
          <p:cNvPicPr preferRelativeResize="0"/>
          <p:nvPr/>
        </p:nvPicPr>
        <p:blipFill rotWithShape="1">
          <a:blip r:embed="rId5">
            <a:alphaModFix/>
          </a:blip>
          <a:srcRect b="0" l="0" r="0" t="0"/>
          <a:stretch/>
        </p:blipFill>
        <p:spPr>
          <a:xfrm>
            <a:off x="3490913" y="4170362"/>
            <a:ext cx="890587" cy="363538"/>
          </a:xfrm>
          <a:prstGeom prst="rect">
            <a:avLst/>
          </a:prstGeom>
          <a:noFill/>
          <a:ln>
            <a:noFill/>
          </a:ln>
        </p:spPr>
      </p:pic>
      <p:pic>
        <p:nvPicPr>
          <p:cNvPr descr="txp_fig" id="367" name="Google Shape;367;p17"/>
          <p:cNvPicPr preferRelativeResize="0"/>
          <p:nvPr/>
        </p:nvPicPr>
        <p:blipFill rotWithShape="1">
          <a:blip r:embed="rId6">
            <a:alphaModFix/>
          </a:blip>
          <a:srcRect b="0" l="0" r="0" t="0"/>
          <a:stretch/>
        </p:blipFill>
        <p:spPr>
          <a:xfrm>
            <a:off x="5308600" y="4167187"/>
            <a:ext cx="1289050" cy="381000"/>
          </a:xfrm>
          <a:prstGeom prst="rect">
            <a:avLst/>
          </a:prstGeom>
          <a:noFill/>
          <a:ln>
            <a:noFill/>
          </a:ln>
        </p:spPr>
      </p:pic>
      <p:pic>
        <p:nvPicPr>
          <p:cNvPr descr="txp_fig" id="368" name="Google Shape;368;p17"/>
          <p:cNvPicPr preferRelativeResize="0"/>
          <p:nvPr/>
        </p:nvPicPr>
        <p:blipFill rotWithShape="1">
          <a:blip r:embed="rId7">
            <a:alphaModFix/>
          </a:blip>
          <a:srcRect b="0" l="0" r="0" t="0"/>
          <a:stretch/>
        </p:blipFill>
        <p:spPr>
          <a:xfrm>
            <a:off x="8420100" y="4159250"/>
            <a:ext cx="1344613" cy="363537"/>
          </a:xfrm>
          <a:prstGeom prst="rect">
            <a:avLst/>
          </a:prstGeom>
          <a:noFill/>
          <a:ln>
            <a:noFill/>
          </a:ln>
        </p:spPr>
      </p:pic>
      <p:pic>
        <p:nvPicPr>
          <p:cNvPr descr="txp_fig" id="369" name="Google Shape;369;p17"/>
          <p:cNvPicPr preferRelativeResize="0"/>
          <p:nvPr/>
        </p:nvPicPr>
        <p:blipFill rotWithShape="1">
          <a:blip r:embed="rId8">
            <a:alphaModFix/>
          </a:blip>
          <a:srcRect b="0" l="0" r="0" t="0"/>
          <a:stretch/>
        </p:blipFill>
        <p:spPr>
          <a:xfrm>
            <a:off x="6172200" y="6477000"/>
            <a:ext cx="4297363" cy="309563"/>
          </a:xfrm>
          <a:prstGeom prst="rect">
            <a:avLst/>
          </a:prstGeom>
          <a:noFill/>
          <a:ln>
            <a:noFill/>
          </a:ln>
        </p:spPr>
      </p:pic>
      <p:graphicFrame>
        <p:nvGraphicFramePr>
          <p:cNvPr id="370" name="Google Shape;370;p17"/>
          <p:cNvGraphicFramePr/>
          <p:nvPr/>
        </p:nvGraphicFramePr>
        <p:xfrm>
          <a:off x="3352800" y="4724400"/>
          <a:ext cx="3000000" cy="3000000"/>
        </p:xfrm>
        <a:graphic>
          <a:graphicData uri="http://schemas.openxmlformats.org/drawingml/2006/table">
            <a:tbl>
              <a:tblPr>
                <a:noFill/>
                <a:tableStyleId>{CF06F7C0-B020-4422-B3F4-BAD6CDDEE18A}</a:tableStyleId>
              </a:tblPr>
              <a:tblGrid>
                <a:gridCol w="609600"/>
                <a:gridCol w="609600"/>
              </a:tblGrid>
              <a:tr h="2841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41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71" name="Google Shape;371;p17"/>
          <p:cNvGraphicFramePr/>
          <p:nvPr/>
        </p:nvGraphicFramePr>
        <p:xfrm>
          <a:off x="5334000" y="4724400"/>
          <a:ext cx="3000000" cy="3000000"/>
        </p:xfrm>
        <a:graphic>
          <a:graphicData uri="http://schemas.openxmlformats.org/drawingml/2006/table">
            <a:tbl>
              <a:tblPr>
                <a:noFill/>
                <a:tableStyleId>{CF06F7C0-B020-4422-B3F4-BAD6CDDEE18A}</a:tableStyleId>
              </a:tblPr>
              <a:tblGrid>
                <a:gridCol w="431800"/>
                <a:gridCol w="431800"/>
                <a:gridCol w="431800"/>
              </a:tblGrid>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72" name="Google Shape;372;p17"/>
          <p:cNvGraphicFramePr/>
          <p:nvPr/>
        </p:nvGraphicFramePr>
        <p:xfrm>
          <a:off x="8305800" y="4724400"/>
          <a:ext cx="3000000" cy="3000000"/>
        </p:xfrm>
        <a:graphic>
          <a:graphicData uri="http://schemas.openxmlformats.org/drawingml/2006/table">
            <a:tbl>
              <a:tblPr>
                <a:noFill/>
                <a:tableStyleId>{CF06F7C0-B020-4422-B3F4-BAD6CDDEE18A}</a:tableStyleId>
              </a:tblPr>
              <a:tblGrid>
                <a:gridCol w="457200"/>
                <a:gridCol w="457200"/>
                <a:gridCol w="685800"/>
              </a:tblGrid>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377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0.81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73" name="Google Shape;373;p17"/>
          <p:cNvSpPr/>
          <p:nvPr/>
        </p:nvSpPr>
        <p:spPr>
          <a:xfrm>
            <a:off x="2436813" y="5310187"/>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T</a:t>
            </a:r>
            <a:endParaRPr baseline="-25000" sz="2400">
              <a:solidFill>
                <a:schemeClr val="dk1"/>
              </a:solidFill>
              <a:latin typeface="Times New Roman"/>
              <a:ea typeface="Times New Roman"/>
              <a:cs typeface="Times New Roman"/>
              <a:sym typeface="Times New Roman"/>
            </a:endParaRPr>
          </a:p>
        </p:txBody>
      </p:sp>
      <p:sp>
        <p:nvSpPr>
          <p:cNvPr id="374" name="Google Shape;374;p17"/>
          <p:cNvSpPr/>
          <p:nvPr/>
        </p:nvSpPr>
        <p:spPr>
          <a:xfrm>
            <a:off x="2438400" y="4243387"/>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a:t>
            </a:r>
            <a:endParaRPr/>
          </a:p>
        </p:txBody>
      </p:sp>
      <p:cxnSp>
        <p:nvCxnSpPr>
          <p:cNvPr id="375" name="Google Shape;375;p17"/>
          <p:cNvCxnSpPr/>
          <p:nvPr/>
        </p:nvCxnSpPr>
        <p:spPr>
          <a:xfrm rot="5400000">
            <a:off x="2437607" y="5042693"/>
            <a:ext cx="533400" cy="1587"/>
          </a:xfrm>
          <a:prstGeom prst="straightConnector1">
            <a:avLst/>
          </a:prstGeom>
          <a:noFill/>
          <a:ln cap="flat" cmpd="sng" w="28575">
            <a:solidFill>
              <a:schemeClr val="dk1"/>
            </a:solidFill>
            <a:prstDash val="solid"/>
            <a:round/>
            <a:headEnd len="med" w="med" type="none"/>
            <a:tailEnd len="lg" w="lg" type="triangle"/>
          </a:ln>
        </p:spPr>
      </p:cxnSp>
      <p:sp>
        <p:nvSpPr>
          <p:cNvPr id="376" name="Google Shape;376;p17"/>
          <p:cNvSpPr/>
          <p:nvPr/>
        </p:nvSpPr>
        <p:spPr>
          <a:xfrm>
            <a:off x="10287000" y="4852987"/>
            <a:ext cx="8382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R,T</a:t>
            </a:r>
            <a:endParaRPr baseline="-25000"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Multiple Joins</a:t>
            </a:r>
            <a:endParaRPr/>
          </a:p>
        </p:txBody>
      </p:sp>
      <p:pic>
        <p:nvPicPr>
          <p:cNvPr id="382" name="Google Shape;382;p18"/>
          <p:cNvPicPr preferRelativeResize="0"/>
          <p:nvPr/>
        </p:nvPicPr>
        <p:blipFill rotWithShape="1">
          <a:blip r:embed="rId3">
            <a:alphaModFix/>
          </a:blip>
          <a:srcRect b="0" l="0" r="0" t="0"/>
          <a:stretch/>
        </p:blipFill>
        <p:spPr>
          <a:xfrm>
            <a:off x="1905000" y="1600200"/>
            <a:ext cx="8536056" cy="4487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19"/>
          <p:cNvPicPr preferRelativeResize="0"/>
          <p:nvPr/>
        </p:nvPicPr>
        <p:blipFill rotWithShape="1">
          <a:blip r:embed="rId3">
            <a:alphaModFix/>
          </a:blip>
          <a:srcRect b="0" l="0" r="0" t="0"/>
          <a:stretch/>
        </p:blipFill>
        <p:spPr>
          <a:xfrm>
            <a:off x="8382000" y="0"/>
            <a:ext cx="3810000" cy="2002971"/>
          </a:xfrm>
          <a:prstGeom prst="rect">
            <a:avLst/>
          </a:prstGeom>
          <a:noFill/>
          <a:ln>
            <a:noFill/>
          </a:ln>
        </p:spPr>
      </p:pic>
      <p:sp>
        <p:nvSpPr>
          <p:cNvPr id="388" name="Google Shape;388;p19"/>
          <p:cNvSpPr txBox="1"/>
          <p:nvPr>
            <p:ph type="title"/>
          </p:nvPr>
        </p:nvSpPr>
        <p:spPr>
          <a:xfrm>
            <a:off x="0" y="-25400"/>
            <a:ext cx="8153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Multiple Joins</a:t>
            </a:r>
            <a:endParaRPr/>
          </a:p>
        </p:txBody>
      </p:sp>
      <p:sp>
        <p:nvSpPr>
          <p:cNvPr id="389" name="Google Shape;389;p19"/>
          <p:cNvSpPr/>
          <p:nvPr/>
        </p:nvSpPr>
        <p:spPr>
          <a:xfrm>
            <a:off x="457200" y="32385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T</a:t>
            </a:r>
            <a:endParaRPr baseline="-25000" sz="2400">
              <a:solidFill>
                <a:schemeClr val="dk1"/>
              </a:solidFill>
              <a:latin typeface="Times New Roman"/>
              <a:ea typeface="Times New Roman"/>
              <a:cs typeface="Times New Roman"/>
              <a:sym typeface="Times New Roman"/>
            </a:endParaRPr>
          </a:p>
        </p:txBody>
      </p:sp>
      <p:pic>
        <p:nvPicPr>
          <p:cNvPr descr="txp_fig" id="390" name="Google Shape;390;p19"/>
          <p:cNvPicPr preferRelativeResize="0"/>
          <p:nvPr/>
        </p:nvPicPr>
        <p:blipFill rotWithShape="1">
          <a:blip r:embed="rId4">
            <a:alphaModFix/>
          </a:blip>
          <a:srcRect b="0" l="0" r="0" t="0"/>
          <a:stretch/>
        </p:blipFill>
        <p:spPr>
          <a:xfrm>
            <a:off x="1768475" y="1524000"/>
            <a:ext cx="731837" cy="298450"/>
          </a:xfrm>
          <a:prstGeom prst="rect">
            <a:avLst/>
          </a:prstGeom>
          <a:noFill/>
          <a:ln>
            <a:noFill/>
          </a:ln>
        </p:spPr>
      </p:pic>
      <p:pic>
        <p:nvPicPr>
          <p:cNvPr descr="txp_fig" id="391" name="Google Shape;391;p19"/>
          <p:cNvPicPr preferRelativeResize="0"/>
          <p:nvPr/>
        </p:nvPicPr>
        <p:blipFill rotWithShape="1">
          <a:blip r:embed="rId5">
            <a:alphaModFix/>
          </a:blip>
          <a:srcRect b="0" l="0" r="0" t="0"/>
          <a:stretch/>
        </p:blipFill>
        <p:spPr>
          <a:xfrm>
            <a:off x="1616075" y="2895600"/>
            <a:ext cx="1060450" cy="312738"/>
          </a:xfrm>
          <a:prstGeom prst="rect">
            <a:avLst/>
          </a:prstGeom>
          <a:noFill/>
          <a:ln>
            <a:noFill/>
          </a:ln>
        </p:spPr>
      </p:pic>
      <p:sp>
        <p:nvSpPr>
          <p:cNvPr id="392" name="Google Shape;392;p19"/>
          <p:cNvSpPr/>
          <p:nvPr/>
        </p:nvSpPr>
        <p:spPr>
          <a:xfrm>
            <a:off x="458787" y="21717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a:t>
            </a:r>
            <a:endParaRPr/>
          </a:p>
        </p:txBody>
      </p:sp>
      <p:cxnSp>
        <p:nvCxnSpPr>
          <p:cNvPr id="393" name="Google Shape;393;p19"/>
          <p:cNvCxnSpPr>
            <a:stCxn id="392" idx="4"/>
            <a:endCxn id="389" idx="0"/>
          </p:cNvCxnSpPr>
          <p:nvPr/>
        </p:nvCxnSpPr>
        <p:spPr>
          <a:xfrm flipH="1">
            <a:off x="723987" y="2705100"/>
            <a:ext cx="1500" cy="533400"/>
          </a:xfrm>
          <a:prstGeom prst="straightConnector1">
            <a:avLst/>
          </a:prstGeom>
          <a:noFill/>
          <a:ln cap="flat" cmpd="sng" w="28575">
            <a:solidFill>
              <a:schemeClr val="dk1"/>
            </a:solidFill>
            <a:prstDash val="solid"/>
            <a:round/>
            <a:headEnd len="med" w="med" type="none"/>
            <a:tailEnd len="lg" w="lg" type="triangle"/>
          </a:ln>
        </p:spPr>
      </p:cxnSp>
      <p:sp>
        <p:nvSpPr>
          <p:cNvPr id="394" name="Google Shape;394;p19"/>
          <p:cNvSpPr txBox="1"/>
          <p:nvPr/>
        </p:nvSpPr>
        <p:spPr>
          <a:xfrm>
            <a:off x="2667000" y="2247900"/>
            <a:ext cx="205740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accent2"/>
                </a:solidFill>
                <a:latin typeface="Calibri"/>
                <a:ea typeface="Calibri"/>
                <a:cs typeface="Calibri"/>
                <a:sym typeface="Calibri"/>
              </a:rPr>
              <a:t>Join R</a:t>
            </a:r>
            <a:endParaRPr/>
          </a:p>
        </p:txBody>
      </p:sp>
      <p:sp>
        <p:nvSpPr>
          <p:cNvPr id="395" name="Google Shape;395;p19"/>
          <p:cNvSpPr/>
          <p:nvPr/>
        </p:nvSpPr>
        <p:spPr>
          <a:xfrm>
            <a:off x="457200" y="43053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L</a:t>
            </a:r>
            <a:endParaRPr baseline="-25000" sz="2400">
              <a:solidFill>
                <a:schemeClr val="dk1"/>
              </a:solidFill>
              <a:latin typeface="Times New Roman"/>
              <a:ea typeface="Times New Roman"/>
              <a:cs typeface="Times New Roman"/>
              <a:sym typeface="Times New Roman"/>
            </a:endParaRPr>
          </a:p>
        </p:txBody>
      </p:sp>
      <p:cxnSp>
        <p:nvCxnSpPr>
          <p:cNvPr id="396" name="Google Shape;396;p19"/>
          <p:cNvCxnSpPr>
            <a:stCxn id="389" idx="4"/>
            <a:endCxn id="395" idx="0"/>
          </p:cNvCxnSpPr>
          <p:nvPr/>
        </p:nvCxnSpPr>
        <p:spPr>
          <a:xfrm>
            <a:off x="723900" y="3771900"/>
            <a:ext cx="0" cy="533400"/>
          </a:xfrm>
          <a:prstGeom prst="straightConnector1">
            <a:avLst/>
          </a:prstGeom>
          <a:noFill/>
          <a:ln cap="flat" cmpd="sng" w="28575">
            <a:solidFill>
              <a:schemeClr val="dk1"/>
            </a:solidFill>
            <a:prstDash val="solid"/>
            <a:round/>
            <a:headEnd len="med" w="med" type="none"/>
            <a:tailEnd len="lg" w="lg" type="triangle"/>
          </a:ln>
        </p:spPr>
      </p:cxnSp>
      <p:pic>
        <p:nvPicPr>
          <p:cNvPr descr="txp_fig" id="397" name="Google Shape;397;p19"/>
          <p:cNvPicPr preferRelativeResize="0"/>
          <p:nvPr/>
        </p:nvPicPr>
        <p:blipFill rotWithShape="1">
          <a:blip r:embed="rId6">
            <a:alphaModFix/>
          </a:blip>
          <a:srcRect b="0" l="0" r="0" t="0"/>
          <a:stretch/>
        </p:blipFill>
        <p:spPr>
          <a:xfrm>
            <a:off x="1616075" y="4838700"/>
            <a:ext cx="1030287" cy="312738"/>
          </a:xfrm>
          <a:prstGeom prst="rect">
            <a:avLst/>
          </a:prstGeom>
          <a:noFill/>
          <a:ln>
            <a:noFill/>
          </a:ln>
        </p:spPr>
      </p:pic>
      <p:sp>
        <p:nvSpPr>
          <p:cNvPr id="398" name="Google Shape;398;p19"/>
          <p:cNvSpPr/>
          <p:nvPr/>
        </p:nvSpPr>
        <p:spPr>
          <a:xfrm>
            <a:off x="6553200" y="3429000"/>
            <a:ext cx="1295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a:t>
            </a:r>
            <a:r>
              <a:rPr lang="en-US" sz="2400">
                <a:solidFill>
                  <a:schemeClr val="dk1"/>
                </a:solidFill>
                <a:latin typeface="Arial"/>
                <a:ea typeface="Arial"/>
                <a:cs typeface="Arial"/>
                <a:sym typeface="Arial"/>
              </a:rPr>
              <a:t> </a:t>
            </a:r>
            <a:r>
              <a:rPr i="1" lang="en-US" sz="2400">
                <a:solidFill>
                  <a:schemeClr val="dk1"/>
                </a:solidFill>
                <a:latin typeface="Times New Roman"/>
                <a:ea typeface="Times New Roman"/>
                <a:cs typeface="Times New Roman"/>
                <a:sym typeface="Times New Roman"/>
              </a:rPr>
              <a:t>T</a:t>
            </a:r>
            <a:endParaRPr baseline="-25000" sz="2400">
              <a:solidFill>
                <a:schemeClr val="dk1"/>
              </a:solidFill>
              <a:latin typeface="Times New Roman"/>
              <a:ea typeface="Times New Roman"/>
              <a:cs typeface="Times New Roman"/>
              <a:sym typeface="Times New Roman"/>
            </a:endParaRPr>
          </a:p>
        </p:txBody>
      </p:sp>
      <p:sp>
        <p:nvSpPr>
          <p:cNvPr id="399" name="Google Shape;399;p19"/>
          <p:cNvSpPr/>
          <p:nvPr/>
        </p:nvSpPr>
        <p:spPr>
          <a:xfrm>
            <a:off x="6934200" y="4495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L</a:t>
            </a:r>
            <a:endParaRPr baseline="-25000" sz="2400">
              <a:solidFill>
                <a:schemeClr val="dk1"/>
              </a:solidFill>
              <a:latin typeface="Times New Roman"/>
              <a:ea typeface="Times New Roman"/>
              <a:cs typeface="Times New Roman"/>
              <a:sym typeface="Times New Roman"/>
            </a:endParaRPr>
          </a:p>
        </p:txBody>
      </p:sp>
      <p:cxnSp>
        <p:nvCxnSpPr>
          <p:cNvPr id="400" name="Google Shape;400;p19"/>
          <p:cNvCxnSpPr>
            <a:stCxn id="398" idx="4"/>
            <a:endCxn id="399" idx="0"/>
          </p:cNvCxnSpPr>
          <p:nvPr/>
        </p:nvCxnSpPr>
        <p:spPr>
          <a:xfrm>
            <a:off x="7200900" y="3962400"/>
            <a:ext cx="0" cy="533400"/>
          </a:xfrm>
          <a:prstGeom prst="straightConnector1">
            <a:avLst/>
          </a:prstGeom>
          <a:noFill/>
          <a:ln cap="flat" cmpd="sng" w="28575">
            <a:solidFill>
              <a:schemeClr val="dk1"/>
            </a:solidFill>
            <a:prstDash val="solid"/>
            <a:round/>
            <a:headEnd len="med" w="med" type="none"/>
            <a:tailEnd len="lg" w="lg" type="triangle"/>
          </a:ln>
        </p:spPr>
      </p:cxnSp>
      <p:pic>
        <p:nvPicPr>
          <p:cNvPr descr="txp_fig" id="401" name="Google Shape;401;p19"/>
          <p:cNvPicPr preferRelativeResize="0"/>
          <p:nvPr/>
        </p:nvPicPr>
        <p:blipFill rotWithShape="1">
          <a:blip r:embed="rId7">
            <a:alphaModFix/>
          </a:blip>
          <a:srcRect b="0" l="0" r="0" t="0"/>
          <a:stretch/>
        </p:blipFill>
        <p:spPr>
          <a:xfrm>
            <a:off x="4808538" y="2238375"/>
            <a:ext cx="1103312" cy="298450"/>
          </a:xfrm>
          <a:prstGeom prst="rect">
            <a:avLst/>
          </a:prstGeom>
          <a:noFill/>
          <a:ln>
            <a:noFill/>
          </a:ln>
        </p:spPr>
      </p:pic>
      <p:graphicFrame>
        <p:nvGraphicFramePr>
          <p:cNvPr id="402" name="Google Shape;402;p19"/>
          <p:cNvGraphicFramePr/>
          <p:nvPr/>
        </p:nvGraphicFramePr>
        <p:xfrm>
          <a:off x="1557337" y="1981200"/>
          <a:ext cx="3000000" cy="3000000"/>
        </p:xfrm>
        <a:graphic>
          <a:graphicData uri="http://schemas.openxmlformats.org/drawingml/2006/table">
            <a:tbl>
              <a:tblPr>
                <a:noFill/>
                <a:tableStyleId>{CF06F7C0-B020-4422-B3F4-BAD6CDDEE18A}</a:tableStyleId>
              </a:tblPr>
              <a:tblGrid>
                <a:gridCol w="609600"/>
                <a:gridCol w="609600"/>
              </a:tblGrid>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03" name="Google Shape;403;p19"/>
          <p:cNvGraphicFramePr/>
          <p:nvPr/>
        </p:nvGraphicFramePr>
        <p:xfrm>
          <a:off x="1511300" y="3352800"/>
          <a:ext cx="3000000" cy="3000000"/>
        </p:xfrm>
        <a:graphic>
          <a:graphicData uri="http://schemas.openxmlformats.org/drawingml/2006/table">
            <a:tbl>
              <a:tblPr>
                <a:noFill/>
                <a:tableStyleId>{CF06F7C0-B020-4422-B3F4-BAD6CDDEE18A}</a:tableStyleId>
              </a:tblPr>
              <a:tblGrid>
                <a:gridCol w="431800"/>
                <a:gridCol w="431800"/>
                <a:gridCol w="431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04" name="Google Shape;404;p19"/>
          <p:cNvGraphicFramePr/>
          <p:nvPr/>
        </p:nvGraphicFramePr>
        <p:xfrm>
          <a:off x="1525587" y="5295900"/>
          <a:ext cx="3000000" cy="3000000"/>
        </p:xfrm>
        <a:graphic>
          <a:graphicData uri="http://schemas.openxmlformats.org/drawingml/2006/table">
            <a:tbl>
              <a:tblPr>
                <a:noFill/>
                <a:tableStyleId>{CF06F7C0-B020-4422-B3F4-BAD6CDDEE18A}</a:tableStyleId>
              </a:tblPr>
              <a:tblGrid>
                <a:gridCol w="431800"/>
                <a:gridCol w="431800"/>
                <a:gridCol w="431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05" name="Google Shape;405;p19"/>
          <p:cNvGraphicFramePr/>
          <p:nvPr/>
        </p:nvGraphicFramePr>
        <p:xfrm>
          <a:off x="4572000" y="2667000"/>
          <a:ext cx="3000000" cy="3000000"/>
        </p:xfrm>
        <a:graphic>
          <a:graphicData uri="http://schemas.openxmlformats.org/drawingml/2006/table">
            <a:tbl>
              <a:tblPr>
                <a:noFill/>
                <a:tableStyleId>{CF06F7C0-B020-4422-B3F4-BAD6CDDEE18A}</a:tableStyleId>
              </a:tblPr>
              <a:tblGrid>
                <a:gridCol w="457200"/>
                <a:gridCol w="457200"/>
                <a:gridCol w="685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0.81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406" name="Google Shape;406;p19"/>
          <p:cNvPicPr preferRelativeResize="0"/>
          <p:nvPr/>
        </p:nvPicPr>
        <p:blipFill rotWithShape="1">
          <a:blip r:embed="rId6">
            <a:alphaModFix/>
          </a:blip>
          <a:srcRect b="0" l="0" r="0" t="0"/>
          <a:stretch/>
        </p:blipFill>
        <p:spPr>
          <a:xfrm>
            <a:off x="4814888" y="4838700"/>
            <a:ext cx="1030287" cy="312738"/>
          </a:xfrm>
          <a:prstGeom prst="rect">
            <a:avLst/>
          </a:prstGeom>
          <a:noFill/>
          <a:ln>
            <a:noFill/>
          </a:ln>
        </p:spPr>
      </p:pic>
      <p:graphicFrame>
        <p:nvGraphicFramePr>
          <p:cNvPr id="407" name="Google Shape;407;p19"/>
          <p:cNvGraphicFramePr/>
          <p:nvPr/>
        </p:nvGraphicFramePr>
        <p:xfrm>
          <a:off x="4724400" y="5295900"/>
          <a:ext cx="3000000" cy="3000000"/>
        </p:xfrm>
        <a:graphic>
          <a:graphicData uri="http://schemas.openxmlformats.org/drawingml/2006/table">
            <a:tbl>
              <a:tblPr>
                <a:noFill/>
                <a:tableStyleId>{CF06F7C0-B020-4422-B3F4-BAD6CDDEE18A}</a:tableStyleId>
              </a:tblPr>
              <a:tblGrid>
                <a:gridCol w="431800"/>
                <a:gridCol w="431800"/>
                <a:gridCol w="431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08" name="Google Shape;408;p19"/>
          <p:cNvSpPr/>
          <p:nvPr/>
        </p:nvSpPr>
        <p:spPr>
          <a:xfrm>
            <a:off x="3200400" y="3086100"/>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19"/>
          <p:cNvSpPr/>
          <p:nvPr/>
        </p:nvSpPr>
        <p:spPr>
          <a:xfrm>
            <a:off x="9753600" y="2590800"/>
            <a:ext cx="1295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a:t>
            </a:r>
            <a:r>
              <a:rPr lang="en-US" sz="2400">
                <a:solidFill>
                  <a:schemeClr val="dk1"/>
                </a:solidFill>
                <a:latin typeface="Arial"/>
                <a:ea typeface="Arial"/>
                <a:cs typeface="Arial"/>
                <a:sym typeface="Arial"/>
              </a:rPr>
              <a:t> </a:t>
            </a:r>
            <a:r>
              <a:rPr i="1" lang="en-US" sz="2400">
                <a:solidFill>
                  <a:schemeClr val="dk1"/>
                </a:solidFill>
                <a:latin typeface="Times New Roman"/>
                <a:ea typeface="Times New Roman"/>
                <a:cs typeface="Times New Roman"/>
                <a:sym typeface="Times New Roman"/>
              </a:rPr>
              <a:t>T, L</a:t>
            </a:r>
            <a:endParaRPr baseline="-25000" sz="2400">
              <a:solidFill>
                <a:schemeClr val="dk1"/>
              </a:solidFill>
              <a:latin typeface="Times New Roman"/>
              <a:ea typeface="Times New Roman"/>
              <a:cs typeface="Times New Roman"/>
              <a:sym typeface="Times New Roman"/>
            </a:endParaRPr>
          </a:p>
        </p:txBody>
      </p:sp>
      <p:pic>
        <p:nvPicPr>
          <p:cNvPr descr="txp_fig" id="410" name="Google Shape;410;p19"/>
          <p:cNvPicPr preferRelativeResize="0"/>
          <p:nvPr/>
        </p:nvPicPr>
        <p:blipFill rotWithShape="1">
          <a:blip r:embed="rId8">
            <a:alphaModFix/>
          </a:blip>
          <a:srcRect b="0" l="0" r="0" t="0"/>
          <a:stretch/>
        </p:blipFill>
        <p:spPr>
          <a:xfrm>
            <a:off x="9601200" y="3657600"/>
            <a:ext cx="1489075" cy="306388"/>
          </a:xfrm>
          <a:prstGeom prst="rect">
            <a:avLst/>
          </a:prstGeom>
          <a:noFill/>
          <a:ln>
            <a:noFill/>
          </a:ln>
        </p:spPr>
      </p:pic>
      <p:graphicFrame>
        <p:nvGraphicFramePr>
          <p:cNvPr id="411" name="Google Shape;411;p19"/>
          <p:cNvGraphicFramePr/>
          <p:nvPr/>
        </p:nvGraphicFramePr>
        <p:xfrm>
          <a:off x="9144000" y="4038600"/>
          <a:ext cx="3000000" cy="3000000"/>
        </p:xfrm>
        <a:graphic>
          <a:graphicData uri="http://schemas.openxmlformats.org/drawingml/2006/table">
            <a:tbl>
              <a:tblPr>
                <a:noFill/>
                <a:tableStyleId>{CF06F7C0-B020-4422-B3F4-BAD6CDDEE18A}</a:tableStyleId>
              </a:tblPr>
              <a:tblGrid>
                <a:gridCol w="609600"/>
                <a:gridCol w="609600"/>
                <a:gridCol w="609600"/>
                <a:gridCol w="838200"/>
              </a:tblGrid>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0.024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0.056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0.018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0.027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0.063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0.081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0.729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12" name="Google Shape;412;p19"/>
          <p:cNvSpPr/>
          <p:nvPr/>
        </p:nvSpPr>
        <p:spPr>
          <a:xfrm>
            <a:off x="8153400" y="3048000"/>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19"/>
          <p:cNvSpPr txBox="1"/>
          <p:nvPr/>
        </p:nvSpPr>
        <p:spPr>
          <a:xfrm>
            <a:off x="7467600" y="2362200"/>
            <a:ext cx="205740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accent2"/>
                </a:solidFill>
                <a:latin typeface="Calibri"/>
                <a:ea typeface="Calibri"/>
                <a:cs typeface="Calibri"/>
                <a:sym typeface="Calibri"/>
              </a:rPr>
              <a:t>Join 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Bayes’ Net Representation</a:t>
            </a:r>
            <a:endParaRPr>
              <a:latin typeface="Calibri"/>
              <a:ea typeface="Calibri"/>
              <a:cs typeface="Calibri"/>
              <a:sym typeface="Calibri"/>
            </a:endParaRPr>
          </a:p>
        </p:txBody>
      </p:sp>
      <p:sp>
        <p:nvSpPr>
          <p:cNvPr id="100" name="Google Shape;100;p2"/>
          <p:cNvSpPr txBox="1"/>
          <p:nvPr>
            <p:ph idx="1" type="body"/>
          </p:nvPr>
        </p:nvSpPr>
        <p:spPr>
          <a:xfrm>
            <a:off x="457200" y="1600201"/>
            <a:ext cx="7467600" cy="4800600"/>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latin typeface="Calibri"/>
                <a:ea typeface="Calibri"/>
                <a:cs typeface="Calibri"/>
                <a:sym typeface="Calibri"/>
              </a:rPr>
              <a:t>A directed, acyclic graph, one node per random variable</a:t>
            </a:r>
            <a:endParaRPr/>
          </a:p>
          <a:p>
            <a:pPr indent="-298432" lvl="0" marL="342882" rtl="0" algn="l">
              <a:lnSpc>
                <a:spcPct val="80000"/>
              </a:lnSpc>
              <a:spcBef>
                <a:spcPts val="140"/>
              </a:spcBef>
              <a:spcAft>
                <a:spcPts val="0"/>
              </a:spcAft>
              <a:buSzPts val="700"/>
              <a:buNone/>
            </a:pPr>
            <a:r>
              <a:t/>
            </a:r>
            <a:endParaRPr sz="700">
              <a:latin typeface="Calibri"/>
              <a:ea typeface="Calibri"/>
              <a:cs typeface="Calibri"/>
              <a:sym typeface="Calibri"/>
            </a:endParaRPr>
          </a:p>
          <a:p>
            <a:pPr indent="-342882" lvl="0" marL="342882" rtl="0" algn="l">
              <a:lnSpc>
                <a:spcPct val="80000"/>
              </a:lnSpc>
              <a:spcBef>
                <a:spcPts val="480"/>
              </a:spcBef>
              <a:spcAft>
                <a:spcPts val="0"/>
              </a:spcAft>
              <a:buSzPts val="2400"/>
              <a:buChar char="▪"/>
            </a:pPr>
            <a:r>
              <a:rPr lang="en-US" sz="2400">
                <a:latin typeface="Calibri"/>
                <a:ea typeface="Calibri"/>
                <a:cs typeface="Calibri"/>
                <a:sym typeface="Calibri"/>
              </a:rPr>
              <a:t>A conditional probability table (CPT) for each node</a:t>
            </a:r>
            <a:endParaRPr/>
          </a:p>
          <a:p>
            <a:pPr indent="-152389" lvl="7" marL="3428829"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
            </a:pPr>
            <a:r>
              <a:rPr lang="en-US" sz="2000">
                <a:latin typeface="Calibri"/>
                <a:ea typeface="Calibri"/>
                <a:cs typeface="Calibri"/>
                <a:sym typeface="Calibri"/>
              </a:rPr>
              <a:t>A collection of distributions over X, one for each combination of parents’ values</a:t>
            </a:r>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222236" lvl="1" marL="742913" rtl="0" algn="l">
              <a:lnSpc>
                <a:spcPct val="80000"/>
              </a:lnSpc>
              <a:spcBef>
                <a:spcPts val="200"/>
              </a:spcBef>
              <a:spcAft>
                <a:spcPts val="0"/>
              </a:spcAft>
              <a:buSzPts val="1000"/>
              <a:buNone/>
            </a:pPr>
            <a:r>
              <a:t/>
            </a:r>
            <a:endParaRPr sz="1000">
              <a:latin typeface="Calibri"/>
              <a:ea typeface="Calibri"/>
              <a:cs typeface="Calibri"/>
              <a:sym typeface="Calibri"/>
            </a:endParaRPr>
          </a:p>
          <a:p>
            <a:pPr indent="-152389" lvl="7" marL="3428829" rtl="0" algn="l">
              <a:lnSpc>
                <a:spcPct val="80000"/>
              </a:lnSpc>
              <a:spcBef>
                <a:spcPts val="240"/>
              </a:spcBef>
              <a:spcAft>
                <a:spcPts val="0"/>
              </a:spcAft>
              <a:buSzPts val="1200"/>
              <a:buNone/>
            </a:pPr>
            <a:r>
              <a:t/>
            </a:r>
            <a:endParaRPr sz="1200">
              <a:latin typeface="Calibri"/>
              <a:ea typeface="Calibri"/>
              <a:cs typeface="Calibri"/>
              <a:sym typeface="Calibri"/>
            </a:endParaRPr>
          </a:p>
          <a:p>
            <a:pPr indent="-342882" lvl="0" marL="342882" rtl="0" algn="l">
              <a:lnSpc>
                <a:spcPct val="80000"/>
              </a:lnSpc>
              <a:spcBef>
                <a:spcPts val="480"/>
              </a:spcBef>
              <a:spcAft>
                <a:spcPts val="0"/>
              </a:spcAft>
              <a:buSzPts val="2400"/>
              <a:buChar char="▪"/>
            </a:pPr>
            <a:r>
              <a:rPr lang="en-US" sz="2400">
                <a:latin typeface="Calibri"/>
                <a:ea typeface="Calibri"/>
                <a:cs typeface="Calibri"/>
                <a:sym typeface="Calibri"/>
              </a:rPr>
              <a:t>Bayes’ nets implicitly encode joint distributions</a:t>
            </a:r>
            <a:endParaRPr/>
          </a:p>
          <a:p>
            <a:pPr indent="-152388" lvl="5" marL="2514474"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
            </a:pPr>
            <a:r>
              <a:rPr lang="en-US" sz="2000">
                <a:latin typeface="Calibri"/>
                <a:ea typeface="Calibri"/>
                <a:cs typeface="Calibri"/>
                <a:sym typeface="Calibri"/>
              </a:rPr>
              <a:t>As a product of local conditional distributions</a:t>
            </a:r>
            <a:endParaRPr/>
          </a:p>
          <a:p>
            <a:pPr indent="-152388" lvl="6" marL="2971652"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
            </a:pPr>
            <a:r>
              <a:rPr lang="en-US" sz="2000">
                <a:latin typeface="Calibri"/>
                <a:ea typeface="Calibri"/>
                <a:cs typeface="Calibri"/>
                <a:sym typeface="Calibri"/>
              </a:rPr>
              <a:t>To see what probability a BN gives to a full assignment, multiply all the relevant conditionals together:</a:t>
            </a:r>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90482" lvl="0" marL="342882" rtl="0" algn="l">
              <a:lnSpc>
                <a:spcPct val="80000"/>
              </a:lnSpc>
              <a:spcBef>
                <a:spcPts val="480"/>
              </a:spcBef>
              <a:spcAft>
                <a:spcPts val="0"/>
              </a:spcAft>
              <a:buSzPts val="2400"/>
              <a:buNone/>
            </a:pPr>
            <a:r>
              <a:t/>
            </a:r>
            <a:endParaRPr sz="2400">
              <a:latin typeface="Calibri"/>
              <a:ea typeface="Calibri"/>
              <a:cs typeface="Calibri"/>
              <a:sym typeface="Calibri"/>
            </a:endParaRPr>
          </a:p>
          <a:p>
            <a:pPr indent="-184138" lvl="2" marL="1142942" rtl="0" algn="l">
              <a:lnSpc>
                <a:spcPct val="80000"/>
              </a:lnSpc>
              <a:spcBef>
                <a:spcPts val="140"/>
              </a:spcBef>
              <a:spcAft>
                <a:spcPts val="0"/>
              </a:spcAft>
              <a:buSzPts val="700"/>
              <a:buNone/>
            </a:pPr>
            <a:r>
              <a:t/>
            </a:r>
            <a:endParaRPr sz="700">
              <a:latin typeface="Calibri"/>
              <a:ea typeface="Calibri"/>
              <a:cs typeface="Calibri"/>
              <a:sym typeface="Calibri"/>
            </a:endParaRPr>
          </a:p>
        </p:txBody>
      </p:sp>
      <p:pic>
        <p:nvPicPr>
          <p:cNvPr descr="txp_fig" id="101" name="Google Shape;101;p2"/>
          <p:cNvPicPr preferRelativeResize="0"/>
          <p:nvPr/>
        </p:nvPicPr>
        <p:blipFill rotWithShape="1">
          <a:blip r:embed="rId3">
            <a:alphaModFix/>
          </a:blip>
          <a:srcRect b="0" l="0" r="0" t="0"/>
          <a:stretch/>
        </p:blipFill>
        <p:spPr>
          <a:xfrm>
            <a:off x="3810000" y="3214729"/>
            <a:ext cx="1927225" cy="301625"/>
          </a:xfrm>
          <a:prstGeom prst="rect">
            <a:avLst/>
          </a:prstGeom>
          <a:noFill/>
          <a:ln>
            <a:noFill/>
          </a:ln>
        </p:spPr>
      </p:pic>
      <p:pic>
        <p:nvPicPr>
          <p:cNvPr descr="txp_fig" id="102" name="Google Shape;102;p2"/>
          <p:cNvPicPr preferRelativeResize="0"/>
          <p:nvPr/>
        </p:nvPicPr>
        <p:blipFill rotWithShape="1">
          <a:blip r:embed="rId4">
            <a:alphaModFix/>
          </a:blip>
          <a:srcRect b="0" l="0" r="0" t="0"/>
          <a:stretch/>
        </p:blipFill>
        <p:spPr>
          <a:xfrm>
            <a:off x="2514600" y="5638800"/>
            <a:ext cx="5535613" cy="762000"/>
          </a:xfrm>
          <a:prstGeom prst="rect">
            <a:avLst/>
          </a:prstGeom>
          <a:noFill/>
          <a:ln>
            <a:noFill/>
          </a:ln>
        </p:spPr>
      </p:pic>
      <p:pic>
        <p:nvPicPr>
          <p:cNvPr id="103" name="Google Shape;103;p2"/>
          <p:cNvPicPr preferRelativeResize="0"/>
          <p:nvPr/>
        </p:nvPicPr>
        <p:blipFill rotWithShape="1">
          <a:blip r:embed="rId5">
            <a:alphaModFix/>
          </a:blip>
          <a:srcRect b="0" l="0" r="0" t="0"/>
          <a:stretch/>
        </p:blipFill>
        <p:spPr>
          <a:xfrm>
            <a:off x="9296400" y="4494919"/>
            <a:ext cx="2062552" cy="2362197"/>
          </a:xfrm>
          <a:prstGeom prst="rect">
            <a:avLst/>
          </a:prstGeom>
          <a:noFill/>
          <a:ln>
            <a:noFill/>
          </a:ln>
        </p:spPr>
      </p:pic>
      <p:pic>
        <p:nvPicPr>
          <p:cNvPr id="104" name="Google Shape;104;p2"/>
          <p:cNvPicPr preferRelativeResize="0"/>
          <p:nvPr/>
        </p:nvPicPr>
        <p:blipFill rotWithShape="1">
          <a:blip r:embed="rId6">
            <a:alphaModFix/>
          </a:blip>
          <a:srcRect b="0" l="0" r="0" t="0"/>
          <a:stretch/>
        </p:blipFill>
        <p:spPr>
          <a:xfrm>
            <a:off x="8448434" y="1524000"/>
            <a:ext cx="3514965" cy="25615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20"/>
          <p:cNvPicPr preferRelativeResize="0"/>
          <p:nvPr/>
        </p:nvPicPr>
        <p:blipFill rotWithShape="1">
          <a:blip r:embed="rId3">
            <a:alphaModFix/>
          </a:blip>
          <a:srcRect b="0" l="0" r="0" t="0"/>
          <a:stretch/>
        </p:blipFill>
        <p:spPr>
          <a:xfrm>
            <a:off x="5638800" y="1447800"/>
            <a:ext cx="6361366" cy="4499640"/>
          </a:xfrm>
          <a:prstGeom prst="rect">
            <a:avLst/>
          </a:prstGeom>
          <a:noFill/>
          <a:ln>
            <a:noFill/>
          </a:ln>
        </p:spPr>
      </p:pic>
      <p:sp>
        <p:nvSpPr>
          <p:cNvPr id="419" name="Google Shape;419;p2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Operation 2: Eliminate</a:t>
            </a:r>
            <a:endParaRPr/>
          </a:p>
        </p:txBody>
      </p:sp>
      <p:sp>
        <p:nvSpPr>
          <p:cNvPr id="420" name="Google Shape;420;p20"/>
          <p:cNvSpPr txBox="1"/>
          <p:nvPr>
            <p:ph idx="1" type="body"/>
          </p:nvPr>
        </p:nvSpPr>
        <p:spPr>
          <a:xfrm>
            <a:off x="406400" y="1397001"/>
            <a:ext cx="56134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Second basic operation: </a:t>
            </a:r>
            <a:r>
              <a:rPr lang="en-US" sz="2400">
                <a:solidFill>
                  <a:srgbClr val="CC0000"/>
                </a:solidFill>
              </a:rPr>
              <a:t>marginalization</a:t>
            </a:r>
            <a:endParaRPr/>
          </a:p>
          <a:p>
            <a:pPr indent="-196838" lvl="6" marL="2971652" rtl="0" algn="l">
              <a:spcBef>
                <a:spcPts val="100"/>
              </a:spcBef>
              <a:spcAft>
                <a:spcPts val="0"/>
              </a:spcAft>
              <a:buSzPts val="500"/>
              <a:buNone/>
            </a:pPr>
            <a:r>
              <a:t/>
            </a:r>
            <a:endParaRPr sz="500">
              <a:solidFill>
                <a:srgbClr val="CC0000"/>
              </a:solidFill>
            </a:endParaRPr>
          </a:p>
          <a:p>
            <a:pPr indent="-342882" lvl="0" marL="342882" rtl="0" algn="l">
              <a:spcBef>
                <a:spcPts val="480"/>
              </a:spcBef>
              <a:spcAft>
                <a:spcPts val="0"/>
              </a:spcAft>
              <a:buSzPts val="2400"/>
              <a:buChar char="▪"/>
            </a:pPr>
            <a:r>
              <a:rPr lang="en-US" sz="2400"/>
              <a:t>Take a factor and sum out a variable</a:t>
            </a:r>
            <a:endParaRPr/>
          </a:p>
          <a:p>
            <a:pPr indent="-196838" lvl="2" marL="1142942" rtl="0" algn="l">
              <a:spcBef>
                <a:spcPts val="100"/>
              </a:spcBef>
              <a:spcAft>
                <a:spcPts val="0"/>
              </a:spcAft>
              <a:buSzPts val="500"/>
              <a:buNone/>
            </a:pPr>
            <a:r>
              <a:t/>
            </a:r>
            <a:endParaRPr sz="500"/>
          </a:p>
          <a:p>
            <a:pPr indent="-285736" lvl="1" marL="742913" rtl="0" algn="l">
              <a:spcBef>
                <a:spcPts val="400"/>
              </a:spcBef>
              <a:spcAft>
                <a:spcPts val="0"/>
              </a:spcAft>
              <a:buSzPts val="2000"/>
              <a:buChar char="▪"/>
            </a:pPr>
            <a:r>
              <a:rPr lang="en-US" sz="2000"/>
              <a:t>Shrinks a factor to a smaller one</a:t>
            </a:r>
            <a:endParaRPr/>
          </a:p>
          <a:p>
            <a:pPr indent="-196839" lvl="4" marL="2057298" rtl="0" algn="l">
              <a:spcBef>
                <a:spcPts val="100"/>
              </a:spcBef>
              <a:spcAft>
                <a:spcPts val="0"/>
              </a:spcAft>
              <a:buSzPts val="500"/>
              <a:buNone/>
            </a:pPr>
            <a:r>
              <a:t/>
            </a:r>
            <a:endParaRPr sz="500"/>
          </a:p>
          <a:p>
            <a:pPr indent="-285736" lvl="1" marL="742913" rtl="0" algn="l">
              <a:spcBef>
                <a:spcPts val="400"/>
              </a:spcBef>
              <a:spcAft>
                <a:spcPts val="0"/>
              </a:spcAft>
              <a:buSzPts val="2000"/>
              <a:buChar char="▪"/>
            </a:pPr>
            <a:r>
              <a:rPr lang="en-US" sz="2000"/>
              <a:t>A </a:t>
            </a:r>
            <a:r>
              <a:rPr lang="en-US" sz="2000">
                <a:solidFill>
                  <a:srgbClr val="CC0000"/>
                </a:solidFill>
              </a:rPr>
              <a:t>projection</a:t>
            </a:r>
            <a:r>
              <a:rPr lang="en-US" sz="2000"/>
              <a:t> operation</a:t>
            </a:r>
            <a:endParaRPr/>
          </a:p>
          <a:p>
            <a:pPr indent="-139689" lvl="4" marL="2057298" rtl="0" algn="l">
              <a:spcBef>
                <a:spcPts val="280"/>
              </a:spcBef>
              <a:spcAft>
                <a:spcPts val="0"/>
              </a:spcAft>
              <a:buSzPts val="1400"/>
              <a:buNone/>
            </a:pPr>
            <a:r>
              <a:t/>
            </a:r>
            <a:endParaRPr sz="1400"/>
          </a:p>
          <a:p>
            <a:pPr indent="-342882" lvl="0" marL="342882" rtl="0" algn="l">
              <a:spcBef>
                <a:spcPts val="480"/>
              </a:spcBef>
              <a:spcAft>
                <a:spcPts val="0"/>
              </a:spcAft>
              <a:buSzPts val="2400"/>
              <a:buChar char="▪"/>
            </a:pPr>
            <a:r>
              <a:rPr lang="en-US" sz="2400"/>
              <a:t>Example:</a:t>
            </a:r>
            <a:endParaRPr/>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158736" lvl="1" marL="742913" rtl="0" algn="l">
              <a:spcBef>
                <a:spcPts val="400"/>
              </a:spcBef>
              <a:spcAft>
                <a:spcPts val="0"/>
              </a:spcAft>
              <a:buSzPts val="2000"/>
              <a:buNone/>
            </a:pPr>
            <a:r>
              <a:t/>
            </a:r>
            <a:endParaRPr sz="2000"/>
          </a:p>
        </p:txBody>
      </p:sp>
      <p:pic>
        <p:nvPicPr>
          <p:cNvPr descr="txp_fig" id="421" name="Google Shape;421;p20"/>
          <p:cNvPicPr preferRelativeResize="0"/>
          <p:nvPr/>
        </p:nvPicPr>
        <p:blipFill rotWithShape="1">
          <a:blip r:embed="rId4">
            <a:alphaModFix/>
          </a:blip>
          <a:srcRect b="0" l="0" r="0" t="0"/>
          <a:stretch/>
        </p:blipFill>
        <p:spPr>
          <a:xfrm>
            <a:off x="1289050" y="4305300"/>
            <a:ext cx="1346200" cy="363538"/>
          </a:xfrm>
          <a:prstGeom prst="rect">
            <a:avLst/>
          </a:prstGeom>
          <a:noFill/>
          <a:ln>
            <a:noFill/>
          </a:ln>
        </p:spPr>
      </p:pic>
      <p:sp>
        <p:nvSpPr>
          <p:cNvPr id="422" name="Google Shape;422;p20"/>
          <p:cNvSpPr/>
          <p:nvPr/>
        </p:nvSpPr>
        <p:spPr>
          <a:xfrm>
            <a:off x="3276600" y="5219700"/>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xp_fig" id="423" name="Google Shape;423;p20"/>
          <p:cNvPicPr preferRelativeResize="0"/>
          <p:nvPr/>
        </p:nvPicPr>
        <p:blipFill rotWithShape="1">
          <a:blip r:embed="rId5">
            <a:alphaModFix/>
          </a:blip>
          <a:srcRect b="0" l="0" r="0" t="0"/>
          <a:stretch/>
        </p:blipFill>
        <p:spPr>
          <a:xfrm>
            <a:off x="5160963" y="4591050"/>
            <a:ext cx="890587" cy="363538"/>
          </a:xfrm>
          <a:prstGeom prst="rect">
            <a:avLst/>
          </a:prstGeom>
          <a:noFill/>
          <a:ln>
            <a:noFill/>
          </a:ln>
        </p:spPr>
      </p:pic>
      <p:pic>
        <p:nvPicPr>
          <p:cNvPr descr="txp_fig" id="424" name="Google Shape;424;p20"/>
          <p:cNvPicPr preferRelativeResize="0"/>
          <p:nvPr/>
        </p:nvPicPr>
        <p:blipFill rotWithShape="1">
          <a:blip r:embed="rId6">
            <a:alphaModFix/>
          </a:blip>
          <a:srcRect b="0" l="0" r="0" t="0"/>
          <a:stretch/>
        </p:blipFill>
        <p:spPr>
          <a:xfrm>
            <a:off x="3190875" y="4718050"/>
            <a:ext cx="1184275" cy="273050"/>
          </a:xfrm>
          <a:prstGeom prst="rect">
            <a:avLst/>
          </a:prstGeom>
          <a:noFill/>
          <a:ln>
            <a:noFill/>
          </a:ln>
        </p:spPr>
      </p:pic>
      <p:graphicFrame>
        <p:nvGraphicFramePr>
          <p:cNvPr id="425" name="Google Shape;425;p20"/>
          <p:cNvGraphicFramePr/>
          <p:nvPr/>
        </p:nvGraphicFramePr>
        <p:xfrm>
          <a:off x="1143000" y="4838700"/>
          <a:ext cx="3000000" cy="3000000"/>
        </p:xfrm>
        <a:graphic>
          <a:graphicData uri="http://schemas.openxmlformats.org/drawingml/2006/table">
            <a:tbl>
              <a:tblPr>
                <a:noFill/>
                <a:tableStyleId>{CF06F7C0-B020-4422-B3F4-BAD6CDDEE18A}</a:tableStyleId>
              </a:tblPr>
              <a:tblGrid>
                <a:gridCol w="457200"/>
                <a:gridCol w="457200"/>
                <a:gridCol w="685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0.81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26" name="Google Shape;426;p20"/>
          <p:cNvGraphicFramePr/>
          <p:nvPr/>
        </p:nvGraphicFramePr>
        <p:xfrm>
          <a:off x="4953000" y="5124450"/>
          <a:ext cx="3000000" cy="3000000"/>
        </p:xfrm>
        <a:graphic>
          <a:graphicData uri="http://schemas.openxmlformats.org/drawingml/2006/table">
            <a:tbl>
              <a:tblPr>
                <a:noFill/>
                <a:tableStyleId>{CF06F7C0-B020-4422-B3F4-BAD6CDDEE18A}</a:tableStyleId>
              </a:tblPr>
              <a:tblGrid>
                <a:gridCol w="609600"/>
                <a:gridCol w="762000"/>
              </a:tblGrid>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0.83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21"/>
          <p:cNvPicPr preferRelativeResize="0"/>
          <p:nvPr/>
        </p:nvPicPr>
        <p:blipFill rotWithShape="1">
          <a:blip r:embed="rId3">
            <a:alphaModFix/>
          </a:blip>
          <a:srcRect b="0" l="0" r="0" t="0"/>
          <a:stretch/>
        </p:blipFill>
        <p:spPr>
          <a:xfrm>
            <a:off x="838200" y="4173943"/>
            <a:ext cx="8915400" cy="2760256"/>
          </a:xfrm>
          <a:prstGeom prst="rect">
            <a:avLst/>
          </a:prstGeom>
          <a:noFill/>
          <a:ln>
            <a:noFill/>
          </a:ln>
        </p:spPr>
      </p:pic>
      <p:sp>
        <p:nvSpPr>
          <p:cNvPr id="432" name="Google Shape;432;p2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Multiple Elimination</a:t>
            </a:r>
            <a:endParaRPr/>
          </a:p>
        </p:txBody>
      </p:sp>
      <p:sp>
        <p:nvSpPr>
          <p:cNvPr id="433" name="Google Shape;433;p21"/>
          <p:cNvSpPr txBox="1"/>
          <p:nvPr/>
        </p:nvSpPr>
        <p:spPr>
          <a:xfrm>
            <a:off x="4495800" y="1941513"/>
            <a:ext cx="1447800" cy="9540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accent2"/>
                </a:solidFill>
                <a:latin typeface="Calibri"/>
                <a:ea typeface="Calibri"/>
                <a:cs typeface="Calibri"/>
                <a:sym typeface="Calibri"/>
              </a:rPr>
              <a:t>Sum</a:t>
            </a:r>
            <a:endParaRPr/>
          </a:p>
          <a:p>
            <a:pPr indent="0" lvl="0" marL="0" marR="0" rtl="0" algn="ctr">
              <a:spcBef>
                <a:spcPts val="0"/>
              </a:spcBef>
              <a:spcAft>
                <a:spcPts val="0"/>
              </a:spcAft>
              <a:buNone/>
            </a:pPr>
            <a:r>
              <a:rPr lang="en-US" sz="2800">
                <a:solidFill>
                  <a:schemeClr val="accent2"/>
                </a:solidFill>
                <a:latin typeface="Calibri"/>
                <a:ea typeface="Calibri"/>
                <a:cs typeface="Calibri"/>
                <a:sym typeface="Calibri"/>
              </a:rPr>
              <a:t>out R</a:t>
            </a:r>
            <a:endParaRPr/>
          </a:p>
        </p:txBody>
      </p:sp>
      <p:sp>
        <p:nvSpPr>
          <p:cNvPr id="434" name="Google Shape;434;p21"/>
          <p:cNvSpPr txBox="1"/>
          <p:nvPr/>
        </p:nvSpPr>
        <p:spPr>
          <a:xfrm>
            <a:off x="7239000" y="1905000"/>
            <a:ext cx="2057400" cy="9540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accent2"/>
                </a:solidFill>
                <a:latin typeface="Calibri"/>
                <a:ea typeface="Calibri"/>
                <a:cs typeface="Calibri"/>
                <a:sym typeface="Calibri"/>
              </a:rPr>
              <a:t>Sum</a:t>
            </a:r>
            <a:endParaRPr/>
          </a:p>
          <a:p>
            <a:pPr indent="0" lvl="0" marL="0" marR="0" rtl="0" algn="ctr">
              <a:spcBef>
                <a:spcPts val="0"/>
              </a:spcBef>
              <a:spcAft>
                <a:spcPts val="0"/>
              </a:spcAft>
              <a:buNone/>
            </a:pPr>
            <a:r>
              <a:rPr lang="en-US" sz="2800">
                <a:solidFill>
                  <a:schemeClr val="accent2"/>
                </a:solidFill>
                <a:latin typeface="Calibri"/>
                <a:ea typeface="Calibri"/>
                <a:cs typeface="Calibri"/>
                <a:sym typeface="Calibri"/>
              </a:rPr>
              <a:t>out T</a:t>
            </a:r>
            <a:endParaRPr/>
          </a:p>
        </p:txBody>
      </p:sp>
      <p:sp>
        <p:nvSpPr>
          <p:cNvPr id="435" name="Google Shape;435;p21"/>
          <p:cNvSpPr/>
          <p:nvPr/>
        </p:nvSpPr>
        <p:spPr>
          <a:xfrm>
            <a:off x="5943600" y="1219200"/>
            <a:ext cx="1295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T, L</a:t>
            </a:r>
            <a:endParaRPr baseline="-25000" sz="2400">
              <a:solidFill>
                <a:schemeClr val="dk1"/>
              </a:solidFill>
              <a:latin typeface="Times New Roman"/>
              <a:ea typeface="Times New Roman"/>
              <a:cs typeface="Times New Roman"/>
              <a:sym typeface="Times New Roman"/>
            </a:endParaRPr>
          </a:p>
        </p:txBody>
      </p:sp>
      <p:pic>
        <p:nvPicPr>
          <p:cNvPr descr="txp_fig" id="436" name="Google Shape;436;p21"/>
          <p:cNvPicPr preferRelativeResize="0"/>
          <p:nvPr/>
        </p:nvPicPr>
        <p:blipFill rotWithShape="1">
          <a:blip r:embed="rId4">
            <a:alphaModFix/>
          </a:blip>
          <a:srcRect b="0" l="0" r="0" t="0"/>
          <a:stretch/>
        </p:blipFill>
        <p:spPr>
          <a:xfrm>
            <a:off x="6202362" y="2362200"/>
            <a:ext cx="1058863" cy="298450"/>
          </a:xfrm>
          <a:prstGeom prst="rect">
            <a:avLst/>
          </a:prstGeom>
          <a:noFill/>
          <a:ln>
            <a:noFill/>
          </a:ln>
        </p:spPr>
      </p:pic>
      <p:sp>
        <p:nvSpPr>
          <p:cNvPr id="437" name="Google Shape;437;p21"/>
          <p:cNvSpPr/>
          <p:nvPr/>
        </p:nvSpPr>
        <p:spPr>
          <a:xfrm>
            <a:off x="9220200" y="1219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L</a:t>
            </a:r>
            <a:endParaRPr baseline="-25000" sz="2400">
              <a:solidFill>
                <a:schemeClr val="dk1"/>
              </a:solidFill>
              <a:latin typeface="Times New Roman"/>
              <a:ea typeface="Times New Roman"/>
              <a:cs typeface="Times New Roman"/>
              <a:sym typeface="Times New Roman"/>
            </a:endParaRPr>
          </a:p>
        </p:txBody>
      </p:sp>
      <p:pic>
        <p:nvPicPr>
          <p:cNvPr descr="txp_fig" id="438" name="Google Shape;438;p21"/>
          <p:cNvPicPr preferRelativeResize="0"/>
          <p:nvPr/>
        </p:nvPicPr>
        <p:blipFill rotWithShape="1">
          <a:blip r:embed="rId5">
            <a:alphaModFix/>
          </a:blip>
          <a:srcRect b="0" l="0" r="0" t="0"/>
          <a:stretch/>
        </p:blipFill>
        <p:spPr>
          <a:xfrm>
            <a:off x="9296400" y="2590800"/>
            <a:ext cx="701675" cy="298450"/>
          </a:xfrm>
          <a:prstGeom prst="rect">
            <a:avLst/>
          </a:prstGeom>
          <a:noFill/>
          <a:ln>
            <a:noFill/>
          </a:ln>
        </p:spPr>
      </p:pic>
      <p:sp>
        <p:nvSpPr>
          <p:cNvPr id="439" name="Google Shape;439;p21"/>
          <p:cNvSpPr/>
          <p:nvPr/>
        </p:nvSpPr>
        <p:spPr>
          <a:xfrm>
            <a:off x="2438400" y="1219200"/>
            <a:ext cx="1295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a:t>
            </a:r>
            <a:r>
              <a:rPr lang="en-US" sz="2400">
                <a:solidFill>
                  <a:schemeClr val="dk1"/>
                </a:solidFill>
                <a:latin typeface="Arial"/>
                <a:ea typeface="Arial"/>
                <a:cs typeface="Arial"/>
                <a:sym typeface="Arial"/>
              </a:rPr>
              <a:t> </a:t>
            </a:r>
            <a:r>
              <a:rPr i="1" lang="en-US" sz="2400">
                <a:solidFill>
                  <a:schemeClr val="dk1"/>
                </a:solidFill>
                <a:latin typeface="Times New Roman"/>
                <a:ea typeface="Times New Roman"/>
                <a:cs typeface="Times New Roman"/>
                <a:sym typeface="Times New Roman"/>
              </a:rPr>
              <a:t>T, L</a:t>
            </a:r>
            <a:endParaRPr baseline="-25000" sz="2400">
              <a:solidFill>
                <a:schemeClr val="dk1"/>
              </a:solidFill>
              <a:latin typeface="Times New Roman"/>
              <a:ea typeface="Times New Roman"/>
              <a:cs typeface="Times New Roman"/>
              <a:sym typeface="Times New Roman"/>
            </a:endParaRPr>
          </a:p>
        </p:txBody>
      </p:sp>
      <p:pic>
        <p:nvPicPr>
          <p:cNvPr descr="txp_fig" id="440" name="Google Shape;440;p21"/>
          <p:cNvPicPr preferRelativeResize="0"/>
          <p:nvPr/>
        </p:nvPicPr>
        <p:blipFill rotWithShape="1">
          <a:blip r:embed="rId6">
            <a:alphaModFix/>
          </a:blip>
          <a:srcRect b="0" l="0" r="0" t="0"/>
          <a:stretch/>
        </p:blipFill>
        <p:spPr>
          <a:xfrm>
            <a:off x="76200" y="2057400"/>
            <a:ext cx="1489075" cy="306388"/>
          </a:xfrm>
          <a:prstGeom prst="rect">
            <a:avLst/>
          </a:prstGeom>
          <a:noFill/>
          <a:ln>
            <a:noFill/>
          </a:ln>
        </p:spPr>
      </p:pic>
      <p:graphicFrame>
        <p:nvGraphicFramePr>
          <p:cNvPr id="441" name="Google Shape;441;p21"/>
          <p:cNvGraphicFramePr/>
          <p:nvPr/>
        </p:nvGraphicFramePr>
        <p:xfrm>
          <a:off x="1828800" y="1828800"/>
          <a:ext cx="3000000" cy="3000000"/>
        </p:xfrm>
        <a:graphic>
          <a:graphicData uri="http://schemas.openxmlformats.org/drawingml/2006/table">
            <a:tbl>
              <a:tblPr>
                <a:noFill/>
                <a:tableStyleId>{CF06F7C0-B020-4422-B3F4-BAD6CDDEE18A}</a:tableStyleId>
              </a:tblPr>
              <a:tblGrid>
                <a:gridCol w="609600"/>
                <a:gridCol w="609600"/>
                <a:gridCol w="609600"/>
                <a:gridCol w="838200"/>
              </a:tblGrid>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0.024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0.056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0.018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0.027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0.063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0.081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0.729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42" name="Google Shape;442;p21"/>
          <p:cNvGraphicFramePr/>
          <p:nvPr/>
        </p:nvGraphicFramePr>
        <p:xfrm>
          <a:off x="5943600" y="2819400"/>
          <a:ext cx="3000000" cy="3000000"/>
        </p:xfrm>
        <a:graphic>
          <a:graphicData uri="http://schemas.openxmlformats.org/drawingml/2006/table">
            <a:tbl>
              <a:tblPr>
                <a:noFill/>
                <a:tableStyleId>{CF06F7C0-B020-4422-B3F4-BAD6CDDEE18A}</a:tableStyleId>
              </a:tblPr>
              <a:tblGrid>
                <a:gridCol w="431800"/>
                <a:gridCol w="431800"/>
                <a:gridCol w="7366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0.051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0.119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0.083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0.747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43" name="Google Shape;443;p21"/>
          <p:cNvGraphicFramePr/>
          <p:nvPr/>
        </p:nvGraphicFramePr>
        <p:xfrm>
          <a:off x="8936037" y="3028950"/>
          <a:ext cx="3000000" cy="3000000"/>
        </p:xfrm>
        <a:graphic>
          <a:graphicData uri="http://schemas.openxmlformats.org/drawingml/2006/table">
            <a:tbl>
              <a:tblPr>
                <a:noFill/>
                <a:tableStyleId>{CF06F7C0-B020-4422-B3F4-BAD6CDDEE18A}</a:tableStyleId>
              </a:tblPr>
              <a:tblGrid>
                <a:gridCol w="609600"/>
                <a:gridCol w="762000"/>
              </a:tblGrid>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0.134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0.866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44" name="Google Shape;444;p21"/>
          <p:cNvSpPr/>
          <p:nvPr/>
        </p:nvSpPr>
        <p:spPr>
          <a:xfrm>
            <a:off x="4724400" y="3200400"/>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21"/>
          <p:cNvSpPr/>
          <p:nvPr/>
        </p:nvSpPr>
        <p:spPr>
          <a:xfrm>
            <a:off x="7772400" y="3162300"/>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Thus Far: Multiple Join, Multiple Eliminate (= Inference by Enumeration)</a:t>
            </a:r>
            <a:endParaRPr/>
          </a:p>
        </p:txBody>
      </p:sp>
      <p:pic>
        <p:nvPicPr>
          <p:cNvPr descr="txp_fig" id="451" name="Google Shape;451;p22"/>
          <p:cNvPicPr preferRelativeResize="0"/>
          <p:nvPr/>
        </p:nvPicPr>
        <p:blipFill rotWithShape="1">
          <a:blip r:embed="rId3">
            <a:alphaModFix/>
          </a:blip>
          <a:srcRect b="0" l="0" r="0" t="0"/>
          <a:stretch/>
        </p:blipFill>
        <p:spPr>
          <a:xfrm>
            <a:off x="1768475" y="1524000"/>
            <a:ext cx="731837" cy="298450"/>
          </a:xfrm>
          <a:prstGeom prst="rect">
            <a:avLst/>
          </a:prstGeom>
          <a:noFill/>
          <a:ln>
            <a:noFill/>
          </a:ln>
        </p:spPr>
      </p:pic>
      <p:pic>
        <p:nvPicPr>
          <p:cNvPr descr="txp_fig" id="452" name="Google Shape;452;p22"/>
          <p:cNvPicPr preferRelativeResize="0"/>
          <p:nvPr/>
        </p:nvPicPr>
        <p:blipFill rotWithShape="1">
          <a:blip r:embed="rId4">
            <a:alphaModFix/>
          </a:blip>
          <a:srcRect b="0" l="0" r="0" t="0"/>
          <a:stretch/>
        </p:blipFill>
        <p:spPr>
          <a:xfrm>
            <a:off x="1616075" y="2895600"/>
            <a:ext cx="1060450" cy="312738"/>
          </a:xfrm>
          <a:prstGeom prst="rect">
            <a:avLst/>
          </a:prstGeom>
          <a:noFill/>
          <a:ln>
            <a:noFill/>
          </a:ln>
        </p:spPr>
      </p:pic>
      <p:pic>
        <p:nvPicPr>
          <p:cNvPr descr="txp_fig" id="453" name="Google Shape;453;p22"/>
          <p:cNvPicPr preferRelativeResize="0"/>
          <p:nvPr/>
        </p:nvPicPr>
        <p:blipFill rotWithShape="1">
          <a:blip r:embed="rId5">
            <a:alphaModFix/>
          </a:blip>
          <a:srcRect b="0" l="0" r="0" t="0"/>
          <a:stretch/>
        </p:blipFill>
        <p:spPr>
          <a:xfrm>
            <a:off x="1616075" y="4838700"/>
            <a:ext cx="1030287" cy="312738"/>
          </a:xfrm>
          <a:prstGeom prst="rect">
            <a:avLst/>
          </a:prstGeom>
          <a:noFill/>
          <a:ln>
            <a:noFill/>
          </a:ln>
        </p:spPr>
      </p:pic>
      <p:pic>
        <p:nvPicPr>
          <p:cNvPr descr="txp_fig" id="454" name="Google Shape;454;p22"/>
          <p:cNvPicPr preferRelativeResize="0"/>
          <p:nvPr/>
        </p:nvPicPr>
        <p:blipFill rotWithShape="1">
          <a:blip r:embed="rId6">
            <a:alphaModFix/>
          </a:blip>
          <a:srcRect b="0" l="0" r="0" t="0"/>
          <a:stretch/>
        </p:blipFill>
        <p:spPr>
          <a:xfrm>
            <a:off x="5181600" y="2903538"/>
            <a:ext cx="1489075" cy="306388"/>
          </a:xfrm>
          <a:prstGeom prst="rect">
            <a:avLst/>
          </a:prstGeom>
          <a:noFill/>
          <a:ln>
            <a:noFill/>
          </a:ln>
        </p:spPr>
      </p:pic>
      <p:sp>
        <p:nvSpPr>
          <p:cNvPr id="455" name="Google Shape;455;p22"/>
          <p:cNvSpPr/>
          <p:nvPr/>
        </p:nvSpPr>
        <p:spPr>
          <a:xfrm>
            <a:off x="3657600" y="2903538"/>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22"/>
          <p:cNvSpPr/>
          <p:nvPr/>
        </p:nvSpPr>
        <p:spPr>
          <a:xfrm>
            <a:off x="7270616" y="2917915"/>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xp_fig" id="457" name="Google Shape;457;p22"/>
          <p:cNvPicPr preferRelativeResize="0"/>
          <p:nvPr/>
        </p:nvPicPr>
        <p:blipFill rotWithShape="1">
          <a:blip r:embed="rId7">
            <a:alphaModFix/>
          </a:blip>
          <a:srcRect b="0" l="0" r="0" t="0"/>
          <a:stretch/>
        </p:blipFill>
        <p:spPr>
          <a:xfrm>
            <a:off x="9242291" y="2924265"/>
            <a:ext cx="701675" cy="298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Inference by Enumeration</a:t>
            </a:r>
            <a:endParaRPr/>
          </a:p>
        </p:txBody>
      </p:sp>
      <p:sp>
        <p:nvSpPr>
          <p:cNvPr id="463" name="Google Shape;463;p23"/>
          <p:cNvSpPr txBox="1"/>
          <p:nvPr>
            <p:ph idx="1" type="body"/>
          </p:nvPr>
        </p:nvSpPr>
        <p:spPr>
          <a:xfrm>
            <a:off x="199221" y="1295813"/>
            <a:ext cx="8229600" cy="132753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000"/>
              <a:buChar char="▪"/>
            </a:pPr>
            <a:r>
              <a:rPr lang="en-US" sz="2000">
                <a:latin typeface="Calibri"/>
                <a:ea typeface="Calibri"/>
                <a:cs typeface="Calibri"/>
                <a:sym typeface="Calibri"/>
              </a:rPr>
              <a:t>General case: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Evidence variables: </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Query* variable: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Hidden variables:</a:t>
            </a:r>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p:txBody>
      </p:sp>
      <p:pic>
        <p:nvPicPr>
          <p:cNvPr descr="txp_fig" id="464" name="Google Shape;464;p23"/>
          <p:cNvPicPr preferRelativeResize="0"/>
          <p:nvPr/>
        </p:nvPicPr>
        <p:blipFill rotWithShape="1">
          <a:blip r:embed="rId3">
            <a:alphaModFix/>
          </a:blip>
          <a:srcRect b="0" l="0" r="0" t="0"/>
          <a:stretch/>
        </p:blipFill>
        <p:spPr>
          <a:xfrm>
            <a:off x="5714081" y="1699187"/>
            <a:ext cx="1574800" cy="228600"/>
          </a:xfrm>
          <a:prstGeom prst="rect">
            <a:avLst/>
          </a:prstGeom>
          <a:noFill/>
          <a:ln>
            <a:noFill/>
          </a:ln>
        </p:spPr>
      </p:pic>
      <p:pic>
        <p:nvPicPr>
          <p:cNvPr descr="txp_fig" id="465" name="Google Shape;465;p23"/>
          <p:cNvPicPr preferRelativeResize="0"/>
          <p:nvPr/>
        </p:nvPicPr>
        <p:blipFill rotWithShape="1">
          <a:blip r:embed="rId4">
            <a:alphaModFix/>
          </a:blip>
          <a:srcRect b="0" l="0" r="0" t="0"/>
          <a:stretch/>
        </p:blipFill>
        <p:spPr>
          <a:xfrm>
            <a:off x="3176973" y="1610535"/>
            <a:ext cx="2095500" cy="227013"/>
          </a:xfrm>
          <a:prstGeom prst="rect">
            <a:avLst/>
          </a:prstGeom>
          <a:noFill/>
          <a:ln>
            <a:noFill/>
          </a:ln>
        </p:spPr>
      </p:pic>
      <p:pic>
        <p:nvPicPr>
          <p:cNvPr descr="txp_fig" id="466" name="Google Shape;466;p23"/>
          <p:cNvPicPr preferRelativeResize="0"/>
          <p:nvPr/>
        </p:nvPicPr>
        <p:blipFill rotWithShape="1">
          <a:blip r:embed="rId5">
            <a:alphaModFix/>
          </a:blip>
          <a:srcRect b="0" l="0" r="0" t="0"/>
          <a:stretch/>
        </p:blipFill>
        <p:spPr>
          <a:xfrm>
            <a:off x="3189673" y="1929623"/>
            <a:ext cx="169863" cy="214312"/>
          </a:xfrm>
          <a:prstGeom prst="rect">
            <a:avLst/>
          </a:prstGeom>
          <a:noFill/>
          <a:ln>
            <a:noFill/>
          </a:ln>
        </p:spPr>
      </p:pic>
      <p:pic>
        <p:nvPicPr>
          <p:cNvPr descr="txp_fig" id="467" name="Google Shape;467;p23"/>
          <p:cNvPicPr preferRelativeResize="0"/>
          <p:nvPr/>
        </p:nvPicPr>
        <p:blipFill rotWithShape="1">
          <a:blip r:embed="rId6">
            <a:alphaModFix/>
          </a:blip>
          <a:srcRect b="0" l="0" r="0" t="0"/>
          <a:stretch/>
        </p:blipFill>
        <p:spPr>
          <a:xfrm>
            <a:off x="3154748" y="2234423"/>
            <a:ext cx="958850" cy="214312"/>
          </a:xfrm>
          <a:prstGeom prst="rect">
            <a:avLst/>
          </a:prstGeom>
          <a:noFill/>
          <a:ln>
            <a:noFill/>
          </a:ln>
        </p:spPr>
      </p:pic>
      <p:pic>
        <p:nvPicPr>
          <p:cNvPr descr="txp_fig" id="468" name="Google Shape;468;p23"/>
          <p:cNvPicPr preferRelativeResize="0"/>
          <p:nvPr/>
        </p:nvPicPr>
        <p:blipFill rotWithShape="1">
          <a:blip r:embed="rId7">
            <a:alphaModFix/>
          </a:blip>
          <a:srcRect b="0" l="0" r="0" t="0"/>
          <a:stretch/>
        </p:blipFill>
        <p:spPr>
          <a:xfrm>
            <a:off x="8829704" y="1873689"/>
            <a:ext cx="2067441" cy="356309"/>
          </a:xfrm>
          <a:prstGeom prst="rect">
            <a:avLst/>
          </a:prstGeom>
          <a:noFill/>
          <a:ln>
            <a:noFill/>
          </a:ln>
        </p:spPr>
      </p:pic>
      <p:pic>
        <p:nvPicPr>
          <p:cNvPr descr="txp_fig" id="469" name="Google Shape;469;p23"/>
          <p:cNvPicPr preferRelativeResize="0"/>
          <p:nvPr/>
        </p:nvPicPr>
        <p:blipFill rotWithShape="1">
          <a:blip r:embed="rId8">
            <a:alphaModFix/>
          </a:blip>
          <a:srcRect b="0" l="0" r="0" t="0"/>
          <a:stretch/>
        </p:blipFill>
        <p:spPr>
          <a:xfrm>
            <a:off x="2545724" y="6153402"/>
            <a:ext cx="1885950" cy="252412"/>
          </a:xfrm>
          <a:prstGeom prst="rect">
            <a:avLst/>
          </a:prstGeom>
          <a:noFill/>
          <a:ln>
            <a:noFill/>
          </a:ln>
        </p:spPr>
      </p:pic>
      <p:pic>
        <p:nvPicPr>
          <p:cNvPr descr="txp_fig" id="470" name="Google Shape;470;p23"/>
          <p:cNvPicPr preferRelativeResize="0"/>
          <p:nvPr/>
        </p:nvPicPr>
        <p:blipFill rotWithShape="1">
          <a:blip r:embed="rId9">
            <a:alphaModFix/>
          </a:blip>
          <a:srcRect b="0" l="0" r="0" t="0"/>
          <a:stretch/>
        </p:blipFill>
        <p:spPr>
          <a:xfrm>
            <a:off x="4505953" y="6071444"/>
            <a:ext cx="3257550" cy="539750"/>
          </a:xfrm>
          <a:prstGeom prst="rect">
            <a:avLst/>
          </a:prstGeom>
          <a:noFill/>
          <a:ln>
            <a:noFill/>
          </a:ln>
        </p:spPr>
      </p:pic>
      <p:sp>
        <p:nvSpPr>
          <p:cNvPr id="471" name="Google Shape;471;p23"/>
          <p:cNvSpPr/>
          <p:nvPr/>
        </p:nvSpPr>
        <p:spPr>
          <a:xfrm rot="-5400000">
            <a:off x="6489768" y="5379365"/>
            <a:ext cx="174830" cy="2134655"/>
          </a:xfrm>
          <a:prstGeom prst="leftBrace">
            <a:avLst>
              <a:gd fmla="val 108331"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472" name="Google Shape;472;p23"/>
          <p:cNvPicPr preferRelativeResize="0"/>
          <p:nvPr/>
        </p:nvPicPr>
        <p:blipFill rotWithShape="1">
          <a:blip r:embed="rId3">
            <a:alphaModFix/>
          </a:blip>
          <a:srcRect b="0" l="0" r="0" t="0"/>
          <a:stretch/>
        </p:blipFill>
        <p:spPr>
          <a:xfrm>
            <a:off x="5756065" y="6629400"/>
            <a:ext cx="1574800" cy="228600"/>
          </a:xfrm>
          <a:prstGeom prst="rect">
            <a:avLst/>
          </a:prstGeom>
          <a:noFill/>
          <a:ln>
            <a:noFill/>
          </a:ln>
        </p:spPr>
      </p:pic>
      <p:sp>
        <p:nvSpPr>
          <p:cNvPr id="473" name="Google Shape;473;p23"/>
          <p:cNvSpPr/>
          <p:nvPr/>
        </p:nvSpPr>
        <p:spPr>
          <a:xfrm>
            <a:off x="5379898" y="1559239"/>
            <a:ext cx="228600" cy="914400"/>
          </a:xfrm>
          <a:prstGeom prst="rightBrace">
            <a:avLst>
              <a:gd fmla="val 33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23"/>
          <p:cNvSpPr txBox="1"/>
          <p:nvPr/>
        </p:nvSpPr>
        <p:spPr>
          <a:xfrm>
            <a:off x="5751431" y="1968119"/>
            <a:ext cx="1524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All variables</a:t>
            </a:r>
            <a:endParaRPr/>
          </a:p>
        </p:txBody>
      </p:sp>
      <p:sp>
        <p:nvSpPr>
          <p:cNvPr id="475" name="Google Shape;475;p23"/>
          <p:cNvSpPr txBox="1"/>
          <p:nvPr/>
        </p:nvSpPr>
        <p:spPr>
          <a:xfrm>
            <a:off x="10488610" y="1129148"/>
            <a:ext cx="1557338" cy="7381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 Works fine with multiple query variables, too</a:t>
            </a:r>
            <a:endParaRPr/>
          </a:p>
        </p:txBody>
      </p:sp>
      <p:sp>
        <p:nvSpPr>
          <p:cNvPr id="476" name="Google Shape;476;p23"/>
          <p:cNvSpPr txBox="1"/>
          <p:nvPr/>
        </p:nvSpPr>
        <p:spPr>
          <a:xfrm>
            <a:off x="7779228" y="1296460"/>
            <a:ext cx="3997028" cy="86383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We want:</a:t>
            </a:r>
            <a:endParaRPr/>
          </a:p>
          <a:p>
            <a:pPr indent="-184136" lvl="1" marL="742913" marR="0" rtl="0" algn="l">
              <a:lnSpc>
                <a:spcPct val="8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p:txBody>
      </p:sp>
      <p:sp>
        <p:nvSpPr>
          <p:cNvPr id="477" name="Google Shape;477;p23"/>
          <p:cNvSpPr txBox="1"/>
          <p:nvPr/>
        </p:nvSpPr>
        <p:spPr>
          <a:xfrm>
            <a:off x="659401" y="3085809"/>
            <a:ext cx="2826696" cy="1025708"/>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1: Select the entries consistent with the evidence</a:t>
            </a:r>
            <a:endParaRPr/>
          </a:p>
        </p:txBody>
      </p:sp>
      <p:sp>
        <p:nvSpPr>
          <p:cNvPr id="478" name="Google Shape;478;p23"/>
          <p:cNvSpPr txBox="1"/>
          <p:nvPr/>
        </p:nvSpPr>
        <p:spPr>
          <a:xfrm>
            <a:off x="4095697" y="3081163"/>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2: Sum out H to get joint of Query and evidence</a:t>
            </a:r>
            <a:endParaRPr/>
          </a:p>
        </p:txBody>
      </p:sp>
      <p:sp>
        <p:nvSpPr>
          <p:cNvPr id="479" name="Google Shape;479;p23"/>
          <p:cNvSpPr txBox="1"/>
          <p:nvPr/>
        </p:nvSpPr>
        <p:spPr>
          <a:xfrm>
            <a:off x="8618168" y="3072764"/>
            <a:ext cx="2786348" cy="463841"/>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3: Normalize</a:t>
            </a:r>
            <a:endParaRPr/>
          </a:p>
          <a:p>
            <a:pPr indent="-215882" lvl="0" marL="342882" marR="0" rtl="0" algn="l">
              <a:lnSpc>
                <a:spcPct val="80000"/>
              </a:lnSpc>
              <a:spcBef>
                <a:spcPts val="400"/>
              </a:spcBef>
              <a:spcAft>
                <a:spcPts val="0"/>
              </a:spcAft>
              <a:buClr>
                <a:schemeClr val="accent2"/>
              </a:buClr>
              <a:buSzPts val="2000"/>
              <a:buFont typeface="Noto Sans Symbols"/>
              <a:buNone/>
            </a:pPr>
            <a:r>
              <a:t/>
            </a:r>
            <a:endParaRPr sz="2000">
              <a:solidFill>
                <a:schemeClr val="accent2"/>
              </a:solidFill>
              <a:latin typeface="Calibri"/>
              <a:ea typeface="Calibri"/>
              <a:cs typeface="Calibri"/>
              <a:sym typeface="Calibri"/>
            </a:endParaRPr>
          </a:p>
        </p:txBody>
      </p:sp>
      <p:pic>
        <p:nvPicPr>
          <p:cNvPr id="480" name="Google Shape;480;p23"/>
          <p:cNvPicPr preferRelativeResize="0"/>
          <p:nvPr/>
        </p:nvPicPr>
        <p:blipFill rotWithShape="1">
          <a:blip r:embed="rId10">
            <a:alphaModFix/>
          </a:blip>
          <a:srcRect b="0" l="0" r="0" t="0"/>
          <a:stretch/>
        </p:blipFill>
        <p:spPr>
          <a:xfrm>
            <a:off x="345579" y="3954241"/>
            <a:ext cx="3561300" cy="2048283"/>
          </a:xfrm>
          <a:prstGeom prst="rect">
            <a:avLst/>
          </a:prstGeom>
          <a:noFill/>
          <a:ln>
            <a:noFill/>
          </a:ln>
        </p:spPr>
      </p:pic>
      <p:pic>
        <p:nvPicPr>
          <p:cNvPr id="481" name="Google Shape;481;p23"/>
          <p:cNvPicPr preferRelativeResize="0"/>
          <p:nvPr/>
        </p:nvPicPr>
        <p:blipFill rotWithShape="1">
          <a:blip r:embed="rId11">
            <a:alphaModFix/>
          </a:blip>
          <a:srcRect b="0" l="0" r="0" t="0"/>
          <a:stretch/>
        </p:blipFill>
        <p:spPr>
          <a:xfrm>
            <a:off x="4448017" y="3737772"/>
            <a:ext cx="3114039" cy="2076026"/>
          </a:xfrm>
          <a:prstGeom prst="rect">
            <a:avLst/>
          </a:prstGeom>
          <a:noFill/>
          <a:ln>
            <a:noFill/>
          </a:ln>
        </p:spPr>
      </p:pic>
      <p:pic>
        <p:nvPicPr>
          <p:cNvPr descr="TP_tmp.png" id="482" name="Google Shape;482;p23"/>
          <p:cNvPicPr preferRelativeResize="0"/>
          <p:nvPr/>
        </p:nvPicPr>
        <p:blipFill rotWithShape="1">
          <a:blip r:embed="rId12">
            <a:alphaModFix/>
          </a:blip>
          <a:srcRect b="0" l="0" r="0" t="0"/>
          <a:stretch/>
        </p:blipFill>
        <p:spPr>
          <a:xfrm>
            <a:off x="9180292" y="5675132"/>
            <a:ext cx="2463800" cy="584200"/>
          </a:xfrm>
          <a:prstGeom prst="rect">
            <a:avLst/>
          </a:prstGeom>
          <a:noFill/>
          <a:ln>
            <a:noFill/>
          </a:ln>
        </p:spPr>
      </p:pic>
      <p:pic>
        <p:nvPicPr>
          <p:cNvPr descr="TP_tmp.png" id="483" name="Google Shape;483;p23"/>
          <p:cNvPicPr preferRelativeResize="0"/>
          <p:nvPr/>
        </p:nvPicPr>
        <p:blipFill rotWithShape="1">
          <a:blip r:embed="rId13">
            <a:alphaModFix/>
          </a:blip>
          <a:srcRect b="0" l="0" r="0" t="0"/>
          <a:stretch/>
        </p:blipFill>
        <p:spPr>
          <a:xfrm>
            <a:off x="8408358" y="6324600"/>
            <a:ext cx="3657600" cy="533400"/>
          </a:xfrm>
          <a:prstGeom prst="rect">
            <a:avLst/>
          </a:prstGeom>
          <a:noFill/>
          <a:ln>
            <a:noFill/>
          </a:ln>
        </p:spPr>
      </p:pic>
      <p:pic>
        <p:nvPicPr>
          <p:cNvPr descr="latex-image-1.pdf" id="484" name="Google Shape;484;p23"/>
          <p:cNvPicPr preferRelativeResize="0"/>
          <p:nvPr/>
        </p:nvPicPr>
        <p:blipFill rotWithShape="1">
          <a:blip r:embed="rId14">
            <a:alphaModFix/>
          </a:blip>
          <a:srcRect b="0" l="0" r="0" t="0"/>
          <a:stretch/>
        </p:blipFill>
        <p:spPr>
          <a:xfrm>
            <a:off x="9692096" y="3665394"/>
            <a:ext cx="1123188" cy="1511199"/>
          </a:xfrm>
          <a:prstGeom prst="rect">
            <a:avLst/>
          </a:prstGeom>
          <a:noFill/>
          <a:ln>
            <a:noFill/>
          </a:ln>
        </p:spPr>
      </p:pic>
      <p:sp>
        <p:nvSpPr>
          <p:cNvPr id="485" name="Google Shape;485;p23"/>
          <p:cNvSpPr txBox="1"/>
          <p:nvPr/>
        </p:nvSpPr>
        <p:spPr>
          <a:xfrm>
            <a:off x="5488658" y="5818341"/>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Compute joint</a:t>
            </a:r>
            <a:endParaRPr/>
          </a:p>
        </p:txBody>
      </p:sp>
      <p:sp>
        <p:nvSpPr>
          <p:cNvPr id="486" name="Google Shape;486;p23"/>
          <p:cNvSpPr txBox="1"/>
          <p:nvPr/>
        </p:nvSpPr>
        <p:spPr>
          <a:xfrm>
            <a:off x="2675288" y="6567194"/>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Sum out hidden 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Thus Far: Multiple Join, Multiple Eliminate (= Inference by Enumeration)</a:t>
            </a:r>
            <a:endParaRPr/>
          </a:p>
        </p:txBody>
      </p:sp>
      <p:pic>
        <p:nvPicPr>
          <p:cNvPr descr="txp_fig" id="492" name="Google Shape;492;p24"/>
          <p:cNvPicPr preferRelativeResize="0"/>
          <p:nvPr/>
        </p:nvPicPr>
        <p:blipFill rotWithShape="1">
          <a:blip r:embed="rId3">
            <a:alphaModFix/>
          </a:blip>
          <a:srcRect b="0" l="0" r="0" t="0"/>
          <a:stretch/>
        </p:blipFill>
        <p:spPr>
          <a:xfrm>
            <a:off x="1768475" y="1524000"/>
            <a:ext cx="731837" cy="298450"/>
          </a:xfrm>
          <a:prstGeom prst="rect">
            <a:avLst/>
          </a:prstGeom>
          <a:noFill/>
          <a:ln>
            <a:noFill/>
          </a:ln>
        </p:spPr>
      </p:pic>
      <p:pic>
        <p:nvPicPr>
          <p:cNvPr descr="txp_fig" id="493" name="Google Shape;493;p24"/>
          <p:cNvPicPr preferRelativeResize="0"/>
          <p:nvPr/>
        </p:nvPicPr>
        <p:blipFill rotWithShape="1">
          <a:blip r:embed="rId4">
            <a:alphaModFix/>
          </a:blip>
          <a:srcRect b="0" l="0" r="0" t="0"/>
          <a:stretch/>
        </p:blipFill>
        <p:spPr>
          <a:xfrm>
            <a:off x="1616075" y="2895600"/>
            <a:ext cx="1060450" cy="312738"/>
          </a:xfrm>
          <a:prstGeom prst="rect">
            <a:avLst/>
          </a:prstGeom>
          <a:noFill/>
          <a:ln>
            <a:noFill/>
          </a:ln>
        </p:spPr>
      </p:pic>
      <p:pic>
        <p:nvPicPr>
          <p:cNvPr descr="txp_fig" id="494" name="Google Shape;494;p24"/>
          <p:cNvPicPr preferRelativeResize="0"/>
          <p:nvPr/>
        </p:nvPicPr>
        <p:blipFill rotWithShape="1">
          <a:blip r:embed="rId5">
            <a:alphaModFix/>
          </a:blip>
          <a:srcRect b="0" l="0" r="0" t="0"/>
          <a:stretch/>
        </p:blipFill>
        <p:spPr>
          <a:xfrm>
            <a:off x="1616075" y="4838700"/>
            <a:ext cx="1030287" cy="312738"/>
          </a:xfrm>
          <a:prstGeom prst="rect">
            <a:avLst/>
          </a:prstGeom>
          <a:noFill/>
          <a:ln>
            <a:noFill/>
          </a:ln>
        </p:spPr>
      </p:pic>
      <p:pic>
        <p:nvPicPr>
          <p:cNvPr descr="txp_fig" id="495" name="Google Shape;495;p24"/>
          <p:cNvPicPr preferRelativeResize="0"/>
          <p:nvPr/>
        </p:nvPicPr>
        <p:blipFill rotWithShape="1">
          <a:blip r:embed="rId6">
            <a:alphaModFix/>
          </a:blip>
          <a:srcRect b="0" l="0" r="0" t="0"/>
          <a:stretch/>
        </p:blipFill>
        <p:spPr>
          <a:xfrm>
            <a:off x="5181600" y="2903538"/>
            <a:ext cx="1489075" cy="306388"/>
          </a:xfrm>
          <a:prstGeom prst="rect">
            <a:avLst/>
          </a:prstGeom>
          <a:noFill/>
          <a:ln>
            <a:noFill/>
          </a:ln>
        </p:spPr>
      </p:pic>
      <p:sp>
        <p:nvSpPr>
          <p:cNvPr id="496" name="Google Shape;496;p24"/>
          <p:cNvSpPr/>
          <p:nvPr/>
        </p:nvSpPr>
        <p:spPr>
          <a:xfrm>
            <a:off x="3657600" y="2903538"/>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Google Shape;497;p24"/>
          <p:cNvSpPr/>
          <p:nvPr/>
        </p:nvSpPr>
        <p:spPr>
          <a:xfrm>
            <a:off x="7270616" y="2917915"/>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xp_fig" id="498" name="Google Shape;498;p24"/>
          <p:cNvPicPr preferRelativeResize="0"/>
          <p:nvPr/>
        </p:nvPicPr>
        <p:blipFill rotWithShape="1">
          <a:blip r:embed="rId7">
            <a:alphaModFix/>
          </a:blip>
          <a:srcRect b="0" l="0" r="0" t="0"/>
          <a:stretch/>
        </p:blipFill>
        <p:spPr>
          <a:xfrm>
            <a:off x="9242291" y="2924265"/>
            <a:ext cx="701675" cy="298450"/>
          </a:xfrm>
          <a:prstGeom prst="rect">
            <a:avLst/>
          </a:prstGeom>
          <a:noFill/>
          <a:ln>
            <a:noFill/>
          </a:ln>
        </p:spPr>
      </p:pic>
      <p:sp>
        <p:nvSpPr>
          <p:cNvPr id="499" name="Google Shape;499;p24"/>
          <p:cNvSpPr txBox="1"/>
          <p:nvPr/>
        </p:nvSpPr>
        <p:spPr>
          <a:xfrm>
            <a:off x="4929032" y="2382968"/>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Compute joint</a:t>
            </a:r>
            <a:endParaRPr/>
          </a:p>
        </p:txBody>
      </p:sp>
      <p:sp>
        <p:nvSpPr>
          <p:cNvPr id="500" name="Google Shape;500;p24"/>
          <p:cNvSpPr txBox="1"/>
          <p:nvPr/>
        </p:nvSpPr>
        <p:spPr>
          <a:xfrm>
            <a:off x="8664564" y="2382967"/>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Sum out hidden variables</a:t>
            </a:r>
            <a:endParaRPr/>
          </a:p>
        </p:txBody>
      </p:sp>
      <p:sp>
        <p:nvSpPr>
          <p:cNvPr id="501" name="Google Shape;501;p24"/>
          <p:cNvSpPr txBox="1"/>
          <p:nvPr/>
        </p:nvSpPr>
        <p:spPr>
          <a:xfrm>
            <a:off x="8664564" y="3532092"/>
            <a:ext cx="2786348" cy="463841"/>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3: Normalize]</a:t>
            </a:r>
            <a:endParaRPr/>
          </a:p>
          <a:p>
            <a:pPr indent="-215882" lvl="0" marL="342882" marR="0" rtl="0" algn="l">
              <a:lnSpc>
                <a:spcPct val="80000"/>
              </a:lnSpc>
              <a:spcBef>
                <a:spcPts val="400"/>
              </a:spcBef>
              <a:spcAft>
                <a:spcPts val="0"/>
              </a:spcAft>
              <a:buClr>
                <a:schemeClr val="accent2"/>
              </a:buClr>
              <a:buSzPts val="2000"/>
              <a:buFont typeface="Noto Sans Symbols"/>
              <a:buNone/>
            </a:pPr>
            <a:r>
              <a:t/>
            </a:r>
            <a:endParaRPr sz="2000">
              <a:solidFill>
                <a:schemeClr val="accen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Thus Far: Multiple Join, Multiple Eliminate (= Inference by Enumeration)</a:t>
            </a:r>
            <a:endParaRPr/>
          </a:p>
        </p:txBody>
      </p:sp>
      <p:pic>
        <p:nvPicPr>
          <p:cNvPr id="507" name="Google Shape;507;p25"/>
          <p:cNvPicPr preferRelativeResize="0"/>
          <p:nvPr/>
        </p:nvPicPr>
        <p:blipFill rotWithShape="1">
          <a:blip r:embed="rId3">
            <a:alphaModFix/>
          </a:blip>
          <a:srcRect b="0" l="0" r="0" t="0"/>
          <a:stretch/>
        </p:blipFill>
        <p:spPr>
          <a:xfrm>
            <a:off x="2362200" y="1359263"/>
            <a:ext cx="8785379" cy="55179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Inference by Enumeration vs. Variable Elimination</a:t>
            </a:r>
            <a:endParaRPr/>
          </a:p>
        </p:txBody>
      </p:sp>
      <p:sp>
        <p:nvSpPr>
          <p:cNvPr id="513" name="Google Shape;513;p26"/>
          <p:cNvSpPr txBox="1"/>
          <p:nvPr>
            <p:ph idx="1" type="body"/>
          </p:nvPr>
        </p:nvSpPr>
        <p:spPr>
          <a:xfrm>
            <a:off x="76200" y="1219200"/>
            <a:ext cx="5867400" cy="12954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Why is inference by enumeration so slow?</a:t>
            </a:r>
            <a:endParaRPr/>
          </a:p>
          <a:p>
            <a:pPr indent="-285736" lvl="1" marL="742913" rtl="0" algn="l">
              <a:spcBef>
                <a:spcPts val="400"/>
              </a:spcBef>
              <a:spcAft>
                <a:spcPts val="0"/>
              </a:spcAft>
              <a:buSzPts val="2000"/>
              <a:buChar char="▪"/>
            </a:pPr>
            <a:r>
              <a:rPr lang="en-US" sz="2000">
                <a:latin typeface="Calibri"/>
                <a:ea typeface="Calibri"/>
                <a:cs typeface="Calibri"/>
                <a:sym typeface="Calibri"/>
              </a:rPr>
              <a:t>You join up the whole joint distribution before you sum out the hidden variables</a:t>
            </a:r>
            <a:endParaRPr/>
          </a:p>
          <a:p>
            <a:pPr indent="-171436" lvl="1" marL="742913" rtl="0" algn="l">
              <a:spcBef>
                <a:spcPts val="360"/>
              </a:spcBef>
              <a:spcAft>
                <a:spcPts val="0"/>
              </a:spcAft>
              <a:buSzPts val="1800"/>
              <a:buNone/>
            </a:pPr>
            <a:r>
              <a:t/>
            </a:r>
            <a:endParaRPr sz="1800">
              <a:latin typeface="Calibri"/>
              <a:ea typeface="Calibri"/>
              <a:cs typeface="Calibri"/>
              <a:sym typeface="Calibri"/>
            </a:endParaRPr>
          </a:p>
          <a:p>
            <a:pPr indent="-171436" lvl="1" marL="742913" rtl="0" algn="l">
              <a:spcBef>
                <a:spcPts val="360"/>
              </a:spcBef>
              <a:spcAft>
                <a:spcPts val="0"/>
              </a:spcAft>
              <a:buSzPts val="1800"/>
              <a:buNone/>
            </a:pPr>
            <a:r>
              <a:t/>
            </a:r>
            <a:endParaRPr sz="1800">
              <a:latin typeface="Calibri"/>
              <a:ea typeface="Calibri"/>
              <a:cs typeface="Calibri"/>
              <a:sym typeface="Calibri"/>
            </a:endParaRPr>
          </a:p>
        </p:txBody>
      </p:sp>
      <p:pic>
        <p:nvPicPr>
          <p:cNvPr id="514" name="Google Shape;514;p26"/>
          <p:cNvPicPr preferRelativeResize="0"/>
          <p:nvPr/>
        </p:nvPicPr>
        <p:blipFill rotWithShape="1">
          <a:blip r:embed="rId3">
            <a:alphaModFix/>
          </a:blip>
          <a:srcRect b="0" l="0" r="0" t="0"/>
          <a:stretch/>
        </p:blipFill>
        <p:spPr>
          <a:xfrm>
            <a:off x="457200" y="2895600"/>
            <a:ext cx="5181600" cy="3454400"/>
          </a:xfrm>
          <a:prstGeom prst="rect">
            <a:avLst/>
          </a:prstGeom>
          <a:noFill/>
          <a:ln>
            <a:noFill/>
          </a:ln>
        </p:spPr>
      </p:pic>
      <p:sp>
        <p:nvSpPr>
          <p:cNvPr id="515" name="Google Shape;515;p26"/>
          <p:cNvSpPr txBox="1"/>
          <p:nvPr/>
        </p:nvSpPr>
        <p:spPr>
          <a:xfrm>
            <a:off x="6096000" y="1219200"/>
            <a:ext cx="6096000" cy="4729164"/>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Idea: interleave joining and marginalizing!</a:t>
            </a:r>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Called “Variable Elimination”</a:t>
            </a:r>
            <a:endParaRPr b="0" i="0" sz="2000" u="none" cap="none" strike="noStrike">
              <a:solidFill>
                <a:schemeClr val="dk1"/>
              </a:solidFill>
              <a:latin typeface="Calibri"/>
              <a:ea typeface="Calibri"/>
              <a:cs typeface="Calibri"/>
              <a:sym typeface="Calibri"/>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Still NP-hard, but usually much faster than inference by enumeration</a:t>
            </a:r>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0" lvl="1" marL="457176"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36" lvl="1" marL="742913"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p:txBody>
      </p:sp>
      <p:pic>
        <p:nvPicPr>
          <p:cNvPr id="516" name="Google Shape;516;p26"/>
          <p:cNvPicPr preferRelativeResize="0"/>
          <p:nvPr/>
        </p:nvPicPr>
        <p:blipFill rotWithShape="1">
          <a:blip r:embed="rId4">
            <a:alphaModFix/>
          </a:blip>
          <a:srcRect b="0" l="0" r="0" t="0"/>
          <a:stretch/>
        </p:blipFill>
        <p:spPr>
          <a:xfrm>
            <a:off x="6472231" y="3200400"/>
            <a:ext cx="5567369" cy="2819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14" st="1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Traffic Domain</a:t>
            </a:r>
            <a:endParaRPr/>
          </a:p>
        </p:txBody>
      </p:sp>
      <p:sp>
        <p:nvSpPr>
          <p:cNvPr id="522" name="Google Shape;522;p27"/>
          <p:cNvSpPr txBox="1"/>
          <p:nvPr>
            <p:ph idx="1" type="body"/>
          </p:nvPr>
        </p:nvSpPr>
        <p:spPr>
          <a:xfrm>
            <a:off x="1447800" y="2362200"/>
            <a:ext cx="4876800" cy="345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3200"/>
              <a:buChar char="▪"/>
            </a:pPr>
            <a:r>
              <a:rPr lang="en-US"/>
              <a:t>Inference by Enumeration</a:t>
            </a:r>
            <a:endParaRPr/>
          </a:p>
          <a:p>
            <a:pPr indent="-107936" lvl="1" marL="742913" rtl="0" algn="l">
              <a:spcBef>
                <a:spcPts val="560"/>
              </a:spcBef>
              <a:spcAft>
                <a:spcPts val="0"/>
              </a:spcAft>
              <a:buSzPts val="2800"/>
              <a:buNone/>
            </a:pPr>
            <a:r>
              <a:t/>
            </a:r>
            <a:endParaRPr/>
          </a:p>
        </p:txBody>
      </p:sp>
      <p:sp>
        <p:nvSpPr>
          <p:cNvPr id="523" name="Google Shape;523;p27"/>
          <p:cNvSpPr/>
          <p:nvPr/>
        </p:nvSpPr>
        <p:spPr>
          <a:xfrm>
            <a:off x="379412"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T</a:t>
            </a:r>
            <a:endParaRPr baseline="-25000" sz="2400">
              <a:solidFill>
                <a:schemeClr val="dk1"/>
              </a:solidFill>
              <a:latin typeface="Times New Roman"/>
              <a:ea typeface="Times New Roman"/>
              <a:cs typeface="Times New Roman"/>
              <a:sym typeface="Times New Roman"/>
            </a:endParaRPr>
          </a:p>
        </p:txBody>
      </p:sp>
      <p:sp>
        <p:nvSpPr>
          <p:cNvPr id="524" name="Google Shape;524;p27"/>
          <p:cNvSpPr/>
          <p:nvPr/>
        </p:nvSpPr>
        <p:spPr>
          <a:xfrm>
            <a:off x="379412" y="3581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L</a:t>
            </a:r>
            <a:endParaRPr baseline="-25000" sz="2400">
              <a:solidFill>
                <a:schemeClr val="dk1"/>
              </a:solidFill>
              <a:latin typeface="Times New Roman"/>
              <a:ea typeface="Times New Roman"/>
              <a:cs typeface="Times New Roman"/>
              <a:sym typeface="Times New Roman"/>
            </a:endParaRPr>
          </a:p>
        </p:txBody>
      </p:sp>
      <p:cxnSp>
        <p:nvCxnSpPr>
          <p:cNvPr id="525" name="Google Shape;525;p27"/>
          <p:cNvCxnSpPr>
            <a:stCxn id="523" idx="4"/>
            <a:endCxn id="524" idx="0"/>
          </p:cNvCxnSpPr>
          <p:nvPr/>
        </p:nvCxnSpPr>
        <p:spPr>
          <a:xfrm>
            <a:off x="646112" y="3048000"/>
            <a:ext cx="0" cy="533400"/>
          </a:xfrm>
          <a:prstGeom prst="straightConnector1">
            <a:avLst/>
          </a:prstGeom>
          <a:noFill/>
          <a:ln cap="flat" cmpd="sng" w="28575">
            <a:solidFill>
              <a:schemeClr val="dk1"/>
            </a:solidFill>
            <a:prstDash val="solid"/>
            <a:round/>
            <a:headEnd len="med" w="med" type="none"/>
            <a:tailEnd len="lg" w="lg" type="triangle"/>
          </a:ln>
        </p:spPr>
      </p:cxnSp>
      <p:sp>
        <p:nvSpPr>
          <p:cNvPr id="526" name="Google Shape;526;p27"/>
          <p:cNvSpPr/>
          <p:nvPr/>
        </p:nvSpPr>
        <p:spPr>
          <a:xfrm>
            <a:off x="381000" y="1447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a:t>
            </a:r>
            <a:endParaRPr/>
          </a:p>
        </p:txBody>
      </p:sp>
      <p:cxnSp>
        <p:nvCxnSpPr>
          <p:cNvPr id="527" name="Google Shape;527;p27"/>
          <p:cNvCxnSpPr>
            <a:stCxn id="526" idx="4"/>
            <a:endCxn id="523" idx="0"/>
          </p:cNvCxnSpPr>
          <p:nvPr/>
        </p:nvCxnSpPr>
        <p:spPr>
          <a:xfrm flipH="1">
            <a:off x="646200" y="1981200"/>
            <a:ext cx="1500" cy="533400"/>
          </a:xfrm>
          <a:prstGeom prst="straightConnector1">
            <a:avLst/>
          </a:prstGeom>
          <a:noFill/>
          <a:ln cap="flat" cmpd="sng" w="28575">
            <a:solidFill>
              <a:schemeClr val="dk1"/>
            </a:solidFill>
            <a:prstDash val="solid"/>
            <a:round/>
            <a:headEnd len="med" w="med" type="none"/>
            <a:tailEnd len="lg" w="lg" type="triangle"/>
          </a:ln>
        </p:spPr>
      </p:cxnSp>
      <p:pic>
        <p:nvPicPr>
          <p:cNvPr descr="latex-image-1.pdf" id="528" name="Google Shape;528;p27"/>
          <p:cNvPicPr preferRelativeResize="0"/>
          <p:nvPr/>
        </p:nvPicPr>
        <p:blipFill rotWithShape="1">
          <a:blip r:embed="rId3">
            <a:alphaModFix/>
          </a:blip>
          <a:srcRect b="0" l="0" r="0" t="0"/>
          <a:stretch/>
        </p:blipFill>
        <p:spPr>
          <a:xfrm>
            <a:off x="1981200" y="1524000"/>
            <a:ext cx="1828800" cy="469900"/>
          </a:xfrm>
          <a:prstGeom prst="rect">
            <a:avLst/>
          </a:prstGeom>
          <a:noFill/>
          <a:ln>
            <a:noFill/>
          </a:ln>
        </p:spPr>
      </p:pic>
      <p:sp>
        <p:nvSpPr>
          <p:cNvPr id="529" name="Google Shape;529;p27"/>
          <p:cNvSpPr txBox="1"/>
          <p:nvPr/>
        </p:nvSpPr>
        <p:spPr>
          <a:xfrm>
            <a:off x="6781800" y="2362200"/>
            <a:ext cx="4876800" cy="3459164"/>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3200"/>
              <a:buFont typeface="Noto Sans Symbols"/>
              <a:buChar char="▪"/>
            </a:pPr>
            <a:r>
              <a:rPr lang="en-US" sz="3200">
                <a:solidFill>
                  <a:schemeClr val="accent2"/>
                </a:solidFill>
                <a:latin typeface="Calibri"/>
                <a:ea typeface="Calibri"/>
                <a:cs typeface="Calibri"/>
                <a:sym typeface="Calibri"/>
              </a:rPr>
              <a:t>Variable Elimination</a:t>
            </a:r>
            <a:endParaRPr/>
          </a:p>
          <a:p>
            <a:pPr indent="-107936" lvl="1" marL="742913" marR="0" rtl="0" algn="l">
              <a:spcBef>
                <a:spcPts val="56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p:txBody>
      </p:sp>
      <p:pic>
        <p:nvPicPr>
          <p:cNvPr descr="latex-image-1.pdf" id="530" name="Google Shape;530;p27"/>
          <p:cNvPicPr preferRelativeResize="0"/>
          <p:nvPr/>
        </p:nvPicPr>
        <p:blipFill rotWithShape="1">
          <a:blip r:embed="rId4">
            <a:alphaModFix/>
          </a:blip>
          <a:srcRect b="0" l="0" r="0" t="0"/>
          <a:stretch/>
        </p:blipFill>
        <p:spPr>
          <a:xfrm>
            <a:off x="7315200" y="3276600"/>
            <a:ext cx="3505200" cy="638062"/>
          </a:xfrm>
          <a:prstGeom prst="rect">
            <a:avLst/>
          </a:prstGeom>
          <a:noFill/>
          <a:ln>
            <a:noFill/>
          </a:ln>
        </p:spPr>
      </p:pic>
      <p:sp>
        <p:nvSpPr>
          <p:cNvPr id="531" name="Google Shape;531;p27"/>
          <p:cNvSpPr txBox="1"/>
          <p:nvPr/>
        </p:nvSpPr>
        <p:spPr>
          <a:xfrm>
            <a:off x="9622932" y="3934378"/>
            <a:ext cx="9820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Join on r</a:t>
            </a:r>
            <a:endParaRPr/>
          </a:p>
        </p:txBody>
      </p:sp>
      <p:sp>
        <p:nvSpPr>
          <p:cNvPr id="532" name="Google Shape;532;p27"/>
          <p:cNvSpPr txBox="1"/>
          <p:nvPr/>
        </p:nvSpPr>
        <p:spPr>
          <a:xfrm>
            <a:off x="4002087" y="3998910"/>
            <a:ext cx="9820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Join on r</a:t>
            </a:r>
            <a:endParaRPr/>
          </a:p>
        </p:txBody>
      </p:sp>
      <p:sp>
        <p:nvSpPr>
          <p:cNvPr id="533" name="Google Shape;533;p27"/>
          <p:cNvSpPr txBox="1"/>
          <p:nvPr/>
        </p:nvSpPr>
        <p:spPr>
          <a:xfrm>
            <a:off x="3657600" y="4648200"/>
            <a:ext cx="9797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Join on t</a:t>
            </a:r>
            <a:endParaRPr/>
          </a:p>
        </p:txBody>
      </p:sp>
      <p:sp>
        <p:nvSpPr>
          <p:cNvPr id="534" name="Google Shape;534;p27"/>
          <p:cNvSpPr txBox="1"/>
          <p:nvPr/>
        </p:nvSpPr>
        <p:spPr>
          <a:xfrm>
            <a:off x="9002445" y="5257800"/>
            <a:ext cx="9797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Join on t</a:t>
            </a:r>
            <a:endParaRPr/>
          </a:p>
        </p:txBody>
      </p:sp>
      <p:sp>
        <p:nvSpPr>
          <p:cNvPr id="535" name="Google Shape;535;p27"/>
          <p:cNvSpPr txBox="1"/>
          <p:nvPr/>
        </p:nvSpPr>
        <p:spPr>
          <a:xfrm>
            <a:off x="9372600" y="4648200"/>
            <a:ext cx="11977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Eliminate r</a:t>
            </a:r>
            <a:endParaRPr/>
          </a:p>
        </p:txBody>
      </p:sp>
      <p:sp>
        <p:nvSpPr>
          <p:cNvPr id="536" name="Google Shape;536;p27"/>
          <p:cNvSpPr txBox="1"/>
          <p:nvPr/>
        </p:nvSpPr>
        <p:spPr>
          <a:xfrm>
            <a:off x="8610600" y="6019800"/>
            <a:ext cx="11977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Eliminate t</a:t>
            </a:r>
            <a:endParaRPr/>
          </a:p>
        </p:txBody>
      </p:sp>
      <p:sp>
        <p:nvSpPr>
          <p:cNvPr id="537" name="Google Shape;537;p27"/>
          <p:cNvSpPr txBox="1"/>
          <p:nvPr/>
        </p:nvSpPr>
        <p:spPr>
          <a:xfrm>
            <a:off x="3429000" y="5257800"/>
            <a:ext cx="11977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Eliminate r</a:t>
            </a:r>
            <a:endParaRPr/>
          </a:p>
        </p:txBody>
      </p:sp>
      <p:pic>
        <p:nvPicPr>
          <p:cNvPr descr="latex-image-1.pdf" id="538" name="Google Shape;538;p27"/>
          <p:cNvPicPr preferRelativeResize="0"/>
          <p:nvPr/>
        </p:nvPicPr>
        <p:blipFill rotWithShape="1">
          <a:blip r:embed="rId5">
            <a:alphaModFix/>
          </a:blip>
          <a:srcRect b="0" l="0" r="0" t="0"/>
          <a:stretch/>
        </p:blipFill>
        <p:spPr>
          <a:xfrm>
            <a:off x="2057400" y="3352800"/>
            <a:ext cx="3098822" cy="572205"/>
          </a:xfrm>
          <a:prstGeom prst="rect">
            <a:avLst/>
          </a:prstGeom>
          <a:noFill/>
          <a:ln>
            <a:noFill/>
          </a:ln>
        </p:spPr>
      </p:pic>
      <p:sp>
        <p:nvSpPr>
          <p:cNvPr id="539" name="Google Shape;539;p27"/>
          <p:cNvSpPr txBox="1"/>
          <p:nvPr/>
        </p:nvSpPr>
        <p:spPr>
          <a:xfrm>
            <a:off x="3200400" y="5955268"/>
            <a:ext cx="11977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Eliminate t</a:t>
            </a:r>
            <a:endParaRPr/>
          </a:p>
        </p:txBody>
      </p:sp>
      <p:sp>
        <p:nvSpPr>
          <p:cNvPr id="540" name="Google Shape;540;p27"/>
          <p:cNvSpPr/>
          <p:nvPr/>
        </p:nvSpPr>
        <p:spPr>
          <a:xfrm rot="-5400000">
            <a:off x="4419600" y="3276600"/>
            <a:ext cx="304800" cy="1295400"/>
          </a:xfrm>
          <a:prstGeom prst="leftBrace">
            <a:avLst>
              <a:gd fmla="val 8333" name="adj1"/>
              <a:gd fmla="val 50000" name="adj2"/>
            </a:avLst>
          </a:prstGeom>
          <a:noFill/>
          <a:ln cap="flat" cmpd="sng" w="412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p27"/>
          <p:cNvSpPr/>
          <p:nvPr/>
        </p:nvSpPr>
        <p:spPr>
          <a:xfrm rot="-5400000">
            <a:off x="4114800" y="3581400"/>
            <a:ext cx="228600" cy="2057400"/>
          </a:xfrm>
          <a:prstGeom prst="leftBrace">
            <a:avLst>
              <a:gd fmla="val 8333" name="adj1"/>
              <a:gd fmla="val 50000" name="adj2"/>
            </a:avLst>
          </a:prstGeom>
          <a:noFill/>
          <a:ln cap="flat" cmpd="sng" w="412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p27"/>
          <p:cNvSpPr/>
          <p:nvPr/>
        </p:nvSpPr>
        <p:spPr>
          <a:xfrm rot="-5400000">
            <a:off x="3962400" y="3962400"/>
            <a:ext cx="152400" cy="2438400"/>
          </a:xfrm>
          <a:prstGeom prst="leftBrace">
            <a:avLst>
              <a:gd fmla="val 8333" name="adj1"/>
              <a:gd fmla="val 50000" name="adj2"/>
            </a:avLst>
          </a:prstGeom>
          <a:noFill/>
          <a:ln cap="flat" cmpd="sng" w="412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543" name="Google Shape;543;p27"/>
          <p:cNvSpPr/>
          <p:nvPr/>
        </p:nvSpPr>
        <p:spPr>
          <a:xfrm rot="-5400000">
            <a:off x="3733800" y="4419600"/>
            <a:ext cx="152400" cy="2895600"/>
          </a:xfrm>
          <a:prstGeom prst="leftBrace">
            <a:avLst>
              <a:gd fmla="val 8333" name="adj1"/>
              <a:gd fmla="val 50000" name="adj2"/>
            </a:avLst>
          </a:prstGeom>
          <a:noFill/>
          <a:ln cap="flat" cmpd="sng" w="412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p27"/>
          <p:cNvSpPr/>
          <p:nvPr/>
        </p:nvSpPr>
        <p:spPr>
          <a:xfrm rot="-5400000">
            <a:off x="10058400" y="3200400"/>
            <a:ext cx="228600" cy="1371600"/>
          </a:xfrm>
          <a:prstGeom prst="leftBrace">
            <a:avLst>
              <a:gd fmla="val 8333" name="adj1"/>
              <a:gd fmla="val 50000" name="adj2"/>
            </a:avLst>
          </a:prstGeom>
          <a:noFill/>
          <a:ln cap="flat" cmpd="sng" w="412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545" name="Google Shape;545;p27"/>
          <p:cNvSpPr/>
          <p:nvPr/>
        </p:nvSpPr>
        <p:spPr>
          <a:xfrm rot="-5400000">
            <a:off x="9829800" y="3657600"/>
            <a:ext cx="228600" cy="1828800"/>
          </a:xfrm>
          <a:prstGeom prst="leftBrace">
            <a:avLst>
              <a:gd fmla="val 8333" name="adj1"/>
              <a:gd fmla="val 50000" name="adj2"/>
            </a:avLst>
          </a:prstGeom>
          <a:noFill/>
          <a:ln cap="flat" cmpd="sng" w="412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546" name="Google Shape;546;p27"/>
          <p:cNvSpPr/>
          <p:nvPr/>
        </p:nvSpPr>
        <p:spPr>
          <a:xfrm rot="-5400000">
            <a:off x="9448800" y="3886200"/>
            <a:ext cx="228600" cy="2743200"/>
          </a:xfrm>
          <a:prstGeom prst="leftBrace">
            <a:avLst>
              <a:gd fmla="val 8333" name="adj1"/>
              <a:gd fmla="val 50000" name="adj2"/>
            </a:avLst>
          </a:prstGeom>
          <a:noFill/>
          <a:ln cap="flat" cmpd="sng" w="412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547" name="Google Shape;547;p27"/>
          <p:cNvSpPr/>
          <p:nvPr/>
        </p:nvSpPr>
        <p:spPr>
          <a:xfrm rot="-5400000">
            <a:off x="9220200" y="4267200"/>
            <a:ext cx="228600" cy="3276600"/>
          </a:xfrm>
          <a:prstGeom prst="leftBrace">
            <a:avLst>
              <a:gd fmla="val 8333" name="adj1"/>
              <a:gd fmla="val 50000" name="adj2"/>
            </a:avLst>
          </a:prstGeom>
          <a:noFill/>
          <a:ln cap="flat" cmpd="sng" w="412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Marginalizing Early (= Variable Elimination)</a:t>
            </a:r>
            <a:endParaRPr/>
          </a:p>
        </p:txBody>
      </p:sp>
      <p:pic>
        <p:nvPicPr>
          <p:cNvPr id="553" name="Google Shape;553;p28"/>
          <p:cNvPicPr preferRelativeResize="0"/>
          <p:nvPr/>
        </p:nvPicPr>
        <p:blipFill rotWithShape="1">
          <a:blip r:embed="rId3">
            <a:alphaModFix/>
          </a:blip>
          <a:srcRect b="0" l="0" r="0" t="0"/>
          <a:stretch/>
        </p:blipFill>
        <p:spPr>
          <a:xfrm>
            <a:off x="1371600" y="1295400"/>
            <a:ext cx="10515600" cy="53252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Marginalizing Early! (aka VE)</a:t>
            </a:r>
            <a:endParaRPr/>
          </a:p>
        </p:txBody>
      </p:sp>
      <p:sp>
        <p:nvSpPr>
          <p:cNvPr id="559" name="Google Shape;559;p29"/>
          <p:cNvSpPr txBox="1"/>
          <p:nvPr/>
        </p:nvSpPr>
        <p:spPr>
          <a:xfrm>
            <a:off x="4343400" y="1200090"/>
            <a:ext cx="20574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accent2"/>
                </a:solidFill>
                <a:latin typeface="Calibri"/>
                <a:ea typeface="Calibri"/>
                <a:cs typeface="Calibri"/>
                <a:sym typeface="Calibri"/>
              </a:rPr>
              <a:t>Sum out R</a:t>
            </a:r>
            <a:endParaRPr/>
          </a:p>
        </p:txBody>
      </p:sp>
      <p:sp>
        <p:nvSpPr>
          <p:cNvPr id="560" name="Google Shape;560;p29"/>
          <p:cNvSpPr/>
          <p:nvPr/>
        </p:nvSpPr>
        <p:spPr>
          <a:xfrm>
            <a:off x="6215065" y="30480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T</a:t>
            </a:r>
            <a:endParaRPr baseline="-25000" sz="2400">
              <a:solidFill>
                <a:schemeClr val="dk1"/>
              </a:solidFill>
              <a:latin typeface="Times New Roman"/>
              <a:ea typeface="Times New Roman"/>
              <a:cs typeface="Times New Roman"/>
              <a:sym typeface="Times New Roman"/>
            </a:endParaRPr>
          </a:p>
        </p:txBody>
      </p:sp>
      <p:sp>
        <p:nvSpPr>
          <p:cNvPr id="561" name="Google Shape;561;p29"/>
          <p:cNvSpPr/>
          <p:nvPr/>
        </p:nvSpPr>
        <p:spPr>
          <a:xfrm>
            <a:off x="6215065" y="4114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L</a:t>
            </a:r>
            <a:endParaRPr baseline="-25000" sz="2400">
              <a:solidFill>
                <a:schemeClr val="dk1"/>
              </a:solidFill>
              <a:latin typeface="Times New Roman"/>
              <a:ea typeface="Times New Roman"/>
              <a:cs typeface="Times New Roman"/>
              <a:sym typeface="Times New Roman"/>
            </a:endParaRPr>
          </a:p>
        </p:txBody>
      </p:sp>
      <p:cxnSp>
        <p:nvCxnSpPr>
          <p:cNvPr id="562" name="Google Shape;562;p29"/>
          <p:cNvCxnSpPr>
            <a:stCxn id="560" idx="4"/>
            <a:endCxn id="561" idx="0"/>
          </p:cNvCxnSpPr>
          <p:nvPr/>
        </p:nvCxnSpPr>
        <p:spPr>
          <a:xfrm>
            <a:off x="6481765" y="3581400"/>
            <a:ext cx="0" cy="533400"/>
          </a:xfrm>
          <a:prstGeom prst="straightConnector1">
            <a:avLst/>
          </a:prstGeom>
          <a:noFill/>
          <a:ln cap="flat" cmpd="sng" w="28575">
            <a:solidFill>
              <a:schemeClr val="dk1"/>
            </a:solidFill>
            <a:prstDash val="solid"/>
            <a:round/>
            <a:headEnd len="med" w="med" type="none"/>
            <a:tailEnd len="lg" w="lg" type="triangle"/>
          </a:ln>
        </p:spPr>
      </p:cxnSp>
      <p:pic>
        <p:nvPicPr>
          <p:cNvPr descr="txp_fig" id="563" name="Google Shape;563;p29"/>
          <p:cNvPicPr preferRelativeResize="0"/>
          <p:nvPr/>
        </p:nvPicPr>
        <p:blipFill rotWithShape="1">
          <a:blip r:embed="rId3">
            <a:alphaModFix/>
          </a:blip>
          <a:srcRect b="0" l="0" r="0" t="0"/>
          <a:stretch/>
        </p:blipFill>
        <p:spPr>
          <a:xfrm>
            <a:off x="6172200" y="1752600"/>
            <a:ext cx="730250" cy="298450"/>
          </a:xfrm>
          <a:prstGeom prst="rect">
            <a:avLst/>
          </a:prstGeom>
          <a:noFill/>
          <a:ln>
            <a:noFill/>
          </a:ln>
        </p:spPr>
      </p:pic>
      <p:pic>
        <p:nvPicPr>
          <p:cNvPr descr="txp_fig" id="564" name="Google Shape;564;p29"/>
          <p:cNvPicPr preferRelativeResize="0"/>
          <p:nvPr/>
        </p:nvPicPr>
        <p:blipFill rotWithShape="1">
          <a:blip r:embed="rId4">
            <a:alphaModFix/>
          </a:blip>
          <a:srcRect b="0" l="0" r="0" t="0"/>
          <a:stretch/>
        </p:blipFill>
        <p:spPr>
          <a:xfrm>
            <a:off x="3360738" y="1295400"/>
            <a:ext cx="1103312" cy="298450"/>
          </a:xfrm>
          <a:prstGeom prst="rect">
            <a:avLst/>
          </a:prstGeom>
          <a:noFill/>
          <a:ln>
            <a:noFill/>
          </a:ln>
        </p:spPr>
      </p:pic>
      <p:graphicFrame>
        <p:nvGraphicFramePr>
          <p:cNvPr id="565" name="Google Shape;565;p29"/>
          <p:cNvGraphicFramePr/>
          <p:nvPr/>
        </p:nvGraphicFramePr>
        <p:xfrm>
          <a:off x="3124200" y="1724025"/>
          <a:ext cx="3000000" cy="3000000"/>
        </p:xfrm>
        <a:graphic>
          <a:graphicData uri="http://schemas.openxmlformats.org/drawingml/2006/table">
            <a:tbl>
              <a:tblPr>
                <a:noFill/>
                <a:tableStyleId>{CF06F7C0-B020-4422-B3F4-BAD6CDDEE18A}</a:tableStyleId>
              </a:tblPr>
              <a:tblGrid>
                <a:gridCol w="457200"/>
                <a:gridCol w="457200"/>
                <a:gridCol w="685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0.81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566" name="Google Shape;566;p29"/>
          <p:cNvPicPr preferRelativeResize="0"/>
          <p:nvPr/>
        </p:nvPicPr>
        <p:blipFill rotWithShape="1">
          <a:blip r:embed="rId5">
            <a:alphaModFix/>
          </a:blip>
          <a:srcRect b="0" l="0" r="0" t="0"/>
          <a:stretch/>
        </p:blipFill>
        <p:spPr>
          <a:xfrm>
            <a:off x="3367088" y="4991100"/>
            <a:ext cx="1030287" cy="312738"/>
          </a:xfrm>
          <a:prstGeom prst="rect">
            <a:avLst/>
          </a:prstGeom>
          <a:noFill/>
          <a:ln>
            <a:noFill/>
          </a:ln>
        </p:spPr>
      </p:pic>
      <p:graphicFrame>
        <p:nvGraphicFramePr>
          <p:cNvPr id="567" name="Google Shape;567;p29"/>
          <p:cNvGraphicFramePr/>
          <p:nvPr/>
        </p:nvGraphicFramePr>
        <p:xfrm>
          <a:off x="3276600" y="5448300"/>
          <a:ext cx="3000000" cy="3000000"/>
        </p:xfrm>
        <a:graphic>
          <a:graphicData uri="http://schemas.openxmlformats.org/drawingml/2006/table">
            <a:tbl>
              <a:tblPr>
                <a:noFill/>
                <a:tableStyleId>{CF06F7C0-B020-4422-B3F4-BAD6CDDEE18A}</a:tableStyleId>
              </a:tblPr>
              <a:tblGrid>
                <a:gridCol w="431800"/>
                <a:gridCol w="431800"/>
                <a:gridCol w="431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68" name="Google Shape;568;p29"/>
          <p:cNvGraphicFramePr/>
          <p:nvPr/>
        </p:nvGraphicFramePr>
        <p:xfrm>
          <a:off x="5867400" y="2190750"/>
          <a:ext cx="3000000" cy="3000000"/>
        </p:xfrm>
        <a:graphic>
          <a:graphicData uri="http://schemas.openxmlformats.org/drawingml/2006/table">
            <a:tbl>
              <a:tblPr>
                <a:noFill/>
                <a:tableStyleId>{CF06F7C0-B020-4422-B3F4-BAD6CDDEE18A}</a:tableStyleId>
              </a:tblPr>
              <a:tblGrid>
                <a:gridCol w="609600"/>
                <a:gridCol w="762000"/>
              </a:tblGrid>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0.83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569" name="Google Shape;569;p29"/>
          <p:cNvPicPr preferRelativeResize="0"/>
          <p:nvPr/>
        </p:nvPicPr>
        <p:blipFill rotWithShape="1">
          <a:blip r:embed="rId5">
            <a:alphaModFix/>
          </a:blip>
          <a:srcRect b="0" l="0" r="0" t="0"/>
          <a:stretch/>
        </p:blipFill>
        <p:spPr>
          <a:xfrm>
            <a:off x="5957888" y="4838700"/>
            <a:ext cx="1030287" cy="312738"/>
          </a:xfrm>
          <a:prstGeom prst="rect">
            <a:avLst/>
          </a:prstGeom>
          <a:noFill/>
          <a:ln>
            <a:noFill/>
          </a:ln>
        </p:spPr>
      </p:pic>
      <p:graphicFrame>
        <p:nvGraphicFramePr>
          <p:cNvPr id="570" name="Google Shape;570;p29"/>
          <p:cNvGraphicFramePr/>
          <p:nvPr/>
        </p:nvGraphicFramePr>
        <p:xfrm>
          <a:off x="5867400" y="5295900"/>
          <a:ext cx="3000000" cy="3000000"/>
        </p:xfrm>
        <a:graphic>
          <a:graphicData uri="http://schemas.openxmlformats.org/drawingml/2006/table">
            <a:tbl>
              <a:tblPr>
                <a:noFill/>
                <a:tableStyleId>{CF06F7C0-B020-4422-B3F4-BAD6CDDEE18A}</a:tableStyleId>
              </a:tblPr>
              <a:tblGrid>
                <a:gridCol w="431800"/>
                <a:gridCol w="431800"/>
                <a:gridCol w="431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71" name="Google Shape;571;p29"/>
          <p:cNvSpPr/>
          <p:nvPr/>
        </p:nvSpPr>
        <p:spPr>
          <a:xfrm>
            <a:off x="76200" y="4038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T</a:t>
            </a:r>
            <a:endParaRPr baseline="-25000" sz="2400">
              <a:solidFill>
                <a:schemeClr val="dk1"/>
              </a:solidFill>
              <a:latin typeface="Times New Roman"/>
              <a:ea typeface="Times New Roman"/>
              <a:cs typeface="Times New Roman"/>
              <a:sym typeface="Times New Roman"/>
            </a:endParaRPr>
          </a:p>
        </p:txBody>
      </p:sp>
      <p:pic>
        <p:nvPicPr>
          <p:cNvPr descr="txp_fig" id="572" name="Google Shape;572;p29"/>
          <p:cNvPicPr preferRelativeResize="0"/>
          <p:nvPr/>
        </p:nvPicPr>
        <p:blipFill rotWithShape="1">
          <a:blip r:embed="rId6">
            <a:alphaModFix/>
          </a:blip>
          <a:srcRect b="0" l="0" r="0" t="0"/>
          <a:stretch/>
        </p:blipFill>
        <p:spPr>
          <a:xfrm>
            <a:off x="1081088" y="1524000"/>
            <a:ext cx="731837" cy="298450"/>
          </a:xfrm>
          <a:prstGeom prst="rect">
            <a:avLst/>
          </a:prstGeom>
          <a:noFill/>
          <a:ln>
            <a:noFill/>
          </a:ln>
        </p:spPr>
      </p:pic>
      <p:pic>
        <p:nvPicPr>
          <p:cNvPr descr="txp_fig" id="573" name="Google Shape;573;p29"/>
          <p:cNvPicPr preferRelativeResize="0"/>
          <p:nvPr/>
        </p:nvPicPr>
        <p:blipFill rotWithShape="1">
          <a:blip r:embed="rId7">
            <a:alphaModFix/>
          </a:blip>
          <a:srcRect b="0" l="0" r="0" t="0"/>
          <a:stretch/>
        </p:blipFill>
        <p:spPr>
          <a:xfrm>
            <a:off x="928688" y="2895600"/>
            <a:ext cx="1060450" cy="312738"/>
          </a:xfrm>
          <a:prstGeom prst="rect">
            <a:avLst/>
          </a:prstGeom>
          <a:noFill/>
          <a:ln>
            <a:noFill/>
          </a:ln>
        </p:spPr>
      </p:pic>
      <p:sp>
        <p:nvSpPr>
          <p:cNvPr id="574" name="Google Shape;574;p29"/>
          <p:cNvSpPr/>
          <p:nvPr/>
        </p:nvSpPr>
        <p:spPr>
          <a:xfrm>
            <a:off x="77787" y="2971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a:t>
            </a:r>
            <a:endParaRPr/>
          </a:p>
        </p:txBody>
      </p:sp>
      <p:cxnSp>
        <p:nvCxnSpPr>
          <p:cNvPr id="575" name="Google Shape;575;p29"/>
          <p:cNvCxnSpPr>
            <a:stCxn id="574" idx="4"/>
            <a:endCxn id="571" idx="0"/>
          </p:cNvCxnSpPr>
          <p:nvPr/>
        </p:nvCxnSpPr>
        <p:spPr>
          <a:xfrm flipH="1">
            <a:off x="342987" y="3505200"/>
            <a:ext cx="1500" cy="533400"/>
          </a:xfrm>
          <a:prstGeom prst="straightConnector1">
            <a:avLst/>
          </a:prstGeom>
          <a:noFill/>
          <a:ln cap="flat" cmpd="sng" w="28575">
            <a:solidFill>
              <a:schemeClr val="dk1"/>
            </a:solidFill>
            <a:prstDash val="solid"/>
            <a:round/>
            <a:headEnd len="med" w="med" type="none"/>
            <a:tailEnd len="lg" w="lg" type="triangle"/>
          </a:ln>
        </p:spPr>
      </p:cxnSp>
      <p:sp>
        <p:nvSpPr>
          <p:cNvPr id="576" name="Google Shape;576;p29"/>
          <p:cNvSpPr/>
          <p:nvPr/>
        </p:nvSpPr>
        <p:spPr>
          <a:xfrm>
            <a:off x="76200" y="5105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L</a:t>
            </a:r>
            <a:endParaRPr baseline="-25000" sz="2400">
              <a:solidFill>
                <a:schemeClr val="dk1"/>
              </a:solidFill>
              <a:latin typeface="Times New Roman"/>
              <a:ea typeface="Times New Roman"/>
              <a:cs typeface="Times New Roman"/>
              <a:sym typeface="Times New Roman"/>
            </a:endParaRPr>
          </a:p>
        </p:txBody>
      </p:sp>
      <p:cxnSp>
        <p:nvCxnSpPr>
          <p:cNvPr id="577" name="Google Shape;577;p29"/>
          <p:cNvCxnSpPr>
            <a:stCxn id="571" idx="4"/>
            <a:endCxn id="576" idx="0"/>
          </p:cNvCxnSpPr>
          <p:nvPr/>
        </p:nvCxnSpPr>
        <p:spPr>
          <a:xfrm>
            <a:off x="342900" y="4572000"/>
            <a:ext cx="0" cy="533400"/>
          </a:xfrm>
          <a:prstGeom prst="straightConnector1">
            <a:avLst/>
          </a:prstGeom>
          <a:noFill/>
          <a:ln cap="flat" cmpd="sng" w="28575">
            <a:solidFill>
              <a:schemeClr val="dk1"/>
            </a:solidFill>
            <a:prstDash val="solid"/>
            <a:round/>
            <a:headEnd len="med" w="med" type="none"/>
            <a:tailEnd len="lg" w="lg" type="triangle"/>
          </a:ln>
        </p:spPr>
      </p:cxnSp>
      <p:pic>
        <p:nvPicPr>
          <p:cNvPr descr="txp_fig" id="578" name="Google Shape;578;p29"/>
          <p:cNvPicPr preferRelativeResize="0"/>
          <p:nvPr/>
        </p:nvPicPr>
        <p:blipFill rotWithShape="1">
          <a:blip r:embed="rId5">
            <a:alphaModFix/>
          </a:blip>
          <a:srcRect b="0" l="0" r="0" t="0"/>
          <a:stretch/>
        </p:blipFill>
        <p:spPr>
          <a:xfrm>
            <a:off x="928688" y="4838700"/>
            <a:ext cx="1030287" cy="312738"/>
          </a:xfrm>
          <a:prstGeom prst="rect">
            <a:avLst/>
          </a:prstGeom>
          <a:noFill/>
          <a:ln>
            <a:noFill/>
          </a:ln>
        </p:spPr>
      </p:pic>
      <p:graphicFrame>
        <p:nvGraphicFramePr>
          <p:cNvPr id="579" name="Google Shape;579;p29"/>
          <p:cNvGraphicFramePr/>
          <p:nvPr/>
        </p:nvGraphicFramePr>
        <p:xfrm>
          <a:off x="869950" y="1981200"/>
          <a:ext cx="3000000" cy="3000000"/>
        </p:xfrm>
        <a:graphic>
          <a:graphicData uri="http://schemas.openxmlformats.org/drawingml/2006/table">
            <a:tbl>
              <a:tblPr>
                <a:noFill/>
                <a:tableStyleId>{CF06F7C0-B020-4422-B3F4-BAD6CDDEE18A}</a:tableStyleId>
              </a:tblPr>
              <a:tblGrid>
                <a:gridCol w="609600"/>
                <a:gridCol w="609600"/>
              </a:tblGrid>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80" name="Google Shape;580;p29"/>
          <p:cNvGraphicFramePr/>
          <p:nvPr/>
        </p:nvGraphicFramePr>
        <p:xfrm>
          <a:off x="823913" y="3352800"/>
          <a:ext cx="3000000" cy="3000000"/>
        </p:xfrm>
        <a:graphic>
          <a:graphicData uri="http://schemas.openxmlformats.org/drawingml/2006/table">
            <a:tbl>
              <a:tblPr>
                <a:noFill/>
                <a:tableStyleId>{CF06F7C0-B020-4422-B3F4-BAD6CDDEE18A}</a:tableStyleId>
              </a:tblPr>
              <a:tblGrid>
                <a:gridCol w="431800"/>
                <a:gridCol w="431800"/>
                <a:gridCol w="431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81" name="Google Shape;581;p29"/>
          <p:cNvGraphicFramePr/>
          <p:nvPr/>
        </p:nvGraphicFramePr>
        <p:xfrm>
          <a:off x="838200" y="5295900"/>
          <a:ext cx="3000000" cy="3000000"/>
        </p:xfrm>
        <a:graphic>
          <a:graphicData uri="http://schemas.openxmlformats.org/drawingml/2006/table">
            <a:tbl>
              <a:tblPr>
                <a:noFill/>
                <a:tableStyleId>{CF06F7C0-B020-4422-B3F4-BAD6CDDEE18A}</a:tableStyleId>
              </a:tblPr>
              <a:tblGrid>
                <a:gridCol w="431800"/>
                <a:gridCol w="431800"/>
                <a:gridCol w="431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82" name="Google Shape;582;p29"/>
          <p:cNvSpPr/>
          <p:nvPr/>
        </p:nvSpPr>
        <p:spPr>
          <a:xfrm>
            <a:off x="2362200" y="1600200"/>
            <a:ext cx="5334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29"/>
          <p:cNvSpPr txBox="1"/>
          <p:nvPr/>
        </p:nvSpPr>
        <p:spPr>
          <a:xfrm>
            <a:off x="2133600" y="1143000"/>
            <a:ext cx="9144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accent2"/>
                </a:solidFill>
                <a:latin typeface="Calibri"/>
                <a:ea typeface="Calibri"/>
                <a:cs typeface="Calibri"/>
                <a:sym typeface="Calibri"/>
              </a:rPr>
              <a:t>Join R</a:t>
            </a:r>
            <a:endParaRPr/>
          </a:p>
        </p:txBody>
      </p:sp>
      <p:sp>
        <p:nvSpPr>
          <p:cNvPr id="584" name="Google Shape;584;p29"/>
          <p:cNvSpPr/>
          <p:nvPr/>
        </p:nvSpPr>
        <p:spPr>
          <a:xfrm>
            <a:off x="3276600" y="3124200"/>
            <a:ext cx="1295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R,</a:t>
            </a:r>
            <a:r>
              <a:rPr lang="en-US" sz="2400">
                <a:solidFill>
                  <a:schemeClr val="dk1"/>
                </a:solidFill>
                <a:latin typeface="Arial"/>
                <a:ea typeface="Arial"/>
                <a:cs typeface="Arial"/>
                <a:sym typeface="Arial"/>
              </a:rPr>
              <a:t> </a:t>
            </a:r>
            <a:r>
              <a:rPr i="1" lang="en-US" sz="2400">
                <a:solidFill>
                  <a:schemeClr val="dk1"/>
                </a:solidFill>
                <a:latin typeface="Times New Roman"/>
                <a:ea typeface="Times New Roman"/>
                <a:cs typeface="Times New Roman"/>
                <a:sym typeface="Times New Roman"/>
              </a:rPr>
              <a:t>T</a:t>
            </a:r>
            <a:endParaRPr baseline="-25000" sz="2400">
              <a:solidFill>
                <a:schemeClr val="dk1"/>
              </a:solidFill>
              <a:latin typeface="Times New Roman"/>
              <a:ea typeface="Times New Roman"/>
              <a:cs typeface="Times New Roman"/>
              <a:sym typeface="Times New Roman"/>
            </a:endParaRPr>
          </a:p>
        </p:txBody>
      </p:sp>
      <p:sp>
        <p:nvSpPr>
          <p:cNvPr id="585" name="Google Shape;585;p29"/>
          <p:cNvSpPr/>
          <p:nvPr/>
        </p:nvSpPr>
        <p:spPr>
          <a:xfrm>
            <a:off x="3657600" y="41910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L</a:t>
            </a:r>
            <a:endParaRPr baseline="-25000" sz="2400">
              <a:solidFill>
                <a:schemeClr val="dk1"/>
              </a:solidFill>
              <a:latin typeface="Times New Roman"/>
              <a:ea typeface="Times New Roman"/>
              <a:cs typeface="Times New Roman"/>
              <a:sym typeface="Times New Roman"/>
            </a:endParaRPr>
          </a:p>
        </p:txBody>
      </p:sp>
      <p:cxnSp>
        <p:nvCxnSpPr>
          <p:cNvPr id="586" name="Google Shape;586;p29"/>
          <p:cNvCxnSpPr>
            <a:stCxn id="584" idx="4"/>
            <a:endCxn id="585" idx="0"/>
          </p:cNvCxnSpPr>
          <p:nvPr/>
        </p:nvCxnSpPr>
        <p:spPr>
          <a:xfrm>
            <a:off x="3924300" y="3657600"/>
            <a:ext cx="0" cy="533400"/>
          </a:xfrm>
          <a:prstGeom prst="straightConnector1">
            <a:avLst/>
          </a:prstGeom>
          <a:noFill/>
          <a:ln cap="flat" cmpd="sng" w="28575">
            <a:solidFill>
              <a:schemeClr val="dk1"/>
            </a:solidFill>
            <a:prstDash val="solid"/>
            <a:round/>
            <a:headEnd len="med" w="med" type="none"/>
            <a:tailEnd len="lg" w="lg" type="triangle"/>
          </a:ln>
        </p:spPr>
      </p:cxnSp>
      <p:sp>
        <p:nvSpPr>
          <p:cNvPr id="587" name="Google Shape;587;p29"/>
          <p:cNvSpPr/>
          <p:nvPr/>
        </p:nvSpPr>
        <p:spPr>
          <a:xfrm>
            <a:off x="8305800" y="3048000"/>
            <a:ext cx="1295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T, L</a:t>
            </a:r>
            <a:endParaRPr baseline="-25000" sz="2400">
              <a:solidFill>
                <a:schemeClr val="dk1"/>
              </a:solidFill>
              <a:latin typeface="Times New Roman"/>
              <a:ea typeface="Times New Roman"/>
              <a:cs typeface="Times New Roman"/>
              <a:sym typeface="Times New Roman"/>
            </a:endParaRPr>
          </a:p>
        </p:txBody>
      </p:sp>
      <p:pic>
        <p:nvPicPr>
          <p:cNvPr descr="txp_fig" id="588" name="Google Shape;588;p29"/>
          <p:cNvPicPr preferRelativeResize="0"/>
          <p:nvPr/>
        </p:nvPicPr>
        <p:blipFill rotWithShape="1">
          <a:blip r:embed="rId8">
            <a:alphaModFix/>
          </a:blip>
          <a:srcRect b="0" l="0" r="0" t="0"/>
          <a:stretch/>
        </p:blipFill>
        <p:spPr>
          <a:xfrm>
            <a:off x="8488363" y="3962400"/>
            <a:ext cx="1057275" cy="298450"/>
          </a:xfrm>
          <a:prstGeom prst="rect">
            <a:avLst/>
          </a:prstGeom>
          <a:noFill/>
          <a:ln>
            <a:noFill/>
          </a:ln>
        </p:spPr>
      </p:pic>
      <p:sp>
        <p:nvSpPr>
          <p:cNvPr id="589" name="Google Shape;589;p29"/>
          <p:cNvSpPr/>
          <p:nvPr/>
        </p:nvSpPr>
        <p:spPr>
          <a:xfrm>
            <a:off x="11069637" y="3124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L</a:t>
            </a:r>
            <a:endParaRPr baseline="-25000" sz="2400">
              <a:solidFill>
                <a:schemeClr val="dk1"/>
              </a:solidFill>
              <a:latin typeface="Times New Roman"/>
              <a:ea typeface="Times New Roman"/>
              <a:cs typeface="Times New Roman"/>
              <a:sym typeface="Times New Roman"/>
            </a:endParaRPr>
          </a:p>
        </p:txBody>
      </p:sp>
      <p:pic>
        <p:nvPicPr>
          <p:cNvPr descr="txp_fig" id="590" name="Google Shape;590;p29"/>
          <p:cNvPicPr preferRelativeResize="0"/>
          <p:nvPr/>
        </p:nvPicPr>
        <p:blipFill rotWithShape="1">
          <a:blip r:embed="rId9">
            <a:alphaModFix/>
          </a:blip>
          <a:srcRect b="0" l="0" r="0" t="0"/>
          <a:stretch/>
        </p:blipFill>
        <p:spPr>
          <a:xfrm>
            <a:off x="11049000" y="4210050"/>
            <a:ext cx="701675" cy="298450"/>
          </a:xfrm>
          <a:prstGeom prst="rect">
            <a:avLst/>
          </a:prstGeom>
          <a:noFill/>
          <a:ln>
            <a:noFill/>
          </a:ln>
        </p:spPr>
      </p:pic>
      <p:graphicFrame>
        <p:nvGraphicFramePr>
          <p:cNvPr id="591" name="Google Shape;591;p29"/>
          <p:cNvGraphicFramePr/>
          <p:nvPr/>
        </p:nvGraphicFramePr>
        <p:xfrm>
          <a:off x="8229600" y="4381500"/>
          <a:ext cx="3000000" cy="3000000"/>
        </p:xfrm>
        <a:graphic>
          <a:graphicData uri="http://schemas.openxmlformats.org/drawingml/2006/table">
            <a:tbl>
              <a:tblPr>
                <a:noFill/>
                <a:tableStyleId>{CF06F7C0-B020-4422-B3F4-BAD6CDDEE18A}</a:tableStyleId>
              </a:tblPr>
              <a:tblGrid>
                <a:gridCol w="431800"/>
                <a:gridCol w="431800"/>
                <a:gridCol w="7366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0.051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0.119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0.083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0.747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92" name="Google Shape;592;p29"/>
          <p:cNvGraphicFramePr/>
          <p:nvPr/>
        </p:nvGraphicFramePr>
        <p:xfrm>
          <a:off x="10668000" y="4648200"/>
          <a:ext cx="3000000" cy="3000000"/>
        </p:xfrm>
        <a:graphic>
          <a:graphicData uri="http://schemas.openxmlformats.org/drawingml/2006/table">
            <a:tbl>
              <a:tblPr>
                <a:noFill/>
                <a:tableStyleId>{CF06F7C0-B020-4422-B3F4-BAD6CDDEE18A}</a:tableStyleId>
              </a:tblPr>
              <a:tblGrid>
                <a:gridCol w="609600"/>
                <a:gridCol w="762000"/>
              </a:tblGrid>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0.134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430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0.866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93" name="Google Shape;593;p29"/>
          <p:cNvSpPr/>
          <p:nvPr/>
        </p:nvSpPr>
        <p:spPr>
          <a:xfrm>
            <a:off x="5105400" y="1600200"/>
            <a:ext cx="5334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29"/>
          <p:cNvSpPr/>
          <p:nvPr/>
        </p:nvSpPr>
        <p:spPr>
          <a:xfrm>
            <a:off x="7467600" y="1600200"/>
            <a:ext cx="5334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29"/>
          <p:cNvSpPr txBox="1"/>
          <p:nvPr/>
        </p:nvSpPr>
        <p:spPr>
          <a:xfrm>
            <a:off x="7239000" y="1200090"/>
            <a:ext cx="9144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accent2"/>
                </a:solidFill>
                <a:latin typeface="Calibri"/>
                <a:ea typeface="Calibri"/>
                <a:cs typeface="Calibri"/>
                <a:sym typeface="Calibri"/>
              </a:rPr>
              <a:t>Join T</a:t>
            </a:r>
            <a:endParaRPr/>
          </a:p>
        </p:txBody>
      </p:sp>
      <p:sp>
        <p:nvSpPr>
          <p:cNvPr id="596" name="Google Shape;596;p29"/>
          <p:cNvSpPr/>
          <p:nvPr/>
        </p:nvSpPr>
        <p:spPr>
          <a:xfrm>
            <a:off x="9829800" y="1543110"/>
            <a:ext cx="5334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29"/>
          <p:cNvSpPr txBox="1"/>
          <p:nvPr/>
        </p:nvSpPr>
        <p:spPr>
          <a:xfrm>
            <a:off x="9296400" y="1143000"/>
            <a:ext cx="15240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accent2"/>
                </a:solidFill>
                <a:latin typeface="Calibri"/>
                <a:ea typeface="Calibri"/>
                <a:cs typeface="Calibri"/>
                <a:sym typeface="Calibri"/>
              </a:rPr>
              <a:t>Sum out 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3"/>
          <p:cNvPicPr preferRelativeResize="0"/>
          <p:nvPr/>
        </p:nvPicPr>
        <p:blipFill rotWithShape="1">
          <a:blip r:embed="rId3">
            <a:alphaModFix/>
          </a:blip>
          <a:srcRect b="0" l="0" r="0" t="0"/>
          <a:stretch/>
        </p:blipFill>
        <p:spPr>
          <a:xfrm>
            <a:off x="9448800" y="1143000"/>
            <a:ext cx="2438400" cy="1621696"/>
          </a:xfrm>
          <a:prstGeom prst="rect">
            <a:avLst/>
          </a:prstGeom>
          <a:noFill/>
          <a:ln>
            <a:noFill/>
          </a:ln>
        </p:spPr>
      </p:pic>
      <p:sp>
        <p:nvSpPr>
          <p:cNvPr id="111" name="Google Shape;111;p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Alarm Network</a:t>
            </a:r>
            <a:endParaRPr/>
          </a:p>
        </p:txBody>
      </p:sp>
      <p:sp>
        <p:nvSpPr>
          <p:cNvPr id="112" name="Google Shape;112;p3"/>
          <p:cNvSpPr/>
          <p:nvPr/>
        </p:nvSpPr>
        <p:spPr>
          <a:xfrm>
            <a:off x="2971800" y="1554162"/>
            <a:ext cx="15240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B</a:t>
            </a:r>
            <a:r>
              <a:rPr b="0" i="0" lang="en-US" sz="1800" u="none" cap="none" strike="noStrike">
                <a:solidFill>
                  <a:schemeClr val="dk1"/>
                </a:solidFill>
                <a:latin typeface="Calibri"/>
                <a:ea typeface="Calibri"/>
                <a:cs typeface="Calibri"/>
                <a:sym typeface="Calibri"/>
              </a:rPr>
              <a:t>urglary</a:t>
            </a:r>
            <a:endParaRPr b="1" i="0" sz="1800" u="none" cap="none" strike="noStrike">
              <a:solidFill>
                <a:schemeClr val="dk1"/>
              </a:solidFill>
              <a:latin typeface="Calibri"/>
              <a:ea typeface="Calibri"/>
              <a:cs typeface="Calibri"/>
              <a:sym typeface="Calibri"/>
            </a:endParaRPr>
          </a:p>
        </p:txBody>
      </p:sp>
      <p:sp>
        <p:nvSpPr>
          <p:cNvPr id="113" name="Google Shape;113;p3"/>
          <p:cNvSpPr/>
          <p:nvPr/>
        </p:nvSpPr>
        <p:spPr>
          <a:xfrm>
            <a:off x="4800600" y="1554162"/>
            <a:ext cx="1447800" cy="8382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E</a:t>
            </a:r>
            <a:r>
              <a:rPr b="0" i="0" lang="en-US" sz="1800" u="none" cap="none" strike="noStrike">
                <a:solidFill>
                  <a:schemeClr val="dk1"/>
                </a:solidFill>
                <a:latin typeface="Calibri"/>
                <a:ea typeface="Calibri"/>
                <a:cs typeface="Calibri"/>
                <a:sym typeface="Calibri"/>
              </a:rPr>
              <a:t>arthqk</a:t>
            </a:r>
            <a:endParaRPr b="0" i="0" sz="1800" u="none" cap="none" strike="noStrike">
              <a:solidFill>
                <a:schemeClr val="dk1"/>
              </a:solidFill>
              <a:latin typeface="Calibri"/>
              <a:ea typeface="Calibri"/>
              <a:cs typeface="Calibri"/>
              <a:sym typeface="Calibri"/>
            </a:endParaRPr>
          </a:p>
        </p:txBody>
      </p:sp>
      <p:sp>
        <p:nvSpPr>
          <p:cNvPr id="114" name="Google Shape;114;p3"/>
          <p:cNvSpPr/>
          <p:nvPr/>
        </p:nvSpPr>
        <p:spPr>
          <a:xfrm>
            <a:off x="3962400" y="2544762"/>
            <a:ext cx="1143000" cy="9906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a:t>
            </a:r>
            <a:r>
              <a:rPr b="0" i="0" lang="en-US" sz="1800" u="none" cap="none" strike="noStrike">
                <a:solidFill>
                  <a:schemeClr val="dk1"/>
                </a:solidFill>
                <a:latin typeface="Calibri"/>
                <a:ea typeface="Calibri"/>
                <a:cs typeface="Calibri"/>
                <a:sym typeface="Calibri"/>
              </a:rPr>
              <a:t>larm</a:t>
            </a:r>
            <a:endParaRPr/>
          </a:p>
        </p:txBody>
      </p:sp>
      <p:sp>
        <p:nvSpPr>
          <p:cNvPr id="115" name="Google Shape;115;p3"/>
          <p:cNvSpPr/>
          <p:nvPr/>
        </p:nvSpPr>
        <p:spPr>
          <a:xfrm>
            <a:off x="2819400" y="3611562"/>
            <a:ext cx="1066800" cy="898525"/>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J</a:t>
            </a:r>
            <a:r>
              <a:rPr b="0" i="0" lang="en-US" sz="1800" u="none" cap="none" strike="noStrike">
                <a:solidFill>
                  <a:schemeClr val="dk1"/>
                </a:solidFill>
                <a:latin typeface="Calibri"/>
                <a:ea typeface="Calibri"/>
                <a:cs typeface="Calibri"/>
                <a:sym typeface="Calibri"/>
              </a:rPr>
              <a:t>ohn calls</a:t>
            </a:r>
            <a:endParaRPr/>
          </a:p>
        </p:txBody>
      </p:sp>
      <p:sp>
        <p:nvSpPr>
          <p:cNvPr id="116" name="Google Shape;116;p3"/>
          <p:cNvSpPr/>
          <p:nvPr/>
        </p:nvSpPr>
        <p:spPr>
          <a:xfrm>
            <a:off x="5105400" y="3611562"/>
            <a:ext cx="1066800" cy="9144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a:t>
            </a:r>
            <a:r>
              <a:rPr b="0" i="0" lang="en-US" sz="1800" u="none" cap="none" strike="noStrike">
                <a:solidFill>
                  <a:schemeClr val="dk1"/>
                </a:solidFill>
                <a:latin typeface="Calibri"/>
                <a:ea typeface="Calibri"/>
                <a:cs typeface="Calibri"/>
                <a:sym typeface="Calibri"/>
              </a:rPr>
              <a:t>ary calls</a:t>
            </a:r>
            <a:endParaRPr/>
          </a:p>
        </p:txBody>
      </p:sp>
      <p:cxnSp>
        <p:nvCxnSpPr>
          <p:cNvPr id="117" name="Google Shape;117;p3"/>
          <p:cNvCxnSpPr>
            <a:stCxn id="112" idx="4"/>
            <a:endCxn id="114" idx="1"/>
          </p:cNvCxnSpPr>
          <p:nvPr/>
        </p:nvCxnSpPr>
        <p:spPr>
          <a:xfrm>
            <a:off x="3733800" y="2316162"/>
            <a:ext cx="396000" cy="373800"/>
          </a:xfrm>
          <a:prstGeom prst="straightConnector1">
            <a:avLst/>
          </a:prstGeom>
          <a:noFill/>
          <a:ln cap="flat" cmpd="sng" w="9525">
            <a:solidFill>
              <a:srgbClr val="2E2E97"/>
            </a:solidFill>
            <a:prstDash val="solid"/>
            <a:round/>
            <a:headEnd len="sm" w="sm" type="none"/>
            <a:tailEnd len="med" w="med" type="stealth"/>
          </a:ln>
        </p:spPr>
      </p:cxnSp>
      <p:cxnSp>
        <p:nvCxnSpPr>
          <p:cNvPr id="118" name="Google Shape;118;p3"/>
          <p:cNvCxnSpPr>
            <a:stCxn id="113" idx="4"/>
            <a:endCxn id="114" idx="7"/>
          </p:cNvCxnSpPr>
          <p:nvPr/>
        </p:nvCxnSpPr>
        <p:spPr>
          <a:xfrm flipH="1">
            <a:off x="4938000" y="2392362"/>
            <a:ext cx="586500" cy="297600"/>
          </a:xfrm>
          <a:prstGeom prst="straightConnector1">
            <a:avLst/>
          </a:prstGeom>
          <a:noFill/>
          <a:ln cap="flat" cmpd="sng" w="9525">
            <a:solidFill>
              <a:srgbClr val="2E2E97"/>
            </a:solidFill>
            <a:prstDash val="solid"/>
            <a:round/>
            <a:headEnd len="sm" w="sm" type="none"/>
            <a:tailEnd len="med" w="med" type="stealth"/>
          </a:ln>
        </p:spPr>
      </p:cxnSp>
      <p:cxnSp>
        <p:nvCxnSpPr>
          <p:cNvPr id="119" name="Google Shape;119;p3"/>
          <p:cNvCxnSpPr>
            <a:stCxn id="114" idx="3"/>
            <a:endCxn id="115" idx="0"/>
          </p:cNvCxnSpPr>
          <p:nvPr/>
        </p:nvCxnSpPr>
        <p:spPr>
          <a:xfrm flipH="1">
            <a:off x="3352788" y="3390292"/>
            <a:ext cx="777000" cy="221400"/>
          </a:xfrm>
          <a:prstGeom prst="straightConnector1">
            <a:avLst/>
          </a:prstGeom>
          <a:noFill/>
          <a:ln cap="flat" cmpd="sng" w="9525">
            <a:solidFill>
              <a:srgbClr val="2E2E97"/>
            </a:solidFill>
            <a:prstDash val="solid"/>
            <a:round/>
            <a:headEnd len="sm" w="sm" type="none"/>
            <a:tailEnd len="med" w="med" type="stealth"/>
          </a:ln>
        </p:spPr>
      </p:cxnSp>
      <p:cxnSp>
        <p:nvCxnSpPr>
          <p:cNvPr id="120" name="Google Shape;120;p3"/>
          <p:cNvCxnSpPr>
            <a:stCxn id="114" idx="5"/>
            <a:endCxn id="116" idx="0"/>
          </p:cNvCxnSpPr>
          <p:nvPr/>
        </p:nvCxnSpPr>
        <p:spPr>
          <a:xfrm>
            <a:off x="4938012" y="3390292"/>
            <a:ext cx="700800" cy="221400"/>
          </a:xfrm>
          <a:prstGeom prst="straightConnector1">
            <a:avLst/>
          </a:prstGeom>
          <a:noFill/>
          <a:ln cap="flat" cmpd="sng" w="9525">
            <a:solidFill>
              <a:srgbClr val="2E2E97"/>
            </a:solidFill>
            <a:prstDash val="solid"/>
            <a:round/>
            <a:headEnd len="sm" w="sm" type="none"/>
            <a:tailEnd len="med" w="med" type="stealth"/>
          </a:ln>
        </p:spPr>
      </p:cxnSp>
      <p:graphicFrame>
        <p:nvGraphicFramePr>
          <p:cNvPr id="121" name="Google Shape;121;p3"/>
          <p:cNvGraphicFramePr/>
          <p:nvPr/>
        </p:nvGraphicFramePr>
        <p:xfrm>
          <a:off x="1524000" y="1427162"/>
          <a:ext cx="3000000" cy="3000000"/>
        </p:xfrm>
        <a:graphic>
          <a:graphicData uri="http://schemas.openxmlformats.org/drawingml/2006/table">
            <a:tbl>
              <a:tblPr bandRow="1" firstRow="1">
                <a:noFill/>
                <a:tableStyleId>{6000268A-CC2E-470D-A23E-A885E1C18A9D}</a:tableStyleId>
              </a:tblPr>
              <a:tblGrid>
                <a:gridCol w="533400"/>
                <a:gridCol w="762000"/>
              </a:tblGrid>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P(B)</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-b</a:t>
                      </a:r>
                      <a:endParaRPr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0.999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22" name="Google Shape;122;p3"/>
          <p:cNvGraphicFramePr/>
          <p:nvPr/>
        </p:nvGraphicFramePr>
        <p:xfrm>
          <a:off x="7010400" y="1350962"/>
          <a:ext cx="3000000" cy="3000000"/>
        </p:xfrm>
        <a:graphic>
          <a:graphicData uri="http://schemas.openxmlformats.org/drawingml/2006/table">
            <a:tbl>
              <a:tblPr bandRow="1" firstRow="1">
                <a:noFill/>
                <a:tableStyleId>{6000268A-CC2E-470D-A23E-A885E1C18A9D}</a:tableStyleId>
              </a:tblPr>
              <a:tblGrid>
                <a:gridCol w="536750"/>
                <a:gridCol w="761825"/>
              </a:tblGrid>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E</a:t>
                      </a:r>
                      <a:endParaRPr/>
                    </a:p>
                  </a:txBody>
                  <a:tcPr marT="45725" marB="45725" marR="91425" marL="91425">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P(E)</a:t>
                      </a:r>
                      <a:endParaRPr/>
                    </a:p>
                  </a:txBody>
                  <a:tcPr marT="45725" marB="45725" marR="91425" marL="91425">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+e</a:t>
                      </a:r>
                      <a:endParaRPr/>
                    </a:p>
                  </a:txBody>
                  <a:tcPr marT="45725" marB="45725" marR="91425" marL="91425">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0.002</a:t>
                      </a:r>
                      <a:endParaRPr/>
                    </a:p>
                  </a:txBody>
                  <a:tcPr marT="45725" marB="45725" marR="91425" marL="91425">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-e</a:t>
                      </a:r>
                      <a:endParaRPr sz="1800" u="none" cap="none" strike="noStrike">
                        <a:solidFill>
                          <a:srgbClr val="333399"/>
                        </a:solidFill>
                        <a:latin typeface="Calibri"/>
                        <a:ea typeface="Calibri"/>
                        <a:cs typeface="Calibri"/>
                        <a:sym typeface="Calibri"/>
                      </a:endParaRPr>
                    </a:p>
                  </a:txBody>
                  <a:tcPr marT="45725" marB="45725" marR="91425" marL="91425">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0.998</a:t>
                      </a:r>
                      <a:endParaRPr/>
                    </a:p>
                  </a:txBody>
                  <a:tcPr marT="45725" marB="45725" marR="91425" marL="91425">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23" name="Google Shape;123;p3"/>
          <p:cNvGraphicFramePr/>
          <p:nvPr/>
        </p:nvGraphicFramePr>
        <p:xfrm>
          <a:off x="7010400" y="3200400"/>
          <a:ext cx="3000000" cy="3000000"/>
        </p:xfrm>
        <a:graphic>
          <a:graphicData uri="http://schemas.openxmlformats.org/drawingml/2006/table">
            <a:tbl>
              <a:tblPr bandRow="1" firstRow="1">
                <a:noFill/>
                <a:tableStyleId>{6000268A-CC2E-470D-A23E-A885E1C18A9D}</a:tableStyleId>
              </a:tblPr>
              <a:tblGrid>
                <a:gridCol w="536900"/>
                <a:gridCol w="529900"/>
                <a:gridCol w="533400"/>
                <a:gridCol w="1219200"/>
              </a:tblGrid>
              <a:tr h="3809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P(A|B,E)</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0.05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0.94</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0.06</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0.29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0.71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0.001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0.999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24" name="Google Shape;124;p3"/>
          <p:cNvGraphicFramePr/>
          <p:nvPr/>
        </p:nvGraphicFramePr>
        <p:xfrm>
          <a:off x="1676400" y="4678362"/>
          <a:ext cx="3000000" cy="3000000"/>
        </p:xfrm>
        <a:graphic>
          <a:graphicData uri="http://schemas.openxmlformats.org/drawingml/2006/table">
            <a:tbl>
              <a:tblPr bandRow="1" firstRow="1">
                <a:noFill/>
                <a:tableStyleId>{6000268A-CC2E-470D-A23E-A885E1C18A9D}</a:tableStyleId>
              </a:tblPr>
              <a:tblGrid>
                <a:gridCol w="529900"/>
                <a:gridCol w="533400"/>
                <a:gridCol w="9179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P(J|A)</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-j</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-j</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25" name="Google Shape;125;p3"/>
          <p:cNvGraphicFramePr/>
          <p:nvPr/>
        </p:nvGraphicFramePr>
        <p:xfrm>
          <a:off x="4267200" y="4678362"/>
          <a:ext cx="3000000" cy="3000000"/>
        </p:xfrm>
        <a:graphic>
          <a:graphicData uri="http://schemas.openxmlformats.org/drawingml/2006/table">
            <a:tbl>
              <a:tblPr bandRow="1" firstRow="1">
                <a:noFill/>
                <a:tableStyleId>{6000268A-CC2E-470D-A23E-A885E1C18A9D}</a:tableStyleId>
              </a:tblPr>
              <a:tblGrid>
                <a:gridCol w="529900"/>
                <a:gridCol w="613100"/>
                <a:gridCol w="9144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P(M|A)</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0.7</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-m</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-m</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30"/>
          <p:cNvPicPr preferRelativeResize="0"/>
          <p:nvPr/>
        </p:nvPicPr>
        <p:blipFill rotWithShape="1">
          <a:blip r:embed="rId3">
            <a:alphaModFix/>
          </a:blip>
          <a:srcRect b="0" l="0" r="0" t="0"/>
          <a:stretch/>
        </p:blipFill>
        <p:spPr>
          <a:xfrm>
            <a:off x="7086600" y="1905000"/>
            <a:ext cx="4974417" cy="4344412"/>
          </a:xfrm>
          <a:prstGeom prst="rect">
            <a:avLst/>
          </a:prstGeom>
          <a:noFill/>
          <a:ln>
            <a:noFill/>
          </a:ln>
        </p:spPr>
      </p:pic>
      <p:sp>
        <p:nvSpPr>
          <p:cNvPr id="603" name="Google Shape;603;p3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Evidence</a:t>
            </a:r>
            <a:endParaRPr/>
          </a:p>
        </p:txBody>
      </p:sp>
      <p:sp>
        <p:nvSpPr>
          <p:cNvPr id="604" name="Google Shape;604;p30"/>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If evidence, start with factors that select that evidence</a:t>
            </a:r>
            <a:endParaRPr/>
          </a:p>
          <a:p>
            <a:pPr indent="-285736" lvl="1" marL="742913" rtl="0" algn="l">
              <a:spcBef>
                <a:spcPts val="400"/>
              </a:spcBef>
              <a:spcAft>
                <a:spcPts val="0"/>
              </a:spcAft>
              <a:buSzPts val="2000"/>
              <a:buChar char="▪"/>
            </a:pPr>
            <a:r>
              <a:rPr lang="en-US" sz="2000"/>
              <a:t>No evidence uses these initial factors:</a:t>
            </a:r>
            <a:endParaRPr/>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285736" lvl="1" marL="742913" rtl="0" algn="l">
              <a:spcBef>
                <a:spcPts val="400"/>
              </a:spcBef>
              <a:spcAft>
                <a:spcPts val="0"/>
              </a:spcAft>
              <a:buSzPts val="2000"/>
              <a:buChar char="▪"/>
            </a:pPr>
            <a:r>
              <a:rPr lang="en-US" sz="2000"/>
              <a:t>Computing                        , the initial factors become:</a:t>
            </a:r>
            <a:endParaRPr/>
          </a:p>
          <a:p>
            <a:pPr indent="-158736" lvl="1" marL="742913" rtl="0" algn="l">
              <a:spcBef>
                <a:spcPts val="400"/>
              </a:spcBef>
              <a:spcAft>
                <a:spcPts val="0"/>
              </a:spcAft>
              <a:buSzPts val="2000"/>
              <a:buNone/>
            </a:pPr>
            <a:r>
              <a:t/>
            </a:r>
            <a:endParaRPr sz="2000"/>
          </a:p>
          <a:p>
            <a:pPr indent="-158736" lvl="1" marL="742913" rtl="0" algn="l">
              <a:spcBef>
                <a:spcPts val="400"/>
              </a:spcBef>
              <a:spcAft>
                <a:spcPts val="0"/>
              </a:spcAft>
              <a:buSzPts val="2000"/>
              <a:buNone/>
            </a:pPr>
            <a:r>
              <a:t/>
            </a:r>
            <a:endParaRPr sz="2000"/>
          </a:p>
          <a:p>
            <a:pPr indent="-126988" lvl="2" marL="1142942" rtl="0" algn="l">
              <a:spcBef>
                <a:spcPts val="320"/>
              </a:spcBef>
              <a:spcAft>
                <a:spcPts val="0"/>
              </a:spcAft>
              <a:buSzPts val="1600"/>
              <a:buNone/>
            </a:pPr>
            <a:r>
              <a:t/>
            </a:r>
            <a:endParaRPr sz="1600"/>
          </a:p>
          <a:p>
            <a:pPr indent="-126988" lvl="2" marL="1142942" rtl="0" algn="l">
              <a:spcBef>
                <a:spcPts val="320"/>
              </a:spcBef>
              <a:spcAft>
                <a:spcPts val="0"/>
              </a:spcAft>
              <a:buSzPts val="1600"/>
              <a:buNone/>
            </a:pPr>
            <a:r>
              <a:t/>
            </a:r>
            <a:endParaRPr sz="1600"/>
          </a:p>
          <a:p>
            <a:pPr indent="-158736" lvl="1" marL="742913" rtl="0" algn="l">
              <a:spcBef>
                <a:spcPts val="400"/>
              </a:spcBef>
              <a:spcAft>
                <a:spcPts val="0"/>
              </a:spcAft>
              <a:buSzPts val="2000"/>
              <a:buNone/>
            </a:pPr>
            <a:r>
              <a:t/>
            </a:r>
            <a:endParaRPr sz="2000"/>
          </a:p>
          <a:p>
            <a:pPr indent="-342882" lvl="0" marL="342882" rtl="0" algn="l">
              <a:spcBef>
                <a:spcPts val="480"/>
              </a:spcBef>
              <a:spcAft>
                <a:spcPts val="0"/>
              </a:spcAft>
              <a:buSzPts val="2400"/>
              <a:buChar char="▪"/>
            </a:pPr>
            <a:r>
              <a:rPr lang="en-US" sz="2400"/>
              <a:t>We eliminate all vars other than query + evidence</a:t>
            </a:r>
            <a:endParaRPr/>
          </a:p>
        </p:txBody>
      </p:sp>
      <p:pic>
        <p:nvPicPr>
          <p:cNvPr descr="txp_fig" id="605" name="Google Shape;605;p30"/>
          <p:cNvPicPr preferRelativeResize="0"/>
          <p:nvPr/>
        </p:nvPicPr>
        <p:blipFill rotWithShape="1">
          <a:blip r:embed="rId4">
            <a:alphaModFix/>
          </a:blip>
          <a:srcRect b="0" l="0" r="0" t="0"/>
          <a:stretch/>
        </p:blipFill>
        <p:spPr>
          <a:xfrm>
            <a:off x="1701800" y="2362200"/>
            <a:ext cx="752475" cy="307975"/>
          </a:xfrm>
          <a:prstGeom prst="rect">
            <a:avLst/>
          </a:prstGeom>
          <a:noFill/>
          <a:ln>
            <a:noFill/>
          </a:ln>
        </p:spPr>
      </p:pic>
      <p:pic>
        <p:nvPicPr>
          <p:cNvPr descr="txp_fig" id="606" name="Google Shape;606;p30"/>
          <p:cNvPicPr preferRelativeResize="0"/>
          <p:nvPr/>
        </p:nvPicPr>
        <p:blipFill rotWithShape="1">
          <a:blip r:embed="rId5">
            <a:alphaModFix/>
          </a:blip>
          <a:srcRect b="0" l="0" r="0" t="0"/>
          <a:stretch/>
        </p:blipFill>
        <p:spPr>
          <a:xfrm>
            <a:off x="3444875" y="2362200"/>
            <a:ext cx="1090613" cy="322263"/>
          </a:xfrm>
          <a:prstGeom prst="rect">
            <a:avLst/>
          </a:prstGeom>
          <a:noFill/>
          <a:ln>
            <a:noFill/>
          </a:ln>
        </p:spPr>
      </p:pic>
      <p:pic>
        <p:nvPicPr>
          <p:cNvPr descr="txp_fig" id="607" name="Google Shape;607;p30"/>
          <p:cNvPicPr preferRelativeResize="0"/>
          <p:nvPr/>
        </p:nvPicPr>
        <p:blipFill rotWithShape="1">
          <a:blip r:embed="rId6">
            <a:alphaModFix/>
          </a:blip>
          <a:srcRect b="0" l="0" r="0" t="0"/>
          <a:stretch/>
        </p:blipFill>
        <p:spPr>
          <a:xfrm>
            <a:off x="5341938" y="2362200"/>
            <a:ext cx="1058862" cy="322263"/>
          </a:xfrm>
          <a:prstGeom prst="rect">
            <a:avLst/>
          </a:prstGeom>
          <a:noFill/>
          <a:ln>
            <a:noFill/>
          </a:ln>
        </p:spPr>
      </p:pic>
      <p:pic>
        <p:nvPicPr>
          <p:cNvPr descr="txp_fig" id="608" name="Google Shape;608;p30"/>
          <p:cNvPicPr preferRelativeResize="0"/>
          <p:nvPr/>
        </p:nvPicPr>
        <p:blipFill rotWithShape="1">
          <a:blip r:embed="rId7">
            <a:alphaModFix/>
          </a:blip>
          <a:srcRect b="0" l="0" r="0" t="0"/>
          <a:stretch/>
        </p:blipFill>
        <p:spPr>
          <a:xfrm>
            <a:off x="1644650" y="4595813"/>
            <a:ext cx="969963" cy="307975"/>
          </a:xfrm>
          <a:prstGeom prst="rect">
            <a:avLst/>
          </a:prstGeom>
          <a:noFill/>
          <a:ln>
            <a:noFill/>
          </a:ln>
        </p:spPr>
      </p:pic>
      <p:pic>
        <p:nvPicPr>
          <p:cNvPr descr="txp_fig" id="609" name="Google Shape;609;p30"/>
          <p:cNvPicPr preferRelativeResize="0"/>
          <p:nvPr/>
        </p:nvPicPr>
        <p:blipFill rotWithShape="1">
          <a:blip r:embed="rId8">
            <a:alphaModFix/>
          </a:blip>
          <a:srcRect b="0" l="0" r="0" t="0"/>
          <a:stretch/>
        </p:blipFill>
        <p:spPr>
          <a:xfrm>
            <a:off x="3182938" y="4594225"/>
            <a:ext cx="1430337" cy="323850"/>
          </a:xfrm>
          <a:prstGeom prst="rect">
            <a:avLst/>
          </a:prstGeom>
          <a:noFill/>
          <a:ln>
            <a:noFill/>
          </a:ln>
        </p:spPr>
      </p:pic>
      <p:graphicFrame>
        <p:nvGraphicFramePr>
          <p:cNvPr id="610" name="Google Shape;610;p30"/>
          <p:cNvGraphicFramePr/>
          <p:nvPr/>
        </p:nvGraphicFramePr>
        <p:xfrm>
          <a:off x="1531938" y="2760663"/>
          <a:ext cx="3000000" cy="3000000"/>
        </p:xfrm>
        <a:graphic>
          <a:graphicData uri="http://schemas.openxmlformats.org/drawingml/2006/table">
            <a:tbl>
              <a:tblPr>
                <a:noFill/>
                <a:tableStyleId>{CF06F7C0-B020-4422-B3F4-BAD6CDDEE18A}</a:tableStyleId>
              </a:tblPr>
              <a:tblGrid>
                <a:gridCol w="609600"/>
                <a:gridCol w="6096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11" name="Google Shape;611;p30"/>
          <p:cNvGraphicFramePr/>
          <p:nvPr/>
        </p:nvGraphicFramePr>
        <p:xfrm>
          <a:off x="3360738" y="2760663"/>
          <a:ext cx="3000000" cy="3000000"/>
        </p:xfrm>
        <a:graphic>
          <a:graphicData uri="http://schemas.openxmlformats.org/drawingml/2006/table">
            <a:tbl>
              <a:tblPr>
                <a:noFill/>
                <a:tableStyleId>{CF06F7C0-B020-4422-B3F4-BAD6CDDEE18A}</a:tableStyleId>
              </a:tblPr>
              <a:tblGrid>
                <a:gridCol w="431800"/>
                <a:gridCol w="431800"/>
                <a:gridCol w="4318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12" name="Google Shape;612;p30"/>
          <p:cNvGraphicFramePr/>
          <p:nvPr/>
        </p:nvGraphicFramePr>
        <p:xfrm>
          <a:off x="5334000" y="2760663"/>
          <a:ext cx="3000000" cy="3000000"/>
        </p:xfrm>
        <a:graphic>
          <a:graphicData uri="http://schemas.openxmlformats.org/drawingml/2006/table">
            <a:tbl>
              <a:tblPr>
                <a:noFill/>
                <a:tableStyleId>{CF06F7C0-B020-4422-B3F4-BAD6CDDEE18A}</a:tableStyleId>
              </a:tblPr>
              <a:tblGrid>
                <a:gridCol w="457200"/>
                <a:gridCol w="457200"/>
                <a:gridCol w="4572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613" name="Google Shape;613;p30"/>
          <p:cNvPicPr preferRelativeResize="0"/>
          <p:nvPr/>
        </p:nvPicPr>
        <p:blipFill rotWithShape="1">
          <a:blip r:embed="rId9">
            <a:alphaModFix/>
          </a:blip>
          <a:srcRect b="0" l="0" r="0" t="0"/>
          <a:stretch/>
        </p:blipFill>
        <p:spPr>
          <a:xfrm>
            <a:off x="2457450" y="3977069"/>
            <a:ext cx="1428750" cy="322263"/>
          </a:xfrm>
          <a:prstGeom prst="rect">
            <a:avLst/>
          </a:prstGeom>
          <a:noFill/>
          <a:ln>
            <a:noFill/>
          </a:ln>
        </p:spPr>
      </p:pic>
      <p:graphicFrame>
        <p:nvGraphicFramePr>
          <p:cNvPr id="614" name="Google Shape;614;p30"/>
          <p:cNvGraphicFramePr/>
          <p:nvPr/>
        </p:nvGraphicFramePr>
        <p:xfrm>
          <a:off x="1524000" y="4975225"/>
          <a:ext cx="3000000" cy="3000000"/>
        </p:xfrm>
        <a:graphic>
          <a:graphicData uri="http://schemas.openxmlformats.org/drawingml/2006/table">
            <a:tbl>
              <a:tblPr>
                <a:noFill/>
                <a:tableStyleId>{CF06F7C0-B020-4422-B3F4-BAD6CDDEE18A}</a:tableStyleId>
              </a:tblPr>
              <a:tblGrid>
                <a:gridCol w="609600"/>
                <a:gridCol w="609600"/>
              </a:tblGrid>
              <a:tr h="2222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4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4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15" name="Google Shape;615;p30"/>
          <p:cNvGraphicFramePr/>
          <p:nvPr/>
        </p:nvGraphicFramePr>
        <p:xfrm>
          <a:off x="3352800" y="4975225"/>
          <a:ext cx="3000000" cy="3000000"/>
        </p:xfrm>
        <a:graphic>
          <a:graphicData uri="http://schemas.openxmlformats.org/drawingml/2006/table">
            <a:tbl>
              <a:tblPr>
                <a:noFill/>
                <a:tableStyleId>{CF06F7C0-B020-4422-B3F4-BAD6CDDEE18A}</a:tableStyleId>
              </a:tblPr>
              <a:tblGrid>
                <a:gridCol w="431800"/>
                <a:gridCol w="431800"/>
                <a:gridCol w="4318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616" name="Google Shape;616;p30"/>
          <p:cNvPicPr preferRelativeResize="0"/>
          <p:nvPr/>
        </p:nvPicPr>
        <p:blipFill rotWithShape="1">
          <a:blip r:embed="rId6">
            <a:alphaModFix/>
          </a:blip>
          <a:srcRect b="0" l="0" r="0" t="0"/>
          <a:stretch/>
        </p:blipFill>
        <p:spPr>
          <a:xfrm>
            <a:off x="5341938" y="4576763"/>
            <a:ext cx="1058862" cy="322262"/>
          </a:xfrm>
          <a:prstGeom prst="rect">
            <a:avLst/>
          </a:prstGeom>
          <a:noFill/>
          <a:ln>
            <a:noFill/>
          </a:ln>
        </p:spPr>
      </p:pic>
      <p:graphicFrame>
        <p:nvGraphicFramePr>
          <p:cNvPr id="617" name="Google Shape;617;p30"/>
          <p:cNvGraphicFramePr/>
          <p:nvPr/>
        </p:nvGraphicFramePr>
        <p:xfrm>
          <a:off x="5334000" y="4975225"/>
          <a:ext cx="3000000" cy="3000000"/>
        </p:xfrm>
        <a:graphic>
          <a:graphicData uri="http://schemas.openxmlformats.org/drawingml/2006/table">
            <a:tbl>
              <a:tblPr>
                <a:noFill/>
                <a:tableStyleId>{CF06F7C0-B020-4422-B3F4-BAD6CDDEE18A}</a:tableStyleId>
              </a:tblPr>
              <a:tblGrid>
                <a:gridCol w="457200"/>
                <a:gridCol w="457200"/>
                <a:gridCol w="457200"/>
              </a:tblGrid>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3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31"/>
          <p:cNvPicPr preferRelativeResize="0"/>
          <p:nvPr/>
        </p:nvPicPr>
        <p:blipFill rotWithShape="1">
          <a:blip r:embed="rId3">
            <a:alphaModFix/>
          </a:blip>
          <a:srcRect b="0" l="0" r="0" t="0"/>
          <a:stretch/>
        </p:blipFill>
        <p:spPr>
          <a:xfrm>
            <a:off x="7086600" y="1905000"/>
            <a:ext cx="4974417" cy="4344412"/>
          </a:xfrm>
          <a:prstGeom prst="rect">
            <a:avLst/>
          </a:prstGeom>
          <a:noFill/>
          <a:ln>
            <a:noFill/>
          </a:ln>
        </p:spPr>
      </p:pic>
      <p:sp>
        <p:nvSpPr>
          <p:cNvPr id="623" name="Google Shape;623;p3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Evidence II</a:t>
            </a:r>
            <a:endParaRPr/>
          </a:p>
        </p:txBody>
      </p:sp>
      <p:sp>
        <p:nvSpPr>
          <p:cNvPr id="624" name="Google Shape;624;p3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Result will be a selected joint of query and evidence</a:t>
            </a:r>
            <a:endParaRPr/>
          </a:p>
          <a:p>
            <a:pPr indent="-285736" lvl="1" marL="742913" rtl="0" algn="l">
              <a:spcBef>
                <a:spcPts val="400"/>
              </a:spcBef>
              <a:spcAft>
                <a:spcPts val="0"/>
              </a:spcAft>
              <a:buSzPts val="2000"/>
              <a:buChar char="▪"/>
            </a:pPr>
            <a:r>
              <a:rPr lang="en-US" sz="2000">
                <a:latin typeface="Calibri"/>
                <a:ea typeface="Calibri"/>
                <a:cs typeface="Calibri"/>
                <a:sym typeface="Calibri"/>
              </a:rPr>
              <a:t>E.g. for P(L | +r), we would end up with:</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342882" lvl="0" marL="342882" rtl="0" algn="l">
              <a:spcBef>
                <a:spcPts val="480"/>
              </a:spcBef>
              <a:spcAft>
                <a:spcPts val="0"/>
              </a:spcAft>
              <a:buSzPts val="2400"/>
              <a:buChar char="▪"/>
            </a:pPr>
            <a:r>
              <a:rPr lang="en-US" sz="2400">
                <a:latin typeface="Calibri"/>
                <a:ea typeface="Calibri"/>
                <a:cs typeface="Calibri"/>
                <a:sym typeface="Calibri"/>
              </a:rPr>
              <a:t>To get our answer, just normalize this!</a:t>
            </a:r>
            <a:endParaRPr/>
          </a:p>
          <a:p>
            <a:pPr indent="-158736" lvl="1" marL="742913" rtl="0" algn="l">
              <a:spcBef>
                <a:spcPts val="400"/>
              </a:spcBef>
              <a:spcAft>
                <a:spcPts val="0"/>
              </a:spcAft>
              <a:buSzPts val="2000"/>
              <a:buNone/>
            </a:pPr>
            <a:r>
              <a:t/>
            </a:r>
            <a:endParaRPr sz="2000">
              <a:latin typeface="Calibri"/>
              <a:ea typeface="Calibri"/>
              <a:cs typeface="Calibri"/>
              <a:sym typeface="Calibri"/>
            </a:endParaRPr>
          </a:p>
          <a:p>
            <a:pPr indent="-342882" lvl="0" marL="342882" rtl="0" algn="l">
              <a:spcBef>
                <a:spcPts val="480"/>
              </a:spcBef>
              <a:spcAft>
                <a:spcPts val="0"/>
              </a:spcAft>
              <a:buSzPts val="2400"/>
              <a:buChar char="▪"/>
            </a:pPr>
            <a:r>
              <a:rPr lang="en-US" sz="2400">
                <a:latin typeface="Calibri"/>
                <a:ea typeface="Calibri"/>
                <a:cs typeface="Calibri"/>
                <a:sym typeface="Calibri"/>
              </a:rPr>
              <a:t>That ’s it!</a:t>
            </a:r>
            <a:endParaRPr sz="2400">
              <a:latin typeface="Calibri"/>
              <a:ea typeface="Calibri"/>
              <a:cs typeface="Calibri"/>
              <a:sym typeface="Calibri"/>
            </a:endParaRPr>
          </a:p>
        </p:txBody>
      </p:sp>
      <p:pic>
        <p:nvPicPr>
          <p:cNvPr descr="txp_fig" id="625" name="Google Shape;625;p31"/>
          <p:cNvPicPr preferRelativeResize="0"/>
          <p:nvPr/>
        </p:nvPicPr>
        <p:blipFill rotWithShape="1">
          <a:blip r:embed="rId4">
            <a:alphaModFix/>
          </a:blip>
          <a:srcRect b="0" l="0" r="0" t="0"/>
          <a:stretch/>
        </p:blipFill>
        <p:spPr>
          <a:xfrm>
            <a:off x="1692275" y="2667000"/>
            <a:ext cx="1304925" cy="306388"/>
          </a:xfrm>
          <a:prstGeom prst="rect">
            <a:avLst/>
          </a:prstGeom>
          <a:noFill/>
          <a:ln>
            <a:noFill/>
          </a:ln>
        </p:spPr>
      </p:pic>
      <p:graphicFrame>
        <p:nvGraphicFramePr>
          <p:cNvPr id="626" name="Google Shape;626;p31"/>
          <p:cNvGraphicFramePr/>
          <p:nvPr/>
        </p:nvGraphicFramePr>
        <p:xfrm>
          <a:off x="6019800" y="3124200"/>
          <a:ext cx="3000000" cy="3000000"/>
        </p:xfrm>
        <a:graphic>
          <a:graphicData uri="http://schemas.openxmlformats.org/drawingml/2006/table">
            <a:tbl>
              <a:tblPr>
                <a:noFill/>
                <a:tableStyleId>{CF06F7C0-B020-4422-B3F4-BAD6CDDEE18A}</a:tableStyleId>
              </a:tblPr>
              <a:tblGrid>
                <a:gridCol w="457200"/>
                <a:gridCol w="6858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0.26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0.74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27" name="Google Shape;627;p31"/>
          <p:cNvGraphicFramePr/>
          <p:nvPr/>
        </p:nvGraphicFramePr>
        <p:xfrm>
          <a:off x="1676400" y="3124200"/>
          <a:ext cx="3000000" cy="3000000"/>
        </p:xfrm>
        <a:graphic>
          <a:graphicData uri="http://schemas.openxmlformats.org/drawingml/2006/table">
            <a:tbl>
              <a:tblPr>
                <a:noFill/>
                <a:tableStyleId>{CF06F7C0-B020-4422-B3F4-BAD6CDDEE18A}</a:tableStyleId>
              </a:tblPr>
              <a:tblGrid>
                <a:gridCol w="431800"/>
                <a:gridCol w="431800"/>
                <a:gridCol w="889000"/>
              </a:tblGrid>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0.026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5250">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+r</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0.074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628" name="Google Shape;628;p31"/>
          <p:cNvPicPr preferRelativeResize="0"/>
          <p:nvPr/>
        </p:nvPicPr>
        <p:blipFill rotWithShape="1">
          <a:blip r:embed="rId5">
            <a:alphaModFix/>
          </a:blip>
          <a:srcRect b="0" l="0" r="0" t="0"/>
          <a:stretch/>
        </p:blipFill>
        <p:spPr>
          <a:xfrm>
            <a:off x="5810250" y="2667000"/>
            <a:ext cx="1428750" cy="322263"/>
          </a:xfrm>
          <a:prstGeom prst="rect">
            <a:avLst/>
          </a:prstGeom>
          <a:noFill/>
          <a:ln>
            <a:noFill/>
          </a:ln>
        </p:spPr>
      </p:pic>
      <p:sp>
        <p:nvSpPr>
          <p:cNvPr id="629" name="Google Shape;629;p31"/>
          <p:cNvSpPr/>
          <p:nvPr/>
        </p:nvSpPr>
        <p:spPr>
          <a:xfrm>
            <a:off x="4191000" y="3276600"/>
            <a:ext cx="990600" cy="304800"/>
          </a:xfrm>
          <a:prstGeom prst="rightArrow">
            <a:avLst>
              <a:gd fmla="val 50000" name="adj1"/>
              <a:gd fmla="val 8125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31"/>
          <p:cNvSpPr txBox="1"/>
          <p:nvPr/>
        </p:nvSpPr>
        <p:spPr>
          <a:xfrm>
            <a:off x="3581400" y="2667000"/>
            <a:ext cx="2057400" cy="4000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accent2"/>
                </a:solidFill>
                <a:latin typeface="Calibri"/>
                <a:ea typeface="Calibri"/>
                <a:cs typeface="Calibri"/>
                <a:sym typeface="Calibri"/>
              </a:rPr>
              <a:t>Normalize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Inference by Enumeration</a:t>
            </a:r>
            <a:endParaRPr/>
          </a:p>
        </p:txBody>
      </p:sp>
      <p:sp>
        <p:nvSpPr>
          <p:cNvPr id="636" name="Google Shape;636;p32"/>
          <p:cNvSpPr txBox="1"/>
          <p:nvPr>
            <p:ph idx="1" type="body"/>
          </p:nvPr>
        </p:nvSpPr>
        <p:spPr>
          <a:xfrm>
            <a:off x="199221" y="1295813"/>
            <a:ext cx="8229600" cy="132753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000"/>
              <a:buChar char="▪"/>
            </a:pPr>
            <a:r>
              <a:rPr lang="en-US" sz="2000">
                <a:latin typeface="Calibri"/>
                <a:ea typeface="Calibri"/>
                <a:cs typeface="Calibri"/>
                <a:sym typeface="Calibri"/>
              </a:rPr>
              <a:t>General case: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Evidence variables: </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Query* variable: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Hidden variables:</a:t>
            </a:r>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p:txBody>
      </p:sp>
      <p:pic>
        <p:nvPicPr>
          <p:cNvPr descr="txp_fig" id="637" name="Google Shape;637;p32"/>
          <p:cNvPicPr preferRelativeResize="0"/>
          <p:nvPr/>
        </p:nvPicPr>
        <p:blipFill rotWithShape="1">
          <a:blip r:embed="rId3">
            <a:alphaModFix/>
          </a:blip>
          <a:srcRect b="0" l="0" r="0" t="0"/>
          <a:stretch/>
        </p:blipFill>
        <p:spPr>
          <a:xfrm>
            <a:off x="5714081" y="1699187"/>
            <a:ext cx="1574800" cy="228600"/>
          </a:xfrm>
          <a:prstGeom prst="rect">
            <a:avLst/>
          </a:prstGeom>
          <a:noFill/>
          <a:ln>
            <a:noFill/>
          </a:ln>
        </p:spPr>
      </p:pic>
      <p:pic>
        <p:nvPicPr>
          <p:cNvPr descr="txp_fig" id="638" name="Google Shape;638;p32"/>
          <p:cNvPicPr preferRelativeResize="0"/>
          <p:nvPr/>
        </p:nvPicPr>
        <p:blipFill rotWithShape="1">
          <a:blip r:embed="rId4">
            <a:alphaModFix/>
          </a:blip>
          <a:srcRect b="0" l="0" r="0" t="0"/>
          <a:stretch/>
        </p:blipFill>
        <p:spPr>
          <a:xfrm>
            <a:off x="3176973" y="1610535"/>
            <a:ext cx="2095500" cy="227013"/>
          </a:xfrm>
          <a:prstGeom prst="rect">
            <a:avLst/>
          </a:prstGeom>
          <a:noFill/>
          <a:ln>
            <a:noFill/>
          </a:ln>
        </p:spPr>
      </p:pic>
      <p:pic>
        <p:nvPicPr>
          <p:cNvPr descr="txp_fig" id="639" name="Google Shape;639;p32"/>
          <p:cNvPicPr preferRelativeResize="0"/>
          <p:nvPr/>
        </p:nvPicPr>
        <p:blipFill rotWithShape="1">
          <a:blip r:embed="rId5">
            <a:alphaModFix/>
          </a:blip>
          <a:srcRect b="0" l="0" r="0" t="0"/>
          <a:stretch/>
        </p:blipFill>
        <p:spPr>
          <a:xfrm>
            <a:off x="3189673" y="1929623"/>
            <a:ext cx="169863" cy="214312"/>
          </a:xfrm>
          <a:prstGeom prst="rect">
            <a:avLst/>
          </a:prstGeom>
          <a:noFill/>
          <a:ln>
            <a:noFill/>
          </a:ln>
        </p:spPr>
      </p:pic>
      <p:pic>
        <p:nvPicPr>
          <p:cNvPr descr="txp_fig" id="640" name="Google Shape;640;p32"/>
          <p:cNvPicPr preferRelativeResize="0"/>
          <p:nvPr/>
        </p:nvPicPr>
        <p:blipFill rotWithShape="1">
          <a:blip r:embed="rId6">
            <a:alphaModFix/>
          </a:blip>
          <a:srcRect b="0" l="0" r="0" t="0"/>
          <a:stretch/>
        </p:blipFill>
        <p:spPr>
          <a:xfrm>
            <a:off x="3154748" y="2234423"/>
            <a:ext cx="958850" cy="214312"/>
          </a:xfrm>
          <a:prstGeom prst="rect">
            <a:avLst/>
          </a:prstGeom>
          <a:noFill/>
          <a:ln>
            <a:noFill/>
          </a:ln>
        </p:spPr>
      </p:pic>
      <p:pic>
        <p:nvPicPr>
          <p:cNvPr descr="txp_fig" id="641" name="Google Shape;641;p32"/>
          <p:cNvPicPr preferRelativeResize="0"/>
          <p:nvPr/>
        </p:nvPicPr>
        <p:blipFill rotWithShape="1">
          <a:blip r:embed="rId7">
            <a:alphaModFix/>
          </a:blip>
          <a:srcRect b="0" l="0" r="0" t="0"/>
          <a:stretch/>
        </p:blipFill>
        <p:spPr>
          <a:xfrm>
            <a:off x="8829704" y="1873689"/>
            <a:ext cx="2067441" cy="356309"/>
          </a:xfrm>
          <a:prstGeom prst="rect">
            <a:avLst/>
          </a:prstGeom>
          <a:noFill/>
          <a:ln>
            <a:noFill/>
          </a:ln>
        </p:spPr>
      </p:pic>
      <p:pic>
        <p:nvPicPr>
          <p:cNvPr descr="txp_fig" id="642" name="Google Shape;642;p32"/>
          <p:cNvPicPr preferRelativeResize="0"/>
          <p:nvPr/>
        </p:nvPicPr>
        <p:blipFill rotWithShape="1">
          <a:blip r:embed="rId8">
            <a:alphaModFix/>
          </a:blip>
          <a:srcRect b="0" l="0" r="0" t="0"/>
          <a:stretch/>
        </p:blipFill>
        <p:spPr>
          <a:xfrm>
            <a:off x="2545724" y="6153402"/>
            <a:ext cx="1885950" cy="252412"/>
          </a:xfrm>
          <a:prstGeom prst="rect">
            <a:avLst/>
          </a:prstGeom>
          <a:noFill/>
          <a:ln>
            <a:noFill/>
          </a:ln>
        </p:spPr>
      </p:pic>
      <p:pic>
        <p:nvPicPr>
          <p:cNvPr descr="txp_fig" id="643" name="Google Shape;643;p32"/>
          <p:cNvPicPr preferRelativeResize="0"/>
          <p:nvPr/>
        </p:nvPicPr>
        <p:blipFill rotWithShape="1">
          <a:blip r:embed="rId9">
            <a:alphaModFix/>
          </a:blip>
          <a:srcRect b="0" l="0" r="0" t="0"/>
          <a:stretch/>
        </p:blipFill>
        <p:spPr>
          <a:xfrm>
            <a:off x="4505953" y="6071444"/>
            <a:ext cx="3257550" cy="539750"/>
          </a:xfrm>
          <a:prstGeom prst="rect">
            <a:avLst/>
          </a:prstGeom>
          <a:noFill/>
          <a:ln>
            <a:noFill/>
          </a:ln>
        </p:spPr>
      </p:pic>
      <p:sp>
        <p:nvSpPr>
          <p:cNvPr id="644" name="Google Shape;644;p32"/>
          <p:cNvSpPr/>
          <p:nvPr/>
        </p:nvSpPr>
        <p:spPr>
          <a:xfrm rot="-5400000">
            <a:off x="6489768" y="5379365"/>
            <a:ext cx="174830" cy="2134655"/>
          </a:xfrm>
          <a:prstGeom prst="leftBrace">
            <a:avLst>
              <a:gd fmla="val 108331"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645" name="Google Shape;645;p32"/>
          <p:cNvPicPr preferRelativeResize="0"/>
          <p:nvPr/>
        </p:nvPicPr>
        <p:blipFill rotWithShape="1">
          <a:blip r:embed="rId3">
            <a:alphaModFix/>
          </a:blip>
          <a:srcRect b="0" l="0" r="0" t="0"/>
          <a:stretch/>
        </p:blipFill>
        <p:spPr>
          <a:xfrm>
            <a:off x="5756065" y="6629400"/>
            <a:ext cx="1574800" cy="228600"/>
          </a:xfrm>
          <a:prstGeom prst="rect">
            <a:avLst/>
          </a:prstGeom>
          <a:noFill/>
          <a:ln>
            <a:noFill/>
          </a:ln>
        </p:spPr>
      </p:pic>
      <p:sp>
        <p:nvSpPr>
          <p:cNvPr id="646" name="Google Shape;646;p32"/>
          <p:cNvSpPr/>
          <p:nvPr/>
        </p:nvSpPr>
        <p:spPr>
          <a:xfrm>
            <a:off x="5379898" y="1559239"/>
            <a:ext cx="228600" cy="914400"/>
          </a:xfrm>
          <a:prstGeom prst="rightBrace">
            <a:avLst>
              <a:gd fmla="val 33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32"/>
          <p:cNvSpPr txBox="1"/>
          <p:nvPr/>
        </p:nvSpPr>
        <p:spPr>
          <a:xfrm>
            <a:off x="5751431" y="1968119"/>
            <a:ext cx="1524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All variables</a:t>
            </a:r>
            <a:endParaRPr/>
          </a:p>
        </p:txBody>
      </p:sp>
      <p:sp>
        <p:nvSpPr>
          <p:cNvPr id="648" name="Google Shape;648;p32"/>
          <p:cNvSpPr txBox="1"/>
          <p:nvPr/>
        </p:nvSpPr>
        <p:spPr>
          <a:xfrm>
            <a:off x="10488610" y="1129148"/>
            <a:ext cx="1557338" cy="7381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 Works fine with multiple query variables, too</a:t>
            </a:r>
            <a:endParaRPr/>
          </a:p>
        </p:txBody>
      </p:sp>
      <p:sp>
        <p:nvSpPr>
          <p:cNvPr id="649" name="Google Shape;649;p32"/>
          <p:cNvSpPr txBox="1"/>
          <p:nvPr/>
        </p:nvSpPr>
        <p:spPr>
          <a:xfrm>
            <a:off x="7779228" y="1296460"/>
            <a:ext cx="3997028" cy="86383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We want:</a:t>
            </a:r>
            <a:endParaRPr/>
          </a:p>
          <a:p>
            <a:pPr indent="-184136" lvl="1" marL="742913" marR="0" rtl="0" algn="l">
              <a:lnSpc>
                <a:spcPct val="8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p:txBody>
      </p:sp>
      <p:sp>
        <p:nvSpPr>
          <p:cNvPr id="650" name="Google Shape;650;p32"/>
          <p:cNvSpPr txBox="1"/>
          <p:nvPr/>
        </p:nvSpPr>
        <p:spPr>
          <a:xfrm>
            <a:off x="659401" y="3085809"/>
            <a:ext cx="2826696" cy="1025708"/>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1: Select the entries consistent with the evidence</a:t>
            </a:r>
            <a:endParaRPr/>
          </a:p>
        </p:txBody>
      </p:sp>
      <p:sp>
        <p:nvSpPr>
          <p:cNvPr id="651" name="Google Shape;651;p32"/>
          <p:cNvSpPr txBox="1"/>
          <p:nvPr/>
        </p:nvSpPr>
        <p:spPr>
          <a:xfrm>
            <a:off x="4095697" y="3081163"/>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2: Sum out H to get joint of Query and evidence</a:t>
            </a:r>
            <a:endParaRPr/>
          </a:p>
        </p:txBody>
      </p:sp>
      <p:sp>
        <p:nvSpPr>
          <p:cNvPr id="652" name="Google Shape;652;p32"/>
          <p:cNvSpPr txBox="1"/>
          <p:nvPr/>
        </p:nvSpPr>
        <p:spPr>
          <a:xfrm>
            <a:off x="8618168" y="3072764"/>
            <a:ext cx="2786348" cy="463841"/>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3: Normalize</a:t>
            </a:r>
            <a:endParaRPr/>
          </a:p>
          <a:p>
            <a:pPr indent="-215882" lvl="0" marL="342882" marR="0" rtl="0" algn="l">
              <a:lnSpc>
                <a:spcPct val="80000"/>
              </a:lnSpc>
              <a:spcBef>
                <a:spcPts val="400"/>
              </a:spcBef>
              <a:spcAft>
                <a:spcPts val="0"/>
              </a:spcAft>
              <a:buClr>
                <a:schemeClr val="accent2"/>
              </a:buClr>
              <a:buSzPts val="2000"/>
              <a:buFont typeface="Noto Sans Symbols"/>
              <a:buNone/>
            </a:pPr>
            <a:r>
              <a:t/>
            </a:r>
            <a:endParaRPr sz="2000">
              <a:solidFill>
                <a:schemeClr val="accent2"/>
              </a:solidFill>
              <a:latin typeface="Calibri"/>
              <a:ea typeface="Calibri"/>
              <a:cs typeface="Calibri"/>
              <a:sym typeface="Calibri"/>
            </a:endParaRPr>
          </a:p>
        </p:txBody>
      </p:sp>
      <p:pic>
        <p:nvPicPr>
          <p:cNvPr id="653" name="Google Shape;653;p32"/>
          <p:cNvPicPr preferRelativeResize="0"/>
          <p:nvPr/>
        </p:nvPicPr>
        <p:blipFill rotWithShape="1">
          <a:blip r:embed="rId10">
            <a:alphaModFix/>
          </a:blip>
          <a:srcRect b="0" l="0" r="0" t="0"/>
          <a:stretch/>
        </p:blipFill>
        <p:spPr>
          <a:xfrm>
            <a:off x="345579" y="3954241"/>
            <a:ext cx="3561300" cy="2048283"/>
          </a:xfrm>
          <a:prstGeom prst="rect">
            <a:avLst/>
          </a:prstGeom>
          <a:noFill/>
          <a:ln>
            <a:noFill/>
          </a:ln>
        </p:spPr>
      </p:pic>
      <p:pic>
        <p:nvPicPr>
          <p:cNvPr id="654" name="Google Shape;654;p32"/>
          <p:cNvPicPr preferRelativeResize="0"/>
          <p:nvPr/>
        </p:nvPicPr>
        <p:blipFill rotWithShape="1">
          <a:blip r:embed="rId11">
            <a:alphaModFix/>
          </a:blip>
          <a:srcRect b="0" l="0" r="0" t="0"/>
          <a:stretch/>
        </p:blipFill>
        <p:spPr>
          <a:xfrm>
            <a:off x="4448017" y="3737772"/>
            <a:ext cx="3114039" cy="2076026"/>
          </a:xfrm>
          <a:prstGeom prst="rect">
            <a:avLst/>
          </a:prstGeom>
          <a:noFill/>
          <a:ln>
            <a:noFill/>
          </a:ln>
        </p:spPr>
      </p:pic>
      <p:pic>
        <p:nvPicPr>
          <p:cNvPr descr="TP_tmp.png" id="655" name="Google Shape;655;p32"/>
          <p:cNvPicPr preferRelativeResize="0"/>
          <p:nvPr/>
        </p:nvPicPr>
        <p:blipFill rotWithShape="1">
          <a:blip r:embed="rId12">
            <a:alphaModFix/>
          </a:blip>
          <a:srcRect b="0" l="0" r="0" t="0"/>
          <a:stretch/>
        </p:blipFill>
        <p:spPr>
          <a:xfrm>
            <a:off x="9180292" y="5675132"/>
            <a:ext cx="2463800" cy="584200"/>
          </a:xfrm>
          <a:prstGeom prst="rect">
            <a:avLst/>
          </a:prstGeom>
          <a:noFill/>
          <a:ln>
            <a:noFill/>
          </a:ln>
        </p:spPr>
      </p:pic>
      <p:pic>
        <p:nvPicPr>
          <p:cNvPr descr="TP_tmp.png" id="656" name="Google Shape;656;p32"/>
          <p:cNvPicPr preferRelativeResize="0"/>
          <p:nvPr/>
        </p:nvPicPr>
        <p:blipFill rotWithShape="1">
          <a:blip r:embed="rId13">
            <a:alphaModFix/>
          </a:blip>
          <a:srcRect b="0" l="0" r="0" t="0"/>
          <a:stretch/>
        </p:blipFill>
        <p:spPr>
          <a:xfrm>
            <a:off x="8408358" y="6324600"/>
            <a:ext cx="3657600" cy="533400"/>
          </a:xfrm>
          <a:prstGeom prst="rect">
            <a:avLst/>
          </a:prstGeom>
          <a:noFill/>
          <a:ln>
            <a:noFill/>
          </a:ln>
        </p:spPr>
      </p:pic>
      <p:pic>
        <p:nvPicPr>
          <p:cNvPr descr="latex-image-1.pdf" id="657" name="Google Shape;657;p32"/>
          <p:cNvPicPr preferRelativeResize="0"/>
          <p:nvPr/>
        </p:nvPicPr>
        <p:blipFill rotWithShape="1">
          <a:blip r:embed="rId14">
            <a:alphaModFix/>
          </a:blip>
          <a:srcRect b="0" l="0" r="0" t="0"/>
          <a:stretch/>
        </p:blipFill>
        <p:spPr>
          <a:xfrm>
            <a:off x="9692096" y="3665394"/>
            <a:ext cx="1123188" cy="1511199"/>
          </a:xfrm>
          <a:prstGeom prst="rect">
            <a:avLst/>
          </a:prstGeom>
          <a:noFill/>
          <a:ln>
            <a:noFill/>
          </a:ln>
        </p:spPr>
      </p:pic>
      <p:sp>
        <p:nvSpPr>
          <p:cNvPr id="658" name="Google Shape;658;p32"/>
          <p:cNvSpPr txBox="1"/>
          <p:nvPr/>
        </p:nvSpPr>
        <p:spPr>
          <a:xfrm>
            <a:off x="5488658" y="5818341"/>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Compute joint</a:t>
            </a:r>
            <a:endParaRPr/>
          </a:p>
        </p:txBody>
      </p:sp>
      <p:sp>
        <p:nvSpPr>
          <p:cNvPr id="659" name="Google Shape;659;p32"/>
          <p:cNvSpPr txBox="1"/>
          <p:nvPr/>
        </p:nvSpPr>
        <p:spPr>
          <a:xfrm>
            <a:off x="2675288" y="6567194"/>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Sum out hidden 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3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Variable Elimination</a:t>
            </a:r>
            <a:endParaRPr/>
          </a:p>
        </p:txBody>
      </p:sp>
      <p:sp>
        <p:nvSpPr>
          <p:cNvPr id="665" name="Google Shape;665;p33"/>
          <p:cNvSpPr txBox="1"/>
          <p:nvPr>
            <p:ph idx="1" type="body"/>
          </p:nvPr>
        </p:nvSpPr>
        <p:spPr>
          <a:xfrm>
            <a:off x="199221" y="1295813"/>
            <a:ext cx="8229600" cy="132753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000"/>
              <a:buChar char="▪"/>
            </a:pPr>
            <a:r>
              <a:rPr lang="en-US" sz="2000">
                <a:latin typeface="Calibri"/>
                <a:ea typeface="Calibri"/>
                <a:cs typeface="Calibri"/>
                <a:sym typeface="Calibri"/>
              </a:rPr>
              <a:t>General case: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Evidence variables: </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Query* variable: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Hidden variables:</a:t>
            </a:r>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p:txBody>
      </p:sp>
      <p:pic>
        <p:nvPicPr>
          <p:cNvPr descr="txp_fig" id="666" name="Google Shape;666;p33"/>
          <p:cNvPicPr preferRelativeResize="0"/>
          <p:nvPr/>
        </p:nvPicPr>
        <p:blipFill rotWithShape="1">
          <a:blip r:embed="rId3">
            <a:alphaModFix/>
          </a:blip>
          <a:srcRect b="0" l="0" r="0" t="0"/>
          <a:stretch/>
        </p:blipFill>
        <p:spPr>
          <a:xfrm>
            <a:off x="5714081" y="1699187"/>
            <a:ext cx="1574800" cy="228600"/>
          </a:xfrm>
          <a:prstGeom prst="rect">
            <a:avLst/>
          </a:prstGeom>
          <a:noFill/>
          <a:ln>
            <a:noFill/>
          </a:ln>
        </p:spPr>
      </p:pic>
      <p:pic>
        <p:nvPicPr>
          <p:cNvPr descr="txp_fig" id="667" name="Google Shape;667;p33"/>
          <p:cNvPicPr preferRelativeResize="0"/>
          <p:nvPr/>
        </p:nvPicPr>
        <p:blipFill rotWithShape="1">
          <a:blip r:embed="rId4">
            <a:alphaModFix/>
          </a:blip>
          <a:srcRect b="0" l="0" r="0" t="0"/>
          <a:stretch/>
        </p:blipFill>
        <p:spPr>
          <a:xfrm>
            <a:off x="3176973" y="1610535"/>
            <a:ext cx="2095500" cy="227013"/>
          </a:xfrm>
          <a:prstGeom prst="rect">
            <a:avLst/>
          </a:prstGeom>
          <a:noFill/>
          <a:ln>
            <a:noFill/>
          </a:ln>
        </p:spPr>
      </p:pic>
      <p:pic>
        <p:nvPicPr>
          <p:cNvPr descr="txp_fig" id="668" name="Google Shape;668;p33"/>
          <p:cNvPicPr preferRelativeResize="0"/>
          <p:nvPr/>
        </p:nvPicPr>
        <p:blipFill rotWithShape="1">
          <a:blip r:embed="rId5">
            <a:alphaModFix/>
          </a:blip>
          <a:srcRect b="0" l="0" r="0" t="0"/>
          <a:stretch/>
        </p:blipFill>
        <p:spPr>
          <a:xfrm>
            <a:off x="3189673" y="1929623"/>
            <a:ext cx="169863" cy="214312"/>
          </a:xfrm>
          <a:prstGeom prst="rect">
            <a:avLst/>
          </a:prstGeom>
          <a:noFill/>
          <a:ln>
            <a:noFill/>
          </a:ln>
        </p:spPr>
      </p:pic>
      <p:pic>
        <p:nvPicPr>
          <p:cNvPr descr="txp_fig" id="669" name="Google Shape;669;p33"/>
          <p:cNvPicPr preferRelativeResize="0"/>
          <p:nvPr/>
        </p:nvPicPr>
        <p:blipFill rotWithShape="1">
          <a:blip r:embed="rId6">
            <a:alphaModFix/>
          </a:blip>
          <a:srcRect b="0" l="0" r="0" t="0"/>
          <a:stretch/>
        </p:blipFill>
        <p:spPr>
          <a:xfrm>
            <a:off x="3154748" y="2234423"/>
            <a:ext cx="958850" cy="214312"/>
          </a:xfrm>
          <a:prstGeom prst="rect">
            <a:avLst/>
          </a:prstGeom>
          <a:noFill/>
          <a:ln>
            <a:noFill/>
          </a:ln>
        </p:spPr>
      </p:pic>
      <p:pic>
        <p:nvPicPr>
          <p:cNvPr descr="txp_fig" id="670" name="Google Shape;670;p33"/>
          <p:cNvPicPr preferRelativeResize="0"/>
          <p:nvPr/>
        </p:nvPicPr>
        <p:blipFill rotWithShape="1">
          <a:blip r:embed="rId7">
            <a:alphaModFix/>
          </a:blip>
          <a:srcRect b="0" l="0" r="0" t="0"/>
          <a:stretch/>
        </p:blipFill>
        <p:spPr>
          <a:xfrm>
            <a:off x="8829704" y="1873689"/>
            <a:ext cx="2067441" cy="356309"/>
          </a:xfrm>
          <a:prstGeom prst="rect">
            <a:avLst/>
          </a:prstGeom>
          <a:noFill/>
          <a:ln>
            <a:noFill/>
          </a:ln>
        </p:spPr>
      </p:pic>
      <p:pic>
        <p:nvPicPr>
          <p:cNvPr descr="txp_fig" id="671" name="Google Shape;671;p33"/>
          <p:cNvPicPr preferRelativeResize="0"/>
          <p:nvPr/>
        </p:nvPicPr>
        <p:blipFill rotWithShape="1">
          <a:blip r:embed="rId8">
            <a:alphaModFix/>
          </a:blip>
          <a:srcRect b="0" l="0" r="0" t="0"/>
          <a:stretch/>
        </p:blipFill>
        <p:spPr>
          <a:xfrm>
            <a:off x="2545724" y="6153402"/>
            <a:ext cx="1885950" cy="252412"/>
          </a:xfrm>
          <a:prstGeom prst="rect">
            <a:avLst/>
          </a:prstGeom>
          <a:noFill/>
          <a:ln>
            <a:noFill/>
          </a:ln>
        </p:spPr>
      </p:pic>
      <p:pic>
        <p:nvPicPr>
          <p:cNvPr descr="txp_fig" id="672" name="Google Shape;672;p33"/>
          <p:cNvPicPr preferRelativeResize="0"/>
          <p:nvPr/>
        </p:nvPicPr>
        <p:blipFill rotWithShape="1">
          <a:blip r:embed="rId9">
            <a:alphaModFix/>
          </a:blip>
          <a:srcRect b="0" l="0" r="0" t="0"/>
          <a:stretch/>
        </p:blipFill>
        <p:spPr>
          <a:xfrm>
            <a:off x="4505953" y="6071444"/>
            <a:ext cx="3257550" cy="539750"/>
          </a:xfrm>
          <a:prstGeom prst="rect">
            <a:avLst/>
          </a:prstGeom>
          <a:noFill/>
          <a:ln>
            <a:noFill/>
          </a:ln>
        </p:spPr>
      </p:pic>
      <p:sp>
        <p:nvSpPr>
          <p:cNvPr id="673" name="Google Shape;673;p33"/>
          <p:cNvSpPr/>
          <p:nvPr/>
        </p:nvSpPr>
        <p:spPr>
          <a:xfrm rot="-5400000">
            <a:off x="6489768" y="5379365"/>
            <a:ext cx="174830" cy="2134655"/>
          </a:xfrm>
          <a:prstGeom prst="leftBrace">
            <a:avLst>
              <a:gd fmla="val 108331"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674" name="Google Shape;674;p33"/>
          <p:cNvPicPr preferRelativeResize="0"/>
          <p:nvPr/>
        </p:nvPicPr>
        <p:blipFill rotWithShape="1">
          <a:blip r:embed="rId3">
            <a:alphaModFix/>
          </a:blip>
          <a:srcRect b="0" l="0" r="0" t="0"/>
          <a:stretch/>
        </p:blipFill>
        <p:spPr>
          <a:xfrm>
            <a:off x="5756065" y="6629400"/>
            <a:ext cx="1574800" cy="228600"/>
          </a:xfrm>
          <a:prstGeom prst="rect">
            <a:avLst/>
          </a:prstGeom>
          <a:noFill/>
          <a:ln>
            <a:noFill/>
          </a:ln>
        </p:spPr>
      </p:pic>
      <p:sp>
        <p:nvSpPr>
          <p:cNvPr id="675" name="Google Shape;675;p33"/>
          <p:cNvSpPr/>
          <p:nvPr/>
        </p:nvSpPr>
        <p:spPr>
          <a:xfrm>
            <a:off x="5379898" y="1559239"/>
            <a:ext cx="228600" cy="914400"/>
          </a:xfrm>
          <a:prstGeom prst="rightBrace">
            <a:avLst>
              <a:gd fmla="val 33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33"/>
          <p:cNvSpPr txBox="1"/>
          <p:nvPr/>
        </p:nvSpPr>
        <p:spPr>
          <a:xfrm>
            <a:off x="5751431" y="1968119"/>
            <a:ext cx="1524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All variables</a:t>
            </a:r>
            <a:endParaRPr/>
          </a:p>
        </p:txBody>
      </p:sp>
      <p:sp>
        <p:nvSpPr>
          <p:cNvPr id="677" name="Google Shape;677;p33"/>
          <p:cNvSpPr txBox="1"/>
          <p:nvPr/>
        </p:nvSpPr>
        <p:spPr>
          <a:xfrm>
            <a:off x="10488610" y="1129148"/>
            <a:ext cx="1557338" cy="7381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 Works fine with multiple query variables, too</a:t>
            </a:r>
            <a:endParaRPr/>
          </a:p>
        </p:txBody>
      </p:sp>
      <p:sp>
        <p:nvSpPr>
          <p:cNvPr id="678" name="Google Shape;678;p33"/>
          <p:cNvSpPr txBox="1"/>
          <p:nvPr/>
        </p:nvSpPr>
        <p:spPr>
          <a:xfrm>
            <a:off x="7779228" y="1296460"/>
            <a:ext cx="3997028" cy="86383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We want:</a:t>
            </a:r>
            <a:endParaRPr/>
          </a:p>
          <a:p>
            <a:pPr indent="-184136" lvl="1" marL="742913" marR="0" rtl="0" algn="l">
              <a:lnSpc>
                <a:spcPct val="8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p:txBody>
      </p:sp>
      <p:sp>
        <p:nvSpPr>
          <p:cNvPr id="679" name="Google Shape;679;p33"/>
          <p:cNvSpPr txBox="1"/>
          <p:nvPr/>
        </p:nvSpPr>
        <p:spPr>
          <a:xfrm>
            <a:off x="659401" y="3085809"/>
            <a:ext cx="2826696" cy="1025708"/>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1: Select the entries consistent with the evidence</a:t>
            </a:r>
            <a:endParaRPr/>
          </a:p>
        </p:txBody>
      </p:sp>
      <p:sp>
        <p:nvSpPr>
          <p:cNvPr id="680" name="Google Shape;680;p33"/>
          <p:cNvSpPr txBox="1"/>
          <p:nvPr/>
        </p:nvSpPr>
        <p:spPr>
          <a:xfrm>
            <a:off x="4095697" y="3081163"/>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2: Sum out H to get joint of Query and evidence</a:t>
            </a:r>
            <a:endParaRPr/>
          </a:p>
        </p:txBody>
      </p:sp>
      <p:sp>
        <p:nvSpPr>
          <p:cNvPr id="681" name="Google Shape;681;p33"/>
          <p:cNvSpPr txBox="1"/>
          <p:nvPr/>
        </p:nvSpPr>
        <p:spPr>
          <a:xfrm>
            <a:off x="8618168" y="3072764"/>
            <a:ext cx="2786348" cy="463841"/>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Step 3: Normalize</a:t>
            </a:r>
            <a:endParaRPr/>
          </a:p>
          <a:p>
            <a:pPr indent="-215882" lvl="0" marL="342882" marR="0" rtl="0" algn="l">
              <a:lnSpc>
                <a:spcPct val="80000"/>
              </a:lnSpc>
              <a:spcBef>
                <a:spcPts val="400"/>
              </a:spcBef>
              <a:spcAft>
                <a:spcPts val="0"/>
              </a:spcAft>
              <a:buClr>
                <a:schemeClr val="accent2"/>
              </a:buClr>
              <a:buSzPts val="2000"/>
              <a:buFont typeface="Noto Sans Symbols"/>
              <a:buNone/>
            </a:pPr>
            <a:r>
              <a:t/>
            </a:r>
            <a:endParaRPr sz="2000">
              <a:solidFill>
                <a:schemeClr val="accent2"/>
              </a:solidFill>
              <a:latin typeface="Calibri"/>
              <a:ea typeface="Calibri"/>
              <a:cs typeface="Calibri"/>
              <a:sym typeface="Calibri"/>
            </a:endParaRPr>
          </a:p>
        </p:txBody>
      </p:sp>
      <p:pic>
        <p:nvPicPr>
          <p:cNvPr id="682" name="Google Shape;682;p33"/>
          <p:cNvPicPr preferRelativeResize="0"/>
          <p:nvPr/>
        </p:nvPicPr>
        <p:blipFill rotWithShape="1">
          <a:blip r:embed="rId10">
            <a:alphaModFix/>
          </a:blip>
          <a:srcRect b="0" l="0" r="0" t="0"/>
          <a:stretch/>
        </p:blipFill>
        <p:spPr>
          <a:xfrm>
            <a:off x="345579" y="3954241"/>
            <a:ext cx="3561300" cy="2048283"/>
          </a:xfrm>
          <a:prstGeom prst="rect">
            <a:avLst/>
          </a:prstGeom>
          <a:noFill/>
          <a:ln>
            <a:noFill/>
          </a:ln>
        </p:spPr>
      </p:pic>
      <p:pic>
        <p:nvPicPr>
          <p:cNvPr id="683" name="Google Shape;683;p33"/>
          <p:cNvPicPr preferRelativeResize="0"/>
          <p:nvPr/>
        </p:nvPicPr>
        <p:blipFill rotWithShape="1">
          <a:blip r:embed="rId11">
            <a:alphaModFix/>
          </a:blip>
          <a:srcRect b="0" l="0" r="0" t="0"/>
          <a:stretch/>
        </p:blipFill>
        <p:spPr>
          <a:xfrm>
            <a:off x="4448017" y="3737772"/>
            <a:ext cx="3114039" cy="2076026"/>
          </a:xfrm>
          <a:prstGeom prst="rect">
            <a:avLst/>
          </a:prstGeom>
          <a:noFill/>
          <a:ln>
            <a:noFill/>
          </a:ln>
        </p:spPr>
      </p:pic>
      <p:pic>
        <p:nvPicPr>
          <p:cNvPr descr="TP_tmp.png" id="684" name="Google Shape;684;p33"/>
          <p:cNvPicPr preferRelativeResize="0"/>
          <p:nvPr/>
        </p:nvPicPr>
        <p:blipFill rotWithShape="1">
          <a:blip r:embed="rId12">
            <a:alphaModFix/>
          </a:blip>
          <a:srcRect b="0" l="0" r="0" t="0"/>
          <a:stretch/>
        </p:blipFill>
        <p:spPr>
          <a:xfrm>
            <a:off x="9180292" y="5675132"/>
            <a:ext cx="2463800" cy="584200"/>
          </a:xfrm>
          <a:prstGeom prst="rect">
            <a:avLst/>
          </a:prstGeom>
          <a:noFill/>
          <a:ln>
            <a:noFill/>
          </a:ln>
        </p:spPr>
      </p:pic>
      <p:pic>
        <p:nvPicPr>
          <p:cNvPr descr="TP_tmp.png" id="685" name="Google Shape;685;p33"/>
          <p:cNvPicPr preferRelativeResize="0"/>
          <p:nvPr/>
        </p:nvPicPr>
        <p:blipFill rotWithShape="1">
          <a:blip r:embed="rId13">
            <a:alphaModFix/>
          </a:blip>
          <a:srcRect b="0" l="0" r="0" t="0"/>
          <a:stretch/>
        </p:blipFill>
        <p:spPr>
          <a:xfrm>
            <a:off x="8408358" y="6324600"/>
            <a:ext cx="3657600" cy="533400"/>
          </a:xfrm>
          <a:prstGeom prst="rect">
            <a:avLst/>
          </a:prstGeom>
          <a:noFill/>
          <a:ln>
            <a:noFill/>
          </a:ln>
        </p:spPr>
      </p:pic>
      <p:pic>
        <p:nvPicPr>
          <p:cNvPr descr="latex-image-1.pdf" id="686" name="Google Shape;686;p33"/>
          <p:cNvPicPr preferRelativeResize="0"/>
          <p:nvPr/>
        </p:nvPicPr>
        <p:blipFill rotWithShape="1">
          <a:blip r:embed="rId14">
            <a:alphaModFix/>
          </a:blip>
          <a:srcRect b="0" l="0" r="0" t="0"/>
          <a:stretch/>
        </p:blipFill>
        <p:spPr>
          <a:xfrm>
            <a:off x="9692096" y="3665394"/>
            <a:ext cx="1123188" cy="1511199"/>
          </a:xfrm>
          <a:prstGeom prst="rect">
            <a:avLst/>
          </a:prstGeom>
          <a:noFill/>
          <a:ln>
            <a:noFill/>
          </a:ln>
        </p:spPr>
      </p:pic>
      <p:sp>
        <p:nvSpPr>
          <p:cNvPr id="687" name="Google Shape;687;p33"/>
          <p:cNvSpPr txBox="1"/>
          <p:nvPr/>
        </p:nvSpPr>
        <p:spPr>
          <a:xfrm>
            <a:off x="1600200" y="6567194"/>
            <a:ext cx="4897810"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Interleave joining and summing 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General Variable Elimination</a:t>
            </a:r>
            <a:endParaRPr/>
          </a:p>
        </p:txBody>
      </p:sp>
      <p:sp>
        <p:nvSpPr>
          <p:cNvPr id="694" name="Google Shape;694;p34"/>
          <p:cNvSpPr txBox="1"/>
          <p:nvPr>
            <p:ph idx="1" type="body"/>
          </p:nvPr>
        </p:nvSpPr>
        <p:spPr>
          <a:xfrm>
            <a:off x="685800" y="1309687"/>
            <a:ext cx="5638800" cy="4373565"/>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
            </a:pPr>
            <a:r>
              <a:rPr lang="en-US" sz="2400"/>
              <a:t>Query:</a:t>
            </a:r>
            <a:endParaRPr/>
          </a:p>
          <a:p>
            <a:pPr indent="-190482" lvl="0" marL="342882" rtl="0" algn="l">
              <a:lnSpc>
                <a:spcPct val="90000"/>
              </a:lnSpc>
              <a:spcBef>
                <a:spcPts val="480"/>
              </a:spcBef>
              <a:spcAft>
                <a:spcPts val="0"/>
              </a:spcAft>
              <a:buSzPts val="2400"/>
              <a:buNone/>
            </a:pPr>
            <a:r>
              <a:t/>
            </a:r>
            <a:endParaRPr sz="2400"/>
          </a:p>
          <a:p>
            <a:pPr indent="-342882" lvl="0" marL="342882" rtl="0" algn="l">
              <a:lnSpc>
                <a:spcPct val="90000"/>
              </a:lnSpc>
              <a:spcBef>
                <a:spcPts val="480"/>
              </a:spcBef>
              <a:spcAft>
                <a:spcPts val="0"/>
              </a:spcAft>
              <a:buSzPts val="2400"/>
              <a:buChar char="▪"/>
            </a:pPr>
            <a:r>
              <a:rPr lang="en-US" sz="2400"/>
              <a:t>Start with initial factors:</a:t>
            </a:r>
            <a:endParaRPr/>
          </a:p>
          <a:p>
            <a:pPr indent="-285736" lvl="1" marL="742913" rtl="0" algn="l">
              <a:lnSpc>
                <a:spcPct val="90000"/>
              </a:lnSpc>
              <a:spcBef>
                <a:spcPts val="400"/>
              </a:spcBef>
              <a:spcAft>
                <a:spcPts val="0"/>
              </a:spcAft>
              <a:buSzPts val="2000"/>
              <a:buChar char="▪"/>
            </a:pPr>
            <a:r>
              <a:rPr lang="en-US" sz="2000"/>
              <a:t>Local CPTs (but instantiated by evidence)</a:t>
            </a:r>
            <a:endParaRPr/>
          </a:p>
          <a:p>
            <a:pPr indent="-190482" lvl="0" marL="342882" rtl="0" algn="l">
              <a:lnSpc>
                <a:spcPct val="90000"/>
              </a:lnSpc>
              <a:spcBef>
                <a:spcPts val="480"/>
              </a:spcBef>
              <a:spcAft>
                <a:spcPts val="0"/>
              </a:spcAft>
              <a:buSzPts val="2400"/>
              <a:buNone/>
            </a:pPr>
            <a:r>
              <a:t/>
            </a:r>
            <a:endParaRPr sz="2400"/>
          </a:p>
          <a:p>
            <a:pPr indent="-342882" lvl="0" marL="342882" rtl="0" algn="l">
              <a:lnSpc>
                <a:spcPct val="90000"/>
              </a:lnSpc>
              <a:spcBef>
                <a:spcPts val="480"/>
              </a:spcBef>
              <a:spcAft>
                <a:spcPts val="0"/>
              </a:spcAft>
              <a:buSzPts val="2400"/>
              <a:buChar char="▪"/>
            </a:pPr>
            <a:r>
              <a:rPr lang="en-US" sz="2400"/>
              <a:t>While there are still hidden variables (not Q or evidence):</a:t>
            </a:r>
            <a:endParaRPr/>
          </a:p>
          <a:p>
            <a:pPr indent="-285736" lvl="1" marL="742913" rtl="0" algn="l">
              <a:lnSpc>
                <a:spcPct val="90000"/>
              </a:lnSpc>
              <a:spcBef>
                <a:spcPts val="400"/>
              </a:spcBef>
              <a:spcAft>
                <a:spcPts val="0"/>
              </a:spcAft>
              <a:buSzPts val="2000"/>
              <a:buChar char="▪"/>
            </a:pPr>
            <a:r>
              <a:rPr lang="en-US" sz="2000"/>
              <a:t>Pick a hidden variable H</a:t>
            </a:r>
            <a:endParaRPr/>
          </a:p>
          <a:p>
            <a:pPr indent="-285736" lvl="1" marL="742913" rtl="0" algn="l">
              <a:lnSpc>
                <a:spcPct val="90000"/>
              </a:lnSpc>
              <a:spcBef>
                <a:spcPts val="400"/>
              </a:spcBef>
              <a:spcAft>
                <a:spcPts val="0"/>
              </a:spcAft>
              <a:buSzPts val="2000"/>
              <a:buChar char="▪"/>
            </a:pPr>
            <a:r>
              <a:rPr lang="en-US" sz="2000"/>
              <a:t>Join all factors mentioning H</a:t>
            </a:r>
            <a:endParaRPr/>
          </a:p>
          <a:p>
            <a:pPr indent="-285736" lvl="1" marL="742913" rtl="0" algn="l">
              <a:lnSpc>
                <a:spcPct val="90000"/>
              </a:lnSpc>
              <a:spcBef>
                <a:spcPts val="400"/>
              </a:spcBef>
              <a:spcAft>
                <a:spcPts val="0"/>
              </a:spcAft>
              <a:buSzPts val="2000"/>
              <a:buChar char="▪"/>
            </a:pPr>
            <a:r>
              <a:rPr lang="en-US" sz="2000"/>
              <a:t>Eliminate (sum out) H</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Join all remaining factors and normalize</a:t>
            </a:r>
            <a:endParaRPr/>
          </a:p>
          <a:p>
            <a:pPr indent="-190482" lvl="0" marL="342882" rtl="0" algn="l">
              <a:lnSpc>
                <a:spcPct val="90000"/>
              </a:lnSpc>
              <a:spcBef>
                <a:spcPts val="480"/>
              </a:spcBef>
              <a:spcAft>
                <a:spcPts val="0"/>
              </a:spcAft>
              <a:buSzPts val="2400"/>
              <a:buNone/>
            </a:pPr>
            <a:r>
              <a:t/>
            </a:r>
            <a:endParaRPr sz="2400"/>
          </a:p>
          <a:p>
            <a:pPr indent="-190482" lvl="0" marL="342882" rtl="0" algn="l">
              <a:lnSpc>
                <a:spcPct val="90000"/>
              </a:lnSpc>
              <a:spcBef>
                <a:spcPts val="480"/>
              </a:spcBef>
              <a:spcAft>
                <a:spcPts val="0"/>
              </a:spcAft>
              <a:buSzPts val="2400"/>
              <a:buNone/>
            </a:pPr>
            <a:r>
              <a:t/>
            </a:r>
            <a:endParaRPr sz="2400"/>
          </a:p>
          <a:p>
            <a:pPr indent="-190482" lvl="0" marL="342882" rtl="0" algn="l">
              <a:lnSpc>
                <a:spcPct val="90000"/>
              </a:lnSpc>
              <a:spcBef>
                <a:spcPts val="480"/>
              </a:spcBef>
              <a:spcAft>
                <a:spcPts val="0"/>
              </a:spcAft>
              <a:buSzPts val="2400"/>
              <a:buNone/>
            </a:pPr>
            <a:r>
              <a:t/>
            </a:r>
            <a:endParaRPr sz="2400"/>
          </a:p>
        </p:txBody>
      </p:sp>
      <p:pic>
        <p:nvPicPr>
          <p:cNvPr descr="txp_fig" id="695" name="Google Shape;695;p34"/>
          <p:cNvPicPr preferRelativeResize="0"/>
          <p:nvPr/>
        </p:nvPicPr>
        <p:blipFill rotWithShape="1">
          <a:blip r:embed="rId3">
            <a:alphaModFix/>
          </a:blip>
          <a:srcRect b="0" l="0" r="0" t="0"/>
          <a:stretch/>
        </p:blipFill>
        <p:spPr>
          <a:xfrm>
            <a:off x="2286000" y="1385887"/>
            <a:ext cx="4572000" cy="407987"/>
          </a:xfrm>
          <a:prstGeom prst="rect">
            <a:avLst/>
          </a:prstGeom>
          <a:noFill/>
          <a:ln>
            <a:noFill/>
          </a:ln>
        </p:spPr>
      </p:pic>
      <p:pic>
        <p:nvPicPr>
          <p:cNvPr id="696" name="Google Shape;696;p34"/>
          <p:cNvPicPr preferRelativeResize="0"/>
          <p:nvPr/>
        </p:nvPicPr>
        <p:blipFill rotWithShape="1">
          <a:blip r:embed="rId4">
            <a:alphaModFix/>
          </a:blip>
          <a:srcRect b="0" l="0" r="0" t="0"/>
          <a:stretch/>
        </p:blipFill>
        <p:spPr>
          <a:xfrm>
            <a:off x="8077200" y="3214687"/>
            <a:ext cx="3053791" cy="1546486"/>
          </a:xfrm>
          <a:prstGeom prst="rect">
            <a:avLst/>
          </a:prstGeom>
          <a:noFill/>
          <a:ln>
            <a:noFill/>
          </a:ln>
        </p:spPr>
      </p:pic>
      <p:pic>
        <p:nvPicPr>
          <p:cNvPr id="697" name="Google Shape;697;p34"/>
          <p:cNvPicPr preferRelativeResize="0"/>
          <p:nvPr/>
        </p:nvPicPr>
        <p:blipFill rotWithShape="1">
          <a:blip r:embed="rId5">
            <a:alphaModFix/>
          </a:blip>
          <a:srcRect b="0" l="0" r="0" t="0"/>
          <a:stretch/>
        </p:blipFill>
        <p:spPr>
          <a:xfrm>
            <a:off x="8305800" y="1462087"/>
            <a:ext cx="2252280" cy="1295399"/>
          </a:xfrm>
          <a:prstGeom prst="rect">
            <a:avLst/>
          </a:prstGeom>
          <a:noFill/>
          <a:ln>
            <a:noFill/>
          </a:ln>
        </p:spPr>
      </p:pic>
      <p:pic>
        <p:nvPicPr>
          <p:cNvPr descr="TP_tmp.png" id="698" name="Google Shape;698;p34"/>
          <p:cNvPicPr preferRelativeResize="0"/>
          <p:nvPr/>
        </p:nvPicPr>
        <p:blipFill rotWithShape="1">
          <a:blip r:embed="rId6">
            <a:alphaModFix/>
          </a:blip>
          <a:srcRect b="0" l="0" r="0" t="0"/>
          <a:stretch/>
        </p:blipFill>
        <p:spPr>
          <a:xfrm>
            <a:off x="9753600" y="5029200"/>
            <a:ext cx="685800" cy="900113"/>
          </a:xfrm>
          <a:prstGeom prst="rect">
            <a:avLst/>
          </a:prstGeom>
          <a:noFill/>
          <a:ln>
            <a:noFill/>
          </a:ln>
        </p:spPr>
      </p:pic>
      <p:pic>
        <p:nvPicPr>
          <p:cNvPr id="699" name="Google Shape;699;p34"/>
          <p:cNvPicPr preferRelativeResize="0"/>
          <p:nvPr/>
        </p:nvPicPr>
        <p:blipFill rotWithShape="1">
          <a:blip r:embed="rId7">
            <a:alphaModFix/>
          </a:blip>
          <a:srcRect b="0" l="0" r="0" t="0"/>
          <a:stretch/>
        </p:blipFill>
        <p:spPr>
          <a:xfrm>
            <a:off x="8063919" y="5334000"/>
            <a:ext cx="1307806" cy="41106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705" name="Google Shape;705;p35"/>
          <p:cNvSpPr txBox="1"/>
          <p:nvPr>
            <p:ph idx="1" type="body"/>
          </p:nvPr>
        </p:nvSpPr>
        <p:spPr>
          <a:xfrm>
            <a:off x="6629400" y="2895600"/>
            <a:ext cx="5867400" cy="3219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050"/>
              <a:buFont typeface="Noto Sans Symbols"/>
              <a:buNone/>
            </a:pPr>
            <a:r>
              <a:t/>
            </a:r>
            <a:endParaRPr sz="1050"/>
          </a:p>
          <a:p>
            <a:pPr indent="0" lvl="0" marL="0" rtl="0" algn="l">
              <a:spcBef>
                <a:spcPts val="400"/>
              </a:spcBef>
              <a:spcAft>
                <a:spcPts val="0"/>
              </a:spcAft>
              <a:buSzPts val="2000"/>
              <a:buFont typeface="Noto Sans Symbols"/>
              <a:buNone/>
            </a:pPr>
            <a:r>
              <a:rPr lang="en-US" sz="2000"/>
              <a:t>marginal can be obtained from joint by summing out</a:t>
            </a:r>
            <a:endParaRPr/>
          </a:p>
          <a:p>
            <a:pPr indent="0" lvl="0" marL="0" rtl="0" algn="l">
              <a:spcBef>
                <a:spcPts val="160"/>
              </a:spcBef>
              <a:spcAft>
                <a:spcPts val="0"/>
              </a:spcAft>
              <a:buSzPts val="800"/>
              <a:buFont typeface="Noto Sans Symbols"/>
              <a:buNone/>
            </a:pPr>
            <a:r>
              <a:t/>
            </a:r>
            <a:endParaRPr sz="800"/>
          </a:p>
          <a:p>
            <a:pPr indent="0" lvl="0" marL="0" rtl="0" algn="l">
              <a:spcBef>
                <a:spcPts val="400"/>
              </a:spcBef>
              <a:spcAft>
                <a:spcPts val="0"/>
              </a:spcAft>
              <a:buSzPts val="2000"/>
              <a:buFont typeface="Noto Sans Symbols"/>
              <a:buNone/>
            </a:pPr>
            <a:r>
              <a:rPr lang="en-US" sz="2000"/>
              <a:t>use Bayes’ net joint distribution expression</a:t>
            </a:r>
            <a:endParaRPr/>
          </a:p>
          <a:p>
            <a:pPr indent="0" lvl="0" marL="0" rtl="0" algn="l">
              <a:spcBef>
                <a:spcPts val="160"/>
              </a:spcBef>
              <a:spcAft>
                <a:spcPts val="0"/>
              </a:spcAft>
              <a:buSzPts val="800"/>
              <a:buFont typeface="Noto Sans Symbols"/>
              <a:buNone/>
            </a:pPr>
            <a:r>
              <a:t/>
            </a:r>
            <a:endParaRPr sz="800"/>
          </a:p>
          <a:p>
            <a:pPr indent="0" lvl="0" marL="0" rtl="0" algn="l">
              <a:spcBef>
                <a:spcPts val="400"/>
              </a:spcBef>
              <a:spcAft>
                <a:spcPts val="0"/>
              </a:spcAft>
              <a:buSzPts val="2000"/>
              <a:buFont typeface="Noto Sans Symbols"/>
              <a:buNone/>
            </a:pPr>
            <a:r>
              <a:rPr lang="en-US" sz="2000"/>
              <a:t>use x*(y+z) = xy + xz</a:t>
            </a:r>
            <a:endParaRPr sz="2000"/>
          </a:p>
          <a:p>
            <a:pPr indent="0" lvl="0" marL="0" rtl="0" algn="l">
              <a:spcBef>
                <a:spcPts val="160"/>
              </a:spcBef>
              <a:spcAft>
                <a:spcPts val="0"/>
              </a:spcAft>
              <a:buSzPts val="800"/>
              <a:buFont typeface="Noto Sans Symbols"/>
              <a:buNone/>
            </a:pPr>
            <a:r>
              <a:t/>
            </a:r>
            <a:endParaRPr sz="800"/>
          </a:p>
          <a:p>
            <a:pPr indent="0" lvl="0" marL="0" rtl="0" algn="l">
              <a:spcBef>
                <a:spcPts val="400"/>
              </a:spcBef>
              <a:spcAft>
                <a:spcPts val="0"/>
              </a:spcAft>
              <a:buSzPts val="2000"/>
              <a:buFont typeface="Noto Sans Symbols"/>
              <a:buNone/>
            </a:pPr>
            <a:r>
              <a:rPr lang="en-US" sz="2000"/>
              <a:t>joining on a, and then summing out gives f</a:t>
            </a:r>
            <a:r>
              <a:rPr baseline="-25000" lang="en-US" sz="2000"/>
              <a:t>1</a:t>
            </a:r>
            <a:endParaRPr/>
          </a:p>
          <a:p>
            <a:pPr indent="0" lvl="0" marL="0" rtl="0" algn="l">
              <a:spcBef>
                <a:spcPts val="160"/>
              </a:spcBef>
              <a:spcAft>
                <a:spcPts val="0"/>
              </a:spcAft>
              <a:buSzPts val="800"/>
              <a:buFont typeface="Noto Sans Symbols"/>
              <a:buNone/>
            </a:pPr>
            <a:r>
              <a:t/>
            </a:r>
            <a:endParaRPr sz="800"/>
          </a:p>
          <a:p>
            <a:pPr indent="0" lvl="0" marL="0" rtl="0" algn="l">
              <a:spcBef>
                <a:spcPts val="400"/>
              </a:spcBef>
              <a:spcAft>
                <a:spcPts val="0"/>
              </a:spcAft>
              <a:buSzPts val="2000"/>
              <a:buFont typeface="Noto Sans Symbols"/>
              <a:buNone/>
            </a:pPr>
            <a:r>
              <a:rPr lang="en-US" sz="2000"/>
              <a:t>use x*(y+z)  = xy + xz</a:t>
            </a:r>
            <a:endParaRPr sz="2000"/>
          </a:p>
          <a:p>
            <a:pPr indent="0" lvl="0" marL="0" rtl="0" algn="l">
              <a:spcBef>
                <a:spcPts val="160"/>
              </a:spcBef>
              <a:spcAft>
                <a:spcPts val="0"/>
              </a:spcAft>
              <a:buSzPts val="800"/>
              <a:buFont typeface="Noto Sans Symbols"/>
              <a:buNone/>
            </a:pPr>
            <a:r>
              <a:t/>
            </a:r>
            <a:endParaRPr sz="800"/>
          </a:p>
          <a:p>
            <a:pPr indent="0" lvl="0" marL="0" rtl="0" algn="l">
              <a:spcBef>
                <a:spcPts val="400"/>
              </a:spcBef>
              <a:spcAft>
                <a:spcPts val="0"/>
              </a:spcAft>
              <a:buSzPts val="2000"/>
              <a:buFont typeface="Noto Sans Symbols"/>
              <a:buNone/>
            </a:pPr>
            <a:r>
              <a:rPr lang="en-US" sz="2000"/>
              <a:t>joining on e, and then summing out gives f</a:t>
            </a:r>
            <a:r>
              <a:rPr baseline="-25000" lang="en-US" sz="2000"/>
              <a:t>2</a:t>
            </a:r>
            <a:endParaRPr/>
          </a:p>
        </p:txBody>
      </p:sp>
      <p:pic>
        <p:nvPicPr>
          <p:cNvPr descr="txp_fig" id="706" name="Google Shape;706;p35"/>
          <p:cNvPicPr preferRelativeResize="0"/>
          <p:nvPr/>
        </p:nvPicPr>
        <p:blipFill rotWithShape="1">
          <a:blip r:embed="rId3">
            <a:alphaModFix/>
          </a:blip>
          <a:srcRect b="0" l="0" r="0" t="0"/>
          <a:stretch/>
        </p:blipFill>
        <p:spPr>
          <a:xfrm>
            <a:off x="533400" y="1600200"/>
            <a:ext cx="3805238" cy="382588"/>
          </a:xfrm>
          <a:prstGeom prst="rect">
            <a:avLst/>
          </a:prstGeom>
          <a:noFill/>
          <a:ln>
            <a:noFill/>
          </a:ln>
        </p:spPr>
      </p:pic>
      <p:pic>
        <p:nvPicPr>
          <p:cNvPr descr="txp_fig" id="707" name="Google Shape;707;p35"/>
          <p:cNvPicPr preferRelativeResize="0"/>
          <p:nvPr/>
        </p:nvPicPr>
        <p:blipFill rotWithShape="1">
          <a:blip r:embed="rId4">
            <a:alphaModFix/>
          </a:blip>
          <a:srcRect b="0" l="0" r="0" t="0"/>
          <a:stretch/>
        </p:blipFill>
        <p:spPr>
          <a:xfrm>
            <a:off x="523875" y="2449513"/>
            <a:ext cx="784225" cy="306387"/>
          </a:xfrm>
          <a:prstGeom prst="rect">
            <a:avLst/>
          </a:prstGeom>
          <a:noFill/>
          <a:ln>
            <a:noFill/>
          </a:ln>
        </p:spPr>
      </p:pic>
      <p:pic>
        <p:nvPicPr>
          <p:cNvPr descr="txp_fig" id="708" name="Google Shape;708;p35"/>
          <p:cNvPicPr preferRelativeResize="0"/>
          <p:nvPr/>
        </p:nvPicPr>
        <p:blipFill rotWithShape="1">
          <a:blip r:embed="rId5">
            <a:alphaModFix/>
          </a:blip>
          <a:srcRect b="0" l="0" r="0" t="0"/>
          <a:stretch/>
        </p:blipFill>
        <p:spPr>
          <a:xfrm>
            <a:off x="3651250" y="2449513"/>
            <a:ext cx="1489075" cy="322262"/>
          </a:xfrm>
          <a:prstGeom prst="rect">
            <a:avLst/>
          </a:prstGeom>
          <a:noFill/>
          <a:ln>
            <a:noFill/>
          </a:ln>
        </p:spPr>
      </p:pic>
      <p:pic>
        <p:nvPicPr>
          <p:cNvPr descr="txp_fig" id="709" name="Google Shape;709;p35"/>
          <p:cNvPicPr preferRelativeResize="0"/>
          <p:nvPr/>
        </p:nvPicPr>
        <p:blipFill rotWithShape="1">
          <a:blip r:embed="rId6">
            <a:alphaModFix/>
          </a:blip>
          <a:srcRect b="0" l="0" r="0" t="0"/>
          <a:stretch/>
        </p:blipFill>
        <p:spPr>
          <a:xfrm>
            <a:off x="5924550" y="2430463"/>
            <a:ext cx="996950" cy="322262"/>
          </a:xfrm>
          <a:prstGeom prst="rect">
            <a:avLst/>
          </a:prstGeom>
          <a:noFill/>
          <a:ln>
            <a:noFill/>
          </a:ln>
        </p:spPr>
      </p:pic>
      <p:pic>
        <p:nvPicPr>
          <p:cNvPr descr="txp_fig" id="710" name="Google Shape;710;p35"/>
          <p:cNvPicPr preferRelativeResize="0"/>
          <p:nvPr/>
        </p:nvPicPr>
        <p:blipFill rotWithShape="1">
          <a:blip r:embed="rId7">
            <a:alphaModFix/>
          </a:blip>
          <a:srcRect b="0" l="0" r="0" t="0"/>
          <a:stretch/>
        </p:blipFill>
        <p:spPr>
          <a:xfrm>
            <a:off x="7613650" y="2430463"/>
            <a:ext cx="1119188" cy="322262"/>
          </a:xfrm>
          <a:prstGeom prst="rect">
            <a:avLst/>
          </a:prstGeom>
          <a:noFill/>
          <a:ln>
            <a:noFill/>
          </a:ln>
        </p:spPr>
      </p:pic>
      <p:pic>
        <p:nvPicPr>
          <p:cNvPr descr="txp_fig" id="711" name="Google Shape;711;p35"/>
          <p:cNvPicPr preferRelativeResize="0"/>
          <p:nvPr/>
        </p:nvPicPr>
        <p:blipFill rotWithShape="1">
          <a:blip r:embed="rId8">
            <a:alphaModFix/>
          </a:blip>
          <a:srcRect b="0" l="0" r="0" t="0"/>
          <a:stretch/>
        </p:blipFill>
        <p:spPr>
          <a:xfrm>
            <a:off x="2057400" y="2436813"/>
            <a:ext cx="768350" cy="307975"/>
          </a:xfrm>
          <a:prstGeom prst="rect">
            <a:avLst/>
          </a:prstGeom>
          <a:noFill/>
          <a:ln>
            <a:noFill/>
          </a:ln>
        </p:spPr>
      </p:pic>
      <p:sp>
        <p:nvSpPr>
          <p:cNvPr id="712" name="Google Shape;712;p35"/>
          <p:cNvSpPr/>
          <p:nvPr/>
        </p:nvSpPr>
        <p:spPr>
          <a:xfrm>
            <a:off x="381000" y="2286000"/>
            <a:ext cx="85344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3" name="Google Shape;713;p35"/>
          <p:cNvSpPr txBox="1"/>
          <p:nvPr/>
        </p:nvSpPr>
        <p:spPr>
          <a:xfrm>
            <a:off x="0" y="6553200"/>
            <a:ext cx="121920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2"/>
              </a:buClr>
              <a:buSzPts val="1600"/>
              <a:buFont typeface="Noto Sans Symbols"/>
              <a:buNone/>
            </a:pPr>
            <a:r>
              <a:rPr b="1" lang="en-US" sz="1600">
                <a:solidFill>
                  <a:srgbClr val="FF0000"/>
                </a:solidFill>
                <a:latin typeface="Calibri"/>
                <a:ea typeface="Calibri"/>
                <a:cs typeface="Calibri"/>
                <a:sym typeface="Calibri"/>
              </a:rPr>
              <a:t>All we are doing is exploiting uwy + uwz + uxy + uxz + vwy + vwz + vxy +vxz = (u+v)(w+x)(y+z) to improve computational efficiency!</a:t>
            </a:r>
            <a:endParaRPr/>
          </a:p>
        </p:txBody>
      </p:sp>
      <p:pic>
        <p:nvPicPr>
          <p:cNvPr descr="alarm.png" id="714" name="Google Shape;714;p35"/>
          <p:cNvPicPr preferRelativeResize="0"/>
          <p:nvPr/>
        </p:nvPicPr>
        <p:blipFill rotWithShape="1">
          <a:blip r:embed="rId9">
            <a:alphaModFix/>
          </a:blip>
          <a:srcRect b="0" l="0" r="0" t="0"/>
          <a:stretch/>
        </p:blipFill>
        <p:spPr>
          <a:xfrm>
            <a:off x="10262486" y="1295400"/>
            <a:ext cx="1816908" cy="1905000"/>
          </a:xfrm>
          <a:prstGeom prst="rect">
            <a:avLst/>
          </a:prstGeom>
          <a:noFill/>
          <a:ln>
            <a:noFill/>
          </a:ln>
        </p:spPr>
      </p:pic>
      <p:pic>
        <p:nvPicPr>
          <p:cNvPr descr="latex-image-1.pdf" id="715" name="Google Shape;715;p35"/>
          <p:cNvPicPr preferRelativeResize="0"/>
          <p:nvPr/>
        </p:nvPicPr>
        <p:blipFill rotWithShape="1">
          <a:blip r:embed="rId10">
            <a:alphaModFix/>
          </a:blip>
          <a:srcRect b="0" l="0" r="0" t="0"/>
          <a:stretch/>
        </p:blipFill>
        <p:spPr>
          <a:xfrm>
            <a:off x="533400" y="3200400"/>
            <a:ext cx="3048000" cy="309824"/>
          </a:xfrm>
          <a:prstGeom prst="rect">
            <a:avLst/>
          </a:prstGeom>
          <a:noFill/>
          <a:ln>
            <a:noFill/>
          </a:ln>
        </p:spPr>
      </p:pic>
      <p:pic>
        <p:nvPicPr>
          <p:cNvPr descr="latex-image-1.pdf" id="716" name="Google Shape;716;p35"/>
          <p:cNvPicPr preferRelativeResize="0"/>
          <p:nvPr/>
        </p:nvPicPr>
        <p:blipFill rotWithShape="1">
          <a:blip r:embed="rId11">
            <a:alphaModFix/>
          </a:blip>
          <a:srcRect b="0" l="0" r="0" t="0"/>
          <a:stretch/>
        </p:blipFill>
        <p:spPr>
          <a:xfrm>
            <a:off x="1905001" y="3657600"/>
            <a:ext cx="2133600" cy="538385"/>
          </a:xfrm>
          <a:prstGeom prst="rect">
            <a:avLst/>
          </a:prstGeom>
          <a:noFill/>
          <a:ln>
            <a:noFill/>
          </a:ln>
        </p:spPr>
      </p:pic>
      <p:pic>
        <p:nvPicPr>
          <p:cNvPr descr="latex-image-1.pdf" id="717" name="Google Shape;717;p35"/>
          <p:cNvPicPr preferRelativeResize="0"/>
          <p:nvPr/>
        </p:nvPicPr>
        <p:blipFill rotWithShape="1">
          <a:blip r:embed="rId12">
            <a:alphaModFix/>
          </a:blip>
          <a:srcRect b="0" l="0" r="0" t="0"/>
          <a:stretch/>
        </p:blipFill>
        <p:spPr>
          <a:xfrm>
            <a:off x="1901638" y="4191000"/>
            <a:ext cx="3813362" cy="503886"/>
          </a:xfrm>
          <a:prstGeom prst="rect">
            <a:avLst/>
          </a:prstGeom>
          <a:noFill/>
          <a:ln>
            <a:noFill/>
          </a:ln>
        </p:spPr>
      </p:pic>
      <p:pic>
        <p:nvPicPr>
          <p:cNvPr descr="latex-image-1.pdf" id="718" name="Google Shape;718;p35"/>
          <p:cNvPicPr preferRelativeResize="0"/>
          <p:nvPr/>
        </p:nvPicPr>
        <p:blipFill rotWithShape="1">
          <a:blip r:embed="rId13">
            <a:alphaModFix/>
          </a:blip>
          <a:srcRect b="0" l="0" r="0" t="0"/>
          <a:stretch/>
        </p:blipFill>
        <p:spPr>
          <a:xfrm>
            <a:off x="1905000" y="4724400"/>
            <a:ext cx="4390908" cy="499409"/>
          </a:xfrm>
          <a:prstGeom prst="rect">
            <a:avLst/>
          </a:prstGeom>
          <a:noFill/>
          <a:ln>
            <a:noFill/>
          </a:ln>
        </p:spPr>
      </p:pic>
      <p:pic>
        <p:nvPicPr>
          <p:cNvPr descr="latex-image-1.pdf" id="719" name="Google Shape;719;p35"/>
          <p:cNvPicPr preferRelativeResize="0"/>
          <p:nvPr/>
        </p:nvPicPr>
        <p:blipFill rotWithShape="1">
          <a:blip r:embed="rId14">
            <a:alphaModFix/>
          </a:blip>
          <a:srcRect b="0" l="0" r="0" t="0"/>
          <a:stretch/>
        </p:blipFill>
        <p:spPr>
          <a:xfrm>
            <a:off x="1905000" y="6285572"/>
            <a:ext cx="2133600" cy="280936"/>
          </a:xfrm>
          <a:prstGeom prst="rect">
            <a:avLst/>
          </a:prstGeom>
          <a:noFill/>
          <a:ln>
            <a:noFill/>
          </a:ln>
        </p:spPr>
      </p:pic>
      <p:pic>
        <p:nvPicPr>
          <p:cNvPr descr="latex-image-1.pdf" id="720" name="Google Shape;720;p35"/>
          <p:cNvPicPr preferRelativeResize="0"/>
          <p:nvPr/>
        </p:nvPicPr>
        <p:blipFill rotWithShape="1">
          <a:blip r:embed="rId15">
            <a:alphaModFix/>
          </a:blip>
          <a:srcRect b="0" l="0" r="0" t="0"/>
          <a:stretch/>
        </p:blipFill>
        <p:spPr>
          <a:xfrm>
            <a:off x="1905000" y="5861996"/>
            <a:ext cx="3148853" cy="538804"/>
          </a:xfrm>
          <a:prstGeom prst="rect">
            <a:avLst/>
          </a:prstGeom>
          <a:noFill/>
          <a:ln>
            <a:noFill/>
          </a:ln>
        </p:spPr>
      </p:pic>
      <p:pic>
        <p:nvPicPr>
          <p:cNvPr descr="latex-image-1.pdf" id="721" name="Google Shape;721;p35"/>
          <p:cNvPicPr preferRelativeResize="0"/>
          <p:nvPr/>
        </p:nvPicPr>
        <p:blipFill rotWithShape="1">
          <a:blip r:embed="rId16">
            <a:alphaModFix/>
          </a:blip>
          <a:srcRect b="0" l="0" r="0" t="0"/>
          <a:stretch/>
        </p:blipFill>
        <p:spPr>
          <a:xfrm>
            <a:off x="1936376" y="5264958"/>
            <a:ext cx="3473824" cy="6024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pic>
        <p:nvPicPr>
          <p:cNvPr descr="txp_fig" id="727" name="Google Shape;727;p36"/>
          <p:cNvPicPr preferRelativeResize="0"/>
          <p:nvPr/>
        </p:nvPicPr>
        <p:blipFill rotWithShape="1">
          <a:blip r:embed="rId3">
            <a:alphaModFix/>
          </a:blip>
          <a:srcRect b="0" l="0" r="0" t="0"/>
          <a:stretch/>
        </p:blipFill>
        <p:spPr>
          <a:xfrm>
            <a:off x="990600" y="1600200"/>
            <a:ext cx="3805238" cy="382588"/>
          </a:xfrm>
          <a:prstGeom prst="rect">
            <a:avLst/>
          </a:prstGeom>
          <a:noFill/>
          <a:ln>
            <a:noFill/>
          </a:ln>
        </p:spPr>
      </p:pic>
      <p:pic>
        <p:nvPicPr>
          <p:cNvPr descr="txp_fig" id="728" name="Google Shape;728;p36"/>
          <p:cNvPicPr preferRelativeResize="0"/>
          <p:nvPr/>
        </p:nvPicPr>
        <p:blipFill rotWithShape="1">
          <a:blip r:embed="rId4">
            <a:alphaModFix/>
          </a:blip>
          <a:srcRect b="0" l="0" r="0" t="0"/>
          <a:stretch/>
        </p:blipFill>
        <p:spPr>
          <a:xfrm>
            <a:off x="1057275" y="2449513"/>
            <a:ext cx="784225" cy="306387"/>
          </a:xfrm>
          <a:prstGeom prst="rect">
            <a:avLst/>
          </a:prstGeom>
          <a:noFill/>
          <a:ln>
            <a:noFill/>
          </a:ln>
        </p:spPr>
      </p:pic>
      <p:pic>
        <p:nvPicPr>
          <p:cNvPr descr="txp_fig" id="729" name="Google Shape;729;p36"/>
          <p:cNvPicPr preferRelativeResize="0"/>
          <p:nvPr/>
        </p:nvPicPr>
        <p:blipFill rotWithShape="1">
          <a:blip r:embed="rId5">
            <a:alphaModFix/>
          </a:blip>
          <a:srcRect b="0" l="0" r="0" t="0"/>
          <a:stretch/>
        </p:blipFill>
        <p:spPr>
          <a:xfrm>
            <a:off x="4184650" y="2449513"/>
            <a:ext cx="1489075" cy="322262"/>
          </a:xfrm>
          <a:prstGeom prst="rect">
            <a:avLst/>
          </a:prstGeom>
          <a:noFill/>
          <a:ln>
            <a:noFill/>
          </a:ln>
        </p:spPr>
      </p:pic>
      <p:pic>
        <p:nvPicPr>
          <p:cNvPr descr="txp_fig" id="730" name="Google Shape;730;p36"/>
          <p:cNvPicPr preferRelativeResize="0"/>
          <p:nvPr/>
        </p:nvPicPr>
        <p:blipFill rotWithShape="1">
          <a:blip r:embed="rId6">
            <a:alphaModFix/>
          </a:blip>
          <a:srcRect b="0" l="0" r="0" t="0"/>
          <a:stretch/>
        </p:blipFill>
        <p:spPr>
          <a:xfrm>
            <a:off x="6457950" y="2430463"/>
            <a:ext cx="996950" cy="322262"/>
          </a:xfrm>
          <a:prstGeom prst="rect">
            <a:avLst/>
          </a:prstGeom>
          <a:noFill/>
          <a:ln>
            <a:noFill/>
          </a:ln>
        </p:spPr>
      </p:pic>
      <p:pic>
        <p:nvPicPr>
          <p:cNvPr descr="txp_fig" id="731" name="Google Shape;731;p36"/>
          <p:cNvPicPr preferRelativeResize="0"/>
          <p:nvPr/>
        </p:nvPicPr>
        <p:blipFill rotWithShape="1">
          <a:blip r:embed="rId7">
            <a:alphaModFix/>
          </a:blip>
          <a:srcRect b="0" l="0" r="0" t="0"/>
          <a:stretch/>
        </p:blipFill>
        <p:spPr>
          <a:xfrm>
            <a:off x="8147050" y="2430463"/>
            <a:ext cx="1119188" cy="322262"/>
          </a:xfrm>
          <a:prstGeom prst="rect">
            <a:avLst/>
          </a:prstGeom>
          <a:noFill/>
          <a:ln>
            <a:noFill/>
          </a:ln>
        </p:spPr>
      </p:pic>
      <p:pic>
        <p:nvPicPr>
          <p:cNvPr descr="txp_fig" id="732" name="Google Shape;732;p36"/>
          <p:cNvPicPr preferRelativeResize="0"/>
          <p:nvPr/>
        </p:nvPicPr>
        <p:blipFill rotWithShape="1">
          <a:blip r:embed="rId8">
            <a:alphaModFix/>
          </a:blip>
          <a:srcRect b="0" l="0" r="0" t="0"/>
          <a:stretch/>
        </p:blipFill>
        <p:spPr>
          <a:xfrm>
            <a:off x="2590800" y="2436813"/>
            <a:ext cx="768350" cy="307975"/>
          </a:xfrm>
          <a:prstGeom prst="rect">
            <a:avLst/>
          </a:prstGeom>
          <a:noFill/>
          <a:ln>
            <a:noFill/>
          </a:ln>
        </p:spPr>
      </p:pic>
      <p:sp>
        <p:nvSpPr>
          <p:cNvPr id="733" name="Google Shape;733;p36"/>
          <p:cNvSpPr txBox="1"/>
          <p:nvPr/>
        </p:nvSpPr>
        <p:spPr>
          <a:xfrm>
            <a:off x="762000" y="3276600"/>
            <a:ext cx="2209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Choose A</a:t>
            </a:r>
            <a:endParaRPr/>
          </a:p>
        </p:txBody>
      </p:sp>
      <p:sp>
        <p:nvSpPr>
          <p:cNvPr id="734" name="Google Shape;734;p36"/>
          <p:cNvSpPr/>
          <p:nvPr/>
        </p:nvSpPr>
        <p:spPr>
          <a:xfrm>
            <a:off x="3200400" y="4179888"/>
            <a:ext cx="762000" cy="685800"/>
          </a:xfrm>
          <a:prstGeom prst="rightArrow">
            <a:avLst>
              <a:gd fmla="val 50000" name="adj1"/>
              <a:gd fmla="val 4236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5" name="Google Shape;735;p36"/>
          <p:cNvSpPr/>
          <p:nvPr/>
        </p:nvSpPr>
        <p:spPr>
          <a:xfrm>
            <a:off x="6705600" y="4179888"/>
            <a:ext cx="762000" cy="685800"/>
          </a:xfrm>
          <a:prstGeom prst="rightArrow">
            <a:avLst>
              <a:gd fmla="val 50000" name="adj1"/>
              <a:gd fmla="val 4236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6" name="Google Shape;736;p36"/>
          <p:cNvSpPr/>
          <p:nvPr/>
        </p:nvSpPr>
        <p:spPr>
          <a:xfrm>
            <a:off x="1828800" y="5410200"/>
            <a:ext cx="6096000" cy="762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7" name="Google Shape;737;p36"/>
          <p:cNvSpPr/>
          <p:nvPr/>
        </p:nvSpPr>
        <p:spPr>
          <a:xfrm>
            <a:off x="914400" y="2286000"/>
            <a:ext cx="85344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xp_fig" id="738" name="Google Shape;738;p36"/>
          <p:cNvPicPr preferRelativeResize="0"/>
          <p:nvPr/>
        </p:nvPicPr>
        <p:blipFill rotWithShape="1">
          <a:blip r:embed="rId9">
            <a:alphaModFix/>
          </a:blip>
          <a:srcRect b="0" l="0" r="0" t="0"/>
          <a:stretch/>
        </p:blipFill>
        <p:spPr>
          <a:xfrm>
            <a:off x="3421063" y="4421188"/>
            <a:ext cx="219075" cy="201612"/>
          </a:xfrm>
          <a:prstGeom prst="rect">
            <a:avLst/>
          </a:prstGeom>
          <a:noFill/>
          <a:ln>
            <a:noFill/>
          </a:ln>
        </p:spPr>
      </p:pic>
      <p:pic>
        <p:nvPicPr>
          <p:cNvPr descr="txp_fig" id="739" name="Google Shape;739;p36"/>
          <p:cNvPicPr preferRelativeResize="0"/>
          <p:nvPr/>
        </p:nvPicPr>
        <p:blipFill rotWithShape="1">
          <a:blip r:embed="rId10">
            <a:alphaModFix/>
          </a:blip>
          <a:srcRect b="0" l="0" r="0" t="0"/>
          <a:stretch/>
        </p:blipFill>
        <p:spPr>
          <a:xfrm>
            <a:off x="6858000" y="4394200"/>
            <a:ext cx="242888" cy="254000"/>
          </a:xfrm>
          <a:prstGeom prst="rect">
            <a:avLst/>
          </a:prstGeom>
          <a:noFill/>
          <a:ln>
            <a:noFill/>
          </a:ln>
        </p:spPr>
      </p:pic>
      <p:pic>
        <p:nvPicPr>
          <p:cNvPr descr="txp_fig" id="740" name="Google Shape;740;p36"/>
          <p:cNvPicPr preferRelativeResize="0"/>
          <p:nvPr/>
        </p:nvPicPr>
        <p:blipFill rotWithShape="1">
          <a:blip r:embed="rId5">
            <a:alphaModFix/>
          </a:blip>
          <a:srcRect b="0" l="0" r="0" t="0"/>
          <a:stretch/>
        </p:blipFill>
        <p:spPr>
          <a:xfrm>
            <a:off x="1295400" y="3886200"/>
            <a:ext cx="1489075" cy="322263"/>
          </a:xfrm>
          <a:prstGeom prst="rect">
            <a:avLst/>
          </a:prstGeom>
          <a:noFill/>
          <a:ln>
            <a:noFill/>
          </a:ln>
        </p:spPr>
      </p:pic>
      <p:pic>
        <p:nvPicPr>
          <p:cNvPr descr="txp_fig" id="741" name="Google Shape;741;p36"/>
          <p:cNvPicPr preferRelativeResize="0"/>
          <p:nvPr/>
        </p:nvPicPr>
        <p:blipFill rotWithShape="1">
          <a:blip r:embed="rId6">
            <a:alphaModFix/>
          </a:blip>
          <a:srcRect b="0" l="0" r="0" t="0"/>
          <a:stretch/>
        </p:blipFill>
        <p:spPr>
          <a:xfrm>
            <a:off x="1295400" y="4343400"/>
            <a:ext cx="996950" cy="322263"/>
          </a:xfrm>
          <a:prstGeom prst="rect">
            <a:avLst/>
          </a:prstGeom>
          <a:noFill/>
          <a:ln>
            <a:noFill/>
          </a:ln>
        </p:spPr>
      </p:pic>
      <p:pic>
        <p:nvPicPr>
          <p:cNvPr descr="txp_fig" id="742" name="Google Shape;742;p36"/>
          <p:cNvPicPr preferRelativeResize="0"/>
          <p:nvPr/>
        </p:nvPicPr>
        <p:blipFill rotWithShape="1">
          <a:blip r:embed="rId7">
            <a:alphaModFix/>
          </a:blip>
          <a:srcRect b="0" l="0" r="0" t="0"/>
          <a:stretch/>
        </p:blipFill>
        <p:spPr>
          <a:xfrm>
            <a:off x="1295400" y="4800600"/>
            <a:ext cx="1119188" cy="322263"/>
          </a:xfrm>
          <a:prstGeom prst="rect">
            <a:avLst/>
          </a:prstGeom>
          <a:noFill/>
          <a:ln>
            <a:noFill/>
          </a:ln>
        </p:spPr>
      </p:pic>
      <p:pic>
        <p:nvPicPr>
          <p:cNvPr descr="txp_fig" id="743" name="Google Shape;743;p36"/>
          <p:cNvPicPr preferRelativeResize="0"/>
          <p:nvPr/>
        </p:nvPicPr>
        <p:blipFill rotWithShape="1">
          <a:blip r:embed="rId11">
            <a:alphaModFix/>
          </a:blip>
          <a:srcRect b="0" l="0" r="0" t="0"/>
          <a:stretch/>
        </p:blipFill>
        <p:spPr>
          <a:xfrm>
            <a:off x="4205288" y="4343400"/>
            <a:ext cx="2195512" cy="322263"/>
          </a:xfrm>
          <a:prstGeom prst="rect">
            <a:avLst/>
          </a:prstGeom>
          <a:noFill/>
          <a:ln>
            <a:noFill/>
          </a:ln>
        </p:spPr>
      </p:pic>
      <p:pic>
        <p:nvPicPr>
          <p:cNvPr descr="txp_fig" id="744" name="Google Shape;744;p36"/>
          <p:cNvPicPr preferRelativeResize="0"/>
          <p:nvPr/>
        </p:nvPicPr>
        <p:blipFill rotWithShape="1">
          <a:blip r:embed="rId12">
            <a:alphaModFix/>
          </a:blip>
          <a:srcRect b="0" l="0" r="0" t="0"/>
          <a:stretch/>
        </p:blipFill>
        <p:spPr>
          <a:xfrm>
            <a:off x="7696200" y="4343400"/>
            <a:ext cx="1825625" cy="322263"/>
          </a:xfrm>
          <a:prstGeom prst="rect">
            <a:avLst/>
          </a:prstGeom>
          <a:noFill/>
          <a:ln>
            <a:noFill/>
          </a:ln>
        </p:spPr>
      </p:pic>
      <p:pic>
        <p:nvPicPr>
          <p:cNvPr descr="txp_fig" id="745" name="Google Shape;745;p36"/>
          <p:cNvPicPr preferRelativeResize="0"/>
          <p:nvPr/>
        </p:nvPicPr>
        <p:blipFill rotWithShape="1">
          <a:blip r:embed="rId12">
            <a:alphaModFix/>
          </a:blip>
          <a:srcRect b="0" l="0" r="0" t="0"/>
          <a:stretch/>
        </p:blipFill>
        <p:spPr>
          <a:xfrm>
            <a:off x="5867400" y="5638800"/>
            <a:ext cx="1825625" cy="322263"/>
          </a:xfrm>
          <a:prstGeom prst="rect">
            <a:avLst/>
          </a:prstGeom>
          <a:noFill/>
          <a:ln>
            <a:noFill/>
          </a:ln>
        </p:spPr>
      </p:pic>
      <p:pic>
        <p:nvPicPr>
          <p:cNvPr descr="txp_fig" id="746" name="Google Shape;746;p36"/>
          <p:cNvPicPr preferRelativeResize="0"/>
          <p:nvPr/>
        </p:nvPicPr>
        <p:blipFill rotWithShape="1">
          <a:blip r:embed="rId4">
            <a:alphaModFix/>
          </a:blip>
          <a:srcRect b="0" l="0" r="0" t="0"/>
          <a:stretch/>
        </p:blipFill>
        <p:spPr>
          <a:xfrm>
            <a:off x="2286000" y="5638800"/>
            <a:ext cx="784225" cy="306388"/>
          </a:xfrm>
          <a:prstGeom prst="rect">
            <a:avLst/>
          </a:prstGeom>
          <a:noFill/>
          <a:ln>
            <a:noFill/>
          </a:ln>
        </p:spPr>
      </p:pic>
      <p:pic>
        <p:nvPicPr>
          <p:cNvPr descr="txp_fig" id="747" name="Google Shape;747;p36"/>
          <p:cNvPicPr preferRelativeResize="0"/>
          <p:nvPr/>
        </p:nvPicPr>
        <p:blipFill rotWithShape="1">
          <a:blip r:embed="rId8">
            <a:alphaModFix/>
          </a:blip>
          <a:srcRect b="0" l="0" r="0" t="0"/>
          <a:stretch/>
        </p:blipFill>
        <p:spPr>
          <a:xfrm>
            <a:off x="4108450" y="5626100"/>
            <a:ext cx="768350" cy="307975"/>
          </a:xfrm>
          <a:prstGeom prst="rect">
            <a:avLst/>
          </a:prstGeom>
          <a:noFill/>
          <a:ln>
            <a:noFill/>
          </a:ln>
        </p:spPr>
      </p:pic>
      <p:pic>
        <p:nvPicPr>
          <p:cNvPr descr="alarm.png" id="748" name="Google Shape;748;p36"/>
          <p:cNvPicPr preferRelativeResize="0"/>
          <p:nvPr/>
        </p:nvPicPr>
        <p:blipFill rotWithShape="1">
          <a:blip r:embed="rId13">
            <a:alphaModFix/>
          </a:blip>
          <a:srcRect b="0" l="0" r="0" t="0"/>
          <a:stretch/>
        </p:blipFill>
        <p:spPr>
          <a:xfrm>
            <a:off x="10262486" y="1295400"/>
            <a:ext cx="1816908"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3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754" name="Google Shape;754;p37"/>
          <p:cNvSpPr/>
          <p:nvPr/>
        </p:nvSpPr>
        <p:spPr>
          <a:xfrm>
            <a:off x="2514600" y="1447800"/>
            <a:ext cx="60960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37"/>
          <p:cNvSpPr txBox="1"/>
          <p:nvPr/>
        </p:nvSpPr>
        <p:spPr>
          <a:xfrm>
            <a:off x="1219200" y="2209800"/>
            <a:ext cx="2209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Choose E</a:t>
            </a:r>
            <a:endParaRPr/>
          </a:p>
        </p:txBody>
      </p:sp>
      <p:sp>
        <p:nvSpPr>
          <p:cNvPr id="756" name="Google Shape;756;p37"/>
          <p:cNvSpPr/>
          <p:nvPr/>
        </p:nvSpPr>
        <p:spPr>
          <a:xfrm>
            <a:off x="3657600" y="2819400"/>
            <a:ext cx="762000" cy="685800"/>
          </a:xfrm>
          <a:prstGeom prst="rightArrow">
            <a:avLst>
              <a:gd fmla="val 50000" name="adj1"/>
              <a:gd fmla="val 4236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37"/>
          <p:cNvSpPr/>
          <p:nvPr/>
        </p:nvSpPr>
        <p:spPr>
          <a:xfrm>
            <a:off x="7086600" y="2819400"/>
            <a:ext cx="762000" cy="685800"/>
          </a:xfrm>
          <a:prstGeom prst="rightArrow">
            <a:avLst>
              <a:gd fmla="val 50000" name="adj1"/>
              <a:gd fmla="val 4236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758" name="Google Shape;758;p37"/>
          <p:cNvPicPr preferRelativeResize="0"/>
          <p:nvPr/>
        </p:nvPicPr>
        <p:blipFill rotWithShape="1">
          <a:blip r:embed="rId3">
            <a:alphaModFix/>
          </a:blip>
          <a:srcRect b="0" l="0" r="0" t="0"/>
          <a:stretch/>
        </p:blipFill>
        <p:spPr>
          <a:xfrm>
            <a:off x="3878263" y="3060700"/>
            <a:ext cx="219075" cy="201613"/>
          </a:xfrm>
          <a:prstGeom prst="rect">
            <a:avLst/>
          </a:prstGeom>
          <a:noFill/>
          <a:ln>
            <a:noFill/>
          </a:ln>
        </p:spPr>
      </p:pic>
      <p:pic>
        <p:nvPicPr>
          <p:cNvPr descr="txp_fig" id="759" name="Google Shape;759;p37"/>
          <p:cNvPicPr preferRelativeResize="0"/>
          <p:nvPr/>
        </p:nvPicPr>
        <p:blipFill rotWithShape="1">
          <a:blip r:embed="rId4">
            <a:alphaModFix/>
          </a:blip>
          <a:srcRect b="0" l="0" r="0" t="0"/>
          <a:stretch/>
        </p:blipFill>
        <p:spPr>
          <a:xfrm>
            <a:off x="7239000" y="3033713"/>
            <a:ext cx="242888" cy="254000"/>
          </a:xfrm>
          <a:prstGeom prst="rect">
            <a:avLst/>
          </a:prstGeom>
          <a:noFill/>
          <a:ln>
            <a:noFill/>
          </a:ln>
        </p:spPr>
      </p:pic>
      <p:sp>
        <p:nvSpPr>
          <p:cNvPr id="760" name="Google Shape;760;p37"/>
          <p:cNvSpPr/>
          <p:nvPr/>
        </p:nvSpPr>
        <p:spPr>
          <a:xfrm>
            <a:off x="2438400" y="4191000"/>
            <a:ext cx="60960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37"/>
          <p:cNvSpPr txBox="1"/>
          <p:nvPr/>
        </p:nvSpPr>
        <p:spPr>
          <a:xfrm>
            <a:off x="1219200" y="4876800"/>
            <a:ext cx="2209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Finish with B</a:t>
            </a:r>
            <a:endParaRPr/>
          </a:p>
        </p:txBody>
      </p:sp>
      <p:sp>
        <p:nvSpPr>
          <p:cNvPr id="762" name="Google Shape;762;p37"/>
          <p:cNvSpPr/>
          <p:nvPr/>
        </p:nvSpPr>
        <p:spPr>
          <a:xfrm>
            <a:off x="3429000" y="5486400"/>
            <a:ext cx="762000" cy="685800"/>
          </a:xfrm>
          <a:prstGeom prst="rightArrow">
            <a:avLst>
              <a:gd fmla="val 50000" name="adj1"/>
              <a:gd fmla="val 4236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37"/>
          <p:cNvSpPr/>
          <p:nvPr/>
        </p:nvSpPr>
        <p:spPr>
          <a:xfrm>
            <a:off x="6553200" y="5486400"/>
            <a:ext cx="1447800" cy="685800"/>
          </a:xfrm>
          <a:prstGeom prst="rightArrow">
            <a:avLst>
              <a:gd fmla="val 50000" name="adj1"/>
              <a:gd fmla="val 80486"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Normalize</a:t>
            </a:r>
            <a:endParaRPr/>
          </a:p>
        </p:txBody>
      </p:sp>
      <p:pic>
        <p:nvPicPr>
          <p:cNvPr descr="txp_fig" id="764" name="Google Shape;764;p37"/>
          <p:cNvPicPr preferRelativeResize="0"/>
          <p:nvPr/>
        </p:nvPicPr>
        <p:blipFill rotWithShape="1">
          <a:blip r:embed="rId3">
            <a:alphaModFix/>
          </a:blip>
          <a:srcRect b="0" l="0" r="0" t="0"/>
          <a:stretch/>
        </p:blipFill>
        <p:spPr>
          <a:xfrm>
            <a:off x="3649663" y="5727700"/>
            <a:ext cx="219075" cy="201613"/>
          </a:xfrm>
          <a:prstGeom prst="rect">
            <a:avLst/>
          </a:prstGeom>
          <a:noFill/>
          <a:ln>
            <a:noFill/>
          </a:ln>
        </p:spPr>
      </p:pic>
      <p:pic>
        <p:nvPicPr>
          <p:cNvPr descr="txp_fig" id="765" name="Google Shape;765;p37"/>
          <p:cNvPicPr preferRelativeResize="0"/>
          <p:nvPr/>
        </p:nvPicPr>
        <p:blipFill rotWithShape="1">
          <a:blip r:embed="rId5">
            <a:alphaModFix/>
          </a:blip>
          <a:srcRect b="0" l="0" r="0" t="0"/>
          <a:stretch/>
        </p:blipFill>
        <p:spPr>
          <a:xfrm>
            <a:off x="8213725" y="5637213"/>
            <a:ext cx="1616075" cy="382587"/>
          </a:xfrm>
          <a:prstGeom prst="rect">
            <a:avLst/>
          </a:prstGeom>
          <a:noFill/>
          <a:ln>
            <a:noFill/>
          </a:ln>
        </p:spPr>
      </p:pic>
      <p:pic>
        <p:nvPicPr>
          <p:cNvPr descr="txp_fig" id="766" name="Google Shape;766;p37"/>
          <p:cNvPicPr preferRelativeResize="0"/>
          <p:nvPr/>
        </p:nvPicPr>
        <p:blipFill rotWithShape="1">
          <a:blip r:embed="rId6">
            <a:alphaModFix/>
          </a:blip>
          <a:srcRect b="0" l="0" r="0" t="0"/>
          <a:stretch/>
        </p:blipFill>
        <p:spPr>
          <a:xfrm>
            <a:off x="6407150" y="1612900"/>
            <a:ext cx="1825625" cy="322263"/>
          </a:xfrm>
          <a:prstGeom prst="rect">
            <a:avLst/>
          </a:prstGeom>
          <a:noFill/>
          <a:ln>
            <a:noFill/>
          </a:ln>
        </p:spPr>
      </p:pic>
      <p:pic>
        <p:nvPicPr>
          <p:cNvPr descr="txp_fig" id="767" name="Google Shape;767;p37"/>
          <p:cNvPicPr preferRelativeResize="0"/>
          <p:nvPr/>
        </p:nvPicPr>
        <p:blipFill rotWithShape="1">
          <a:blip r:embed="rId7">
            <a:alphaModFix/>
          </a:blip>
          <a:srcRect b="0" l="0" r="0" t="0"/>
          <a:stretch/>
        </p:blipFill>
        <p:spPr>
          <a:xfrm>
            <a:off x="2825750" y="1612900"/>
            <a:ext cx="784225" cy="306388"/>
          </a:xfrm>
          <a:prstGeom prst="rect">
            <a:avLst/>
          </a:prstGeom>
          <a:noFill/>
          <a:ln>
            <a:noFill/>
          </a:ln>
        </p:spPr>
      </p:pic>
      <p:pic>
        <p:nvPicPr>
          <p:cNvPr descr="txp_fig" id="768" name="Google Shape;768;p37"/>
          <p:cNvPicPr preferRelativeResize="0"/>
          <p:nvPr/>
        </p:nvPicPr>
        <p:blipFill rotWithShape="1">
          <a:blip r:embed="rId8">
            <a:alphaModFix/>
          </a:blip>
          <a:srcRect b="0" l="0" r="0" t="0"/>
          <a:stretch/>
        </p:blipFill>
        <p:spPr>
          <a:xfrm>
            <a:off x="4648200" y="1600200"/>
            <a:ext cx="768350" cy="307975"/>
          </a:xfrm>
          <a:prstGeom prst="rect">
            <a:avLst/>
          </a:prstGeom>
          <a:noFill/>
          <a:ln>
            <a:noFill/>
          </a:ln>
        </p:spPr>
      </p:pic>
      <p:pic>
        <p:nvPicPr>
          <p:cNvPr descr="txp_fig" id="769" name="Google Shape;769;p37"/>
          <p:cNvPicPr preferRelativeResize="0"/>
          <p:nvPr/>
        </p:nvPicPr>
        <p:blipFill rotWithShape="1">
          <a:blip r:embed="rId6">
            <a:alphaModFix/>
          </a:blip>
          <a:srcRect b="0" l="0" r="0" t="0"/>
          <a:stretch/>
        </p:blipFill>
        <p:spPr>
          <a:xfrm>
            <a:off x="1295400" y="3352800"/>
            <a:ext cx="1825625" cy="322263"/>
          </a:xfrm>
          <a:prstGeom prst="rect">
            <a:avLst/>
          </a:prstGeom>
          <a:noFill/>
          <a:ln>
            <a:noFill/>
          </a:ln>
        </p:spPr>
      </p:pic>
      <p:pic>
        <p:nvPicPr>
          <p:cNvPr descr="txp_fig" id="770" name="Google Shape;770;p37"/>
          <p:cNvPicPr preferRelativeResize="0"/>
          <p:nvPr/>
        </p:nvPicPr>
        <p:blipFill rotWithShape="1">
          <a:blip r:embed="rId8">
            <a:alphaModFix/>
          </a:blip>
          <a:srcRect b="0" l="0" r="0" t="0"/>
          <a:stretch/>
        </p:blipFill>
        <p:spPr>
          <a:xfrm>
            <a:off x="1600200" y="2819400"/>
            <a:ext cx="768350" cy="307975"/>
          </a:xfrm>
          <a:prstGeom prst="rect">
            <a:avLst/>
          </a:prstGeom>
          <a:noFill/>
          <a:ln>
            <a:noFill/>
          </a:ln>
        </p:spPr>
      </p:pic>
      <p:pic>
        <p:nvPicPr>
          <p:cNvPr descr="txp_fig" id="771" name="Google Shape;771;p37"/>
          <p:cNvPicPr preferRelativeResize="0"/>
          <p:nvPr/>
        </p:nvPicPr>
        <p:blipFill rotWithShape="1">
          <a:blip r:embed="rId9">
            <a:alphaModFix/>
          </a:blip>
          <a:srcRect b="0" l="0" r="0" t="0"/>
          <a:stretch/>
        </p:blipFill>
        <p:spPr>
          <a:xfrm>
            <a:off x="4803775" y="2971800"/>
            <a:ext cx="1825625" cy="322263"/>
          </a:xfrm>
          <a:prstGeom prst="rect">
            <a:avLst/>
          </a:prstGeom>
          <a:noFill/>
          <a:ln>
            <a:noFill/>
          </a:ln>
        </p:spPr>
      </p:pic>
      <p:pic>
        <p:nvPicPr>
          <p:cNvPr descr="txp_fig" id="772" name="Google Shape;772;p37"/>
          <p:cNvPicPr preferRelativeResize="0"/>
          <p:nvPr/>
        </p:nvPicPr>
        <p:blipFill rotWithShape="1">
          <a:blip r:embed="rId10">
            <a:alphaModFix/>
          </a:blip>
          <a:srcRect b="0" l="0" r="0" t="0"/>
          <a:stretch/>
        </p:blipFill>
        <p:spPr>
          <a:xfrm>
            <a:off x="8201025" y="2971800"/>
            <a:ext cx="1427163" cy="322263"/>
          </a:xfrm>
          <a:prstGeom prst="rect">
            <a:avLst/>
          </a:prstGeom>
          <a:noFill/>
          <a:ln>
            <a:noFill/>
          </a:ln>
        </p:spPr>
      </p:pic>
      <p:pic>
        <p:nvPicPr>
          <p:cNvPr descr="txp_fig" id="773" name="Google Shape;773;p37"/>
          <p:cNvPicPr preferRelativeResize="0"/>
          <p:nvPr/>
        </p:nvPicPr>
        <p:blipFill rotWithShape="1">
          <a:blip r:embed="rId10">
            <a:alphaModFix/>
          </a:blip>
          <a:srcRect b="0" l="0" r="0" t="0"/>
          <a:stretch/>
        </p:blipFill>
        <p:spPr>
          <a:xfrm>
            <a:off x="6172200" y="4343400"/>
            <a:ext cx="1427163" cy="322263"/>
          </a:xfrm>
          <a:prstGeom prst="rect">
            <a:avLst/>
          </a:prstGeom>
          <a:noFill/>
          <a:ln>
            <a:noFill/>
          </a:ln>
        </p:spPr>
      </p:pic>
      <p:pic>
        <p:nvPicPr>
          <p:cNvPr descr="txp_fig" id="774" name="Google Shape;774;p37"/>
          <p:cNvPicPr preferRelativeResize="0"/>
          <p:nvPr/>
        </p:nvPicPr>
        <p:blipFill rotWithShape="1">
          <a:blip r:embed="rId7">
            <a:alphaModFix/>
          </a:blip>
          <a:srcRect b="0" l="0" r="0" t="0"/>
          <a:stretch/>
        </p:blipFill>
        <p:spPr>
          <a:xfrm>
            <a:off x="3352800" y="4343400"/>
            <a:ext cx="784225" cy="306388"/>
          </a:xfrm>
          <a:prstGeom prst="rect">
            <a:avLst/>
          </a:prstGeom>
          <a:noFill/>
          <a:ln>
            <a:noFill/>
          </a:ln>
        </p:spPr>
      </p:pic>
      <p:pic>
        <p:nvPicPr>
          <p:cNvPr descr="txp_fig" id="775" name="Google Shape;775;p37"/>
          <p:cNvPicPr preferRelativeResize="0"/>
          <p:nvPr/>
        </p:nvPicPr>
        <p:blipFill rotWithShape="1">
          <a:blip r:embed="rId10">
            <a:alphaModFix/>
          </a:blip>
          <a:srcRect b="0" l="0" r="0" t="0"/>
          <a:stretch/>
        </p:blipFill>
        <p:spPr>
          <a:xfrm>
            <a:off x="1371600" y="5943600"/>
            <a:ext cx="1427163" cy="322263"/>
          </a:xfrm>
          <a:prstGeom prst="rect">
            <a:avLst/>
          </a:prstGeom>
          <a:noFill/>
          <a:ln>
            <a:noFill/>
          </a:ln>
        </p:spPr>
      </p:pic>
      <p:pic>
        <p:nvPicPr>
          <p:cNvPr descr="txp_fig" id="776" name="Google Shape;776;p37"/>
          <p:cNvPicPr preferRelativeResize="0"/>
          <p:nvPr/>
        </p:nvPicPr>
        <p:blipFill rotWithShape="1">
          <a:blip r:embed="rId7">
            <a:alphaModFix/>
          </a:blip>
          <a:srcRect b="0" l="0" r="0" t="0"/>
          <a:stretch/>
        </p:blipFill>
        <p:spPr>
          <a:xfrm>
            <a:off x="1676400" y="5486400"/>
            <a:ext cx="784225" cy="306388"/>
          </a:xfrm>
          <a:prstGeom prst="rect">
            <a:avLst/>
          </a:prstGeom>
          <a:noFill/>
          <a:ln>
            <a:noFill/>
          </a:ln>
        </p:spPr>
      </p:pic>
      <p:pic>
        <p:nvPicPr>
          <p:cNvPr descr="txp_fig" id="777" name="Google Shape;777;p37"/>
          <p:cNvPicPr preferRelativeResize="0"/>
          <p:nvPr/>
        </p:nvPicPr>
        <p:blipFill rotWithShape="1">
          <a:blip r:embed="rId11">
            <a:alphaModFix/>
          </a:blip>
          <a:srcRect b="0" l="0" r="0" t="0"/>
          <a:stretch/>
        </p:blipFill>
        <p:spPr>
          <a:xfrm>
            <a:off x="4622800" y="5713413"/>
            <a:ext cx="1473200" cy="306387"/>
          </a:xfrm>
          <a:prstGeom prst="rect">
            <a:avLst/>
          </a:prstGeom>
          <a:noFill/>
          <a:ln>
            <a:noFill/>
          </a:ln>
        </p:spPr>
      </p:pic>
      <p:pic>
        <p:nvPicPr>
          <p:cNvPr descr="alarm.png" id="778" name="Google Shape;778;p37"/>
          <p:cNvPicPr preferRelativeResize="0"/>
          <p:nvPr/>
        </p:nvPicPr>
        <p:blipFill rotWithShape="1">
          <a:blip r:embed="rId12">
            <a:alphaModFix/>
          </a:blip>
          <a:srcRect b="0" l="0" r="0" t="0"/>
          <a:stretch/>
        </p:blipFill>
        <p:spPr>
          <a:xfrm>
            <a:off x="10262486" y="1295400"/>
            <a:ext cx="1816908"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2" name="Shape 782"/>
        <p:cNvGrpSpPr/>
        <p:nvPr/>
      </p:nvGrpSpPr>
      <p:grpSpPr>
        <a:xfrm>
          <a:off x="0" y="0"/>
          <a:ext cx="0" cy="0"/>
          <a:chOff x="0" y="0"/>
          <a:chExt cx="0" cy="0"/>
        </a:xfrm>
      </p:grpSpPr>
      <p:sp>
        <p:nvSpPr>
          <p:cNvPr id="783" name="Google Shape;783;p38"/>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2: P(B|a)</a:t>
            </a:r>
            <a:endParaRPr/>
          </a:p>
        </p:txBody>
      </p:sp>
      <p:graphicFrame>
        <p:nvGraphicFramePr>
          <p:cNvPr id="784" name="Google Shape;784;p38"/>
          <p:cNvGraphicFramePr/>
          <p:nvPr/>
        </p:nvGraphicFramePr>
        <p:xfrm>
          <a:off x="3505200" y="4013200"/>
          <a:ext cx="3000000" cy="3000000"/>
        </p:xfrm>
        <a:graphic>
          <a:graphicData uri="http://schemas.openxmlformats.org/drawingml/2006/table">
            <a:tbl>
              <a:tblPr>
                <a:noFill/>
                <a:tableStyleId>{CF06F7C0-B020-4422-B3F4-BAD6CDDEE18A}</a:tableStyleId>
              </a:tblPr>
              <a:tblGrid>
                <a:gridCol w="762000"/>
                <a:gridCol w="838200"/>
                <a:gridCol w="83820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0.08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0.09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785" name="Google Shape;785;p38"/>
          <p:cNvPicPr preferRelativeResize="0"/>
          <p:nvPr/>
        </p:nvPicPr>
        <p:blipFill rotWithShape="1">
          <a:blip r:embed="rId3">
            <a:alphaModFix/>
          </a:blip>
          <a:srcRect b="0" l="0" r="0" t="0"/>
          <a:stretch/>
        </p:blipFill>
        <p:spPr>
          <a:xfrm>
            <a:off x="4068763" y="3584575"/>
            <a:ext cx="1058862" cy="298450"/>
          </a:xfrm>
          <a:prstGeom prst="rect">
            <a:avLst/>
          </a:prstGeom>
          <a:noFill/>
          <a:ln>
            <a:noFill/>
          </a:ln>
        </p:spPr>
      </p:pic>
      <p:graphicFrame>
        <p:nvGraphicFramePr>
          <p:cNvPr id="786" name="Google Shape;786;p38"/>
          <p:cNvGraphicFramePr/>
          <p:nvPr/>
        </p:nvGraphicFramePr>
        <p:xfrm>
          <a:off x="228600" y="4800600"/>
          <a:ext cx="3000000" cy="3000000"/>
        </p:xfrm>
        <a:graphic>
          <a:graphicData uri="http://schemas.openxmlformats.org/drawingml/2006/table">
            <a:tbl>
              <a:tblPr>
                <a:noFill/>
                <a:tableStyleId>{CF06F7C0-B020-4422-B3F4-BAD6CDDEE18A}</a:tableStyleId>
              </a:tblPr>
              <a:tblGrid>
                <a:gridCol w="828675"/>
                <a:gridCol w="828675"/>
                <a:gridCol w="55245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b="0" i="0" sz="1800" u="none" cap="none" strike="noStrike">
                        <a:solidFill>
                          <a:schemeClr val="accent2"/>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b="0" i="0" sz="1800" u="none" cap="none" strike="noStrike">
                        <a:solidFill>
                          <a:schemeClr val="accent2"/>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787" name="Google Shape;787;p38"/>
          <p:cNvPicPr preferRelativeResize="0"/>
          <p:nvPr/>
        </p:nvPicPr>
        <p:blipFill rotWithShape="1">
          <a:blip r:embed="rId4">
            <a:alphaModFix/>
          </a:blip>
          <a:srcRect b="0" l="0" r="0" t="0"/>
          <a:stretch/>
        </p:blipFill>
        <p:spPr>
          <a:xfrm>
            <a:off x="220663" y="4343400"/>
            <a:ext cx="1074737" cy="312738"/>
          </a:xfrm>
          <a:prstGeom prst="rect">
            <a:avLst/>
          </a:prstGeom>
          <a:noFill/>
          <a:ln>
            <a:noFill/>
          </a:ln>
        </p:spPr>
      </p:pic>
      <p:graphicFrame>
        <p:nvGraphicFramePr>
          <p:cNvPr id="788" name="Google Shape;788;p38"/>
          <p:cNvGraphicFramePr/>
          <p:nvPr/>
        </p:nvGraphicFramePr>
        <p:xfrm>
          <a:off x="304800" y="2819400"/>
          <a:ext cx="3000000" cy="3000000"/>
        </p:xfrm>
        <a:graphic>
          <a:graphicData uri="http://schemas.openxmlformats.org/drawingml/2006/table">
            <a:tbl>
              <a:tblPr>
                <a:noFill/>
                <a:tableStyleId>{CF06F7C0-B020-4422-B3F4-BAD6CDDEE18A}</a:tableStyleId>
              </a:tblPr>
              <a:tblGrid>
                <a:gridCol w="762000"/>
                <a:gridCol w="619125"/>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0.9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xp_fig" id="789" name="Google Shape;789;p38"/>
          <p:cNvPicPr preferRelativeResize="0"/>
          <p:nvPr/>
        </p:nvPicPr>
        <p:blipFill rotWithShape="1">
          <a:blip r:embed="rId5">
            <a:alphaModFix/>
          </a:blip>
          <a:srcRect b="0" l="0" r="0" t="0"/>
          <a:stretch/>
        </p:blipFill>
        <p:spPr>
          <a:xfrm>
            <a:off x="654050" y="2362200"/>
            <a:ext cx="760413" cy="298450"/>
          </a:xfrm>
          <a:prstGeom prst="rect">
            <a:avLst/>
          </a:prstGeom>
          <a:noFill/>
          <a:ln>
            <a:noFill/>
          </a:ln>
        </p:spPr>
      </p:pic>
      <p:sp>
        <p:nvSpPr>
          <p:cNvPr id="790" name="Google Shape;790;p38"/>
          <p:cNvSpPr/>
          <p:nvPr/>
        </p:nvSpPr>
        <p:spPr>
          <a:xfrm>
            <a:off x="2057400" y="34290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a</a:t>
            </a:r>
            <a:endParaRPr baseline="-25000" sz="2400">
              <a:solidFill>
                <a:schemeClr val="dk1"/>
              </a:solidFill>
              <a:latin typeface="Times New Roman"/>
              <a:ea typeface="Times New Roman"/>
              <a:cs typeface="Times New Roman"/>
              <a:sym typeface="Times New Roman"/>
            </a:endParaRPr>
          </a:p>
        </p:txBody>
      </p:sp>
      <p:sp>
        <p:nvSpPr>
          <p:cNvPr id="791" name="Google Shape;791;p38"/>
          <p:cNvSpPr/>
          <p:nvPr/>
        </p:nvSpPr>
        <p:spPr>
          <a:xfrm>
            <a:off x="2058988" y="2362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B</a:t>
            </a:r>
            <a:endParaRPr/>
          </a:p>
        </p:txBody>
      </p:sp>
      <p:cxnSp>
        <p:nvCxnSpPr>
          <p:cNvPr id="792" name="Google Shape;792;p38"/>
          <p:cNvCxnSpPr>
            <a:stCxn id="791" idx="4"/>
            <a:endCxn id="790" idx="0"/>
          </p:cNvCxnSpPr>
          <p:nvPr/>
        </p:nvCxnSpPr>
        <p:spPr>
          <a:xfrm flipH="1">
            <a:off x="2324188" y="2895600"/>
            <a:ext cx="1500" cy="533400"/>
          </a:xfrm>
          <a:prstGeom prst="straightConnector1">
            <a:avLst/>
          </a:prstGeom>
          <a:noFill/>
          <a:ln cap="flat" cmpd="sng" w="28575">
            <a:solidFill>
              <a:schemeClr val="dk1"/>
            </a:solidFill>
            <a:prstDash val="solid"/>
            <a:round/>
            <a:headEnd len="med" w="med" type="none"/>
            <a:tailEnd len="lg" w="lg" type="triangle"/>
          </a:ln>
        </p:spPr>
      </p:cxnSp>
      <p:sp>
        <p:nvSpPr>
          <p:cNvPr id="793" name="Google Shape;793;p38"/>
          <p:cNvSpPr/>
          <p:nvPr/>
        </p:nvSpPr>
        <p:spPr>
          <a:xfrm>
            <a:off x="3962400" y="2362200"/>
            <a:ext cx="15240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a, B</a:t>
            </a:r>
            <a:endParaRPr baseline="-25000" sz="2400">
              <a:solidFill>
                <a:schemeClr val="dk1"/>
              </a:solidFill>
              <a:latin typeface="Times New Roman"/>
              <a:ea typeface="Times New Roman"/>
              <a:cs typeface="Times New Roman"/>
              <a:sym typeface="Times New Roman"/>
            </a:endParaRPr>
          </a:p>
        </p:txBody>
      </p:sp>
      <p:sp>
        <p:nvSpPr>
          <p:cNvPr id="794" name="Google Shape;794;p38"/>
          <p:cNvSpPr txBox="1"/>
          <p:nvPr/>
        </p:nvSpPr>
        <p:spPr>
          <a:xfrm>
            <a:off x="152400" y="1524000"/>
            <a:ext cx="281940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accent2"/>
                </a:solidFill>
                <a:latin typeface="Calibri"/>
                <a:ea typeface="Calibri"/>
                <a:cs typeface="Calibri"/>
                <a:sym typeface="Calibri"/>
              </a:rPr>
              <a:t>Start / Select</a:t>
            </a:r>
            <a:endParaRPr/>
          </a:p>
        </p:txBody>
      </p:sp>
      <p:sp>
        <p:nvSpPr>
          <p:cNvPr id="795" name="Google Shape;795;p38"/>
          <p:cNvSpPr txBox="1"/>
          <p:nvPr/>
        </p:nvSpPr>
        <p:spPr>
          <a:xfrm>
            <a:off x="3810000" y="1533525"/>
            <a:ext cx="175260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accent2"/>
                </a:solidFill>
                <a:latin typeface="Calibri"/>
                <a:ea typeface="Calibri"/>
                <a:cs typeface="Calibri"/>
                <a:sym typeface="Calibri"/>
              </a:rPr>
              <a:t>Join on B</a:t>
            </a:r>
            <a:endParaRPr/>
          </a:p>
        </p:txBody>
      </p:sp>
      <p:sp>
        <p:nvSpPr>
          <p:cNvPr id="796" name="Google Shape;796;p38"/>
          <p:cNvSpPr txBox="1"/>
          <p:nvPr/>
        </p:nvSpPr>
        <p:spPr>
          <a:xfrm>
            <a:off x="6629400" y="1533525"/>
            <a:ext cx="205740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accent2"/>
                </a:solidFill>
                <a:latin typeface="Calibri"/>
                <a:ea typeface="Calibri"/>
                <a:cs typeface="Calibri"/>
                <a:sym typeface="Calibri"/>
              </a:rPr>
              <a:t>Normalize</a:t>
            </a:r>
            <a:endParaRPr/>
          </a:p>
        </p:txBody>
      </p:sp>
      <p:cxnSp>
        <p:nvCxnSpPr>
          <p:cNvPr id="797" name="Google Shape;797;p38"/>
          <p:cNvCxnSpPr/>
          <p:nvPr/>
        </p:nvCxnSpPr>
        <p:spPr>
          <a:xfrm>
            <a:off x="228600" y="5715000"/>
            <a:ext cx="2209800" cy="1588"/>
          </a:xfrm>
          <a:prstGeom prst="straightConnector1">
            <a:avLst/>
          </a:prstGeom>
          <a:noFill/>
          <a:ln cap="flat" cmpd="sng" w="38100">
            <a:solidFill>
              <a:srgbClr val="FF0000"/>
            </a:solidFill>
            <a:prstDash val="solid"/>
            <a:round/>
            <a:headEnd len="sm" w="sm" type="none"/>
            <a:tailEnd len="sm" w="sm" type="none"/>
          </a:ln>
        </p:spPr>
      </p:cxnSp>
      <p:cxnSp>
        <p:nvCxnSpPr>
          <p:cNvPr id="798" name="Google Shape;798;p38"/>
          <p:cNvCxnSpPr/>
          <p:nvPr/>
        </p:nvCxnSpPr>
        <p:spPr>
          <a:xfrm>
            <a:off x="228600" y="6477000"/>
            <a:ext cx="2209800" cy="1588"/>
          </a:xfrm>
          <a:prstGeom prst="straightConnector1">
            <a:avLst/>
          </a:prstGeom>
          <a:noFill/>
          <a:ln cap="flat" cmpd="sng" w="38100">
            <a:solidFill>
              <a:srgbClr val="FF0000"/>
            </a:solidFill>
            <a:prstDash val="solid"/>
            <a:round/>
            <a:headEnd len="sm" w="sm" type="none"/>
            <a:tailEnd len="sm" w="sm" type="none"/>
          </a:ln>
        </p:spPr>
      </p:cxnSp>
      <p:graphicFrame>
        <p:nvGraphicFramePr>
          <p:cNvPr id="799" name="Google Shape;799;p38"/>
          <p:cNvGraphicFramePr/>
          <p:nvPr/>
        </p:nvGraphicFramePr>
        <p:xfrm>
          <a:off x="6477000" y="4010025"/>
          <a:ext cx="3000000" cy="3000000"/>
        </p:xfrm>
        <a:graphic>
          <a:graphicData uri="http://schemas.openxmlformats.org/drawingml/2006/table">
            <a:tbl>
              <a:tblPr>
                <a:noFill/>
                <a:tableStyleId>{CF06F7C0-B020-4422-B3F4-BAD6CDDEE18A}</a:tableStyleId>
              </a:tblPr>
              <a:tblGrid>
                <a:gridCol w="762000"/>
                <a:gridCol w="838200"/>
                <a:gridCol w="838200"/>
              </a:tblGrid>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8/17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accent2"/>
                        </a:buClr>
                        <a:buSzPts val="1800"/>
                        <a:buFont typeface="Noto Sans Symbols"/>
                        <a:buNone/>
                      </a:pPr>
                      <a:r>
                        <a:rPr b="0" i="0" lang="en-US" sz="1800" u="none" cap="none" strike="noStrike">
                          <a:solidFill>
                            <a:schemeClr val="accent2"/>
                          </a:solidFill>
                          <a:latin typeface="Calibri"/>
                          <a:ea typeface="Calibri"/>
                          <a:cs typeface="Calibri"/>
                          <a:sym typeface="Calibri"/>
                        </a:rPr>
                        <a:t>9/17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800" name="Google Shape;800;p38"/>
          <p:cNvPicPr preferRelativeResize="0"/>
          <p:nvPr/>
        </p:nvPicPr>
        <p:blipFill rotWithShape="1">
          <a:blip r:embed="rId6">
            <a:alphaModFix/>
          </a:blip>
          <a:srcRect b="0" l="0" r="0" t="0"/>
          <a:stretch/>
        </p:blipFill>
        <p:spPr>
          <a:xfrm>
            <a:off x="7069138" y="3581400"/>
            <a:ext cx="1001712" cy="312738"/>
          </a:xfrm>
          <a:prstGeom prst="rect">
            <a:avLst/>
          </a:prstGeom>
          <a:noFill/>
          <a:ln>
            <a:noFill/>
          </a:ln>
        </p:spPr>
      </p:pic>
      <p:pic>
        <p:nvPicPr>
          <p:cNvPr descr="\\.host\Shared Folders\Shared with PC\p_a_given_B.png" id="801" name="Google Shape;801;p38"/>
          <p:cNvPicPr preferRelativeResize="0"/>
          <p:nvPr/>
        </p:nvPicPr>
        <p:blipFill rotWithShape="1">
          <a:blip r:embed="rId7">
            <a:alphaModFix/>
          </a:blip>
          <a:srcRect b="0" l="0" r="0" t="0"/>
          <a:stretch/>
        </p:blipFill>
        <p:spPr>
          <a:xfrm>
            <a:off x="1600200" y="4343400"/>
            <a:ext cx="914400" cy="330200"/>
          </a:xfrm>
          <a:prstGeom prst="rect">
            <a:avLst/>
          </a:prstGeom>
          <a:noFill/>
          <a:ln>
            <a:noFill/>
          </a:ln>
        </p:spPr>
      </p:pic>
      <p:cxnSp>
        <p:nvCxnSpPr>
          <p:cNvPr id="802" name="Google Shape;802;p38"/>
          <p:cNvCxnSpPr>
            <a:endCxn id="801" idx="1"/>
          </p:cNvCxnSpPr>
          <p:nvPr/>
        </p:nvCxnSpPr>
        <p:spPr>
          <a:xfrm>
            <a:off x="1295400" y="4500700"/>
            <a:ext cx="304800" cy="7800"/>
          </a:xfrm>
          <a:prstGeom prst="straightConnector1">
            <a:avLst/>
          </a:prstGeom>
          <a:noFill/>
          <a:ln cap="flat" cmpd="sng" w="19050">
            <a:solidFill>
              <a:schemeClr val="dk1"/>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9"/>
          <p:cNvSpPr txBox="1"/>
          <p:nvPr>
            <p:ph type="title"/>
          </p:nvPr>
        </p:nvSpPr>
        <p:spPr>
          <a:xfrm>
            <a:off x="1606" y="-31750"/>
            <a:ext cx="12190393"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Another Variable Elimination Example</a:t>
            </a:r>
            <a:endParaRPr/>
          </a:p>
        </p:txBody>
      </p:sp>
      <p:pic>
        <p:nvPicPr>
          <p:cNvPr descr="TP_tmp.png" id="808" name="Google Shape;808;p39"/>
          <p:cNvPicPr preferRelativeResize="0"/>
          <p:nvPr/>
        </p:nvPicPr>
        <p:blipFill rotWithShape="1">
          <a:blip r:embed="rId3">
            <a:alphaModFix/>
          </a:blip>
          <a:srcRect b="0" l="0" r="0" t="0"/>
          <a:stretch/>
        </p:blipFill>
        <p:spPr>
          <a:xfrm>
            <a:off x="685800" y="1219200"/>
            <a:ext cx="4368800" cy="279400"/>
          </a:xfrm>
          <a:prstGeom prst="rect">
            <a:avLst/>
          </a:prstGeom>
          <a:noFill/>
          <a:ln>
            <a:noFill/>
          </a:ln>
        </p:spPr>
      </p:pic>
      <p:grpSp>
        <p:nvGrpSpPr>
          <p:cNvPr id="809" name="Google Shape;809;p39"/>
          <p:cNvGrpSpPr/>
          <p:nvPr/>
        </p:nvGrpSpPr>
        <p:grpSpPr>
          <a:xfrm>
            <a:off x="8458200" y="1371600"/>
            <a:ext cx="2667000" cy="2286000"/>
            <a:chOff x="7467600" y="1524000"/>
            <a:chExt cx="1295400" cy="1563688"/>
          </a:xfrm>
        </p:grpSpPr>
        <p:sp>
          <p:nvSpPr>
            <p:cNvPr id="810" name="Google Shape;810;p39"/>
            <p:cNvSpPr/>
            <p:nvPr/>
          </p:nvSpPr>
          <p:spPr>
            <a:xfrm>
              <a:off x="7467600" y="2819400"/>
              <a:ext cx="228600" cy="268288"/>
            </a:xfrm>
            <a:prstGeom prst="ellipse">
              <a:avLst/>
            </a:prstGeom>
            <a:solidFill>
              <a:srgbClr val="606060"/>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811" name="Google Shape;811;p39"/>
            <p:cNvPicPr preferRelativeResize="0"/>
            <p:nvPr/>
          </p:nvPicPr>
          <p:blipFill rotWithShape="1">
            <a:blip r:embed="rId4">
              <a:alphaModFix/>
            </a:blip>
            <a:srcRect b="0" l="0" r="0" t="0"/>
            <a:stretch/>
          </p:blipFill>
          <p:spPr>
            <a:xfrm>
              <a:off x="7494163" y="2870918"/>
              <a:ext cx="177082" cy="177082"/>
            </a:xfrm>
            <a:prstGeom prst="rect">
              <a:avLst/>
            </a:prstGeom>
            <a:noFill/>
            <a:ln>
              <a:noFill/>
            </a:ln>
          </p:spPr>
        </p:pic>
        <p:cxnSp>
          <p:nvCxnSpPr>
            <p:cNvPr id="812" name="Google Shape;812;p39"/>
            <p:cNvCxnSpPr>
              <a:stCxn id="813" idx="4"/>
              <a:endCxn id="810" idx="0"/>
            </p:cNvCxnSpPr>
            <p:nvPr/>
          </p:nvCxnSpPr>
          <p:spPr>
            <a:xfrm>
              <a:off x="7581900" y="2478088"/>
              <a:ext cx="0" cy="341400"/>
            </a:xfrm>
            <a:prstGeom prst="straightConnector1">
              <a:avLst/>
            </a:prstGeom>
            <a:noFill/>
            <a:ln cap="flat" cmpd="sng" w="28575">
              <a:solidFill>
                <a:srgbClr val="2E2E97"/>
              </a:solidFill>
              <a:prstDash val="solid"/>
              <a:round/>
              <a:headEnd len="sm" w="sm" type="none"/>
              <a:tailEnd len="med" w="med" type="stealth"/>
            </a:ln>
          </p:spPr>
        </p:cxnSp>
        <p:cxnSp>
          <p:nvCxnSpPr>
            <p:cNvPr id="814" name="Google Shape;814;p39"/>
            <p:cNvCxnSpPr>
              <a:stCxn id="815" idx="5"/>
              <a:endCxn id="816" idx="1"/>
            </p:cNvCxnSpPr>
            <p:nvPr/>
          </p:nvCxnSpPr>
          <p:spPr>
            <a:xfrm>
              <a:off x="8196122" y="1752998"/>
              <a:ext cx="371700" cy="496200"/>
            </a:xfrm>
            <a:prstGeom prst="straightConnector1">
              <a:avLst/>
            </a:prstGeom>
            <a:noFill/>
            <a:ln cap="flat" cmpd="sng" w="28575">
              <a:solidFill>
                <a:srgbClr val="2E2E97"/>
              </a:solidFill>
              <a:prstDash val="solid"/>
              <a:round/>
              <a:headEnd len="sm" w="sm" type="none"/>
              <a:tailEnd len="med" w="med" type="stealth"/>
            </a:ln>
          </p:spPr>
        </p:cxnSp>
        <p:cxnSp>
          <p:nvCxnSpPr>
            <p:cNvPr id="817" name="Google Shape;817;p39"/>
            <p:cNvCxnSpPr>
              <a:stCxn id="815" idx="3"/>
              <a:endCxn id="813" idx="7"/>
            </p:cNvCxnSpPr>
            <p:nvPr/>
          </p:nvCxnSpPr>
          <p:spPr>
            <a:xfrm flipH="1">
              <a:off x="7662778" y="1752998"/>
              <a:ext cx="371700" cy="496200"/>
            </a:xfrm>
            <a:prstGeom prst="straightConnector1">
              <a:avLst/>
            </a:prstGeom>
            <a:noFill/>
            <a:ln cap="flat" cmpd="sng" w="28575">
              <a:solidFill>
                <a:srgbClr val="2E2E97"/>
              </a:solidFill>
              <a:prstDash val="solid"/>
              <a:round/>
              <a:headEnd len="sm" w="sm" type="none"/>
              <a:tailEnd len="med" w="med" type="stealth"/>
            </a:ln>
          </p:spPr>
        </p:cxnSp>
        <p:cxnSp>
          <p:nvCxnSpPr>
            <p:cNvPr id="818" name="Google Shape;818;p39"/>
            <p:cNvCxnSpPr>
              <a:stCxn id="815" idx="4"/>
              <a:endCxn id="819" idx="0"/>
            </p:cNvCxnSpPr>
            <p:nvPr/>
          </p:nvCxnSpPr>
          <p:spPr>
            <a:xfrm>
              <a:off x="8115300" y="1792288"/>
              <a:ext cx="0" cy="417600"/>
            </a:xfrm>
            <a:prstGeom prst="straightConnector1">
              <a:avLst/>
            </a:prstGeom>
            <a:noFill/>
            <a:ln cap="flat" cmpd="sng" w="28575">
              <a:solidFill>
                <a:srgbClr val="2E2E97"/>
              </a:solidFill>
              <a:prstDash val="solid"/>
              <a:round/>
              <a:headEnd len="sm" w="sm" type="none"/>
              <a:tailEnd len="med" w="med" type="stealth"/>
            </a:ln>
          </p:spPr>
        </p:cxnSp>
        <p:sp>
          <p:nvSpPr>
            <p:cNvPr id="820" name="Google Shape;820;p39"/>
            <p:cNvSpPr/>
            <p:nvPr/>
          </p:nvSpPr>
          <p:spPr>
            <a:xfrm>
              <a:off x="8001000" y="2819400"/>
              <a:ext cx="228600" cy="268288"/>
            </a:xfrm>
            <a:prstGeom prst="ellipse">
              <a:avLst/>
            </a:prstGeom>
            <a:solidFill>
              <a:srgbClr val="606060"/>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sp>
          <p:nvSpPr>
            <p:cNvPr id="815" name="Google Shape;815;p39"/>
            <p:cNvSpPr/>
            <p:nvPr/>
          </p:nvSpPr>
          <p:spPr>
            <a:xfrm>
              <a:off x="8001000" y="1524000"/>
              <a:ext cx="228600" cy="268288"/>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None/>
              </a:pPr>
              <a:r>
                <a:t/>
              </a:r>
              <a:endParaRPr b="1" sz="1500">
                <a:solidFill>
                  <a:schemeClr val="dk1"/>
                </a:solidFill>
                <a:latin typeface="Arial"/>
                <a:ea typeface="Arial"/>
                <a:cs typeface="Arial"/>
                <a:sym typeface="Arial"/>
              </a:endParaRPr>
            </a:p>
          </p:txBody>
        </p:sp>
        <p:sp>
          <p:nvSpPr>
            <p:cNvPr id="813" name="Google Shape;813;p39"/>
            <p:cNvSpPr/>
            <p:nvPr/>
          </p:nvSpPr>
          <p:spPr>
            <a:xfrm>
              <a:off x="7467600" y="2209800"/>
              <a:ext cx="228600" cy="268288"/>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sp>
          <p:nvSpPr>
            <p:cNvPr id="819" name="Google Shape;819;p39"/>
            <p:cNvSpPr/>
            <p:nvPr/>
          </p:nvSpPr>
          <p:spPr>
            <a:xfrm>
              <a:off x="8001000" y="2209800"/>
              <a:ext cx="228600" cy="268288"/>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sp>
          <p:nvSpPr>
            <p:cNvPr id="816" name="Google Shape;816;p39"/>
            <p:cNvSpPr/>
            <p:nvPr/>
          </p:nvSpPr>
          <p:spPr>
            <a:xfrm>
              <a:off x="8534400" y="2209800"/>
              <a:ext cx="228600" cy="268288"/>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cxnSp>
          <p:nvCxnSpPr>
            <p:cNvPr id="821" name="Google Shape;821;p39"/>
            <p:cNvCxnSpPr>
              <a:stCxn id="816" idx="4"/>
              <a:endCxn id="822" idx="0"/>
            </p:cNvCxnSpPr>
            <p:nvPr/>
          </p:nvCxnSpPr>
          <p:spPr>
            <a:xfrm>
              <a:off x="8648700" y="2478088"/>
              <a:ext cx="0" cy="341400"/>
            </a:xfrm>
            <a:prstGeom prst="straightConnector1">
              <a:avLst/>
            </a:prstGeom>
            <a:noFill/>
            <a:ln cap="flat" cmpd="sng" w="28575">
              <a:solidFill>
                <a:srgbClr val="2E2E97"/>
              </a:solidFill>
              <a:prstDash val="solid"/>
              <a:round/>
              <a:headEnd len="sm" w="sm" type="none"/>
              <a:tailEnd len="med" w="med" type="stealth"/>
            </a:ln>
          </p:spPr>
        </p:cxnSp>
        <p:cxnSp>
          <p:nvCxnSpPr>
            <p:cNvPr id="823" name="Google Shape;823;p39"/>
            <p:cNvCxnSpPr>
              <a:stCxn id="819" idx="4"/>
              <a:endCxn id="820" idx="0"/>
            </p:cNvCxnSpPr>
            <p:nvPr/>
          </p:nvCxnSpPr>
          <p:spPr>
            <a:xfrm>
              <a:off x="8115300" y="2478088"/>
              <a:ext cx="0" cy="341400"/>
            </a:xfrm>
            <a:prstGeom prst="straightConnector1">
              <a:avLst/>
            </a:prstGeom>
            <a:noFill/>
            <a:ln cap="flat" cmpd="sng" w="28575">
              <a:solidFill>
                <a:srgbClr val="2E2E97"/>
              </a:solidFill>
              <a:prstDash val="solid"/>
              <a:round/>
              <a:headEnd len="sm" w="sm" type="none"/>
              <a:tailEnd len="med" w="med" type="stealth"/>
            </a:ln>
          </p:spPr>
        </p:cxnSp>
        <p:sp>
          <p:nvSpPr>
            <p:cNvPr id="822" name="Google Shape;822;p39"/>
            <p:cNvSpPr/>
            <p:nvPr/>
          </p:nvSpPr>
          <p:spPr>
            <a:xfrm>
              <a:off x="8534400" y="2819400"/>
              <a:ext cx="228600" cy="268288"/>
            </a:xfrm>
            <a:prstGeom prst="ellipse">
              <a:avLst/>
            </a:prstGeom>
            <a:solidFill>
              <a:srgbClr val="606060"/>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824" name="Google Shape;824;p39"/>
            <p:cNvPicPr preferRelativeResize="0"/>
            <p:nvPr/>
          </p:nvPicPr>
          <p:blipFill rotWithShape="1">
            <a:blip r:embed="rId5">
              <a:alphaModFix/>
            </a:blip>
            <a:srcRect b="0" l="0" r="0" t="0"/>
            <a:stretch/>
          </p:blipFill>
          <p:spPr>
            <a:xfrm>
              <a:off x="8038722" y="1565855"/>
              <a:ext cx="152400" cy="174171"/>
            </a:xfrm>
            <a:prstGeom prst="rect">
              <a:avLst/>
            </a:prstGeom>
            <a:noFill/>
            <a:ln>
              <a:noFill/>
            </a:ln>
          </p:spPr>
        </p:pic>
        <p:pic>
          <p:nvPicPr>
            <p:cNvPr descr="TP_tmp.png" id="825" name="Google Shape;825;p39"/>
            <p:cNvPicPr preferRelativeResize="0"/>
            <p:nvPr/>
          </p:nvPicPr>
          <p:blipFill rotWithShape="1">
            <a:blip r:embed="rId6">
              <a:alphaModFix/>
            </a:blip>
            <a:srcRect b="0" l="0" r="0" t="0"/>
            <a:stretch/>
          </p:blipFill>
          <p:spPr>
            <a:xfrm>
              <a:off x="8001000" y="2261317"/>
              <a:ext cx="230207" cy="177082"/>
            </a:xfrm>
            <a:prstGeom prst="rect">
              <a:avLst/>
            </a:prstGeom>
            <a:noFill/>
            <a:ln>
              <a:noFill/>
            </a:ln>
          </p:spPr>
        </p:pic>
        <p:pic>
          <p:nvPicPr>
            <p:cNvPr descr="TP_tmp.png" id="826" name="Google Shape;826;p39"/>
            <p:cNvPicPr preferRelativeResize="0"/>
            <p:nvPr/>
          </p:nvPicPr>
          <p:blipFill rotWithShape="1">
            <a:blip r:embed="rId7">
              <a:alphaModFix/>
            </a:blip>
            <a:srcRect b="0" l="0" r="0" t="0"/>
            <a:stretch/>
          </p:blipFill>
          <p:spPr>
            <a:xfrm>
              <a:off x="8532793" y="2261317"/>
              <a:ext cx="230207" cy="177082"/>
            </a:xfrm>
            <a:prstGeom prst="rect">
              <a:avLst/>
            </a:prstGeom>
            <a:noFill/>
            <a:ln>
              <a:noFill/>
            </a:ln>
          </p:spPr>
        </p:pic>
        <p:pic>
          <p:nvPicPr>
            <p:cNvPr descr="TP_tmp.png" id="827" name="Google Shape;827;p39"/>
            <p:cNvPicPr preferRelativeResize="0"/>
            <p:nvPr/>
          </p:nvPicPr>
          <p:blipFill rotWithShape="1">
            <a:blip r:embed="rId8">
              <a:alphaModFix/>
            </a:blip>
            <a:srcRect b="0" l="0" r="0" t="0"/>
            <a:stretch/>
          </p:blipFill>
          <p:spPr>
            <a:xfrm>
              <a:off x="7467600" y="2261318"/>
              <a:ext cx="230207" cy="177082"/>
            </a:xfrm>
            <a:prstGeom prst="rect">
              <a:avLst/>
            </a:prstGeom>
            <a:noFill/>
            <a:ln>
              <a:noFill/>
            </a:ln>
          </p:spPr>
        </p:pic>
        <p:pic>
          <p:nvPicPr>
            <p:cNvPr descr="TP_tmp.png" id="828" name="Google Shape;828;p39"/>
            <p:cNvPicPr preferRelativeResize="0"/>
            <p:nvPr/>
          </p:nvPicPr>
          <p:blipFill rotWithShape="1">
            <a:blip r:embed="rId9">
              <a:alphaModFix/>
            </a:blip>
            <a:srcRect b="0" l="0" r="0" t="0"/>
            <a:stretch/>
          </p:blipFill>
          <p:spPr>
            <a:xfrm>
              <a:off x="8018708" y="2870918"/>
              <a:ext cx="194791" cy="177083"/>
            </a:xfrm>
            <a:prstGeom prst="rect">
              <a:avLst/>
            </a:prstGeom>
            <a:noFill/>
            <a:ln>
              <a:noFill/>
            </a:ln>
          </p:spPr>
        </p:pic>
        <p:pic>
          <p:nvPicPr>
            <p:cNvPr descr="TP_tmp.png" id="829" name="Google Shape;829;p39"/>
            <p:cNvPicPr preferRelativeResize="0"/>
            <p:nvPr/>
          </p:nvPicPr>
          <p:blipFill rotWithShape="1">
            <a:blip r:embed="rId10">
              <a:alphaModFix/>
            </a:blip>
            <a:srcRect b="0" l="0" r="0" t="0"/>
            <a:stretch/>
          </p:blipFill>
          <p:spPr>
            <a:xfrm>
              <a:off x="8552108" y="2870918"/>
              <a:ext cx="194791" cy="177083"/>
            </a:xfrm>
            <a:prstGeom prst="rect">
              <a:avLst/>
            </a:prstGeom>
            <a:noFill/>
            <a:ln>
              <a:noFill/>
            </a:ln>
          </p:spPr>
        </p:pic>
      </p:grpSp>
      <p:sp>
        <p:nvSpPr>
          <p:cNvPr id="830" name="Google Shape;830;p39"/>
          <p:cNvSpPr txBox="1"/>
          <p:nvPr/>
        </p:nvSpPr>
        <p:spPr>
          <a:xfrm>
            <a:off x="8229600" y="4267200"/>
            <a:ext cx="3886200" cy="236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Computational complexity critically depends on the largest factor being generated in this process.  Size of factor = number of entries in table.  In example above (assuming binary) all factors generated are of size 2 --- as they all only have one variable (Z, Z, and X</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respectively). </a:t>
            </a:r>
            <a:endParaRPr/>
          </a:p>
        </p:txBody>
      </p:sp>
      <p:pic>
        <p:nvPicPr>
          <p:cNvPr descr="latex-image-1.pdf" id="831" name="Google Shape;831;p39"/>
          <p:cNvPicPr preferRelativeResize="0"/>
          <p:nvPr/>
        </p:nvPicPr>
        <p:blipFill rotWithShape="1">
          <a:blip r:embed="rId11">
            <a:alphaModFix/>
          </a:blip>
          <a:srcRect b="0" l="0" r="0" t="0"/>
          <a:stretch/>
        </p:blipFill>
        <p:spPr>
          <a:xfrm>
            <a:off x="304800" y="1559409"/>
            <a:ext cx="6858000" cy="726591"/>
          </a:xfrm>
          <a:prstGeom prst="rect">
            <a:avLst/>
          </a:prstGeom>
          <a:noFill/>
          <a:ln>
            <a:noFill/>
          </a:ln>
        </p:spPr>
      </p:pic>
      <p:pic>
        <p:nvPicPr>
          <p:cNvPr descr="latex-image-1.pdf" id="832" name="Google Shape;832;p39"/>
          <p:cNvPicPr preferRelativeResize="0"/>
          <p:nvPr/>
        </p:nvPicPr>
        <p:blipFill rotWithShape="1">
          <a:blip r:embed="rId12">
            <a:alphaModFix/>
          </a:blip>
          <a:srcRect b="0" l="0" r="0" t="0"/>
          <a:stretch/>
        </p:blipFill>
        <p:spPr>
          <a:xfrm>
            <a:off x="165582" y="3625449"/>
            <a:ext cx="7987818" cy="1022751"/>
          </a:xfrm>
          <a:prstGeom prst="rect">
            <a:avLst/>
          </a:prstGeom>
          <a:noFill/>
          <a:ln>
            <a:noFill/>
          </a:ln>
        </p:spPr>
      </p:pic>
      <p:pic>
        <p:nvPicPr>
          <p:cNvPr descr="latex-image-1.pdf" id="833" name="Google Shape;833;p39"/>
          <p:cNvPicPr preferRelativeResize="0"/>
          <p:nvPr/>
        </p:nvPicPr>
        <p:blipFill rotWithShape="1">
          <a:blip r:embed="rId13">
            <a:alphaModFix/>
          </a:blip>
          <a:srcRect b="0" l="0" r="0" t="0"/>
          <a:stretch/>
        </p:blipFill>
        <p:spPr>
          <a:xfrm>
            <a:off x="76200" y="2438400"/>
            <a:ext cx="8077200" cy="1034196"/>
          </a:xfrm>
          <a:prstGeom prst="rect">
            <a:avLst/>
          </a:prstGeom>
          <a:noFill/>
          <a:ln>
            <a:noFill/>
          </a:ln>
        </p:spPr>
      </p:pic>
      <p:pic>
        <p:nvPicPr>
          <p:cNvPr descr="latex-image-1.pdf" id="834" name="Google Shape;834;p39"/>
          <p:cNvPicPr preferRelativeResize="0"/>
          <p:nvPr/>
        </p:nvPicPr>
        <p:blipFill rotWithShape="1">
          <a:blip r:embed="rId14">
            <a:alphaModFix/>
          </a:blip>
          <a:srcRect b="0" l="0" r="0" t="0"/>
          <a:stretch/>
        </p:blipFill>
        <p:spPr>
          <a:xfrm>
            <a:off x="0" y="4800600"/>
            <a:ext cx="8153400" cy="689816"/>
          </a:xfrm>
          <a:prstGeom prst="rect">
            <a:avLst/>
          </a:prstGeom>
          <a:noFill/>
          <a:ln>
            <a:noFill/>
          </a:ln>
        </p:spPr>
      </p:pic>
      <p:pic>
        <p:nvPicPr>
          <p:cNvPr descr="latex-image-1.pdf" id="835" name="Google Shape;835;p39"/>
          <p:cNvPicPr preferRelativeResize="0"/>
          <p:nvPr/>
        </p:nvPicPr>
        <p:blipFill rotWithShape="1">
          <a:blip r:embed="rId15">
            <a:alphaModFix/>
          </a:blip>
          <a:srcRect b="0" l="0" r="0" t="0"/>
          <a:stretch/>
        </p:blipFill>
        <p:spPr>
          <a:xfrm>
            <a:off x="304800" y="5638800"/>
            <a:ext cx="5105400" cy="631253"/>
          </a:xfrm>
          <a:prstGeom prst="rect">
            <a:avLst/>
          </a:prstGeom>
          <a:noFill/>
          <a:ln>
            <a:noFill/>
          </a:ln>
        </p:spPr>
      </p:pic>
      <p:pic>
        <p:nvPicPr>
          <p:cNvPr descr="latex-image-1.pdf" id="836" name="Google Shape;836;p39"/>
          <p:cNvPicPr preferRelativeResize="0"/>
          <p:nvPr/>
        </p:nvPicPr>
        <p:blipFill rotWithShape="1">
          <a:blip r:embed="rId16">
            <a:alphaModFix/>
          </a:blip>
          <a:srcRect b="0" l="0" r="0" t="0"/>
          <a:stretch/>
        </p:blipFill>
        <p:spPr>
          <a:xfrm>
            <a:off x="0" y="6585789"/>
            <a:ext cx="8229600" cy="2722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4"/>
          <p:cNvPicPr preferRelativeResize="0"/>
          <p:nvPr/>
        </p:nvPicPr>
        <p:blipFill rotWithShape="1">
          <a:blip r:embed="rId3">
            <a:alphaModFix/>
          </a:blip>
          <a:srcRect b="0" l="0" r="0" t="0"/>
          <a:stretch/>
        </p:blipFill>
        <p:spPr>
          <a:xfrm>
            <a:off x="9448801" y="1143000"/>
            <a:ext cx="2438398" cy="1621696"/>
          </a:xfrm>
          <a:prstGeom prst="rect">
            <a:avLst/>
          </a:prstGeom>
          <a:noFill/>
          <a:ln>
            <a:noFill/>
          </a:ln>
        </p:spPr>
      </p:pic>
      <p:sp>
        <p:nvSpPr>
          <p:cNvPr id="132" name="Google Shape;132;p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Alarm Network</a:t>
            </a:r>
            <a:endParaRPr/>
          </a:p>
        </p:txBody>
      </p:sp>
      <p:graphicFrame>
        <p:nvGraphicFramePr>
          <p:cNvPr id="133" name="Google Shape;133;p4"/>
          <p:cNvGraphicFramePr/>
          <p:nvPr/>
        </p:nvGraphicFramePr>
        <p:xfrm>
          <a:off x="1447800" y="1350313"/>
          <a:ext cx="3000000" cy="3000000"/>
        </p:xfrm>
        <a:graphic>
          <a:graphicData uri="http://schemas.openxmlformats.org/drawingml/2006/table">
            <a:tbl>
              <a:tblPr bandRow="1" firstRow="1">
                <a:noFill/>
                <a:tableStyleId>{6000268A-CC2E-470D-A23E-A885E1C18A9D}</a:tableStyleId>
              </a:tblPr>
              <a:tblGrid>
                <a:gridCol w="533400"/>
                <a:gridCol w="762000"/>
              </a:tblGrid>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P(B)</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-b</a:t>
                      </a:r>
                      <a:endParaRPr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0.999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34" name="Google Shape;134;p4"/>
          <p:cNvGraphicFramePr/>
          <p:nvPr/>
        </p:nvGraphicFramePr>
        <p:xfrm>
          <a:off x="6248400" y="1350313"/>
          <a:ext cx="3000000" cy="3000000"/>
        </p:xfrm>
        <a:graphic>
          <a:graphicData uri="http://schemas.openxmlformats.org/drawingml/2006/table">
            <a:tbl>
              <a:tblPr bandRow="1" firstRow="1">
                <a:noFill/>
                <a:tableStyleId>{6000268A-CC2E-470D-A23E-A885E1C18A9D}</a:tableStyleId>
              </a:tblPr>
              <a:tblGrid>
                <a:gridCol w="536750"/>
                <a:gridCol w="761825"/>
              </a:tblGrid>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E</a:t>
                      </a:r>
                      <a:endParaRPr/>
                    </a:p>
                  </a:txBody>
                  <a:tcPr marT="45725" marB="45725" marR="91425" marL="91425">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P(E)</a:t>
                      </a:r>
                      <a:endParaRPr/>
                    </a:p>
                  </a:txBody>
                  <a:tcPr marT="45725" marB="45725" marR="91425" marL="91425">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+e</a:t>
                      </a:r>
                      <a:endParaRPr/>
                    </a:p>
                  </a:txBody>
                  <a:tcPr marT="45725" marB="45725" marR="91425" marL="91425">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0.002</a:t>
                      </a:r>
                      <a:endParaRPr/>
                    </a:p>
                  </a:txBody>
                  <a:tcPr marT="45725" marB="45725" marR="91425" marL="91425">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-e</a:t>
                      </a:r>
                      <a:endParaRPr sz="1800" u="none" cap="none" strike="noStrike">
                        <a:solidFill>
                          <a:srgbClr val="333399"/>
                        </a:solidFill>
                        <a:latin typeface="Calibri"/>
                        <a:ea typeface="Calibri"/>
                        <a:cs typeface="Calibri"/>
                        <a:sym typeface="Calibri"/>
                      </a:endParaRPr>
                    </a:p>
                  </a:txBody>
                  <a:tcPr marT="45725" marB="45725" marR="91425" marL="91425">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0.998</a:t>
                      </a:r>
                      <a:endParaRPr/>
                    </a:p>
                  </a:txBody>
                  <a:tcPr marT="45725" marB="45725" marR="91425" marL="91425">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35" name="Google Shape;135;p4"/>
          <p:cNvGraphicFramePr/>
          <p:nvPr/>
        </p:nvGraphicFramePr>
        <p:xfrm>
          <a:off x="8686800" y="3165132"/>
          <a:ext cx="3000000" cy="3000000"/>
        </p:xfrm>
        <a:graphic>
          <a:graphicData uri="http://schemas.openxmlformats.org/drawingml/2006/table">
            <a:tbl>
              <a:tblPr bandRow="1" firstRow="1">
                <a:noFill/>
                <a:tableStyleId>{6000268A-CC2E-470D-A23E-A885E1C18A9D}</a:tableStyleId>
              </a:tblPr>
              <a:tblGrid>
                <a:gridCol w="536900"/>
                <a:gridCol w="529900"/>
                <a:gridCol w="533400"/>
                <a:gridCol w="1219200"/>
              </a:tblGrid>
              <a:tr h="3809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P(A|B,E)</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0.05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0.94</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0.06</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0.29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0.71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0.001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0.999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36" name="Google Shape;136;p4"/>
          <p:cNvGraphicFramePr/>
          <p:nvPr/>
        </p:nvGraphicFramePr>
        <p:xfrm>
          <a:off x="762000" y="2923054"/>
          <a:ext cx="3000000" cy="3000000"/>
        </p:xfrm>
        <a:graphic>
          <a:graphicData uri="http://schemas.openxmlformats.org/drawingml/2006/table">
            <a:tbl>
              <a:tblPr bandRow="1" firstRow="1">
                <a:noFill/>
                <a:tableStyleId>{6000268A-CC2E-470D-A23E-A885E1C18A9D}</a:tableStyleId>
              </a:tblPr>
              <a:tblGrid>
                <a:gridCol w="529900"/>
                <a:gridCol w="533400"/>
                <a:gridCol w="9179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P(J|A)</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-j</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-j</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37" name="Google Shape;137;p4"/>
          <p:cNvGraphicFramePr/>
          <p:nvPr/>
        </p:nvGraphicFramePr>
        <p:xfrm>
          <a:off x="6248400" y="2923054"/>
          <a:ext cx="3000000" cy="3000000"/>
        </p:xfrm>
        <a:graphic>
          <a:graphicData uri="http://schemas.openxmlformats.org/drawingml/2006/table">
            <a:tbl>
              <a:tblPr bandRow="1" firstRow="1">
                <a:noFill/>
                <a:tableStyleId>{6000268A-CC2E-470D-A23E-A885E1C18A9D}</a:tableStyleId>
              </a:tblPr>
              <a:tblGrid>
                <a:gridCol w="529900"/>
                <a:gridCol w="613100"/>
                <a:gridCol w="9144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P(M|A)</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0.7</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-m</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-m</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38" name="Google Shape;138;p4"/>
          <p:cNvSpPr/>
          <p:nvPr/>
        </p:nvSpPr>
        <p:spPr>
          <a:xfrm>
            <a:off x="3169018" y="1373005"/>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B</a:t>
            </a:r>
            <a:endParaRPr b="0" baseline="-25000" i="0" sz="2800" u="none" cap="none" strike="noStrike">
              <a:solidFill>
                <a:schemeClr val="dk1"/>
              </a:solidFill>
              <a:latin typeface="Calibri"/>
              <a:ea typeface="Calibri"/>
              <a:cs typeface="Calibri"/>
              <a:sym typeface="Calibri"/>
            </a:endParaRPr>
          </a:p>
        </p:txBody>
      </p:sp>
      <p:sp>
        <p:nvSpPr>
          <p:cNvPr id="139" name="Google Shape;139;p4"/>
          <p:cNvSpPr/>
          <p:nvPr/>
        </p:nvSpPr>
        <p:spPr>
          <a:xfrm>
            <a:off x="5277150" y="1373005"/>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E</a:t>
            </a:r>
            <a:endParaRPr b="0" baseline="-25000" i="0" sz="2800" u="none" cap="none" strike="noStrike">
              <a:solidFill>
                <a:schemeClr val="dk1"/>
              </a:solidFill>
              <a:latin typeface="Calibri"/>
              <a:ea typeface="Calibri"/>
              <a:cs typeface="Calibri"/>
              <a:sym typeface="Calibri"/>
            </a:endParaRPr>
          </a:p>
        </p:txBody>
      </p:sp>
      <p:sp>
        <p:nvSpPr>
          <p:cNvPr id="140" name="Google Shape;140;p4"/>
          <p:cNvSpPr/>
          <p:nvPr/>
        </p:nvSpPr>
        <p:spPr>
          <a:xfrm>
            <a:off x="4266497" y="2484872"/>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A</a:t>
            </a:r>
            <a:endParaRPr b="0" baseline="-25000" i="0" sz="2800" u="none" cap="none" strike="noStrike">
              <a:solidFill>
                <a:schemeClr val="dk1"/>
              </a:solidFill>
              <a:latin typeface="Calibri"/>
              <a:ea typeface="Calibri"/>
              <a:cs typeface="Calibri"/>
              <a:sym typeface="Calibri"/>
            </a:endParaRPr>
          </a:p>
        </p:txBody>
      </p:sp>
      <p:sp>
        <p:nvSpPr>
          <p:cNvPr id="141" name="Google Shape;141;p4"/>
          <p:cNvSpPr/>
          <p:nvPr/>
        </p:nvSpPr>
        <p:spPr>
          <a:xfrm>
            <a:off x="5388742" y="37338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M</a:t>
            </a:r>
            <a:endParaRPr b="0" baseline="-25000" i="0" sz="2800" u="none" cap="none" strike="noStrike">
              <a:solidFill>
                <a:schemeClr val="dk1"/>
              </a:solidFill>
              <a:latin typeface="Calibri"/>
              <a:ea typeface="Calibri"/>
              <a:cs typeface="Calibri"/>
              <a:sym typeface="Calibri"/>
            </a:endParaRPr>
          </a:p>
        </p:txBody>
      </p:sp>
      <p:sp>
        <p:nvSpPr>
          <p:cNvPr id="142" name="Google Shape;142;p4"/>
          <p:cNvSpPr/>
          <p:nvPr/>
        </p:nvSpPr>
        <p:spPr>
          <a:xfrm>
            <a:off x="3333449" y="37338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J</a:t>
            </a:r>
            <a:endParaRPr b="0" baseline="-25000" i="0" sz="2800" u="none" cap="none" strike="noStrike">
              <a:solidFill>
                <a:schemeClr val="dk1"/>
              </a:solidFill>
              <a:latin typeface="Calibri"/>
              <a:ea typeface="Calibri"/>
              <a:cs typeface="Calibri"/>
              <a:sym typeface="Calibri"/>
            </a:endParaRPr>
          </a:p>
        </p:txBody>
      </p:sp>
      <p:cxnSp>
        <p:nvCxnSpPr>
          <p:cNvPr id="143" name="Google Shape;143;p4"/>
          <p:cNvCxnSpPr>
            <a:stCxn id="140" idx="5"/>
            <a:endCxn id="141" idx="1"/>
          </p:cNvCxnSpPr>
          <p:nvPr/>
        </p:nvCxnSpPr>
        <p:spPr>
          <a:xfrm>
            <a:off x="4916905" y="3135280"/>
            <a:ext cx="583500" cy="710100"/>
          </a:xfrm>
          <a:prstGeom prst="straightConnector1">
            <a:avLst/>
          </a:prstGeom>
          <a:noFill/>
          <a:ln cap="flat" cmpd="sng" w="28575">
            <a:solidFill>
              <a:schemeClr val="dk1"/>
            </a:solidFill>
            <a:prstDash val="solid"/>
            <a:round/>
            <a:headEnd len="med" w="med" type="none"/>
            <a:tailEnd len="lg" w="lg" type="triangle"/>
          </a:ln>
        </p:spPr>
      </p:cxnSp>
      <p:cxnSp>
        <p:nvCxnSpPr>
          <p:cNvPr id="144" name="Google Shape;144;p4"/>
          <p:cNvCxnSpPr>
            <a:stCxn id="140" idx="3"/>
            <a:endCxn id="142" idx="7"/>
          </p:cNvCxnSpPr>
          <p:nvPr/>
        </p:nvCxnSpPr>
        <p:spPr>
          <a:xfrm flipH="1">
            <a:off x="3983889" y="3135280"/>
            <a:ext cx="394200" cy="710100"/>
          </a:xfrm>
          <a:prstGeom prst="straightConnector1">
            <a:avLst/>
          </a:prstGeom>
          <a:noFill/>
          <a:ln cap="flat" cmpd="sng" w="28575">
            <a:solidFill>
              <a:schemeClr val="dk1"/>
            </a:solidFill>
            <a:prstDash val="solid"/>
            <a:round/>
            <a:headEnd len="med" w="med" type="none"/>
            <a:tailEnd len="lg" w="lg" type="triangle"/>
          </a:ln>
        </p:spPr>
      </p:cxnSp>
      <p:cxnSp>
        <p:nvCxnSpPr>
          <p:cNvPr id="145" name="Google Shape;145;p4"/>
          <p:cNvCxnSpPr>
            <a:stCxn id="139" idx="3"/>
            <a:endCxn id="140" idx="7"/>
          </p:cNvCxnSpPr>
          <p:nvPr/>
        </p:nvCxnSpPr>
        <p:spPr>
          <a:xfrm flipH="1">
            <a:off x="4916842" y="2023413"/>
            <a:ext cx="471900" cy="573000"/>
          </a:xfrm>
          <a:prstGeom prst="straightConnector1">
            <a:avLst/>
          </a:prstGeom>
          <a:noFill/>
          <a:ln cap="flat" cmpd="sng" w="28575">
            <a:solidFill>
              <a:schemeClr val="dk1"/>
            </a:solidFill>
            <a:prstDash val="solid"/>
            <a:round/>
            <a:headEnd len="med" w="med" type="none"/>
            <a:tailEnd len="lg" w="lg" type="triangle"/>
          </a:ln>
        </p:spPr>
      </p:cxnSp>
      <p:cxnSp>
        <p:nvCxnSpPr>
          <p:cNvPr id="146" name="Google Shape;146;p4"/>
          <p:cNvCxnSpPr>
            <a:stCxn id="138" idx="5"/>
            <a:endCxn id="140" idx="1"/>
          </p:cNvCxnSpPr>
          <p:nvPr/>
        </p:nvCxnSpPr>
        <p:spPr>
          <a:xfrm>
            <a:off x="3819426" y="2023413"/>
            <a:ext cx="558600" cy="573000"/>
          </a:xfrm>
          <a:prstGeom prst="straightConnector1">
            <a:avLst/>
          </a:prstGeom>
          <a:noFill/>
          <a:ln cap="flat" cmpd="sng" w="28575">
            <a:solidFill>
              <a:schemeClr val="dk1"/>
            </a:solidFill>
            <a:prstDash val="solid"/>
            <a:round/>
            <a:headEnd len="med" w="med" type="none"/>
            <a:tailEnd len="lg" w="lg" type="triangle"/>
          </a:ln>
        </p:spPr>
      </p:cxnSp>
      <p:pic>
        <p:nvPicPr>
          <p:cNvPr descr="TP_tmp.png" id="147" name="Google Shape;147;p4"/>
          <p:cNvPicPr preferRelativeResize="0"/>
          <p:nvPr/>
        </p:nvPicPr>
        <p:blipFill rotWithShape="1">
          <a:blip r:embed="rId4">
            <a:alphaModFix/>
          </a:blip>
          <a:srcRect b="0" l="0" r="0" t="0"/>
          <a:stretch/>
        </p:blipFill>
        <p:spPr>
          <a:xfrm>
            <a:off x="609600" y="5257800"/>
            <a:ext cx="4267200" cy="43063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Variable Elimination Ordering</a:t>
            </a:r>
            <a:endParaRPr/>
          </a:p>
        </p:txBody>
      </p:sp>
      <p:sp>
        <p:nvSpPr>
          <p:cNvPr id="842" name="Google Shape;842;p40"/>
          <p:cNvSpPr txBox="1"/>
          <p:nvPr>
            <p:ph idx="1" type="body"/>
          </p:nvPr>
        </p:nvSpPr>
        <p:spPr>
          <a:xfrm>
            <a:off x="1524000" y="1447800"/>
            <a:ext cx="8686800" cy="46021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000"/>
              <a:buChar char="▪"/>
            </a:pPr>
            <a:r>
              <a:rPr lang="en-US" sz="2000"/>
              <a:t>For the query P(X</a:t>
            </a:r>
            <a:r>
              <a:rPr baseline="-25000" lang="en-US" sz="2000"/>
              <a:t>n</a:t>
            </a:r>
            <a:r>
              <a:rPr lang="en-US" sz="2000"/>
              <a:t>|y</a:t>
            </a:r>
            <a:r>
              <a:rPr baseline="-25000" lang="en-US" sz="2000"/>
              <a:t>1</a:t>
            </a:r>
            <a:r>
              <a:rPr lang="en-US" sz="2000"/>
              <a:t>,…,y</a:t>
            </a:r>
            <a:r>
              <a:rPr baseline="-25000" lang="en-US" sz="2000"/>
              <a:t>n</a:t>
            </a:r>
            <a:r>
              <a:rPr lang="en-US" sz="2000"/>
              <a:t>) work through the following two different orderings as done in previous slide: Z, X</a:t>
            </a:r>
            <a:r>
              <a:rPr baseline="-25000" lang="en-US" sz="2000"/>
              <a:t>1</a:t>
            </a:r>
            <a:r>
              <a:rPr lang="en-US" sz="2000"/>
              <a:t>, …, X</a:t>
            </a:r>
            <a:r>
              <a:rPr baseline="-25000" lang="en-US" sz="2000"/>
              <a:t>n-1</a:t>
            </a:r>
            <a:r>
              <a:rPr lang="en-US" sz="2000"/>
              <a:t> and X</a:t>
            </a:r>
            <a:r>
              <a:rPr baseline="-25000" lang="en-US" sz="2000"/>
              <a:t>1</a:t>
            </a:r>
            <a:r>
              <a:rPr lang="en-US" sz="2000"/>
              <a:t>, …, X</a:t>
            </a:r>
            <a:r>
              <a:rPr baseline="-25000" lang="en-US" sz="2000"/>
              <a:t>n-1</a:t>
            </a:r>
            <a:r>
              <a:rPr lang="en-US" sz="2000"/>
              <a:t>, Z.  What is the size of the maximum factor generated for each of the orderings?</a:t>
            </a:r>
            <a:endParaRPr/>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342882" lvl="0" marL="342882" rtl="0" algn="l">
              <a:spcBef>
                <a:spcPts val="400"/>
              </a:spcBef>
              <a:spcAft>
                <a:spcPts val="0"/>
              </a:spcAft>
              <a:buSzPts val="2000"/>
              <a:buChar char="▪"/>
            </a:pPr>
            <a:r>
              <a:rPr lang="en-US" sz="2000"/>
              <a:t>Answer: 2</a:t>
            </a:r>
            <a:r>
              <a:rPr baseline="30000" lang="en-US" sz="2000"/>
              <a:t>n</a:t>
            </a:r>
            <a:r>
              <a:rPr lang="en-US" sz="2000"/>
              <a:t> versus 2 (assuming binary)</a:t>
            </a:r>
            <a:endParaRPr/>
          </a:p>
          <a:p>
            <a:pPr indent="-177789" lvl="4" marL="2057298" rtl="0" algn="l">
              <a:spcBef>
                <a:spcPts val="160"/>
              </a:spcBef>
              <a:spcAft>
                <a:spcPts val="0"/>
              </a:spcAft>
              <a:buSzPts val="800"/>
              <a:buNone/>
            </a:pPr>
            <a:r>
              <a:t/>
            </a:r>
            <a:endParaRPr sz="800"/>
          </a:p>
          <a:p>
            <a:pPr indent="-342882" lvl="0" marL="342882" rtl="0" algn="l">
              <a:spcBef>
                <a:spcPts val="400"/>
              </a:spcBef>
              <a:spcAft>
                <a:spcPts val="0"/>
              </a:spcAft>
              <a:buSzPts val="2000"/>
              <a:buChar char="▪"/>
            </a:pPr>
            <a:r>
              <a:rPr lang="en-US" sz="2000"/>
              <a:t>In general: the ordering can greatly affect efficiency.  </a:t>
            </a:r>
            <a:endParaRPr/>
          </a:p>
          <a:p>
            <a:pPr indent="-215882" lvl="0" marL="342882" rtl="0" algn="l">
              <a:spcBef>
                <a:spcPts val="400"/>
              </a:spcBef>
              <a:spcAft>
                <a:spcPts val="0"/>
              </a:spcAft>
              <a:buSzPts val="2000"/>
              <a:buNone/>
            </a:pPr>
            <a:r>
              <a:t/>
            </a:r>
            <a:endParaRPr sz="2000"/>
          </a:p>
        </p:txBody>
      </p:sp>
      <p:grpSp>
        <p:nvGrpSpPr>
          <p:cNvPr id="843" name="Google Shape;843;p40"/>
          <p:cNvGrpSpPr/>
          <p:nvPr/>
        </p:nvGrpSpPr>
        <p:grpSpPr>
          <a:xfrm>
            <a:off x="3733800" y="2590800"/>
            <a:ext cx="4343400" cy="2819400"/>
            <a:chOff x="3810000" y="2743200"/>
            <a:chExt cx="2514600" cy="1752600"/>
          </a:xfrm>
        </p:grpSpPr>
        <p:sp>
          <p:nvSpPr>
            <p:cNvPr id="844" name="Google Shape;844;p40"/>
            <p:cNvSpPr/>
            <p:nvPr/>
          </p:nvSpPr>
          <p:spPr>
            <a:xfrm>
              <a:off x="5943600" y="3505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sp>
          <p:nvSpPr>
            <p:cNvPr id="845" name="Google Shape;845;p40"/>
            <p:cNvSpPr/>
            <p:nvPr/>
          </p:nvSpPr>
          <p:spPr>
            <a:xfrm>
              <a:off x="5410200" y="3505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sp>
          <p:nvSpPr>
            <p:cNvPr id="846" name="Google Shape;846;p40"/>
            <p:cNvSpPr/>
            <p:nvPr/>
          </p:nvSpPr>
          <p:spPr>
            <a:xfrm>
              <a:off x="5410200" y="4114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sp>
          <p:nvSpPr>
            <p:cNvPr id="847" name="Google Shape;847;p40"/>
            <p:cNvSpPr/>
            <p:nvPr/>
          </p:nvSpPr>
          <p:spPr>
            <a:xfrm>
              <a:off x="4419600" y="4114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sp>
          <p:nvSpPr>
            <p:cNvPr id="848" name="Google Shape;848;p40"/>
            <p:cNvSpPr/>
            <p:nvPr/>
          </p:nvSpPr>
          <p:spPr>
            <a:xfrm>
              <a:off x="3810000" y="4114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sp>
          <p:nvSpPr>
            <p:cNvPr id="849" name="Google Shape;849;p40"/>
            <p:cNvSpPr/>
            <p:nvPr/>
          </p:nvSpPr>
          <p:spPr>
            <a:xfrm>
              <a:off x="5943600" y="4114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cxnSp>
          <p:nvCxnSpPr>
            <p:cNvPr id="850" name="Google Shape;850;p40"/>
            <p:cNvCxnSpPr>
              <a:stCxn id="851" idx="4"/>
              <a:endCxn id="848" idx="0"/>
            </p:cNvCxnSpPr>
            <p:nvPr/>
          </p:nvCxnSpPr>
          <p:spPr>
            <a:xfrm>
              <a:off x="4000500" y="3810000"/>
              <a:ext cx="0" cy="304800"/>
            </a:xfrm>
            <a:prstGeom prst="straightConnector1">
              <a:avLst/>
            </a:prstGeom>
            <a:noFill/>
            <a:ln cap="flat" cmpd="sng" w="28575">
              <a:solidFill>
                <a:srgbClr val="2E2E97"/>
              </a:solidFill>
              <a:prstDash val="solid"/>
              <a:round/>
              <a:headEnd len="sm" w="sm" type="none"/>
              <a:tailEnd len="med" w="med" type="stealth"/>
            </a:ln>
          </p:spPr>
        </p:cxnSp>
        <p:cxnSp>
          <p:nvCxnSpPr>
            <p:cNvPr id="852" name="Google Shape;852;p40"/>
            <p:cNvCxnSpPr>
              <a:stCxn id="853" idx="4"/>
              <a:endCxn id="845" idx="0"/>
            </p:cNvCxnSpPr>
            <p:nvPr/>
          </p:nvCxnSpPr>
          <p:spPr>
            <a:xfrm>
              <a:off x="5219700" y="3087688"/>
              <a:ext cx="381000" cy="417600"/>
            </a:xfrm>
            <a:prstGeom prst="straightConnector1">
              <a:avLst/>
            </a:prstGeom>
            <a:noFill/>
            <a:ln cap="flat" cmpd="sng" w="28575">
              <a:solidFill>
                <a:srgbClr val="2E2E97"/>
              </a:solidFill>
              <a:prstDash val="solid"/>
              <a:round/>
              <a:headEnd len="sm" w="sm" type="none"/>
              <a:tailEnd len="med" w="med" type="stealth"/>
            </a:ln>
          </p:spPr>
        </p:cxnSp>
        <p:cxnSp>
          <p:nvCxnSpPr>
            <p:cNvPr id="854" name="Google Shape;854;p40"/>
            <p:cNvCxnSpPr>
              <a:stCxn id="853" idx="4"/>
              <a:endCxn id="851" idx="7"/>
            </p:cNvCxnSpPr>
            <p:nvPr/>
          </p:nvCxnSpPr>
          <p:spPr>
            <a:xfrm flipH="1">
              <a:off x="4135200" y="3087688"/>
              <a:ext cx="1084500" cy="397200"/>
            </a:xfrm>
            <a:prstGeom prst="straightConnector1">
              <a:avLst/>
            </a:prstGeom>
            <a:noFill/>
            <a:ln cap="flat" cmpd="sng" w="28575">
              <a:solidFill>
                <a:srgbClr val="2E2E97"/>
              </a:solidFill>
              <a:prstDash val="solid"/>
              <a:round/>
              <a:headEnd len="sm" w="sm" type="none"/>
              <a:tailEnd len="med" w="med" type="stealth"/>
            </a:ln>
          </p:spPr>
        </p:cxnSp>
        <p:cxnSp>
          <p:nvCxnSpPr>
            <p:cNvPr id="855" name="Google Shape;855;p40"/>
            <p:cNvCxnSpPr>
              <a:stCxn id="853" idx="4"/>
              <a:endCxn id="856" idx="0"/>
            </p:cNvCxnSpPr>
            <p:nvPr/>
          </p:nvCxnSpPr>
          <p:spPr>
            <a:xfrm flipH="1">
              <a:off x="4610100" y="3087688"/>
              <a:ext cx="609600" cy="341400"/>
            </a:xfrm>
            <a:prstGeom prst="straightConnector1">
              <a:avLst/>
            </a:prstGeom>
            <a:noFill/>
            <a:ln cap="flat" cmpd="sng" w="28575">
              <a:solidFill>
                <a:srgbClr val="2E2E97"/>
              </a:solidFill>
              <a:prstDash val="solid"/>
              <a:round/>
              <a:headEnd len="sm" w="sm" type="none"/>
              <a:tailEnd len="med" w="med" type="stealth"/>
            </a:ln>
          </p:spPr>
        </p:cxnSp>
        <p:sp>
          <p:nvSpPr>
            <p:cNvPr id="853" name="Google Shape;853;p40"/>
            <p:cNvSpPr/>
            <p:nvPr/>
          </p:nvSpPr>
          <p:spPr>
            <a:xfrm>
              <a:off x="5029200" y="2743200"/>
              <a:ext cx="381000" cy="344488"/>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None/>
              </a:pPr>
              <a:r>
                <a:t/>
              </a:r>
              <a:endParaRPr b="1" sz="2220">
                <a:solidFill>
                  <a:schemeClr val="dk1"/>
                </a:solidFill>
                <a:latin typeface="Calibri"/>
                <a:ea typeface="Calibri"/>
                <a:cs typeface="Calibri"/>
                <a:sym typeface="Calibri"/>
              </a:endParaRPr>
            </a:p>
          </p:txBody>
        </p:sp>
        <p:sp>
          <p:nvSpPr>
            <p:cNvPr id="851" name="Google Shape;851;p40"/>
            <p:cNvSpPr/>
            <p:nvPr/>
          </p:nvSpPr>
          <p:spPr>
            <a:xfrm>
              <a:off x="3810000" y="3429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sp>
          <p:nvSpPr>
            <p:cNvPr id="856" name="Google Shape;856;p40"/>
            <p:cNvSpPr/>
            <p:nvPr/>
          </p:nvSpPr>
          <p:spPr>
            <a:xfrm>
              <a:off x="4419600" y="3429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cxnSp>
          <p:nvCxnSpPr>
            <p:cNvPr id="857" name="Google Shape;857;p40"/>
            <p:cNvCxnSpPr>
              <a:stCxn id="856" idx="4"/>
              <a:endCxn id="847" idx="0"/>
            </p:cNvCxnSpPr>
            <p:nvPr/>
          </p:nvCxnSpPr>
          <p:spPr>
            <a:xfrm>
              <a:off x="4610100" y="3810000"/>
              <a:ext cx="0" cy="304800"/>
            </a:xfrm>
            <a:prstGeom prst="straightConnector1">
              <a:avLst/>
            </a:prstGeom>
            <a:noFill/>
            <a:ln cap="flat" cmpd="sng" w="28575">
              <a:solidFill>
                <a:srgbClr val="2E2E97"/>
              </a:solidFill>
              <a:prstDash val="solid"/>
              <a:round/>
              <a:headEnd len="sm" w="sm" type="none"/>
              <a:tailEnd len="med" w="med" type="stealth"/>
            </a:ln>
          </p:spPr>
        </p:cxnSp>
        <p:pic>
          <p:nvPicPr>
            <p:cNvPr descr="TP_tmp.png" id="858" name="Google Shape;858;p40"/>
            <p:cNvPicPr preferRelativeResize="0"/>
            <p:nvPr/>
          </p:nvPicPr>
          <p:blipFill rotWithShape="1">
            <a:blip r:embed="rId3">
              <a:alphaModFix/>
            </a:blip>
            <a:srcRect b="0" l="0" r="0" t="0"/>
            <a:stretch/>
          </p:blipFill>
          <p:spPr>
            <a:xfrm>
              <a:off x="5153688" y="2819400"/>
              <a:ext cx="152400" cy="174171"/>
            </a:xfrm>
            <a:prstGeom prst="rect">
              <a:avLst/>
            </a:prstGeom>
            <a:noFill/>
            <a:ln>
              <a:noFill/>
            </a:ln>
          </p:spPr>
        </p:pic>
        <p:pic>
          <p:nvPicPr>
            <p:cNvPr descr="TP_tmp.png" id="859" name="Google Shape;859;p40"/>
            <p:cNvPicPr preferRelativeResize="0"/>
            <p:nvPr/>
          </p:nvPicPr>
          <p:blipFill rotWithShape="1">
            <a:blip r:embed="rId4">
              <a:alphaModFix/>
            </a:blip>
            <a:srcRect b="0" l="0" r="0" t="0"/>
            <a:stretch/>
          </p:blipFill>
          <p:spPr>
            <a:xfrm>
              <a:off x="4495800" y="3565317"/>
              <a:ext cx="230207" cy="177082"/>
            </a:xfrm>
            <a:prstGeom prst="rect">
              <a:avLst/>
            </a:prstGeom>
            <a:noFill/>
            <a:ln>
              <a:noFill/>
            </a:ln>
          </p:spPr>
        </p:pic>
        <p:pic>
          <p:nvPicPr>
            <p:cNvPr descr="TP_tmp.png" id="860" name="Google Shape;860;p40"/>
            <p:cNvPicPr preferRelativeResize="0"/>
            <p:nvPr/>
          </p:nvPicPr>
          <p:blipFill rotWithShape="1">
            <a:blip r:embed="rId5">
              <a:alphaModFix/>
            </a:blip>
            <a:srcRect b="0" l="0" r="0" t="0"/>
            <a:stretch/>
          </p:blipFill>
          <p:spPr>
            <a:xfrm>
              <a:off x="3886200" y="3556718"/>
              <a:ext cx="230207" cy="177082"/>
            </a:xfrm>
            <a:prstGeom prst="rect">
              <a:avLst/>
            </a:prstGeom>
            <a:noFill/>
            <a:ln>
              <a:noFill/>
            </a:ln>
          </p:spPr>
        </p:pic>
        <p:pic>
          <p:nvPicPr>
            <p:cNvPr descr="TP_tmp.png" id="861" name="Google Shape;861;p40"/>
            <p:cNvPicPr preferRelativeResize="0"/>
            <p:nvPr/>
          </p:nvPicPr>
          <p:blipFill rotWithShape="1">
            <a:blip r:embed="rId6">
              <a:alphaModFix/>
            </a:blip>
            <a:srcRect b="0" l="0" r="0" t="0"/>
            <a:stretch/>
          </p:blipFill>
          <p:spPr>
            <a:xfrm>
              <a:off x="3914112" y="4209808"/>
              <a:ext cx="177082" cy="177082"/>
            </a:xfrm>
            <a:prstGeom prst="rect">
              <a:avLst/>
            </a:prstGeom>
            <a:noFill/>
            <a:ln>
              <a:noFill/>
            </a:ln>
          </p:spPr>
        </p:pic>
        <p:pic>
          <p:nvPicPr>
            <p:cNvPr descr="TP_tmp.png" id="862" name="Google Shape;862;p40"/>
            <p:cNvPicPr preferRelativeResize="0"/>
            <p:nvPr/>
          </p:nvPicPr>
          <p:blipFill rotWithShape="1">
            <a:blip r:embed="rId7">
              <a:alphaModFix/>
            </a:blip>
            <a:srcRect b="0" l="0" r="0" t="0"/>
            <a:stretch/>
          </p:blipFill>
          <p:spPr>
            <a:xfrm>
              <a:off x="4513508" y="4202830"/>
              <a:ext cx="194791" cy="177083"/>
            </a:xfrm>
            <a:prstGeom prst="rect">
              <a:avLst/>
            </a:prstGeom>
            <a:noFill/>
            <a:ln>
              <a:noFill/>
            </a:ln>
          </p:spPr>
        </p:pic>
        <p:cxnSp>
          <p:nvCxnSpPr>
            <p:cNvPr id="863" name="Google Shape;863;p40"/>
            <p:cNvCxnSpPr>
              <a:stCxn id="845" idx="4"/>
              <a:endCxn id="846" idx="0"/>
            </p:cNvCxnSpPr>
            <p:nvPr/>
          </p:nvCxnSpPr>
          <p:spPr>
            <a:xfrm>
              <a:off x="5600700" y="3886200"/>
              <a:ext cx="0" cy="228600"/>
            </a:xfrm>
            <a:prstGeom prst="straightConnector1">
              <a:avLst/>
            </a:prstGeom>
            <a:noFill/>
            <a:ln cap="flat" cmpd="sng" w="28575">
              <a:solidFill>
                <a:srgbClr val="2E2E97"/>
              </a:solidFill>
              <a:prstDash val="solid"/>
              <a:round/>
              <a:headEnd len="sm" w="sm" type="none"/>
              <a:tailEnd len="med" w="med" type="stealth"/>
            </a:ln>
          </p:spPr>
        </p:cxnSp>
        <p:pic>
          <p:nvPicPr>
            <p:cNvPr descr="TP_tmp.png" id="864" name="Google Shape;864;p40"/>
            <p:cNvPicPr preferRelativeResize="0"/>
            <p:nvPr/>
          </p:nvPicPr>
          <p:blipFill rotWithShape="1">
            <a:blip r:embed="rId8">
              <a:alphaModFix/>
            </a:blip>
            <a:srcRect b="0" l="0" r="0" t="0"/>
            <a:stretch/>
          </p:blipFill>
          <p:spPr>
            <a:xfrm>
              <a:off x="5359006" y="3621087"/>
              <a:ext cx="453390" cy="188913"/>
            </a:xfrm>
            <a:prstGeom prst="rect">
              <a:avLst/>
            </a:prstGeom>
            <a:noFill/>
            <a:ln>
              <a:noFill/>
            </a:ln>
          </p:spPr>
        </p:pic>
        <p:pic>
          <p:nvPicPr>
            <p:cNvPr descr="TP_tmp.png" id="865" name="Google Shape;865;p40"/>
            <p:cNvPicPr preferRelativeResize="0"/>
            <p:nvPr/>
          </p:nvPicPr>
          <p:blipFill rotWithShape="1">
            <a:blip r:embed="rId9">
              <a:alphaModFix/>
            </a:blip>
            <a:srcRect b="0" l="0" r="0" t="0"/>
            <a:stretch/>
          </p:blipFill>
          <p:spPr>
            <a:xfrm>
              <a:off x="5410200" y="4204956"/>
              <a:ext cx="371872" cy="177082"/>
            </a:xfrm>
            <a:prstGeom prst="rect">
              <a:avLst/>
            </a:prstGeom>
            <a:noFill/>
            <a:ln>
              <a:noFill/>
            </a:ln>
          </p:spPr>
        </p:pic>
        <p:pic>
          <p:nvPicPr>
            <p:cNvPr descr="TP_tmp.png" id="866" name="Google Shape;866;p40"/>
            <p:cNvPicPr preferRelativeResize="0"/>
            <p:nvPr/>
          </p:nvPicPr>
          <p:blipFill rotWithShape="1">
            <a:blip r:embed="rId10">
              <a:alphaModFix/>
            </a:blip>
            <a:srcRect b="0" l="0" r="0" t="0"/>
            <a:stretch/>
          </p:blipFill>
          <p:spPr>
            <a:xfrm>
              <a:off x="6019800" y="4191000"/>
              <a:ext cx="212499" cy="177083"/>
            </a:xfrm>
            <a:prstGeom prst="rect">
              <a:avLst/>
            </a:prstGeom>
            <a:noFill/>
            <a:ln>
              <a:noFill/>
            </a:ln>
          </p:spPr>
        </p:pic>
        <p:cxnSp>
          <p:nvCxnSpPr>
            <p:cNvPr id="867" name="Google Shape;867;p40"/>
            <p:cNvCxnSpPr>
              <a:stCxn id="853" idx="4"/>
              <a:endCxn id="844" idx="0"/>
            </p:cNvCxnSpPr>
            <p:nvPr/>
          </p:nvCxnSpPr>
          <p:spPr>
            <a:xfrm>
              <a:off x="5219700" y="3087688"/>
              <a:ext cx="914400" cy="417600"/>
            </a:xfrm>
            <a:prstGeom prst="straightConnector1">
              <a:avLst/>
            </a:prstGeom>
            <a:noFill/>
            <a:ln cap="flat" cmpd="sng" w="28575">
              <a:solidFill>
                <a:srgbClr val="2E2E97"/>
              </a:solidFill>
              <a:prstDash val="solid"/>
              <a:round/>
              <a:headEnd len="sm" w="sm" type="none"/>
              <a:tailEnd len="med" w="med" type="stealth"/>
            </a:ln>
          </p:spPr>
        </p:cxnSp>
        <p:cxnSp>
          <p:nvCxnSpPr>
            <p:cNvPr id="868" name="Google Shape;868;p40"/>
            <p:cNvCxnSpPr>
              <a:stCxn id="844" idx="4"/>
              <a:endCxn id="849" idx="0"/>
            </p:cNvCxnSpPr>
            <p:nvPr/>
          </p:nvCxnSpPr>
          <p:spPr>
            <a:xfrm>
              <a:off x="6134100" y="3886200"/>
              <a:ext cx="0" cy="228600"/>
            </a:xfrm>
            <a:prstGeom prst="straightConnector1">
              <a:avLst/>
            </a:prstGeom>
            <a:noFill/>
            <a:ln cap="flat" cmpd="sng" w="28575">
              <a:solidFill>
                <a:srgbClr val="2E2E97"/>
              </a:solidFill>
              <a:prstDash val="solid"/>
              <a:round/>
              <a:headEnd len="sm" w="sm" type="none"/>
              <a:tailEnd len="med" w="med" type="stealth"/>
            </a:ln>
          </p:spPr>
        </p:cxnSp>
        <p:pic>
          <p:nvPicPr>
            <p:cNvPr descr="TP_tmp.png" id="869" name="Google Shape;869;p40"/>
            <p:cNvPicPr preferRelativeResize="0"/>
            <p:nvPr/>
          </p:nvPicPr>
          <p:blipFill rotWithShape="1">
            <a:blip r:embed="rId11">
              <a:alphaModFix/>
            </a:blip>
            <a:srcRect b="0" l="0" r="0" t="0"/>
            <a:stretch/>
          </p:blipFill>
          <p:spPr>
            <a:xfrm>
              <a:off x="6002092" y="3632917"/>
              <a:ext cx="247915" cy="177082"/>
            </a:xfrm>
            <a:prstGeom prst="rect">
              <a:avLst/>
            </a:prstGeom>
            <a:noFill/>
            <a:ln>
              <a:noFill/>
            </a:ln>
          </p:spPr>
        </p:pic>
        <p:sp>
          <p:nvSpPr>
            <p:cNvPr id="870" name="Google Shape;870;p40"/>
            <p:cNvSpPr txBox="1"/>
            <p:nvPr/>
          </p:nvSpPr>
          <p:spPr>
            <a:xfrm>
              <a:off x="4876800" y="3505200"/>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871" name="Google Shape;871;p40"/>
            <p:cNvSpPr txBox="1"/>
            <p:nvPr/>
          </p:nvSpPr>
          <p:spPr>
            <a:xfrm>
              <a:off x="4876800" y="4049713"/>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1"/>
          <p:cNvSpPr txBox="1"/>
          <p:nvPr>
            <p:ph type="title"/>
          </p:nvPr>
        </p:nvSpPr>
        <p:spPr>
          <a:xfrm>
            <a:off x="0" y="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VE: Computational and Space Complexity</a:t>
            </a:r>
            <a:endParaRPr/>
          </a:p>
        </p:txBody>
      </p:sp>
      <p:sp>
        <p:nvSpPr>
          <p:cNvPr id="877" name="Google Shape;877;p41"/>
          <p:cNvSpPr txBox="1"/>
          <p:nvPr>
            <p:ph idx="1" type="body"/>
          </p:nvPr>
        </p:nvSpPr>
        <p:spPr>
          <a:xfrm>
            <a:off x="1295400" y="1397001"/>
            <a:ext cx="97536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The computational and space complexity of variable elimination is determined by the largest factor</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The elimination ordering can greatly affect the size of the largest factor.  </a:t>
            </a:r>
            <a:endParaRPr/>
          </a:p>
          <a:p>
            <a:pPr indent="-285736" lvl="1" marL="742913" rtl="0" algn="l">
              <a:spcBef>
                <a:spcPts val="400"/>
              </a:spcBef>
              <a:spcAft>
                <a:spcPts val="0"/>
              </a:spcAft>
              <a:buSzPts val="2000"/>
              <a:buChar char="▪"/>
            </a:pPr>
            <a:r>
              <a:rPr lang="en-US" sz="2000"/>
              <a:t>E.g., previous slide’s example 2</a:t>
            </a:r>
            <a:r>
              <a:rPr baseline="30000" lang="en-US" sz="2000"/>
              <a:t>n</a:t>
            </a:r>
            <a:r>
              <a:rPr lang="en-US" sz="2000"/>
              <a:t> vs. 2</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Does there always exist an ordering that only results in small factors?</a:t>
            </a:r>
            <a:endParaRPr/>
          </a:p>
          <a:p>
            <a:pPr indent="-285736" lvl="1" marL="742913" rtl="0" algn="l">
              <a:spcBef>
                <a:spcPts val="400"/>
              </a:spcBef>
              <a:spcAft>
                <a:spcPts val="0"/>
              </a:spcAft>
              <a:buSzPts val="2000"/>
              <a:buChar char="▪"/>
            </a:pPr>
            <a:r>
              <a:rPr lang="en-US" sz="2000">
                <a:solidFill>
                  <a:srgbClr val="FF0000"/>
                </a:solidFill>
              </a:rPr>
              <a:t>No!</a:t>
            </a:r>
            <a:endParaRPr/>
          </a:p>
          <a:p>
            <a:pPr indent="-139682" lvl="0" marL="342882" rtl="0" algn="l">
              <a:spcBef>
                <a:spcPts val="640"/>
              </a:spcBef>
              <a:spcAft>
                <a:spcPts val="0"/>
              </a:spcAft>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1" name="Shape 881"/>
        <p:cNvGrpSpPr/>
        <p:nvPr/>
      </p:nvGrpSpPr>
      <p:grpSpPr>
        <a:xfrm>
          <a:off x="0" y="0"/>
          <a:ext cx="0" cy="0"/>
          <a:chOff x="0" y="0"/>
          <a:chExt cx="0" cy="0"/>
        </a:xfrm>
      </p:grpSpPr>
      <p:sp>
        <p:nvSpPr>
          <p:cNvPr id="882" name="Google Shape;882;p4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Worst Case Complexity?</a:t>
            </a:r>
            <a:endParaRPr/>
          </a:p>
        </p:txBody>
      </p:sp>
      <p:sp>
        <p:nvSpPr>
          <p:cNvPr id="883" name="Google Shape;883;p42"/>
          <p:cNvSpPr txBox="1"/>
          <p:nvPr>
            <p:ph idx="1" type="body"/>
          </p:nvPr>
        </p:nvSpPr>
        <p:spPr>
          <a:xfrm>
            <a:off x="304800" y="1219200"/>
            <a:ext cx="11430000" cy="58674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CSP:  </a:t>
            </a:r>
            <a:endParaRPr/>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41282" lvl="0" marL="342882" rtl="0" algn="l">
              <a:spcBef>
                <a:spcPts val="320"/>
              </a:spcBef>
              <a:spcAft>
                <a:spcPts val="0"/>
              </a:spcAft>
              <a:buSzPts val="1600"/>
              <a:buNone/>
            </a:pPr>
            <a:r>
              <a:t/>
            </a:r>
            <a:endParaRPr sz="1600"/>
          </a:p>
          <a:p>
            <a:pPr indent="-342882" lvl="0" marL="342882" rtl="0" algn="l">
              <a:spcBef>
                <a:spcPts val="400"/>
              </a:spcBef>
              <a:spcAft>
                <a:spcPts val="0"/>
              </a:spcAft>
              <a:buSzPts val="2000"/>
              <a:buChar char="▪"/>
            </a:pPr>
            <a:r>
              <a:rPr lang="en-US" sz="2000"/>
              <a:t>If we can answer P(z) equal to zero or not, we answered whether the 3-SAT problem has a solution.</a:t>
            </a:r>
            <a:endParaRPr/>
          </a:p>
          <a:p>
            <a:pPr indent="-171439" lvl="4" marL="2057298" rtl="0" algn="l">
              <a:spcBef>
                <a:spcPts val="180"/>
              </a:spcBef>
              <a:spcAft>
                <a:spcPts val="0"/>
              </a:spcAft>
              <a:buSzPts val="900"/>
              <a:buNone/>
            </a:pPr>
            <a:r>
              <a:t/>
            </a:r>
            <a:endParaRPr sz="900"/>
          </a:p>
          <a:p>
            <a:pPr indent="-342882" lvl="0" marL="342882" rtl="0" algn="l">
              <a:spcBef>
                <a:spcPts val="400"/>
              </a:spcBef>
              <a:spcAft>
                <a:spcPts val="0"/>
              </a:spcAft>
              <a:buSzPts val="2000"/>
              <a:buChar char="▪"/>
            </a:pPr>
            <a:r>
              <a:rPr lang="en-US" sz="2000"/>
              <a:t>Hence inference in Bayes’ nets is NP-hard.  No known efficient probabilistic inference in general.</a:t>
            </a:r>
            <a:endParaRPr/>
          </a:p>
        </p:txBody>
      </p:sp>
      <p:grpSp>
        <p:nvGrpSpPr>
          <p:cNvPr id="884" name="Google Shape;884;p42"/>
          <p:cNvGrpSpPr/>
          <p:nvPr/>
        </p:nvGrpSpPr>
        <p:grpSpPr>
          <a:xfrm>
            <a:off x="3124200" y="2286000"/>
            <a:ext cx="7848600" cy="3124200"/>
            <a:chOff x="3124200" y="2286000"/>
            <a:chExt cx="7848600" cy="3124200"/>
          </a:xfrm>
        </p:grpSpPr>
        <p:cxnSp>
          <p:nvCxnSpPr>
            <p:cNvPr id="885" name="Google Shape;885;p42"/>
            <p:cNvCxnSpPr>
              <a:stCxn id="886" idx="4"/>
              <a:endCxn id="887" idx="0"/>
            </p:cNvCxnSpPr>
            <p:nvPr/>
          </p:nvCxnSpPr>
          <p:spPr>
            <a:xfrm flipH="1">
              <a:off x="3314700" y="2667000"/>
              <a:ext cx="228600" cy="381000"/>
            </a:xfrm>
            <a:prstGeom prst="straightConnector1">
              <a:avLst/>
            </a:prstGeom>
            <a:noFill/>
            <a:ln cap="flat" cmpd="sng" w="28575">
              <a:solidFill>
                <a:srgbClr val="2E2E97"/>
              </a:solidFill>
              <a:prstDash val="solid"/>
              <a:round/>
              <a:headEnd len="sm" w="sm" type="none"/>
              <a:tailEnd len="med" w="med" type="stealth"/>
            </a:ln>
          </p:spPr>
        </p:cxnSp>
        <p:grpSp>
          <p:nvGrpSpPr>
            <p:cNvPr id="888" name="Google Shape;888;p42"/>
            <p:cNvGrpSpPr/>
            <p:nvPr/>
          </p:nvGrpSpPr>
          <p:grpSpPr>
            <a:xfrm>
              <a:off x="3352800" y="2286000"/>
              <a:ext cx="381000" cy="381000"/>
              <a:chOff x="2438400" y="3429000"/>
              <a:chExt cx="381000" cy="381000"/>
            </a:xfrm>
          </p:grpSpPr>
          <p:sp>
            <p:nvSpPr>
              <p:cNvPr id="886" name="Google Shape;886;p42"/>
              <p:cNvSpPr/>
              <p:nvPr/>
            </p:nvSpPr>
            <p:spPr>
              <a:xfrm>
                <a:off x="2438400" y="3429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889" name="Google Shape;889;p42"/>
              <p:cNvPicPr preferRelativeResize="0"/>
              <p:nvPr/>
            </p:nvPicPr>
            <p:blipFill rotWithShape="1">
              <a:blip r:embed="rId3">
                <a:alphaModFix/>
              </a:blip>
              <a:srcRect b="0" l="0" r="0" t="0"/>
              <a:stretch/>
            </p:blipFill>
            <p:spPr>
              <a:xfrm>
                <a:off x="2514600" y="3556718"/>
                <a:ext cx="230207" cy="177082"/>
              </a:xfrm>
              <a:prstGeom prst="rect">
                <a:avLst/>
              </a:prstGeom>
              <a:noFill/>
              <a:ln>
                <a:noFill/>
              </a:ln>
            </p:spPr>
          </p:pic>
        </p:grpSp>
        <p:grpSp>
          <p:nvGrpSpPr>
            <p:cNvPr id="890" name="Google Shape;890;p42"/>
            <p:cNvGrpSpPr/>
            <p:nvPr/>
          </p:nvGrpSpPr>
          <p:grpSpPr>
            <a:xfrm>
              <a:off x="4419600" y="2286000"/>
              <a:ext cx="381000" cy="381000"/>
              <a:chOff x="2057400" y="1828800"/>
              <a:chExt cx="381000" cy="381000"/>
            </a:xfrm>
          </p:grpSpPr>
          <p:sp>
            <p:nvSpPr>
              <p:cNvPr id="891" name="Google Shape;891;p42"/>
              <p:cNvSpPr/>
              <p:nvPr/>
            </p:nvSpPr>
            <p:spPr>
              <a:xfrm>
                <a:off x="20574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892" name="Google Shape;892;p42"/>
              <p:cNvPicPr preferRelativeResize="0"/>
              <p:nvPr/>
            </p:nvPicPr>
            <p:blipFill rotWithShape="1">
              <a:blip r:embed="rId4">
                <a:alphaModFix/>
              </a:blip>
              <a:srcRect b="0" l="0" r="0" t="0"/>
              <a:stretch/>
            </p:blipFill>
            <p:spPr>
              <a:xfrm>
                <a:off x="2133600" y="1956518"/>
                <a:ext cx="230207" cy="177082"/>
              </a:xfrm>
              <a:prstGeom prst="rect">
                <a:avLst/>
              </a:prstGeom>
              <a:noFill/>
              <a:ln>
                <a:noFill/>
              </a:ln>
            </p:spPr>
          </p:pic>
        </p:grpSp>
        <p:grpSp>
          <p:nvGrpSpPr>
            <p:cNvPr id="893" name="Google Shape;893;p42"/>
            <p:cNvGrpSpPr/>
            <p:nvPr/>
          </p:nvGrpSpPr>
          <p:grpSpPr>
            <a:xfrm>
              <a:off x="5486400" y="2286000"/>
              <a:ext cx="381000" cy="381000"/>
              <a:chOff x="3124200" y="1828800"/>
              <a:chExt cx="381000" cy="381000"/>
            </a:xfrm>
          </p:grpSpPr>
          <p:sp>
            <p:nvSpPr>
              <p:cNvPr id="894" name="Google Shape;894;p42"/>
              <p:cNvSpPr/>
              <p:nvPr/>
            </p:nvSpPr>
            <p:spPr>
              <a:xfrm>
                <a:off x="31242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895" name="Google Shape;895;p42"/>
              <p:cNvPicPr preferRelativeResize="0"/>
              <p:nvPr/>
            </p:nvPicPr>
            <p:blipFill rotWithShape="1">
              <a:blip r:embed="rId5">
                <a:alphaModFix/>
              </a:blip>
              <a:srcRect b="0" l="0" r="0" t="0"/>
              <a:stretch/>
            </p:blipFill>
            <p:spPr>
              <a:xfrm>
                <a:off x="3200400" y="1956518"/>
                <a:ext cx="230207" cy="177082"/>
              </a:xfrm>
              <a:prstGeom prst="rect">
                <a:avLst/>
              </a:prstGeom>
              <a:noFill/>
              <a:ln>
                <a:noFill/>
              </a:ln>
            </p:spPr>
          </p:pic>
        </p:grpSp>
        <p:grpSp>
          <p:nvGrpSpPr>
            <p:cNvPr id="896" name="Google Shape;896;p42"/>
            <p:cNvGrpSpPr/>
            <p:nvPr/>
          </p:nvGrpSpPr>
          <p:grpSpPr>
            <a:xfrm>
              <a:off x="6553200" y="2286000"/>
              <a:ext cx="381000" cy="381000"/>
              <a:chOff x="4191000" y="1828800"/>
              <a:chExt cx="381000" cy="381000"/>
            </a:xfrm>
          </p:grpSpPr>
          <p:sp>
            <p:nvSpPr>
              <p:cNvPr id="897" name="Google Shape;897;p42"/>
              <p:cNvSpPr/>
              <p:nvPr/>
            </p:nvSpPr>
            <p:spPr>
              <a:xfrm>
                <a:off x="41910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898" name="Google Shape;898;p42"/>
              <p:cNvPicPr preferRelativeResize="0"/>
              <p:nvPr/>
            </p:nvPicPr>
            <p:blipFill rotWithShape="1">
              <a:blip r:embed="rId6">
                <a:alphaModFix/>
              </a:blip>
              <a:srcRect b="0" l="0" r="0" t="0"/>
              <a:stretch/>
            </p:blipFill>
            <p:spPr>
              <a:xfrm>
                <a:off x="4267200" y="1956518"/>
                <a:ext cx="230207" cy="177082"/>
              </a:xfrm>
              <a:prstGeom prst="rect">
                <a:avLst/>
              </a:prstGeom>
              <a:noFill/>
              <a:ln>
                <a:noFill/>
              </a:ln>
            </p:spPr>
          </p:pic>
        </p:grpSp>
        <p:grpSp>
          <p:nvGrpSpPr>
            <p:cNvPr id="899" name="Google Shape;899;p42"/>
            <p:cNvGrpSpPr/>
            <p:nvPr/>
          </p:nvGrpSpPr>
          <p:grpSpPr>
            <a:xfrm>
              <a:off x="7620000" y="2286000"/>
              <a:ext cx="381000" cy="381000"/>
              <a:chOff x="5257800" y="1828800"/>
              <a:chExt cx="381000" cy="381000"/>
            </a:xfrm>
          </p:grpSpPr>
          <p:sp>
            <p:nvSpPr>
              <p:cNvPr id="900" name="Google Shape;900;p42"/>
              <p:cNvSpPr/>
              <p:nvPr/>
            </p:nvSpPr>
            <p:spPr>
              <a:xfrm>
                <a:off x="52578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01" name="Google Shape;901;p42"/>
              <p:cNvPicPr preferRelativeResize="0"/>
              <p:nvPr/>
            </p:nvPicPr>
            <p:blipFill rotWithShape="1">
              <a:blip r:embed="rId7">
                <a:alphaModFix/>
              </a:blip>
              <a:srcRect b="0" l="0" r="0" t="0"/>
              <a:stretch/>
            </p:blipFill>
            <p:spPr>
              <a:xfrm>
                <a:off x="5334000" y="1956518"/>
                <a:ext cx="230207" cy="177082"/>
              </a:xfrm>
              <a:prstGeom prst="rect">
                <a:avLst/>
              </a:prstGeom>
              <a:noFill/>
              <a:ln>
                <a:noFill/>
              </a:ln>
            </p:spPr>
          </p:pic>
        </p:grpSp>
        <p:grpSp>
          <p:nvGrpSpPr>
            <p:cNvPr id="902" name="Google Shape;902;p42"/>
            <p:cNvGrpSpPr/>
            <p:nvPr/>
          </p:nvGrpSpPr>
          <p:grpSpPr>
            <a:xfrm>
              <a:off x="8686800" y="2286000"/>
              <a:ext cx="381000" cy="381000"/>
              <a:chOff x="6324600" y="1828800"/>
              <a:chExt cx="381000" cy="381000"/>
            </a:xfrm>
          </p:grpSpPr>
          <p:sp>
            <p:nvSpPr>
              <p:cNvPr id="903" name="Google Shape;903;p42"/>
              <p:cNvSpPr/>
              <p:nvPr/>
            </p:nvSpPr>
            <p:spPr>
              <a:xfrm>
                <a:off x="63246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04" name="Google Shape;904;p42"/>
              <p:cNvPicPr preferRelativeResize="0"/>
              <p:nvPr/>
            </p:nvPicPr>
            <p:blipFill rotWithShape="1">
              <a:blip r:embed="rId8">
                <a:alphaModFix/>
              </a:blip>
              <a:srcRect b="0" l="0" r="0" t="0"/>
              <a:stretch/>
            </p:blipFill>
            <p:spPr>
              <a:xfrm>
                <a:off x="6400800" y="1956518"/>
                <a:ext cx="230207" cy="177082"/>
              </a:xfrm>
              <a:prstGeom prst="rect">
                <a:avLst/>
              </a:prstGeom>
              <a:noFill/>
              <a:ln>
                <a:noFill/>
              </a:ln>
            </p:spPr>
          </p:pic>
        </p:grpSp>
        <p:grpSp>
          <p:nvGrpSpPr>
            <p:cNvPr id="905" name="Google Shape;905;p42"/>
            <p:cNvGrpSpPr/>
            <p:nvPr/>
          </p:nvGrpSpPr>
          <p:grpSpPr>
            <a:xfrm>
              <a:off x="9753600" y="2286000"/>
              <a:ext cx="381000" cy="381000"/>
              <a:chOff x="7391400" y="1828800"/>
              <a:chExt cx="381000" cy="381000"/>
            </a:xfrm>
          </p:grpSpPr>
          <p:sp>
            <p:nvSpPr>
              <p:cNvPr id="906" name="Google Shape;906;p42"/>
              <p:cNvSpPr/>
              <p:nvPr/>
            </p:nvSpPr>
            <p:spPr>
              <a:xfrm>
                <a:off x="73914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07" name="Google Shape;907;p42"/>
              <p:cNvPicPr preferRelativeResize="0"/>
              <p:nvPr/>
            </p:nvPicPr>
            <p:blipFill rotWithShape="1">
              <a:blip r:embed="rId9">
                <a:alphaModFix/>
              </a:blip>
              <a:srcRect b="0" l="0" r="0" t="0"/>
              <a:stretch/>
            </p:blipFill>
            <p:spPr>
              <a:xfrm>
                <a:off x="7467600" y="1956518"/>
                <a:ext cx="230207" cy="177082"/>
              </a:xfrm>
              <a:prstGeom prst="rect">
                <a:avLst/>
              </a:prstGeom>
              <a:noFill/>
              <a:ln>
                <a:noFill/>
              </a:ln>
            </p:spPr>
          </p:pic>
        </p:grpSp>
        <p:grpSp>
          <p:nvGrpSpPr>
            <p:cNvPr id="908" name="Google Shape;908;p42"/>
            <p:cNvGrpSpPr/>
            <p:nvPr/>
          </p:nvGrpSpPr>
          <p:grpSpPr>
            <a:xfrm>
              <a:off x="3124200" y="3048000"/>
              <a:ext cx="381000" cy="381000"/>
              <a:chOff x="762000" y="2743200"/>
              <a:chExt cx="381000" cy="381000"/>
            </a:xfrm>
          </p:grpSpPr>
          <p:sp>
            <p:nvSpPr>
              <p:cNvPr id="887" name="Google Shape;887;p42"/>
              <p:cNvSpPr/>
              <p:nvPr/>
            </p:nvSpPr>
            <p:spPr>
              <a:xfrm>
                <a:off x="7620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09" name="Google Shape;909;p42"/>
              <p:cNvPicPr preferRelativeResize="0"/>
              <p:nvPr/>
            </p:nvPicPr>
            <p:blipFill rotWithShape="1">
              <a:blip r:embed="rId10">
                <a:alphaModFix/>
              </a:blip>
              <a:srcRect b="0" l="0" r="0" t="0"/>
              <a:stretch/>
            </p:blipFill>
            <p:spPr>
              <a:xfrm>
                <a:off x="864763" y="2870918"/>
                <a:ext cx="177082" cy="177082"/>
              </a:xfrm>
              <a:prstGeom prst="rect">
                <a:avLst/>
              </a:prstGeom>
              <a:noFill/>
              <a:ln>
                <a:noFill/>
              </a:ln>
            </p:spPr>
          </p:pic>
        </p:grpSp>
        <p:grpSp>
          <p:nvGrpSpPr>
            <p:cNvPr id="910" name="Google Shape;910;p42"/>
            <p:cNvGrpSpPr/>
            <p:nvPr/>
          </p:nvGrpSpPr>
          <p:grpSpPr>
            <a:xfrm>
              <a:off x="4191000" y="3048000"/>
              <a:ext cx="381000" cy="381000"/>
              <a:chOff x="1828800" y="2743200"/>
              <a:chExt cx="381000" cy="381000"/>
            </a:xfrm>
          </p:grpSpPr>
          <p:sp>
            <p:nvSpPr>
              <p:cNvPr id="911" name="Google Shape;911;p42"/>
              <p:cNvSpPr/>
              <p:nvPr/>
            </p:nvSpPr>
            <p:spPr>
              <a:xfrm>
                <a:off x="18288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12" name="Google Shape;912;p42"/>
              <p:cNvPicPr preferRelativeResize="0"/>
              <p:nvPr/>
            </p:nvPicPr>
            <p:blipFill rotWithShape="1">
              <a:blip r:embed="rId11">
                <a:alphaModFix/>
              </a:blip>
              <a:srcRect b="0" l="0" r="0" t="0"/>
              <a:stretch/>
            </p:blipFill>
            <p:spPr>
              <a:xfrm>
                <a:off x="1922708" y="2870918"/>
                <a:ext cx="194791" cy="177083"/>
              </a:xfrm>
              <a:prstGeom prst="rect">
                <a:avLst/>
              </a:prstGeom>
              <a:noFill/>
              <a:ln>
                <a:noFill/>
              </a:ln>
            </p:spPr>
          </p:pic>
        </p:grpSp>
        <p:grpSp>
          <p:nvGrpSpPr>
            <p:cNvPr id="913" name="Google Shape;913;p42"/>
            <p:cNvGrpSpPr/>
            <p:nvPr/>
          </p:nvGrpSpPr>
          <p:grpSpPr>
            <a:xfrm>
              <a:off x="5257800" y="3048000"/>
              <a:ext cx="381000" cy="381000"/>
              <a:chOff x="2895600" y="2743200"/>
              <a:chExt cx="381000" cy="381000"/>
            </a:xfrm>
          </p:grpSpPr>
          <p:sp>
            <p:nvSpPr>
              <p:cNvPr id="914" name="Google Shape;914;p42"/>
              <p:cNvSpPr/>
              <p:nvPr/>
            </p:nvSpPr>
            <p:spPr>
              <a:xfrm>
                <a:off x="28956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15" name="Google Shape;915;p42"/>
              <p:cNvPicPr preferRelativeResize="0"/>
              <p:nvPr/>
            </p:nvPicPr>
            <p:blipFill rotWithShape="1">
              <a:blip r:embed="rId12">
                <a:alphaModFix/>
              </a:blip>
              <a:srcRect b="0" l="0" r="0" t="0"/>
              <a:stretch/>
            </p:blipFill>
            <p:spPr>
              <a:xfrm>
                <a:off x="2989508" y="2870918"/>
                <a:ext cx="194791" cy="177083"/>
              </a:xfrm>
              <a:prstGeom prst="rect">
                <a:avLst/>
              </a:prstGeom>
              <a:noFill/>
              <a:ln>
                <a:noFill/>
              </a:ln>
            </p:spPr>
          </p:pic>
        </p:grpSp>
        <p:grpSp>
          <p:nvGrpSpPr>
            <p:cNvPr id="916" name="Google Shape;916;p42"/>
            <p:cNvGrpSpPr/>
            <p:nvPr/>
          </p:nvGrpSpPr>
          <p:grpSpPr>
            <a:xfrm>
              <a:off x="6324600" y="3048000"/>
              <a:ext cx="381000" cy="381000"/>
              <a:chOff x="3962400" y="2743200"/>
              <a:chExt cx="381000" cy="381000"/>
            </a:xfrm>
          </p:grpSpPr>
          <p:sp>
            <p:nvSpPr>
              <p:cNvPr id="917" name="Google Shape;917;p42"/>
              <p:cNvSpPr/>
              <p:nvPr/>
            </p:nvSpPr>
            <p:spPr>
              <a:xfrm>
                <a:off x="39624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18" name="Google Shape;918;p42"/>
              <p:cNvPicPr preferRelativeResize="0"/>
              <p:nvPr/>
            </p:nvPicPr>
            <p:blipFill rotWithShape="1">
              <a:blip r:embed="rId13">
                <a:alphaModFix/>
              </a:blip>
              <a:srcRect b="0" l="0" r="0" t="0"/>
              <a:stretch/>
            </p:blipFill>
            <p:spPr>
              <a:xfrm>
                <a:off x="4056308" y="2870918"/>
                <a:ext cx="194791" cy="177083"/>
              </a:xfrm>
              <a:prstGeom prst="rect">
                <a:avLst/>
              </a:prstGeom>
              <a:noFill/>
              <a:ln>
                <a:noFill/>
              </a:ln>
            </p:spPr>
          </p:pic>
        </p:grpSp>
        <p:grpSp>
          <p:nvGrpSpPr>
            <p:cNvPr id="919" name="Google Shape;919;p42"/>
            <p:cNvGrpSpPr/>
            <p:nvPr/>
          </p:nvGrpSpPr>
          <p:grpSpPr>
            <a:xfrm>
              <a:off x="7391400" y="3048000"/>
              <a:ext cx="381000" cy="381000"/>
              <a:chOff x="5029200" y="2743200"/>
              <a:chExt cx="381000" cy="381000"/>
            </a:xfrm>
          </p:grpSpPr>
          <p:sp>
            <p:nvSpPr>
              <p:cNvPr id="920" name="Google Shape;920;p42"/>
              <p:cNvSpPr/>
              <p:nvPr/>
            </p:nvSpPr>
            <p:spPr>
              <a:xfrm>
                <a:off x="50292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21" name="Google Shape;921;p42"/>
              <p:cNvPicPr preferRelativeResize="0"/>
              <p:nvPr/>
            </p:nvPicPr>
            <p:blipFill rotWithShape="1">
              <a:blip r:embed="rId14">
                <a:alphaModFix/>
              </a:blip>
              <a:srcRect b="0" l="0" r="0" t="0"/>
              <a:stretch/>
            </p:blipFill>
            <p:spPr>
              <a:xfrm>
                <a:off x="5123108" y="2870918"/>
                <a:ext cx="194791" cy="177083"/>
              </a:xfrm>
              <a:prstGeom prst="rect">
                <a:avLst/>
              </a:prstGeom>
              <a:noFill/>
              <a:ln>
                <a:noFill/>
              </a:ln>
            </p:spPr>
          </p:pic>
        </p:grpSp>
        <p:grpSp>
          <p:nvGrpSpPr>
            <p:cNvPr id="922" name="Google Shape;922;p42"/>
            <p:cNvGrpSpPr/>
            <p:nvPr/>
          </p:nvGrpSpPr>
          <p:grpSpPr>
            <a:xfrm>
              <a:off x="8458200" y="3048000"/>
              <a:ext cx="381000" cy="381000"/>
              <a:chOff x="6096000" y="2743200"/>
              <a:chExt cx="381000" cy="381000"/>
            </a:xfrm>
          </p:grpSpPr>
          <p:sp>
            <p:nvSpPr>
              <p:cNvPr id="923" name="Google Shape;923;p42"/>
              <p:cNvSpPr/>
              <p:nvPr/>
            </p:nvSpPr>
            <p:spPr>
              <a:xfrm>
                <a:off x="60960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24" name="Google Shape;924;p42"/>
              <p:cNvPicPr preferRelativeResize="0"/>
              <p:nvPr/>
            </p:nvPicPr>
            <p:blipFill rotWithShape="1">
              <a:blip r:embed="rId15">
                <a:alphaModFix/>
              </a:blip>
              <a:srcRect b="0" l="0" r="0" t="0"/>
              <a:stretch/>
            </p:blipFill>
            <p:spPr>
              <a:xfrm>
                <a:off x="6189908" y="2870918"/>
                <a:ext cx="194791" cy="177083"/>
              </a:xfrm>
              <a:prstGeom prst="rect">
                <a:avLst/>
              </a:prstGeom>
              <a:noFill/>
              <a:ln>
                <a:noFill/>
              </a:ln>
            </p:spPr>
          </p:pic>
        </p:grpSp>
        <p:grpSp>
          <p:nvGrpSpPr>
            <p:cNvPr id="925" name="Google Shape;925;p42"/>
            <p:cNvGrpSpPr/>
            <p:nvPr/>
          </p:nvGrpSpPr>
          <p:grpSpPr>
            <a:xfrm>
              <a:off x="9525000" y="3048000"/>
              <a:ext cx="381000" cy="381000"/>
              <a:chOff x="7162800" y="2743200"/>
              <a:chExt cx="381000" cy="381000"/>
            </a:xfrm>
          </p:grpSpPr>
          <p:sp>
            <p:nvSpPr>
              <p:cNvPr id="926" name="Google Shape;926;p42"/>
              <p:cNvSpPr/>
              <p:nvPr/>
            </p:nvSpPr>
            <p:spPr>
              <a:xfrm>
                <a:off x="71628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27" name="Google Shape;927;p42"/>
              <p:cNvPicPr preferRelativeResize="0"/>
              <p:nvPr/>
            </p:nvPicPr>
            <p:blipFill rotWithShape="1">
              <a:blip r:embed="rId16">
                <a:alphaModFix/>
              </a:blip>
              <a:srcRect b="0" l="0" r="0" t="0"/>
              <a:stretch/>
            </p:blipFill>
            <p:spPr>
              <a:xfrm>
                <a:off x="7256708" y="2870918"/>
                <a:ext cx="194791" cy="177083"/>
              </a:xfrm>
              <a:prstGeom prst="rect">
                <a:avLst/>
              </a:prstGeom>
              <a:noFill/>
              <a:ln>
                <a:noFill/>
              </a:ln>
            </p:spPr>
          </p:pic>
        </p:grpSp>
        <p:grpSp>
          <p:nvGrpSpPr>
            <p:cNvPr id="928" name="Google Shape;928;p42"/>
            <p:cNvGrpSpPr/>
            <p:nvPr/>
          </p:nvGrpSpPr>
          <p:grpSpPr>
            <a:xfrm>
              <a:off x="10591800" y="3048000"/>
              <a:ext cx="381000" cy="381000"/>
              <a:chOff x="8229600" y="2743200"/>
              <a:chExt cx="381000" cy="381000"/>
            </a:xfrm>
          </p:grpSpPr>
          <p:sp>
            <p:nvSpPr>
              <p:cNvPr id="929" name="Google Shape;929;p42"/>
              <p:cNvSpPr/>
              <p:nvPr/>
            </p:nvSpPr>
            <p:spPr>
              <a:xfrm>
                <a:off x="82296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30" name="Google Shape;930;p42"/>
              <p:cNvPicPr preferRelativeResize="0"/>
              <p:nvPr/>
            </p:nvPicPr>
            <p:blipFill rotWithShape="1">
              <a:blip r:embed="rId17">
                <a:alphaModFix/>
              </a:blip>
              <a:srcRect b="0" l="0" r="0" t="0"/>
              <a:stretch/>
            </p:blipFill>
            <p:spPr>
              <a:xfrm>
                <a:off x="8323508" y="2870918"/>
                <a:ext cx="194791" cy="177083"/>
              </a:xfrm>
              <a:prstGeom prst="rect">
                <a:avLst/>
              </a:prstGeom>
              <a:noFill/>
              <a:ln>
                <a:noFill/>
              </a:ln>
            </p:spPr>
          </p:pic>
        </p:grpSp>
        <p:grpSp>
          <p:nvGrpSpPr>
            <p:cNvPr id="931" name="Google Shape;931;p42"/>
            <p:cNvGrpSpPr/>
            <p:nvPr/>
          </p:nvGrpSpPr>
          <p:grpSpPr>
            <a:xfrm>
              <a:off x="3657600" y="3733800"/>
              <a:ext cx="381000" cy="381000"/>
              <a:chOff x="1295400" y="3276600"/>
              <a:chExt cx="381000" cy="381000"/>
            </a:xfrm>
          </p:grpSpPr>
          <p:sp>
            <p:nvSpPr>
              <p:cNvPr id="932" name="Google Shape;932;p42"/>
              <p:cNvSpPr/>
              <p:nvPr/>
            </p:nvSpPr>
            <p:spPr>
              <a:xfrm>
                <a:off x="12954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33" name="Google Shape;933;p42"/>
              <p:cNvPicPr preferRelativeResize="0"/>
              <p:nvPr/>
            </p:nvPicPr>
            <p:blipFill rotWithShape="1">
              <a:blip r:embed="rId18">
                <a:alphaModFix/>
              </a:blip>
              <a:srcRect b="0" l="0" r="0" t="0"/>
              <a:stretch/>
            </p:blipFill>
            <p:spPr>
              <a:xfrm>
                <a:off x="1336183" y="3404318"/>
                <a:ext cx="301040" cy="194791"/>
              </a:xfrm>
              <a:prstGeom prst="rect">
                <a:avLst/>
              </a:prstGeom>
              <a:noFill/>
              <a:ln>
                <a:noFill/>
              </a:ln>
            </p:spPr>
          </p:pic>
        </p:grpSp>
        <p:grpSp>
          <p:nvGrpSpPr>
            <p:cNvPr id="934" name="Google Shape;934;p42"/>
            <p:cNvGrpSpPr/>
            <p:nvPr/>
          </p:nvGrpSpPr>
          <p:grpSpPr>
            <a:xfrm>
              <a:off x="5791200" y="3733800"/>
              <a:ext cx="381000" cy="381000"/>
              <a:chOff x="3429000" y="3276600"/>
              <a:chExt cx="381000" cy="381000"/>
            </a:xfrm>
          </p:grpSpPr>
          <p:sp>
            <p:nvSpPr>
              <p:cNvPr id="935" name="Google Shape;935;p42"/>
              <p:cNvSpPr/>
              <p:nvPr/>
            </p:nvSpPr>
            <p:spPr>
              <a:xfrm>
                <a:off x="34290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36" name="Google Shape;936;p42"/>
              <p:cNvPicPr preferRelativeResize="0"/>
              <p:nvPr/>
            </p:nvPicPr>
            <p:blipFill rotWithShape="1">
              <a:blip r:embed="rId19">
                <a:alphaModFix/>
              </a:blip>
              <a:srcRect b="0" l="0" r="0" t="0"/>
              <a:stretch/>
            </p:blipFill>
            <p:spPr>
              <a:xfrm>
                <a:off x="3469784" y="3404318"/>
                <a:ext cx="301040" cy="194791"/>
              </a:xfrm>
              <a:prstGeom prst="rect">
                <a:avLst/>
              </a:prstGeom>
              <a:noFill/>
              <a:ln>
                <a:noFill/>
              </a:ln>
            </p:spPr>
          </p:pic>
        </p:grpSp>
        <p:grpSp>
          <p:nvGrpSpPr>
            <p:cNvPr id="937" name="Google Shape;937;p42"/>
            <p:cNvGrpSpPr/>
            <p:nvPr/>
          </p:nvGrpSpPr>
          <p:grpSpPr>
            <a:xfrm>
              <a:off x="7924800" y="3733800"/>
              <a:ext cx="381000" cy="381000"/>
              <a:chOff x="5562600" y="3276600"/>
              <a:chExt cx="381000" cy="381000"/>
            </a:xfrm>
          </p:grpSpPr>
          <p:sp>
            <p:nvSpPr>
              <p:cNvPr id="938" name="Google Shape;938;p42"/>
              <p:cNvSpPr/>
              <p:nvPr/>
            </p:nvSpPr>
            <p:spPr>
              <a:xfrm>
                <a:off x="55626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39" name="Google Shape;939;p42"/>
              <p:cNvPicPr preferRelativeResize="0"/>
              <p:nvPr/>
            </p:nvPicPr>
            <p:blipFill rotWithShape="1">
              <a:blip r:embed="rId20">
                <a:alphaModFix/>
              </a:blip>
              <a:srcRect b="0" l="0" r="0" t="0"/>
              <a:stretch/>
            </p:blipFill>
            <p:spPr>
              <a:xfrm>
                <a:off x="5603384" y="3404318"/>
                <a:ext cx="301040" cy="194791"/>
              </a:xfrm>
              <a:prstGeom prst="rect">
                <a:avLst/>
              </a:prstGeom>
              <a:noFill/>
              <a:ln>
                <a:noFill/>
              </a:ln>
            </p:spPr>
          </p:pic>
        </p:grpSp>
        <p:grpSp>
          <p:nvGrpSpPr>
            <p:cNvPr id="940" name="Google Shape;940;p42"/>
            <p:cNvGrpSpPr/>
            <p:nvPr/>
          </p:nvGrpSpPr>
          <p:grpSpPr>
            <a:xfrm>
              <a:off x="10134600" y="3733800"/>
              <a:ext cx="381000" cy="381000"/>
              <a:chOff x="7772400" y="3276600"/>
              <a:chExt cx="381000" cy="381000"/>
            </a:xfrm>
          </p:grpSpPr>
          <p:sp>
            <p:nvSpPr>
              <p:cNvPr id="941" name="Google Shape;941;p42"/>
              <p:cNvSpPr/>
              <p:nvPr/>
            </p:nvSpPr>
            <p:spPr>
              <a:xfrm>
                <a:off x="77724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42" name="Google Shape;942;p42"/>
              <p:cNvPicPr preferRelativeResize="0"/>
              <p:nvPr/>
            </p:nvPicPr>
            <p:blipFill rotWithShape="1">
              <a:blip r:embed="rId21">
                <a:alphaModFix/>
              </a:blip>
              <a:srcRect b="0" l="0" r="0" t="0"/>
              <a:stretch/>
            </p:blipFill>
            <p:spPr>
              <a:xfrm>
                <a:off x="7813184" y="3404318"/>
                <a:ext cx="301040" cy="194791"/>
              </a:xfrm>
              <a:prstGeom prst="rect">
                <a:avLst/>
              </a:prstGeom>
              <a:noFill/>
              <a:ln>
                <a:noFill/>
              </a:ln>
            </p:spPr>
          </p:pic>
        </p:grpSp>
        <p:grpSp>
          <p:nvGrpSpPr>
            <p:cNvPr id="943" name="Google Shape;943;p42"/>
            <p:cNvGrpSpPr/>
            <p:nvPr/>
          </p:nvGrpSpPr>
          <p:grpSpPr>
            <a:xfrm>
              <a:off x="4649788" y="4343400"/>
              <a:ext cx="530225" cy="381000"/>
              <a:chOff x="2287880" y="3810000"/>
              <a:chExt cx="531247" cy="381000"/>
            </a:xfrm>
          </p:grpSpPr>
          <p:sp>
            <p:nvSpPr>
              <p:cNvPr id="944" name="Google Shape;944;p42"/>
              <p:cNvSpPr/>
              <p:nvPr/>
            </p:nvSpPr>
            <p:spPr>
              <a:xfrm>
                <a:off x="2362636" y="3810000"/>
                <a:ext cx="380144"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45" name="Google Shape;945;p42"/>
              <p:cNvPicPr preferRelativeResize="0"/>
              <p:nvPr/>
            </p:nvPicPr>
            <p:blipFill rotWithShape="1">
              <a:blip r:embed="rId22">
                <a:alphaModFix/>
              </a:blip>
              <a:srcRect b="0" l="0" r="0" t="0"/>
              <a:stretch/>
            </p:blipFill>
            <p:spPr>
              <a:xfrm>
                <a:off x="2287880" y="3937718"/>
                <a:ext cx="531247" cy="194791"/>
              </a:xfrm>
              <a:prstGeom prst="rect">
                <a:avLst/>
              </a:prstGeom>
              <a:noFill/>
              <a:ln>
                <a:noFill/>
              </a:ln>
            </p:spPr>
          </p:pic>
        </p:grpSp>
        <p:grpSp>
          <p:nvGrpSpPr>
            <p:cNvPr id="946" name="Google Shape;946;p42"/>
            <p:cNvGrpSpPr/>
            <p:nvPr/>
          </p:nvGrpSpPr>
          <p:grpSpPr>
            <a:xfrm>
              <a:off x="8924925" y="4343400"/>
              <a:ext cx="514350" cy="381000"/>
              <a:chOff x="6563934" y="3810000"/>
              <a:chExt cx="513539" cy="381000"/>
            </a:xfrm>
          </p:grpSpPr>
          <p:sp>
            <p:nvSpPr>
              <p:cNvPr id="947" name="Google Shape;947;p42"/>
              <p:cNvSpPr/>
              <p:nvPr/>
            </p:nvSpPr>
            <p:spPr>
              <a:xfrm>
                <a:off x="6628919" y="3810000"/>
                <a:ext cx="381984"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48" name="Google Shape;948;p42"/>
              <p:cNvPicPr preferRelativeResize="0"/>
              <p:nvPr/>
            </p:nvPicPr>
            <p:blipFill rotWithShape="1">
              <a:blip r:embed="rId23">
                <a:alphaModFix/>
              </a:blip>
              <a:srcRect b="0" l="0" r="0" t="0"/>
              <a:stretch/>
            </p:blipFill>
            <p:spPr>
              <a:xfrm>
                <a:off x="6563934" y="3937718"/>
                <a:ext cx="513539" cy="194791"/>
              </a:xfrm>
              <a:prstGeom prst="rect">
                <a:avLst/>
              </a:prstGeom>
              <a:noFill/>
              <a:ln>
                <a:noFill/>
              </a:ln>
            </p:spPr>
          </p:pic>
        </p:grpSp>
        <p:grpSp>
          <p:nvGrpSpPr>
            <p:cNvPr id="949" name="Google Shape;949;p42"/>
            <p:cNvGrpSpPr/>
            <p:nvPr/>
          </p:nvGrpSpPr>
          <p:grpSpPr>
            <a:xfrm>
              <a:off x="6934200" y="5029200"/>
              <a:ext cx="381000" cy="381000"/>
              <a:chOff x="4572000" y="4191000"/>
              <a:chExt cx="381000" cy="381000"/>
            </a:xfrm>
          </p:grpSpPr>
          <p:sp>
            <p:nvSpPr>
              <p:cNvPr id="950" name="Google Shape;950;p42"/>
              <p:cNvSpPr/>
              <p:nvPr/>
            </p:nvSpPr>
            <p:spPr>
              <a:xfrm>
                <a:off x="4572000" y="4191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latin typeface="Arial"/>
                  <a:ea typeface="Arial"/>
                  <a:cs typeface="Arial"/>
                  <a:sym typeface="Arial"/>
                </a:endParaRPr>
              </a:p>
            </p:txBody>
          </p:sp>
          <p:pic>
            <p:nvPicPr>
              <p:cNvPr descr="TP_tmp.png" id="951" name="Google Shape;951;p42"/>
              <p:cNvPicPr preferRelativeResize="0"/>
              <p:nvPr/>
            </p:nvPicPr>
            <p:blipFill rotWithShape="1">
              <a:blip r:embed="rId24">
                <a:alphaModFix/>
              </a:blip>
              <a:srcRect b="0" l="0" r="0" t="0"/>
              <a:stretch/>
            </p:blipFill>
            <p:spPr>
              <a:xfrm>
                <a:off x="4701325" y="4318718"/>
                <a:ext cx="123958" cy="141666"/>
              </a:xfrm>
              <a:prstGeom prst="rect">
                <a:avLst/>
              </a:prstGeom>
              <a:noFill/>
              <a:ln>
                <a:noFill/>
              </a:ln>
            </p:spPr>
          </p:pic>
        </p:grpSp>
        <p:cxnSp>
          <p:nvCxnSpPr>
            <p:cNvPr id="952" name="Google Shape;952;p42"/>
            <p:cNvCxnSpPr>
              <a:stCxn id="891" idx="4"/>
              <a:endCxn id="887" idx="0"/>
            </p:cNvCxnSpPr>
            <p:nvPr/>
          </p:nvCxnSpPr>
          <p:spPr>
            <a:xfrm flipH="1">
              <a:off x="33147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953" name="Google Shape;953;p42"/>
            <p:cNvCxnSpPr>
              <a:stCxn id="894" idx="4"/>
              <a:endCxn id="887" idx="0"/>
            </p:cNvCxnSpPr>
            <p:nvPr/>
          </p:nvCxnSpPr>
          <p:spPr>
            <a:xfrm flipH="1">
              <a:off x="3314700" y="2667000"/>
              <a:ext cx="2362200" cy="381000"/>
            </a:xfrm>
            <a:prstGeom prst="straightConnector1">
              <a:avLst/>
            </a:prstGeom>
            <a:noFill/>
            <a:ln cap="flat" cmpd="sng" w="28575">
              <a:solidFill>
                <a:srgbClr val="2E2E97"/>
              </a:solidFill>
              <a:prstDash val="solid"/>
              <a:round/>
              <a:headEnd len="sm" w="sm" type="none"/>
              <a:tailEnd len="med" w="med" type="stealth"/>
            </a:ln>
          </p:spPr>
        </p:cxnSp>
        <p:cxnSp>
          <p:nvCxnSpPr>
            <p:cNvPr id="954" name="Google Shape;954;p42"/>
            <p:cNvCxnSpPr>
              <a:stCxn id="886" idx="4"/>
              <a:endCxn id="911" idx="0"/>
            </p:cNvCxnSpPr>
            <p:nvPr/>
          </p:nvCxnSpPr>
          <p:spPr>
            <a:xfrm>
              <a:off x="35433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955" name="Google Shape;955;p42"/>
            <p:cNvCxnSpPr>
              <a:stCxn id="894" idx="4"/>
              <a:endCxn id="911" idx="0"/>
            </p:cNvCxnSpPr>
            <p:nvPr/>
          </p:nvCxnSpPr>
          <p:spPr>
            <a:xfrm flipH="1">
              <a:off x="43815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956" name="Google Shape;956;p42"/>
            <p:cNvCxnSpPr>
              <a:stCxn id="897" idx="4"/>
              <a:endCxn id="911" idx="0"/>
            </p:cNvCxnSpPr>
            <p:nvPr/>
          </p:nvCxnSpPr>
          <p:spPr>
            <a:xfrm flipH="1">
              <a:off x="4381500" y="2667000"/>
              <a:ext cx="2362200" cy="381000"/>
            </a:xfrm>
            <a:prstGeom prst="straightConnector1">
              <a:avLst/>
            </a:prstGeom>
            <a:noFill/>
            <a:ln cap="flat" cmpd="sng" w="28575">
              <a:solidFill>
                <a:srgbClr val="2E2E97"/>
              </a:solidFill>
              <a:prstDash val="solid"/>
              <a:round/>
              <a:headEnd len="sm" w="sm" type="none"/>
              <a:tailEnd len="med" w="med" type="stealth"/>
            </a:ln>
          </p:spPr>
        </p:cxnSp>
        <p:cxnSp>
          <p:nvCxnSpPr>
            <p:cNvPr id="957" name="Google Shape;957;p42"/>
            <p:cNvCxnSpPr>
              <a:stCxn id="891" idx="4"/>
              <a:endCxn id="920" idx="0"/>
            </p:cNvCxnSpPr>
            <p:nvPr/>
          </p:nvCxnSpPr>
          <p:spPr>
            <a:xfrm>
              <a:off x="4610100" y="2667000"/>
              <a:ext cx="2971800" cy="381000"/>
            </a:xfrm>
            <a:prstGeom prst="straightConnector1">
              <a:avLst/>
            </a:prstGeom>
            <a:noFill/>
            <a:ln cap="flat" cmpd="sng" w="28575">
              <a:solidFill>
                <a:srgbClr val="2E2E97"/>
              </a:solidFill>
              <a:prstDash val="solid"/>
              <a:round/>
              <a:headEnd len="sm" w="sm" type="none"/>
              <a:tailEnd len="med" w="med" type="stealth"/>
            </a:ln>
          </p:spPr>
        </p:cxnSp>
        <p:cxnSp>
          <p:nvCxnSpPr>
            <p:cNvPr id="958" name="Google Shape;958;p42"/>
            <p:cNvCxnSpPr>
              <a:stCxn id="900" idx="4"/>
              <a:endCxn id="920" idx="0"/>
            </p:cNvCxnSpPr>
            <p:nvPr/>
          </p:nvCxnSpPr>
          <p:spPr>
            <a:xfrm flipH="1">
              <a:off x="75819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959" name="Google Shape;959;p42"/>
            <p:cNvCxnSpPr>
              <a:stCxn id="906" idx="4"/>
              <a:endCxn id="920" idx="0"/>
            </p:cNvCxnSpPr>
            <p:nvPr/>
          </p:nvCxnSpPr>
          <p:spPr>
            <a:xfrm flipH="1">
              <a:off x="7581900" y="2667000"/>
              <a:ext cx="2362200" cy="381000"/>
            </a:xfrm>
            <a:prstGeom prst="straightConnector1">
              <a:avLst/>
            </a:prstGeom>
            <a:noFill/>
            <a:ln cap="flat" cmpd="sng" w="28575">
              <a:solidFill>
                <a:srgbClr val="2E2E97"/>
              </a:solidFill>
              <a:prstDash val="solid"/>
              <a:round/>
              <a:headEnd len="sm" w="sm" type="none"/>
              <a:tailEnd len="med" w="med" type="stealth"/>
            </a:ln>
          </p:spPr>
        </p:cxnSp>
        <p:cxnSp>
          <p:nvCxnSpPr>
            <p:cNvPr id="960" name="Google Shape;960;p42"/>
            <p:cNvCxnSpPr>
              <a:stCxn id="906" idx="4"/>
              <a:endCxn id="929" idx="0"/>
            </p:cNvCxnSpPr>
            <p:nvPr/>
          </p:nvCxnSpPr>
          <p:spPr>
            <a:xfrm>
              <a:off x="99441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961" name="Google Shape;961;p42"/>
            <p:cNvCxnSpPr>
              <a:stCxn id="906" idx="4"/>
              <a:endCxn id="926" idx="0"/>
            </p:cNvCxnSpPr>
            <p:nvPr/>
          </p:nvCxnSpPr>
          <p:spPr>
            <a:xfrm flipH="1">
              <a:off x="97155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962" name="Google Shape;962;p42"/>
            <p:cNvCxnSpPr>
              <a:stCxn id="903" idx="4"/>
              <a:endCxn id="929" idx="0"/>
            </p:cNvCxnSpPr>
            <p:nvPr/>
          </p:nvCxnSpPr>
          <p:spPr>
            <a:xfrm>
              <a:off x="8877300" y="2667000"/>
              <a:ext cx="1905000" cy="381000"/>
            </a:xfrm>
            <a:prstGeom prst="straightConnector1">
              <a:avLst/>
            </a:prstGeom>
            <a:noFill/>
            <a:ln cap="flat" cmpd="sng" w="28575">
              <a:solidFill>
                <a:srgbClr val="2E2E97"/>
              </a:solidFill>
              <a:prstDash val="solid"/>
              <a:round/>
              <a:headEnd len="sm" w="sm" type="none"/>
              <a:tailEnd len="med" w="med" type="stealth"/>
            </a:ln>
          </p:spPr>
        </p:cxnSp>
        <p:cxnSp>
          <p:nvCxnSpPr>
            <p:cNvPr id="963" name="Google Shape;963;p42"/>
            <p:cNvCxnSpPr>
              <a:stCxn id="900" idx="4"/>
              <a:endCxn id="929" idx="0"/>
            </p:cNvCxnSpPr>
            <p:nvPr/>
          </p:nvCxnSpPr>
          <p:spPr>
            <a:xfrm>
              <a:off x="7810500" y="2667000"/>
              <a:ext cx="2971800" cy="381000"/>
            </a:xfrm>
            <a:prstGeom prst="straightConnector1">
              <a:avLst/>
            </a:prstGeom>
            <a:noFill/>
            <a:ln cap="flat" cmpd="sng" w="28575">
              <a:solidFill>
                <a:srgbClr val="2E2E97"/>
              </a:solidFill>
              <a:prstDash val="solid"/>
              <a:round/>
              <a:headEnd len="sm" w="sm" type="none"/>
              <a:tailEnd len="med" w="med" type="stealth"/>
            </a:ln>
          </p:spPr>
        </p:cxnSp>
        <p:cxnSp>
          <p:nvCxnSpPr>
            <p:cNvPr id="964" name="Google Shape;964;p42"/>
            <p:cNvCxnSpPr>
              <a:stCxn id="897" idx="4"/>
              <a:endCxn id="923" idx="0"/>
            </p:cNvCxnSpPr>
            <p:nvPr/>
          </p:nvCxnSpPr>
          <p:spPr>
            <a:xfrm>
              <a:off x="6743700" y="2667000"/>
              <a:ext cx="1905000" cy="381000"/>
            </a:xfrm>
            <a:prstGeom prst="straightConnector1">
              <a:avLst/>
            </a:prstGeom>
            <a:noFill/>
            <a:ln cap="flat" cmpd="sng" w="28575">
              <a:solidFill>
                <a:srgbClr val="2E2E97"/>
              </a:solidFill>
              <a:prstDash val="solid"/>
              <a:round/>
              <a:headEnd len="sm" w="sm" type="none"/>
              <a:tailEnd len="med" w="med" type="stealth"/>
            </a:ln>
          </p:spPr>
        </p:cxnSp>
        <p:cxnSp>
          <p:nvCxnSpPr>
            <p:cNvPr id="965" name="Google Shape;965;p42"/>
            <p:cNvCxnSpPr>
              <a:stCxn id="900" idx="4"/>
              <a:endCxn id="923" idx="0"/>
            </p:cNvCxnSpPr>
            <p:nvPr/>
          </p:nvCxnSpPr>
          <p:spPr>
            <a:xfrm>
              <a:off x="78105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966" name="Google Shape;966;p42"/>
            <p:cNvCxnSpPr>
              <a:stCxn id="894" idx="4"/>
              <a:endCxn id="917" idx="0"/>
            </p:cNvCxnSpPr>
            <p:nvPr/>
          </p:nvCxnSpPr>
          <p:spPr>
            <a:xfrm>
              <a:off x="56769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967" name="Google Shape;967;p42"/>
            <p:cNvCxnSpPr>
              <a:stCxn id="897" idx="4"/>
              <a:endCxn id="917" idx="0"/>
            </p:cNvCxnSpPr>
            <p:nvPr/>
          </p:nvCxnSpPr>
          <p:spPr>
            <a:xfrm flipH="1">
              <a:off x="65151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968" name="Google Shape;968;p42"/>
            <p:cNvCxnSpPr>
              <a:stCxn id="894" idx="4"/>
              <a:endCxn id="914" idx="0"/>
            </p:cNvCxnSpPr>
            <p:nvPr/>
          </p:nvCxnSpPr>
          <p:spPr>
            <a:xfrm flipH="1">
              <a:off x="54483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969" name="Google Shape;969;p42"/>
            <p:cNvCxnSpPr>
              <a:stCxn id="891" idx="4"/>
              <a:endCxn id="914" idx="0"/>
            </p:cNvCxnSpPr>
            <p:nvPr/>
          </p:nvCxnSpPr>
          <p:spPr>
            <a:xfrm>
              <a:off x="46101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970" name="Google Shape;970;p42"/>
            <p:cNvCxnSpPr>
              <a:stCxn id="897" idx="4"/>
              <a:endCxn id="914" idx="0"/>
            </p:cNvCxnSpPr>
            <p:nvPr/>
          </p:nvCxnSpPr>
          <p:spPr>
            <a:xfrm flipH="1">
              <a:off x="54483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971" name="Google Shape;971;p42"/>
            <p:cNvCxnSpPr>
              <a:stCxn id="900" idx="4"/>
              <a:endCxn id="917" idx="0"/>
            </p:cNvCxnSpPr>
            <p:nvPr/>
          </p:nvCxnSpPr>
          <p:spPr>
            <a:xfrm flipH="1">
              <a:off x="65151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972" name="Google Shape;972;p42"/>
            <p:cNvCxnSpPr>
              <a:stCxn id="903" idx="4"/>
              <a:endCxn id="923" idx="0"/>
            </p:cNvCxnSpPr>
            <p:nvPr/>
          </p:nvCxnSpPr>
          <p:spPr>
            <a:xfrm flipH="1">
              <a:off x="86487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973" name="Google Shape;973;p42"/>
            <p:cNvCxnSpPr>
              <a:stCxn id="903" idx="4"/>
              <a:endCxn id="926" idx="0"/>
            </p:cNvCxnSpPr>
            <p:nvPr/>
          </p:nvCxnSpPr>
          <p:spPr>
            <a:xfrm>
              <a:off x="88773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974" name="Google Shape;974;p42"/>
            <p:cNvCxnSpPr>
              <a:stCxn id="900" idx="4"/>
              <a:endCxn id="926" idx="0"/>
            </p:cNvCxnSpPr>
            <p:nvPr/>
          </p:nvCxnSpPr>
          <p:spPr>
            <a:xfrm>
              <a:off x="7810500" y="2667000"/>
              <a:ext cx="1905000" cy="381000"/>
            </a:xfrm>
            <a:prstGeom prst="straightConnector1">
              <a:avLst/>
            </a:prstGeom>
            <a:noFill/>
            <a:ln cap="flat" cmpd="sng" w="28575">
              <a:solidFill>
                <a:srgbClr val="2E2E97"/>
              </a:solidFill>
              <a:prstDash val="solid"/>
              <a:round/>
              <a:headEnd len="sm" w="sm" type="none"/>
              <a:tailEnd len="med" w="med" type="stealth"/>
            </a:ln>
          </p:spPr>
        </p:cxnSp>
        <p:cxnSp>
          <p:nvCxnSpPr>
            <p:cNvPr id="975" name="Google Shape;975;p42"/>
            <p:cNvCxnSpPr>
              <a:stCxn id="887" idx="4"/>
              <a:endCxn id="932" idx="0"/>
            </p:cNvCxnSpPr>
            <p:nvPr/>
          </p:nvCxnSpPr>
          <p:spPr>
            <a:xfrm>
              <a:off x="33147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976" name="Google Shape;976;p42"/>
            <p:cNvCxnSpPr>
              <a:stCxn id="911" idx="4"/>
              <a:endCxn id="932" idx="0"/>
            </p:cNvCxnSpPr>
            <p:nvPr/>
          </p:nvCxnSpPr>
          <p:spPr>
            <a:xfrm flipH="1">
              <a:off x="38481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977" name="Google Shape;977;p42"/>
            <p:cNvCxnSpPr>
              <a:stCxn id="917" idx="4"/>
              <a:endCxn id="935" idx="0"/>
            </p:cNvCxnSpPr>
            <p:nvPr/>
          </p:nvCxnSpPr>
          <p:spPr>
            <a:xfrm flipH="1">
              <a:off x="59817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978" name="Google Shape;978;p42"/>
            <p:cNvCxnSpPr>
              <a:stCxn id="923" idx="4"/>
              <a:endCxn id="938" idx="0"/>
            </p:cNvCxnSpPr>
            <p:nvPr/>
          </p:nvCxnSpPr>
          <p:spPr>
            <a:xfrm flipH="1">
              <a:off x="81153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979" name="Google Shape;979;p42"/>
            <p:cNvCxnSpPr>
              <a:stCxn id="929" idx="4"/>
              <a:endCxn id="941" idx="0"/>
            </p:cNvCxnSpPr>
            <p:nvPr/>
          </p:nvCxnSpPr>
          <p:spPr>
            <a:xfrm flipH="1">
              <a:off x="10325100" y="3429000"/>
              <a:ext cx="457200" cy="304800"/>
            </a:xfrm>
            <a:prstGeom prst="straightConnector1">
              <a:avLst/>
            </a:prstGeom>
            <a:noFill/>
            <a:ln cap="flat" cmpd="sng" w="28575">
              <a:solidFill>
                <a:srgbClr val="2E2E97"/>
              </a:solidFill>
              <a:prstDash val="solid"/>
              <a:round/>
              <a:headEnd len="sm" w="sm" type="none"/>
              <a:tailEnd len="med" w="med" type="stealth"/>
            </a:ln>
          </p:spPr>
        </p:cxnSp>
        <p:cxnSp>
          <p:nvCxnSpPr>
            <p:cNvPr id="980" name="Google Shape;980;p42"/>
            <p:cNvCxnSpPr>
              <a:stCxn id="926" idx="4"/>
              <a:endCxn id="941" idx="0"/>
            </p:cNvCxnSpPr>
            <p:nvPr/>
          </p:nvCxnSpPr>
          <p:spPr>
            <a:xfrm>
              <a:off x="9715500" y="3429000"/>
              <a:ext cx="609600" cy="304800"/>
            </a:xfrm>
            <a:prstGeom prst="straightConnector1">
              <a:avLst/>
            </a:prstGeom>
            <a:noFill/>
            <a:ln cap="flat" cmpd="sng" w="28575">
              <a:solidFill>
                <a:srgbClr val="2E2E97"/>
              </a:solidFill>
              <a:prstDash val="solid"/>
              <a:round/>
              <a:headEnd len="sm" w="sm" type="none"/>
              <a:tailEnd len="med" w="med" type="stealth"/>
            </a:ln>
          </p:spPr>
        </p:cxnSp>
        <p:cxnSp>
          <p:nvCxnSpPr>
            <p:cNvPr id="981" name="Google Shape;981;p42"/>
            <p:cNvCxnSpPr>
              <a:stCxn id="920" idx="4"/>
              <a:endCxn id="938" idx="0"/>
            </p:cNvCxnSpPr>
            <p:nvPr/>
          </p:nvCxnSpPr>
          <p:spPr>
            <a:xfrm>
              <a:off x="75819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982" name="Google Shape;982;p42"/>
            <p:cNvCxnSpPr>
              <a:stCxn id="914" idx="4"/>
              <a:endCxn id="935" idx="0"/>
            </p:cNvCxnSpPr>
            <p:nvPr/>
          </p:nvCxnSpPr>
          <p:spPr>
            <a:xfrm>
              <a:off x="54483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983" name="Google Shape;983;p42"/>
            <p:cNvCxnSpPr>
              <a:stCxn id="932" idx="4"/>
              <a:endCxn id="944" idx="0"/>
            </p:cNvCxnSpPr>
            <p:nvPr/>
          </p:nvCxnSpPr>
          <p:spPr>
            <a:xfrm>
              <a:off x="3848100" y="4114800"/>
              <a:ext cx="1065900" cy="228600"/>
            </a:xfrm>
            <a:prstGeom prst="straightConnector1">
              <a:avLst/>
            </a:prstGeom>
            <a:noFill/>
            <a:ln cap="flat" cmpd="sng" w="28575">
              <a:solidFill>
                <a:srgbClr val="2E2E97"/>
              </a:solidFill>
              <a:prstDash val="solid"/>
              <a:round/>
              <a:headEnd len="sm" w="sm" type="none"/>
              <a:tailEnd len="med" w="med" type="stealth"/>
            </a:ln>
          </p:spPr>
        </p:cxnSp>
        <p:cxnSp>
          <p:nvCxnSpPr>
            <p:cNvPr id="984" name="Google Shape;984;p42"/>
            <p:cNvCxnSpPr>
              <a:stCxn id="938" idx="4"/>
              <a:endCxn id="947" idx="0"/>
            </p:cNvCxnSpPr>
            <p:nvPr/>
          </p:nvCxnSpPr>
          <p:spPr>
            <a:xfrm>
              <a:off x="8115300" y="4114800"/>
              <a:ext cx="1065900" cy="228600"/>
            </a:xfrm>
            <a:prstGeom prst="straightConnector1">
              <a:avLst/>
            </a:prstGeom>
            <a:noFill/>
            <a:ln cap="flat" cmpd="sng" w="28575">
              <a:solidFill>
                <a:srgbClr val="2E2E97"/>
              </a:solidFill>
              <a:prstDash val="solid"/>
              <a:round/>
              <a:headEnd len="sm" w="sm" type="none"/>
              <a:tailEnd len="med" w="med" type="stealth"/>
            </a:ln>
          </p:spPr>
        </p:cxnSp>
        <p:cxnSp>
          <p:nvCxnSpPr>
            <p:cNvPr id="985" name="Google Shape;985;p42"/>
            <p:cNvCxnSpPr>
              <a:stCxn id="941" idx="4"/>
              <a:endCxn id="947" idx="0"/>
            </p:cNvCxnSpPr>
            <p:nvPr/>
          </p:nvCxnSpPr>
          <p:spPr>
            <a:xfrm flipH="1">
              <a:off x="9181200" y="4114800"/>
              <a:ext cx="1143900" cy="228600"/>
            </a:xfrm>
            <a:prstGeom prst="straightConnector1">
              <a:avLst/>
            </a:prstGeom>
            <a:noFill/>
            <a:ln cap="flat" cmpd="sng" w="28575">
              <a:solidFill>
                <a:srgbClr val="2E2E97"/>
              </a:solidFill>
              <a:prstDash val="solid"/>
              <a:round/>
              <a:headEnd len="sm" w="sm" type="none"/>
              <a:tailEnd len="med" w="med" type="stealth"/>
            </a:ln>
          </p:spPr>
        </p:cxnSp>
        <p:cxnSp>
          <p:nvCxnSpPr>
            <p:cNvPr id="986" name="Google Shape;986;p42"/>
            <p:cNvCxnSpPr>
              <a:stCxn id="935" idx="4"/>
              <a:endCxn id="944" idx="0"/>
            </p:cNvCxnSpPr>
            <p:nvPr/>
          </p:nvCxnSpPr>
          <p:spPr>
            <a:xfrm flipH="1">
              <a:off x="4914000" y="4114800"/>
              <a:ext cx="1067700" cy="228600"/>
            </a:xfrm>
            <a:prstGeom prst="straightConnector1">
              <a:avLst/>
            </a:prstGeom>
            <a:noFill/>
            <a:ln cap="flat" cmpd="sng" w="28575">
              <a:solidFill>
                <a:srgbClr val="2E2E97"/>
              </a:solidFill>
              <a:prstDash val="solid"/>
              <a:round/>
              <a:headEnd len="sm" w="sm" type="none"/>
              <a:tailEnd len="med" w="med" type="stealth"/>
            </a:ln>
          </p:spPr>
        </p:cxnSp>
        <p:cxnSp>
          <p:nvCxnSpPr>
            <p:cNvPr id="987" name="Google Shape;987;p42"/>
            <p:cNvCxnSpPr>
              <a:stCxn id="947" idx="4"/>
              <a:endCxn id="950" idx="0"/>
            </p:cNvCxnSpPr>
            <p:nvPr/>
          </p:nvCxnSpPr>
          <p:spPr>
            <a:xfrm flipH="1">
              <a:off x="7124806" y="4724400"/>
              <a:ext cx="2056500" cy="304800"/>
            </a:xfrm>
            <a:prstGeom prst="straightConnector1">
              <a:avLst/>
            </a:prstGeom>
            <a:noFill/>
            <a:ln cap="flat" cmpd="sng" w="28575">
              <a:solidFill>
                <a:srgbClr val="2E2E97"/>
              </a:solidFill>
              <a:prstDash val="solid"/>
              <a:round/>
              <a:headEnd len="sm" w="sm" type="none"/>
              <a:tailEnd len="med" w="med" type="stealth"/>
            </a:ln>
          </p:spPr>
        </p:cxnSp>
        <p:cxnSp>
          <p:nvCxnSpPr>
            <p:cNvPr id="988" name="Google Shape;988;p42"/>
            <p:cNvCxnSpPr>
              <a:stCxn id="944" idx="4"/>
              <a:endCxn id="950" idx="0"/>
            </p:cNvCxnSpPr>
            <p:nvPr/>
          </p:nvCxnSpPr>
          <p:spPr>
            <a:xfrm>
              <a:off x="4914107" y="4724400"/>
              <a:ext cx="2210700" cy="304800"/>
            </a:xfrm>
            <a:prstGeom prst="straightConnector1">
              <a:avLst/>
            </a:prstGeom>
            <a:noFill/>
            <a:ln cap="flat" cmpd="sng" w="28575">
              <a:solidFill>
                <a:srgbClr val="2E2E97"/>
              </a:solidFill>
              <a:prstDash val="solid"/>
              <a:round/>
              <a:headEnd len="sm" w="sm" type="none"/>
              <a:tailEnd len="med" w="med" type="stealth"/>
            </a:ln>
          </p:spPr>
        </p:cxnSp>
      </p:grpSp>
      <p:pic>
        <p:nvPicPr>
          <p:cNvPr descr="TP_tmp.png" id="989" name="Google Shape;989;p42"/>
          <p:cNvPicPr preferRelativeResize="0"/>
          <p:nvPr/>
        </p:nvPicPr>
        <p:blipFill rotWithShape="1">
          <a:blip r:embed="rId25">
            <a:alphaModFix/>
          </a:blip>
          <a:srcRect b="0" l="0" r="0" t="0"/>
          <a:stretch/>
        </p:blipFill>
        <p:spPr>
          <a:xfrm>
            <a:off x="304800" y="1752600"/>
            <a:ext cx="11700169" cy="242376"/>
          </a:xfrm>
          <a:prstGeom prst="rect">
            <a:avLst/>
          </a:prstGeom>
          <a:noFill/>
          <a:ln>
            <a:noFill/>
          </a:ln>
        </p:spPr>
      </p:pic>
      <p:pic>
        <p:nvPicPr>
          <p:cNvPr descr="TP_tmp.png" id="990" name="Google Shape;990;p42"/>
          <p:cNvPicPr preferRelativeResize="0"/>
          <p:nvPr/>
        </p:nvPicPr>
        <p:blipFill rotWithShape="1">
          <a:blip r:embed="rId26">
            <a:alphaModFix/>
          </a:blip>
          <a:srcRect b="0" l="0" r="0" t="0"/>
          <a:stretch/>
        </p:blipFill>
        <p:spPr>
          <a:xfrm>
            <a:off x="148831" y="2349403"/>
            <a:ext cx="2874831" cy="241397"/>
          </a:xfrm>
          <a:prstGeom prst="rect">
            <a:avLst/>
          </a:prstGeom>
          <a:noFill/>
          <a:ln>
            <a:noFill/>
          </a:ln>
        </p:spPr>
      </p:pic>
      <p:pic>
        <p:nvPicPr>
          <p:cNvPr descr="TP_tmp.png" id="991" name="Google Shape;991;p42"/>
          <p:cNvPicPr preferRelativeResize="0"/>
          <p:nvPr/>
        </p:nvPicPr>
        <p:blipFill rotWithShape="1">
          <a:blip r:embed="rId27">
            <a:alphaModFix/>
          </a:blip>
          <a:srcRect b="0" l="0" r="0" t="0"/>
          <a:stretch/>
        </p:blipFill>
        <p:spPr>
          <a:xfrm>
            <a:off x="256761" y="2743200"/>
            <a:ext cx="2241038" cy="246269"/>
          </a:xfrm>
          <a:prstGeom prst="rect">
            <a:avLst/>
          </a:prstGeom>
          <a:noFill/>
          <a:ln>
            <a:noFill/>
          </a:ln>
        </p:spPr>
      </p:pic>
      <p:pic>
        <p:nvPicPr>
          <p:cNvPr descr="TP_tmp.png" id="992" name="Google Shape;992;p42"/>
          <p:cNvPicPr preferRelativeResize="0"/>
          <p:nvPr/>
        </p:nvPicPr>
        <p:blipFill rotWithShape="1">
          <a:blip r:embed="rId28">
            <a:alphaModFix/>
          </a:blip>
          <a:srcRect b="0" l="0" r="0" t="0"/>
          <a:stretch/>
        </p:blipFill>
        <p:spPr>
          <a:xfrm>
            <a:off x="228600" y="3258931"/>
            <a:ext cx="2241038" cy="246269"/>
          </a:xfrm>
          <a:prstGeom prst="rect">
            <a:avLst/>
          </a:prstGeom>
          <a:noFill/>
          <a:ln>
            <a:noFill/>
          </a:ln>
        </p:spPr>
      </p:pic>
      <p:sp>
        <p:nvSpPr>
          <p:cNvPr id="993" name="Google Shape;993;p42"/>
          <p:cNvSpPr txBox="1"/>
          <p:nvPr/>
        </p:nvSpPr>
        <p:spPr>
          <a:xfrm>
            <a:off x="446709" y="3000374"/>
            <a:ext cx="3381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t>
            </a:r>
            <a:endParaRPr/>
          </a:p>
        </p:txBody>
      </p:sp>
      <p:pic>
        <p:nvPicPr>
          <p:cNvPr descr="TP_tmp.png" id="994" name="Google Shape;994;p42"/>
          <p:cNvPicPr preferRelativeResize="0"/>
          <p:nvPr/>
        </p:nvPicPr>
        <p:blipFill rotWithShape="1">
          <a:blip r:embed="rId29">
            <a:alphaModFix/>
          </a:blip>
          <a:srcRect b="0" l="0" r="0" t="0"/>
          <a:stretch/>
        </p:blipFill>
        <p:spPr>
          <a:xfrm>
            <a:off x="294308" y="3581400"/>
            <a:ext cx="1499856" cy="270465"/>
          </a:xfrm>
          <a:prstGeom prst="rect">
            <a:avLst/>
          </a:prstGeom>
          <a:noFill/>
          <a:ln>
            <a:noFill/>
          </a:ln>
        </p:spPr>
      </p:pic>
      <p:sp>
        <p:nvSpPr>
          <p:cNvPr id="995" name="Google Shape;995;p42"/>
          <p:cNvSpPr txBox="1"/>
          <p:nvPr/>
        </p:nvSpPr>
        <p:spPr>
          <a:xfrm>
            <a:off x="413372" y="3733799"/>
            <a:ext cx="338137"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t>
            </a:r>
            <a:endParaRPr/>
          </a:p>
        </p:txBody>
      </p:sp>
      <p:pic>
        <p:nvPicPr>
          <p:cNvPr descr="TP_tmp.png" id="996" name="Google Shape;996;p42"/>
          <p:cNvPicPr preferRelativeResize="0"/>
          <p:nvPr/>
        </p:nvPicPr>
        <p:blipFill rotWithShape="1">
          <a:blip r:embed="rId30">
            <a:alphaModFix/>
          </a:blip>
          <a:srcRect b="0" l="0" r="0" t="0"/>
          <a:stretch/>
        </p:blipFill>
        <p:spPr>
          <a:xfrm>
            <a:off x="294307" y="4004230"/>
            <a:ext cx="1458293" cy="262970"/>
          </a:xfrm>
          <a:prstGeom prst="rect">
            <a:avLst/>
          </a:prstGeom>
          <a:noFill/>
          <a:ln>
            <a:noFill/>
          </a:ln>
        </p:spPr>
      </p:pic>
      <p:pic>
        <p:nvPicPr>
          <p:cNvPr descr="TP_tmp.png" id="997" name="Google Shape;997;p42"/>
          <p:cNvPicPr preferRelativeResize="0"/>
          <p:nvPr/>
        </p:nvPicPr>
        <p:blipFill rotWithShape="1">
          <a:blip r:embed="rId31">
            <a:alphaModFix/>
          </a:blip>
          <a:srcRect b="0" l="0" r="0" t="0"/>
          <a:stretch/>
        </p:blipFill>
        <p:spPr>
          <a:xfrm>
            <a:off x="294309" y="4621142"/>
            <a:ext cx="2022029" cy="255657"/>
          </a:xfrm>
          <a:prstGeom prst="rect">
            <a:avLst/>
          </a:prstGeom>
          <a:noFill/>
          <a:ln>
            <a:noFill/>
          </a:ln>
        </p:spPr>
      </p:pic>
      <p:pic>
        <p:nvPicPr>
          <p:cNvPr descr="TP_tmp.png" id="998" name="Google Shape;998;p42"/>
          <p:cNvPicPr preferRelativeResize="0"/>
          <p:nvPr/>
        </p:nvPicPr>
        <p:blipFill rotWithShape="1">
          <a:blip r:embed="rId32">
            <a:alphaModFix/>
          </a:blip>
          <a:srcRect b="0" l="0" r="0" t="0"/>
          <a:stretch/>
        </p:blipFill>
        <p:spPr>
          <a:xfrm>
            <a:off x="294309" y="4320178"/>
            <a:ext cx="1991691" cy="251821"/>
          </a:xfrm>
          <a:prstGeom prst="rect">
            <a:avLst/>
          </a:prstGeom>
          <a:noFill/>
          <a:ln>
            <a:noFill/>
          </a:ln>
        </p:spPr>
      </p:pic>
      <p:pic>
        <p:nvPicPr>
          <p:cNvPr descr="TP_tmp.png" id="999" name="Google Shape;999;p42"/>
          <p:cNvPicPr preferRelativeResize="0"/>
          <p:nvPr/>
        </p:nvPicPr>
        <p:blipFill rotWithShape="1">
          <a:blip r:embed="rId33">
            <a:alphaModFix/>
          </a:blip>
          <a:srcRect b="0" l="0" r="0" t="0"/>
          <a:stretch/>
        </p:blipFill>
        <p:spPr>
          <a:xfrm>
            <a:off x="381000" y="5073225"/>
            <a:ext cx="2133600" cy="260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3" name="Shape 1003"/>
        <p:cNvGrpSpPr/>
        <p:nvPr/>
      </p:nvGrpSpPr>
      <p:grpSpPr>
        <a:xfrm>
          <a:off x="0" y="0"/>
          <a:ext cx="0" cy="0"/>
          <a:chOff x="0" y="0"/>
          <a:chExt cx="0" cy="0"/>
        </a:xfrm>
      </p:grpSpPr>
      <p:sp>
        <p:nvSpPr>
          <p:cNvPr id="1004" name="Google Shape;1004;p4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“Easy” Structures: Polytrees</a:t>
            </a:r>
            <a:endParaRPr/>
          </a:p>
        </p:txBody>
      </p:sp>
      <p:sp>
        <p:nvSpPr>
          <p:cNvPr id="1005" name="Google Shape;1005;p43"/>
          <p:cNvSpPr txBox="1"/>
          <p:nvPr>
            <p:ph idx="1" type="body"/>
          </p:nvPr>
        </p:nvSpPr>
        <p:spPr>
          <a:xfrm>
            <a:off x="1066800" y="1676399"/>
            <a:ext cx="10718800" cy="4449765"/>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A polytree is a directed graph with no undirected cycles</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For poly-trees you can always find an ordering that is efficient </a:t>
            </a:r>
            <a:endParaRPr/>
          </a:p>
          <a:p>
            <a:pPr indent="-285736" lvl="1" marL="742913" rtl="0" algn="l">
              <a:spcBef>
                <a:spcPts val="400"/>
              </a:spcBef>
              <a:spcAft>
                <a:spcPts val="0"/>
              </a:spcAft>
              <a:buSzPts val="2000"/>
              <a:buChar char="▪"/>
            </a:pPr>
            <a:r>
              <a:rPr lang="en-US" sz="2000"/>
              <a:t>Try it!!</a:t>
            </a:r>
            <a:endParaRPr/>
          </a:p>
          <a:p>
            <a:pPr indent="-158736" lvl="1" marL="742913" rtl="0" algn="l">
              <a:spcBef>
                <a:spcPts val="400"/>
              </a:spcBef>
              <a:spcAft>
                <a:spcPts val="0"/>
              </a:spcAft>
              <a:buSzPts val="2000"/>
              <a:buNone/>
            </a:pPr>
            <a:r>
              <a:t/>
            </a:r>
            <a:endParaRPr sz="2000"/>
          </a:p>
          <a:p>
            <a:pPr indent="-158736" lvl="1" marL="742913" rtl="0" algn="l">
              <a:spcBef>
                <a:spcPts val="400"/>
              </a:spcBef>
              <a:spcAft>
                <a:spcPts val="0"/>
              </a:spcAft>
              <a:buSzPts val="2000"/>
              <a:buNone/>
            </a:pPr>
            <a:r>
              <a:t/>
            </a:r>
            <a:endParaRPr sz="2000"/>
          </a:p>
          <a:p>
            <a:pPr indent="-158736" lvl="1" marL="742913" rtl="0" algn="l">
              <a:spcBef>
                <a:spcPts val="400"/>
              </a:spcBef>
              <a:spcAft>
                <a:spcPts val="0"/>
              </a:spcAft>
              <a:buSzPts val="2000"/>
              <a:buNone/>
            </a:pPr>
            <a:r>
              <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4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Bayes Nets</a:t>
            </a:r>
            <a:endParaRPr/>
          </a:p>
        </p:txBody>
      </p:sp>
      <p:sp>
        <p:nvSpPr>
          <p:cNvPr id="1011" name="Google Shape;1011;p44"/>
          <p:cNvSpPr txBox="1"/>
          <p:nvPr>
            <p:ph idx="1" type="body"/>
          </p:nvPr>
        </p:nvSpPr>
        <p:spPr>
          <a:xfrm>
            <a:off x="2362200" y="1397001"/>
            <a:ext cx="94234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3200"/>
              <a:buChar char="▪"/>
            </a:pPr>
            <a:r>
              <a:rPr lang="en-US"/>
              <a:t>Representation</a:t>
            </a:r>
            <a:endParaRPr/>
          </a:p>
          <a:p>
            <a:pPr indent="-203189" lvl="4" marL="2057298" rtl="0" algn="l">
              <a:spcBef>
                <a:spcPts val="80"/>
              </a:spcBef>
              <a:spcAft>
                <a:spcPts val="0"/>
              </a:spcAft>
              <a:buSzPts val="400"/>
              <a:buNone/>
            </a:pPr>
            <a:r>
              <a:t/>
            </a:r>
            <a:endParaRPr sz="400"/>
          </a:p>
          <a:p>
            <a:pPr indent="-203189" lvl="4" marL="2057298" rtl="0" algn="l">
              <a:spcBef>
                <a:spcPts val="80"/>
              </a:spcBef>
              <a:spcAft>
                <a:spcPts val="0"/>
              </a:spcAft>
              <a:buSzPts val="400"/>
              <a:buNone/>
            </a:pPr>
            <a:r>
              <a:t/>
            </a:r>
            <a:endParaRPr sz="400"/>
          </a:p>
          <a:p>
            <a:pPr indent="-342882" lvl="0" marL="342882" rtl="0" algn="l">
              <a:spcBef>
                <a:spcPts val="640"/>
              </a:spcBef>
              <a:spcAft>
                <a:spcPts val="0"/>
              </a:spcAft>
              <a:buSzPts val="3200"/>
              <a:buChar char="▪"/>
            </a:pPr>
            <a:r>
              <a:rPr lang="en-US"/>
              <a:t>Probabilistic Inference</a:t>
            </a:r>
            <a:endParaRPr/>
          </a:p>
          <a:p>
            <a:pPr indent="-285736" lvl="1" marL="742913" rtl="0" algn="l">
              <a:spcBef>
                <a:spcPts val="560"/>
              </a:spcBef>
              <a:spcAft>
                <a:spcPts val="0"/>
              </a:spcAft>
              <a:buSzPts val="2800"/>
              <a:buChar char="▪"/>
            </a:pPr>
            <a:r>
              <a:rPr lang="en-US"/>
              <a:t>Enumeration (exact, exponential complexity)</a:t>
            </a:r>
            <a:endParaRPr/>
          </a:p>
          <a:p>
            <a:pPr indent="-285736" lvl="1" marL="742913" rtl="0" algn="l">
              <a:spcBef>
                <a:spcPts val="560"/>
              </a:spcBef>
              <a:spcAft>
                <a:spcPts val="0"/>
              </a:spcAft>
              <a:buSzPts val="2800"/>
              <a:buChar char="▪"/>
            </a:pPr>
            <a:r>
              <a:rPr lang="en-US"/>
              <a:t>Variable elimination (exact, worst-case</a:t>
            </a:r>
            <a:endParaRPr/>
          </a:p>
          <a:p>
            <a:pPr indent="0" lvl="1" marL="457176" rtl="0" algn="l">
              <a:spcBef>
                <a:spcPts val="560"/>
              </a:spcBef>
              <a:spcAft>
                <a:spcPts val="0"/>
              </a:spcAft>
              <a:buSzPts val="2800"/>
              <a:buNone/>
            </a:pPr>
            <a:r>
              <a:rPr lang="en-US"/>
              <a:t>		exponential complexity, often better)</a:t>
            </a:r>
            <a:endParaRPr/>
          </a:p>
          <a:p>
            <a:pPr indent="-285736" lvl="1" marL="742913" rtl="0" algn="l">
              <a:spcBef>
                <a:spcPts val="560"/>
              </a:spcBef>
              <a:spcAft>
                <a:spcPts val="0"/>
              </a:spcAft>
              <a:buSzPts val="2800"/>
              <a:buChar char="▪"/>
            </a:pPr>
            <a:r>
              <a:rPr lang="en-US"/>
              <a:t>Probabilistic inference is NP-complete</a:t>
            </a:r>
            <a:endParaRPr/>
          </a:p>
          <a:p>
            <a:pPr indent="-342882" lvl="0" marL="342882" rtl="0" algn="l">
              <a:spcBef>
                <a:spcPts val="640"/>
              </a:spcBef>
              <a:spcAft>
                <a:spcPts val="0"/>
              </a:spcAft>
              <a:buSzPts val="3200"/>
              <a:buChar char="▪"/>
            </a:pPr>
            <a:r>
              <a:rPr lang="en-US"/>
              <a:t>Conditional Independences</a:t>
            </a:r>
            <a:endParaRPr/>
          </a:p>
          <a:p>
            <a:pPr indent="-203188" lvl="3" marL="1600120" rtl="0" algn="l">
              <a:spcBef>
                <a:spcPts val="80"/>
              </a:spcBef>
              <a:spcAft>
                <a:spcPts val="0"/>
              </a:spcAft>
              <a:buSzPts val="400"/>
              <a:buNone/>
            </a:pPr>
            <a:r>
              <a:t/>
            </a:r>
            <a:endParaRPr sz="400"/>
          </a:p>
          <a:p>
            <a:pPr indent="-342882" lvl="0" marL="342882" rtl="0" algn="l">
              <a:spcBef>
                <a:spcPts val="640"/>
              </a:spcBef>
              <a:spcAft>
                <a:spcPts val="0"/>
              </a:spcAft>
              <a:buSzPts val="3200"/>
              <a:buChar char="▪"/>
            </a:pPr>
            <a:r>
              <a:rPr lang="en-US"/>
              <a:t>Sampling </a:t>
            </a:r>
            <a:endParaRPr/>
          </a:p>
          <a:p>
            <a:pPr indent="-342882" lvl="0" marL="342882" rtl="0" algn="l">
              <a:spcBef>
                <a:spcPts val="640"/>
              </a:spcBef>
              <a:spcAft>
                <a:spcPts val="0"/>
              </a:spcAft>
              <a:buSzPts val="3200"/>
              <a:buChar char="▪"/>
            </a:pPr>
            <a:r>
              <a:rPr lang="en-US"/>
              <a:t>Learning from data</a:t>
            </a:r>
            <a:endParaRPr/>
          </a:p>
        </p:txBody>
      </p:sp>
      <p:pic>
        <p:nvPicPr>
          <p:cNvPr id="1012" name="Google Shape;1012;p44"/>
          <p:cNvPicPr preferRelativeResize="0"/>
          <p:nvPr/>
        </p:nvPicPr>
        <p:blipFill rotWithShape="1">
          <a:blip r:embed="rId3">
            <a:alphaModFix/>
          </a:blip>
          <a:srcRect b="0" l="0" r="0" t="0"/>
          <a:stretch/>
        </p:blipFill>
        <p:spPr>
          <a:xfrm>
            <a:off x="2252662" y="1428750"/>
            <a:ext cx="566738" cy="495300"/>
          </a:xfrm>
          <a:prstGeom prst="rect">
            <a:avLst/>
          </a:prstGeom>
          <a:noFill/>
          <a:ln>
            <a:noFill/>
          </a:ln>
        </p:spPr>
      </p:pic>
      <p:pic>
        <p:nvPicPr>
          <p:cNvPr id="1013" name="Google Shape;1013;p44"/>
          <p:cNvPicPr preferRelativeResize="0"/>
          <p:nvPr/>
        </p:nvPicPr>
        <p:blipFill rotWithShape="1">
          <a:blip r:embed="rId3">
            <a:alphaModFix/>
          </a:blip>
          <a:srcRect b="0" l="0" r="0" t="0"/>
          <a:stretch/>
        </p:blipFill>
        <p:spPr>
          <a:xfrm>
            <a:off x="2252663" y="2028825"/>
            <a:ext cx="566737" cy="495300"/>
          </a:xfrm>
          <a:prstGeom prst="rect">
            <a:avLst/>
          </a:prstGeom>
          <a:noFill/>
          <a:ln>
            <a:noFill/>
          </a:ln>
        </p:spPr>
      </p:pic>
      <p:pic>
        <p:nvPicPr>
          <p:cNvPr id="1014" name="Google Shape;1014;p44"/>
          <p:cNvPicPr preferRelativeResize="0"/>
          <p:nvPr/>
        </p:nvPicPr>
        <p:blipFill rotWithShape="1">
          <a:blip r:embed="rId3">
            <a:alphaModFix/>
          </a:blip>
          <a:srcRect b="0" l="0" r="0" t="0"/>
          <a:stretch/>
        </p:blipFill>
        <p:spPr>
          <a:xfrm>
            <a:off x="2252662" y="4800600"/>
            <a:ext cx="566737" cy="49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5"/>
          <p:cNvPicPr preferRelativeResize="0"/>
          <p:nvPr/>
        </p:nvPicPr>
        <p:blipFill rotWithShape="1">
          <a:blip r:embed="rId3">
            <a:alphaModFix/>
          </a:blip>
          <a:srcRect b="0" l="0" r="0" t="0"/>
          <a:stretch/>
        </p:blipFill>
        <p:spPr>
          <a:xfrm>
            <a:off x="9448800" y="1143000"/>
            <a:ext cx="2438400" cy="1621696"/>
          </a:xfrm>
          <a:prstGeom prst="rect">
            <a:avLst/>
          </a:prstGeom>
          <a:noFill/>
          <a:ln>
            <a:noFill/>
          </a:ln>
        </p:spPr>
      </p:pic>
      <p:sp>
        <p:nvSpPr>
          <p:cNvPr id="154" name="Google Shape;154;p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Alarm Network</a:t>
            </a:r>
            <a:endParaRPr/>
          </a:p>
        </p:txBody>
      </p:sp>
      <p:graphicFrame>
        <p:nvGraphicFramePr>
          <p:cNvPr id="155" name="Google Shape;155;p5"/>
          <p:cNvGraphicFramePr/>
          <p:nvPr/>
        </p:nvGraphicFramePr>
        <p:xfrm>
          <a:off x="1447800" y="1350313"/>
          <a:ext cx="3000000" cy="3000000"/>
        </p:xfrm>
        <a:graphic>
          <a:graphicData uri="http://schemas.openxmlformats.org/drawingml/2006/table">
            <a:tbl>
              <a:tblPr bandRow="1" firstRow="1">
                <a:noFill/>
                <a:tableStyleId>{6000268A-CC2E-470D-A23E-A885E1C18A9D}</a:tableStyleId>
              </a:tblPr>
              <a:tblGrid>
                <a:gridCol w="533400"/>
                <a:gridCol w="762000"/>
              </a:tblGrid>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P(B)</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r>
              <a:tr h="448725">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-b</a:t>
                      </a:r>
                      <a:endParaRPr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0.999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56" name="Google Shape;156;p5"/>
          <p:cNvGraphicFramePr/>
          <p:nvPr/>
        </p:nvGraphicFramePr>
        <p:xfrm>
          <a:off x="6248400" y="1350313"/>
          <a:ext cx="3000000" cy="3000000"/>
        </p:xfrm>
        <a:graphic>
          <a:graphicData uri="http://schemas.openxmlformats.org/drawingml/2006/table">
            <a:tbl>
              <a:tblPr bandRow="1" firstRow="1">
                <a:noFill/>
                <a:tableStyleId>{6000268A-CC2E-470D-A23E-A885E1C18A9D}</a:tableStyleId>
              </a:tblPr>
              <a:tblGrid>
                <a:gridCol w="536750"/>
                <a:gridCol w="761825"/>
              </a:tblGrid>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E</a:t>
                      </a:r>
                      <a:endParaRPr/>
                    </a:p>
                  </a:txBody>
                  <a:tcPr marT="45725" marB="45725" marR="91425" marL="91425">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P(E)</a:t>
                      </a:r>
                      <a:endParaRPr/>
                    </a:p>
                  </a:txBody>
                  <a:tcPr marT="45725" marB="45725" marR="91425" marL="91425">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+e</a:t>
                      </a:r>
                      <a:endParaRPr/>
                    </a:p>
                  </a:txBody>
                  <a:tcPr marT="45725" marB="45725" marR="91425" marL="91425">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0.002</a:t>
                      </a:r>
                      <a:endParaRPr/>
                    </a:p>
                  </a:txBody>
                  <a:tcPr marT="45725" marB="45725" marR="91425" marL="91425">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448725">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-e</a:t>
                      </a:r>
                      <a:endParaRPr sz="1800" u="none" cap="none" strike="noStrike">
                        <a:solidFill>
                          <a:srgbClr val="333399"/>
                        </a:solidFill>
                        <a:latin typeface="Calibri"/>
                        <a:ea typeface="Calibri"/>
                        <a:cs typeface="Calibri"/>
                        <a:sym typeface="Calibri"/>
                      </a:endParaRPr>
                    </a:p>
                  </a:txBody>
                  <a:tcPr marT="45725" marB="45725" marR="91425" marL="91425">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solidFill>
                      <a:srgbClr val="B2B2B2"/>
                    </a:solidFill>
                  </a:tcPr>
                </a:tc>
                <a:tc>
                  <a:txBody>
                    <a:bodyPr/>
                    <a:lstStyle/>
                    <a:p>
                      <a:pPr indent="0" lvl="0" marL="0" marR="0" rtl="0" algn="ctr">
                        <a:spcBef>
                          <a:spcPts val="0"/>
                        </a:spcBef>
                        <a:spcAft>
                          <a:spcPts val="0"/>
                        </a:spcAft>
                        <a:buNone/>
                      </a:pPr>
                      <a:r>
                        <a:rPr lang="en-US" sz="1800" u="none" cap="none" strike="noStrike">
                          <a:solidFill>
                            <a:srgbClr val="333399"/>
                          </a:solidFill>
                          <a:latin typeface="Calibri"/>
                          <a:ea typeface="Calibri"/>
                          <a:cs typeface="Calibri"/>
                          <a:sym typeface="Calibri"/>
                        </a:rPr>
                        <a:t>0.998</a:t>
                      </a:r>
                      <a:endParaRPr/>
                    </a:p>
                  </a:txBody>
                  <a:tcPr marT="45725" marB="45725" marR="91425" marL="91425">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solidFill>
                      <a:srgbClr val="B2B2B2"/>
                    </a:solidFill>
                  </a:tcPr>
                </a:tc>
              </a:tr>
            </a:tbl>
          </a:graphicData>
        </a:graphic>
      </p:graphicFrame>
      <p:graphicFrame>
        <p:nvGraphicFramePr>
          <p:cNvPr id="157" name="Google Shape;157;p5"/>
          <p:cNvGraphicFramePr/>
          <p:nvPr/>
        </p:nvGraphicFramePr>
        <p:xfrm>
          <a:off x="8686800" y="3165132"/>
          <a:ext cx="3000000" cy="3000000"/>
        </p:xfrm>
        <a:graphic>
          <a:graphicData uri="http://schemas.openxmlformats.org/drawingml/2006/table">
            <a:tbl>
              <a:tblPr bandRow="1" firstRow="1">
                <a:noFill/>
                <a:tableStyleId>{6000268A-CC2E-470D-A23E-A885E1C18A9D}</a:tableStyleId>
              </a:tblPr>
              <a:tblGrid>
                <a:gridCol w="536900"/>
                <a:gridCol w="529900"/>
                <a:gridCol w="533400"/>
                <a:gridCol w="1219200"/>
              </a:tblGrid>
              <a:tr h="3809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P(A|B,E)</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0.05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0.94</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0.06</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0.29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0.71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0.001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2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-b</a:t>
                      </a:r>
                      <a:endParaRPr b="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-e</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-a</a:t>
                      </a:r>
                      <a:endParaRPr b="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0.999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58" name="Google Shape;158;p5"/>
          <p:cNvGraphicFramePr/>
          <p:nvPr/>
        </p:nvGraphicFramePr>
        <p:xfrm>
          <a:off x="762000" y="2923054"/>
          <a:ext cx="3000000" cy="3000000"/>
        </p:xfrm>
        <a:graphic>
          <a:graphicData uri="http://schemas.openxmlformats.org/drawingml/2006/table">
            <a:tbl>
              <a:tblPr bandRow="1" firstRow="1">
                <a:noFill/>
                <a:tableStyleId>{6000268A-CC2E-470D-A23E-A885E1C18A9D}</a:tableStyleId>
              </a:tblPr>
              <a:tblGrid>
                <a:gridCol w="529900"/>
                <a:gridCol w="533400"/>
                <a:gridCol w="9179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P(J|A)</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-j</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-j</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0.95</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59" name="Google Shape;159;p5"/>
          <p:cNvGraphicFramePr/>
          <p:nvPr/>
        </p:nvGraphicFramePr>
        <p:xfrm>
          <a:off x="6248400" y="2923054"/>
          <a:ext cx="3000000" cy="3000000"/>
        </p:xfrm>
        <a:graphic>
          <a:graphicData uri="http://schemas.openxmlformats.org/drawingml/2006/table">
            <a:tbl>
              <a:tblPr bandRow="1" firstRow="1">
                <a:noFill/>
                <a:tableStyleId>{6000268A-CC2E-470D-A23E-A885E1C18A9D}</a:tableStyleId>
              </a:tblPr>
              <a:tblGrid>
                <a:gridCol w="529900"/>
                <a:gridCol w="613100"/>
                <a:gridCol w="9144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P(M|A)</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+a</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0.7</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solidFill>
                      <a:srgbClr val="B2B2B2"/>
                    </a:solidFill>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-m</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-a</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-m</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60" name="Google Shape;160;p5"/>
          <p:cNvSpPr/>
          <p:nvPr/>
        </p:nvSpPr>
        <p:spPr>
          <a:xfrm>
            <a:off x="3169018" y="1373005"/>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B</a:t>
            </a:r>
            <a:endParaRPr b="0" baseline="-25000" i="0" sz="2800" u="none" cap="none" strike="noStrike">
              <a:solidFill>
                <a:schemeClr val="dk1"/>
              </a:solidFill>
              <a:latin typeface="Calibri"/>
              <a:ea typeface="Calibri"/>
              <a:cs typeface="Calibri"/>
              <a:sym typeface="Calibri"/>
            </a:endParaRPr>
          </a:p>
        </p:txBody>
      </p:sp>
      <p:sp>
        <p:nvSpPr>
          <p:cNvPr id="161" name="Google Shape;161;p5"/>
          <p:cNvSpPr/>
          <p:nvPr/>
        </p:nvSpPr>
        <p:spPr>
          <a:xfrm>
            <a:off x="5277150" y="1373005"/>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E</a:t>
            </a:r>
            <a:endParaRPr b="0" baseline="-25000" i="0" sz="2800" u="none" cap="none" strike="noStrike">
              <a:solidFill>
                <a:schemeClr val="dk1"/>
              </a:solidFill>
              <a:latin typeface="Calibri"/>
              <a:ea typeface="Calibri"/>
              <a:cs typeface="Calibri"/>
              <a:sym typeface="Calibri"/>
            </a:endParaRPr>
          </a:p>
        </p:txBody>
      </p:sp>
      <p:sp>
        <p:nvSpPr>
          <p:cNvPr id="162" name="Google Shape;162;p5"/>
          <p:cNvSpPr/>
          <p:nvPr/>
        </p:nvSpPr>
        <p:spPr>
          <a:xfrm>
            <a:off x="4266497" y="2484872"/>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A</a:t>
            </a:r>
            <a:endParaRPr b="0" baseline="-25000" i="0" sz="2800" u="none" cap="none" strike="noStrike">
              <a:solidFill>
                <a:schemeClr val="dk1"/>
              </a:solidFill>
              <a:latin typeface="Calibri"/>
              <a:ea typeface="Calibri"/>
              <a:cs typeface="Calibri"/>
              <a:sym typeface="Calibri"/>
            </a:endParaRPr>
          </a:p>
        </p:txBody>
      </p:sp>
      <p:sp>
        <p:nvSpPr>
          <p:cNvPr id="163" name="Google Shape;163;p5"/>
          <p:cNvSpPr/>
          <p:nvPr/>
        </p:nvSpPr>
        <p:spPr>
          <a:xfrm>
            <a:off x="5388742" y="37338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M</a:t>
            </a:r>
            <a:endParaRPr b="0" baseline="-25000" i="0" sz="2800" u="none" cap="none" strike="noStrike">
              <a:solidFill>
                <a:schemeClr val="dk1"/>
              </a:solidFill>
              <a:latin typeface="Calibri"/>
              <a:ea typeface="Calibri"/>
              <a:cs typeface="Calibri"/>
              <a:sym typeface="Calibri"/>
            </a:endParaRPr>
          </a:p>
        </p:txBody>
      </p:sp>
      <p:sp>
        <p:nvSpPr>
          <p:cNvPr id="164" name="Google Shape;164;p5"/>
          <p:cNvSpPr/>
          <p:nvPr/>
        </p:nvSpPr>
        <p:spPr>
          <a:xfrm>
            <a:off x="3333449" y="37338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J</a:t>
            </a:r>
            <a:endParaRPr b="0" baseline="-25000" i="0" sz="2800" u="none" cap="none" strike="noStrike">
              <a:solidFill>
                <a:schemeClr val="dk1"/>
              </a:solidFill>
              <a:latin typeface="Calibri"/>
              <a:ea typeface="Calibri"/>
              <a:cs typeface="Calibri"/>
              <a:sym typeface="Calibri"/>
            </a:endParaRPr>
          </a:p>
        </p:txBody>
      </p:sp>
      <p:cxnSp>
        <p:nvCxnSpPr>
          <p:cNvPr id="165" name="Google Shape;165;p5"/>
          <p:cNvCxnSpPr>
            <a:stCxn id="162" idx="5"/>
            <a:endCxn id="163" idx="1"/>
          </p:cNvCxnSpPr>
          <p:nvPr/>
        </p:nvCxnSpPr>
        <p:spPr>
          <a:xfrm>
            <a:off x="4916905" y="3135280"/>
            <a:ext cx="583500" cy="710100"/>
          </a:xfrm>
          <a:prstGeom prst="straightConnector1">
            <a:avLst/>
          </a:prstGeom>
          <a:noFill/>
          <a:ln cap="flat" cmpd="sng" w="28575">
            <a:solidFill>
              <a:schemeClr val="dk1"/>
            </a:solidFill>
            <a:prstDash val="solid"/>
            <a:round/>
            <a:headEnd len="med" w="med" type="none"/>
            <a:tailEnd len="lg" w="lg" type="triangle"/>
          </a:ln>
        </p:spPr>
      </p:cxnSp>
      <p:cxnSp>
        <p:nvCxnSpPr>
          <p:cNvPr id="166" name="Google Shape;166;p5"/>
          <p:cNvCxnSpPr>
            <a:stCxn id="162" idx="3"/>
            <a:endCxn id="164" idx="7"/>
          </p:cNvCxnSpPr>
          <p:nvPr/>
        </p:nvCxnSpPr>
        <p:spPr>
          <a:xfrm flipH="1">
            <a:off x="3983889" y="3135280"/>
            <a:ext cx="394200" cy="710100"/>
          </a:xfrm>
          <a:prstGeom prst="straightConnector1">
            <a:avLst/>
          </a:prstGeom>
          <a:noFill/>
          <a:ln cap="flat" cmpd="sng" w="28575">
            <a:solidFill>
              <a:schemeClr val="dk1"/>
            </a:solidFill>
            <a:prstDash val="solid"/>
            <a:round/>
            <a:headEnd len="med" w="med" type="none"/>
            <a:tailEnd len="lg" w="lg" type="triangle"/>
          </a:ln>
        </p:spPr>
      </p:cxnSp>
      <p:cxnSp>
        <p:nvCxnSpPr>
          <p:cNvPr id="167" name="Google Shape;167;p5"/>
          <p:cNvCxnSpPr>
            <a:stCxn id="161" idx="3"/>
            <a:endCxn id="162" idx="7"/>
          </p:cNvCxnSpPr>
          <p:nvPr/>
        </p:nvCxnSpPr>
        <p:spPr>
          <a:xfrm flipH="1">
            <a:off x="4916842" y="2023413"/>
            <a:ext cx="471900" cy="573000"/>
          </a:xfrm>
          <a:prstGeom prst="straightConnector1">
            <a:avLst/>
          </a:prstGeom>
          <a:noFill/>
          <a:ln cap="flat" cmpd="sng" w="28575">
            <a:solidFill>
              <a:schemeClr val="dk1"/>
            </a:solidFill>
            <a:prstDash val="solid"/>
            <a:round/>
            <a:headEnd len="med" w="med" type="none"/>
            <a:tailEnd len="lg" w="lg" type="triangle"/>
          </a:ln>
        </p:spPr>
      </p:cxnSp>
      <p:cxnSp>
        <p:nvCxnSpPr>
          <p:cNvPr id="168" name="Google Shape;168;p5"/>
          <p:cNvCxnSpPr>
            <a:stCxn id="160" idx="5"/>
            <a:endCxn id="162" idx="1"/>
          </p:cNvCxnSpPr>
          <p:nvPr/>
        </p:nvCxnSpPr>
        <p:spPr>
          <a:xfrm>
            <a:off x="3819426" y="2023413"/>
            <a:ext cx="558600" cy="573000"/>
          </a:xfrm>
          <a:prstGeom prst="straightConnector1">
            <a:avLst/>
          </a:prstGeom>
          <a:noFill/>
          <a:ln cap="flat" cmpd="sng" w="28575">
            <a:solidFill>
              <a:schemeClr val="dk1"/>
            </a:solidFill>
            <a:prstDash val="solid"/>
            <a:round/>
            <a:headEnd len="med" w="med" type="none"/>
            <a:tailEnd len="lg" w="lg" type="triangle"/>
          </a:ln>
        </p:spPr>
      </p:cxnSp>
      <p:pic>
        <p:nvPicPr>
          <p:cNvPr descr="TP_tmp.png" id="169" name="Google Shape;169;p5"/>
          <p:cNvPicPr preferRelativeResize="0"/>
          <p:nvPr/>
        </p:nvPicPr>
        <p:blipFill rotWithShape="1">
          <a:blip r:embed="rId4">
            <a:alphaModFix/>
          </a:blip>
          <a:srcRect b="0" l="0" r="0" t="0"/>
          <a:stretch/>
        </p:blipFill>
        <p:spPr>
          <a:xfrm>
            <a:off x="609600" y="5257800"/>
            <a:ext cx="4267200" cy="430635"/>
          </a:xfrm>
          <a:prstGeom prst="rect">
            <a:avLst/>
          </a:prstGeom>
          <a:noFill/>
          <a:ln>
            <a:noFill/>
          </a:ln>
        </p:spPr>
      </p:pic>
      <p:pic>
        <p:nvPicPr>
          <p:cNvPr descr="TP_tmp.png" id="170" name="Google Shape;170;p5"/>
          <p:cNvPicPr preferRelativeResize="0"/>
          <p:nvPr/>
        </p:nvPicPr>
        <p:blipFill rotWithShape="1">
          <a:blip r:embed="rId5">
            <a:alphaModFix/>
          </a:blip>
          <a:srcRect b="0" l="0" r="0" t="0"/>
          <a:stretch/>
        </p:blipFill>
        <p:spPr>
          <a:xfrm>
            <a:off x="304800" y="5791200"/>
            <a:ext cx="8197144" cy="390340"/>
          </a:xfrm>
          <a:prstGeom prst="rect">
            <a:avLst/>
          </a:prstGeom>
          <a:noFill/>
          <a:ln>
            <a:noFill/>
          </a:ln>
        </p:spPr>
      </p:pic>
      <p:pic>
        <p:nvPicPr>
          <p:cNvPr descr="TP_tmp.png" id="171" name="Google Shape;171;p5"/>
          <p:cNvPicPr preferRelativeResize="0"/>
          <p:nvPr/>
        </p:nvPicPr>
        <p:blipFill rotWithShape="1">
          <a:blip r:embed="rId6">
            <a:alphaModFix/>
          </a:blip>
          <a:srcRect b="0" l="0" r="0" t="0"/>
          <a:stretch/>
        </p:blipFill>
        <p:spPr>
          <a:xfrm>
            <a:off x="457200" y="6324600"/>
            <a:ext cx="4896995" cy="2838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nvSpPr>
        <p:spPr>
          <a:xfrm>
            <a:off x="6400800" y="1447800"/>
            <a:ext cx="5410200" cy="4525963"/>
          </a:xfrm>
          <a:prstGeom prst="rect">
            <a:avLst/>
          </a:prstGeom>
          <a:noFill/>
          <a:ln>
            <a:noFill/>
          </a:ln>
        </p:spPr>
        <p:txBody>
          <a:bodyPr anchorCtr="0" anchor="t" bIns="45700" lIns="91425" spcFirstLastPara="1" rIns="91425" wrap="square" tIns="45700">
            <a:noAutofit/>
          </a:bodyPr>
          <a:lstStyle/>
          <a:p>
            <a:pPr indent="-342882" lvl="0" marL="342882" marR="0" rtl="0" algn="l">
              <a:lnSpc>
                <a:spcPct val="90000"/>
              </a:lnSpc>
              <a:spcBef>
                <a:spcPts val="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Examples:</a:t>
            </a:r>
            <a:endParaRPr/>
          </a:p>
          <a:p>
            <a:pPr indent="-165088" lvl="8" marL="3886005" marR="0" rtl="0" algn="l">
              <a:lnSpc>
                <a:spcPct val="90000"/>
              </a:lnSpc>
              <a:spcBef>
                <a:spcPts val="200"/>
              </a:spcBef>
              <a:spcAft>
                <a:spcPts val="0"/>
              </a:spcAft>
              <a:buClr>
                <a:schemeClr val="accent2"/>
              </a:buClr>
              <a:buSzPts val="1000"/>
              <a:buFont typeface="Noto Sans Symbols"/>
              <a:buNone/>
            </a:pPr>
            <a:r>
              <a:t/>
            </a:r>
            <a:endParaRPr b="0" i="0" sz="1000" u="none" cap="none" strike="noStrike">
              <a:solidFill>
                <a:schemeClr val="dk1"/>
              </a:solidFill>
              <a:latin typeface="Calibri"/>
              <a:ea typeface="Calibri"/>
              <a:cs typeface="Calibri"/>
              <a:sym typeface="Calibri"/>
            </a:endParaRPr>
          </a:p>
          <a:p>
            <a:pPr indent="-285736" lvl="1" marL="742913"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Posterior probability</a:t>
            </a:r>
            <a:endParaRPr/>
          </a:p>
          <a:p>
            <a:pPr indent="-133336" lvl="1" marL="742913" marR="0" rtl="0" algn="l">
              <a:lnSpc>
                <a:spcPct val="9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36" lvl="1" marL="742913" marR="0" rtl="0" algn="l">
              <a:lnSpc>
                <a:spcPct val="9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285736" lvl="1" marL="742913"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Most likely explanation:</a:t>
            </a:r>
            <a:endParaRPr/>
          </a:p>
          <a:p>
            <a:pPr indent="-133336" lvl="1" marL="742913" marR="0" rtl="0" algn="l">
              <a:lnSpc>
                <a:spcPct val="9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36" lvl="1" marL="742913" marR="0" rtl="0" algn="l">
              <a:lnSpc>
                <a:spcPct val="9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36" lvl="1" marL="742913" marR="0" rtl="0" algn="l">
              <a:lnSpc>
                <a:spcPct val="9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177" name="Google Shape;177;p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Inference</a:t>
            </a:r>
            <a:endParaRPr/>
          </a:p>
        </p:txBody>
      </p:sp>
      <p:sp>
        <p:nvSpPr>
          <p:cNvPr id="178" name="Google Shape;178;p6"/>
          <p:cNvSpPr txBox="1"/>
          <p:nvPr>
            <p:ph idx="1" type="body"/>
          </p:nvPr>
        </p:nvSpPr>
        <p:spPr>
          <a:xfrm>
            <a:off x="457200" y="1447800"/>
            <a:ext cx="54102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800"/>
              <a:buChar char="▪"/>
            </a:pPr>
            <a:r>
              <a:rPr lang="en-US" sz="2800">
                <a:latin typeface="Calibri"/>
                <a:ea typeface="Calibri"/>
                <a:cs typeface="Calibri"/>
                <a:sym typeface="Calibri"/>
              </a:rPr>
              <a:t>Inference: calculating some useful quantity from a joint probability distribution</a:t>
            </a:r>
            <a:endParaRPr/>
          </a:p>
          <a:p>
            <a:pPr indent="-126988" lvl="8" marL="3886005" rtl="0" algn="l">
              <a:lnSpc>
                <a:spcPct val="90000"/>
              </a:lnSpc>
              <a:spcBef>
                <a:spcPts val="320"/>
              </a:spcBef>
              <a:spcAft>
                <a:spcPts val="0"/>
              </a:spcAft>
              <a:buSzPts val="1600"/>
              <a:buNone/>
            </a:pPr>
            <a:r>
              <a:t/>
            </a:r>
            <a:endParaRPr sz="1600">
              <a:latin typeface="Calibri"/>
              <a:ea typeface="Calibri"/>
              <a:cs typeface="Calibri"/>
              <a:sym typeface="Calibri"/>
            </a:endParaRPr>
          </a:p>
          <a:p>
            <a:pPr indent="-133336" lvl="1" marL="742913" rtl="0" algn="l">
              <a:lnSpc>
                <a:spcPct val="90000"/>
              </a:lnSpc>
              <a:spcBef>
                <a:spcPts val="480"/>
              </a:spcBef>
              <a:spcAft>
                <a:spcPts val="0"/>
              </a:spcAft>
              <a:buSzPts val="2400"/>
              <a:buNone/>
            </a:pPr>
            <a:r>
              <a:t/>
            </a:r>
            <a:endParaRPr sz="2400">
              <a:latin typeface="Calibri"/>
              <a:ea typeface="Calibri"/>
              <a:cs typeface="Calibri"/>
              <a:sym typeface="Calibri"/>
            </a:endParaRPr>
          </a:p>
          <a:p>
            <a:pPr indent="-133336" lvl="1" marL="742913" rtl="0" algn="l">
              <a:lnSpc>
                <a:spcPct val="90000"/>
              </a:lnSpc>
              <a:spcBef>
                <a:spcPts val="480"/>
              </a:spcBef>
              <a:spcAft>
                <a:spcPts val="0"/>
              </a:spcAft>
              <a:buSzPts val="2400"/>
              <a:buNone/>
            </a:pPr>
            <a:r>
              <a:t/>
            </a:r>
            <a:endParaRPr sz="2400">
              <a:latin typeface="Calibri"/>
              <a:ea typeface="Calibri"/>
              <a:cs typeface="Calibri"/>
              <a:sym typeface="Calibri"/>
            </a:endParaRPr>
          </a:p>
        </p:txBody>
      </p:sp>
      <p:pic>
        <p:nvPicPr>
          <p:cNvPr descr="txp_fig" id="179" name="Google Shape;179;p6"/>
          <p:cNvPicPr preferRelativeResize="0"/>
          <p:nvPr/>
        </p:nvPicPr>
        <p:blipFill rotWithShape="1">
          <a:blip r:embed="rId3">
            <a:alphaModFix/>
          </a:blip>
          <a:srcRect b="0" l="0" r="0" t="0"/>
          <a:stretch/>
        </p:blipFill>
        <p:spPr>
          <a:xfrm>
            <a:off x="7239000" y="2667000"/>
            <a:ext cx="3733800" cy="333375"/>
          </a:xfrm>
          <a:prstGeom prst="rect">
            <a:avLst/>
          </a:prstGeom>
          <a:noFill/>
          <a:ln>
            <a:noFill/>
          </a:ln>
        </p:spPr>
      </p:pic>
      <p:pic>
        <p:nvPicPr>
          <p:cNvPr descr="txp_fig" id="180" name="Google Shape;180;p6"/>
          <p:cNvPicPr preferRelativeResize="0"/>
          <p:nvPr/>
        </p:nvPicPr>
        <p:blipFill rotWithShape="1">
          <a:blip r:embed="rId4">
            <a:alphaModFix/>
          </a:blip>
          <a:srcRect b="0" l="0" r="0" t="0"/>
          <a:stretch/>
        </p:blipFill>
        <p:spPr>
          <a:xfrm>
            <a:off x="7239000" y="3886200"/>
            <a:ext cx="4413250" cy="347663"/>
          </a:xfrm>
          <a:prstGeom prst="rect">
            <a:avLst/>
          </a:prstGeom>
          <a:noFill/>
          <a:ln>
            <a:noFill/>
          </a:ln>
        </p:spPr>
      </p:pic>
      <p:pic>
        <p:nvPicPr>
          <p:cNvPr id="181" name="Google Shape;181;p6"/>
          <p:cNvPicPr preferRelativeResize="0"/>
          <p:nvPr/>
        </p:nvPicPr>
        <p:blipFill rotWithShape="1">
          <a:blip r:embed="rId5">
            <a:alphaModFix/>
          </a:blip>
          <a:srcRect b="0" l="0" r="0" t="0"/>
          <a:stretch/>
        </p:blipFill>
        <p:spPr>
          <a:xfrm>
            <a:off x="1066800" y="4367513"/>
            <a:ext cx="10285809" cy="24771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Inference by Enumeration</a:t>
            </a:r>
            <a:endParaRPr/>
          </a:p>
        </p:txBody>
      </p:sp>
      <p:sp>
        <p:nvSpPr>
          <p:cNvPr id="187" name="Google Shape;187;p7"/>
          <p:cNvSpPr txBox="1"/>
          <p:nvPr>
            <p:ph idx="1" type="body"/>
          </p:nvPr>
        </p:nvSpPr>
        <p:spPr>
          <a:xfrm>
            <a:off x="199221" y="1295813"/>
            <a:ext cx="8229600" cy="132753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000"/>
              <a:buChar char="▪"/>
            </a:pPr>
            <a:r>
              <a:rPr lang="en-US" sz="2000">
                <a:latin typeface="Calibri"/>
                <a:ea typeface="Calibri"/>
                <a:cs typeface="Calibri"/>
                <a:sym typeface="Calibri"/>
              </a:rPr>
              <a:t>General case: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Evidence variables: </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Query* variable:</a:t>
            </a:r>
            <a:endParaRPr/>
          </a:p>
          <a:p>
            <a:pPr indent="-285736" lvl="1" marL="742913" rtl="0" algn="l">
              <a:lnSpc>
                <a:spcPct val="80000"/>
              </a:lnSpc>
              <a:spcBef>
                <a:spcPts val="360"/>
              </a:spcBef>
              <a:spcAft>
                <a:spcPts val="0"/>
              </a:spcAft>
              <a:buSzPts val="1800"/>
              <a:buChar char="▪"/>
            </a:pPr>
            <a:r>
              <a:rPr lang="en-US" sz="1800">
                <a:latin typeface="Calibri"/>
                <a:ea typeface="Calibri"/>
                <a:cs typeface="Calibri"/>
                <a:sym typeface="Calibri"/>
              </a:rPr>
              <a:t>Hidden variables:</a:t>
            </a:r>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a:p>
            <a:pPr indent="-184136" lvl="1" marL="742913" rtl="0" algn="l">
              <a:lnSpc>
                <a:spcPct val="80000"/>
              </a:lnSpc>
              <a:spcBef>
                <a:spcPts val="320"/>
              </a:spcBef>
              <a:spcAft>
                <a:spcPts val="0"/>
              </a:spcAft>
              <a:buSzPts val="1600"/>
              <a:buNone/>
            </a:pPr>
            <a:r>
              <a:t/>
            </a:r>
            <a:endParaRPr sz="1600">
              <a:latin typeface="Calibri"/>
              <a:ea typeface="Calibri"/>
              <a:cs typeface="Calibri"/>
              <a:sym typeface="Calibri"/>
            </a:endParaRPr>
          </a:p>
        </p:txBody>
      </p:sp>
      <p:pic>
        <p:nvPicPr>
          <p:cNvPr descr="txp_fig" id="188" name="Google Shape;188;p7"/>
          <p:cNvPicPr preferRelativeResize="0"/>
          <p:nvPr/>
        </p:nvPicPr>
        <p:blipFill rotWithShape="1">
          <a:blip r:embed="rId3">
            <a:alphaModFix/>
          </a:blip>
          <a:srcRect b="0" l="0" r="0" t="0"/>
          <a:stretch/>
        </p:blipFill>
        <p:spPr>
          <a:xfrm>
            <a:off x="5714081" y="1699187"/>
            <a:ext cx="1574800" cy="228600"/>
          </a:xfrm>
          <a:prstGeom prst="rect">
            <a:avLst/>
          </a:prstGeom>
          <a:noFill/>
          <a:ln>
            <a:noFill/>
          </a:ln>
        </p:spPr>
      </p:pic>
      <p:pic>
        <p:nvPicPr>
          <p:cNvPr descr="txp_fig" id="189" name="Google Shape;189;p7"/>
          <p:cNvPicPr preferRelativeResize="0"/>
          <p:nvPr/>
        </p:nvPicPr>
        <p:blipFill rotWithShape="1">
          <a:blip r:embed="rId4">
            <a:alphaModFix/>
          </a:blip>
          <a:srcRect b="0" l="0" r="0" t="0"/>
          <a:stretch/>
        </p:blipFill>
        <p:spPr>
          <a:xfrm>
            <a:off x="3176973" y="1610535"/>
            <a:ext cx="2095500" cy="227013"/>
          </a:xfrm>
          <a:prstGeom prst="rect">
            <a:avLst/>
          </a:prstGeom>
          <a:noFill/>
          <a:ln>
            <a:noFill/>
          </a:ln>
        </p:spPr>
      </p:pic>
      <p:pic>
        <p:nvPicPr>
          <p:cNvPr descr="txp_fig" id="190" name="Google Shape;190;p7"/>
          <p:cNvPicPr preferRelativeResize="0"/>
          <p:nvPr/>
        </p:nvPicPr>
        <p:blipFill rotWithShape="1">
          <a:blip r:embed="rId5">
            <a:alphaModFix/>
          </a:blip>
          <a:srcRect b="0" l="0" r="0" t="0"/>
          <a:stretch/>
        </p:blipFill>
        <p:spPr>
          <a:xfrm>
            <a:off x="3189673" y="1929623"/>
            <a:ext cx="169863" cy="214312"/>
          </a:xfrm>
          <a:prstGeom prst="rect">
            <a:avLst/>
          </a:prstGeom>
          <a:noFill/>
          <a:ln>
            <a:noFill/>
          </a:ln>
        </p:spPr>
      </p:pic>
      <p:pic>
        <p:nvPicPr>
          <p:cNvPr descr="txp_fig" id="191" name="Google Shape;191;p7"/>
          <p:cNvPicPr preferRelativeResize="0"/>
          <p:nvPr/>
        </p:nvPicPr>
        <p:blipFill rotWithShape="1">
          <a:blip r:embed="rId6">
            <a:alphaModFix/>
          </a:blip>
          <a:srcRect b="0" l="0" r="0" t="0"/>
          <a:stretch/>
        </p:blipFill>
        <p:spPr>
          <a:xfrm>
            <a:off x="3154748" y="2234423"/>
            <a:ext cx="958850" cy="214312"/>
          </a:xfrm>
          <a:prstGeom prst="rect">
            <a:avLst/>
          </a:prstGeom>
          <a:noFill/>
          <a:ln>
            <a:noFill/>
          </a:ln>
        </p:spPr>
      </p:pic>
      <p:pic>
        <p:nvPicPr>
          <p:cNvPr descr="txp_fig" id="192" name="Google Shape;192;p7"/>
          <p:cNvPicPr preferRelativeResize="0"/>
          <p:nvPr/>
        </p:nvPicPr>
        <p:blipFill rotWithShape="1">
          <a:blip r:embed="rId7">
            <a:alphaModFix/>
          </a:blip>
          <a:srcRect b="0" l="0" r="0" t="0"/>
          <a:stretch/>
        </p:blipFill>
        <p:spPr>
          <a:xfrm>
            <a:off x="8829704" y="1873689"/>
            <a:ext cx="2067441" cy="356309"/>
          </a:xfrm>
          <a:prstGeom prst="rect">
            <a:avLst/>
          </a:prstGeom>
          <a:noFill/>
          <a:ln>
            <a:noFill/>
          </a:ln>
        </p:spPr>
      </p:pic>
      <p:pic>
        <p:nvPicPr>
          <p:cNvPr descr="txp_fig" id="193" name="Google Shape;193;p7"/>
          <p:cNvPicPr preferRelativeResize="0"/>
          <p:nvPr/>
        </p:nvPicPr>
        <p:blipFill rotWithShape="1">
          <a:blip r:embed="rId8">
            <a:alphaModFix/>
          </a:blip>
          <a:srcRect b="0" l="0" r="0" t="0"/>
          <a:stretch/>
        </p:blipFill>
        <p:spPr>
          <a:xfrm>
            <a:off x="2545724" y="6153402"/>
            <a:ext cx="1885950" cy="252412"/>
          </a:xfrm>
          <a:prstGeom prst="rect">
            <a:avLst/>
          </a:prstGeom>
          <a:noFill/>
          <a:ln>
            <a:noFill/>
          </a:ln>
        </p:spPr>
      </p:pic>
      <p:pic>
        <p:nvPicPr>
          <p:cNvPr descr="txp_fig" id="194" name="Google Shape;194;p7"/>
          <p:cNvPicPr preferRelativeResize="0"/>
          <p:nvPr/>
        </p:nvPicPr>
        <p:blipFill rotWithShape="1">
          <a:blip r:embed="rId9">
            <a:alphaModFix/>
          </a:blip>
          <a:srcRect b="0" l="0" r="0" t="0"/>
          <a:stretch/>
        </p:blipFill>
        <p:spPr>
          <a:xfrm>
            <a:off x="4505953" y="6071444"/>
            <a:ext cx="3257550" cy="539750"/>
          </a:xfrm>
          <a:prstGeom prst="rect">
            <a:avLst/>
          </a:prstGeom>
          <a:noFill/>
          <a:ln>
            <a:noFill/>
          </a:ln>
        </p:spPr>
      </p:pic>
      <p:sp>
        <p:nvSpPr>
          <p:cNvPr id="195" name="Google Shape;195;p7"/>
          <p:cNvSpPr/>
          <p:nvPr/>
        </p:nvSpPr>
        <p:spPr>
          <a:xfrm rot="-5400000">
            <a:off x="6489768" y="5379365"/>
            <a:ext cx="174830" cy="2134655"/>
          </a:xfrm>
          <a:prstGeom prst="leftBrace">
            <a:avLst>
              <a:gd fmla="val 108331"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196" name="Google Shape;196;p7"/>
          <p:cNvPicPr preferRelativeResize="0"/>
          <p:nvPr/>
        </p:nvPicPr>
        <p:blipFill rotWithShape="1">
          <a:blip r:embed="rId3">
            <a:alphaModFix/>
          </a:blip>
          <a:srcRect b="0" l="0" r="0" t="0"/>
          <a:stretch/>
        </p:blipFill>
        <p:spPr>
          <a:xfrm>
            <a:off x="5756065" y="6629400"/>
            <a:ext cx="1574800" cy="228600"/>
          </a:xfrm>
          <a:prstGeom prst="rect">
            <a:avLst/>
          </a:prstGeom>
          <a:noFill/>
          <a:ln>
            <a:noFill/>
          </a:ln>
        </p:spPr>
      </p:pic>
      <p:sp>
        <p:nvSpPr>
          <p:cNvPr id="197" name="Google Shape;197;p7"/>
          <p:cNvSpPr/>
          <p:nvPr/>
        </p:nvSpPr>
        <p:spPr>
          <a:xfrm>
            <a:off x="5379898" y="1559239"/>
            <a:ext cx="228600" cy="914400"/>
          </a:xfrm>
          <a:prstGeom prst="rightBrace">
            <a:avLst>
              <a:gd fmla="val 33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7"/>
          <p:cNvSpPr txBox="1"/>
          <p:nvPr/>
        </p:nvSpPr>
        <p:spPr>
          <a:xfrm>
            <a:off x="5751431" y="1968119"/>
            <a:ext cx="1524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a:solidFill>
                  <a:schemeClr val="dk1"/>
                </a:solidFill>
                <a:latin typeface="Calibri"/>
                <a:ea typeface="Calibri"/>
                <a:cs typeface="Calibri"/>
                <a:sym typeface="Calibri"/>
              </a:rPr>
              <a:t>All variables</a:t>
            </a:r>
            <a:endParaRPr/>
          </a:p>
        </p:txBody>
      </p:sp>
      <p:sp>
        <p:nvSpPr>
          <p:cNvPr id="199" name="Google Shape;199;p7"/>
          <p:cNvSpPr txBox="1"/>
          <p:nvPr/>
        </p:nvSpPr>
        <p:spPr>
          <a:xfrm>
            <a:off x="10488610" y="1129148"/>
            <a:ext cx="1557338" cy="7381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400" u="none">
                <a:solidFill>
                  <a:schemeClr val="dk1"/>
                </a:solidFill>
                <a:latin typeface="Calibri"/>
                <a:ea typeface="Calibri"/>
                <a:cs typeface="Calibri"/>
                <a:sym typeface="Calibri"/>
              </a:rPr>
              <a:t>* Works fine with multiple query variables, too</a:t>
            </a:r>
            <a:endParaRPr/>
          </a:p>
        </p:txBody>
      </p:sp>
      <p:sp>
        <p:nvSpPr>
          <p:cNvPr id="200" name="Google Shape;200;p7"/>
          <p:cNvSpPr txBox="1"/>
          <p:nvPr/>
        </p:nvSpPr>
        <p:spPr>
          <a:xfrm>
            <a:off x="7779228" y="1296460"/>
            <a:ext cx="3997028" cy="86383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b="0" lang="en-US" sz="2000" u="none">
                <a:solidFill>
                  <a:schemeClr val="accent2"/>
                </a:solidFill>
                <a:latin typeface="Calibri"/>
                <a:ea typeface="Calibri"/>
                <a:cs typeface="Calibri"/>
                <a:sym typeface="Calibri"/>
              </a:rPr>
              <a:t>We want:</a:t>
            </a:r>
            <a:endParaRPr/>
          </a:p>
          <a:p>
            <a:pPr indent="-184136" lvl="1" marL="742913" marR="0" rtl="0" algn="l">
              <a:lnSpc>
                <a:spcPct val="8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p:txBody>
      </p:sp>
      <p:sp>
        <p:nvSpPr>
          <p:cNvPr id="201" name="Google Shape;201;p7"/>
          <p:cNvSpPr txBox="1"/>
          <p:nvPr/>
        </p:nvSpPr>
        <p:spPr>
          <a:xfrm>
            <a:off x="659401" y="3085809"/>
            <a:ext cx="2826696" cy="1025708"/>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b="0" lang="en-US" sz="2000" u="none">
                <a:solidFill>
                  <a:schemeClr val="accent2"/>
                </a:solidFill>
                <a:latin typeface="Calibri"/>
                <a:ea typeface="Calibri"/>
                <a:cs typeface="Calibri"/>
                <a:sym typeface="Calibri"/>
              </a:rPr>
              <a:t>Step 1: Select the entries consistent with the evidence</a:t>
            </a:r>
            <a:endParaRPr/>
          </a:p>
        </p:txBody>
      </p:sp>
      <p:sp>
        <p:nvSpPr>
          <p:cNvPr id="202" name="Google Shape;202;p7"/>
          <p:cNvSpPr txBox="1"/>
          <p:nvPr/>
        </p:nvSpPr>
        <p:spPr>
          <a:xfrm>
            <a:off x="4095697" y="3081163"/>
            <a:ext cx="3822722" cy="639693"/>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b="0" lang="en-US" sz="2000" u="none">
                <a:solidFill>
                  <a:schemeClr val="accent2"/>
                </a:solidFill>
                <a:latin typeface="Calibri"/>
                <a:ea typeface="Calibri"/>
                <a:cs typeface="Calibri"/>
                <a:sym typeface="Calibri"/>
              </a:rPr>
              <a:t>Step 2: Sum out H to get joint of Query and evidence</a:t>
            </a:r>
            <a:endParaRPr/>
          </a:p>
        </p:txBody>
      </p:sp>
      <p:sp>
        <p:nvSpPr>
          <p:cNvPr id="203" name="Google Shape;203;p7"/>
          <p:cNvSpPr txBox="1"/>
          <p:nvPr/>
        </p:nvSpPr>
        <p:spPr>
          <a:xfrm>
            <a:off x="8618168" y="3072764"/>
            <a:ext cx="2786348" cy="463841"/>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000"/>
              <a:buFont typeface="Noto Sans Symbols"/>
              <a:buChar char="▪"/>
            </a:pPr>
            <a:r>
              <a:rPr b="0" lang="en-US" sz="2000" u="none">
                <a:solidFill>
                  <a:schemeClr val="accent2"/>
                </a:solidFill>
                <a:latin typeface="Calibri"/>
                <a:ea typeface="Calibri"/>
                <a:cs typeface="Calibri"/>
                <a:sym typeface="Calibri"/>
              </a:rPr>
              <a:t>Step 3: Normalize</a:t>
            </a:r>
            <a:endParaRPr/>
          </a:p>
          <a:p>
            <a:pPr indent="-215882" lvl="0" marL="342882" marR="0" rtl="0" algn="l">
              <a:lnSpc>
                <a:spcPct val="80000"/>
              </a:lnSpc>
              <a:spcBef>
                <a:spcPts val="400"/>
              </a:spcBef>
              <a:spcAft>
                <a:spcPts val="0"/>
              </a:spcAft>
              <a:buClr>
                <a:schemeClr val="accent2"/>
              </a:buClr>
              <a:buSzPts val="2000"/>
              <a:buFont typeface="Noto Sans Symbols"/>
              <a:buNone/>
            </a:pPr>
            <a:r>
              <a:t/>
            </a:r>
            <a:endParaRPr b="0" sz="2000" u="none">
              <a:solidFill>
                <a:schemeClr val="accent2"/>
              </a:solidFill>
              <a:latin typeface="Calibri"/>
              <a:ea typeface="Calibri"/>
              <a:cs typeface="Calibri"/>
              <a:sym typeface="Calibri"/>
            </a:endParaRPr>
          </a:p>
        </p:txBody>
      </p:sp>
      <p:pic>
        <p:nvPicPr>
          <p:cNvPr id="204" name="Google Shape;204;p7"/>
          <p:cNvPicPr preferRelativeResize="0"/>
          <p:nvPr/>
        </p:nvPicPr>
        <p:blipFill rotWithShape="1">
          <a:blip r:embed="rId10">
            <a:alphaModFix/>
          </a:blip>
          <a:srcRect b="0" l="0" r="0" t="0"/>
          <a:stretch/>
        </p:blipFill>
        <p:spPr>
          <a:xfrm>
            <a:off x="345579" y="3954241"/>
            <a:ext cx="3561300" cy="2048283"/>
          </a:xfrm>
          <a:prstGeom prst="rect">
            <a:avLst/>
          </a:prstGeom>
          <a:noFill/>
          <a:ln>
            <a:noFill/>
          </a:ln>
        </p:spPr>
      </p:pic>
      <p:pic>
        <p:nvPicPr>
          <p:cNvPr id="205" name="Google Shape;205;p7"/>
          <p:cNvPicPr preferRelativeResize="0"/>
          <p:nvPr/>
        </p:nvPicPr>
        <p:blipFill rotWithShape="1">
          <a:blip r:embed="rId11">
            <a:alphaModFix/>
          </a:blip>
          <a:srcRect b="0" l="0" r="0" t="0"/>
          <a:stretch/>
        </p:blipFill>
        <p:spPr>
          <a:xfrm>
            <a:off x="4448017" y="3737772"/>
            <a:ext cx="3114039" cy="2076026"/>
          </a:xfrm>
          <a:prstGeom prst="rect">
            <a:avLst/>
          </a:prstGeom>
          <a:noFill/>
          <a:ln>
            <a:noFill/>
          </a:ln>
        </p:spPr>
      </p:pic>
      <p:pic>
        <p:nvPicPr>
          <p:cNvPr descr="TP_tmp.png" id="206" name="Google Shape;206;p7"/>
          <p:cNvPicPr preferRelativeResize="0"/>
          <p:nvPr/>
        </p:nvPicPr>
        <p:blipFill rotWithShape="1">
          <a:blip r:embed="rId12">
            <a:alphaModFix/>
          </a:blip>
          <a:srcRect b="0" l="0" r="0" t="0"/>
          <a:stretch/>
        </p:blipFill>
        <p:spPr>
          <a:xfrm>
            <a:off x="9180292" y="5675132"/>
            <a:ext cx="2463800" cy="584200"/>
          </a:xfrm>
          <a:prstGeom prst="rect">
            <a:avLst/>
          </a:prstGeom>
          <a:noFill/>
          <a:ln>
            <a:noFill/>
          </a:ln>
        </p:spPr>
      </p:pic>
      <p:pic>
        <p:nvPicPr>
          <p:cNvPr descr="TP_tmp.png" id="207" name="Google Shape;207;p7"/>
          <p:cNvPicPr preferRelativeResize="0"/>
          <p:nvPr/>
        </p:nvPicPr>
        <p:blipFill rotWithShape="1">
          <a:blip r:embed="rId13">
            <a:alphaModFix/>
          </a:blip>
          <a:srcRect b="0" l="0" r="0" t="0"/>
          <a:stretch/>
        </p:blipFill>
        <p:spPr>
          <a:xfrm>
            <a:off x="8408358" y="6324600"/>
            <a:ext cx="3657600" cy="533400"/>
          </a:xfrm>
          <a:prstGeom prst="rect">
            <a:avLst/>
          </a:prstGeom>
          <a:noFill/>
          <a:ln>
            <a:noFill/>
          </a:ln>
        </p:spPr>
      </p:pic>
      <p:pic>
        <p:nvPicPr>
          <p:cNvPr descr="latex-image-1.pdf" id="208" name="Google Shape;208;p7"/>
          <p:cNvPicPr preferRelativeResize="0"/>
          <p:nvPr/>
        </p:nvPicPr>
        <p:blipFill rotWithShape="1">
          <a:blip r:embed="rId14">
            <a:alphaModFix/>
          </a:blip>
          <a:srcRect b="0" l="0" r="0" t="0"/>
          <a:stretch/>
        </p:blipFill>
        <p:spPr>
          <a:xfrm>
            <a:off x="9692096" y="3665394"/>
            <a:ext cx="1123188" cy="1511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Inference by Enumeration in Bayes’ Net</a:t>
            </a:r>
            <a:endParaRPr/>
          </a:p>
        </p:txBody>
      </p:sp>
      <p:sp>
        <p:nvSpPr>
          <p:cNvPr id="215" name="Google Shape;215;p8"/>
          <p:cNvSpPr txBox="1"/>
          <p:nvPr>
            <p:ph idx="1" type="body"/>
          </p:nvPr>
        </p:nvSpPr>
        <p:spPr>
          <a:xfrm>
            <a:off x="304800" y="1219200"/>
            <a:ext cx="73914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Given unlimited time, inference in BNs is easy</a:t>
            </a:r>
            <a:endParaRPr/>
          </a:p>
          <a:p>
            <a:pPr indent="-196839" lvl="7" marL="3428829" rtl="0" algn="l">
              <a:spcBef>
                <a:spcPts val="100"/>
              </a:spcBef>
              <a:spcAft>
                <a:spcPts val="0"/>
              </a:spcAft>
              <a:buSzPts val="500"/>
              <a:buNone/>
            </a:pPr>
            <a:r>
              <a:t/>
            </a:r>
            <a:endParaRPr sz="500">
              <a:latin typeface="Calibri"/>
              <a:ea typeface="Calibri"/>
              <a:cs typeface="Calibri"/>
              <a:sym typeface="Calibri"/>
            </a:endParaRPr>
          </a:p>
        </p:txBody>
      </p:sp>
      <p:sp>
        <p:nvSpPr>
          <p:cNvPr id="216" name="Google Shape;216;p8"/>
          <p:cNvSpPr/>
          <p:nvPr/>
        </p:nvSpPr>
        <p:spPr>
          <a:xfrm>
            <a:off x="8360174" y="1303999"/>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800">
                <a:solidFill>
                  <a:schemeClr val="dk1"/>
                </a:solidFill>
                <a:latin typeface="Calibri"/>
                <a:ea typeface="Calibri"/>
                <a:cs typeface="Calibri"/>
                <a:sym typeface="Calibri"/>
              </a:rPr>
              <a:t>B</a:t>
            </a:r>
            <a:endParaRPr baseline="-25000" sz="2800">
              <a:solidFill>
                <a:schemeClr val="dk1"/>
              </a:solidFill>
              <a:latin typeface="Calibri"/>
              <a:ea typeface="Calibri"/>
              <a:cs typeface="Calibri"/>
              <a:sym typeface="Calibri"/>
            </a:endParaRPr>
          </a:p>
        </p:txBody>
      </p:sp>
      <p:sp>
        <p:nvSpPr>
          <p:cNvPr id="217" name="Google Shape;217;p8"/>
          <p:cNvSpPr/>
          <p:nvPr/>
        </p:nvSpPr>
        <p:spPr>
          <a:xfrm>
            <a:off x="10468306" y="1303999"/>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800">
                <a:solidFill>
                  <a:schemeClr val="dk1"/>
                </a:solidFill>
                <a:latin typeface="Calibri"/>
                <a:ea typeface="Calibri"/>
                <a:cs typeface="Calibri"/>
                <a:sym typeface="Calibri"/>
              </a:rPr>
              <a:t>E</a:t>
            </a:r>
            <a:endParaRPr baseline="-25000" sz="2800">
              <a:solidFill>
                <a:schemeClr val="dk1"/>
              </a:solidFill>
              <a:latin typeface="Calibri"/>
              <a:ea typeface="Calibri"/>
              <a:cs typeface="Calibri"/>
              <a:sym typeface="Calibri"/>
            </a:endParaRPr>
          </a:p>
        </p:txBody>
      </p:sp>
      <p:sp>
        <p:nvSpPr>
          <p:cNvPr id="218" name="Google Shape;218;p8"/>
          <p:cNvSpPr/>
          <p:nvPr/>
        </p:nvSpPr>
        <p:spPr>
          <a:xfrm>
            <a:off x="9457653" y="2415866"/>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800">
                <a:solidFill>
                  <a:schemeClr val="dk1"/>
                </a:solidFill>
                <a:latin typeface="Calibri"/>
                <a:ea typeface="Calibri"/>
                <a:cs typeface="Calibri"/>
                <a:sym typeface="Calibri"/>
              </a:rPr>
              <a:t>A</a:t>
            </a:r>
            <a:endParaRPr baseline="-25000" sz="2800">
              <a:solidFill>
                <a:schemeClr val="dk1"/>
              </a:solidFill>
              <a:latin typeface="Calibri"/>
              <a:ea typeface="Calibri"/>
              <a:cs typeface="Calibri"/>
              <a:sym typeface="Calibri"/>
            </a:endParaRPr>
          </a:p>
        </p:txBody>
      </p:sp>
      <p:sp>
        <p:nvSpPr>
          <p:cNvPr id="219" name="Google Shape;219;p8"/>
          <p:cNvSpPr/>
          <p:nvPr/>
        </p:nvSpPr>
        <p:spPr>
          <a:xfrm>
            <a:off x="10583206" y="3670658"/>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800">
                <a:solidFill>
                  <a:schemeClr val="dk1"/>
                </a:solidFill>
                <a:latin typeface="Calibri"/>
                <a:ea typeface="Calibri"/>
                <a:cs typeface="Calibri"/>
                <a:sym typeface="Calibri"/>
              </a:rPr>
              <a:t>M</a:t>
            </a:r>
            <a:endParaRPr baseline="-25000" sz="2800">
              <a:solidFill>
                <a:schemeClr val="dk1"/>
              </a:solidFill>
              <a:latin typeface="Calibri"/>
              <a:ea typeface="Calibri"/>
              <a:cs typeface="Calibri"/>
              <a:sym typeface="Calibri"/>
            </a:endParaRPr>
          </a:p>
        </p:txBody>
      </p:sp>
      <p:sp>
        <p:nvSpPr>
          <p:cNvPr id="220" name="Google Shape;220;p8"/>
          <p:cNvSpPr/>
          <p:nvPr/>
        </p:nvSpPr>
        <p:spPr>
          <a:xfrm>
            <a:off x="8527913" y="3670658"/>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800">
                <a:solidFill>
                  <a:schemeClr val="dk1"/>
                </a:solidFill>
                <a:latin typeface="Calibri"/>
                <a:ea typeface="Calibri"/>
                <a:cs typeface="Calibri"/>
                <a:sym typeface="Calibri"/>
              </a:rPr>
              <a:t>J</a:t>
            </a:r>
            <a:endParaRPr baseline="-25000" sz="2800">
              <a:solidFill>
                <a:schemeClr val="dk1"/>
              </a:solidFill>
              <a:latin typeface="Calibri"/>
              <a:ea typeface="Calibri"/>
              <a:cs typeface="Calibri"/>
              <a:sym typeface="Calibri"/>
            </a:endParaRPr>
          </a:p>
        </p:txBody>
      </p:sp>
      <p:cxnSp>
        <p:nvCxnSpPr>
          <p:cNvPr id="221" name="Google Shape;221;p8"/>
          <p:cNvCxnSpPr>
            <a:endCxn id="219" idx="1"/>
          </p:cNvCxnSpPr>
          <p:nvPr/>
        </p:nvCxnSpPr>
        <p:spPr>
          <a:xfrm>
            <a:off x="10111298" y="3072150"/>
            <a:ext cx="583500" cy="710100"/>
          </a:xfrm>
          <a:prstGeom prst="straightConnector1">
            <a:avLst/>
          </a:prstGeom>
          <a:noFill/>
          <a:ln cap="flat" cmpd="sng" w="28575">
            <a:solidFill>
              <a:schemeClr val="dk1"/>
            </a:solidFill>
            <a:prstDash val="solid"/>
            <a:round/>
            <a:headEnd len="med" w="med" type="none"/>
            <a:tailEnd len="lg" w="lg" type="triangle"/>
          </a:ln>
        </p:spPr>
      </p:cxnSp>
      <p:cxnSp>
        <p:nvCxnSpPr>
          <p:cNvPr id="222" name="Google Shape;222;p8"/>
          <p:cNvCxnSpPr>
            <a:endCxn id="220" idx="7"/>
          </p:cNvCxnSpPr>
          <p:nvPr/>
        </p:nvCxnSpPr>
        <p:spPr>
          <a:xfrm flipH="1">
            <a:off x="9178321" y="3072150"/>
            <a:ext cx="394200" cy="710100"/>
          </a:xfrm>
          <a:prstGeom prst="straightConnector1">
            <a:avLst/>
          </a:prstGeom>
          <a:noFill/>
          <a:ln cap="flat" cmpd="sng" w="28575">
            <a:solidFill>
              <a:schemeClr val="dk1"/>
            </a:solidFill>
            <a:prstDash val="solid"/>
            <a:round/>
            <a:headEnd len="med" w="med" type="none"/>
            <a:tailEnd len="lg" w="lg" type="triangle"/>
          </a:ln>
        </p:spPr>
      </p:cxnSp>
      <p:cxnSp>
        <p:nvCxnSpPr>
          <p:cNvPr id="223" name="Google Shape;223;p8"/>
          <p:cNvCxnSpPr>
            <a:stCxn id="217" idx="3"/>
            <a:endCxn id="218" idx="7"/>
          </p:cNvCxnSpPr>
          <p:nvPr/>
        </p:nvCxnSpPr>
        <p:spPr>
          <a:xfrm flipH="1">
            <a:off x="10107998" y="1954407"/>
            <a:ext cx="471900" cy="573000"/>
          </a:xfrm>
          <a:prstGeom prst="straightConnector1">
            <a:avLst/>
          </a:prstGeom>
          <a:noFill/>
          <a:ln cap="flat" cmpd="sng" w="28575">
            <a:solidFill>
              <a:schemeClr val="dk1"/>
            </a:solidFill>
            <a:prstDash val="solid"/>
            <a:round/>
            <a:headEnd len="med" w="med" type="none"/>
            <a:tailEnd len="lg" w="lg" type="triangle"/>
          </a:ln>
        </p:spPr>
      </p:cxnSp>
      <p:cxnSp>
        <p:nvCxnSpPr>
          <p:cNvPr id="224" name="Google Shape;224;p8"/>
          <p:cNvCxnSpPr>
            <a:stCxn id="216" idx="5"/>
            <a:endCxn id="218" idx="1"/>
          </p:cNvCxnSpPr>
          <p:nvPr/>
        </p:nvCxnSpPr>
        <p:spPr>
          <a:xfrm>
            <a:off x="9010582" y="1954407"/>
            <a:ext cx="558600" cy="573000"/>
          </a:xfrm>
          <a:prstGeom prst="straightConnector1">
            <a:avLst/>
          </a:prstGeom>
          <a:noFill/>
          <a:ln cap="flat" cmpd="sng" w="28575">
            <a:solidFill>
              <a:schemeClr val="dk1"/>
            </a:solidFill>
            <a:prstDash val="solid"/>
            <a:round/>
            <a:headEnd len="med" w="med" type="none"/>
            <a:tailEnd len="lg" w="lg" type="triangle"/>
          </a:ln>
        </p:spPr>
      </p:cxnSp>
      <p:pic>
        <p:nvPicPr>
          <p:cNvPr descr="latex-image-1.pdf" id="225" name="Google Shape;225;p8"/>
          <p:cNvPicPr preferRelativeResize="0"/>
          <p:nvPr/>
        </p:nvPicPr>
        <p:blipFill rotWithShape="1">
          <a:blip r:embed="rId3">
            <a:alphaModFix/>
          </a:blip>
          <a:srcRect b="0" l="0" r="0" t="0"/>
          <a:stretch/>
        </p:blipFill>
        <p:spPr>
          <a:xfrm>
            <a:off x="304800" y="2514600"/>
            <a:ext cx="2362200" cy="370345"/>
          </a:xfrm>
          <a:prstGeom prst="rect">
            <a:avLst/>
          </a:prstGeom>
          <a:noFill/>
          <a:ln>
            <a:noFill/>
          </a:ln>
        </p:spPr>
      </p:pic>
      <p:pic>
        <p:nvPicPr>
          <p:cNvPr descr="latex-image-1.pdf" id="226" name="Google Shape;226;p8"/>
          <p:cNvPicPr preferRelativeResize="0"/>
          <p:nvPr/>
        </p:nvPicPr>
        <p:blipFill rotWithShape="1">
          <a:blip r:embed="rId4">
            <a:alphaModFix/>
          </a:blip>
          <a:srcRect b="0" l="0" r="0" t="0"/>
          <a:stretch/>
        </p:blipFill>
        <p:spPr>
          <a:xfrm>
            <a:off x="2971800" y="2438400"/>
            <a:ext cx="3048000" cy="407133"/>
          </a:xfrm>
          <a:prstGeom prst="rect">
            <a:avLst/>
          </a:prstGeom>
          <a:noFill/>
          <a:ln>
            <a:noFill/>
          </a:ln>
        </p:spPr>
      </p:pic>
      <p:pic>
        <p:nvPicPr>
          <p:cNvPr descr="latex-image-1.pdf" id="227" name="Google Shape;227;p8"/>
          <p:cNvPicPr preferRelativeResize="0"/>
          <p:nvPr/>
        </p:nvPicPr>
        <p:blipFill rotWithShape="1">
          <a:blip r:embed="rId5">
            <a:alphaModFix/>
          </a:blip>
          <a:srcRect b="0" l="0" r="0" t="0"/>
          <a:stretch/>
        </p:blipFill>
        <p:spPr>
          <a:xfrm>
            <a:off x="2971800" y="3352800"/>
            <a:ext cx="3390249" cy="726482"/>
          </a:xfrm>
          <a:prstGeom prst="rect">
            <a:avLst/>
          </a:prstGeom>
          <a:noFill/>
          <a:ln>
            <a:noFill/>
          </a:ln>
        </p:spPr>
      </p:pic>
      <p:pic>
        <p:nvPicPr>
          <p:cNvPr descr="latex-image-1.pdf" id="228" name="Google Shape;228;p8"/>
          <p:cNvPicPr preferRelativeResize="0"/>
          <p:nvPr/>
        </p:nvPicPr>
        <p:blipFill rotWithShape="1">
          <a:blip r:embed="rId6">
            <a:alphaModFix/>
          </a:blip>
          <a:srcRect b="0" l="0" r="0" t="0"/>
          <a:stretch/>
        </p:blipFill>
        <p:spPr>
          <a:xfrm>
            <a:off x="2895600" y="4419600"/>
            <a:ext cx="6324600" cy="765759"/>
          </a:xfrm>
          <a:prstGeom prst="rect">
            <a:avLst/>
          </a:prstGeom>
          <a:noFill/>
          <a:ln>
            <a:noFill/>
          </a:ln>
        </p:spPr>
      </p:pic>
      <p:pic>
        <p:nvPicPr>
          <p:cNvPr descr="latex-image-1.pdf" id="229" name="Google Shape;229;p8"/>
          <p:cNvPicPr preferRelativeResize="0"/>
          <p:nvPr/>
        </p:nvPicPr>
        <p:blipFill rotWithShape="1">
          <a:blip r:embed="rId7">
            <a:alphaModFix/>
          </a:blip>
          <a:srcRect b="0" l="0" r="0" t="0"/>
          <a:stretch/>
        </p:blipFill>
        <p:spPr>
          <a:xfrm>
            <a:off x="0" y="5486400"/>
            <a:ext cx="12192000" cy="7089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sp>
        <p:nvSpPr>
          <p:cNvPr id="234" name="Google Shape;234;p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Factor Zoo</a:t>
            </a:r>
            <a:endParaRPr/>
          </a:p>
        </p:txBody>
      </p:sp>
      <p:pic>
        <p:nvPicPr>
          <p:cNvPr id="235" name="Google Shape;235;p9"/>
          <p:cNvPicPr preferRelativeResize="0"/>
          <p:nvPr/>
        </p:nvPicPr>
        <p:blipFill rotWithShape="1">
          <a:blip r:embed="rId3">
            <a:alphaModFix/>
          </a:blip>
          <a:srcRect b="0" l="0" r="0" t="0"/>
          <a:stretch/>
        </p:blipFill>
        <p:spPr>
          <a:xfrm>
            <a:off x="2133600" y="1143000"/>
            <a:ext cx="8305800" cy="56824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2004-08-27T04:16:05Z</dcterms:created>
  <dc:creator>Preferred Customer</dc:creator>
</cp:coreProperties>
</file>