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2uI0nIfghuV0t/HA4TeHGVMk1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13B966-0ED0-4223-A588-87B437124698}">
  <a:tblStyle styleId="{4613B966-0ED0-4223-A588-87B437124698}" styleName="Table_0">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7E7ED"/>
          </a:solidFill>
        </a:fill>
      </a:tcStyle>
    </a:band1H>
    <a:band2H>
      <a:tcTxStyle b="off" i="off"/>
      <a:tcStyle>
        <a:tcBdr/>
      </a:tcStyle>
    </a:band2H>
    <a:band1V>
      <a:tcTxStyle b="off" i="off"/>
      <a:tcStyle>
        <a:tcBdr/>
        <a:fill>
          <a:solidFill>
            <a:srgbClr val="E7E7ED"/>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6"/>
          </a:solidFill>
        </a:fill>
      </a:tcStyle>
    </a:firstRow>
    <a:neCell>
      <a:tcTxStyle b="off" i="off"/>
      <a:tcStyle>
        <a:tcBdr/>
      </a:tcStyle>
    </a:neCell>
    <a:nwCell>
      <a:tcTxStyle b="off" i="off"/>
      <a:tcStyle>
        <a:tcBdr/>
      </a:tcStyle>
    </a:nwCell>
  </a:tblStyle>
  <a:tblStyle styleId="{EC05370D-7EAE-4E9B-AFFB-A62047C6C3DE}" styleName="Table_1">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7ED"/>
          </a:solidFill>
        </a:fill>
      </a:tcStyle>
    </a:band1H>
    <a:band2H>
      <a:tcTxStyle/>
      <a:tcStyle>
        <a:tcBdr/>
      </a:tcStyle>
    </a:band2H>
    <a:band1V>
      <a:tcTxStyle/>
      <a:tcStyle>
        <a:tcBdr/>
        <a:fill>
          <a:solidFill>
            <a:srgbClr val="E7E7ED"/>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marL="0" lvl="0" indent="0" algn="l" rtl="0">
              <a:lnSpc>
                <a:spcPct val="100000"/>
              </a:lnSpc>
              <a:spcBef>
                <a:spcPts val="360"/>
              </a:spcBef>
              <a:spcAft>
                <a:spcPts val="0"/>
              </a:spcAft>
              <a:buSzPts val="1400"/>
              <a:buNone/>
            </a:pPr>
            <a:endParaRPr/>
          </a:p>
        </p:txBody>
      </p:sp>
      <p:sp>
        <p:nvSpPr>
          <p:cNvPr id="88" name="Google Shape;88;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47" name="Google Shape;247;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53" name="Google Shape;253;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59" name="Google Shape;259;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r>
              <a:rPr lang="en-US">
                <a:latin typeface="Arial"/>
                <a:ea typeface="Arial"/>
                <a:cs typeface="Arial"/>
                <a:sym typeface="Arial"/>
              </a:rPr>
              <a:t>Before: most search engines were merely based on how well a page matches your search words.</a:t>
            </a:r>
            <a:endParaRPr/>
          </a:p>
          <a:p>
            <a:pPr marL="0" lvl="0" indent="0" algn="l" rtl="0">
              <a:lnSpc>
                <a:spcPct val="100000"/>
              </a:lnSpc>
              <a:spcBef>
                <a:spcPts val="360"/>
              </a:spcBef>
              <a:spcAft>
                <a:spcPts val="0"/>
              </a:spcAft>
              <a:buSzPts val="1400"/>
              <a:buNone/>
            </a:pPr>
            <a:endParaRPr>
              <a:latin typeface="Arial"/>
              <a:ea typeface="Arial"/>
              <a:cs typeface="Arial"/>
              <a:sym typeface="Arial"/>
            </a:endParaRPr>
          </a:p>
          <a:p>
            <a:pPr marL="0" lvl="0" indent="0" algn="l" rtl="0">
              <a:lnSpc>
                <a:spcPct val="100000"/>
              </a:lnSpc>
              <a:spcBef>
                <a:spcPts val="360"/>
              </a:spcBef>
              <a:spcAft>
                <a:spcPts val="0"/>
              </a:spcAft>
              <a:buSzPts val="1400"/>
              <a:buNone/>
            </a:pPr>
            <a:r>
              <a:rPr lang="en-US">
                <a:latin typeface="Arial"/>
                <a:ea typeface="Arial"/>
                <a:cs typeface="Arial"/>
                <a:sym typeface="Arial"/>
              </a:rPr>
              <a:t>Note: currently dominated by clickstreams</a:t>
            </a:r>
            <a:endParaRPr/>
          </a:p>
        </p:txBody>
      </p:sp>
      <p:sp>
        <p:nvSpPr>
          <p:cNvPr id="294" name="Google Shape;294;p14: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14</a:t>
            </a:fld>
            <a:endParaRPr sz="13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315" name="Google Shape;315;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321" name="Google Shape;321;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334" name="Google Shape;334;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0" name="Google Shape;360;p20: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r>
              <a:rPr lang="en-US"/>
              <a:t>demo</a:t>
            </a:r>
            <a:endParaRPr/>
          </a:p>
        </p:txBody>
      </p:sp>
      <p:sp>
        <p:nvSpPr>
          <p:cNvPr id="361" name="Google Shape;361;p20: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97" name="Google Shape;97;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388" name="Google Shape;388;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2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r>
              <a:rPr lang="en-US">
                <a:latin typeface="Arial"/>
                <a:ea typeface="Arial"/>
                <a:cs typeface="Arial"/>
                <a:sym typeface="Arial"/>
              </a:rPr>
              <a:t>Dan has some demo for this.</a:t>
            </a:r>
            <a:endParaRPr/>
          </a:p>
        </p:txBody>
      </p:sp>
      <p:sp>
        <p:nvSpPr>
          <p:cNvPr id="395" name="Google Shape;395;p2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21</a:t>
            </a:fld>
            <a:endParaRPr sz="13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445" name="Google Shape;445;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470" name="Google Shape;470;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2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r>
              <a:rPr lang="en-US">
                <a:latin typeface="Arial"/>
                <a:ea typeface="Arial"/>
                <a:cs typeface="Arial"/>
                <a:sym typeface="Arial"/>
              </a:rPr>
              <a:t>Dan has some demo for this</a:t>
            </a:r>
            <a:endParaRPr/>
          </a:p>
        </p:txBody>
      </p:sp>
      <p:sp>
        <p:nvSpPr>
          <p:cNvPr id="477" name="Google Shape;477;p2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24</a:t>
            </a:fld>
            <a:endParaRPr sz="13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6: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25</a:t>
            </a:fld>
            <a:endParaRPr sz="1300">
              <a:solidFill>
                <a:schemeClr val="dk1"/>
              </a:solidFill>
              <a:latin typeface="Arial"/>
              <a:ea typeface="Arial"/>
              <a:cs typeface="Arial"/>
              <a:sym typeface="Arial"/>
            </a:endParaRPr>
          </a:p>
        </p:txBody>
      </p:sp>
      <p:sp>
        <p:nvSpPr>
          <p:cNvPr id="483" name="Google Shape;483;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2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27: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26</a:t>
            </a:fld>
            <a:endParaRPr sz="1300">
              <a:solidFill>
                <a:schemeClr val="dk1"/>
              </a:solidFill>
              <a:latin typeface="Arial"/>
              <a:ea typeface="Arial"/>
              <a:cs typeface="Arial"/>
              <a:sym typeface="Arial"/>
            </a:endParaRPr>
          </a:p>
        </p:txBody>
      </p:sp>
      <p:sp>
        <p:nvSpPr>
          <p:cNvPr id="526" name="Google Shape;526;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7" name="Google Shape;527;p2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28: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27</a:t>
            </a:fld>
            <a:endParaRPr sz="1300">
              <a:solidFill>
                <a:schemeClr val="dk1"/>
              </a:solidFill>
              <a:latin typeface="Arial"/>
              <a:ea typeface="Arial"/>
              <a:cs typeface="Arial"/>
              <a:sym typeface="Arial"/>
            </a:endParaRPr>
          </a:p>
        </p:txBody>
      </p:sp>
      <p:sp>
        <p:nvSpPr>
          <p:cNvPr id="569" name="Google Shape;569;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2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9: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28</a:t>
            </a:fld>
            <a:endParaRPr sz="1300">
              <a:solidFill>
                <a:schemeClr val="dk1"/>
              </a:solidFill>
              <a:latin typeface="Arial"/>
              <a:ea typeface="Arial"/>
              <a:cs typeface="Arial"/>
              <a:sym typeface="Arial"/>
            </a:endParaRPr>
          </a:p>
        </p:txBody>
      </p:sp>
      <p:sp>
        <p:nvSpPr>
          <p:cNvPr id="612" name="Google Shape;612;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2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0: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29</a:t>
            </a:fld>
            <a:endParaRPr sz="1300">
              <a:solidFill>
                <a:schemeClr val="dk1"/>
              </a:solidFill>
              <a:latin typeface="Arial"/>
              <a:ea typeface="Arial"/>
              <a:cs typeface="Arial"/>
              <a:sym typeface="Arial"/>
            </a:endParaRPr>
          </a:p>
        </p:txBody>
      </p:sp>
      <p:sp>
        <p:nvSpPr>
          <p:cNvPr id="655" name="Google Shape;655;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3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05" name="Google Shape;105;p3: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30</a:t>
            </a:fld>
            <a:endParaRPr sz="1300">
              <a:solidFill>
                <a:schemeClr val="dk1"/>
              </a:solidFill>
              <a:latin typeface="Arial"/>
              <a:ea typeface="Arial"/>
              <a:cs typeface="Arial"/>
              <a:sym typeface="Arial"/>
            </a:endParaRPr>
          </a:p>
        </p:txBody>
      </p:sp>
      <p:sp>
        <p:nvSpPr>
          <p:cNvPr id="698" name="Google Shape;698;p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9" name="Google Shape;699;p3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9d33fe0db6_0_21: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9d33fe0db6_0_21: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742" name="Google Shape;742;g29d33fe0db6_0_21: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3" name="Google Shape;753;p3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a:p>
        </p:txBody>
      </p:sp>
      <p:sp>
        <p:nvSpPr>
          <p:cNvPr id="754" name="Google Shape;754;p3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9d33fe0db6_0_3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1" name="Google Shape;761;g29d33fe0db6_0_36: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a:p>
        </p:txBody>
      </p:sp>
      <p:sp>
        <p:nvSpPr>
          <p:cNvPr id="762" name="Google Shape;762;g29d33fe0db6_0_36: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9d33fe0db6_0_63: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9" name="Google Shape;789;g29d33fe0db6_0_63: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0" name="Google Shape;790;g29d33fe0db6_0_63: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9d33fe0db6_0_82: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9" name="Google Shape;809;g29d33fe0db6_0_82: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TODO: intermediate step in derivation!</a:t>
            </a:r>
            <a:endParaRPr/>
          </a:p>
        </p:txBody>
      </p:sp>
      <p:sp>
        <p:nvSpPr>
          <p:cNvPr id="810" name="Google Shape;810;g29d33fe0db6_0_82: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29d33fe0db6_0_99: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27" name="Google Shape;827;g29d33fe0db6_0_9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29d33fe0db6_0_112: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1" name="Google Shape;841;g29d33fe0db6_0_112: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lnSpc>
                <a:spcPct val="90000"/>
              </a:lnSpc>
              <a:spcBef>
                <a:spcPts val="0"/>
              </a:spcBef>
              <a:spcAft>
                <a:spcPts val="0"/>
              </a:spcAft>
              <a:buNone/>
            </a:pPr>
            <a:r>
              <a:rPr lang="en-US" sz="1200">
                <a:latin typeface="Calibri"/>
                <a:ea typeface="Calibri"/>
                <a:cs typeface="Calibri"/>
                <a:sym typeface="Calibri"/>
              </a:rPr>
              <a:t>Basic idea: beliefs “reweighted” by likelihood of evidence</a:t>
            </a:r>
            <a:endParaRPr/>
          </a:p>
          <a:p>
            <a:pPr marL="0" lvl="0" indent="0" algn="l" rtl="0">
              <a:lnSpc>
                <a:spcPct val="90000"/>
              </a:lnSpc>
              <a:spcBef>
                <a:spcPts val="360"/>
              </a:spcBef>
              <a:spcAft>
                <a:spcPts val="0"/>
              </a:spcAft>
              <a:buNone/>
            </a:pPr>
            <a:r>
              <a:rPr lang="en-US" sz="1200">
                <a:latin typeface="Calibri"/>
                <a:ea typeface="Calibri"/>
                <a:cs typeface="Calibri"/>
                <a:sym typeface="Calibri"/>
              </a:rPr>
              <a:t>Unlike passage of time, we have to renormalize</a:t>
            </a:r>
            <a:endParaRPr/>
          </a:p>
          <a:p>
            <a:pPr marL="0" lvl="0" indent="0" algn="l" rtl="0">
              <a:spcBef>
                <a:spcPts val="360"/>
              </a:spcBef>
              <a:spcAft>
                <a:spcPts val="0"/>
              </a:spcAft>
              <a:buNone/>
            </a:pPr>
            <a:endParaRPr/>
          </a:p>
        </p:txBody>
      </p:sp>
      <p:sp>
        <p:nvSpPr>
          <p:cNvPr id="842" name="Google Shape;842;g29d33fe0db6_0_112: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9d33fe0db6_0_131: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61" name="Google Shape;861;g29d33fe0db6_0_13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9d33fe0db6_0_1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4" name="Google Shape;874;g29d33fe0db6_0_143: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demo</a:t>
            </a:r>
            <a:endParaRPr/>
          </a:p>
        </p:txBody>
      </p:sp>
      <p:sp>
        <p:nvSpPr>
          <p:cNvPr id="875" name="Google Shape;875;g29d33fe0db6_0_143: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123" name="Google Shape;123;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9d33fe0db6_0_17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2" name="Google Shape;902;g29d33fe0db6_0_170: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03" name="Google Shape;903;g29d33fe0db6_0_170: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29d33fe0db6_0_18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9" name="Google Shape;919;g29d33fe0db6_0_186: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TODO: explain propto and it’s X_t, not X</a:t>
            </a:r>
            <a:endParaRPr/>
          </a:p>
        </p:txBody>
      </p:sp>
      <p:sp>
        <p:nvSpPr>
          <p:cNvPr id="920" name="Google Shape;920;g29d33fe0db6_0_186: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9d33fe0db6_0_7: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9d33fe0db6_0_7: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35" name="Google Shape;935;g29d33fe0db6_0_7: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9d33fe0db6_0_52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9d33fe0db6_0_52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45" name="Google Shape;945;g29d33fe0db6_0_520: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9d33fe0db6_0_14: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9d33fe0db6_0_14: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54" name="Google Shape;954;g29d33fe0db6_0_14: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29d3c64b486_0_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63" name="Google Shape;963;g29d3c64b486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29d3c64b486_0_6: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69" name="Google Shape;969;g29d3c64b486_0_6: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29d3c64b486_0_34: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98" name="Google Shape;998;g29d3c64b486_0_34: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9d3c64b486_0_65: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30" name="Google Shape;1030;g29d3c64b486_0_6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06" name="Google Shape;206;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34"/>
          <p:cNvSpPr txBox="1">
            <a:spLocks noGrp="1"/>
          </p:cNvSpPr>
          <p:nvPr>
            <p:ph type="ctrTitle"/>
          </p:nvPr>
        </p:nvSpPr>
        <p:spPr>
          <a:xfrm>
            <a:off x="0" y="1044578"/>
            <a:ext cx="121920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34"/>
          <p:cNvSpPr txBox="1">
            <a:spLocks noGrp="1"/>
          </p:cNvSpPr>
          <p:nvPr>
            <p:ph type="subTitle" idx="1"/>
          </p:nvPr>
        </p:nvSpPr>
        <p:spPr>
          <a:xfrm>
            <a:off x="0" y="3657600"/>
            <a:ext cx="12192000" cy="1524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SzPts val="3200"/>
              <a:buFont typeface="Noto Sans Symbols"/>
              <a:buNone/>
              <a:defRPr>
                <a:solidFill>
                  <a:schemeClr val="dk1"/>
                </a:solidFill>
              </a:defRPr>
            </a:lvl1pPr>
            <a:lvl2pPr lvl="1" algn="l">
              <a:lnSpc>
                <a:spcPct val="100000"/>
              </a:lnSpc>
              <a:spcBef>
                <a:spcPts val="360"/>
              </a:spcBef>
              <a:spcAft>
                <a:spcPts val="0"/>
              </a:spcAft>
              <a:buSzPts val="1800"/>
              <a:buChar char="o"/>
              <a:defRPr/>
            </a:lvl2pPr>
            <a:lvl3pPr lvl="2" algn="l">
              <a:lnSpc>
                <a:spcPct val="100000"/>
              </a:lnSpc>
              <a:spcBef>
                <a:spcPts val="360"/>
              </a:spcBef>
              <a:spcAft>
                <a:spcPts val="0"/>
              </a:spcAft>
              <a:buSzPts val="1800"/>
              <a:buChar char="o"/>
              <a:defRPr/>
            </a:lvl3pPr>
            <a:lvl4pPr lvl="3" algn="l">
              <a:lnSpc>
                <a:spcPct val="100000"/>
              </a:lnSpc>
              <a:spcBef>
                <a:spcPts val="360"/>
              </a:spcBef>
              <a:spcAft>
                <a:spcPts val="0"/>
              </a:spcAft>
              <a:buSzPts val="1800"/>
              <a:buChar char="o"/>
              <a:defRPr/>
            </a:lvl4pPr>
            <a:lvl5pPr lvl="4" algn="l">
              <a:lnSpc>
                <a:spcPct val="100000"/>
              </a:lnSpc>
              <a:spcBef>
                <a:spcPts val="360"/>
              </a:spcBef>
              <a:spcAft>
                <a:spcPts val="0"/>
              </a:spcAft>
              <a:buSzPts val="1800"/>
              <a:buChar char="o"/>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19" name="Google Shape;19;p34"/>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4"/>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p43"/>
          <p:cNvSpPr txBox="1">
            <a:spLocks noGrp="1"/>
          </p:cNvSpPr>
          <p:nvPr>
            <p:ph type="body" idx="1"/>
          </p:nvPr>
        </p:nvSpPr>
        <p:spPr>
          <a:xfrm rot="5400000">
            <a:off x="3731418" y="-1928017"/>
            <a:ext cx="4729164" cy="1137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o"/>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o"/>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o"/>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43"/>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3"/>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rot="5400000">
            <a:off x="4732338" y="2171703"/>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44"/>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o"/>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o"/>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o"/>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2" name="Google Shape;82;p44"/>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4"/>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5"/>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o"/>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o"/>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o"/>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35"/>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5"/>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6"/>
          <p:cNvSpPr txBox="1">
            <a:spLocks noGrp="1"/>
          </p:cNvSpPr>
          <p:nvPr>
            <p:ph type="title"/>
          </p:nvPr>
        </p:nvSpPr>
        <p:spPr>
          <a:xfrm>
            <a:off x="722313" y="440690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3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80"/>
              </a:spcBef>
              <a:spcAft>
                <a:spcPts val="0"/>
              </a:spcAft>
              <a:buSzPts val="1900"/>
              <a:buNone/>
              <a:defRPr sz="19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300"/>
              </a:spcBef>
              <a:spcAft>
                <a:spcPts val="0"/>
              </a:spcAft>
              <a:buSzPts val="1500"/>
              <a:buNone/>
              <a:defRPr sz="1500"/>
            </a:lvl4pPr>
            <a:lvl5pPr marL="2286000" lvl="4" indent="-228600" algn="l">
              <a:lnSpc>
                <a:spcPct val="100000"/>
              </a:lnSpc>
              <a:spcBef>
                <a:spcPts val="300"/>
              </a:spcBef>
              <a:spcAft>
                <a:spcPts val="0"/>
              </a:spcAft>
              <a:buSzPts val="1500"/>
              <a:buNone/>
              <a:defRPr sz="1500"/>
            </a:lvl5pPr>
            <a:lvl6pPr marL="2743200" lvl="5" indent="-228600" algn="l">
              <a:lnSpc>
                <a:spcPct val="100000"/>
              </a:lnSpc>
              <a:spcBef>
                <a:spcPts val="300"/>
              </a:spcBef>
              <a:spcAft>
                <a:spcPts val="0"/>
              </a:spcAft>
              <a:buSzPts val="1500"/>
              <a:buNone/>
              <a:defRPr sz="1500"/>
            </a:lvl6pPr>
            <a:lvl7pPr marL="3200400" lvl="6" indent="-228600" algn="l">
              <a:lnSpc>
                <a:spcPct val="100000"/>
              </a:lnSpc>
              <a:spcBef>
                <a:spcPts val="300"/>
              </a:spcBef>
              <a:spcAft>
                <a:spcPts val="0"/>
              </a:spcAft>
              <a:buSzPts val="1500"/>
              <a:buNone/>
              <a:defRPr sz="1500"/>
            </a:lvl7pPr>
            <a:lvl8pPr marL="3657600" lvl="7" indent="-228600" algn="l">
              <a:lnSpc>
                <a:spcPct val="100000"/>
              </a:lnSpc>
              <a:spcBef>
                <a:spcPts val="300"/>
              </a:spcBef>
              <a:spcAft>
                <a:spcPts val="0"/>
              </a:spcAft>
              <a:buSzPts val="1500"/>
              <a:buNone/>
              <a:defRPr sz="1500"/>
            </a:lvl8pPr>
            <a:lvl9pPr marL="4114800" lvl="8" indent="-228600" algn="l">
              <a:lnSpc>
                <a:spcPct val="100000"/>
              </a:lnSpc>
              <a:spcBef>
                <a:spcPts val="300"/>
              </a:spcBef>
              <a:spcAft>
                <a:spcPts val="0"/>
              </a:spcAft>
              <a:buSzPts val="1500"/>
              <a:buNone/>
              <a:defRPr sz="1500"/>
            </a:lvl9pPr>
          </a:lstStyle>
          <a:p>
            <a:endParaRPr/>
          </a:p>
        </p:txBody>
      </p:sp>
      <p:sp>
        <p:nvSpPr>
          <p:cNvPr id="31" name="Google Shape;31;p36"/>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6"/>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6"/>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37"/>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o"/>
              <a:defRPr sz="2800"/>
            </a:lvl1pPr>
            <a:lvl2pPr marL="914400" lvl="1" indent="-381000" algn="l">
              <a:lnSpc>
                <a:spcPct val="100000"/>
              </a:lnSpc>
              <a:spcBef>
                <a:spcPts val="480"/>
              </a:spcBef>
              <a:spcAft>
                <a:spcPts val="0"/>
              </a:spcAft>
              <a:buSzPts val="2400"/>
              <a:buChar char="o"/>
              <a:defRPr sz="2400"/>
            </a:lvl2pPr>
            <a:lvl3pPr marL="1371600" lvl="2" indent="-355600" algn="l">
              <a:lnSpc>
                <a:spcPct val="100000"/>
              </a:lnSpc>
              <a:spcBef>
                <a:spcPts val="400"/>
              </a:spcBef>
              <a:spcAft>
                <a:spcPts val="0"/>
              </a:spcAft>
              <a:buSzPts val="2000"/>
              <a:buChar char="o"/>
              <a:defRPr sz="2000"/>
            </a:lvl3pPr>
            <a:lvl4pPr marL="1828800" lvl="3" indent="-349250" algn="l">
              <a:lnSpc>
                <a:spcPct val="100000"/>
              </a:lnSpc>
              <a:spcBef>
                <a:spcPts val="380"/>
              </a:spcBef>
              <a:spcAft>
                <a:spcPts val="0"/>
              </a:spcAft>
              <a:buSzPts val="1900"/>
              <a:buChar char="o"/>
              <a:defRPr sz="1900"/>
            </a:lvl4pPr>
            <a:lvl5pPr marL="2286000" lvl="4" indent="-349250" algn="l">
              <a:lnSpc>
                <a:spcPct val="100000"/>
              </a:lnSpc>
              <a:spcBef>
                <a:spcPts val="380"/>
              </a:spcBef>
              <a:spcAft>
                <a:spcPts val="0"/>
              </a:spcAft>
              <a:buSzPts val="1900"/>
              <a:buChar char="o"/>
              <a:defRPr sz="1900"/>
            </a:lvl5pPr>
            <a:lvl6pPr marL="2743200" lvl="5" indent="-349250" algn="l">
              <a:lnSpc>
                <a:spcPct val="100000"/>
              </a:lnSpc>
              <a:spcBef>
                <a:spcPts val="380"/>
              </a:spcBef>
              <a:spcAft>
                <a:spcPts val="0"/>
              </a:spcAft>
              <a:buSzPts val="1900"/>
              <a:buChar char="▪"/>
              <a:defRPr sz="1900"/>
            </a:lvl6pPr>
            <a:lvl7pPr marL="3200400" lvl="6" indent="-349250" algn="l">
              <a:lnSpc>
                <a:spcPct val="100000"/>
              </a:lnSpc>
              <a:spcBef>
                <a:spcPts val="380"/>
              </a:spcBef>
              <a:spcAft>
                <a:spcPts val="0"/>
              </a:spcAft>
              <a:buSzPts val="1900"/>
              <a:buChar char="▪"/>
              <a:defRPr sz="1900"/>
            </a:lvl7pPr>
            <a:lvl8pPr marL="3657600" lvl="7" indent="-349250" algn="l">
              <a:lnSpc>
                <a:spcPct val="100000"/>
              </a:lnSpc>
              <a:spcBef>
                <a:spcPts val="380"/>
              </a:spcBef>
              <a:spcAft>
                <a:spcPts val="0"/>
              </a:spcAft>
              <a:buSzPts val="1900"/>
              <a:buChar char="▪"/>
              <a:defRPr sz="1900"/>
            </a:lvl8pPr>
            <a:lvl9pPr marL="4114800" lvl="8" indent="-349250" algn="l">
              <a:lnSpc>
                <a:spcPct val="100000"/>
              </a:lnSpc>
              <a:spcBef>
                <a:spcPts val="380"/>
              </a:spcBef>
              <a:spcAft>
                <a:spcPts val="0"/>
              </a:spcAft>
              <a:buSzPts val="1900"/>
              <a:buChar char="▪"/>
              <a:defRPr sz="1900"/>
            </a:lvl9pPr>
          </a:lstStyle>
          <a:p>
            <a:endParaRPr/>
          </a:p>
        </p:txBody>
      </p:sp>
      <p:sp>
        <p:nvSpPr>
          <p:cNvPr id="37" name="Google Shape;37;p37"/>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o"/>
              <a:defRPr sz="2800"/>
            </a:lvl1pPr>
            <a:lvl2pPr marL="914400" lvl="1" indent="-381000" algn="l">
              <a:lnSpc>
                <a:spcPct val="100000"/>
              </a:lnSpc>
              <a:spcBef>
                <a:spcPts val="480"/>
              </a:spcBef>
              <a:spcAft>
                <a:spcPts val="0"/>
              </a:spcAft>
              <a:buSzPts val="2400"/>
              <a:buChar char="o"/>
              <a:defRPr sz="2400"/>
            </a:lvl2pPr>
            <a:lvl3pPr marL="1371600" lvl="2" indent="-355600" algn="l">
              <a:lnSpc>
                <a:spcPct val="100000"/>
              </a:lnSpc>
              <a:spcBef>
                <a:spcPts val="400"/>
              </a:spcBef>
              <a:spcAft>
                <a:spcPts val="0"/>
              </a:spcAft>
              <a:buSzPts val="2000"/>
              <a:buChar char="o"/>
              <a:defRPr sz="2000"/>
            </a:lvl3pPr>
            <a:lvl4pPr marL="1828800" lvl="3" indent="-349250" algn="l">
              <a:lnSpc>
                <a:spcPct val="100000"/>
              </a:lnSpc>
              <a:spcBef>
                <a:spcPts val="380"/>
              </a:spcBef>
              <a:spcAft>
                <a:spcPts val="0"/>
              </a:spcAft>
              <a:buSzPts val="1900"/>
              <a:buChar char="o"/>
              <a:defRPr sz="1900"/>
            </a:lvl4pPr>
            <a:lvl5pPr marL="2286000" lvl="4" indent="-349250" algn="l">
              <a:lnSpc>
                <a:spcPct val="100000"/>
              </a:lnSpc>
              <a:spcBef>
                <a:spcPts val="380"/>
              </a:spcBef>
              <a:spcAft>
                <a:spcPts val="0"/>
              </a:spcAft>
              <a:buSzPts val="1900"/>
              <a:buChar char="o"/>
              <a:defRPr sz="1900"/>
            </a:lvl5pPr>
            <a:lvl6pPr marL="2743200" lvl="5" indent="-349250" algn="l">
              <a:lnSpc>
                <a:spcPct val="100000"/>
              </a:lnSpc>
              <a:spcBef>
                <a:spcPts val="380"/>
              </a:spcBef>
              <a:spcAft>
                <a:spcPts val="0"/>
              </a:spcAft>
              <a:buSzPts val="1900"/>
              <a:buChar char="▪"/>
              <a:defRPr sz="1900"/>
            </a:lvl6pPr>
            <a:lvl7pPr marL="3200400" lvl="6" indent="-349250" algn="l">
              <a:lnSpc>
                <a:spcPct val="100000"/>
              </a:lnSpc>
              <a:spcBef>
                <a:spcPts val="380"/>
              </a:spcBef>
              <a:spcAft>
                <a:spcPts val="0"/>
              </a:spcAft>
              <a:buSzPts val="1900"/>
              <a:buChar char="▪"/>
              <a:defRPr sz="1900"/>
            </a:lvl7pPr>
            <a:lvl8pPr marL="3657600" lvl="7" indent="-349250" algn="l">
              <a:lnSpc>
                <a:spcPct val="100000"/>
              </a:lnSpc>
              <a:spcBef>
                <a:spcPts val="380"/>
              </a:spcBef>
              <a:spcAft>
                <a:spcPts val="0"/>
              </a:spcAft>
              <a:buSzPts val="1900"/>
              <a:buChar char="▪"/>
              <a:defRPr sz="1900"/>
            </a:lvl8pPr>
            <a:lvl9pPr marL="4114800" lvl="8" indent="-349250" algn="l">
              <a:lnSpc>
                <a:spcPct val="100000"/>
              </a:lnSpc>
              <a:spcBef>
                <a:spcPts val="380"/>
              </a:spcBef>
              <a:spcAft>
                <a:spcPts val="0"/>
              </a:spcAft>
              <a:buSzPts val="1900"/>
              <a:buChar char="▪"/>
              <a:defRPr sz="1900"/>
            </a:lvl9pPr>
          </a:lstStyle>
          <a:p>
            <a:endParaRPr/>
          </a:p>
        </p:txBody>
      </p:sp>
      <p:sp>
        <p:nvSpPr>
          <p:cNvPr id="38" name="Google Shape;38;p37"/>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7"/>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7"/>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457202" y="1535113"/>
            <a:ext cx="4040188" cy="6397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80"/>
              </a:spcBef>
              <a:spcAft>
                <a:spcPts val="0"/>
              </a:spcAft>
              <a:buSzPts val="1900"/>
              <a:buNone/>
              <a:defRPr sz="19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4" name="Google Shape;44;p38"/>
          <p:cNvSpPr txBox="1">
            <a:spLocks noGrp="1"/>
          </p:cNvSpPr>
          <p:nvPr>
            <p:ph type="body" idx="2"/>
          </p:nvPr>
        </p:nvSpPr>
        <p:spPr>
          <a:xfrm>
            <a:off x="457202"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o"/>
              <a:defRPr sz="2400"/>
            </a:lvl1pPr>
            <a:lvl2pPr marL="914400" lvl="1" indent="-355600" algn="l">
              <a:lnSpc>
                <a:spcPct val="100000"/>
              </a:lnSpc>
              <a:spcBef>
                <a:spcPts val="400"/>
              </a:spcBef>
              <a:spcAft>
                <a:spcPts val="0"/>
              </a:spcAft>
              <a:buSzPts val="2000"/>
              <a:buChar char="o"/>
              <a:defRPr sz="2000"/>
            </a:lvl2pPr>
            <a:lvl3pPr marL="1371600" lvl="2" indent="-349250" algn="l">
              <a:lnSpc>
                <a:spcPct val="100000"/>
              </a:lnSpc>
              <a:spcBef>
                <a:spcPts val="380"/>
              </a:spcBef>
              <a:spcAft>
                <a:spcPts val="0"/>
              </a:spcAft>
              <a:buSzPts val="1900"/>
              <a:buChar char="o"/>
              <a:defRPr sz="19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o"/>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5" name="Google Shape;45;p38"/>
          <p:cNvSpPr txBox="1">
            <a:spLocks noGrp="1"/>
          </p:cNvSpPr>
          <p:nvPr>
            <p:ph type="body" idx="3"/>
          </p:nvPr>
        </p:nvSpPr>
        <p:spPr>
          <a:xfrm>
            <a:off x="4645027" y="1535113"/>
            <a:ext cx="4041775" cy="6397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80"/>
              </a:spcBef>
              <a:spcAft>
                <a:spcPts val="0"/>
              </a:spcAft>
              <a:buSzPts val="1900"/>
              <a:buNone/>
              <a:defRPr sz="19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6" name="Google Shape;46;p38"/>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o"/>
              <a:defRPr sz="2400"/>
            </a:lvl1pPr>
            <a:lvl2pPr marL="914400" lvl="1" indent="-355600" algn="l">
              <a:lnSpc>
                <a:spcPct val="100000"/>
              </a:lnSpc>
              <a:spcBef>
                <a:spcPts val="400"/>
              </a:spcBef>
              <a:spcAft>
                <a:spcPts val="0"/>
              </a:spcAft>
              <a:buSzPts val="2000"/>
              <a:buChar char="o"/>
              <a:defRPr sz="2000"/>
            </a:lvl2pPr>
            <a:lvl3pPr marL="1371600" lvl="2" indent="-349250" algn="l">
              <a:lnSpc>
                <a:spcPct val="100000"/>
              </a:lnSpc>
              <a:spcBef>
                <a:spcPts val="380"/>
              </a:spcBef>
              <a:spcAft>
                <a:spcPts val="0"/>
              </a:spcAft>
              <a:buSzPts val="1900"/>
              <a:buChar char="o"/>
              <a:defRPr sz="19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o"/>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7" name="Google Shape;47;p38"/>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39"/>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9"/>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0"/>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0"/>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0"/>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41"/>
          <p:cNvSpPr txBox="1">
            <a:spLocks noGrp="1"/>
          </p:cNvSpPr>
          <p:nvPr>
            <p:ph type="title"/>
          </p:nvPr>
        </p:nvSpPr>
        <p:spPr>
          <a:xfrm>
            <a:off x="457202" y="273049"/>
            <a:ext cx="3008313" cy="116205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41"/>
          <p:cNvSpPr txBox="1">
            <a:spLocks noGrp="1"/>
          </p:cNvSpPr>
          <p:nvPr>
            <p:ph type="body" idx="1"/>
          </p:nvPr>
        </p:nvSpPr>
        <p:spPr>
          <a:xfrm>
            <a:off x="3575051" y="273053"/>
            <a:ext cx="5111751"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o"/>
              <a:defRPr sz="3200"/>
            </a:lvl1pPr>
            <a:lvl2pPr marL="914400" lvl="1" indent="-406400" algn="l">
              <a:lnSpc>
                <a:spcPct val="100000"/>
              </a:lnSpc>
              <a:spcBef>
                <a:spcPts val="560"/>
              </a:spcBef>
              <a:spcAft>
                <a:spcPts val="0"/>
              </a:spcAft>
              <a:buSzPts val="2800"/>
              <a:buChar char="o"/>
              <a:defRPr sz="2800"/>
            </a:lvl2pPr>
            <a:lvl3pPr marL="1371600" lvl="2" indent="-381000" algn="l">
              <a:lnSpc>
                <a:spcPct val="100000"/>
              </a:lnSpc>
              <a:spcBef>
                <a:spcPts val="480"/>
              </a:spcBef>
              <a:spcAft>
                <a:spcPts val="0"/>
              </a:spcAft>
              <a:buSzPts val="2400"/>
              <a:buChar char="o"/>
              <a:defRPr sz="2400"/>
            </a:lvl3pPr>
            <a:lvl4pPr marL="1828800" lvl="3" indent="-355600" algn="l">
              <a:lnSpc>
                <a:spcPct val="100000"/>
              </a:lnSpc>
              <a:spcBef>
                <a:spcPts val="400"/>
              </a:spcBef>
              <a:spcAft>
                <a:spcPts val="0"/>
              </a:spcAft>
              <a:buSzPts val="2000"/>
              <a:buChar char="o"/>
              <a:defRPr sz="2000"/>
            </a:lvl4pPr>
            <a:lvl5pPr marL="2286000" lvl="4" indent="-355600" algn="l">
              <a:lnSpc>
                <a:spcPct val="100000"/>
              </a:lnSpc>
              <a:spcBef>
                <a:spcPts val="400"/>
              </a:spcBef>
              <a:spcAft>
                <a:spcPts val="0"/>
              </a:spcAft>
              <a:buSzPts val="2000"/>
              <a:buChar char="o"/>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62" name="Google Shape;62;p41"/>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00"/>
              </a:spcBef>
              <a:spcAft>
                <a:spcPts val="0"/>
              </a:spcAft>
              <a:buSzPts val="1500"/>
              <a:buNone/>
              <a:defRPr sz="15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20"/>
              </a:spcBef>
              <a:spcAft>
                <a:spcPts val="0"/>
              </a:spcAft>
              <a:buSzPts val="1100"/>
              <a:buNone/>
              <a:defRPr sz="11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3" name="Google Shape;63;p41"/>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1"/>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1"/>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2"/>
          <p:cNvSpPr txBox="1">
            <a:spLocks noGrp="1"/>
          </p:cNvSpPr>
          <p:nvPr>
            <p:ph type="title"/>
          </p:nvPr>
        </p:nvSpPr>
        <p:spPr>
          <a:xfrm>
            <a:off x="1792288" y="4800601"/>
            <a:ext cx="5486400" cy="56673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42"/>
          <p:cNvSpPr>
            <a:spLocks noGrp="1"/>
          </p:cNvSpPr>
          <p:nvPr>
            <p:ph type="pic" idx="2"/>
          </p:nvPr>
        </p:nvSpPr>
        <p:spPr>
          <a:xfrm>
            <a:off x="1792288" y="612775"/>
            <a:ext cx="5486400" cy="4114800"/>
          </a:xfrm>
          <a:prstGeom prst="rect">
            <a:avLst/>
          </a:prstGeom>
          <a:noFill/>
          <a:ln>
            <a:noFill/>
          </a:ln>
        </p:spPr>
      </p:sp>
      <p:sp>
        <p:nvSpPr>
          <p:cNvPr id="69" name="Google Shape;69;p42"/>
          <p:cNvSpPr txBox="1">
            <a:spLocks noGrp="1"/>
          </p:cNvSpPr>
          <p:nvPr>
            <p:ph type="body" idx="1"/>
          </p:nvPr>
        </p:nvSpPr>
        <p:spPr>
          <a:xfrm>
            <a:off x="1792288" y="5367339"/>
            <a:ext cx="5486400" cy="8048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00"/>
              </a:spcBef>
              <a:spcAft>
                <a:spcPts val="0"/>
              </a:spcAft>
              <a:buSzPts val="1500"/>
              <a:buNone/>
              <a:defRPr sz="15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20"/>
              </a:spcBef>
              <a:spcAft>
                <a:spcPts val="0"/>
              </a:spcAft>
              <a:buSzPts val="1100"/>
              <a:buNone/>
              <a:defRPr sz="11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0" name="Google Shape;70;p42"/>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2"/>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2"/>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Palatino"/>
                <a:ea typeface="Palatino"/>
                <a:cs typeface="Palatino"/>
                <a:sym typeface="Palatino"/>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accent2"/>
              </a:buClr>
              <a:buSzPts val="3200"/>
              <a:buFont typeface="Courier New"/>
              <a:buChar char="o"/>
              <a:defRPr sz="3200" b="0" i="0" u="none" strike="noStrike" cap="none">
                <a:solidFill>
                  <a:schemeClr val="dk1"/>
                </a:solidFill>
                <a:latin typeface="Palatino"/>
                <a:ea typeface="Palatino"/>
                <a:cs typeface="Palatino"/>
                <a:sym typeface="Palatino"/>
              </a:defRPr>
            </a:lvl1pPr>
            <a:lvl2pPr marL="914400" marR="0" lvl="1" indent="-406400" algn="l" rtl="0">
              <a:lnSpc>
                <a:spcPct val="100000"/>
              </a:lnSpc>
              <a:spcBef>
                <a:spcPts val="560"/>
              </a:spcBef>
              <a:spcAft>
                <a:spcPts val="0"/>
              </a:spcAft>
              <a:buClr>
                <a:schemeClr val="dk1"/>
              </a:buClr>
              <a:buSzPts val="2800"/>
              <a:buFont typeface="Courier New"/>
              <a:buChar char="o"/>
              <a:defRPr sz="2800" b="0" i="0" u="none" strike="noStrike" cap="none">
                <a:solidFill>
                  <a:srgbClr val="3F3F3F"/>
                </a:solidFill>
                <a:latin typeface="Palatino"/>
                <a:ea typeface="Palatino"/>
                <a:cs typeface="Palatino"/>
                <a:sym typeface="Palatino"/>
              </a:defRPr>
            </a:lvl2pPr>
            <a:lvl3pPr marL="1371600" marR="0" lvl="2" indent="-381000" algn="l" rtl="0">
              <a:lnSpc>
                <a:spcPct val="100000"/>
              </a:lnSpc>
              <a:spcBef>
                <a:spcPts val="480"/>
              </a:spcBef>
              <a:spcAft>
                <a:spcPts val="0"/>
              </a:spcAft>
              <a:buClr>
                <a:schemeClr val="accent2"/>
              </a:buClr>
              <a:buSzPts val="2400"/>
              <a:buFont typeface="Courier New"/>
              <a:buChar char="o"/>
              <a:defRPr sz="2400" b="0" i="0" u="none" strike="noStrike" cap="none">
                <a:solidFill>
                  <a:srgbClr val="3F3F3F"/>
                </a:solidFill>
                <a:latin typeface="Palatino"/>
                <a:ea typeface="Palatino"/>
                <a:cs typeface="Palatino"/>
                <a:sym typeface="Palatino"/>
              </a:defRPr>
            </a:lvl3pPr>
            <a:lvl4pPr marL="1828800" marR="0" lvl="3" indent="-355600" algn="l" rtl="0">
              <a:lnSpc>
                <a:spcPct val="100000"/>
              </a:lnSpc>
              <a:spcBef>
                <a:spcPts val="400"/>
              </a:spcBef>
              <a:spcAft>
                <a:spcPts val="0"/>
              </a:spcAft>
              <a:buClr>
                <a:schemeClr val="dk1"/>
              </a:buClr>
              <a:buSzPts val="2000"/>
              <a:buFont typeface="Courier New"/>
              <a:buChar char="o"/>
              <a:defRPr sz="2000" b="0" i="0" u="none" strike="noStrike" cap="none">
                <a:solidFill>
                  <a:srgbClr val="3F3F3F"/>
                </a:solidFill>
                <a:latin typeface="Palatino"/>
                <a:ea typeface="Palatino"/>
                <a:cs typeface="Palatino"/>
                <a:sym typeface="Palatino"/>
              </a:defRPr>
            </a:lvl4pPr>
            <a:lvl5pPr marL="2286000" marR="0" lvl="4" indent="-355600" algn="l" rtl="0">
              <a:lnSpc>
                <a:spcPct val="100000"/>
              </a:lnSpc>
              <a:spcBef>
                <a:spcPts val="400"/>
              </a:spcBef>
              <a:spcAft>
                <a:spcPts val="0"/>
              </a:spcAft>
              <a:buClr>
                <a:schemeClr val="accent2"/>
              </a:buClr>
              <a:buSzPts val="2000"/>
              <a:buFont typeface="Courier New"/>
              <a:buChar char="o"/>
              <a:defRPr sz="2000" b="0" i="0" u="none" strike="noStrike" cap="none">
                <a:solidFill>
                  <a:srgbClr val="3F3F3F"/>
                </a:solidFill>
                <a:latin typeface="Palatino"/>
                <a:ea typeface="Palatino"/>
                <a:cs typeface="Palatino"/>
                <a:sym typeface="Palatino"/>
              </a:defRPr>
            </a:lvl5pPr>
            <a:lvl6pPr marL="2743200" marR="0" lvl="5"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3"/>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Palatino"/>
                <a:ea typeface="Palatino"/>
                <a:cs typeface="Palatino"/>
                <a:sym typeface="Palatin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3"/>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Palatino"/>
                <a:ea typeface="Palatino"/>
                <a:cs typeface="Palatino"/>
                <a:sym typeface="Palatin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3"/>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a:off x="304800" y="1092200"/>
            <a:ext cx="11379200" cy="0"/>
          </a:xfrm>
          <a:prstGeom prst="straightConnector1">
            <a:avLst/>
          </a:prstGeom>
          <a:noFill/>
          <a:ln w="12700" cap="flat" cmpd="sng">
            <a:solidFill>
              <a:srgbClr val="9A9AD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4.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9.png"/></Relationships>
</file>

<file path=ppt/slides/_rels/slide3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2.png"/><Relationship Id="rId7"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45.png"/><Relationship Id="rId7"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103.png"/><Relationship Id="rId7" Type="http://schemas.openxmlformats.org/officeDocument/2006/relationships/image" Target="../media/image9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01.png"/><Relationship Id="rId4" Type="http://schemas.openxmlformats.org/officeDocument/2006/relationships/image" Target="../media/image104.png"/><Relationship Id="rId9"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0" y="279405"/>
            <a:ext cx="121920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Artificial Intelligence</a:t>
            </a:r>
            <a:br>
              <a:rPr lang="en-US"/>
            </a:br>
            <a:endParaRPr sz="3600"/>
          </a:p>
        </p:txBody>
      </p:sp>
      <p:sp>
        <p:nvSpPr>
          <p:cNvPr id="91" name="Google Shape;91;p1"/>
          <p:cNvSpPr txBox="1">
            <a:spLocks noGrp="1"/>
          </p:cNvSpPr>
          <p:nvPr>
            <p:ph type="subTitle" idx="1"/>
          </p:nvPr>
        </p:nvSpPr>
        <p:spPr>
          <a:xfrm>
            <a:off x="0" y="1295400"/>
            <a:ext cx="12192000" cy="1524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300"/>
              <a:buNone/>
            </a:pPr>
            <a:r>
              <a:rPr lang="en-US" sz="4300"/>
              <a:t>Hidden Markov Models</a:t>
            </a:r>
            <a:endParaRPr/>
          </a:p>
          <a:p>
            <a:pPr marL="0" lvl="0" indent="0" algn="ctr" rtl="0">
              <a:lnSpc>
                <a:spcPct val="100000"/>
              </a:lnSpc>
              <a:spcBef>
                <a:spcPts val="860"/>
              </a:spcBef>
              <a:spcAft>
                <a:spcPts val="0"/>
              </a:spcAft>
              <a:buSzPts val="4300"/>
              <a:buNone/>
            </a:pPr>
            <a:endParaRPr sz="4300"/>
          </a:p>
        </p:txBody>
      </p:sp>
      <p:sp>
        <p:nvSpPr>
          <p:cNvPr id="92" name="Google Shape;92;p1"/>
          <p:cNvSpPr txBox="1"/>
          <p:nvPr/>
        </p:nvSpPr>
        <p:spPr>
          <a:xfrm>
            <a:off x="1524000" y="6248403"/>
            <a:ext cx="5867400" cy="369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a:ea typeface="Palatino"/>
              <a:cs typeface="Palatino"/>
              <a:sym typeface="Palatino"/>
            </a:endParaRPr>
          </a:p>
        </p:txBody>
      </p:sp>
      <p:sp>
        <p:nvSpPr>
          <p:cNvPr id="93" name="Google Shape;93;p1"/>
          <p:cNvSpPr txBox="1"/>
          <p:nvPr/>
        </p:nvSpPr>
        <p:spPr>
          <a:xfrm>
            <a:off x="0" y="6003923"/>
            <a:ext cx="121920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750"/>
              </a:spcBef>
              <a:spcAft>
                <a:spcPts val="0"/>
              </a:spcAft>
              <a:buClr>
                <a:srgbClr val="000000"/>
              </a:buClr>
              <a:buSzPts val="1500"/>
              <a:buFont typeface="Arial"/>
              <a:buNone/>
            </a:pPr>
            <a:r>
              <a:rPr lang="en-US" sz="1500" b="0" i="0" u="none" strike="noStrike" cap="none">
                <a:solidFill>
                  <a:schemeClr val="dk1"/>
                </a:solidFill>
                <a:latin typeface="Palatino"/>
                <a:ea typeface="Palatino"/>
                <a:cs typeface="Palatino"/>
                <a:sym typeface="Palatino"/>
              </a:rPr>
              <a:t>[These slides were created by Dan Klein, Pieter Abbeel, and Anca. </a:t>
            </a:r>
            <a:r>
              <a:rPr lang="en-US" sz="1500" b="0" i="0" u="sng" strike="noStrike" cap="none">
                <a:solidFill>
                  <a:schemeClr val="hlink"/>
                </a:solidFill>
                <a:latin typeface="Palatino"/>
                <a:ea typeface="Palatino"/>
                <a:cs typeface="Palatino"/>
                <a:sym typeface="Palatino"/>
                <a:hlinkClick r:id="rId3"/>
              </a:rPr>
              <a:t>http://ai.berkeley.edu</a:t>
            </a:r>
            <a:r>
              <a:rPr lang="en-US" sz="1500">
                <a:solidFill>
                  <a:schemeClr val="dk1"/>
                </a:solidFill>
                <a:latin typeface="Palatino"/>
                <a:ea typeface="Palatino"/>
                <a:cs typeface="Palatino"/>
                <a:sym typeface="Palatino"/>
              </a:rPr>
              <a:t> with minor modifications</a:t>
            </a:r>
            <a:r>
              <a:rPr lang="en-US" sz="1500" b="0" i="0" u="none" strike="noStrike" cap="none">
                <a:solidFill>
                  <a:schemeClr val="dk1"/>
                </a:solidFill>
                <a:latin typeface="Palatino"/>
                <a:ea typeface="Palatino"/>
                <a:cs typeface="Palatino"/>
                <a:sym typeface="Palatino"/>
              </a:rPr>
              <a:t>]</a:t>
            </a:r>
            <a:endParaRPr sz="1400" b="0" i="0" u="none" strike="noStrike" cap="none">
              <a:solidFill>
                <a:srgbClr val="000000"/>
              </a:solidFill>
              <a:latin typeface="Arial"/>
              <a:ea typeface="Arial"/>
              <a:cs typeface="Arial"/>
              <a:sym typeface="Arial"/>
            </a:endParaRPr>
          </a:p>
        </p:txBody>
      </p:sp>
      <p:pic>
        <p:nvPicPr>
          <p:cNvPr id="94" name="Google Shape;94;p1"/>
          <p:cNvPicPr preferRelativeResize="0"/>
          <p:nvPr/>
        </p:nvPicPr>
        <p:blipFill rotWithShape="1">
          <a:blip r:embed="rId4">
            <a:alphaModFix/>
          </a:blip>
          <a:srcRect/>
          <a:stretch/>
        </p:blipFill>
        <p:spPr>
          <a:xfrm>
            <a:off x="4038600" y="2057401"/>
            <a:ext cx="4177412"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Video of Demo Ghostbusters Circular Dynamics</a:t>
            </a:r>
            <a:endParaRPr/>
          </a:p>
        </p:txBody>
      </p:sp>
      <p:pic>
        <p:nvPicPr>
          <p:cNvPr id="250" name="Google Shape;250;p10"/>
          <p:cNvPicPr preferRelativeResize="0"/>
          <p:nvPr/>
        </p:nvPicPr>
        <p:blipFill rotWithShape="1">
          <a:blip r:embed="rId3">
            <a:alphaModFix/>
          </a:blip>
          <a:srcRect/>
          <a:stretch/>
        </p:blipFill>
        <p:spPr>
          <a:xfrm>
            <a:off x="1889760" y="1143000"/>
            <a:ext cx="8412480" cy="525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Video of Demo Ghostbusters Whirlpool Dynamics</a:t>
            </a:r>
            <a:endParaRPr/>
          </a:p>
        </p:txBody>
      </p:sp>
      <p:pic>
        <p:nvPicPr>
          <p:cNvPr id="256" name="Google Shape;256;p11"/>
          <p:cNvPicPr preferRelativeResize="0"/>
          <p:nvPr/>
        </p:nvPicPr>
        <p:blipFill rotWithShape="1">
          <a:blip r:embed="rId3">
            <a:alphaModFix/>
          </a:blip>
          <a:srcRect/>
          <a:stretch/>
        </p:blipFill>
        <p:spPr>
          <a:xfrm>
            <a:off x="1905000" y="1143000"/>
            <a:ext cx="8382000" cy="523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p:nvPr/>
        </p:nvSpPr>
        <p:spPr>
          <a:xfrm>
            <a:off x="5867400" y="1600201"/>
            <a:ext cx="6019800" cy="2514600"/>
          </a:xfrm>
          <a:prstGeom prst="rect">
            <a:avLst/>
          </a:prstGeom>
          <a:noFill/>
          <a:ln>
            <a:noFill/>
          </a:ln>
        </p:spPr>
        <p:txBody>
          <a:bodyPr spcFirstLastPara="1" wrap="square" lIns="91425" tIns="45700" rIns="91425" bIns="45700" anchor="t" anchorCtr="0">
            <a:noAutofit/>
          </a:bodyPr>
          <a:lstStyle/>
          <a:p>
            <a:pPr marL="342882" marR="0" lvl="0" indent="-342882" algn="l" rtl="0">
              <a:lnSpc>
                <a:spcPct val="90000"/>
              </a:lnSpc>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Stationary distribution:</a:t>
            </a:r>
            <a:endParaRPr sz="1400" b="0" i="0" u="none" strike="noStrike" cap="none">
              <a:solidFill>
                <a:srgbClr val="000000"/>
              </a:solidFill>
              <a:latin typeface="Arial"/>
              <a:ea typeface="Arial"/>
              <a:cs typeface="Arial"/>
              <a:sym typeface="Arial"/>
            </a:endParaRPr>
          </a:p>
          <a:p>
            <a:pPr marL="742913" marR="0" lvl="1" indent="-285736"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distribution we end up with is called the </a:t>
            </a:r>
            <a:r>
              <a:rPr lang="en-US" sz="2400" b="0" i="0" u="none" strike="noStrike" cap="none">
                <a:solidFill>
                  <a:srgbClr val="CC0000"/>
                </a:solidFill>
                <a:latin typeface="Calibri"/>
                <a:ea typeface="Calibri"/>
                <a:cs typeface="Calibri"/>
                <a:sym typeface="Calibri"/>
              </a:rPr>
              <a:t>stationary distribution   </a:t>
            </a:r>
            <a:r>
              <a:rPr lang="en-US" sz="2400" b="0" i="0" u="none" strike="noStrike" cap="none" baseline="-25000">
                <a:solidFill>
                  <a:srgbClr val="CC0000"/>
                </a:solidFill>
                <a:latin typeface="Arial"/>
                <a:ea typeface="Arial"/>
                <a:cs typeface="Arial"/>
                <a:sym typeface="Arial"/>
              </a:rPr>
              <a:t>        </a:t>
            </a:r>
            <a:r>
              <a:rPr lang="en-US" sz="2400" b="0" i="0" u="none" strike="noStrike" cap="none">
                <a:solidFill>
                  <a:schemeClr val="dk1"/>
                </a:solidFill>
                <a:latin typeface="Calibri"/>
                <a:ea typeface="Calibri"/>
                <a:cs typeface="Calibri"/>
                <a:sym typeface="Calibri"/>
              </a:rPr>
              <a:t>of the chain</a:t>
            </a:r>
            <a:endParaRPr sz="1400" b="0" i="0" u="none" strike="noStrike" cap="none">
              <a:solidFill>
                <a:srgbClr val="000000"/>
              </a:solidFill>
              <a:latin typeface="Arial"/>
              <a:ea typeface="Arial"/>
              <a:cs typeface="Arial"/>
              <a:sym typeface="Arial"/>
            </a:endParaRPr>
          </a:p>
          <a:p>
            <a:pPr marL="742913" marR="0" lvl="1" indent="-285736"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It satisfies</a:t>
            </a:r>
            <a:endParaRPr sz="1400" b="0" i="0" u="none" strike="noStrike" cap="none">
              <a:solidFill>
                <a:srgbClr val="000000"/>
              </a:solidFill>
              <a:latin typeface="Arial"/>
              <a:ea typeface="Arial"/>
              <a:cs typeface="Arial"/>
              <a:sym typeface="Arial"/>
            </a:endParaRPr>
          </a:p>
          <a:p>
            <a:pPr marL="1600120" marR="0" lvl="3" indent="-126987" algn="l" rtl="0">
              <a:lnSpc>
                <a:spcPct val="90000"/>
              </a:lnSpc>
              <a:spcBef>
                <a:spcPts val="320"/>
              </a:spcBef>
              <a:spcAft>
                <a:spcPts val="0"/>
              </a:spcAft>
              <a:buClr>
                <a:schemeClr val="dk1"/>
              </a:buClr>
              <a:buSzPts val="1600"/>
              <a:buFont typeface="Noto Sans Symbols"/>
              <a:buNone/>
            </a:pPr>
            <a:endParaRPr sz="1600" b="0" i="0" u="none" strike="noStrike" cap="none">
              <a:solidFill>
                <a:schemeClr val="dk1"/>
              </a:solidFill>
              <a:latin typeface="Calibri"/>
              <a:ea typeface="Calibri"/>
              <a:cs typeface="Calibri"/>
              <a:sym typeface="Calibri"/>
            </a:endParaRPr>
          </a:p>
          <a:p>
            <a:pPr marL="342882" marR="0" lvl="0" indent="-165082" algn="l" rtl="0">
              <a:lnSpc>
                <a:spcPct val="90000"/>
              </a:lnSpc>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165082" algn="l" rtl="0">
              <a:lnSpc>
                <a:spcPct val="90000"/>
              </a:lnSpc>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742913" marR="0" lvl="1" indent="-133336" algn="l" rtl="0">
              <a:lnSpc>
                <a:spcPct val="90000"/>
              </a:lnSpc>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742913" marR="0" lvl="1" indent="-133336" algn="l" rtl="0">
              <a:lnSpc>
                <a:spcPct val="90000"/>
              </a:lnSpc>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p:txBody>
      </p:sp>
      <p:pic>
        <p:nvPicPr>
          <p:cNvPr id="262" name="Google Shape;262;p12"/>
          <p:cNvPicPr preferRelativeResize="0"/>
          <p:nvPr/>
        </p:nvPicPr>
        <p:blipFill rotWithShape="1">
          <a:blip r:embed="rId3">
            <a:alphaModFix/>
          </a:blip>
          <a:srcRect/>
          <a:stretch/>
        </p:blipFill>
        <p:spPr>
          <a:xfrm>
            <a:off x="610792" y="4051096"/>
            <a:ext cx="10971607" cy="2806902"/>
          </a:xfrm>
          <a:prstGeom prst="rect">
            <a:avLst/>
          </a:prstGeom>
          <a:noFill/>
          <a:ln>
            <a:noFill/>
          </a:ln>
        </p:spPr>
      </p:pic>
      <p:sp>
        <p:nvSpPr>
          <p:cNvPr id="263" name="Google Shape;263;p1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Stationary Distributions</a:t>
            </a:r>
            <a:endParaRPr/>
          </a:p>
        </p:txBody>
      </p:sp>
      <p:sp>
        <p:nvSpPr>
          <p:cNvPr id="264" name="Google Shape;264;p12"/>
          <p:cNvSpPr txBox="1">
            <a:spLocks noGrp="1"/>
          </p:cNvSpPr>
          <p:nvPr>
            <p:ph type="body" idx="1"/>
          </p:nvPr>
        </p:nvSpPr>
        <p:spPr>
          <a:xfrm>
            <a:off x="228600" y="1600201"/>
            <a:ext cx="5715000" cy="23622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800"/>
              <a:buChar char="o"/>
            </a:pPr>
            <a:r>
              <a:rPr lang="en-US" sz="2800"/>
              <a:t>For most chains:</a:t>
            </a:r>
            <a:endParaRPr/>
          </a:p>
          <a:p>
            <a:pPr marL="742913" lvl="1" indent="-285736" algn="l" rtl="0">
              <a:lnSpc>
                <a:spcPct val="90000"/>
              </a:lnSpc>
              <a:spcBef>
                <a:spcPts val="480"/>
              </a:spcBef>
              <a:spcAft>
                <a:spcPts val="0"/>
              </a:spcAft>
              <a:buSzPts val="2400"/>
              <a:buChar char="o"/>
            </a:pPr>
            <a:r>
              <a:rPr lang="en-US" sz="2400"/>
              <a:t>Influence of the initial distribution gets less and less over time.</a:t>
            </a:r>
            <a:endParaRPr/>
          </a:p>
          <a:p>
            <a:pPr marL="742913" lvl="1" indent="-285736" algn="l" rtl="0">
              <a:lnSpc>
                <a:spcPct val="90000"/>
              </a:lnSpc>
              <a:spcBef>
                <a:spcPts val="480"/>
              </a:spcBef>
              <a:spcAft>
                <a:spcPts val="0"/>
              </a:spcAft>
              <a:buSzPts val="2400"/>
              <a:buChar char="o"/>
            </a:pPr>
            <a:r>
              <a:rPr lang="en-US" sz="2400"/>
              <a:t>The distribution we end up in is independent of the initial distribution</a:t>
            </a:r>
            <a:endParaRPr/>
          </a:p>
          <a:p>
            <a:pPr marL="1600120" lvl="3" indent="-126987" algn="l" rtl="0">
              <a:lnSpc>
                <a:spcPct val="90000"/>
              </a:lnSpc>
              <a:spcBef>
                <a:spcPts val="320"/>
              </a:spcBef>
              <a:spcAft>
                <a:spcPts val="0"/>
              </a:spcAft>
              <a:buSzPts val="1600"/>
              <a:buNone/>
            </a:pPr>
            <a:endParaRPr sz="1600"/>
          </a:p>
          <a:p>
            <a:pPr marL="342882" lvl="0" indent="-165082" algn="l" rtl="0">
              <a:lnSpc>
                <a:spcPct val="90000"/>
              </a:lnSpc>
              <a:spcBef>
                <a:spcPts val="560"/>
              </a:spcBef>
              <a:spcAft>
                <a:spcPts val="0"/>
              </a:spcAft>
              <a:buSzPts val="2800"/>
              <a:buNone/>
            </a:pPr>
            <a:endParaRPr sz="2800"/>
          </a:p>
          <a:p>
            <a:pPr marL="342882" lvl="0" indent="-165082" algn="l" rtl="0">
              <a:lnSpc>
                <a:spcPct val="90000"/>
              </a:lnSpc>
              <a:spcBef>
                <a:spcPts val="560"/>
              </a:spcBef>
              <a:spcAft>
                <a:spcPts val="0"/>
              </a:spcAft>
              <a:buSzPts val="2800"/>
              <a:buNone/>
            </a:pPr>
            <a:endParaRPr sz="2800"/>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p:txBody>
      </p:sp>
      <p:pic>
        <p:nvPicPr>
          <p:cNvPr id="265" name="Google Shape;265;p12" descr="latex-image-1.pdf"/>
          <p:cNvPicPr preferRelativeResize="0"/>
          <p:nvPr/>
        </p:nvPicPr>
        <p:blipFill rotWithShape="1">
          <a:blip r:embed="rId4">
            <a:alphaModFix/>
          </a:blip>
          <a:srcRect/>
          <a:stretch/>
        </p:blipFill>
        <p:spPr>
          <a:xfrm>
            <a:off x="6858000" y="3657600"/>
            <a:ext cx="5019304" cy="609600"/>
          </a:xfrm>
          <a:prstGeom prst="rect">
            <a:avLst/>
          </a:prstGeom>
          <a:noFill/>
          <a:ln>
            <a:noFill/>
          </a:ln>
        </p:spPr>
      </p:pic>
      <p:pic>
        <p:nvPicPr>
          <p:cNvPr id="266" name="Google Shape;266;p12" descr="latex-image-1.pdf"/>
          <p:cNvPicPr preferRelativeResize="0"/>
          <p:nvPr/>
        </p:nvPicPr>
        <p:blipFill rotWithShape="1">
          <a:blip r:embed="rId5">
            <a:alphaModFix/>
          </a:blip>
          <a:srcRect/>
          <a:stretch/>
        </p:blipFill>
        <p:spPr>
          <a:xfrm>
            <a:off x="10033000" y="2476500"/>
            <a:ext cx="451669"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Stationary Distributions</a:t>
            </a:r>
            <a:endParaRPr/>
          </a:p>
        </p:txBody>
      </p:sp>
      <p:sp>
        <p:nvSpPr>
          <p:cNvPr id="272" name="Google Shape;272;p13"/>
          <p:cNvSpPr txBox="1">
            <a:spLocks noGrp="1"/>
          </p:cNvSpPr>
          <p:nvPr>
            <p:ph type="body" idx="1"/>
          </p:nvPr>
        </p:nvSpPr>
        <p:spPr>
          <a:xfrm>
            <a:off x="457200" y="1371600"/>
            <a:ext cx="8458200" cy="4754563"/>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800"/>
              <a:buChar char="o"/>
            </a:pPr>
            <a:r>
              <a:rPr lang="en-US" sz="2800"/>
              <a:t>Question: What’s P(X) at time t = infinity?</a:t>
            </a:r>
            <a:endParaRPr/>
          </a:p>
        </p:txBody>
      </p:sp>
      <p:pic>
        <p:nvPicPr>
          <p:cNvPr id="273" name="Google Shape;273;p13"/>
          <p:cNvPicPr preferRelativeResize="0"/>
          <p:nvPr/>
        </p:nvPicPr>
        <p:blipFill rotWithShape="1">
          <a:blip r:embed="rId3">
            <a:alphaModFix/>
          </a:blip>
          <a:srcRect/>
          <a:stretch/>
        </p:blipFill>
        <p:spPr>
          <a:xfrm>
            <a:off x="8209031" y="1143000"/>
            <a:ext cx="3982967" cy="2438399"/>
          </a:xfrm>
          <a:prstGeom prst="rect">
            <a:avLst/>
          </a:prstGeom>
          <a:noFill/>
          <a:ln>
            <a:noFill/>
          </a:ln>
        </p:spPr>
      </p:pic>
      <p:sp>
        <p:nvSpPr>
          <p:cNvPr id="274" name="Google Shape;274;p13"/>
          <p:cNvSpPr/>
          <p:nvPr/>
        </p:nvSpPr>
        <p:spPr>
          <a:xfrm>
            <a:off x="5562600" y="20574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baseline="-25000">
              <a:solidFill>
                <a:schemeClr val="dk1"/>
              </a:solidFill>
              <a:latin typeface="Times New Roman"/>
              <a:ea typeface="Times New Roman"/>
              <a:cs typeface="Times New Roman"/>
              <a:sym typeface="Times New Roman"/>
            </a:endParaRPr>
          </a:p>
        </p:txBody>
      </p:sp>
      <p:sp>
        <p:nvSpPr>
          <p:cNvPr id="275" name="Google Shape;275;p13"/>
          <p:cNvSpPr/>
          <p:nvPr/>
        </p:nvSpPr>
        <p:spPr>
          <a:xfrm>
            <a:off x="2362200" y="2057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cxnSp>
        <p:nvCxnSpPr>
          <p:cNvPr id="276" name="Google Shape;276;p13"/>
          <p:cNvCxnSpPr>
            <a:stCxn id="277" idx="6"/>
            <a:endCxn id="275" idx="2"/>
          </p:cNvCxnSpPr>
          <p:nvPr/>
        </p:nvCxnSpPr>
        <p:spPr>
          <a:xfrm>
            <a:off x="1981200" y="2324100"/>
            <a:ext cx="381000" cy="0"/>
          </a:xfrm>
          <a:prstGeom prst="straightConnector1">
            <a:avLst/>
          </a:prstGeom>
          <a:noFill/>
          <a:ln w="28575" cap="flat" cmpd="sng">
            <a:solidFill>
              <a:schemeClr val="dk1"/>
            </a:solidFill>
            <a:prstDash val="solid"/>
            <a:round/>
            <a:headEnd type="none" w="sm" len="sm"/>
            <a:tailEnd type="triangle" w="lg" len="lg"/>
          </a:ln>
        </p:spPr>
      </p:cxnSp>
      <p:sp>
        <p:nvSpPr>
          <p:cNvPr id="277" name="Google Shape;277;p13"/>
          <p:cNvSpPr/>
          <p:nvPr/>
        </p:nvSpPr>
        <p:spPr>
          <a:xfrm>
            <a:off x="1447800" y="2057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5320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278" name="Google Shape;278;p13"/>
          <p:cNvSpPr/>
          <p:nvPr/>
        </p:nvSpPr>
        <p:spPr>
          <a:xfrm>
            <a:off x="3276600" y="2057400"/>
            <a:ext cx="533400" cy="5334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cxnSp>
        <p:nvCxnSpPr>
          <p:cNvPr id="279" name="Google Shape;279;p13"/>
          <p:cNvCxnSpPr>
            <a:stCxn id="278" idx="6"/>
            <a:endCxn id="280" idx="2"/>
          </p:cNvCxnSpPr>
          <p:nvPr/>
        </p:nvCxnSpPr>
        <p:spPr>
          <a:xfrm>
            <a:off x="3810000" y="2324100"/>
            <a:ext cx="381000" cy="0"/>
          </a:xfrm>
          <a:prstGeom prst="straightConnector1">
            <a:avLst/>
          </a:prstGeom>
          <a:noFill/>
          <a:ln w="28575" cap="flat" cmpd="sng">
            <a:solidFill>
              <a:schemeClr val="dk1"/>
            </a:solidFill>
            <a:prstDash val="solid"/>
            <a:round/>
            <a:headEnd type="none" w="sm" len="sm"/>
            <a:tailEnd type="triangle" w="lg" len="lg"/>
          </a:ln>
        </p:spPr>
      </p:cxnSp>
      <p:cxnSp>
        <p:nvCxnSpPr>
          <p:cNvPr id="281" name="Google Shape;281;p13"/>
          <p:cNvCxnSpPr>
            <a:stCxn id="275" idx="6"/>
            <a:endCxn id="278" idx="2"/>
          </p:cNvCxnSpPr>
          <p:nvPr/>
        </p:nvCxnSpPr>
        <p:spPr>
          <a:xfrm>
            <a:off x="2895600" y="2324100"/>
            <a:ext cx="381000" cy="0"/>
          </a:xfrm>
          <a:prstGeom prst="straightConnector1">
            <a:avLst/>
          </a:prstGeom>
          <a:noFill/>
          <a:ln w="28575" cap="flat" cmpd="sng">
            <a:solidFill>
              <a:schemeClr val="dk1"/>
            </a:solidFill>
            <a:prstDash val="solid"/>
            <a:round/>
            <a:headEnd type="none" w="sm" len="sm"/>
            <a:tailEnd type="triangle" w="lg" len="lg"/>
          </a:ln>
        </p:spPr>
      </p:cxnSp>
      <p:sp>
        <p:nvSpPr>
          <p:cNvPr id="280" name="Google Shape;280;p13"/>
          <p:cNvSpPr/>
          <p:nvPr/>
        </p:nvSpPr>
        <p:spPr>
          <a:xfrm>
            <a:off x="4191000" y="2057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cxnSp>
        <p:nvCxnSpPr>
          <p:cNvPr id="282" name="Google Shape;282;p13"/>
          <p:cNvCxnSpPr>
            <a:stCxn id="280" idx="6"/>
            <a:endCxn id="274" idx="2"/>
          </p:cNvCxnSpPr>
          <p:nvPr/>
        </p:nvCxnSpPr>
        <p:spPr>
          <a:xfrm>
            <a:off x="4724400" y="2324100"/>
            <a:ext cx="838200" cy="0"/>
          </a:xfrm>
          <a:prstGeom prst="straightConnector1">
            <a:avLst/>
          </a:prstGeom>
          <a:noFill/>
          <a:ln w="28575" cap="flat" cmpd="sng">
            <a:solidFill>
              <a:schemeClr val="dk1"/>
            </a:solidFill>
            <a:prstDash val="dash"/>
            <a:round/>
            <a:headEnd type="none" w="sm" len="sm"/>
            <a:tailEnd type="triangle" w="lg" len="lg"/>
          </a:ln>
        </p:spPr>
      </p:cxnSp>
      <p:graphicFrame>
        <p:nvGraphicFramePr>
          <p:cNvPr id="283" name="Google Shape;283;p13"/>
          <p:cNvGraphicFramePr/>
          <p:nvPr/>
        </p:nvGraphicFramePr>
        <p:xfrm>
          <a:off x="9448800" y="3962400"/>
          <a:ext cx="2220900" cy="1844625"/>
        </p:xfrm>
        <a:graphic>
          <a:graphicData uri="http://schemas.openxmlformats.org/drawingml/2006/table">
            <a:tbl>
              <a:tblPr firstRow="1" bandRow="1">
                <a:noFill/>
                <a:tableStyleId>{4613B966-0ED0-4223-A588-87B437124698}</a:tableStyleId>
              </a:tblPr>
              <a:tblGrid>
                <a:gridCol w="563875">
                  <a:extLst>
                    <a:ext uri="{9D8B030D-6E8A-4147-A177-3AD203B41FA5}">
                      <a16:colId xmlns:a16="http://schemas.microsoft.com/office/drawing/2014/main" val="20000"/>
                    </a:ext>
                  </a:extLst>
                </a:gridCol>
                <a:gridCol w="563875">
                  <a:extLst>
                    <a:ext uri="{9D8B030D-6E8A-4147-A177-3AD203B41FA5}">
                      <a16:colId xmlns:a16="http://schemas.microsoft.com/office/drawing/2014/main" val="20001"/>
                    </a:ext>
                  </a:extLst>
                </a:gridCol>
                <a:gridCol w="1093150">
                  <a:extLst>
                    <a:ext uri="{9D8B030D-6E8A-4147-A177-3AD203B41FA5}">
                      <a16:colId xmlns:a16="http://schemas.microsoft.com/office/drawing/2014/main" val="20002"/>
                    </a:ext>
                  </a:extLst>
                </a:gridCol>
              </a:tblGrid>
              <a:tr h="3811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baseline="-25000">
                          <a:latin typeface="Calibri"/>
                          <a:ea typeface="Calibri"/>
                          <a:cs typeface="Calibri"/>
                          <a:sym typeface="Calibri"/>
                        </a:rPr>
                        <a:t>-1</a:t>
                      </a:r>
                      <a:endParaRPr sz="1400" u="none" strike="noStrike" cap="none"/>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endParaRPr sz="1800" b="1" i="0" u="none" strike="noStrike" cap="none" baseline="-25000">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Calibri"/>
                          <a:ea typeface="Calibri"/>
                          <a:cs typeface="Calibri"/>
                          <a:sym typeface="Calibri"/>
                        </a:rPr>
                        <a:t>P(</a:t>
                      </a: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a:latin typeface="Calibri"/>
                          <a:ea typeface="Calibri"/>
                          <a:cs typeface="Calibri"/>
                          <a:sym typeface="Calibri"/>
                        </a:rPr>
                        <a:t>|</a:t>
                      </a: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baseline="-25000">
                          <a:latin typeface="Calibri"/>
                          <a:ea typeface="Calibri"/>
                          <a:cs typeface="Calibri"/>
                          <a:sym typeface="Calibri"/>
                        </a:rPr>
                        <a:t>-1</a:t>
                      </a:r>
                      <a:r>
                        <a:rPr lang="en-US" sz="1800" b="1" u="none" strike="noStrike" cap="none">
                          <a:latin typeface="Calibri"/>
                          <a:ea typeface="Calibri"/>
                          <a:cs typeface="Calibri"/>
                          <a:sym typeface="Calibri"/>
                        </a:rPr>
                        <a:t>)</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8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Calibri"/>
                          <a:ea typeface="Calibri"/>
                          <a:cs typeface="Calibri"/>
                          <a:sym typeface="Calibri"/>
                        </a:rPr>
                        <a:t>sun</a:t>
                      </a:r>
                      <a:endParaRPr sz="1400" u="none" strike="noStrike" cap="none">
                        <a:solidFill>
                          <a:schemeClr val="lt1"/>
                        </a:solidFill>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Calibri"/>
                          <a:ea typeface="Calibri"/>
                          <a:cs typeface="Calibri"/>
                          <a:sym typeface="Calibri"/>
                        </a:rPr>
                        <a:t>sun</a:t>
                      </a:r>
                      <a:endParaRPr sz="1400" u="none" strike="noStrike" cap="none">
                        <a:solidFill>
                          <a:schemeClr val="lt1"/>
                        </a:solidFill>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Calibri"/>
                          <a:ea typeface="Calibri"/>
                          <a:cs typeface="Calibri"/>
                          <a:sym typeface="Calibri"/>
                        </a:rPr>
                        <a:t>0.9</a:t>
                      </a:r>
                      <a:endParaRPr sz="1400" u="none" strike="noStrike" cap="none">
                        <a:solidFill>
                          <a:schemeClr val="lt1"/>
                        </a:solidFill>
                      </a:endParaRPr>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sun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0.1</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sun</a:t>
                      </a:r>
                      <a:endParaRPr sz="1400" u="none" strike="noStrike" cap="none"/>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0.3</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0.7</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84" name="Google Shape;284;p13" descr="latex-image-1.pdf"/>
          <p:cNvPicPr preferRelativeResize="0"/>
          <p:nvPr/>
        </p:nvPicPr>
        <p:blipFill rotWithShape="1">
          <a:blip r:embed="rId4">
            <a:alphaModFix/>
          </a:blip>
          <a:srcRect/>
          <a:stretch/>
        </p:blipFill>
        <p:spPr>
          <a:xfrm>
            <a:off x="457200" y="2971800"/>
            <a:ext cx="7016259" cy="685800"/>
          </a:xfrm>
          <a:prstGeom prst="rect">
            <a:avLst/>
          </a:prstGeom>
          <a:noFill/>
          <a:ln>
            <a:noFill/>
          </a:ln>
        </p:spPr>
      </p:pic>
      <p:pic>
        <p:nvPicPr>
          <p:cNvPr id="285" name="Google Shape;285;p13" descr="latex-image-1.pdf"/>
          <p:cNvPicPr preferRelativeResize="0"/>
          <p:nvPr/>
        </p:nvPicPr>
        <p:blipFill rotWithShape="1">
          <a:blip r:embed="rId5">
            <a:alphaModFix/>
          </a:blip>
          <a:srcRect/>
          <a:stretch/>
        </p:blipFill>
        <p:spPr>
          <a:xfrm>
            <a:off x="457200" y="3962400"/>
            <a:ext cx="4800600" cy="702338"/>
          </a:xfrm>
          <a:prstGeom prst="rect">
            <a:avLst/>
          </a:prstGeom>
          <a:noFill/>
          <a:ln>
            <a:noFill/>
          </a:ln>
        </p:spPr>
      </p:pic>
      <p:pic>
        <p:nvPicPr>
          <p:cNvPr id="286" name="Google Shape;286;p13" descr="latex-image-1.pdf"/>
          <p:cNvPicPr preferRelativeResize="0"/>
          <p:nvPr/>
        </p:nvPicPr>
        <p:blipFill rotWithShape="1">
          <a:blip r:embed="rId6">
            <a:alphaModFix/>
          </a:blip>
          <a:srcRect/>
          <a:stretch/>
        </p:blipFill>
        <p:spPr>
          <a:xfrm>
            <a:off x="457200" y="4876800"/>
            <a:ext cx="2971800" cy="695202"/>
          </a:xfrm>
          <a:prstGeom prst="rect">
            <a:avLst/>
          </a:prstGeom>
          <a:noFill/>
          <a:ln>
            <a:noFill/>
          </a:ln>
        </p:spPr>
      </p:pic>
      <p:pic>
        <p:nvPicPr>
          <p:cNvPr id="287" name="Google Shape;287;p13" descr="latex-image-1.pdf"/>
          <p:cNvPicPr preferRelativeResize="0"/>
          <p:nvPr/>
        </p:nvPicPr>
        <p:blipFill rotWithShape="1">
          <a:blip r:embed="rId7">
            <a:alphaModFix/>
          </a:blip>
          <a:srcRect/>
          <a:stretch/>
        </p:blipFill>
        <p:spPr>
          <a:xfrm>
            <a:off x="1219200" y="6019800"/>
            <a:ext cx="3270417" cy="304800"/>
          </a:xfrm>
          <a:prstGeom prst="rect">
            <a:avLst/>
          </a:prstGeom>
          <a:noFill/>
          <a:ln>
            <a:noFill/>
          </a:ln>
        </p:spPr>
      </p:pic>
      <p:pic>
        <p:nvPicPr>
          <p:cNvPr id="288" name="Google Shape;288;p13" descr="latex-image-1.pdf"/>
          <p:cNvPicPr preferRelativeResize="0"/>
          <p:nvPr/>
        </p:nvPicPr>
        <p:blipFill rotWithShape="1">
          <a:blip r:embed="rId8">
            <a:alphaModFix/>
          </a:blip>
          <a:srcRect/>
          <a:stretch/>
        </p:blipFill>
        <p:spPr>
          <a:xfrm>
            <a:off x="6318250" y="5486400"/>
            <a:ext cx="2216150" cy="803465"/>
          </a:xfrm>
          <a:prstGeom prst="rect">
            <a:avLst/>
          </a:prstGeom>
          <a:noFill/>
          <a:ln>
            <a:noFill/>
          </a:ln>
        </p:spPr>
      </p:pic>
      <p:sp>
        <p:nvSpPr>
          <p:cNvPr id="289" name="Google Shape;289;p13"/>
          <p:cNvSpPr/>
          <p:nvPr/>
        </p:nvSpPr>
        <p:spPr>
          <a:xfrm>
            <a:off x="5041392" y="5638800"/>
            <a:ext cx="978408" cy="484632"/>
          </a:xfrm>
          <a:prstGeom prst="rightArrow">
            <a:avLst>
              <a:gd name="adj1" fmla="val 50000"/>
              <a:gd name="adj2" fmla="val 50000"/>
            </a:avLst>
          </a:prstGeom>
          <a:solidFill>
            <a:srgbClr val="BFBFB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13"/>
          <p:cNvSpPr txBox="1"/>
          <p:nvPr/>
        </p:nvSpPr>
        <p:spPr>
          <a:xfrm>
            <a:off x="304800" y="5867400"/>
            <a:ext cx="79841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Also: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4"/>
          <p:cNvSpPr txBox="1">
            <a:spLocks noGrp="1"/>
          </p:cNvSpPr>
          <p:nvPr>
            <p:ph type="title"/>
          </p:nvPr>
        </p:nvSpPr>
        <p:spPr>
          <a:xfrm>
            <a:off x="0" y="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Application of Stationary Distribution: Web Link Analysis</a:t>
            </a:r>
            <a:endParaRPr/>
          </a:p>
        </p:txBody>
      </p:sp>
      <p:sp>
        <p:nvSpPr>
          <p:cNvPr id="297" name="Google Shape;297;p14"/>
          <p:cNvSpPr txBox="1">
            <a:spLocks noGrp="1"/>
          </p:cNvSpPr>
          <p:nvPr>
            <p:ph type="body" idx="1"/>
          </p:nvPr>
        </p:nvSpPr>
        <p:spPr>
          <a:xfrm>
            <a:off x="228600" y="1371600"/>
            <a:ext cx="7239000" cy="4525963"/>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400"/>
              <a:buChar char="o"/>
            </a:pPr>
            <a:r>
              <a:rPr lang="en-US" sz="2400"/>
              <a:t>PageRank over a web graph</a:t>
            </a:r>
            <a:endParaRPr/>
          </a:p>
          <a:p>
            <a:pPr marL="742913" lvl="1" indent="-285736" algn="l" rtl="0">
              <a:lnSpc>
                <a:spcPct val="80000"/>
              </a:lnSpc>
              <a:spcBef>
                <a:spcPts val="400"/>
              </a:spcBef>
              <a:spcAft>
                <a:spcPts val="0"/>
              </a:spcAft>
              <a:buSzPts val="2000"/>
              <a:buChar char="o"/>
            </a:pPr>
            <a:r>
              <a:rPr lang="en-US" sz="2000"/>
              <a:t>Each web page is a possible value of a state</a:t>
            </a:r>
            <a:endParaRPr/>
          </a:p>
          <a:p>
            <a:pPr marL="2514474" lvl="5" indent="-196837" algn="l" rtl="0">
              <a:lnSpc>
                <a:spcPct val="80000"/>
              </a:lnSpc>
              <a:spcBef>
                <a:spcPts val="100"/>
              </a:spcBef>
              <a:spcAft>
                <a:spcPts val="0"/>
              </a:spcAft>
              <a:buSzPts val="500"/>
              <a:buNone/>
            </a:pPr>
            <a:endParaRPr sz="500"/>
          </a:p>
          <a:p>
            <a:pPr marL="742913" lvl="1" indent="-285736" algn="l" rtl="0">
              <a:lnSpc>
                <a:spcPct val="80000"/>
              </a:lnSpc>
              <a:spcBef>
                <a:spcPts val="400"/>
              </a:spcBef>
              <a:spcAft>
                <a:spcPts val="0"/>
              </a:spcAft>
              <a:buSzPts val="2000"/>
              <a:buChar char="o"/>
            </a:pPr>
            <a:r>
              <a:rPr lang="en-US" sz="2000"/>
              <a:t>Initial distribution: uniform over pages</a:t>
            </a:r>
            <a:endParaRPr/>
          </a:p>
          <a:p>
            <a:pPr marL="2971652" lvl="6" indent="-196837" algn="l" rtl="0">
              <a:lnSpc>
                <a:spcPct val="80000"/>
              </a:lnSpc>
              <a:spcBef>
                <a:spcPts val="100"/>
              </a:spcBef>
              <a:spcAft>
                <a:spcPts val="0"/>
              </a:spcAft>
              <a:buSzPts val="500"/>
              <a:buNone/>
            </a:pPr>
            <a:endParaRPr sz="500"/>
          </a:p>
          <a:p>
            <a:pPr marL="742913" lvl="1" indent="-285736" algn="l" rtl="0">
              <a:lnSpc>
                <a:spcPct val="80000"/>
              </a:lnSpc>
              <a:spcBef>
                <a:spcPts val="400"/>
              </a:spcBef>
              <a:spcAft>
                <a:spcPts val="0"/>
              </a:spcAft>
              <a:buSzPts val="2000"/>
              <a:buChar char="o"/>
            </a:pPr>
            <a:r>
              <a:rPr lang="en-US" sz="2000"/>
              <a:t>Transitions:</a:t>
            </a:r>
            <a:endParaRPr/>
          </a:p>
          <a:p>
            <a:pPr marL="2514474" lvl="5" indent="-196837" algn="l" rtl="0">
              <a:lnSpc>
                <a:spcPct val="80000"/>
              </a:lnSpc>
              <a:spcBef>
                <a:spcPts val="100"/>
              </a:spcBef>
              <a:spcAft>
                <a:spcPts val="0"/>
              </a:spcAft>
              <a:buSzPts val="500"/>
              <a:buNone/>
            </a:pPr>
            <a:endParaRPr sz="500"/>
          </a:p>
          <a:p>
            <a:pPr marL="1142942" lvl="2" indent="-228587" algn="l" rtl="0">
              <a:lnSpc>
                <a:spcPct val="80000"/>
              </a:lnSpc>
              <a:spcBef>
                <a:spcPts val="360"/>
              </a:spcBef>
              <a:spcAft>
                <a:spcPts val="0"/>
              </a:spcAft>
              <a:buSzPts val="1800"/>
              <a:buChar char="o"/>
            </a:pPr>
            <a:r>
              <a:rPr lang="en-US" sz="1800"/>
              <a:t>With prob. c, uniform jump to a</a:t>
            </a:r>
            <a:endParaRPr/>
          </a:p>
          <a:p>
            <a:pPr marL="1142942" lvl="2" indent="-228587" algn="l" rtl="0">
              <a:lnSpc>
                <a:spcPct val="80000"/>
              </a:lnSpc>
              <a:spcBef>
                <a:spcPts val="360"/>
              </a:spcBef>
              <a:spcAft>
                <a:spcPts val="0"/>
              </a:spcAft>
              <a:buSzPts val="1800"/>
              <a:buFont typeface="Noto Sans Symbols"/>
              <a:buNone/>
            </a:pPr>
            <a:r>
              <a:rPr lang="en-US" sz="1800"/>
              <a:t>	random page (dotted lines, not all shown)</a:t>
            </a:r>
            <a:endParaRPr/>
          </a:p>
          <a:p>
            <a:pPr marL="1142942" lvl="2" indent="-228587" algn="l" rtl="0">
              <a:lnSpc>
                <a:spcPct val="80000"/>
              </a:lnSpc>
              <a:spcBef>
                <a:spcPts val="360"/>
              </a:spcBef>
              <a:spcAft>
                <a:spcPts val="0"/>
              </a:spcAft>
              <a:buSzPts val="1800"/>
              <a:buChar char="o"/>
            </a:pPr>
            <a:r>
              <a:rPr lang="en-US" sz="1800"/>
              <a:t>With prob. 1-c, follow a random</a:t>
            </a:r>
            <a:endParaRPr/>
          </a:p>
          <a:p>
            <a:pPr marL="1142942" lvl="2" indent="-228587" algn="l" rtl="0">
              <a:lnSpc>
                <a:spcPct val="80000"/>
              </a:lnSpc>
              <a:spcBef>
                <a:spcPts val="360"/>
              </a:spcBef>
              <a:spcAft>
                <a:spcPts val="0"/>
              </a:spcAft>
              <a:buSzPts val="1800"/>
              <a:buFont typeface="Noto Sans Symbols"/>
              <a:buNone/>
            </a:pPr>
            <a:r>
              <a:rPr lang="en-US" sz="1800"/>
              <a:t>	outlink (solid lines)</a:t>
            </a:r>
            <a:endParaRPr/>
          </a:p>
          <a:p>
            <a:pPr marL="1600120" lvl="3" indent="-152387" algn="l" rtl="0">
              <a:lnSpc>
                <a:spcPct val="80000"/>
              </a:lnSpc>
              <a:spcBef>
                <a:spcPts val="240"/>
              </a:spcBef>
              <a:spcAft>
                <a:spcPts val="0"/>
              </a:spcAft>
              <a:buSzPts val="1200"/>
              <a:buNone/>
            </a:pPr>
            <a:endParaRPr sz="1200"/>
          </a:p>
          <a:p>
            <a:pPr marL="342882" lvl="0" indent="-342882" algn="l" rtl="0">
              <a:lnSpc>
                <a:spcPct val="80000"/>
              </a:lnSpc>
              <a:spcBef>
                <a:spcPts val="480"/>
              </a:spcBef>
              <a:spcAft>
                <a:spcPts val="0"/>
              </a:spcAft>
              <a:buSzPts val="2400"/>
              <a:buChar char="o"/>
            </a:pPr>
            <a:r>
              <a:rPr lang="en-US" sz="2400"/>
              <a:t>Stationary distribution</a:t>
            </a:r>
            <a:endParaRPr/>
          </a:p>
          <a:p>
            <a:pPr marL="742913" lvl="1" indent="-285736" algn="l" rtl="0">
              <a:lnSpc>
                <a:spcPct val="80000"/>
              </a:lnSpc>
              <a:spcBef>
                <a:spcPts val="400"/>
              </a:spcBef>
              <a:spcAft>
                <a:spcPts val="0"/>
              </a:spcAft>
              <a:buSzPts val="2000"/>
              <a:buChar char="o"/>
            </a:pPr>
            <a:r>
              <a:rPr lang="en-US" sz="2000"/>
              <a:t>Will spend more time on highly reachable pages</a:t>
            </a:r>
            <a:endParaRPr/>
          </a:p>
          <a:p>
            <a:pPr marL="742913" lvl="1" indent="-285736" algn="l" rtl="0">
              <a:lnSpc>
                <a:spcPct val="80000"/>
              </a:lnSpc>
              <a:spcBef>
                <a:spcPts val="400"/>
              </a:spcBef>
              <a:spcAft>
                <a:spcPts val="0"/>
              </a:spcAft>
              <a:buSzPts val="2000"/>
              <a:buChar char="o"/>
            </a:pPr>
            <a:r>
              <a:rPr lang="en-US" sz="2000"/>
              <a:t>E.g. many ways to get to the Acrobat Reader download page</a:t>
            </a:r>
            <a:endParaRPr/>
          </a:p>
          <a:p>
            <a:pPr marL="742913" lvl="1" indent="-285736" algn="l" rtl="0">
              <a:lnSpc>
                <a:spcPct val="80000"/>
              </a:lnSpc>
              <a:spcBef>
                <a:spcPts val="400"/>
              </a:spcBef>
              <a:spcAft>
                <a:spcPts val="0"/>
              </a:spcAft>
              <a:buSzPts val="2000"/>
              <a:buChar char="o"/>
            </a:pPr>
            <a:r>
              <a:rPr lang="en-US" sz="2000"/>
              <a:t>Somewhat robust to link spam.</a:t>
            </a:r>
            <a:endParaRPr/>
          </a:p>
          <a:p>
            <a:pPr marL="742913" lvl="1" indent="-285736" algn="l" rtl="0">
              <a:lnSpc>
                <a:spcPct val="80000"/>
              </a:lnSpc>
              <a:spcBef>
                <a:spcPts val="400"/>
              </a:spcBef>
              <a:spcAft>
                <a:spcPts val="0"/>
              </a:spcAft>
              <a:buSzPts val="2000"/>
              <a:buChar char="o"/>
            </a:pPr>
            <a:r>
              <a:rPr lang="en-US" sz="2000"/>
              <a:t>Google 1.0 returned the set of pages containing all your keywords in decreasing rank, now all search engines use link analysis along with many other factors (rank actually getting less important over time)</a:t>
            </a:r>
            <a:endParaRPr/>
          </a:p>
        </p:txBody>
      </p:sp>
      <p:sp>
        <p:nvSpPr>
          <p:cNvPr id="298" name="Google Shape;298;p14"/>
          <p:cNvSpPr/>
          <p:nvPr/>
        </p:nvSpPr>
        <p:spPr>
          <a:xfrm>
            <a:off x="8339137" y="2424112"/>
            <a:ext cx="228600" cy="228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14"/>
          <p:cNvSpPr/>
          <p:nvPr/>
        </p:nvSpPr>
        <p:spPr>
          <a:xfrm>
            <a:off x="9405937" y="2347912"/>
            <a:ext cx="228600" cy="228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 name="Google Shape;300;p14"/>
          <p:cNvSpPr/>
          <p:nvPr/>
        </p:nvSpPr>
        <p:spPr>
          <a:xfrm>
            <a:off x="9024937" y="3567112"/>
            <a:ext cx="228600" cy="228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14"/>
          <p:cNvSpPr/>
          <p:nvPr/>
        </p:nvSpPr>
        <p:spPr>
          <a:xfrm>
            <a:off x="9786937" y="3033712"/>
            <a:ext cx="228600" cy="228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14"/>
          <p:cNvSpPr/>
          <p:nvPr/>
        </p:nvSpPr>
        <p:spPr>
          <a:xfrm>
            <a:off x="8262937" y="3186112"/>
            <a:ext cx="228600" cy="228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03" name="Google Shape;303;p14"/>
          <p:cNvCxnSpPr>
            <a:stCxn id="298" idx="6"/>
            <a:endCxn id="299" idx="2"/>
          </p:cNvCxnSpPr>
          <p:nvPr/>
        </p:nvCxnSpPr>
        <p:spPr>
          <a:xfrm rot="10800000" flipH="1">
            <a:off x="8567737" y="2462212"/>
            <a:ext cx="838200" cy="76200"/>
          </a:xfrm>
          <a:prstGeom prst="straightConnector1">
            <a:avLst/>
          </a:prstGeom>
          <a:noFill/>
          <a:ln w="28575" cap="flat" cmpd="sng">
            <a:solidFill>
              <a:schemeClr val="dk1"/>
            </a:solidFill>
            <a:prstDash val="solid"/>
            <a:round/>
            <a:headEnd type="none" w="sm" len="sm"/>
            <a:tailEnd type="triangle" w="med" len="med"/>
          </a:ln>
        </p:spPr>
      </p:cxnSp>
      <p:cxnSp>
        <p:nvCxnSpPr>
          <p:cNvPr id="304" name="Google Shape;304;p14"/>
          <p:cNvCxnSpPr>
            <a:stCxn id="301" idx="0"/>
            <a:endCxn id="299" idx="5"/>
          </p:cNvCxnSpPr>
          <p:nvPr/>
        </p:nvCxnSpPr>
        <p:spPr>
          <a:xfrm rot="10800000">
            <a:off x="9600937" y="2542912"/>
            <a:ext cx="300300" cy="490800"/>
          </a:xfrm>
          <a:prstGeom prst="straightConnector1">
            <a:avLst/>
          </a:prstGeom>
          <a:noFill/>
          <a:ln w="28575" cap="flat" cmpd="sng">
            <a:solidFill>
              <a:schemeClr val="dk1"/>
            </a:solidFill>
            <a:prstDash val="solid"/>
            <a:round/>
            <a:headEnd type="none" w="sm" len="sm"/>
            <a:tailEnd type="triangle" w="med" len="med"/>
          </a:ln>
        </p:spPr>
      </p:cxnSp>
      <p:cxnSp>
        <p:nvCxnSpPr>
          <p:cNvPr id="305" name="Google Shape;305;p14"/>
          <p:cNvCxnSpPr>
            <a:stCxn id="298" idx="5"/>
            <a:endCxn id="300" idx="1"/>
          </p:cNvCxnSpPr>
          <p:nvPr/>
        </p:nvCxnSpPr>
        <p:spPr>
          <a:xfrm>
            <a:off x="8534259" y="2619234"/>
            <a:ext cx="524100" cy="981300"/>
          </a:xfrm>
          <a:prstGeom prst="straightConnector1">
            <a:avLst/>
          </a:prstGeom>
          <a:noFill/>
          <a:ln w="28575" cap="flat" cmpd="sng">
            <a:solidFill>
              <a:schemeClr val="dk1"/>
            </a:solidFill>
            <a:prstDash val="solid"/>
            <a:round/>
            <a:headEnd type="none" w="sm" len="sm"/>
            <a:tailEnd type="triangle" w="med" len="med"/>
          </a:ln>
        </p:spPr>
      </p:cxnSp>
      <p:cxnSp>
        <p:nvCxnSpPr>
          <p:cNvPr id="306" name="Google Shape;306;p14"/>
          <p:cNvCxnSpPr>
            <a:stCxn id="300" idx="7"/>
            <a:endCxn id="299" idx="4"/>
          </p:cNvCxnSpPr>
          <p:nvPr/>
        </p:nvCxnSpPr>
        <p:spPr>
          <a:xfrm rot="10800000" flipH="1">
            <a:off x="9220059" y="2576390"/>
            <a:ext cx="300300" cy="1024200"/>
          </a:xfrm>
          <a:prstGeom prst="straightConnector1">
            <a:avLst/>
          </a:prstGeom>
          <a:noFill/>
          <a:ln w="28575" cap="flat" cmpd="sng">
            <a:solidFill>
              <a:schemeClr val="dk1"/>
            </a:solidFill>
            <a:prstDash val="solid"/>
            <a:round/>
            <a:headEnd type="none" w="sm" len="sm"/>
            <a:tailEnd type="triangle" w="med" len="med"/>
          </a:ln>
        </p:spPr>
      </p:cxnSp>
      <p:cxnSp>
        <p:nvCxnSpPr>
          <p:cNvPr id="307" name="Google Shape;307;p14"/>
          <p:cNvCxnSpPr>
            <a:stCxn id="299" idx="1"/>
            <a:endCxn id="298" idx="7"/>
          </p:cNvCxnSpPr>
          <p:nvPr/>
        </p:nvCxnSpPr>
        <p:spPr>
          <a:xfrm rot="5400000">
            <a:off x="8948765" y="1966940"/>
            <a:ext cx="76200" cy="905100"/>
          </a:xfrm>
          <a:prstGeom prst="curvedConnector3">
            <a:avLst>
              <a:gd name="adj1" fmla="val -343935"/>
            </a:avLst>
          </a:prstGeom>
          <a:noFill/>
          <a:ln w="9525" cap="flat" cmpd="sng">
            <a:solidFill>
              <a:schemeClr val="dk1"/>
            </a:solidFill>
            <a:prstDash val="dash"/>
            <a:round/>
            <a:headEnd type="none" w="sm" len="sm"/>
            <a:tailEnd type="triangle" w="med" len="med"/>
          </a:ln>
        </p:spPr>
      </p:cxnSp>
      <p:cxnSp>
        <p:nvCxnSpPr>
          <p:cNvPr id="308" name="Google Shape;308;p14"/>
          <p:cNvCxnSpPr>
            <a:stCxn id="299" idx="6"/>
            <a:endCxn id="301" idx="6"/>
          </p:cNvCxnSpPr>
          <p:nvPr/>
        </p:nvCxnSpPr>
        <p:spPr>
          <a:xfrm>
            <a:off x="9634537" y="2462212"/>
            <a:ext cx="381000" cy="685800"/>
          </a:xfrm>
          <a:prstGeom prst="curvedConnector3">
            <a:avLst>
              <a:gd name="adj1" fmla="val 160000"/>
            </a:avLst>
          </a:prstGeom>
          <a:noFill/>
          <a:ln w="9525" cap="flat" cmpd="sng">
            <a:solidFill>
              <a:schemeClr val="dk1"/>
            </a:solidFill>
            <a:prstDash val="dash"/>
            <a:round/>
            <a:headEnd type="none" w="sm" len="sm"/>
            <a:tailEnd type="triangle" w="med" len="med"/>
          </a:ln>
        </p:spPr>
      </p:cxnSp>
      <p:cxnSp>
        <p:nvCxnSpPr>
          <p:cNvPr id="309" name="Google Shape;309;p14"/>
          <p:cNvCxnSpPr>
            <a:stCxn id="299" idx="0"/>
            <a:endCxn id="302" idx="2"/>
          </p:cNvCxnSpPr>
          <p:nvPr/>
        </p:nvCxnSpPr>
        <p:spPr>
          <a:xfrm rot="5400000">
            <a:off x="8415337" y="2195512"/>
            <a:ext cx="952500" cy="1257300"/>
          </a:xfrm>
          <a:prstGeom prst="curvedConnector4">
            <a:avLst>
              <a:gd name="adj1" fmla="val -45338"/>
              <a:gd name="adj2" fmla="val 118180"/>
            </a:avLst>
          </a:prstGeom>
          <a:noFill/>
          <a:ln w="9525" cap="flat" cmpd="sng">
            <a:solidFill>
              <a:schemeClr val="dk1"/>
            </a:solidFill>
            <a:prstDash val="dash"/>
            <a:round/>
            <a:headEnd type="none" w="sm" len="sm"/>
            <a:tailEnd type="triangle" w="med" len="med"/>
          </a:ln>
        </p:spPr>
      </p:cxnSp>
      <p:cxnSp>
        <p:nvCxnSpPr>
          <p:cNvPr id="310" name="Google Shape;310;p14"/>
          <p:cNvCxnSpPr>
            <a:stCxn id="299" idx="7"/>
            <a:endCxn id="300" idx="6"/>
          </p:cNvCxnSpPr>
          <p:nvPr/>
        </p:nvCxnSpPr>
        <p:spPr>
          <a:xfrm rot="5400000">
            <a:off x="8777409" y="2857640"/>
            <a:ext cx="1299900" cy="347400"/>
          </a:xfrm>
          <a:prstGeom prst="curvedConnector4">
            <a:avLst>
              <a:gd name="adj1" fmla="val -20407"/>
              <a:gd name="adj2" fmla="val -273308"/>
            </a:avLst>
          </a:prstGeom>
          <a:noFill/>
          <a:ln w="9525" cap="flat" cmpd="sng">
            <a:solidFill>
              <a:schemeClr val="dk1"/>
            </a:solidFill>
            <a:prstDash val="dash"/>
            <a:round/>
            <a:headEnd type="none" w="sm" len="sm"/>
            <a:tailEnd type="triangle" w="med" len="med"/>
          </a:ln>
        </p:spPr>
      </p:cxnSp>
      <p:cxnSp>
        <p:nvCxnSpPr>
          <p:cNvPr id="311" name="Google Shape;311;p14"/>
          <p:cNvCxnSpPr>
            <a:stCxn id="299" idx="0"/>
            <a:endCxn id="299" idx="7"/>
          </p:cNvCxnSpPr>
          <p:nvPr/>
        </p:nvCxnSpPr>
        <p:spPr>
          <a:xfrm rot="-5400000" flipH="1">
            <a:off x="9543787" y="2324362"/>
            <a:ext cx="33600" cy="80700"/>
          </a:xfrm>
          <a:prstGeom prst="curvedConnector3">
            <a:avLst>
              <a:gd name="adj1" fmla="val -2007969"/>
            </a:avLst>
          </a:prstGeom>
          <a:noFill/>
          <a:ln w="9525" cap="flat" cmpd="sng">
            <a:solidFill>
              <a:schemeClr val="dk1"/>
            </a:solidFill>
            <a:prstDash val="dash"/>
            <a:round/>
            <a:headEnd type="none" w="sm" len="sm"/>
            <a:tailEnd type="triangle" w="med" len="med"/>
          </a:ln>
        </p:spPr>
      </p:cxnSp>
      <p:pic>
        <p:nvPicPr>
          <p:cNvPr id="312" name="Google Shape;312;p14"/>
          <p:cNvPicPr preferRelativeResize="0"/>
          <p:nvPr/>
        </p:nvPicPr>
        <p:blipFill rotWithShape="1">
          <a:blip r:embed="rId3">
            <a:alphaModFix/>
          </a:blip>
          <a:srcRect/>
          <a:stretch/>
        </p:blipFill>
        <p:spPr>
          <a:xfrm>
            <a:off x="7403284" y="4343400"/>
            <a:ext cx="4788715" cy="2362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Hidden Markov Models</a:t>
            </a:r>
            <a:endParaRPr/>
          </a:p>
        </p:txBody>
      </p:sp>
      <p:pic>
        <p:nvPicPr>
          <p:cNvPr id="318" name="Google Shape;318;p16"/>
          <p:cNvPicPr preferRelativeResize="0"/>
          <p:nvPr/>
        </p:nvPicPr>
        <p:blipFill rotWithShape="1">
          <a:blip r:embed="rId3">
            <a:alphaModFix/>
          </a:blip>
          <a:srcRect/>
          <a:stretch/>
        </p:blipFill>
        <p:spPr>
          <a:xfrm>
            <a:off x="3200400" y="1219200"/>
            <a:ext cx="5954245" cy="53976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Pacman – Sonar</a:t>
            </a:r>
            <a:endParaRPr/>
          </a:p>
        </p:txBody>
      </p:sp>
      <p:pic>
        <p:nvPicPr>
          <p:cNvPr id="324" name="Google Shape;324;p17" descr="Screen Shot 2014-08-21 at 7.37.41 PM.png"/>
          <p:cNvPicPr preferRelativeResize="0"/>
          <p:nvPr/>
        </p:nvPicPr>
        <p:blipFill rotWithShape="1">
          <a:blip r:embed="rId3">
            <a:alphaModFix/>
          </a:blip>
          <a:srcRect/>
          <a:stretch/>
        </p:blipFill>
        <p:spPr>
          <a:xfrm>
            <a:off x="3059111" y="1295400"/>
            <a:ext cx="6073778" cy="5107381"/>
          </a:xfrm>
          <a:prstGeom prst="rect">
            <a:avLst/>
          </a:prstGeom>
          <a:noFill/>
          <a:ln>
            <a:noFill/>
          </a:ln>
        </p:spPr>
      </p:pic>
      <p:sp>
        <p:nvSpPr>
          <p:cNvPr id="325" name="Google Shape;325;p17"/>
          <p:cNvSpPr txBox="1"/>
          <p:nvPr/>
        </p:nvSpPr>
        <p:spPr>
          <a:xfrm>
            <a:off x="7785911" y="6507901"/>
            <a:ext cx="44005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[Demo: Pacman – Sonar – No Beliefs(L14D1)]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Video of Demo Pacman – Sonar (no beliefs)</a:t>
            </a:r>
            <a:endParaRPr/>
          </a:p>
        </p:txBody>
      </p:sp>
      <p:pic>
        <p:nvPicPr>
          <p:cNvPr id="331" name="Google Shape;331;p18"/>
          <p:cNvPicPr preferRelativeResize="0"/>
          <p:nvPr/>
        </p:nvPicPr>
        <p:blipFill rotWithShape="1">
          <a:blip r:embed="rId3">
            <a:alphaModFix/>
          </a:blip>
          <a:srcRect/>
          <a:stretch/>
        </p:blipFill>
        <p:spPr>
          <a:xfrm>
            <a:off x="1981200" y="1143001"/>
            <a:ext cx="8305800" cy="5191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Hidden Markov Models</a:t>
            </a:r>
            <a:endParaRPr/>
          </a:p>
        </p:txBody>
      </p:sp>
      <p:sp>
        <p:nvSpPr>
          <p:cNvPr id="337" name="Google Shape;337;p19"/>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400"/>
              <a:buChar char="o"/>
            </a:pPr>
            <a:r>
              <a:rPr lang="en-US" sz="2400">
                <a:latin typeface="Calibri"/>
                <a:ea typeface="Calibri"/>
                <a:cs typeface="Calibri"/>
                <a:sym typeface="Calibri"/>
              </a:rPr>
              <a:t>Markov chains not so useful for most agents</a:t>
            </a:r>
            <a:endParaRPr/>
          </a:p>
          <a:p>
            <a:pPr marL="742913" lvl="1" indent="-285736" algn="l" rtl="0">
              <a:lnSpc>
                <a:spcPct val="90000"/>
              </a:lnSpc>
              <a:spcBef>
                <a:spcPts val="400"/>
              </a:spcBef>
              <a:spcAft>
                <a:spcPts val="0"/>
              </a:spcAft>
              <a:buSzPts val="2000"/>
              <a:buChar char="o"/>
            </a:pPr>
            <a:r>
              <a:rPr lang="en-US" sz="2000">
                <a:latin typeface="Calibri"/>
                <a:ea typeface="Calibri"/>
                <a:cs typeface="Calibri"/>
                <a:sym typeface="Calibri"/>
              </a:rPr>
              <a:t>Need observations to update your beliefs</a:t>
            </a:r>
            <a:endParaRPr/>
          </a:p>
          <a:p>
            <a:pPr marL="742913" lvl="1" indent="-158736" algn="l" rtl="0">
              <a:lnSpc>
                <a:spcPct val="90000"/>
              </a:lnSpc>
              <a:spcBef>
                <a:spcPts val="400"/>
              </a:spcBef>
              <a:spcAft>
                <a:spcPts val="0"/>
              </a:spcAft>
              <a:buSzPts val="2000"/>
              <a:buNone/>
            </a:pPr>
            <a:endParaRPr sz="2000">
              <a:latin typeface="Calibri"/>
              <a:ea typeface="Calibri"/>
              <a:cs typeface="Calibri"/>
              <a:sym typeface="Calibri"/>
            </a:endParaRPr>
          </a:p>
          <a:p>
            <a:pPr marL="342882" lvl="0" indent="-342882" algn="l" rtl="0">
              <a:lnSpc>
                <a:spcPct val="90000"/>
              </a:lnSpc>
              <a:spcBef>
                <a:spcPts val="480"/>
              </a:spcBef>
              <a:spcAft>
                <a:spcPts val="0"/>
              </a:spcAft>
              <a:buSzPts val="2400"/>
              <a:buChar char="o"/>
            </a:pPr>
            <a:r>
              <a:rPr lang="en-US" sz="2400">
                <a:latin typeface="Calibri"/>
                <a:ea typeface="Calibri"/>
                <a:cs typeface="Calibri"/>
                <a:sym typeface="Calibri"/>
              </a:rPr>
              <a:t>Hidden Markov models (HMMs)</a:t>
            </a:r>
            <a:endParaRPr/>
          </a:p>
          <a:p>
            <a:pPr marL="742913" lvl="1" indent="-285736" algn="l" rtl="0">
              <a:lnSpc>
                <a:spcPct val="90000"/>
              </a:lnSpc>
              <a:spcBef>
                <a:spcPts val="400"/>
              </a:spcBef>
              <a:spcAft>
                <a:spcPts val="0"/>
              </a:spcAft>
              <a:buSzPts val="2000"/>
              <a:buChar char="o"/>
            </a:pPr>
            <a:r>
              <a:rPr lang="en-US" sz="2000">
                <a:latin typeface="Calibri"/>
                <a:ea typeface="Calibri"/>
                <a:cs typeface="Calibri"/>
                <a:sym typeface="Calibri"/>
              </a:rPr>
              <a:t>Underlying Markov chain over states X</a:t>
            </a:r>
            <a:endParaRPr/>
          </a:p>
          <a:p>
            <a:pPr marL="742913" lvl="1" indent="-285736" algn="l" rtl="0">
              <a:lnSpc>
                <a:spcPct val="90000"/>
              </a:lnSpc>
              <a:spcBef>
                <a:spcPts val="400"/>
              </a:spcBef>
              <a:spcAft>
                <a:spcPts val="0"/>
              </a:spcAft>
              <a:buSzPts val="2000"/>
              <a:buChar char="o"/>
            </a:pPr>
            <a:r>
              <a:rPr lang="en-US" sz="2000">
                <a:latin typeface="Calibri"/>
                <a:ea typeface="Calibri"/>
                <a:cs typeface="Calibri"/>
                <a:sym typeface="Calibri"/>
              </a:rPr>
              <a:t>You observe outputs (effects) at each time step</a:t>
            </a:r>
            <a:endParaRPr/>
          </a:p>
        </p:txBody>
      </p:sp>
      <p:sp>
        <p:nvSpPr>
          <p:cNvPr id="338" name="Google Shape;338;p19"/>
          <p:cNvSpPr/>
          <p:nvPr/>
        </p:nvSpPr>
        <p:spPr>
          <a:xfrm>
            <a:off x="5943600" y="42672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Calibri"/>
                <a:ea typeface="Calibri"/>
                <a:cs typeface="Calibri"/>
                <a:sym typeface="Calibri"/>
              </a:rPr>
              <a:t>X</a:t>
            </a:r>
            <a:r>
              <a:rPr lang="en-US" sz="2400" b="0" i="0" u="none" strike="noStrike" cap="none" baseline="-25000">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cxnSp>
        <p:nvCxnSpPr>
          <p:cNvPr id="339" name="Google Shape;339;p19"/>
          <p:cNvCxnSpPr>
            <a:stCxn id="338" idx="4"/>
            <a:endCxn id="340" idx="0"/>
          </p:cNvCxnSpPr>
          <p:nvPr/>
        </p:nvCxnSpPr>
        <p:spPr>
          <a:xfrm>
            <a:off x="6210300" y="4800600"/>
            <a:ext cx="0" cy="533400"/>
          </a:xfrm>
          <a:prstGeom prst="straightConnector1">
            <a:avLst/>
          </a:prstGeom>
          <a:noFill/>
          <a:ln w="28575" cap="flat" cmpd="sng">
            <a:solidFill>
              <a:schemeClr val="lt1"/>
            </a:solidFill>
            <a:prstDash val="solid"/>
            <a:round/>
            <a:headEnd type="none" w="sm" len="sm"/>
            <a:tailEnd type="triangle" w="lg" len="lg"/>
          </a:ln>
        </p:spPr>
      </p:cxnSp>
      <p:sp>
        <p:nvSpPr>
          <p:cNvPr id="341" name="Google Shape;341;p19"/>
          <p:cNvSpPr/>
          <p:nvPr/>
        </p:nvSpPr>
        <p:spPr>
          <a:xfrm>
            <a:off x="25908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0" u="none" strike="noStrike" cap="none" baseline="-25000">
                <a:solidFill>
                  <a:schemeClr val="dk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cxnSp>
        <p:nvCxnSpPr>
          <p:cNvPr id="342" name="Google Shape;342;p19"/>
          <p:cNvCxnSpPr>
            <a:stCxn id="341" idx="4"/>
            <a:endCxn id="343" idx="0"/>
          </p:cNvCxnSpPr>
          <p:nvPr/>
        </p:nvCxnSpPr>
        <p:spPr>
          <a:xfrm>
            <a:off x="2857500" y="4800600"/>
            <a:ext cx="0" cy="533400"/>
          </a:xfrm>
          <a:prstGeom prst="straightConnector1">
            <a:avLst/>
          </a:prstGeom>
          <a:noFill/>
          <a:ln w="28575" cap="flat" cmpd="sng">
            <a:solidFill>
              <a:schemeClr val="dk1"/>
            </a:solidFill>
            <a:prstDash val="solid"/>
            <a:round/>
            <a:headEnd type="none" w="sm" len="sm"/>
            <a:tailEnd type="triangle" w="lg" len="lg"/>
          </a:ln>
        </p:spPr>
      </p:cxnSp>
      <p:sp>
        <p:nvSpPr>
          <p:cNvPr id="344" name="Google Shape;344;p19"/>
          <p:cNvSpPr/>
          <p:nvPr/>
        </p:nvSpPr>
        <p:spPr>
          <a:xfrm>
            <a:off x="1676400" y="53340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E</a:t>
            </a:r>
            <a:r>
              <a:rPr lang="en-US" sz="2400" b="0" i="0" u="none" strike="noStrike" cap="none" baseline="-250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cxnSp>
        <p:nvCxnSpPr>
          <p:cNvPr id="345" name="Google Shape;345;p19"/>
          <p:cNvCxnSpPr>
            <a:stCxn id="346" idx="6"/>
            <a:endCxn id="341" idx="2"/>
          </p:cNvCxnSpPr>
          <p:nvPr/>
        </p:nvCxnSpPr>
        <p:spPr>
          <a:xfrm>
            <a:off x="2209800" y="4533900"/>
            <a:ext cx="381000" cy="0"/>
          </a:xfrm>
          <a:prstGeom prst="straightConnector1">
            <a:avLst/>
          </a:prstGeom>
          <a:noFill/>
          <a:ln w="28575" cap="flat" cmpd="sng">
            <a:solidFill>
              <a:schemeClr val="dk1"/>
            </a:solidFill>
            <a:prstDash val="solid"/>
            <a:round/>
            <a:headEnd type="none" w="sm" len="sm"/>
            <a:tailEnd type="triangle" w="lg" len="lg"/>
          </a:ln>
        </p:spPr>
      </p:cxnSp>
      <p:sp>
        <p:nvSpPr>
          <p:cNvPr id="346" name="Google Shape;346;p19"/>
          <p:cNvSpPr/>
          <p:nvPr/>
        </p:nvSpPr>
        <p:spPr>
          <a:xfrm>
            <a:off x="16764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0" u="none" strike="noStrike" cap="none" baseline="-250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cxnSp>
        <p:nvCxnSpPr>
          <p:cNvPr id="347" name="Google Shape;347;p19"/>
          <p:cNvCxnSpPr>
            <a:stCxn id="346" idx="4"/>
            <a:endCxn id="344" idx="0"/>
          </p:cNvCxnSpPr>
          <p:nvPr/>
        </p:nvCxnSpPr>
        <p:spPr>
          <a:xfrm>
            <a:off x="1943100" y="4800600"/>
            <a:ext cx="0" cy="533400"/>
          </a:xfrm>
          <a:prstGeom prst="straightConnector1">
            <a:avLst/>
          </a:prstGeom>
          <a:noFill/>
          <a:ln w="28575" cap="flat" cmpd="sng">
            <a:solidFill>
              <a:schemeClr val="dk1"/>
            </a:solidFill>
            <a:prstDash val="solid"/>
            <a:round/>
            <a:headEnd type="none" w="sm" len="sm"/>
            <a:tailEnd type="triangle" w="lg" len="lg"/>
          </a:ln>
        </p:spPr>
      </p:cxnSp>
      <p:sp>
        <p:nvSpPr>
          <p:cNvPr id="348" name="Google Shape;348;p19"/>
          <p:cNvSpPr/>
          <p:nvPr/>
        </p:nvSpPr>
        <p:spPr>
          <a:xfrm>
            <a:off x="35052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0" u="none" strike="noStrike" cap="none" baseline="-25000">
                <a:solidFill>
                  <a:schemeClr val="dk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cxnSp>
        <p:nvCxnSpPr>
          <p:cNvPr id="349" name="Google Shape;349;p19"/>
          <p:cNvCxnSpPr>
            <a:stCxn id="348" idx="6"/>
            <a:endCxn id="350" idx="2"/>
          </p:cNvCxnSpPr>
          <p:nvPr/>
        </p:nvCxnSpPr>
        <p:spPr>
          <a:xfrm>
            <a:off x="4038600" y="4533900"/>
            <a:ext cx="381000" cy="0"/>
          </a:xfrm>
          <a:prstGeom prst="straightConnector1">
            <a:avLst/>
          </a:prstGeom>
          <a:noFill/>
          <a:ln w="28575" cap="flat" cmpd="sng">
            <a:solidFill>
              <a:schemeClr val="dk1"/>
            </a:solidFill>
            <a:prstDash val="solid"/>
            <a:round/>
            <a:headEnd type="none" w="sm" len="sm"/>
            <a:tailEnd type="triangle" w="lg" len="lg"/>
          </a:ln>
        </p:spPr>
      </p:cxnSp>
      <p:cxnSp>
        <p:nvCxnSpPr>
          <p:cNvPr id="351" name="Google Shape;351;p19"/>
          <p:cNvCxnSpPr>
            <a:stCxn id="341" idx="6"/>
            <a:endCxn id="348" idx="2"/>
          </p:cNvCxnSpPr>
          <p:nvPr/>
        </p:nvCxnSpPr>
        <p:spPr>
          <a:xfrm>
            <a:off x="3124200" y="4533900"/>
            <a:ext cx="381000" cy="0"/>
          </a:xfrm>
          <a:prstGeom prst="straightConnector1">
            <a:avLst/>
          </a:prstGeom>
          <a:noFill/>
          <a:ln w="28575" cap="flat" cmpd="sng">
            <a:solidFill>
              <a:schemeClr val="dk1"/>
            </a:solidFill>
            <a:prstDash val="solid"/>
            <a:round/>
            <a:headEnd type="none" w="sm" len="sm"/>
            <a:tailEnd type="triangle" w="lg" len="lg"/>
          </a:ln>
        </p:spPr>
      </p:cxnSp>
      <p:sp>
        <p:nvSpPr>
          <p:cNvPr id="350" name="Google Shape;350;p19"/>
          <p:cNvSpPr/>
          <p:nvPr/>
        </p:nvSpPr>
        <p:spPr>
          <a:xfrm>
            <a:off x="44196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0" u="none" strike="noStrike" cap="none" baseline="-25000">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cxnSp>
        <p:nvCxnSpPr>
          <p:cNvPr id="352" name="Google Shape;352;p19"/>
          <p:cNvCxnSpPr>
            <a:stCxn id="350" idx="6"/>
            <a:endCxn id="338" idx="2"/>
          </p:cNvCxnSpPr>
          <p:nvPr/>
        </p:nvCxnSpPr>
        <p:spPr>
          <a:xfrm>
            <a:off x="4953000" y="4533900"/>
            <a:ext cx="990600" cy="0"/>
          </a:xfrm>
          <a:prstGeom prst="straightConnector1">
            <a:avLst/>
          </a:prstGeom>
          <a:noFill/>
          <a:ln w="28575" cap="flat" cmpd="sng">
            <a:solidFill>
              <a:schemeClr val="dk1"/>
            </a:solidFill>
            <a:prstDash val="dash"/>
            <a:round/>
            <a:headEnd type="none" w="sm" len="sm"/>
            <a:tailEnd type="triangle" w="lg" len="lg"/>
          </a:ln>
        </p:spPr>
      </p:cxnSp>
      <p:sp>
        <p:nvSpPr>
          <p:cNvPr id="343" name="Google Shape;343;p19"/>
          <p:cNvSpPr/>
          <p:nvPr/>
        </p:nvSpPr>
        <p:spPr>
          <a:xfrm>
            <a:off x="2590800" y="53340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E</a:t>
            </a:r>
            <a:r>
              <a:rPr lang="en-US" sz="2400" b="0" i="0" u="none" strike="noStrike" cap="none" baseline="-25000">
                <a:solidFill>
                  <a:schemeClr val="dk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353" name="Google Shape;353;p19"/>
          <p:cNvSpPr/>
          <p:nvPr/>
        </p:nvSpPr>
        <p:spPr>
          <a:xfrm>
            <a:off x="3505200" y="53340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E</a:t>
            </a:r>
            <a:r>
              <a:rPr lang="en-US" sz="2400" b="0" i="0" u="none" strike="noStrike" cap="none" baseline="-25000">
                <a:solidFill>
                  <a:schemeClr val="dk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354" name="Google Shape;354;p19"/>
          <p:cNvSpPr/>
          <p:nvPr/>
        </p:nvSpPr>
        <p:spPr>
          <a:xfrm>
            <a:off x="4419600" y="53340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E</a:t>
            </a:r>
            <a:r>
              <a:rPr lang="en-US" sz="2400" b="0" i="0" u="none" strike="noStrike" cap="none" baseline="-25000">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340" name="Google Shape;340;p19"/>
          <p:cNvSpPr/>
          <p:nvPr/>
        </p:nvSpPr>
        <p:spPr>
          <a:xfrm>
            <a:off x="5943600" y="53340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Calibri"/>
                <a:ea typeface="Calibri"/>
                <a:cs typeface="Calibri"/>
                <a:sym typeface="Calibri"/>
              </a:rPr>
              <a:t>E</a:t>
            </a:r>
            <a:r>
              <a:rPr lang="en-US" sz="2400" b="0" i="0" u="none" strike="noStrike" cap="none" baseline="-25000">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cxnSp>
        <p:nvCxnSpPr>
          <p:cNvPr id="355" name="Google Shape;355;p19"/>
          <p:cNvCxnSpPr>
            <a:stCxn id="348" idx="4"/>
            <a:endCxn id="353" idx="0"/>
          </p:cNvCxnSpPr>
          <p:nvPr/>
        </p:nvCxnSpPr>
        <p:spPr>
          <a:xfrm>
            <a:off x="3771900" y="4800600"/>
            <a:ext cx="0" cy="533400"/>
          </a:xfrm>
          <a:prstGeom prst="straightConnector1">
            <a:avLst/>
          </a:prstGeom>
          <a:noFill/>
          <a:ln w="28575" cap="flat" cmpd="sng">
            <a:solidFill>
              <a:schemeClr val="dk1"/>
            </a:solidFill>
            <a:prstDash val="solid"/>
            <a:round/>
            <a:headEnd type="none" w="sm" len="sm"/>
            <a:tailEnd type="triangle" w="lg" len="lg"/>
          </a:ln>
        </p:spPr>
      </p:cxnSp>
      <p:cxnSp>
        <p:nvCxnSpPr>
          <p:cNvPr id="356" name="Google Shape;356;p19"/>
          <p:cNvCxnSpPr>
            <a:stCxn id="350" idx="4"/>
            <a:endCxn id="354" idx="0"/>
          </p:cNvCxnSpPr>
          <p:nvPr/>
        </p:nvCxnSpPr>
        <p:spPr>
          <a:xfrm>
            <a:off x="4686300" y="4800600"/>
            <a:ext cx="0" cy="533400"/>
          </a:xfrm>
          <a:prstGeom prst="straightConnector1">
            <a:avLst/>
          </a:prstGeom>
          <a:noFill/>
          <a:ln w="28575" cap="flat" cmpd="sng">
            <a:solidFill>
              <a:schemeClr val="dk1"/>
            </a:solidFill>
            <a:prstDash val="solid"/>
            <a:round/>
            <a:headEnd type="none" w="sm" len="sm"/>
            <a:tailEnd type="triangle" w="lg" len="lg"/>
          </a:ln>
        </p:spPr>
      </p:cxnSp>
      <p:pic>
        <p:nvPicPr>
          <p:cNvPr id="357" name="Google Shape;357;p19"/>
          <p:cNvPicPr preferRelativeResize="0"/>
          <p:nvPr/>
        </p:nvPicPr>
        <p:blipFill rotWithShape="1">
          <a:blip r:embed="rId3">
            <a:alphaModFix/>
          </a:blip>
          <a:srcRect/>
          <a:stretch/>
        </p:blipFill>
        <p:spPr>
          <a:xfrm>
            <a:off x="6781800" y="1524000"/>
            <a:ext cx="5107669" cy="4630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Example: Weather HMM</a:t>
            </a:r>
            <a:endParaRPr/>
          </a:p>
        </p:txBody>
      </p:sp>
      <p:cxnSp>
        <p:nvCxnSpPr>
          <p:cNvPr id="364" name="Google Shape;364;p20"/>
          <p:cNvCxnSpPr>
            <a:endCxn id="365" idx="2"/>
          </p:cNvCxnSpPr>
          <p:nvPr/>
        </p:nvCxnSpPr>
        <p:spPr>
          <a:xfrm>
            <a:off x="3124200" y="2057400"/>
            <a:ext cx="533400" cy="0"/>
          </a:xfrm>
          <a:prstGeom prst="straightConnector1">
            <a:avLst/>
          </a:prstGeom>
          <a:noFill/>
          <a:ln w="9525" cap="flat" cmpd="sng">
            <a:solidFill>
              <a:srgbClr val="2E2E97"/>
            </a:solidFill>
            <a:prstDash val="solid"/>
            <a:round/>
            <a:headEnd type="none" w="sm" len="sm"/>
            <a:tailEnd type="stealth" w="med" len="med"/>
          </a:ln>
        </p:spPr>
      </p:cxnSp>
      <p:graphicFrame>
        <p:nvGraphicFramePr>
          <p:cNvPr id="366" name="Google Shape;366;p20"/>
          <p:cNvGraphicFramePr/>
          <p:nvPr/>
        </p:nvGraphicFramePr>
        <p:xfrm>
          <a:off x="7467600" y="4572000"/>
          <a:ext cx="2209800" cy="1844625"/>
        </p:xfrm>
        <a:graphic>
          <a:graphicData uri="http://schemas.openxmlformats.org/drawingml/2006/table">
            <a:tbl>
              <a:tblPr firstRow="1" bandRow="1">
                <a:noFill/>
                <a:tableStyleId>{4613B966-0ED0-4223-A588-87B437124698}</a:tableStyleId>
              </a:tblPr>
              <a:tblGrid>
                <a:gridCol w="570675">
                  <a:extLst>
                    <a:ext uri="{9D8B030D-6E8A-4147-A177-3AD203B41FA5}">
                      <a16:colId xmlns:a16="http://schemas.microsoft.com/office/drawing/2014/main" val="20000"/>
                    </a:ext>
                  </a:extLst>
                </a:gridCol>
                <a:gridCol w="574425">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2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R</a:t>
                      </a:r>
                      <a:r>
                        <a:rPr lang="en-US" sz="1800" b="0" u="none" strike="noStrike" cap="none" baseline="-25000">
                          <a:latin typeface="Calibri"/>
                          <a:ea typeface="Calibri"/>
                          <a:cs typeface="Calibri"/>
                          <a:sym typeface="Calibri"/>
                        </a:rPr>
                        <a:t>t-1</a:t>
                      </a:r>
                      <a:endParaRPr sz="1400" u="none" strike="noStrike" cap="none"/>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R</a:t>
                      </a:r>
                      <a:r>
                        <a:rPr lang="en-US" sz="1800" b="0" u="none" strike="noStrike" cap="none" baseline="-25000">
                          <a:latin typeface="Calibri"/>
                          <a:ea typeface="Calibri"/>
                          <a:cs typeface="Calibri"/>
                          <a:sym typeface="Calibri"/>
                        </a:rPr>
                        <a:t>t</a:t>
                      </a:r>
                      <a:endParaRPr sz="1800" b="0" u="none" strike="noStrike" cap="none" baseline="-25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latin typeface="Calibri"/>
                          <a:ea typeface="Calibri"/>
                          <a:cs typeface="Calibri"/>
                          <a:sym typeface="Calibri"/>
                        </a:rPr>
                        <a:t>P(R</a:t>
                      </a:r>
                      <a:r>
                        <a:rPr lang="en-US" sz="1800" b="0" u="none" strike="noStrike" cap="none" baseline="-25000">
                          <a:latin typeface="Calibri"/>
                          <a:ea typeface="Calibri"/>
                          <a:cs typeface="Calibri"/>
                          <a:sym typeface="Calibri"/>
                        </a:rPr>
                        <a:t>t</a:t>
                      </a:r>
                      <a:r>
                        <a:rPr lang="en-US" sz="1800" b="0" u="none" strike="noStrike" cap="none">
                          <a:latin typeface="Calibri"/>
                          <a:ea typeface="Calibri"/>
                          <a:cs typeface="Calibri"/>
                          <a:sym typeface="Calibri"/>
                        </a:rPr>
                        <a:t>|R</a:t>
                      </a:r>
                      <a:r>
                        <a:rPr lang="en-US" sz="1800" b="0" u="none" strike="noStrike" cap="none" baseline="-25000">
                          <a:latin typeface="Calibri"/>
                          <a:ea typeface="Calibri"/>
                          <a:cs typeface="Calibri"/>
                          <a:sym typeface="Calibri"/>
                        </a:rPr>
                        <a:t>t-1</a:t>
                      </a:r>
                      <a:r>
                        <a:rPr lang="en-US" sz="1800" b="0" u="none" strike="noStrike" cap="none">
                          <a:latin typeface="Calibri"/>
                          <a:ea typeface="Calibri"/>
                          <a:cs typeface="Calibri"/>
                          <a:sym typeface="Calibri"/>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8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+r</a:t>
                      </a:r>
                      <a:endParaRPr sz="1400" u="none" strike="noStrike" cap="none"/>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0.3</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0.3</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67" name="Google Shape;367;p20"/>
          <p:cNvSpPr/>
          <p:nvPr/>
        </p:nvSpPr>
        <p:spPr>
          <a:xfrm>
            <a:off x="1371600" y="2941638"/>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Umbrella</a:t>
            </a:r>
            <a:r>
              <a:rPr lang="en-US" sz="1800" b="0" i="0" u="none" strike="noStrike" cap="none" baseline="-25000">
                <a:solidFill>
                  <a:srgbClr val="333399"/>
                </a:solidFill>
                <a:latin typeface="Calibri"/>
                <a:ea typeface="Calibri"/>
                <a:cs typeface="Calibri"/>
                <a:sym typeface="Calibri"/>
              </a:rPr>
              <a:t>t-1</a:t>
            </a:r>
            <a:endParaRPr sz="1400" b="0" i="0" u="none" strike="noStrike" cap="none">
              <a:solidFill>
                <a:srgbClr val="000000"/>
              </a:solidFill>
              <a:latin typeface="Arial"/>
              <a:ea typeface="Arial"/>
              <a:cs typeface="Arial"/>
              <a:sym typeface="Arial"/>
            </a:endParaRPr>
          </a:p>
        </p:txBody>
      </p:sp>
      <p:cxnSp>
        <p:nvCxnSpPr>
          <p:cNvPr id="368" name="Google Shape;368;p20"/>
          <p:cNvCxnSpPr>
            <a:endCxn id="367" idx="0"/>
          </p:cNvCxnSpPr>
          <p:nvPr/>
        </p:nvCxnSpPr>
        <p:spPr>
          <a:xfrm>
            <a:off x="2362200" y="2438538"/>
            <a:ext cx="0" cy="503100"/>
          </a:xfrm>
          <a:prstGeom prst="straightConnector1">
            <a:avLst/>
          </a:prstGeom>
          <a:noFill/>
          <a:ln w="9525" cap="flat" cmpd="sng">
            <a:solidFill>
              <a:srgbClr val="2E2E97"/>
            </a:solidFill>
            <a:prstDash val="solid"/>
            <a:round/>
            <a:headEnd type="none" w="sm" len="sm"/>
            <a:tailEnd type="stealth" w="med" len="med"/>
          </a:ln>
        </p:spPr>
      </p:cxnSp>
      <p:cxnSp>
        <p:nvCxnSpPr>
          <p:cNvPr id="369" name="Google Shape;369;p20"/>
          <p:cNvCxnSpPr/>
          <p:nvPr/>
        </p:nvCxnSpPr>
        <p:spPr>
          <a:xfrm>
            <a:off x="4648200" y="2446338"/>
            <a:ext cx="0" cy="503238"/>
          </a:xfrm>
          <a:prstGeom prst="straightConnector1">
            <a:avLst/>
          </a:prstGeom>
          <a:noFill/>
          <a:ln w="9525" cap="flat" cmpd="sng">
            <a:solidFill>
              <a:srgbClr val="2E2E97"/>
            </a:solidFill>
            <a:prstDash val="solid"/>
            <a:round/>
            <a:headEnd type="none" w="sm" len="sm"/>
            <a:tailEnd type="stealth" w="med" len="med"/>
          </a:ln>
        </p:spPr>
      </p:cxnSp>
      <p:cxnSp>
        <p:nvCxnSpPr>
          <p:cNvPr id="370" name="Google Shape;370;p20"/>
          <p:cNvCxnSpPr>
            <a:endCxn id="371" idx="2"/>
          </p:cNvCxnSpPr>
          <p:nvPr/>
        </p:nvCxnSpPr>
        <p:spPr>
          <a:xfrm rot="10800000" flipH="1">
            <a:off x="5410200" y="2057400"/>
            <a:ext cx="533400" cy="7800"/>
          </a:xfrm>
          <a:prstGeom prst="straightConnector1">
            <a:avLst/>
          </a:prstGeom>
          <a:noFill/>
          <a:ln w="9525" cap="flat" cmpd="sng">
            <a:solidFill>
              <a:srgbClr val="2E2E97"/>
            </a:solidFill>
            <a:prstDash val="solid"/>
            <a:round/>
            <a:headEnd type="none" w="sm" len="sm"/>
            <a:tailEnd type="stealth" w="med" len="med"/>
          </a:ln>
        </p:spPr>
      </p:cxnSp>
      <p:cxnSp>
        <p:nvCxnSpPr>
          <p:cNvPr id="372" name="Google Shape;372;p20"/>
          <p:cNvCxnSpPr/>
          <p:nvPr/>
        </p:nvCxnSpPr>
        <p:spPr>
          <a:xfrm>
            <a:off x="6934200" y="2454276"/>
            <a:ext cx="0" cy="503238"/>
          </a:xfrm>
          <a:prstGeom prst="straightConnector1">
            <a:avLst/>
          </a:prstGeom>
          <a:noFill/>
          <a:ln w="9525" cap="flat" cmpd="sng">
            <a:solidFill>
              <a:srgbClr val="2E2E97"/>
            </a:solidFill>
            <a:prstDash val="solid"/>
            <a:round/>
            <a:headEnd type="none" w="sm" len="sm"/>
            <a:tailEnd type="stealth" w="med" len="med"/>
          </a:ln>
        </p:spPr>
      </p:cxnSp>
      <p:graphicFrame>
        <p:nvGraphicFramePr>
          <p:cNvPr id="373" name="Google Shape;373;p20"/>
          <p:cNvGraphicFramePr/>
          <p:nvPr/>
        </p:nvGraphicFramePr>
        <p:xfrm>
          <a:off x="9829800" y="4572000"/>
          <a:ext cx="2209800" cy="1844625"/>
        </p:xfrm>
        <a:graphic>
          <a:graphicData uri="http://schemas.openxmlformats.org/drawingml/2006/table">
            <a:tbl>
              <a:tblPr firstRow="1" bandRow="1">
                <a:noFill/>
                <a:tableStyleId>{4613B966-0ED0-4223-A588-87B437124698}</a:tableStyleId>
              </a:tblPr>
              <a:tblGrid>
                <a:gridCol w="570675">
                  <a:extLst>
                    <a:ext uri="{9D8B030D-6E8A-4147-A177-3AD203B41FA5}">
                      <a16:colId xmlns:a16="http://schemas.microsoft.com/office/drawing/2014/main" val="20000"/>
                    </a:ext>
                  </a:extLst>
                </a:gridCol>
                <a:gridCol w="574425">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2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R</a:t>
                      </a:r>
                      <a:r>
                        <a:rPr lang="en-US" sz="1800" b="0" u="none" strike="noStrike" cap="none" baseline="-25000">
                          <a:latin typeface="Calibri"/>
                          <a:ea typeface="Calibri"/>
                          <a:cs typeface="Calibri"/>
                          <a:sym typeface="Calibri"/>
                        </a:rPr>
                        <a:t>t</a:t>
                      </a:r>
                      <a:endParaRPr sz="1800" b="0" u="none" strike="noStrike" cap="none" baseline="-25000">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U</a:t>
                      </a:r>
                      <a:r>
                        <a:rPr lang="en-US" sz="1800" b="0" u="none" strike="noStrike" cap="none" baseline="-25000">
                          <a:latin typeface="Calibri"/>
                          <a:ea typeface="Calibri"/>
                          <a:cs typeface="Calibri"/>
                          <a:sym typeface="Calibri"/>
                        </a:rPr>
                        <a:t>t</a:t>
                      </a:r>
                      <a:endParaRPr sz="1800" b="0" u="none" strike="noStrike" cap="none" baseline="-25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latin typeface="Calibri"/>
                          <a:ea typeface="Calibri"/>
                          <a:cs typeface="Calibri"/>
                          <a:sym typeface="Calibri"/>
                        </a:rPr>
                        <a:t>P(U</a:t>
                      </a:r>
                      <a:r>
                        <a:rPr lang="en-US" sz="1800" b="0" u="none" strike="noStrike" cap="none" baseline="-25000">
                          <a:latin typeface="Calibri"/>
                          <a:ea typeface="Calibri"/>
                          <a:cs typeface="Calibri"/>
                          <a:sym typeface="Calibri"/>
                        </a:rPr>
                        <a:t>t</a:t>
                      </a:r>
                      <a:r>
                        <a:rPr lang="en-US" sz="1800" b="0" u="none" strike="noStrike" cap="none">
                          <a:latin typeface="Calibri"/>
                          <a:ea typeface="Calibri"/>
                          <a:cs typeface="Calibri"/>
                          <a:sym typeface="Calibri"/>
                        </a:rPr>
                        <a:t>|R</a:t>
                      </a:r>
                      <a:r>
                        <a:rPr lang="en-US" sz="1800" b="0" u="none" strike="noStrike" cap="none" baseline="-25000">
                          <a:latin typeface="Calibri"/>
                          <a:ea typeface="Calibri"/>
                          <a:cs typeface="Calibri"/>
                          <a:sym typeface="Calibri"/>
                        </a:rPr>
                        <a:t>t</a:t>
                      </a:r>
                      <a:r>
                        <a:rPr lang="en-US" sz="1800" b="0" u="none" strike="noStrike" cap="none">
                          <a:latin typeface="Calibri"/>
                          <a:ea typeface="Calibri"/>
                          <a:cs typeface="Calibri"/>
                          <a:sym typeface="Calibri"/>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8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+r</a:t>
                      </a:r>
                      <a:endParaRPr sz="1400" u="none" strike="noStrike" cap="none"/>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0.9</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-u</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0.1</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0.2</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-u</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rgbClr val="333399"/>
                          </a:solidFill>
                          <a:latin typeface="Calibri"/>
                          <a:ea typeface="Calibri"/>
                          <a:cs typeface="Calibri"/>
                          <a:sym typeface="Calibri"/>
                        </a:rPr>
                        <a:t>0.8</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4" name="Google Shape;374;p20"/>
          <p:cNvSpPr/>
          <p:nvPr/>
        </p:nvSpPr>
        <p:spPr>
          <a:xfrm>
            <a:off x="3657600" y="2971800"/>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Umbrella</a:t>
            </a:r>
            <a:r>
              <a:rPr lang="en-US" sz="1800" b="0" i="0" u="none" strike="noStrike" cap="none" baseline="-25000">
                <a:solidFill>
                  <a:srgbClr val="333399"/>
                </a:solidFill>
                <a:latin typeface="Calibri"/>
                <a:ea typeface="Calibri"/>
                <a:cs typeface="Calibri"/>
                <a:sym typeface="Calibri"/>
              </a:rPr>
              <a:t>t</a:t>
            </a:r>
            <a:endParaRPr sz="1800" b="0" i="0" u="none" strike="noStrike" cap="none" baseline="-25000">
              <a:solidFill>
                <a:srgbClr val="333399"/>
              </a:solidFill>
              <a:latin typeface="Calibri"/>
              <a:ea typeface="Calibri"/>
              <a:cs typeface="Calibri"/>
              <a:sym typeface="Calibri"/>
            </a:endParaRPr>
          </a:p>
        </p:txBody>
      </p:sp>
      <p:sp>
        <p:nvSpPr>
          <p:cNvPr id="375" name="Google Shape;375;p20"/>
          <p:cNvSpPr/>
          <p:nvPr/>
        </p:nvSpPr>
        <p:spPr>
          <a:xfrm>
            <a:off x="5943600" y="2971800"/>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Umbrella</a:t>
            </a:r>
            <a:r>
              <a:rPr lang="en-US" sz="1800" b="0" i="0" u="none" strike="noStrike" cap="none" baseline="-25000">
                <a:solidFill>
                  <a:srgbClr val="333399"/>
                </a:solidFill>
                <a:latin typeface="Calibri"/>
                <a:ea typeface="Calibri"/>
                <a:cs typeface="Calibri"/>
                <a:sym typeface="Calibri"/>
              </a:rPr>
              <a:t>t+1</a:t>
            </a:r>
            <a:endParaRPr sz="1400" b="0" i="0" u="none" strike="noStrike" cap="none">
              <a:solidFill>
                <a:srgbClr val="000000"/>
              </a:solidFill>
              <a:latin typeface="Arial"/>
              <a:ea typeface="Arial"/>
              <a:cs typeface="Arial"/>
              <a:sym typeface="Arial"/>
            </a:endParaRPr>
          </a:p>
        </p:txBody>
      </p:sp>
      <p:sp>
        <p:nvSpPr>
          <p:cNvPr id="376" name="Google Shape;376;p20"/>
          <p:cNvSpPr/>
          <p:nvPr/>
        </p:nvSpPr>
        <p:spPr>
          <a:xfrm>
            <a:off x="1371600" y="1676400"/>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Rain</a:t>
            </a:r>
            <a:r>
              <a:rPr lang="en-US" sz="1800" b="0" i="0" u="none" strike="noStrike" cap="none" baseline="-25000">
                <a:solidFill>
                  <a:srgbClr val="333399"/>
                </a:solidFill>
                <a:latin typeface="Calibri"/>
                <a:ea typeface="Calibri"/>
                <a:cs typeface="Calibri"/>
                <a:sym typeface="Calibri"/>
              </a:rPr>
              <a:t>t-1</a:t>
            </a:r>
            <a:endParaRPr sz="1400" b="0" i="0" u="none" strike="noStrike" cap="none">
              <a:solidFill>
                <a:srgbClr val="000000"/>
              </a:solidFill>
              <a:latin typeface="Arial"/>
              <a:ea typeface="Arial"/>
              <a:cs typeface="Arial"/>
              <a:sym typeface="Arial"/>
            </a:endParaRPr>
          </a:p>
        </p:txBody>
      </p:sp>
      <p:sp>
        <p:nvSpPr>
          <p:cNvPr id="365" name="Google Shape;365;p20"/>
          <p:cNvSpPr/>
          <p:nvPr/>
        </p:nvSpPr>
        <p:spPr>
          <a:xfrm>
            <a:off x="3657600" y="1676400"/>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Rain</a:t>
            </a:r>
            <a:r>
              <a:rPr lang="en-US" sz="1800" b="0" i="0" u="none" strike="noStrike" cap="none" baseline="-25000">
                <a:solidFill>
                  <a:srgbClr val="333399"/>
                </a:solidFill>
                <a:latin typeface="Calibri"/>
                <a:ea typeface="Calibri"/>
                <a:cs typeface="Calibri"/>
                <a:sym typeface="Calibri"/>
              </a:rPr>
              <a:t>t</a:t>
            </a:r>
            <a:endParaRPr sz="1800" b="0" i="0" u="none" strike="noStrike" cap="none" baseline="-25000">
              <a:solidFill>
                <a:srgbClr val="333399"/>
              </a:solidFill>
              <a:latin typeface="Calibri"/>
              <a:ea typeface="Calibri"/>
              <a:cs typeface="Calibri"/>
              <a:sym typeface="Calibri"/>
            </a:endParaRPr>
          </a:p>
        </p:txBody>
      </p:sp>
      <p:sp>
        <p:nvSpPr>
          <p:cNvPr id="371" name="Google Shape;371;p20"/>
          <p:cNvSpPr/>
          <p:nvPr/>
        </p:nvSpPr>
        <p:spPr>
          <a:xfrm>
            <a:off x="5943600" y="1676400"/>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33399"/>
                </a:solidFill>
                <a:latin typeface="Calibri"/>
                <a:ea typeface="Calibri"/>
                <a:cs typeface="Calibri"/>
                <a:sym typeface="Calibri"/>
              </a:rPr>
              <a:t>Rain</a:t>
            </a:r>
            <a:r>
              <a:rPr lang="en-US" sz="1800" b="0" i="0" u="none" strike="noStrike" cap="none" baseline="-25000">
                <a:solidFill>
                  <a:srgbClr val="333399"/>
                </a:solidFill>
                <a:latin typeface="Calibri"/>
                <a:ea typeface="Calibri"/>
                <a:cs typeface="Calibri"/>
                <a:sym typeface="Calibri"/>
              </a:rPr>
              <a:t>t+1</a:t>
            </a:r>
            <a:endParaRPr sz="1400" b="0" i="0" u="none" strike="noStrike" cap="none">
              <a:solidFill>
                <a:srgbClr val="000000"/>
              </a:solidFill>
              <a:latin typeface="Arial"/>
              <a:ea typeface="Arial"/>
              <a:cs typeface="Arial"/>
              <a:sym typeface="Arial"/>
            </a:endParaRPr>
          </a:p>
        </p:txBody>
      </p:sp>
      <p:cxnSp>
        <p:nvCxnSpPr>
          <p:cNvPr id="377" name="Google Shape;377;p20"/>
          <p:cNvCxnSpPr/>
          <p:nvPr/>
        </p:nvCxnSpPr>
        <p:spPr>
          <a:xfrm>
            <a:off x="990600" y="2057400"/>
            <a:ext cx="381000" cy="0"/>
          </a:xfrm>
          <a:prstGeom prst="straightConnector1">
            <a:avLst/>
          </a:prstGeom>
          <a:noFill/>
          <a:ln w="9525" cap="flat" cmpd="sng">
            <a:solidFill>
              <a:srgbClr val="2E2E97"/>
            </a:solidFill>
            <a:prstDash val="solid"/>
            <a:round/>
            <a:headEnd type="none" w="sm" len="sm"/>
            <a:tailEnd type="stealth" w="med" len="med"/>
          </a:ln>
        </p:spPr>
      </p:cxnSp>
      <p:cxnSp>
        <p:nvCxnSpPr>
          <p:cNvPr id="378" name="Google Shape;378;p20"/>
          <p:cNvCxnSpPr/>
          <p:nvPr/>
        </p:nvCxnSpPr>
        <p:spPr>
          <a:xfrm>
            <a:off x="7924800" y="2057400"/>
            <a:ext cx="381000" cy="0"/>
          </a:xfrm>
          <a:prstGeom prst="straightConnector1">
            <a:avLst/>
          </a:prstGeom>
          <a:noFill/>
          <a:ln w="9525" cap="flat" cmpd="sng">
            <a:solidFill>
              <a:srgbClr val="2E2E97"/>
            </a:solidFill>
            <a:prstDash val="solid"/>
            <a:round/>
            <a:headEnd type="none" w="sm" len="sm"/>
            <a:tailEnd type="stealth" w="med" len="med"/>
          </a:ln>
        </p:spPr>
      </p:cxnSp>
      <p:sp>
        <p:nvSpPr>
          <p:cNvPr id="379" name="Google Shape;379;p20"/>
          <p:cNvSpPr txBox="1">
            <a:spLocks noGrp="1"/>
          </p:cNvSpPr>
          <p:nvPr>
            <p:ph type="body" idx="1"/>
          </p:nvPr>
        </p:nvSpPr>
        <p:spPr>
          <a:xfrm>
            <a:off x="609600" y="4572000"/>
            <a:ext cx="8229600" cy="16305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3200"/>
              <a:buChar char="o"/>
            </a:pPr>
            <a:r>
              <a:rPr lang="en-US"/>
              <a:t>An HMM is defined by:</a:t>
            </a:r>
            <a:endParaRPr/>
          </a:p>
          <a:p>
            <a:pPr marL="742913" lvl="1" indent="-285736" algn="l" rtl="0">
              <a:lnSpc>
                <a:spcPct val="80000"/>
              </a:lnSpc>
              <a:spcBef>
                <a:spcPts val="560"/>
              </a:spcBef>
              <a:spcAft>
                <a:spcPts val="0"/>
              </a:spcAft>
              <a:buSzPts val="2800"/>
              <a:buChar char="o"/>
            </a:pPr>
            <a:r>
              <a:rPr lang="en-US"/>
              <a:t>Initial distribution:</a:t>
            </a:r>
            <a:endParaRPr/>
          </a:p>
          <a:p>
            <a:pPr marL="742913" lvl="1" indent="-285736" algn="l" rtl="0">
              <a:lnSpc>
                <a:spcPct val="80000"/>
              </a:lnSpc>
              <a:spcBef>
                <a:spcPts val="560"/>
              </a:spcBef>
              <a:spcAft>
                <a:spcPts val="0"/>
              </a:spcAft>
              <a:buSzPts val="2800"/>
              <a:buChar char="o"/>
            </a:pPr>
            <a:r>
              <a:rPr lang="en-US"/>
              <a:t>Transitions:</a:t>
            </a:r>
            <a:endParaRPr/>
          </a:p>
          <a:p>
            <a:pPr marL="742913" lvl="1" indent="-285736" algn="l" rtl="0">
              <a:lnSpc>
                <a:spcPct val="80000"/>
              </a:lnSpc>
              <a:spcBef>
                <a:spcPts val="560"/>
              </a:spcBef>
              <a:spcAft>
                <a:spcPts val="0"/>
              </a:spcAft>
              <a:buSzPts val="2800"/>
              <a:buChar char="o"/>
            </a:pPr>
            <a:r>
              <a:rPr lang="en-US"/>
              <a:t>Emissions:</a:t>
            </a:r>
            <a:endParaRPr/>
          </a:p>
        </p:txBody>
      </p:sp>
      <p:pic>
        <p:nvPicPr>
          <p:cNvPr id="380" name="Google Shape;380;p20" descr="txp_fig"/>
          <p:cNvPicPr preferRelativeResize="0"/>
          <p:nvPr/>
        </p:nvPicPr>
        <p:blipFill rotWithShape="1">
          <a:blip r:embed="rId3">
            <a:alphaModFix/>
          </a:blip>
          <a:srcRect/>
          <a:stretch/>
        </p:blipFill>
        <p:spPr>
          <a:xfrm>
            <a:off x="4437979" y="5135562"/>
            <a:ext cx="896021" cy="293688"/>
          </a:xfrm>
          <a:prstGeom prst="rect">
            <a:avLst/>
          </a:prstGeom>
          <a:noFill/>
          <a:ln>
            <a:noFill/>
          </a:ln>
        </p:spPr>
      </p:pic>
      <p:pic>
        <p:nvPicPr>
          <p:cNvPr id="381" name="Google Shape;381;p20" descr="latex-image-1.pdf"/>
          <p:cNvPicPr preferRelativeResize="0"/>
          <p:nvPr/>
        </p:nvPicPr>
        <p:blipFill rotWithShape="1">
          <a:blip r:embed="rId4">
            <a:alphaModFix/>
          </a:blip>
          <a:srcRect/>
          <a:stretch/>
        </p:blipFill>
        <p:spPr>
          <a:xfrm>
            <a:off x="4418693" y="5549526"/>
            <a:ext cx="1905907" cy="348035"/>
          </a:xfrm>
          <a:prstGeom prst="rect">
            <a:avLst/>
          </a:prstGeom>
          <a:noFill/>
          <a:ln>
            <a:noFill/>
          </a:ln>
        </p:spPr>
      </p:pic>
      <p:pic>
        <p:nvPicPr>
          <p:cNvPr id="382" name="Google Shape;382;p20" descr="latex-image-1.pdf"/>
          <p:cNvPicPr preferRelativeResize="0"/>
          <p:nvPr/>
        </p:nvPicPr>
        <p:blipFill rotWithShape="1">
          <a:blip r:embed="rId5">
            <a:alphaModFix/>
          </a:blip>
          <a:srcRect/>
          <a:stretch/>
        </p:blipFill>
        <p:spPr>
          <a:xfrm>
            <a:off x="4387849" y="5967412"/>
            <a:ext cx="1479551" cy="334092"/>
          </a:xfrm>
          <a:prstGeom prst="rect">
            <a:avLst/>
          </a:prstGeom>
          <a:noFill/>
          <a:ln>
            <a:noFill/>
          </a:ln>
        </p:spPr>
      </p:pic>
      <p:pic>
        <p:nvPicPr>
          <p:cNvPr id="383" name="Google Shape;383;p20" descr="latex-image-1.pdf"/>
          <p:cNvPicPr preferRelativeResize="0"/>
          <p:nvPr/>
        </p:nvPicPr>
        <p:blipFill rotWithShape="1">
          <a:blip r:embed="rId4">
            <a:alphaModFix/>
          </a:blip>
          <a:srcRect/>
          <a:stretch/>
        </p:blipFill>
        <p:spPr>
          <a:xfrm>
            <a:off x="2743200" y="1295400"/>
            <a:ext cx="1600200" cy="292210"/>
          </a:xfrm>
          <a:prstGeom prst="rect">
            <a:avLst/>
          </a:prstGeom>
          <a:noFill/>
          <a:ln>
            <a:noFill/>
          </a:ln>
        </p:spPr>
      </p:pic>
      <p:pic>
        <p:nvPicPr>
          <p:cNvPr id="384" name="Google Shape;384;p20" descr="latex-image-1.pdf"/>
          <p:cNvPicPr preferRelativeResize="0"/>
          <p:nvPr/>
        </p:nvPicPr>
        <p:blipFill rotWithShape="1">
          <a:blip r:embed="rId5">
            <a:alphaModFix/>
          </a:blip>
          <a:srcRect/>
          <a:stretch/>
        </p:blipFill>
        <p:spPr>
          <a:xfrm>
            <a:off x="4724400" y="2514600"/>
            <a:ext cx="1250951" cy="282473"/>
          </a:xfrm>
          <a:prstGeom prst="rect">
            <a:avLst/>
          </a:prstGeom>
          <a:noFill/>
          <a:ln>
            <a:noFill/>
          </a:ln>
        </p:spPr>
      </p:pic>
      <p:pic>
        <p:nvPicPr>
          <p:cNvPr id="385" name="Google Shape;385;p20"/>
          <p:cNvPicPr preferRelativeResize="0"/>
          <p:nvPr/>
        </p:nvPicPr>
        <p:blipFill rotWithShape="1">
          <a:blip r:embed="rId6">
            <a:alphaModFix/>
          </a:blip>
          <a:srcRect/>
          <a:stretch/>
        </p:blipFill>
        <p:spPr>
          <a:xfrm>
            <a:off x="8848178" y="1600200"/>
            <a:ext cx="2621611" cy="8900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Reasoning over Time or Space</a:t>
            </a:r>
            <a:endParaRPr/>
          </a:p>
        </p:txBody>
      </p:sp>
      <p:sp>
        <p:nvSpPr>
          <p:cNvPr id="100" name="Google Shape;100;p2"/>
          <p:cNvSpPr txBox="1">
            <a:spLocks noGrp="1"/>
          </p:cNvSpPr>
          <p:nvPr>
            <p:ph type="body" idx="1"/>
          </p:nvPr>
        </p:nvSpPr>
        <p:spPr>
          <a:xfrm>
            <a:off x="1447800" y="1828800"/>
            <a:ext cx="9220200" cy="44196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800"/>
              <a:buChar char="o"/>
            </a:pPr>
            <a:r>
              <a:rPr lang="en-US" sz="2800">
                <a:latin typeface="Calibri"/>
                <a:ea typeface="Calibri"/>
                <a:cs typeface="Calibri"/>
                <a:sym typeface="Calibri"/>
              </a:rPr>
              <a:t>Often, we want to </a:t>
            </a:r>
            <a:r>
              <a:rPr lang="en-US" sz="2800">
                <a:solidFill>
                  <a:srgbClr val="CC0000"/>
                </a:solidFill>
                <a:latin typeface="Calibri"/>
                <a:ea typeface="Calibri"/>
                <a:cs typeface="Calibri"/>
                <a:sym typeface="Calibri"/>
              </a:rPr>
              <a:t>reason about a sequence</a:t>
            </a:r>
            <a:r>
              <a:rPr lang="en-US" sz="2800">
                <a:latin typeface="Calibri"/>
                <a:ea typeface="Calibri"/>
                <a:cs typeface="Calibri"/>
                <a:sym typeface="Calibri"/>
              </a:rPr>
              <a:t> of observations</a:t>
            </a:r>
            <a:endParaRPr/>
          </a:p>
          <a:p>
            <a:pPr marL="2057298" lvl="4" indent="-190489" algn="l" rtl="0">
              <a:lnSpc>
                <a:spcPct val="90000"/>
              </a:lnSpc>
              <a:spcBef>
                <a:spcPts val="120"/>
              </a:spcBef>
              <a:spcAft>
                <a:spcPts val="0"/>
              </a:spcAft>
              <a:buSzPts val="600"/>
              <a:buNone/>
            </a:pPr>
            <a:endParaRPr sz="600">
              <a:latin typeface="Calibri"/>
              <a:ea typeface="Calibri"/>
              <a:cs typeface="Calibri"/>
              <a:sym typeface="Calibri"/>
            </a:endParaRPr>
          </a:p>
          <a:p>
            <a:pPr marL="742913" lvl="1" indent="-285736" algn="l" rtl="0">
              <a:lnSpc>
                <a:spcPct val="90000"/>
              </a:lnSpc>
              <a:spcBef>
                <a:spcPts val="480"/>
              </a:spcBef>
              <a:spcAft>
                <a:spcPts val="0"/>
              </a:spcAft>
              <a:buSzPts val="2400"/>
              <a:buChar char="o"/>
            </a:pPr>
            <a:r>
              <a:rPr lang="en-US" sz="2400">
                <a:latin typeface="Calibri"/>
                <a:ea typeface="Calibri"/>
                <a:cs typeface="Calibri"/>
                <a:sym typeface="Calibri"/>
              </a:rPr>
              <a:t>Speech recognition</a:t>
            </a:r>
            <a:endParaRPr/>
          </a:p>
          <a:p>
            <a:pPr marL="2057298" lvl="4" indent="-196839" algn="l" rtl="0">
              <a:lnSpc>
                <a:spcPct val="90000"/>
              </a:lnSpc>
              <a:spcBef>
                <a:spcPts val="100"/>
              </a:spcBef>
              <a:spcAft>
                <a:spcPts val="0"/>
              </a:spcAft>
              <a:buSzPts val="500"/>
              <a:buNone/>
            </a:pPr>
            <a:endParaRPr sz="500">
              <a:latin typeface="Calibri"/>
              <a:ea typeface="Calibri"/>
              <a:cs typeface="Calibri"/>
              <a:sym typeface="Calibri"/>
            </a:endParaRPr>
          </a:p>
          <a:p>
            <a:pPr marL="742913" lvl="1" indent="-285736" algn="l" rtl="0">
              <a:lnSpc>
                <a:spcPct val="90000"/>
              </a:lnSpc>
              <a:spcBef>
                <a:spcPts val="480"/>
              </a:spcBef>
              <a:spcAft>
                <a:spcPts val="0"/>
              </a:spcAft>
              <a:buSzPts val="2400"/>
              <a:buChar char="o"/>
            </a:pPr>
            <a:r>
              <a:rPr lang="en-US" sz="2400">
                <a:latin typeface="Calibri"/>
                <a:ea typeface="Calibri"/>
                <a:cs typeface="Calibri"/>
                <a:sym typeface="Calibri"/>
              </a:rPr>
              <a:t>Robot localization</a:t>
            </a:r>
            <a:endParaRPr/>
          </a:p>
          <a:p>
            <a:pPr marL="2514474" lvl="5" indent="-196837" algn="l" rtl="0">
              <a:lnSpc>
                <a:spcPct val="90000"/>
              </a:lnSpc>
              <a:spcBef>
                <a:spcPts val="100"/>
              </a:spcBef>
              <a:spcAft>
                <a:spcPts val="0"/>
              </a:spcAft>
              <a:buSzPts val="500"/>
              <a:buNone/>
            </a:pPr>
            <a:endParaRPr sz="500">
              <a:latin typeface="Calibri"/>
              <a:ea typeface="Calibri"/>
              <a:cs typeface="Calibri"/>
              <a:sym typeface="Calibri"/>
            </a:endParaRPr>
          </a:p>
          <a:p>
            <a:pPr marL="742913" lvl="1" indent="-285736" algn="l" rtl="0">
              <a:lnSpc>
                <a:spcPct val="90000"/>
              </a:lnSpc>
              <a:spcBef>
                <a:spcPts val="480"/>
              </a:spcBef>
              <a:spcAft>
                <a:spcPts val="0"/>
              </a:spcAft>
              <a:buSzPts val="2400"/>
              <a:buChar char="o"/>
            </a:pPr>
            <a:r>
              <a:rPr lang="en-US" sz="2400">
                <a:latin typeface="Calibri"/>
                <a:ea typeface="Calibri"/>
                <a:cs typeface="Calibri"/>
                <a:sym typeface="Calibri"/>
              </a:rPr>
              <a:t>User attention</a:t>
            </a:r>
            <a:endParaRPr/>
          </a:p>
          <a:p>
            <a:pPr marL="2514474" lvl="5" indent="-196837" algn="l" rtl="0">
              <a:lnSpc>
                <a:spcPct val="90000"/>
              </a:lnSpc>
              <a:spcBef>
                <a:spcPts val="100"/>
              </a:spcBef>
              <a:spcAft>
                <a:spcPts val="0"/>
              </a:spcAft>
              <a:buSzPts val="500"/>
              <a:buNone/>
            </a:pPr>
            <a:endParaRPr sz="500">
              <a:latin typeface="Calibri"/>
              <a:ea typeface="Calibri"/>
              <a:cs typeface="Calibri"/>
              <a:sym typeface="Calibri"/>
            </a:endParaRPr>
          </a:p>
          <a:p>
            <a:pPr marL="742913" lvl="1" indent="-285736" algn="l" rtl="0">
              <a:lnSpc>
                <a:spcPct val="90000"/>
              </a:lnSpc>
              <a:spcBef>
                <a:spcPts val="480"/>
              </a:spcBef>
              <a:spcAft>
                <a:spcPts val="0"/>
              </a:spcAft>
              <a:buSzPts val="2400"/>
              <a:buChar char="o"/>
            </a:pPr>
            <a:r>
              <a:rPr lang="en-US" sz="2400">
                <a:latin typeface="Calibri"/>
                <a:ea typeface="Calibri"/>
                <a:cs typeface="Calibri"/>
                <a:sym typeface="Calibri"/>
              </a:rPr>
              <a:t>Medical monitoring</a:t>
            </a:r>
            <a:endParaRPr/>
          </a:p>
          <a:p>
            <a:pPr marL="342882" lvl="0" indent="-165082" algn="l" rtl="0">
              <a:lnSpc>
                <a:spcPct val="90000"/>
              </a:lnSpc>
              <a:spcBef>
                <a:spcPts val="560"/>
              </a:spcBef>
              <a:spcAft>
                <a:spcPts val="0"/>
              </a:spcAft>
              <a:buSzPts val="2800"/>
              <a:buNone/>
            </a:pPr>
            <a:endParaRPr sz="2800">
              <a:latin typeface="Calibri"/>
              <a:ea typeface="Calibri"/>
              <a:cs typeface="Calibri"/>
              <a:sym typeface="Calibri"/>
            </a:endParaRPr>
          </a:p>
          <a:p>
            <a:pPr marL="342882" lvl="0" indent="-342882" algn="l" rtl="0">
              <a:lnSpc>
                <a:spcPct val="90000"/>
              </a:lnSpc>
              <a:spcBef>
                <a:spcPts val="560"/>
              </a:spcBef>
              <a:spcAft>
                <a:spcPts val="0"/>
              </a:spcAft>
              <a:buSzPts val="2800"/>
              <a:buChar char="o"/>
            </a:pPr>
            <a:r>
              <a:rPr lang="en-US" sz="2800">
                <a:latin typeface="Calibri"/>
                <a:ea typeface="Calibri"/>
                <a:cs typeface="Calibri"/>
                <a:sym typeface="Calibri"/>
              </a:rPr>
              <a:t>Need to introduce time (or space) into our models</a:t>
            </a:r>
            <a:endParaRPr/>
          </a:p>
        </p:txBody>
      </p:sp>
      <p:pic>
        <p:nvPicPr>
          <p:cNvPr id="101" name="Google Shape;101;p2"/>
          <p:cNvPicPr preferRelativeResize="0"/>
          <p:nvPr/>
        </p:nvPicPr>
        <p:blipFill rotWithShape="1">
          <a:blip r:embed="rId3">
            <a:alphaModFix/>
          </a:blip>
          <a:srcRect/>
          <a:stretch/>
        </p:blipFill>
        <p:spPr>
          <a:xfrm>
            <a:off x="9563100" y="7010400"/>
            <a:ext cx="2628900" cy="196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Video of Demo Ghostbusters – Circular Dynamics -- HMM</a:t>
            </a:r>
            <a:endParaRPr sz="4000"/>
          </a:p>
        </p:txBody>
      </p:sp>
      <p:pic>
        <p:nvPicPr>
          <p:cNvPr id="391" name="Google Shape;391;p21"/>
          <p:cNvPicPr preferRelativeResize="0"/>
          <p:nvPr/>
        </p:nvPicPr>
        <p:blipFill rotWithShape="1">
          <a:blip r:embed="rId3">
            <a:alphaModFix/>
          </a:blip>
          <a:srcRect/>
          <a:stretch/>
        </p:blipFill>
        <p:spPr>
          <a:xfrm>
            <a:off x="1935956" y="1143000"/>
            <a:ext cx="8320088" cy="52000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2"/>
          <p:cNvSpPr txBox="1">
            <a:spLocks noGrp="1"/>
          </p:cNvSpPr>
          <p:nvPr>
            <p:ph type="title"/>
          </p:nvPr>
        </p:nvSpPr>
        <p:spPr>
          <a:xfrm>
            <a:off x="0" y="-11301"/>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Example: Ghostbusters HMM</a:t>
            </a:r>
            <a:endParaRPr/>
          </a:p>
        </p:txBody>
      </p:sp>
      <p:sp>
        <p:nvSpPr>
          <p:cNvPr id="398" name="Google Shape;398;p22"/>
          <p:cNvSpPr txBox="1">
            <a:spLocks noGrp="1"/>
          </p:cNvSpPr>
          <p:nvPr>
            <p:ph type="body" idx="1"/>
          </p:nvPr>
        </p:nvSpPr>
        <p:spPr>
          <a:xfrm>
            <a:off x="457200" y="1600200"/>
            <a:ext cx="5257800" cy="3037800"/>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000"/>
              <a:buChar char="o"/>
            </a:pPr>
            <a:r>
              <a:rPr lang="en-US" sz="2000">
                <a:latin typeface="Calibri"/>
                <a:ea typeface="Calibri"/>
                <a:cs typeface="Calibri"/>
                <a:sym typeface="Calibri"/>
              </a:rPr>
              <a:t>P(X</a:t>
            </a:r>
            <a:r>
              <a:rPr lang="en-US" sz="2000" baseline="-25000">
                <a:latin typeface="Calibri"/>
                <a:ea typeface="Calibri"/>
                <a:cs typeface="Calibri"/>
                <a:sym typeface="Calibri"/>
              </a:rPr>
              <a:t>1</a:t>
            </a:r>
            <a:r>
              <a:rPr lang="en-US" sz="2000">
                <a:latin typeface="Calibri"/>
                <a:ea typeface="Calibri"/>
                <a:cs typeface="Calibri"/>
                <a:sym typeface="Calibri"/>
              </a:rPr>
              <a:t>) = uniform</a:t>
            </a:r>
            <a:endParaRPr/>
          </a:p>
          <a:p>
            <a:pPr marL="342882" lvl="0" indent="-215882" algn="l" rtl="0">
              <a:lnSpc>
                <a:spcPct val="100000"/>
              </a:lnSpc>
              <a:spcBef>
                <a:spcPts val="400"/>
              </a:spcBef>
              <a:spcAft>
                <a:spcPts val="0"/>
              </a:spcAft>
              <a:buSzPts val="2000"/>
              <a:buNone/>
            </a:pPr>
            <a:endParaRPr sz="2000">
              <a:latin typeface="Calibri"/>
              <a:ea typeface="Calibri"/>
              <a:cs typeface="Calibri"/>
              <a:sym typeface="Calibri"/>
            </a:endParaRPr>
          </a:p>
          <a:p>
            <a:pPr marL="342882" lvl="0" indent="-342882" algn="l" rtl="0">
              <a:lnSpc>
                <a:spcPct val="100000"/>
              </a:lnSpc>
              <a:spcBef>
                <a:spcPts val="400"/>
              </a:spcBef>
              <a:spcAft>
                <a:spcPts val="0"/>
              </a:spcAft>
              <a:buSzPts val="2000"/>
              <a:buChar char="o"/>
            </a:pPr>
            <a:r>
              <a:rPr lang="en-US" sz="2000">
                <a:latin typeface="Calibri"/>
                <a:ea typeface="Calibri"/>
                <a:cs typeface="Calibri"/>
                <a:sym typeface="Calibri"/>
              </a:rPr>
              <a:t>P(X|X’) = usually move clockwise, but sometimes move in a random direction or stay in place</a:t>
            </a:r>
            <a:endParaRPr/>
          </a:p>
          <a:p>
            <a:pPr marL="342882" lvl="0" indent="-215882" algn="l" rtl="0">
              <a:lnSpc>
                <a:spcPct val="100000"/>
              </a:lnSpc>
              <a:spcBef>
                <a:spcPts val="400"/>
              </a:spcBef>
              <a:spcAft>
                <a:spcPts val="0"/>
              </a:spcAft>
              <a:buSzPts val="2000"/>
              <a:buNone/>
            </a:pPr>
            <a:endParaRPr sz="2000">
              <a:latin typeface="Calibri"/>
              <a:ea typeface="Calibri"/>
              <a:cs typeface="Calibri"/>
              <a:sym typeface="Calibri"/>
            </a:endParaRPr>
          </a:p>
          <a:p>
            <a:pPr marL="342882" lvl="0" indent="-342882" algn="l" rtl="0">
              <a:lnSpc>
                <a:spcPct val="100000"/>
              </a:lnSpc>
              <a:spcBef>
                <a:spcPts val="400"/>
              </a:spcBef>
              <a:spcAft>
                <a:spcPts val="0"/>
              </a:spcAft>
              <a:buSzPts val="2000"/>
              <a:buChar char="o"/>
            </a:pPr>
            <a:r>
              <a:rPr lang="en-US" sz="2000">
                <a:latin typeface="Calibri"/>
                <a:ea typeface="Calibri"/>
                <a:cs typeface="Calibri"/>
                <a:sym typeface="Calibri"/>
              </a:rPr>
              <a:t>P(R</a:t>
            </a:r>
            <a:r>
              <a:rPr lang="en-US" sz="2000" baseline="-25000">
                <a:latin typeface="Calibri"/>
                <a:ea typeface="Calibri"/>
                <a:cs typeface="Calibri"/>
                <a:sym typeface="Calibri"/>
              </a:rPr>
              <a:t>ij</a:t>
            </a:r>
            <a:r>
              <a:rPr lang="en-US" sz="2000">
                <a:latin typeface="Calibri"/>
                <a:ea typeface="Calibri"/>
                <a:cs typeface="Calibri"/>
                <a:sym typeface="Calibri"/>
              </a:rPr>
              <a:t>|X) = same sensor model as before:</a:t>
            </a:r>
            <a:br>
              <a:rPr lang="en-US" sz="2000">
                <a:latin typeface="Calibri"/>
                <a:ea typeface="Calibri"/>
                <a:cs typeface="Calibri"/>
                <a:sym typeface="Calibri"/>
              </a:rPr>
            </a:br>
            <a:r>
              <a:rPr lang="en-US" sz="2000">
                <a:latin typeface="Calibri"/>
                <a:ea typeface="Calibri"/>
                <a:cs typeface="Calibri"/>
                <a:sym typeface="Calibri"/>
              </a:rPr>
              <a:t>red means close, green means far away.</a:t>
            </a:r>
            <a:endParaRPr/>
          </a:p>
        </p:txBody>
      </p:sp>
      <p:grpSp>
        <p:nvGrpSpPr>
          <p:cNvPr id="399" name="Google Shape;399;p22"/>
          <p:cNvGrpSpPr/>
          <p:nvPr/>
        </p:nvGrpSpPr>
        <p:grpSpPr>
          <a:xfrm>
            <a:off x="9732962" y="1524000"/>
            <a:ext cx="1447800" cy="1524000"/>
            <a:chOff x="3984" y="1056"/>
            <a:chExt cx="1296" cy="1296"/>
          </a:xfrm>
        </p:grpSpPr>
        <p:sp>
          <p:nvSpPr>
            <p:cNvPr id="400" name="Google Shape;400;p22"/>
            <p:cNvSpPr/>
            <p:nvPr/>
          </p:nvSpPr>
          <p:spPr>
            <a:xfrm>
              <a:off x="3984"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1" name="Google Shape;401;p22"/>
            <p:cNvSpPr/>
            <p:nvPr/>
          </p:nvSpPr>
          <p:spPr>
            <a:xfrm>
              <a:off x="4416"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2" name="Google Shape;402;p22"/>
            <p:cNvSpPr/>
            <p:nvPr/>
          </p:nvSpPr>
          <p:spPr>
            <a:xfrm>
              <a:off x="3984"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3" name="Google Shape;403;p22"/>
            <p:cNvSpPr/>
            <p:nvPr/>
          </p:nvSpPr>
          <p:spPr>
            <a:xfrm>
              <a:off x="4416"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4" name="Google Shape;404;p22"/>
            <p:cNvSpPr/>
            <p:nvPr/>
          </p:nvSpPr>
          <p:spPr>
            <a:xfrm>
              <a:off x="4848"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5" name="Google Shape;405;p22"/>
            <p:cNvSpPr/>
            <p:nvPr/>
          </p:nvSpPr>
          <p:spPr>
            <a:xfrm>
              <a:off x="4848"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6" name="Google Shape;406;p22"/>
            <p:cNvSpPr/>
            <p:nvPr/>
          </p:nvSpPr>
          <p:spPr>
            <a:xfrm>
              <a:off x="3984"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7" name="Google Shape;407;p22"/>
            <p:cNvSpPr/>
            <p:nvPr/>
          </p:nvSpPr>
          <p:spPr>
            <a:xfrm>
              <a:off x="4416"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sp>
          <p:nvSpPr>
            <p:cNvPr id="408" name="Google Shape;408;p22"/>
            <p:cNvSpPr/>
            <p:nvPr/>
          </p:nvSpPr>
          <p:spPr>
            <a:xfrm>
              <a:off x="4848"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1/9</a:t>
              </a:r>
              <a:endParaRPr sz="1200" b="0" i="0" u="none" strike="noStrike" cap="none">
                <a:solidFill>
                  <a:srgbClr val="000000"/>
                </a:solidFill>
                <a:latin typeface="Arial"/>
                <a:ea typeface="Arial"/>
                <a:cs typeface="Arial"/>
                <a:sym typeface="Arial"/>
              </a:endParaRPr>
            </a:p>
          </p:txBody>
        </p:sp>
      </p:grpSp>
      <p:sp>
        <p:nvSpPr>
          <p:cNvPr id="409" name="Google Shape;409;p22"/>
          <p:cNvSpPr/>
          <p:nvPr/>
        </p:nvSpPr>
        <p:spPr>
          <a:xfrm>
            <a:off x="10113962" y="3124200"/>
            <a:ext cx="6417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2"/>
                </a:solidFill>
                <a:latin typeface="Calibri"/>
                <a:ea typeface="Calibri"/>
                <a:cs typeface="Calibri"/>
                <a:sym typeface="Calibri"/>
              </a:rPr>
              <a:t>P(X</a:t>
            </a:r>
            <a:r>
              <a:rPr lang="en-US" sz="1800" b="0" i="0" u="none" strike="noStrike" cap="none" baseline="-25000">
                <a:solidFill>
                  <a:schemeClr val="accent2"/>
                </a:solidFill>
                <a:latin typeface="Calibri"/>
                <a:ea typeface="Calibri"/>
                <a:cs typeface="Calibri"/>
                <a:sym typeface="Calibri"/>
              </a:rPr>
              <a:t>1</a:t>
            </a:r>
            <a:r>
              <a:rPr lang="en-US" sz="1800" b="0" i="0" u="none" strike="noStrike" cap="none">
                <a:solidFill>
                  <a:schemeClr val="accent2"/>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10" name="Google Shape;410;p22"/>
          <p:cNvSpPr/>
          <p:nvPr/>
        </p:nvSpPr>
        <p:spPr>
          <a:xfrm>
            <a:off x="9656762" y="5486400"/>
            <a:ext cx="15417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2"/>
                </a:solidFill>
                <a:latin typeface="Calibri"/>
                <a:ea typeface="Calibri"/>
                <a:cs typeface="Calibri"/>
                <a:sym typeface="Calibri"/>
              </a:rPr>
              <a:t>P(X|X’=&lt;1,2&gt;)</a:t>
            </a:r>
            <a:endParaRPr sz="1800" b="0" i="0" u="none" strike="noStrike" cap="none">
              <a:solidFill>
                <a:schemeClr val="accent2"/>
              </a:solidFill>
              <a:latin typeface="Calibri"/>
              <a:ea typeface="Calibri"/>
              <a:cs typeface="Calibri"/>
              <a:sym typeface="Calibri"/>
            </a:endParaRPr>
          </a:p>
        </p:txBody>
      </p:sp>
      <p:grpSp>
        <p:nvGrpSpPr>
          <p:cNvPr id="411" name="Google Shape;411;p22"/>
          <p:cNvGrpSpPr/>
          <p:nvPr/>
        </p:nvGrpSpPr>
        <p:grpSpPr>
          <a:xfrm>
            <a:off x="9732962" y="3810000"/>
            <a:ext cx="1447800" cy="1524000"/>
            <a:chOff x="3984" y="1056"/>
            <a:chExt cx="1296" cy="1296"/>
          </a:xfrm>
        </p:grpSpPr>
        <p:sp>
          <p:nvSpPr>
            <p:cNvPr id="412" name="Google Shape;412;p22"/>
            <p:cNvSpPr/>
            <p:nvPr/>
          </p:nvSpPr>
          <p:spPr>
            <a:xfrm>
              <a:off x="3984"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1/6</a:t>
              </a:r>
              <a:endParaRPr sz="1200" b="0" i="0" u="none" strike="noStrike" cap="none">
                <a:solidFill>
                  <a:srgbClr val="000000"/>
                </a:solidFill>
                <a:latin typeface="Arial"/>
                <a:ea typeface="Arial"/>
                <a:cs typeface="Arial"/>
                <a:sym typeface="Arial"/>
              </a:endParaRPr>
            </a:p>
          </p:txBody>
        </p:sp>
        <p:sp>
          <p:nvSpPr>
            <p:cNvPr id="413" name="Google Shape;413;p22"/>
            <p:cNvSpPr/>
            <p:nvPr/>
          </p:nvSpPr>
          <p:spPr>
            <a:xfrm>
              <a:off x="4416"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1/6</a:t>
              </a:r>
              <a:endParaRPr sz="1200" b="0" i="0" u="none" strike="noStrike" cap="none">
                <a:solidFill>
                  <a:srgbClr val="000000"/>
                </a:solidFill>
                <a:latin typeface="Arial"/>
                <a:ea typeface="Arial"/>
                <a:cs typeface="Arial"/>
                <a:sym typeface="Arial"/>
              </a:endParaRPr>
            </a:p>
          </p:txBody>
        </p:sp>
        <p:sp>
          <p:nvSpPr>
            <p:cNvPr id="414" name="Google Shape;414;p22"/>
            <p:cNvSpPr/>
            <p:nvPr/>
          </p:nvSpPr>
          <p:spPr>
            <a:xfrm>
              <a:off x="3984"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0</a:t>
              </a:r>
              <a:endParaRPr sz="1200" b="0" i="0" u="none" strike="noStrike" cap="none">
                <a:solidFill>
                  <a:srgbClr val="000000"/>
                </a:solidFill>
                <a:latin typeface="Arial"/>
                <a:ea typeface="Arial"/>
                <a:cs typeface="Arial"/>
                <a:sym typeface="Arial"/>
              </a:endParaRPr>
            </a:p>
          </p:txBody>
        </p:sp>
        <p:sp>
          <p:nvSpPr>
            <p:cNvPr id="415" name="Google Shape;415;p22"/>
            <p:cNvSpPr/>
            <p:nvPr/>
          </p:nvSpPr>
          <p:spPr>
            <a:xfrm>
              <a:off x="4416"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1/6</a:t>
              </a:r>
              <a:endParaRPr sz="1200" b="0" i="0" u="none" strike="noStrike" cap="none">
                <a:solidFill>
                  <a:srgbClr val="000000"/>
                </a:solidFill>
                <a:latin typeface="Arial"/>
                <a:ea typeface="Arial"/>
                <a:cs typeface="Arial"/>
                <a:sym typeface="Arial"/>
              </a:endParaRPr>
            </a:p>
          </p:txBody>
        </p:sp>
        <p:sp>
          <p:nvSpPr>
            <p:cNvPr id="416" name="Google Shape;416;p22"/>
            <p:cNvSpPr/>
            <p:nvPr/>
          </p:nvSpPr>
          <p:spPr>
            <a:xfrm>
              <a:off x="4848" y="1056"/>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1/2</a:t>
              </a:r>
              <a:endParaRPr sz="1200" b="0" i="0" u="none" strike="noStrike" cap="none">
                <a:solidFill>
                  <a:srgbClr val="000000"/>
                </a:solidFill>
                <a:latin typeface="Arial"/>
                <a:ea typeface="Arial"/>
                <a:cs typeface="Arial"/>
                <a:sym typeface="Arial"/>
              </a:endParaRPr>
            </a:p>
          </p:txBody>
        </p:sp>
        <p:sp>
          <p:nvSpPr>
            <p:cNvPr id="417" name="Google Shape;417;p22"/>
            <p:cNvSpPr/>
            <p:nvPr/>
          </p:nvSpPr>
          <p:spPr>
            <a:xfrm>
              <a:off x="4848" y="1488"/>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0</a:t>
              </a:r>
              <a:endParaRPr sz="1200" b="0" i="0" u="none" strike="noStrike" cap="none">
                <a:solidFill>
                  <a:srgbClr val="000000"/>
                </a:solidFill>
                <a:latin typeface="Arial"/>
                <a:ea typeface="Arial"/>
                <a:cs typeface="Arial"/>
                <a:sym typeface="Arial"/>
              </a:endParaRPr>
            </a:p>
          </p:txBody>
        </p:sp>
        <p:sp>
          <p:nvSpPr>
            <p:cNvPr id="418" name="Google Shape;418;p22"/>
            <p:cNvSpPr/>
            <p:nvPr/>
          </p:nvSpPr>
          <p:spPr>
            <a:xfrm>
              <a:off x="3984"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0</a:t>
              </a:r>
              <a:endParaRPr sz="1200" b="0" i="0" u="none" strike="noStrike" cap="none">
                <a:solidFill>
                  <a:srgbClr val="000000"/>
                </a:solidFill>
                <a:latin typeface="Arial"/>
                <a:ea typeface="Arial"/>
                <a:cs typeface="Arial"/>
                <a:sym typeface="Arial"/>
              </a:endParaRPr>
            </a:p>
          </p:txBody>
        </p:sp>
        <p:sp>
          <p:nvSpPr>
            <p:cNvPr id="419" name="Google Shape;419;p22"/>
            <p:cNvSpPr/>
            <p:nvPr/>
          </p:nvSpPr>
          <p:spPr>
            <a:xfrm>
              <a:off x="4416"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0</a:t>
              </a:r>
              <a:endParaRPr sz="1200" b="0" i="0" u="none" strike="noStrike" cap="none">
                <a:solidFill>
                  <a:srgbClr val="000000"/>
                </a:solidFill>
                <a:latin typeface="Arial"/>
                <a:ea typeface="Arial"/>
                <a:cs typeface="Arial"/>
                <a:sym typeface="Arial"/>
              </a:endParaRPr>
            </a:p>
          </p:txBody>
        </p:sp>
        <p:sp>
          <p:nvSpPr>
            <p:cNvPr id="420" name="Google Shape;420;p22"/>
            <p:cNvSpPr/>
            <p:nvPr/>
          </p:nvSpPr>
          <p:spPr>
            <a:xfrm>
              <a:off x="4848" y="1920"/>
              <a:ext cx="432" cy="43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0</a:t>
              </a:r>
              <a:endParaRPr sz="1200" b="0" i="0" u="none" strike="noStrike" cap="none">
                <a:solidFill>
                  <a:srgbClr val="000000"/>
                </a:solidFill>
                <a:latin typeface="Arial"/>
                <a:ea typeface="Arial"/>
                <a:cs typeface="Arial"/>
                <a:sym typeface="Arial"/>
              </a:endParaRPr>
            </a:p>
          </p:txBody>
        </p:sp>
      </p:grpSp>
      <p:sp>
        <p:nvSpPr>
          <p:cNvPr id="421" name="Google Shape;421;p22"/>
          <p:cNvSpPr/>
          <p:nvPr/>
        </p:nvSpPr>
        <p:spPr>
          <a:xfrm>
            <a:off x="5334000" y="54864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Calibri"/>
                <a:ea typeface="Calibri"/>
                <a:cs typeface="Calibri"/>
                <a:sym typeface="Calibri"/>
              </a:rPr>
              <a:t>X</a:t>
            </a:r>
            <a:r>
              <a:rPr lang="en-US" sz="2400" b="0" i="0" u="none" strike="noStrike" cap="none" baseline="-25000">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422" name="Google Shape;422;p22"/>
          <p:cNvSpPr/>
          <p:nvPr/>
        </p:nvSpPr>
        <p:spPr>
          <a:xfrm>
            <a:off x="1943100" y="48768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2</a:t>
            </a:r>
            <a:endParaRPr sz="1800" b="0" i="0" u="none" strike="noStrike" cap="none">
              <a:solidFill>
                <a:srgbClr val="000000"/>
              </a:solidFill>
              <a:latin typeface="Arial"/>
              <a:ea typeface="Arial"/>
              <a:cs typeface="Arial"/>
              <a:sym typeface="Arial"/>
            </a:endParaRPr>
          </a:p>
        </p:txBody>
      </p:sp>
      <p:cxnSp>
        <p:nvCxnSpPr>
          <p:cNvPr id="423" name="Google Shape;423;p22"/>
          <p:cNvCxnSpPr>
            <a:stCxn id="422" idx="4"/>
            <a:endCxn id="424" idx="0"/>
          </p:cNvCxnSpPr>
          <p:nvPr/>
        </p:nvCxnSpPr>
        <p:spPr>
          <a:xfrm>
            <a:off x="2209800" y="5410200"/>
            <a:ext cx="0" cy="533400"/>
          </a:xfrm>
          <a:prstGeom prst="straightConnector1">
            <a:avLst/>
          </a:prstGeom>
          <a:noFill/>
          <a:ln w="28575" cap="flat" cmpd="sng">
            <a:solidFill>
              <a:schemeClr val="dk1"/>
            </a:solidFill>
            <a:prstDash val="solid"/>
            <a:round/>
            <a:headEnd type="none" w="sm" len="sm"/>
            <a:tailEnd type="triangle" w="lg" len="lg"/>
          </a:ln>
        </p:spPr>
      </p:cxnSp>
      <p:sp>
        <p:nvSpPr>
          <p:cNvPr id="425" name="Google Shape;425;p22"/>
          <p:cNvSpPr/>
          <p:nvPr/>
        </p:nvSpPr>
        <p:spPr>
          <a:xfrm>
            <a:off x="1028700" y="59436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t>
            </a:r>
            <a:r>
              <a:rPr lang="en-US" sz="2400" b="0" i="0" u="none" strike="noStrike" cap="none" baseline="-25000">
                <a:solidFill>
                  <a:schemeClr val="dk1"/>
                </a:solidFill>
                <a:latin typeface="Calibri"/>
                <a:ea typeface="Calibri"/>
                <a:cs typeface="Calibri"/>
                <a:sym typeface="Calibri"/>
              </a:rPr>
              <a:t>i,j</a:t>
            </a:r>
            <a:endParaRPr sz="1400" b="0" i="0" u="none" strike="noStrike" cap="none">
              <a:solidFill>
                <a:srgbClr val="000000"/>
              </a:solidFill>
              <a:latin typeface="Arial"/>
              <a:ea typeface="Arial"/>
              <a:cs typeface="Arial"/>
              <a:sym typeface="Arial"/>
            </a:endParaRPr>
          </a:p>
        </p:txBody>
      </p:sp>
      <p:cxnSp>
        <p:nvCxnSpPr>
          <p:cNvPr id="426" name="Google Shape;426;p22"/>
          <p:cNvCxnSpPr>
            <a:stCxn id="427" idx="6"/>
            <a:endCxn id="422" idx="2"/>
          </p:cNvCxnSpPr>
          <p:nvPr/>
        </p:nvCxnSpPr>
        <p:spPr>
          <a:xfrm>
            <a:off x="1562100" y="5143500"/>
            <a:ext cx="381000" cy="0"/>
          </a:xfrm>
          <a:prstGeom prst="straightConnector1">
            <a:avLst/>
          </a:prstGeom>
          <a:noFill/>
          <a:ln w="28575" cap="flat" cmpd="sng">
            <a:solidFill>
              <a:schemeClr val="dk1"/>
            </a:solidFill>
            <a:prstDash val="solid"/>
            <a:round/>
            <a:headEnd type="none" w="sm" len="sm"/>
            <a:tailEnd type="triangle" w="lg" len="lg"/>
          </a:ln>
        </p:spPr>
      </p:cxnSp>
      <p:sp>
        <p:nvSpPr>
          <p:cNvPr id="427" name="Google Shape;427;p22"/>
          <p:cNvSpPr/>
          <p:nvPr/>
        </p:nvSpPr>
        <p:spPr>
          <a:xfrm>
            <a:off x="1028700" y="48768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1</a:t>
            </a:r>
            <a:endParaRPr sz="1800" b="0" i="0" u="none" strike="noStrike" cap="none">
              <a:solidFill>
                <a:srgbClr val="000000"/>
              </a:solidFill>
              <a:latin typeface="Arial"/>
              <a:ea typeface="Arial"/>
              <a:cs typeface="Arial"/>
              <a:sym typeface="Arial"/>
            </a:endParaRPr>
          </a:p>
        </p:txBody>
      </p:sp>
      <p:cxnSp>
        <p:nvCxnSpPr>
          <p:cNvPr id="428" name="Google Shape;428;p22"/>
          <p:cNvCxnSpPr>
            <a:stCxn id="427" idx="4"/>
            <a:endCxn id="425" idx="0"/>
          </p:cNvCxnSpPr>
          <p:nvPr/>
        </p:nvCxnSpPr>
        <p:spPr>
          <a:xfrm>
            <a:off x="1295400" y="5410200"/>
            <a:ext cx="0" cy="533400"/>
          </a:xfrm>
          <a:prstGeom prst="straightConnector1">
            <a:avLst/>
          </a:prstGeom>
          <a:noFill/>
          <a:ln w="28575" cap="flat" cmpd="sng">
            <a:solidFill>
              <a:schemeClr val="dk1"/>
            </a:solidFill>
            <a:prstDash val="solid"/>
            <a:round/>
            <a:headEnd type="none" w="sm" len="sm"/>
            <a:tailEnd type="triangle" w="lg" len="lg"/>
          </a:ln>
        </p:spPr>
      </p:cxnSp>
      <p:sp>
        <p:nvSpPr>
          <p:cNvPr id="429" name="Google Shape;429;p22"/>
          <p:cNvSpPr/>
          <p:nvPr/>
        </p:nvSpPr>
        <p:spPr>
          <a:xfrm>
            <a:off x="2857500" y="48768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3</a:t>
            </a:r>
            <a:endParaRPr sz="1800" b="0" i="0" u="none" strike="noStrike" cap="none">
              <a:solidFill>
                <a:srgbClr val="000000"/>
              </a:solidFill>
              <a:latin typeface="Arial"/>
              <a:ea typeface="Arial"/>
              <a:cs typeface="Arial"/>
              <a:sym typeface="Arial"/>
            </a:endParaRPr>
          </a:p>
        </p:txBody>
      </p:sp>
      <p:cxnSp>
        <p:nvCxnSpPr>
          <p:cNvPr id="430" name="Google Shape;430;p22"/>
          <p:cNvCxnSpPr>
            <a:stCxn id="429" idx="6"/>
            <a:endCxn id="431" idx="2"/>
          </p:cNvCxnSpPr>
          <p:nvPr/>
        </p:nvCxnSpPr>
        <p:spPr>
          <a:xfrm>
            <a:off x="3390900" y="5143500"/>
            <a:ext cx="381000" cy="0"/>
          </a:xfrm>
          <a:prstGeom prst="straightConnector1">
            <a:avLst/>
          </a:prstGeom>
          <a:noFill/>
          <a:ln w="28575" cap="flat" cmpd="sng">
            <a:solidFill>
              <a:schemeClr val="dk1"/>
            </a:solidFill>
            <a:prstDash val="solid"/>
            <a:round/>
            <a:headEnd type="none" w="sm" len="sm"/>
            <a:tailEnd type="triangle" w="lg" len="lg"/>
          </a:ln>
        </p:spPr>
      </p:cxnSp>
      <p:cxnSp>
        <p:nvCxnSpPr>
          <p:cNvPr id="432" name="Google Shape;432;p22"/>
          <p:cNvCxnSpPr>
            <a:stCxn id="422" idx="6"/>
            <a:endCxn id="429" idx="2"/>
          </p:cNvCxnSpPr>
          <p:nvPr/>
        </p:nvCxnSpPr>
        <p:spPr>
          <a:xfrm>
            <a:off x="2476500" y="5143500"/>
            <a:ext cx="381000" cy="0"/>
          </a:xfrm>
          <a:prstGeom prst="straightConnector1">
            <a:avLst/>
          </a:prstGeom>
          <a:noFill/>
          <a:ln w="28575" cap="flat" cmpd="sng">
            <a:solidFill>
              <a:schemeClr val="dk1"/>
            </a:solidFill>
            <a:prstDash val="solid"/>
            <a:round/>
            <a:headEnd type="none" w="sm" len="sm"/>
            <a:tailEnd type="triangle" w="lg" len="lg"/>
          </a:ln>
        </p:spPr>
      </p:cxnSp>
      <p:sp>
        <p:nvSpPr>
          <p:cNvPr id="431" name="Google Shape;431;p22"/>
          <p:cNvSpPr/>
          <p:nvPr/>
        </p:nvSpPr>
        <p:spPr>
          <a:xfrm>
            <a:off x="3771900" y="48768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4</a:t>
            </a:r>
            <a:endParaRPr sz="1800" b="0" i="0" u="none" strike="noStrike" cap="none">
              <a:solidFill>
                <a:srgbClr val="000000"/>
              </a:solidFill>
              <a:latin typeface="Arial"/>
              <a:ea typeface="Arial"/>
              <a:cs typeface="Arial"/>
              <a:sym typeface="Arial"/>
            </a:endParaRPr>
          </a:p>
        </p:txBody>
      </p:sp>
      <p:cxnSp>
        <p:nvCxnSpPr>
          <p:cNvPr id="433" name="Google Shape;433;p22"/>
          <p:cNvCxnSpPr>
            <a:stCxn id="431" idx="6"/>
          </p:cNvCxnSpPr>
          <p:nvPr/>
        </p:nvCxnSpPr>
        <p:spPr>
          <a:xfrm>
            <a:off x="4305300" y="5143500"/>
            <a:ext cx="962100" cy="0"/>
          </a:xfrm>
          <a:prstGeom prst="straightConnector1">
            <a:avLst/>
          </a:prstGeom>
          <a:noFill/>
          <a:ln w="28575" cap="flat" cmpd="sng">
            <a:solidFill>
              <a:schemeClr val="dk1"/>
            </a:solidFill>
            <a:prstDash val="dash"/>
            <a:round/>
            <a:headEnd type="none" w="sm" len="sm"/>
            <a:tailEnd type="triangle" w="lg" len="lg"/>
          </a:ln>
        </p:spPr>
      </p:cxnSp>
      <p:sp>
        <p:nvSpPr>
          <p:cNvPr id="424" name="Google Shape;424;p22"/>
          <p:cNvSpPr/>
          <p:nvPr/>
        </p:nvSpPr>
        <p:spPr>
          <a:xfrm>
            <a:off x="1943100" y="59436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t>
            </a:r>
            <a:r>
              <a:rPr lang="en-US" sz="2400" b="0" i="0" u="none" strike="noStrike" cap="none" baseline="-25000">
                <a:solidFill>
                  <a:schemeClr val="dk1"/>
                </a:solidFill>
                <a:latin typeface="Calibri"/>
                <a:ea typeface="Calibri"/>
                <a:cs typeface="Calibri"/>
                <a:sym typeface="Calibri"/>
              </a:rPr>
              <a:t>i,j</a:t>
            </a:r>
            <a:endParaRPr sz="1400" b="0" i="0" u="none" strike="noStrike" cap="none">
              <a:solidFill>
                <a:srgbClr val="000000"/>
              </a:solidFill>
              <a:latin typeface="Arial"/>
              <a:ea typeface="Arial"/>
              <a:cs typeface="Arial"/>
              <a:sym typeface="Arial"/>
            </a:endParaRPr>
          </a:p>
        </p:txBody>
      </p:sp>
      <p:sp>
        <p:nvSpPr>
          <p:cNvPr id="434" name="Google Shape;434;p22"/>
          <p:cNvSpPr/>
          <p:nvPr/>
        </p:nvSpPr>
        <p:spPr>
          <a:xfrm>
            <a:off x="2857500" y="59436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t>
            </a:r>
            <a:r>
              <a:rPr lang="en-US" sz="2400" b="0" i="0" u="none" strike="noStrike" cap="none" baseline="-25000">
                <a:solidFill>
                  <a:schemeClr val="dk1"/>
                </a:solidFill>
                <a:latin typeface="Calibri"/>
                <a:ea typeface="Calibri"/>
                <a:cs typeface="Calibri"/>
                <a:sym typeface="Calibri"/>
              </a:rPr>
              <a:t>i,j</a:t>
            </a:r>
            <a:endParaRPr sz="1400" b="0" i="0" u="none" strike="noStrike" cap="none">
              <a:solidFill>
                <a:srgbClr val="000000"/>
              </a:solidFill>
              <a:latin typeface="Arial"/>
              <a:ea typeface="Arial"/>
              <a:cs typeface="Arial"/>
              <a:sym typeface="Arial"/>
            </a:endParaRPr>
          </a:p>
        </p:txBody>
      </p:sp>
      <p:sp>
        <p:nvSpPr>
          <p:cNvPr id="435" name="Google Shape;435;p22"/>
          <p:cNvSpPr/>
          <p:nvPr/>
        </p:nvSpPr>
        <p:spPr>
          <a:xfrm>
            <a:off x="3771900" y="59436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t>
            </a:r>
            <a:r>
              <a:rPr lang="en-US" sz="2400" b="0" i="0" u="none" strike="noStrike" cap="none" baseline="-25000">
                <a:solidFill>
                  <a:schemeClr val="dk1"/>
                </a:solidFill>
                <a:latin typeface="Calibri"/>
                <a:ea typeface="Calibri"/>
                <a:cs typeface="Calibri"/>
                <a:sym typeface="Calibri"/>
              </a:rPr>
              <a:t>i,j</a:t>
            </a:r>
            <a:endParaRPr sz="1400" b="0" i="0" u="none" strike="noStrike" cap="none">
              <a:solidFill>
                <a:srgbClr val="000000"/>
              </a:solidFill>
              <a:latin typeface="Arial"/>
              <a:ea typeface="Arial"/>
              <a:cs typeface="Arial"/>
              <a:sym typeface="Arial"/>
            </a:endParaRPr>
          </a:p>
        </p:txBody>
      </p:sp>
      <p:cxnSp>
        <p:nvCxnSpPr>
          <p:cNvPr id="436" name="Google Shape;436;p22"/>
          <p:cNvCxnSpPr>
            <a:stCxn id="429" idx="4"/>
            <a:endCxn id="434" idx="0"/>
          </p:cNvCxnSpPr>
          <p:nvPr/>
        </p:nvCxnSpPr>
        <p:spPr>
          <a:xfrm>
            <a:off x="3124200" y="5410200"/>
            <a:ext cx="0" cy="533400"/>
          </a:xfrm>
          <a:prstGeom prst="straightConnector1">
            <a:avLst/>
          </a:prstGeom>
          <a:noFill/>
          <a:ln w="28575" cap="flat" cmpd="sng">
            <a:solidFill>
              <a:schemeClr val="dk1"/>
            </a:solidFill>
            <a:prstDash val="solid"/>
            <a:round/>
            <a:headEnd type="none" w="sm" len="sm"/>
            <a:tailEnd type="triangle" w="lg" len="lg"/>
          </a:ln>
        </p:spPr>
      </p:cxnSp>
      <p:cxnSp>
        <p:nvCxnSpPr>
          <p:cNvPr id="437" name="Google Shape;437;p22"/>
          <p:cNvCxnSpPr>
            <a:stCxn id="431" idx="4"/>
            <a:endCxn id="435" idx="0"/>
          </p:cNvCxnSpPr>
          <p:nvPr/>
        </p:nvCxnSpPr>
        <p:spPr>
          <a:xfrm>
            <a:off x="4038600" y="5410200"/>
            <a:ext cx="0" cy="533400"/>
          </a:xfrm>
          <a:prstGeom prst="straightConnector1">
            <a:avLst/>
          </a:prstGeom>
          <a:noFill/>
          <a:ln w="28575" cap="flat" cmpd="sng">
            <a:solidFill>
              <a:schemeClr val="dk1"/>
            </a:solidFill>
            <a:prstDash val="solid"/>
            <a:round/>
            <a:headEnd type="none" w="sm" len="sm"/>
            <a:tailEnd type="triangle" w="lg" len="lg"/>
          </a:ln>
        </p:spPr>
      </p:cxnSp>
      <p:cxnSp>
        <p:nvCxnSpPr>
          <p:cNvPr id="438" name="Google Shape;438;p22"/>
          <p:cNvCxnSpPr/>
          <p:nvPr/>
        </p:nvCxnSpPr>
        <p:spPr>
          <a:xfrm>
            <a:off x="10494962" y="4114800"/>
            <a:ext cx="304800" cy="0"/>
          </a:xfrm>
          <a:prstGeom prst="straightConnector1">
            <a:avLst/>
          </a:prstGeom>
          <a:noFill/>
          <a:ln w="38100" cap="flat" cmpd="sng">
            <a:solidFill>
              <a:srgbClr val="A50021"/>
            </a:solidFill>
            <a:prstDash val="solid"/>
            <a:round/>
            <a:headEnd type="none" w="sm" len="sm"/>
            <a:tailEnd type="triangle" w="med" len="med"/>
          </a:ln>
        </p:spPr>
      </p:cxnSp>
      <p:sp>
        <p:nvSpPr>
          <p:cNvPr id="439" name="Google Shape;439;p22"/>
          <p:cNvSpPr/>
          <p:nvPr/>
        </p:nvSpPr>
        <p:spPr>
          <a:xfrm>
            <a:off x="10418762" y="4038600"/>
            <a:ext cx="152400" cy="152400"/>
          </a:xfrm>
          <a:prstGeom prst="ellipse">
            <a:avLst/>
          </a:prstGeom>
          <a:solidFill>
            <a:srgbClr val="A500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40" name="Google Shape;440;p22"/>
          <p:cNvPicPr preferRelativeResize="0"/>
          <p:nvPr/>
        </p:nvPicPr>
        <p:blipFill rotWithShape="1">
          <a:blip r:embed="rId3">
            <a:alphaModFix/>
          </a:blip>
          <a:srcRect/>
          <a:stretch/>
        </p:blipFill>
        <p:spPr>
          <a:xfrm>
            <a:off x="6096000" y="1295400"/>
            <a:ext cx="2378144" cy="2190276"/>
          </a:xfrm>
          <a:prstGeom prst="rect">
            <a:avLst/>
          </a:prstGeom>
          <a:noFill/>
          <a:ln>
            <a:noFill/>
          </a:ln>
        </p:spPr>
      </p:pic>
      <p:pic>
        <p:nvPicPr>
          <p:cNvPr id="441" name="Google Shape;441;p22"/>
          <p:cNvPicPr preferRelativeResize="0"/>
          <p:nvPr/>
        </p:nvPicPr>
        <p:blipFill rotWithShape="1">
          <a:blip r:embed="rId4">
            <a:alphaModFix/>
          </a:blip>
          <a:srcRect/>
          <a:stretch/>
        </p:blipFill>
        <p:spPr>
          <a:xfrm>
            <a:off x="6400800" y="3733800"/>
            <a:ext cx="2057400" cy="1881160"/>
          </a:xfrm>
          <a:prstGeom prst="rect">
            <a:avLst/>
          </a:prstGeom>
          <a:noFill/>
          <a:ln>
            <a:noFill/>
          </a:ln>
        </p:spPr>
      </p:pic>
      <p:sp>
        <p:nvSpPr>
          <p:cNvPr id="442" name="Google Shape;442;p22"/>
          <p:cNvSpPr txBox="1"/>
          <p:nvPr/>
        </p:nvSpPr>
        <p:spPr>
          <a:xfrm>
            <a:off x="6553200" y="6507901"/>
            <a:ext cx="56376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[Demo: Ghostbusters – Circular Dynamics – HMM (L14D2)]</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Conditional Independence</a:t>
            </a:r>
            <a:endParaRPr/>
          </a:p>
        </p:txBody>
      </p:sp>
      <p:sp>
        <p:nvSpPr>
          <p:cNvPr id="448" name="Google Shape;448;p23"/>
          <p:cNvSpPr txBox="1">
            <a:spLocks noGrp="1"/>
          </p:cNvSpPr>
          <p:nvPr>
            <p:ph type="body" idx="1"/>
          </p:nvPr>
        </p:nvSpPr>
        <p:spPr>
          <a:xfrm>
            <a:off x="1066800" y="1397001"/>
            <a:ext cx="108966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400"/>
              <a:buChar char="o"/>
            </a:pPr>
            <a:r>
              <a:rPr lang="en-US" sz="2400">
                <a:latin typeface="Calibri"/>
                <a:ea typeface="Calibri"/>
                <a:cs typeface="Calibri"/>
                <a:sym typeface="Calibri"/>
              </a:rPr>
              <a:t>HMMs have two important independence properties:</a:t>
            </a:r>
            <a:endParaRPr/>
          </a:p>
          <a:p>
            <a:pPr marL="2971652" lvl="6" indent="-152387" algn="l" rtl="0">
              <a:lnSpc>
                <a:spcPct val="80000"/>
              </a:lnSpc>
              <a:spcBef>
                <a:spcPts val="240"/>
              </a:spcBef>
              <a:spcAft>
                <a:spcPts val="0"/>
              </a:spcAft>
              <a:buSzPts val="1200"/>
              <a:buNone/>
            </a:pPr>
            <a:endParaRPr sz="1200">
              <a:latin typeface="Calibri"/>
              <a:ea typeface="Calibri"/>
              <a:cs typeface="Calibri"/>
              <a:sym typeface="Calibri"/>
            </a:endParaRPr>
          </a:p>
          <a:p>
            <a:pPr marL="742913" lvl="1" indent="-285736" algn="l" rtl="0">
              <a:lnSpc>
                <a:spcPct val="80000"/>
              </a:lnSpc>
              <a:spcBef>
                <a:spcPts val="400"/>
              </a:spcBef>
              <a:spcAft>
                <a:spcPts val="0"/>
              </a:spcAft>
              <a:buSzPts val="2000"/>
              <a:buChar char="o"/>
            </a:pPr>
            <a:r>
              <a:rPr lang="en-US" sz="2000">
                <a:latin typeface="Calibri"/>
                <a:ea typeface="Calibri"/>
                <a:cs typeface="Calibri"/>
                <a:sym typeface="Calibri"/>
              </a:rPr>
              <a:t>Markov hidden process: future depends on past via the present</a:t>
            </a:r>
            <a:endParaRPr/>
          </a:p>
          <a:p>
            <a:pPr marL="2514474" lvl="5" indent="-152387" algn="l" rtl="0">
              <a:lnSpc>
                <a:spcPct val="80000"/>
              </a:lnSpc>
              <a:spcBef>
                <a:spcPts val="240"/>
              </a:spcBef>
              <a:spcAft>
                <a:spcPts val="0"/>
              </a:spcAft>
              <a:buSzPts val="1200"/>
              <a:buNone/>
            </a:pPr>
            <a:endParaRPr sz="1200">
              <a:latin typeface="Calibri"/>
              <a:ea typeface="Calibri"/>
              <a:cs typeface="Calibri"/>
              <a:sym typeface="Calibri"/>
            </a:endParaRPr>
          </a:p>
          <a:p>
            <a:pPr marL="742913" lvl="1" indent="-285736" algn="l" rtl="0">
              <a:lnSpc>
                <a:spcPct val="80000"/>
              </a:lnSpc>
              <a:spcBef>
                <a:spcPts val="400"/>
              </a:spcBef>
              <a:spcAft>
                <a:spcPts val="0"/>
              </a:spcAft>
              <a:buSzPts val="2000"/>
              <a:buChar char="o"/>
            </a:pPr>
            <a:r>
              <a:rPr lang="en-US" sz="2000">
                <a:latin typeface="Calibri"/>
                <a:ea typeface="Calibri"/>
                <a:cs typeface="Calibri"/>
                <a:sym typeface="Calibri"/>
              </a:rPr>
              <a:t>Current observation independent of all else given current state</a:t>
            </a:r>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2971652" lvl="6" indent="-152387" algn="l" rtl="0">
              <a:lnSpc>
                <a:spcPct val="80000"/>
              </a:lnSpc>
              <a:spcBef>
                <a:spcPts val="240"/>
              </a:spcBef>
              <a:spcAft>
                <a:spcPts val="0"/>
              </a:spcAft>
              <a:buSzPts val="1200"/>
              <a:buNone/>
            </a:pPr>
            <a:endParaRPr sz="1200">
              <a:latin typeface="Calibri"/>
              <a:ea typeface="Calibri"/>
              <a:cs typeface="Calibri"/>
              <a:sym typeface="Calibri"/>
            </a:endParaRPr>
          </a:p>
          <a:p>
            <a:pPr marL="342882" lvl="0" indent="-342882" algn="l" rtl="0">
              <a:lnSpc>
                <a:spcPct val="80000"/>
              </a:lnSpc>
              <a:spcBef>
                <a:spcPts val="480"/>
              </a:spcBef>
              <a:spcAft>
                <a:spcPts val="0"/>
              </a:spcAft>
              <a:buSzPts val="2400"/>
              <a:buChar char="o"/>
            </a:pPr>
            <a:r>
              <a:rPr lang="en-US" sz="2400">
                <a:latin typeface="Calibri"/>
                <a:ea typeface="Calibri"/>
                <a:cs typeface="Calibri"/>
                <a:sym typeface="Calibri"/>
              </a:rPr>
              <a:t>Does this mean that evidence variables are guaranteed to be independent?</a:t>
            </a:r>
            <a:endParaRPr/>
          </a:p>
          <a:p>
            <a:pPr marL="2971652" lvl="6" indent="-152387" algn="l" rtl="0">
              <a:lnSpc>
                <a:spcPct val="80000"/>
              </a:lnSpc>
              <a:spcBef>
                <a:spcPts val="240"/>
              </a:spcBef>
              <a:spcAft>
                <a:spcPts val="0"/>
              </a:spcAft>
              <a:buSzPts val="1200"/>
              <a:buNone/>
            </a:pPr>
            <a:endParaRPr sz="1200">
              <a:latin typeface="Calibri"/>
              <a:ea typeface="Calibri"/>
              <a:cs typeface="Calibri"/>
              <a:sym typeface="Calibri"/>
            </a:endParaRPr>
          </a:p>
          <a:p>
            <a:pPr marL="742913" lvl="1" indent="-285736" algn="l" rtl="0">
              <a:lnSpc>
                <a:spcPct val="80000"/>
              </a:lnSpc>
              <a:spcBef>
                <a:spcPts val="400"/>
              </a:spcBef>
              <a:spcAft>
                <a:spcPts val="0"/>
              </a:spcAft>
              <a:buSzPts val="2000"/>
              <a:buChar char="o"/>
            </a:pPr>
            <a:r>
              <a:rPr lang="en-US" sz="2000">
                <a:latin typeface="Calibri"/>
                <a:ea typeface="Calibri"/>
                <a:cs typeface="Calibri"/>
                <a:sym typeface="Calibri"/>
              </a:rPr>
              <a:t>[No, they tend to correlated by the hidden state]</a:t>
            </a:r>
            <a:endParaRPr/>
          </a:p>
        </p:txBody>
      </p:sp>
      <p:sp>
        <p:nvSpPr>
          <p:cNvPr id="449" name="Google Shape;449;p23"/>
          <p:cNvSpPr/>
          <p:nvPr/>
        </p:nvSpPr>
        <p:spPr>
          <a:xfrm>
            <a:off x="7848600" y="32004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Calibri"/>
                <a:ea typeface="Calibri"/>
                <a:cs typeface="Calibri"/>
                <a:sym typeface="Calibri"/>
              </a:rPr>
              <a:t>X</a:t>
            </a:r>
            <a:r>
              <a:rPr lang="en-US" sz="2400" b="0" i="0" u="none" strike="noStrike" cap="none" baseline="-25000">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cxnSp>
        <p:nvCxnSpPr>
          <p:cNvPr id="450" name="Google Shape;450;p23"/>
          <p:cNvCxnSpPr>
            <a:stCxn id="449" idx="4"/>
            <a:endCxn id="451" idx="0"/>
          </p:cNvCxnSpPr>
          <p:nvPr/>
        </p:nvCxnSpPr>
        <p:spPr>
          <a:xfrm>
            <a:off x="8115300" y="3733800"/>
            <a:ext cx="0" cy="533400"/>
          </a:xfrm>
          <a:prstGeom prst="straightConnector1">
            <a:avLst/>
          </a:prstGeom>
          <a:noFill/>
          <a:ln w="28575" cap="flat" cmpd="sng">
            <a:solidFill>
              <a:schemeClr val="lt1"/>
            </a:solidFill>
            <a:prstDash val="solid"/>
            <a:round/>
            <a:headEnd type="none" w="sm" len="sm"/>
            <a:tailEnd type="triangle" w="lg" len="lg"/>
          </a:ln>
        </p:spPr>
      </p:cxnSp>
      <p:sp>
        <p:nvSpPr>
          <p:cNvPr id="452" name="Google Shape;452;p23"/>
          <p:cNvSpPr/>
          <p:nvPr/>
        </p:nvSpPr>
        <p:spPr>
          <a:xfrm>
            <a:off x="44958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2</a:t>
            </a:r>
            <a:endParaRPr sz="1800" b="0" i="0" u="none" strike="noStrike" cap="none">
              <a:solidFill>
                <a:srgbClr val="000000"/>
              </a:solidFill>
              <a:latin typeface="Arial"/>
              <a:ea typeface="Arial"/>
              <a:cs typeface="Arial"/>
              <a:sym typeface="Arial"/>
            </a:endParaRPr>
          </a:p>
        </p:txBody>
      </p:sp>
      <p:cxnSp>
        <p:nvCxnSpPr>
          <p:cNvPr id="453" name="Google Shape;453;p23"/>
          <p:cNvCxnSpPr>
            <a:stCxn id="452" idx="4"/>
            <a:endCxn id="454" idx="0"/>
          </p:cNvCxnSpPr>
          <p:nvPr/>
        </p:nvCxnSpPr>
        <p:spPr>
          <a:xfrm>
            <a:off x="4762500" y="3733800"/>
            <a:ext cx="0" cy="533400"/>
          </a:xfrm>
          <a:prstGeom prst="straightConnector1">
            <a:avLst/>
          </a:prstGeom>
          <a:noFill/>
          <a:ln w="28575" cap="flat" cmpd="sng">
            <a:solidFill>
              <a:schemeClr val="dk1"/>
            </a:solidFill>
            <a:prstDash val="solid"/>
            <a:round/>
            <a:headEnd type="none" w="sm" len="sm"/>
            <a:tailEnd type="triangle" w="lg" len="lg"/>
          </a:ln>
        </p:spPr>
      </p:cxnSp>
      <p:sp>
        <p:nvSpPr>
          <p:cNvPr id="455" name="Google Shape;455;p23"/>
          <p:cNvSpPr/>
          <p:nvPr/>
        </p:nvSpPr>
        <p:spPr>
          <a:xfrm>
            <a:off x="35814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E</a:t>
            </a:r>
            <a:r>
              <a:rPr lang="en-US" sz="1800" b="0" i="0" u="none" strike="noStrike" cap="none" baseline="-25000">
                <a:solidFill>
                  <a:schemeClr val="dk1"/>
                </a:solidFill>
                <a:latin typeface="Calibri"/>
                <a:ea typeface="Calibri"/>
                <a:cs typeface="Calibri"/>
                <a:sym typeface="Calibri"/>
              </a:rPr>
              <a:t>1</a:t>
            </a:r>
            <a:endParaRPr sz="1800" b="0" i="0" u="none" strike="noStrike" cap="none">
              <a:solidFill>
                <a:srgbClr val="000000"/>
              </a:solidFill>
              <a:latin typeface="Arial"/>
              <a:ea typeface="Arial"/>
              <a:cs typeface="Arial"/>
              <a:sym typeface="Arial"/>
            </a:endParaRPr>
          </a:p>
        </p:txBody>
      </p:sp>
      <p:cxnSp>
        <p:nvCxnSpPr>
          <p:cNvPr id="456" name="Google Shape;456;p23"/>
          <p:cNvCxnSpPr>
            <a:stCxn id="457" idx="6"/>
            <a:endCxn id="452" idx="2"/>
          </p:cNvCxnSpPr>
          <p:nvPr/>
        </p:nvCxnSpPr>
        <p:spPr>
          <a:xfrm>
            <a:off x="4114800" y="3467100"/>
            <a:ext cx="381000" cy="0"/>
          </a:xfrm>
          <a:prstGeom prst="straightConnector1">
            <a:avLst/>
          </a:prstGeom>
          <a:noFill/>
          <a:ln w="28575" cap="flat" cmpd="sng">
            <a:solidFill>
              <a:schemeClr val="dk1"/>
            </a:solidFill>
            <a:prstDash val="solid"/>
            <a:round/>
            <a:headEnd type="none" w="sm" len="sm"/>
            <a:tailEnd type="triangle" w="lg" len="lg"/>
          </a:ln>
        </p:spPr>
      </p:cxnSp>
      <p:sp>
        <p:nvSpPr>
          <p:cNvPr id="457" name="Google Shape;457;p23"/>
          <p:cNvSpPr/>
          <p:nvPr/>
        </p:nvSpPr>
        <p:spPr>
          <a:xfrm>
            <a:off x="35814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1</a:t>
            </a:r>
            <a:endParaRPr sz="1800" b="0" i="0" u="none" strike="noStrike" cap="none">
              <a:solidFill>
                <a:srgbClr val="000000"/>
              </a:solidFill>
              <a:latin typeface="Arial"/>
              <a:ea typeface="Arial"/>
              <a:cs typeface="Arial"/>
              <a:sym typeface="Arial"/>
            </a:endParaRPr>
          </a:p>
        </p:txBody>
      </p:sp>
      <p:cxnSp>
        <p:nvCxnSpPr>
          <p:cNvPr id="458" name="Google Shape;458;p23"/>
          <p:cNvCxnSpPr>
            <a:stCxn id="457" idx="4"/>
            <a:endCxn id="455" idx="0"/>
          </p:cNvCxnSpPr>
          <p:nvPr/>
        </p:nvCxnSpPr>
        <p:spPr>
          <a:xfrm>
            <a:off x="3848100" y="3733800"/>
            <a:ext cx="0" cy="533400"/>
          </a:xfrm>
          <a:prstGeom prst="straightConnector1">
            <a:avLst/>
          </a:prstGeom>
          <a:noFill/>
          <a:ln w="28575" cap="flat" cmpd="sng">
            <a:solidFill>
              <a:schemeClr val="dk1"/>
            </a:solidFill>
            <a:prstDash val="solid"/>
            <a:round/>
            <a:headEnd type="none" w="sm" len="sm"/>
            <a:tailEnd type="triangle" w="lg" len="lg"/>
          </a:ln>
        </p:spPr>
      </p:cxnSp>
      <p:sp>
        <p:nvSpPr>
          <p:cNvPr id="459" name="Google Shape;459;p23"/>
          <p:cNvSpPr/>
          <p:nvPr/>
        </p:nvSpPr>
        <p:spPr>
          <a:xfrm>
            <a:off x="54102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3</a:t>
            </a:r>
            <a:endParaRPr sz="1800" b="0" i="0" u="none" strike="noStrike" cap="none">
              <a:solidFill>
                <a:srgbClr val="000000"/>
              </a:solidFill>
              <a:latin typeface="Arial"/>
              <a:ea typeface="Arial"/>
              <a:cs typeface="Arial"/>
              <a:sym typeface="Arial"/>
            </a:endParaRPr>
          </a:p>
        </p:txBody>
      </p:sp>
      <p:cxnSp>
        <p:nvCxnSpPr>
          <p:cNvPr id="460" name="Google Shape;460;p23"/>
          <p:cNvCxnSpPr>
            <a:stCxn id="459" idx="6"/>
            <a:endCxn id="461" idx="2"/>
          </p:cNvCxnSpPr>
          <p:nvPr/>
        </p:nvCxnSpPr>
        <p:spPr>
          <a:xfrm>
            <a:off x="5943600" y="3467100"/>
            <a:ext cx="381000" cy="0"/>
          </a:xfrm>
          <a:prstGeom prst="straightConnector1">
            <a:avLst/>
          </a:prstGeom>
          <a:noFill/>
          <a:ln w="28575" cap="flat" cmpd="sng">
            <a:solidFill>
              <a:schemeClr val="dk1"/>
            </a:solidFill>
            <a:prstDash val="solid"/>
            <a:round/>
            <a:headEnd type="none" w="sm" len="sm"/>
            <a:tailEnd type="triangle" w="lg" len="lg"/>
          </a:ln>
        </p:spPr>
      </p:cxnSp>
      <p:cxnSp>
        <p:nvCxnSpPr>
          <p:cNvPr id="462" name="Google Shape;462;p23"/>
          <p:cNvCxnSpPr>
            <a:stCxn id="452" idx="6"/>
            <a:endCxn id="459" idx="2"/>
          </p:cNvCxnSpPr>
          <p:nvPr/>
        </p:nvCxnSpPr>
        <p:spPr>
          <a:xfrm>
            <a:off x="5029200" y="3467100"/>
            <a:ext cx="381000" cy="0"/>
          </a:xfrm>
          <a:prstGeom prst="straightConnector1">
            <a:avLst/>
          </a:prstGeom>
          <a:noFill/>
          <a:ln w="28575" cap="flat" cmpd="sng">
            <a:solidFill>
              <a:schemeClr val="dk1"/>
            </a:solidFill>
            <a:prstDash val="solid"/>
            <a:round/>
            <a:headEnd type="none" w="sm" len="sm"/>
            <a:tailEnd type="triangle" w="lg" len="lg"/>
          </a:ln>
        </p:spPr>
      </p:cxnSp>
      <p:sp>
        <p:nvSpPr>
          <p:cNvPr id="461" name="Google Shape;461;p23"/>
          <p:cNvSpPr/>
          <p:nvPr/>
        </p:nvSpPr>
        <p:spPr>
          <a:xfrm>
            <a:off x="63246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4</a:t>
            </a:r>
            <a:endParaRPr sz="1800" b="0" i="0" u="none" strike="noStrike" cap="none">
              <a:solidFill>
                <a:srgbClr val="000000"/>
              </a:solidFill>
              <a:latin typeface="Arial"/>
              <a:ea typeface="Arial"/>
              <a:cs typeface="Arial"/>
              <a:sym typeface="Arial"/>
            </a:endParaRPr>
          </a:p>
        </p:txBody>
      </p:sp>
      <p:cxnSp>
        <p:nvCxnSpPr>
          <p:cNvPr id="463" name="Google Shape;463;p23"/>
          <p:cNvCxnSpPr>
            <a:stCxn id="461" idx="6"/>
            <a:endCxn id="449" idx="2"/>
          </p:cNvCxnSpPr>
          <p:nvPr/>
        </p:nvCxnSpPr>
        <p:spPr>
          <a:xfrm>
            <a:off x="6858000" y="3467100"/>
            <a:ext cx="990600" cy="0"/>
          </a:xfrm>
          <a:prstGeom prst="straightConnector1">
            <a:avLst/>
          </a:prstGeom>
          <a:noFill/>
          <a:ln w="28575" cap="flat" cmpd="sng">
            <a:solidFill>
              <a:schemeClr val="dk1"/>
            </a:solidFill>
            <a:prstDash val="dash"/>
            <a:round/>
            <a:headEnd type="none" w="sm" len="sm"/>
            <a:tailEnd type="triangle" w="lg" len="lg"/>
          </a:ln>
        </p:spPr>
      </p:cxnSp>
      <p:sp>
        <p:nvSpPr>
          <p:cNvPr id="454" name="Google Shape;454;p23"/>
          <p:cNvSpPr/>
          <p:nvPr/>
        </p:nvSpPr>
        <p:spPr>
          <a:xfrm>
            <a:off x="44958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E</a:t>
            </a:r>
            <a:r>
              <a:rPr lang="en-US" sz="1800" b="0" i="0" u="none" strike="noStrike" cap="none" baseline="-25000">
                <a:solidFill>
                  <a:schemeClr val="dk1"/>
                </a:solidFill>
                <a:latin typeface="Calibri"/>
                <a:ea typeface="Calibri"/>
                <a:cs typeface="Calibri"/>
                <a:sym typeface="Calibri"/>
              </a:rPr>
              <a:t>2</a:t>
            </a:r>
            <a:endParaRPr sz="1800" b="0" i="0" u="none" strike="noStrike" cap="none">
              <a:solidFill>
                <a:srgbClr val="000000"/>
              </a:solidFill>
              <a:latin typeface="Arial"/>
              <a:ea typeface="Arial"/>
              <a:cs typeface="Arial"/>
              <a:sym typeface="Arial"/>
            </a:endParaRPr>
          </a:p>
        </p:txBody>
      </p:sp>
      <p:sp>
        <p:nvSpPr>
          <p:cNvPr id="464" name="Google Shape;464;p23"/>
          <p:cNvSpPr/>
          <p:nvPr/>
        </p:nvSpPr>
        <p:spPr>
          <a:xfrm>
            <a:off x="54102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E</a:t>
            </a:r>
            <a:r>
              <a:rPr lang="en-US" sz="1800" b="0" i="0" u="none" strike="noStrike" cap="none" baseline="-25000">
                <a:solidFill>
                  <a:schemeClr val="dk1"/>
                </a:solidFill>
                <a:latin typeface="Calibri"/>
                <a:ea typeface="Calibri"/>
                <a:cs typeface="Calibri"/>
                <a:sym typeface="Calibri"/>
              </a:rPr>
              <a:t>3</a:t>
            </a:r>
            <a:endParaRPr sz="1800" b="0" i="0" u="none" strike="noStrike" cap="none">
              <a:solidFill>
                <a:srgbClr val="000000"/>
              </a:solidFill>
              <a:latin typeface="Arial"/>
              <a:ea typeface="Arial"/>
              <a:cs typeface="Arial"/>
              <a:sym typeface="Arial"/>
            </a:endParaRPr>
          </a:p>
        </p:txBody>
      </p:sp>
      <p:sp>
        <p:nvSpPr>
          <p:cNvPr id="465" name="Google Shape;465;p23"/>
          <p:cNvSpPr/>
          <p:nvPr/>
        </p:nvSpPr>
        <p:spPr>
          <a:xfrm>
            <a:off x="63246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E</a:t>
            </a:r>
            <a:r>
              <a:rPr lang="en-US" sz="1800" b="0" i="0" u="none" strike="noStrike" cap="none" baseline="-25000">
                <a:solidFill>
                  <a:schemeClr val="dk1"/>
                </a:solidFill>
                <a:latin typeface="Calibri"/>
                <a:ea typeface="Calibri"/>
                <a:cs typeface="Calibri"/>
                <a:sym typeface="Calibri"/>
              </a:rPr>
              <a:t>4</a:t>
            </a:r>
            <a:endParaRPr sz="1800" b="0" i="0" u="none" strike="noStrike" cap="none">
              <a:solidFill>
                <a:srgbClr val="000000"/>
              </a:solidFill>
              <a:latin typeface="Arial"/>
              <a:ea typeface="Arial"/>
              <a:cs typeface="Arial"/>
              <a:sym typeface="Arial"/>
            </a:endParaRPr>
          </a:p>
        </p:txBody>
      </p:sp>
      <p:sp>
        <p:nvSpPr>
          <p:cNvPr id="451" name="Google Shape;451;p23"/>
          <p:cNvSpPr/>
          <p:nvPr/>
        </p:nvSpPr>
        <p:spPr>
          <a:xfrm>
            <a:off x="7848600" y="42672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Calibri"/>
                <a:ea typeface="Calibri"/>
                <a:cs typeface="Calibri"/>
                <a:sym typeface="Calibri"/>
              </a:rPr>
              <a:t>E</a:t>
            </a:r>
            <a:r>
              <a:rPr lang="en-US" sz="2400" b="0" i="0" u="none" strike="noStrike" cap="none" baseline="-25000">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cxnSp>
        <p:nvCxnSpPr>
          <p:cNvPr id="466" name="Google Shape;466;p23"/>
          <p:cNvCxnSpPr>
            <a:stCxn id="459" idx="4"/>
            <a:endCxn id="464" idx="0"/>
          </p:cNvCxnSpPr>
          <p:nvPr/>
        </p:nvCxnSpPr>
        <p:spPr>
          <a:xfrm>
            <a:off x="5676900" y="3733800"/>
            <a:ext cx="0" cy="533400"/>
          </a:xfrm>
          <a:prstGeom prst="straightConnector1">
            <a:avLst/>
          </a:prstGeom>
          <a:noFill/>
          <a:ln w="28575" cap="flat" cmpd="sng">
            <a:solidFill>
              <a:schemeClr val="dk1"/>
            </a:solidFill>
            <a:prstDash val="solid"/>
            <a:round/>
            <a:headEnd type="none" w="sm" len="sm"/>
            <a:tailEnd type="triangle" w="lg" len="lg"/>
          </a:ln>
        </p:spPr>
      </p:cxnSp>
      <p:cxnSp>
        <p:nvCxnSpPr>
          <p:cNvPr id="467" name="Google Shape;467;p23"/>
          <p:cNvCxnSpPr>
            <a:stCxn id="461" idx="4"/>
            <a:endCxn id="465" idx="0"/>
          </p:cNvCxnSpPr>
          <p:nvPr/>
        </p:nvCxnSpPr>
        <p:spPr>
          <a:xfrm>
            <a:off x="6591300" y="3733800"/>
            <a:ext cx="0" cy="533400"/>
          </a:xfrm>
          <a:prstGeom prst="straightConnector1">
            <a:avLst/>
          </a:prstGeom>
          <a:noFill/>
          <a:ln w="28575" cap="flat" cmpd="sng">
            <a:solidFill>
              <a:schemeClr val="dk1"/>
            </a:solidFill>
            <a:prstDash val="solid"/>
            <a:round/>
            <a:headEnd type="none" w="sm" len="sm"/>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Real HMM Examples</a:t>
            </a:r>
            <a:endParaRPr/>
          </a:p>
        </p:txBody>
      </p:sp>
      <p:sp>
        <p:nvSpPr>
          <p:cNvPr id="473" name="Google Shape;473;p24"/>
          <p:cNvSpPr txBox="1">
            <a:spLocks noGrp="1"/>
          </p:cNvSpPr>
          <p:nvPr>
            <p:ph type="body" idx="1"/>
          </p:nvPr>
        </p:nvSpPr>
        <p:spPr>
          <a:xfrm>
            <a:off x="1447800" y="1397001"/>
            <a:ext cx="103378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480"/>
              </a:spcBef>
              <a:spcAft>
                <a:spcPts val="0"/>
              </a:spcAft>
              <a:buSzPts val="2400"/>
              <a:buChar char="o"/>
            </a:pPr>
            <a:r>
              <a:rPr lang="en-US" sz="2400"/>
              <a:t>Speech recognition HMMs:</a:t>
            </a:r>
            <a:endParaRPr/>
          </a:p>
          <a:p>
            <a:pPr marL="742913" lvl="1" indent="-285736" algn="l" rtl="0">
              <a:lnSpc>
                <a:spcPct val="90000"/>
              </a:lnSpc>
              <a:spcBef>
                <a:spcPts val="400"/>
              </a:spcBef>
              <a:spcAft>
                <a:spcPts val="0"/>
              </a:spcAft>
              <a:buSzPts val="2000"/>
              <a:buChar char="o"/>
            </a:pPr>
            <a:r>
              <a:rPr lang="en-US" sz="2000"/>
              <a:t>Observations are acoustic signals (continuous valued)</a:t>
            </a:r>
            <a:endParaRPr/>
          </a:p>
          <a:p>
            <a:pPr marL="742913" lvl="1" indent="-285736" algn="l" rtl="0">
              <a:lnSpc>
                <a:spcPct val="90000"/>
              </a:lnSpc>
              <a:spcBef>
                <a:spcPts val="400"/>
              </a:spcBef>
              <a:spcAft>
                <a:spcPts val="0"/>
              </a:spcAft>
              <a:buSzPts val="2000"/>
              <a:buChar char="o"/>
            </a:pPr>
            <a:r>
              <a:rPr lang="en-US" sz="2000"/>
              <a:t>States are specific positions in specific words (so, tens of thousands)</a:t>
            </a:r>
            <a:endParaRPr/>
          </a:p>
          <a:p>
            <a:pPr marL="742913" lvl="1" indent="-158736" algn="l" rtl="0">
              <a:lnSpc>
                <a:spcPct val="90000"/>
              </a:lnSpc>
              <a:spcBef>
                <a:spcPts val="400"/>
              </a:spcBef>
              <a:spcAft>
                <a:spcPts val="0"/>
              </a:spcAft>
              <a:buSzPts val="2000"/>
              <a:buNone/>
            </a:pPr>
            <a:endParaRPr sz="2000"/>
          </a:p>
          <a:p>
            <a:pPr marL="342882" lvl="0" indent="-342882" algn="l" rtl="0">
              <a:lnSpc>
                <a:spcPct val="90000"/>
              </a:lnSpc>
              <a:spcBef>
                <a:spcPts val="480"/>
              </a:spcBef>
              <a:spcAft>
                <a:spcPts val="0"/>
              </a:spcAft>
              <a:buSzPts val="2400"/>
              <a:buChar char="o"/>
            </a:pPr>
            <a:r>
              <a:rPr lang="en-US" sz="2400"/>
              <a:t>Machine translation HMMs:</a:t>
            </a:r>
            <a:endParaRPr/>
          </a:p>
          <a:p>
            <a:pPr marL="742913" lvl="1" indent="-285736" algn="l" rtl="0">
              <a:lnSpc>
                <a:spcPct val="90000"/>
              </a:lnSpc>
              <a:spcBef>
                <a:spcPts val="400"/>
              </a:spcBef>
              <a:spcAft>
                <a:spcPts val="0"/>
              </a:spcAft>
              <a:buSzPts val="2000"/>
              <a:buChar char="o"/>
            </a:pPr>
            <a:r>
              <a:rPr lang="en-US" sz="2000"/>
              <a:t>Observations are words (tens of thousands)</a:t>
            </a:r>
            <a:endParaRPr/>
          </a:p>
          <a:p>
            <a:pPr marL="742913" lvl="1" indent="-285736" algn="l" rtl="0">
              <a:lnSpc>
                <a:spcPct val="90000"/>
              </a:lnSpc>
              <a:spcBef>
                <a:spcPts val="400"/>
              </a:spcBef>
              <a:spcAft>
                <a:spcPts val="0"/>
              </a:spcAft>
              <a:buSzPts val="2000"/>
              <a:buChar char="o"/>
            </a:pPr>
            <a:r>
              <a:rPr lang="en-US" sz="2000"/>
              <a:t>States are translation options</a:t>
            </a:r>
            <a:endParaRPr/>
          </a:p>
          <a:p>
            <a:pPr marL="742913" lvl="1" indent="-158736" algn="l" rtl="0">
              <a:lnSpc>
                <a:spcPct val="90000"/>
              </a:lnSpc>
              <a:spcBef>
                <a:spcPts val="400"/>
              </a:spcBef>
              <a:spcAft>
                <a:spcPts val="0"/>
              </a:spcAft>
              <a:buSzPts val="2000"/>
              <a:buNone/>
            </a:pPr>
            <a:endParaRPr sz="2000"/>
          </a:p>
          <a:p>
            <a:pPr marL="342882" lvl="0" indent="-342882" algn="l" rtl="0">
              <a:lnSpc>
                <a:spcPct val="90000"/>
              </a:lnSpc>
              <a:spcBef>
                <a:spcPts val="0"/>
              </a:spcBef>
              <a:spcAft>
                <a:spcPts val="0"/>
              </a:spcAft>
              <a:buSzPts val="2400"/>
              <a:buChar char="o"/>
            </a:pPr>
            <a:r>
              <a:rPr lang="en-US" sz="2400"/>
              <a:t>Robot tracking:</a:t>
            </a:r>
            <a:endParaRPr/>
          </a:p>
          <a:p>
            <a:pPr marL="742913" lvl="1" indent="-285736" algn="l" rtl="0">
              <a:lnSpc>
                <a:spcPct val="90000"/>
              </a:lnSpc>
              <a:spcBef>
                <a:spcPts val="400"/>
              </a:spcBef>
              <a:spcAft>
                <a:spcPts val="0"/>
              </a:spcAft>
              <a:buSzPts val="2000"/>
              <a:buChar char="o"/>
            </a:pPr>
            <a:r>
              <a:rPr lang="en-US" sz="2000"/>
              <a:t>Observations are range readings (continuous)</a:t>
            </a:r>
            <a:endParaRPr/>
          </a:p>
          <a:p>
            <a:pPr marL="742913" lvl="1" indent="-285736" algn="l" rtl="0">
              <a:lnSpc>
                <a:spcPct val="90000"/>
              </a:lnSpc>
              <a:spcBef>
                <a:spcPts val="400"/>
              </a:spcBef>
              <a:spcAft>
                <a:spcPts val="0"/>
              </a:spcAft>
              <a:buSzPts val="2000"/>
              <a:buChar char="o"/>
            </a:pPr>
            <a:r>
              <a:rPr lang="en-US" sz="2000"/>
              <a:t>States are positions on a map (continuous)</a:t>
            </a:r>
            <a:endParaRPr/>
          </a:p>
          <a:p>
            <a:pPr marL="742913" lvl="1" indent="-158736" algn="l" rtl="0">
              <a:lnSpc>
                <a:spcPct val="90000"/>
              </a:lnSpc>
              <a:spcBef>
                <a:spcPts val="400"/>
              </a:spcBef>
              <a:spcAft>
                <a:spcPts val="0"/>
              </a:spcAft>
              <a:buSzPts val="2000"/>
              <a:buNone/>
            </a:pP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Filtering / Monitoring</a:t>
            </a:r>
            <a:endParaRPr/>
          </a:p>
        </p:txBody>
      </p:sp>
      <p:sp>
        <p:nvSpPr>
          <p:cNvPr id="480" name="Google Shape;480;p25"/>
          <p:cNvSpPr txBox="1">
            <a:spLocks noGrp="1"/>
          </p:cNvSpPr>
          <p:nvPr>
            <p:ph type="body" idx="1"/>
          </p:nvPr>
        </p:nvSpPr>
        <p:spPr>
          <a:xfrm>
            <a:off x="1905000" y="1523999"/>
            <a:ext cx="8458200" cy="4602165"/>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400"/>
              <a:buChar char="o"/>
            </a:pPr>
            <a:r>
              <a:rPr lang="en-US" sz="2400"/>
              <a:t>Filtering, or monitoring, is the task of tracking the distribution B</a:t>
            </a:r>
            <a:r>
              <a:rPr lang="en-US" sz="2400" baseline="-25000"/>
              <a:t>t</a:t>
            </a:r>
            <a:r>
              <a:rPr lang="en-US" sz="2400"/>
              <a:t>(X) = P</a:t>
            </a:r>
            <a:r>
              <a:rPr lang="en-US" sz="2400" baseline="-25000"/>
              <a:t>t</a:t>
            </a:r>
            <a:r>
              <a:rPr lang="en-US" sz="2400"/>
              <a:t>(X</a:t>
            </a:r>
            <a:r>
              <a:rPr lang="en-US" sz="2400" baseline="-25000"/>
              <a:t>t</a:t>
            </a:r>
            <a:r>
              <a:rPr lang="en-US" sz="2400"/>
              <a:t> | e</a:t>
            </a:r>
            <a:r>
              <a:rPr lang="en-US" sz="2400" baseline="-25000"/>
              <a:t>1</a:t>
            </a:r>
            <a:r>
              <a:rPr lang="en-US" sz="2400"/>
              <a:t>, …, e</a:t>
            </a:r>
            <a:r>
              <a:rPr lang="en-US" sz="2400" baseline="-25000"/>
              <a:t>t</a:t>
            </a:r>
            <a:r>
              <a:rPr lang="en-US" sz="2400"/>
              <a:t>) (the belief state) over time</a:t>
            </a:r>
            <a:endParaRPr/>
          </a:p>
          <a:p>
            <a:pPr marL="342882" lvl="0" indent="-190482" algn="l" rtl="0">
              <a:lnSpc>
                <a:spcPct val="100000"/>
              </a:lnSpc>
              <a:spcBef>
                <a:spcPts val="480"/>
              </a:spcBef>
              <a:spcAft>
                <a:spcPts val="0"/>
              </a:spcAft>
              <a:buSzPts val="2400"/>
              <a:buNone/>
            </a:pPr>
            <a:endParaRPr sz="2400"/>
          </a:p>
          <a:p>
            <a:pPr marL="342882" lvl="0" indent="-342882" algn="l" rtl="0">
              <a:lnSpc>
                <a:spcPct val="100000"/>
              </a:lnSpc>
              <a:spcBef>
                <a:spcPts val="480"/>
              </a:spcBef>
              <a:spcAft>
                <a:spcPts val="0"/>
              </a:spcAft>
              <a:buSzPts val="2400"/>
              <a:buChar char="o"/>
            </a:pPr>
            <a:r>
              <a:rPr lang="en-US" sz="2400"/>
              <a:t>We start with B</a:t>
            </a:r>
            <a:r>
              <a:rPr lang="en-US" sz="2400" baseline="-25000"/>
              <a:t>1</a:t>
            </a:r>
            <a:r>
              <a:rPr lang="en-US" sz="2400"/>
              <a:t>(X) in an initial setting, usually uniform</a:t>
            </a:r>
            <a:endParaRPr/>
          </a:p>
          <a:p>
            <a:pPr marL="342882" lvl="0" indent="-190482" algn="l" rtl="0">
              <a:lnSpc>
                <a:spcPct val="100000"/>
              </a:lnSpc>
              <a:spcBef>
                <a:spcPts val="480"/>
              </a:spcBef>
              <a:spcAft>
                <a:spcPts val="0"/>
              </a:spcAft>
              <a:buSzPts val="2400"/>
              <a:buNone/>
            </a:pPr>
            <a:endParaRPr sz="2400"/>
          </a:p>
          <a:p>
            <a:pPr marL="342882" lvl="0" indent="-342882" algn="l" rtl="0">
              <a:lnSpc>
                <a:spcPct val="100000"/>
              </a:lnSpc>
              <a:spcBef>
                <a:spcPts val="480"/>
              </a:spcBef>
              <a:spcAft>
                <a:spcPts val="0"/>
              </a:spcAft>
              <a:buSzPts val="2400"/>
              <a:buChar char="o"/>
            </a:pPr>
            <a:r>
              <a:rPr lang="en-US" sz="2400"/>
              <a:t>As time passes, or we get observations, we update B(X)</a:t>
            </a:r>
            <a:endParaRPr/>
          </a:p>
          <a:p>
            <a:pPr marL="342882" lvl="0" indent="-190482" algn="l" rtl="0">
              <a:lnSpc>
                <a:spcPct val="100000"/>
              </a:lnSpc>
              <a:spcBef>
                <a:spcPts val="480"/>
              </a:spcBef>
              <a:spcAft>
                <a:spcPts val="0"/>
              </a:spcAft>
              <a:buSzPts val="2400"/>
              <a:buNone/>
            </a:pPr>
            <a:endParaRPr sz="2400"/>
          </a:p>
          <a:p>
            <a:pPr marL="742913" lvl="1" indent="-158736" algn="l" rtl="0">
              <a:lnSpc>
                <a:spcPct val="100000"/>
              </a:lnSpc>
              <a:spcBef>
                <a:spcPts val="400"/>
              </a:spcBef>
              <a:spcAft>
                <a:spcPts val="0"/>
              </a:spcAft>
              <a:buSzPts val="2000"/>
              <a:buNone/>
            </a:pPr>
            <a:endParaRPr sz="2000"/>
          </a:p>
          <a:p>
            <a:pPr marL="342882" lvl="0" indent="-190482" algn="l" rtl="0">
              <a:lnSpc>
                <a:spcPct val="100000"/>
              </a:lnSpc>
              <a:spcBef>
                <a:spcPts val="480"/>
              </a:spcBef>
              <a:spcAft>
                <a:spcPts val="0"/>
              </a:spcAft>
              <a:buSzPts val="2400"/>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487" name="Google Shape;487;p26"/>
          <p:cNvSpPr txBox="1">
            <a:spLocks noGrp="1"/>
          </p:cNvSpPr>
          <p:nvPr>
            <p:ph type="body" idx="1"/>
          </p:nvPr>
        </p:nvSpPr>
        <p:spPr>
          <a:xfrm>
            <a:off x="628650" y="5334000"/>
            <a:ext cx="7772400" cy="1271588"/>
          </a:xfrm>
          <a:prstGeom prst="rect">
            <a:avLst/>
          </a:prstGeom>
          <a:noFill/>
          <a:ln>
            <a:noFill/>
          </a:ln>
        </p:spPr>
        <p:txBody>
          <a:bodyPr spcFirstLastPara="1" wrap="square" lIns="91425" tIns="45700" rIns="91425" bIns="45700" anchor="t" anchorCtr="0">
            <a:noAutofit/>
          </a:bodyPr>
          <a:lstStyle/>
          <a:p>
            <a:pPr marL="342882" lvl="0" indent="-342882" algn="ctr" rtl="0">
              <a:lnSpc>
                <a:spcPct val="90000"/>
              </a:lnSpc>
              <a:spcBef>
                <a:spcPts val="0"/>
              </a:spcBef>
              <a:spcAft>
                <a:spcPts val="0"/>
              </a:spcAft>
              <a:buSzPts val="2400"/>
              <a:buFont typeface="Noto Sans Symbols"/>
              <a:buNone/>
            </a:pPr>
            <a:r>
              <a:rPr lang="en-US" sz="2400">
                <a:latin typeface="Calibri"/>
                <a:ea typeface="Calibri"/>
                <a:cs typeface="Calibri"/>
                <a:sym typeface="Calibri"/>
              </a:rPr>
              <a:t>t=0</a:t>
            </a:r>
            <a:endParaRPr/>
          </a:p>
          <a:p>
            <a:pPr marL="342882" lvl="0" indent="-342882" algn="ctr" rtl="0">
              <a:lnSpc>
                <a:spcPct val="90000"/>
              </a:lnSpc>
              <a:spcBef>
                <a:spcPts val="480"/>
              </a:spcBef>
              <a:spcAft>
                <a:spcPts val="0"/>
              </a:spcAft>
              <a:buSzPts val="2400"/>
              <a:buFont typeface="Noto Sans Symbols"/>
              <a:buNone/>
            </a:pPr>
            <a:r>
              <a:rPr lang="en-US" sz="2400">
                <a:latin typeface="Calibri"/>
                <a:ea typeface="Calibri"/>
                <a:cs typeface="Calibri"/>
                <a:sym typeface="Calibri"/>
              </a:rPr>
              <a:t>Sensor model: can read in which directions there is a wall, never more than 1 mistake</a:t>
            </a:r>
            <a:endParaRPr/>
          </a:p>
          <a:p>
            <a:pPr marL="342882" lvl="0" indent="-342882" algn="ctr" rtl="0">
              <a:lnSpc>
                <a:spcPct val="90000"/>
              </a:lnSpc>
              <a:spcBef>
                <a:spcPts val="480"/>
              </a:spcBef>
              <a:spcAft>
                <a:spcPts val="0"/>
              </a:spcAft>
              <a:buSzPts val="2400"/>
              <a:buFont typeface="Noto Sans Symbols"/>
              <a:buNone/>
            </a:pPr>
            <a:r>
              <a:rPr lang="en-US" sz="2400">
                <a:latin typeface="Calibri"/>
                <a:ea typeface="Calibri"/>
                <a:cs typeface="Calibri"/>
                <a:sym typeface="Calibri"/>
              </a:rPr>
              <a:t>Motion model: may not execute action with small prob.</a:t>
            </a:r>
            <a:endParaRPr/>
          </a:p>
        </p:txBody>
      </p:sp>
      <p:sp>
        <p:nvSpPr>
          <p:cNvPr id="488" name="Google Shape;488;p26"/>
          <p:cNvSpPr/>
          <p:nvPr/>
        </p:nvSpPr>
        <p:spPr>
          <a:xfrm>
            <a:off x="22860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26"/>
          <p:cNvSpPr/>
          <p:nvPr/>
        </p:nvSpPr>
        <p:spPr>
          <a:xfrm>
            <a:off x="28194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26"/>
          <p:cNvSpPr/>
          <p:nvPr/>
        </p:nvSpPr>
        <p:spPr>
          <a:xfrm>
            <a:off x="33528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26"/>
          <p:cNvSpPr/>
          <p:nvPr/>
        </p:nvSpPr>
        <p:spPr>
          <a:xfrm>
            <a:off x="38862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26"/>
          <p:cNvSpPr/>
          <p:nvPr/>
        </p:nvSpPr>
        <p:spPr>
          <a:xfrm>
            <a:off x="44196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26"/>
          <p:cNvSpPr/>
          <p:nvPr/>
        </p:nvSpPr>
        <p:spPr>
          <a:xfrm>
            <a:off x="49530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26"/>
          <p:cNvSpPr/>
          <p:nvPr/>
        </p:nvSpPr>
        <p:spPr>
          <a:xfrm>
            <a:off x="54864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p26"/>
          <p:cNvSpPr/>
          <p:nvPr/>
        </p:nvSpPr>
        <p:spPr>
          <a:xfrm>
            <a:off x="6019800" y="21336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26"/>
          <p:cNvSpPr/>
          <p:nvPr/>
        </p:nvSpPr>
        <p:spPr>
          <a:xfrm>
            <a:off x="2286000" y="26670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26"/>
          <p:cNvSpPr/>
          <p:nvPr/>
        </p:nvSpPr>
        <p:spPr>
          <a:xfrm>
            <a:off x="4953000" y="26670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26"/>
          <p:cNvSpPr/>
          <p:nvPr/>
        </p:nvSpPr>
        <p:spPr>
          <a:xfrm>
            <a:off x="6019800" y="26670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26"/>
          <p:cNvSpPr/>
          <p:nvPr/>
        </p:nvSpPr>
        <p:spPr>
          <a:xfrm>
            <a:off x="2286000" y="32004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26"/>
          <p:cNvSpPr/>
          <p:nvPr/>
        </p:nvSpPr>
        <p:spPr>
          <a:xfrm>
            <a:off x="4953000" y="32004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p:cNvSpPr/>
          <p:nvPr/>
        </p:nvSpPr>
        <p:spPr>
          <a:xfrm>
            <a:off x="6019800" y="32004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26"/>
          <p:cNvSpPr/>
          <p:nvPr/>
        </p:nvSpPr>
        <p:spPr>
          <a:xfrm>
            <a:off x="22860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26"/>
          <p:cNvSpPr/>
          <p:nvPr/>
        </p:nvSpPr>
        <p:spPr>
          <a:xfrm>
            <a:off x="28194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26"/>
          <p:cNvSpPr/>
          <p:nvPr/>
        </p:nvSpPr>
        <p:spPr>
          <a:xfrm>
            <a:off x="33528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26"/>
          <p:cNvSpPr/>
          <p:nvPr/>
        </p:nvSpPr>
        <p:spPr>
          <a:xfrm>
            <a:off x="38862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26"/>
          <p:cNvSpPr/>
          <p:nvPr/>
        </p:nvSpPr>
        <p:spPr>
          <a:xfrm>
            <a:off x="44196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Google Shape;507;p26"/>
          <p:cNvSpPr/>
          <p:nvPr/>
        </p:nvSpPr>
        <p:spPr>
          <a:xfrm>
            <a:off x="49530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p26"/>
          <p:cNvSpPr/>
          <p:nvPr/>
        </p:nvSpPr>
        <p:spPr>
          <a:xfrm>
            <a:off x="54864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Google Shape;509;p26"/>
          <p:cNvSpPr/>
          <p:nvPr/>
        </p:nvSpPr>
        <p:spPr>
          <a:xfrm>
            <a:off x="6019800" y="3733800"/>
            <a:ext cx="533400" cy="533400"/>
          </a:xfrm>
          <a:prstGeom prst="rect">
            <a:avLst/>
          </a:prstGeom>
          <a:solidFill>
            <a:srgbClr val="B2B2B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Google Shape;510;p26"/>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26"/>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26"/>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26"/>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26"/>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515" name="Google Shape;515;p26"/>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516" name="Google Shape;516;p26"/>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517" name="Google Shape;517;p26"/>
          <p:cNvSpPr/>
          <p:nvPr/>
        </p:nvSpPr>
        <p:spPr>
          <a:xfrm>
            <a:off x="2895600" y="2209800"/>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18" name="Google Shape;518;p26"/>
          <p:cNvCxnSpPr/>
          <p:nvPr/>
        </p:nvCxnSpPr>
        <p:spPr>
          <a:xfrm rot="10800000">
            <a:off x="3090863" y="1876425"/>
            <a:ext cx="0" cy="304800"/>
          </a:xfrm>
          <a:prstGeom prst="straightConnector1">
            <a:avLst/>
          </a:prstGeom>
          <a:noFill/>
          <a:ln w="9525" cap="flat" cmpd="sng">
            <a:solidFill>
              <a:schemeClr val="dk1"/>
            </a:solidFill>
            <a:prstDash val="solid"/>
            <a:round/>
            <a:headEnd type="none" w="sm" len="sm"/>
            <a:tailEnd type="triangle" w="med" len="med"/>
          </a:ln>
        </p:spPr>
      </p:cxnSp>
      <p:cxnSp>
        <p:nvCxnSpPr>
          <p:cNvPr id="519" name="Google Shape;519;p26"/>
          <p:cNvCxnSpPr/>
          <p:nvPr/>
        </p:nvCxnSpPr>
        <p:spPr>
          <a:xfrm>
            <a:off x="3086100" y="2586038"/>
            <a:ext cx="0" cy="257175"/>
          </a:xfrm>
          <a:prstGeom prst="straightConnector1">
            <a:avLst/>
          </a:prstGeom>
          <a:noFill/>
          <a:ln w="9525" cap="flat" cmpd="sng">
            <a:solidFill>
              <a:schemeClr val="dk1"/>
            </a:solidFill>
            <a:prstDash val="solid"/>
            <a:round/>
            <a:headEnd type="none" w="sm" len="sm"/>
            <a:tailEnd type="triangle" w="med" len="med"/>
          </a:ln>
        </p:spPr>
      </p:cxnSp>
      <p:cxnSp>
        <p:nvCxnSpPr>
          <p:cNvPr id="520" name="Google Shape;520;p26"/>
          <p:cNvCxnSpPr/>
          <p:nvPr/>
        </p:nvCxnSpPr>
        <p:spPr>
          <a:xfrm rot="10800000">
            <a:off x="2643188" y="2400300"/>
            <a:ext cx="242887" cy="0"/>
          </a:xfrm>
          <a:prstGeom prst="straightConnector1">
            <a:avLst/>
          </a:prstGeom>
          <a:noFill/>
          <a:ln w="9525" cap="flat" cmpd="sng">
            <a:solidFill>
              <a:schemeClr val="dk1"/>
            </a:solidFill>
            <a:prstDash val="solid"/>
            <a:round/>
            <a:headEnd type="none" w="sm" len="sm"/>
            <a:tailEnd type="triangle" w="med" len="med"/>
          </a:ln>
        </p:spPr>
      </p:cxnSp>
      <p:cxnSp>
        <p:nvCxnSpPr>
          <p:cNvPr id="521" name="Google Shape;521;p26"/>
          <p:cNvCxnSpPr/>
          <p:nvPr/>
        </p:nvCxnSpPr>
        <p:spPr>
          <a:xfrm rot="10800000">
            <a:off x="3295650" y="2409825"/>
            <a:ext cx="242888" cy="0"/>
          </a:xfrm>
          <a:prstGeom prst="straightConnector1">
            <a:avLst/>
          </a:prstGeom>
          <a:noFill/>
          <a:ln w="9525" cap="flat" cmpd="sng">
            <a:solidFill>
              <a:schemeClr val="dk1"/>
            </a:solidFill>
            <a:prstDash val="solid"/>
            <a:round/>
            <a:headEnd type="triangle" w="med" len="med"/>
            <a:tailEnd type="none" w="sm" len="sm"/>
          </a:ln>
        </p:spPr>
      </p:cxnSp>
      <p:sp>
        <p:nvSpPr>
          <p:cNvPr id="522" name="Google Shape;522;p26"/>
          <p:cNvSpPr txBox="1"/>
          <p:nvPr/>
        </p:nvSpPr>
        <p:spPr>
          <a:xfrm>
            <a:off x="152400" y="1295400"/>
            <a:ext cx="1676400"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Calibri"/>
                <a:ea typeface="Calibri"/>
                <a:cs typeface="Calibri"/>
                <a:sym typeface="Calibri"/>
              </a:rPr>
              <a:t>Example from Michael Pfeiffer</a:t>
            </a:r>
            <a:endParaRPr sz="1600" b="0" i="1" u="none" strike="noStrike" cap="none">
              <a:solidFill>
                <a:schemeClr val="dk1"/>
              </a:solidFill>
              <a:latin typeface="Calibri"/>
              <a:ea typeface="Calibri"/>
              <a:cs typeface="Calibri"/>
              <a:sym typeface="Calibri"/>
            </a:endParaRPr>
          </a:p>
        </p:txBody>
      </p:sp>
      <p:pic>
        <p:nvPicPr>
          <p:cNvPr id="523" name="Google Shape;523;p26"/>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530" name="Google Shape;530;p27"/>
          <p:cNvSpPr txBox="1">
            <a:spLocks noGrp="1"/>
          </p:cNvSpPr>
          <p:nvPr>
            <p:ph type="body" idx="1"/>
          </p:nvPr>
        </p:nvSpPr>
        <p:spPr>
          <a:xfrm>
            <a:off x="381000" y="5257800"/>
            <a:ext cx="8534400" cy="1195388"/>
          </a:xfrm>
          <a:prstGeom prst="rect">
            <a:avLst/>
          </a:prstGeom>
          <a:noFill/>
          <a:ln>
            <a:noFill/>
          </a:ln>
        </p:spPr>
        <p:txBody>
          <a:bodyPr spcFirstLastPara="1" wrap="square" lIns="91425" tIns="45700" rIns="91425" bIns="45700" anchor="t" anchorCtr="0">
            <a:noAutofit/>
          </a:bodyPr>
          <a:lstStyle/>
          <a:p>
            <a:pPr marL="342882" lvl="0" indent="-342882" algn="ctr" rtl="0">
              <a:lnSpc>
                <a:spcPct val="100000"/>
              </a:lnSpc>
              <a:spcBef>
                <a:spcPts val="0"/>
              </a:spcBef>
              <a:spcAft>
                <a:spcPts val="0"/>
              </a:spcAft>
              <a:buSzPts val="2400"/>
              <a:buFont typeface="Noto Sans Symbols"/>
              <a:buNone/>
            </a:pPr>
            <a:r>
              <a:rPr lang="en-US" sz="2400">
                <a:latin typeface="Calibri"/>
                <a:ea typeface="Calibri"/>
                <a:cs typeface="Calibri"/>
                <a:sym typeface="Calibri"/>
              </a:rPr>
              <a:t>t=1</a:t>
            </a:r>
            <a:endParaRPr/>
          </a:p>
          <a:p>
            <a:pPr marL="342882" lvl="0" indent="-342882" algn="ctr" rtl="0">
              <a:lnSpc>
                <a:spcPct val="100000"/>
              </a:lnSpc>
              <a:spcBef>
                <a:spcPts val="480"/>
              </a:spcBef>
              <a:spcAft>
                <a:spcPts val="0"/>
              </a:spcAft>
              <a:buSzPts val="2400"/>
              <a:buFont typeface="Noto Sans Symbols"/>
              <a:buNone/>
            </a:pPr>
            <a:r>
              <a:rPr lang="en-US" sz="2400">
                <a:latin typeface="Calibri"/>
                <a:ea typeface="Calibri"/>
                <a:cs typeface="Calibri"/>
                <a:sym typeface="Calibri"/>
              </a:rPr>
              <a:t>Lighter grey: was possible to get the reading, but less likely b/c required 1 mistake</a:t>
            </a:r>
            <a:endParaRPr/>
          </a:p>
        </p:txBody>
      </p:sp>
      <p:sp>
        <p:nvSpPr>
          <p:cNvPr id="531" name="Google Shape;531;p27"/>
          <p:cNvSpPr/>
          <p:nvPr/>
        </p:nvSpPr>
        <p:spPr>
          <a:xfrm>
            <a:off x="22860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2" name="Google Shape;532;p27"/>
          <p:cNvSpPr/>
          <p:nvPr/>
        </p:nvSpPr>
        <p:spPr>
          <a:xfrm>
            <a:off x="2819400" y="21336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27"/>
          <p:cNvSpPr/>
          <p:nvPr/>
        </p:nvSpPr>
        <p:spPr>
          <a:xfrm>
            <a:off x="3352800" y="21336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Google Shape;534;p27"/>
          <p:cNvSpPr/>
          <p:nvPr/>
        </p:nvSpPr>
        <p:spPr>
          <a:xfrm>
            <a:off x="3886200" y="21336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Google Shape;535;p27"/>
          <p:cNvSpPr/>
          <p:nvPr/>
        </p:nvSpPr>
        <p:spPr>
          <a:xfrm>
            <a:off x="4419600" y="21336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27"/>
          <p:cNvSpPr/>
          <p:nvPr/>
        </p:nvSpPr>
        <p:spPr>
          <a:xfrm>
            <a:off x="49530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7" name="Google Shape;537;p27"/>
          <p:cNvSpPr/>
          <p:nvPr/>
        </p:nvSpPr>
        <p:spPr>
          <a:xfrm>
            <a:off x="5486400" y="21336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8" name="Google Shape;538;p27"/>
          <p:cNvSpPr/>
          <p:nvPr/>
        </p:nvSpPr>
        <p:spPr>
          <a:xfrm>
            <a:off x="60198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Google Shape;539;p27"/>
          <p:cNvSpPr/>
          <p:nvPr/>
        </p:nvSpPr>
        <p:spPr>
          <a:xfrm>
            <a:off x="2286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Google Shape;540;p27"/>
          <p:cNvSpPr/>
          <p:nvPr/>
        </p:nvSpPr>
        <p:spPr>
          <a:xfrm>
            <a:off x="4953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Google Shape;541;p27"/>
          <p:cNvSpPr/>
          <p:nvPr/>
        </p:nvSpPr>
        <p:spPr>
          <a:xfrm>
            <a:off x="60198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Google Shape;542;p27"/>
          <p:cNvSpPr/>
          <p:nvPr/>
        </p:nvSpPr>
        <p:spPr>
          <a:xfrm>
            <a:off x="2286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p27"/>
          <p:cNvSpPr/>
          <p:nvPr/>
        </p:nvSpPr>
        <p:spPr>
          <a:xfrm>
            <a:off x="4953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4" name="Google Shape;544;p27"/>
          <p:cNvSpPr/>
          <p:nvPr/>
        </p:nvSpPr>
        <p:spPr>
          <a:xfrm>
            <a:off x="60198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p27"/>
          <p:cNvSpPr/>
          <p:nvPr/>
        </p:nvSpPr>
        <p:spPr>
          <a:xfrm>
            <a:off x="2286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27"/>
          <p:cNvSpPr/>
          <p:nvPr/>
        </p:nvSpPr>
        <p:spPr>
          <a:xfrm>
            <a:off x="2819400" y="37338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27"/>
          <p:cNvSpPr/>
          <p:nvPr/>
        </p:nvSpPr>
        <p:spPr>
          <a:xfrm>
            <a:off x="3352800" y="37338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p27"/>
          <p:cNvSpPr/>
          <p:nvPr/>
        </p:nvSpPr>
        <p:spPr>
          <a:xfrm>
            <a:off x="3886200" y="37338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27"/>
          <p:cNvSpPr/>
          <p:nvPr/>
        </p:nvSpPr>
        <p:spPr>
          <a:xfrm>
            <a:off x="4419600" y="37338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0" name="Google Shape;550;p27"/>
          <p:cNvSpPr/>
          <p:nvPr/>
        </p:nvSpPr>
        <p:spPr>
          <a:xfrm>
            <a:off x="49530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1" name="Google Shape;551;p27"/>
          <p:cNvSpPr/>
          <p:nvPr/>
        </p:nvSpPr>
        <p:spPr>
          <a:xfrm>
            <a:off x="5486400" y="3733800"/>
            <a:ext cx="533400" cy="533400"/>
          </a:xfrm>
          <a:prstGeom prst="rect">
            <a:avLst/>
          </a:prstGeom>
          <a:solidFill>
            <a:srgbClr val="77777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2" name="Google Shape;552;p27"/>
          <p:cNvSpPr/>
          <p:nvPr/>
        </p:nvSpPr>
        <p:spPr>
          <a:xfrm>
            <a:off x="6019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3" name="Google Shape;553;p27"/>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4" name="Google Shape;554;p27"/>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5" name="Google Shape;555;p27"/>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56" name="Google Shape;556;p27"/>
          <p:cNvCxnSpPr/>
          <p:nvPr/>
        </p:nvCxnSpPr>
        <p:spPr>
          <a:xfrm>
            <a:off x="3300413" y="2400300"/>
            <a:ext cx="271462" cy="0"/>
          </a:xfrm>
          <a:prstGeom prst="straightConnector1">
            <a:avLst/>
          </a:prstGeom>
          <a:noFill/>
          <a:ln w="9525" cap="flat" cmpd="sng">
            <a:solidFill>
              <a:srgbClr val="FF0000"/>
            </a:solidFill>
            <a:prstDash val="solid"/>
            <a:round/>
            <a:headEnd type="none" w="sm" len="sm"/>
            <a:tailEnd type="triangle" w="med" len="med"/>
          </a:ln>
        </p:spPr>
      </p:cxnSp>
      <p:sp>
        <p:nvSpPr>
          <p:cNvPr id="557" name="Google Shape;557;p27"/>
          <p:cNvSpPr/>
          <p:nvPr/>
        </p:nvSpPr>
        <p:spPr>
          <a:xfrm>
            <a:off x="2895600" y="2209800"/>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58" name="Google Shape;558;p27"/>
          <p:cNvCxnSpPr/>
          <p:nvPr/>
        </p:nvCxnSpPr>
        <p:spPr>
          <a:xfrm rot="10800000">
            <a:off x="3090863" y="1876425"/>
            <a:ext cx="0" cy="304800"/>
          </a:xfrm>
          <a:prstGeom prst="straightConnector1">
            <a:avLst/>
          </a:prstGeom>
          <a:noFill/>
          <a:ln w="9525" cap="flat" cmpd="sng">
            <a:solidFill>
              <a:srgbClr val="009900"/>
            </a:solidFill>
            <a:prstDash val="solid"/>
            <a:round/>
            <a:headEnd type="none" w="sm" len="sm"/>
            <a:tailEnd type="triangle" w="med" len="med"/>
          </a:ln>
        </p:spPr>
      </p:cxnSp>
      <p:cxnSp>
        <p:nvCxnSpPr>
          <p:cNvPr id="559" name="Google Shape;559;p27"/>
          <p:cNvCxnSpPr/>
          <p:nvPr/>
        </p:nvCxnSpPr>
        <p:spPr>
          <a:xfrm>
            <a:off x="3086100" y="2586038"/>
            <a:ext cx="0" cy="257175"/>
          </a:xfrm>
          <a:prstGeom prst="straightConnector1">
            <a:avLst/>
          </a:prstGeom>
          <a:noFill/>
          <a:ln w="9525" cap="flat" cmpd="sng">
            <a:solidFill>
              <a:srgbClr val="009900"/>
            </a:solidFill>
            <a:prstDash val="solid"/>
            <a:round/>
            <a:headEnd type="none" w="sm" len="sm"/>
            <a:tailEnd type="triangle" w="med" len="med"/>
          </a:ln>
        </p:spPr>
      </p:cxnSp>
      <p:cxnSp>
        <p:nvCxnSpPr>
          <p:cNvPr id="560" name="Google Shape;560;p27"/>
          <p:cNvCxnSpPr/>
          <p:nvPr/>
        </p:nvCxnSpPr>
        <p:spPr>
          <a:xfrm rot="10800000">
            <a:off x="2643188" y="2400300"/>
            <a:ext cx="242887" cy="0"/>
          </a:xfrm>
          <a:prstGeom prst="straightConnector1">
            <a:avLst/>
          </a:prstGeom>
          <a:noFill/>
          <a:ln w="9525" cap="flat" cmpd="sng">
            <a:solidFill>
              <a:srgbClr val="FF0000"/>
            </a:solidFill>
            <a:prstDash val="solid"/>
            <a:round/>
            <a:headEnd type="none" w="sm" len="sm"/>
            <a:tailEnd type="triangle" w="med" len="med"/>
          </a:ln>
        </p:spPr>
      </p:cxnSp>
      <p:sp>
        <p:nvSpPr>
          <p:cNvPr id="561" name="Google Shape;561;p27"/>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2" name="Google Shape;562;p27"/>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563" name="Google Shape;563;p27"/>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564" name="Google Shape;564;p27"/>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565" name="Google Shape;565;p27"/>
          <p:cNvSpPr/>
          <p:nvPr/>
        </p:nvSpPr>
        <p:spPr>
          <a:xfrm>
            <a:off x="3276600" y="2286000"/>
            <a:ext cx="457200" cy="2286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66" name="Google Shape;566;p27"/>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573" name="Google Shape;573;p28"/>
          <p:cNvSpPr txBox="1">
            <a:spLocks noGrp="1"/>
          </p:cNvSpPr>
          <p:nvPr>
            <p:ph type="body" idx="1"/>
          </p:nvPr>
        </p:nvSpPr>
        <p:spPr>
          <a:xfrm>
            <a:off x="628650" y="5767388"/>
            <a:ext cx="7772400" cy="914400"/>
          </a:xfrm>
          <a:prstGeom prst="rect">
            <a:avLst/>
          </a:prstGeom>
          <a:noFill/>
          <a:ln>
            <a:noFill/>
          </a:ln>
        </p:spPr>
        <p:txBody>
          <a:bodyPr spcFirstLastPara="1" wrap="square" lIns="91425" tIns="45700" rIns="91425" bIns="45700" anchor="t" anchorCtr="0">
            <a:noAutofit/>
          </a:bodyPr>
          <a:lstStyle/>
          <a:p>
            <a:pPr marL="342882" lvl="0" indent="-342882" algn="ctr" rtl="0">
              <a:lnSpc>
                <a:spcPct val="100000"/>
              </a:lnSpc>
              <a:spcBef>
                <a:spcPts val="0"/>
              </a:spcBef>
              <a:spcAft>
                <a:spcPts val="0"/>
              </a:spcAft>
              <a:buSzPts val="3200"/>
              <a:buFont typeface="Noto Sans Symbols"/>
              <a:buNone/>
            </a:pPr>
            <a:r>
              <a:rPr lang="en-US">
                <a:latin typeface="Calibri"/>
                <a:ea typeface="Calibri"/>
                <a:cs typeface="Calibri"/>
                <a:sym typeface="Calibri"/>
              </a:rPr>
              <a:t>t=2</a:t>
            </a:r>
            <a:endParaRPr/>
          </a:p>
        </p:txBody>
      </p:sp>
      <p:sp>
        <p:nvSpPr>
          <p:cNvPr id="574" name="Google Shape;574;p28"/>
          <p:cNvSpPr/>
          <p:nvPr/>
        </p:nvSpPr>
        <p:spPr>
          <a:xfrm>
            <a:off x="22860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5" name="Google Shape;575;p28"/>
          <p:cNvSpPr/>
          <p:nvPr/>
        </p:nvSpPr>
        <p:spPr>
          <a:xfrm>
            <a:off x="28194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6" name="Google Shape;576;p28"/>
          <p:cNvSpPr/>
          <p:nvPr/>
        </p:nvSpPr>
        <p:spPr>
          <a:xfrm>
            <a:off x="3352800" y="21336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7" name="Google Shape;577;p28"/>
          <p:cNvSpPr/>
          <p:nvPr/>
        </p:nvSpPr>
        <p:spPr>
          <a:xfrm>
            <a:off x="3886200" y="21336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8" name="Google Shape;578;p28"/>
          <p:cNvSpPr/>
          <p:nvPr/>
        </p:nvSpPr>
        <p:spPr>
          <a:xfrm>
            <a:off x="4419600" y="21336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9" name="Google Shape;579;p28"/>
          <p:cNvSpPr/>
          <p:nvPr/>
        </p:nvSpPr>
        <p:spPr>
          <a:xfrm>
            <a:off x="49530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0" name="Google Shape;580;p28"/>
          <p:cNvSpPr/>
          <p:nvPr/>
        </p:nvSpPr>
        <p:spPr>
          <a:xfrm>
            <a:off x="54864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1" name="Google Shape;581;p28"/>
          <p:cNvSpPr/>
          <p:nvPr/>
        </p:nvSpPr>
        <p:spPr>
          <a:xfrm>
            <a:off x="60198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28"/>
          <p:cNvSpPr/>
          <p:nvPr/>
        </p:nvSpPr>
        <p:spPr>
          <a:xfrm>
            <a:off x="2286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3" name="Google Shape;583;p28"/>
          <p:cNvSpPr/>
          <p:nvPr/>
        </p:nvSpPr>
        <p:spPr>
          <a:xfrm>
            <a:off x="4953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4" name="Google Shape;584;p28"/>
          <p:cNvSpPr/>
          <p:nvPr/>
        </p:nvSpPr>
        <p:spPr>
          <a:xfrm>
            <a:off x="60198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5" name="Google Shape;585;p28"/>
          <p:cNvSpPr/>
          <p:nvPr/>
        </p:nvSpPr>
        <p:spPr>
          <a:xfrm>
            <a:off x="2286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6" name="Google Shape;586;p28"/>
          <p:cNvSpPr/>
          <p:nvPr/>
        </p:nvSpPr>
        <p:spPr>
          <a:xfrm>
            <a:off x="4953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7" name="Google Shape;587;p28"/>
          <p:cNvSpPr/>
          <p:nvPr/>
        </p:nvSpPr>
        <p:spPr>
          <a:xfrm>
            <a:off x="60198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8" name="Google Shape;588;p28"/>
          <p:cNvSpPr/>
          <p:nvPr/>
        </p:nvSpPr>
        <p:spPr>
          <a:xfrm>
            <a:off x="2286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9" name="Google Shape;589;p28"/>
          <p:cNvSpPr/>
          <p:nvPr/>
        </p:nvSpPr>
        <p:spPr>
          <a:xfrm>
            <a:off x="28194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0" name="Google Shape;590;p28"/>
          <p:cNvSpPr/>
          <p:nvPr/>
        </p:nvSpPr>
        <p:spPr>
          <a:xfrm>
            <a:off x="3352800" y="37338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1" name="Google Shape;591;p28"/>
          <p:cNvSpPr/>
          <p:nvPr/>
        </p:nvSpPr>
        <p:spPr>
          <a:xfrm>
            <a:off x="3886200" y="37338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2" name="Google Shape;592;p28"/>
          <p:cNvSpPr/>
          <p:nvPr/>
        </p:nvSpPr>
        <p:spPr>
          <a:xfrm>
            <a:off x="4419600" y="3733800"/>
            <a:ext cx="533400" cy="533400"/>
          </a:xfrm>
          <a:prstGeom prst="rect">
            <a:avLst/>
          </a:prstGeom>
          <a:solidFill>
            <a:srgbClr val="5F5F5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3" name="Google Shape;593;p28"/>
          <p:cNvSpPr/>
          <p:nvPr/>
        </p:nvSpPr>
        <p:spPr>
          <a:xfrm>
            <a:off x="49530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4" name="Google Shape;594;p28"/>
          <p:cNvSpPr/>
          <p:nvPr/>
        </p:nvSpPr>
        <p:spPr>
          <a:xfrm>
            <a:off x="54864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5" name="Google Shape;595;p28"/>
          <p:cNvSpPr/>
          <p:nvPr/>
        </p:nvSpPr>
        <p:spPr>
          <a:xfrm>
            <a:off x="6019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6" name="Google Shape;596;p28"/>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7" name="Google Shape;597;p28"/>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8" name="Google Shape;598;p28"/>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99" name="Google Shape;599;p28"/>
          <p:cNvCxnSpPr/>
          <p:nvPr/>
        </p:nvCxnSpPr>
        <p:spPr>
          <a:xfrm>
            <a:off x="3829050" y="2424113"/>
            <a:ext cx="271463" cy="0"/>
          </a:xfrm>
          <a:prstGeom prst="straightConnector1">
            <a:avLst/>
          </a:prstGeom>
          <a:noFill/>
          <a:ln w="9525" cap="flat" cmpd="sng">
            <a:solidFill>
              <a:srgbClr val="FF0000"/>
            </a:solidFill>
            <a:prstDash val="solid"/>
            <a:round/>
            <a:headEnd type="none" w="sm" len="sm"/>
            <a:tailEnd type="triangle" w="med" len="med"/>
          </a:ln>
        </p:spPr>
      </p:cxnSp>
      <p:sp>
        <p:nvSpPr>
          <p:cNvPr id="600" name="Google Shape;600;p28"/>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1" name="Google Shape;601;p28"/>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602" name="Google Shape;602;p28"/>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603" name="Google Shape;603;p28"/>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604" name="Google Shape;604;p28"/>
          <p:cNvSpPr/>
          <p:nvPr/>
        </p:nvSpPr>
        <p:spPr>
          <a:xfrm>
            <a:off x="3452813" y="2238375"/>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05" name="Google Shape;605;p28"/>
          <p:cNvCxnSpPr/>
          <p:nvPr/>
        </p:nvCxnSpPr>
        <p:spPr>
          <a:xfrm rot="10800000">
            <a:off x="3648075" y="1905000"/>
            <a:ext cx="0" cy="304800"/>
          </a:xfrm>
          <a:prstGeom prst="straightConnector1">
            <a:avLst/>
          </a:prstGeom>
          <a:noFill/>
          <a:ln w="9525" cap="flat" cmpd="sng">
            <a:solidFill>
              <a:srgbClr val="009900"/>
            </a:solidFill>
            <a:prstDash val="solid"/>
            <a:round/>
            <a:headEnd type="none" w="sm" len="sm"/>
            <a:tailEnd type="triangle" w="med" len="med"/>
          </a:ln>
        </p:spPr>
      </p:cxnSp>
      <p:cxnSp>
        <p:nvCxnSpPr>
          <p:cNvPr id="606" name="Google Shape;606;p28"/>
          <p:cNvCxnSpPr/>
          <p:nvPr/>
        </p:nvCxnSpPr>
        <p:spPr>
          <a:xfrm>
            <a:off x="3643313" y="2614613"/>
            <a:ext cx="0" cy="257175"/>
          </a:xfrm>
          <a:prstGeom prst="straightConnector1">
            <a:avLst/>
          </a:prstGeom>
          <a:noFill/>
          <a:ln w="9525" cap="flat" cmpd="sng">
            <a:solidFill>
              <a:srgbClr val="009900"/>
            </a:solidFill>
            <a:prstDash val="solid"/>
            <a:round/>
            <a:headEnd type="none" w="sm" len="sm"/>
            <a:tailEnd type="triangle" w="med" len="med"/>
          </a:ln>
        </p:spPr>
      </p:cxnSp>
      <p:cxnSp>
        <p:nvCxnSpPr>
          <p:cNvPr id="607" name="Google Shape;607;p28"/>
          <p:cNvCxnSpPr/>
          <p:nvPr/>
        </p:nvCxnSpPr>
        <p:spPr>
          <a:xfrm rot="10800000">
            <a:off x="3200400" y="2428875"/>
            <a:ext cx="242888" cy="0"/>
          </a:xfrm>
          <a:prstGeom prst="straightConnector1">
            <a:avLst/>
          </a:prstGeom>
          <a:noFill/>
          <a:ln w="9525" cap="flat" cmpd="sng">
            <a:solidFill>
              <a:srgbClr val="FF0000"/>
            </a:solidFill>
            <a:prstDash val="solid"/>
            <a:round/>
            <a:headEnd type="none" w="sm" len="sm"/>
            <a:tailEnd type="triangle" w="med" len="med"/>
          </a:ln>
        </p:spPr>
      </p:cxnSp>
      <p:sp>
        <p:nvSpPr>
          <p:cNvPr id="608" name="Google Shape;608;p28"/>
          <p:cNvSpPr/>
          <p:nvPr/>
        </p:nvSpPr>
        <p:spPr>
          <a:xfrm>
            <a:off x="3833813" y="2305050"/>
            <a:ext cx="457200" cy="2286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09" name="Google Shape;609;p28"/>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616" name="Google Shape;616;p29"/>
          <p:cNvSpPr txBox="1">
            <a:spLocks noGrp="1"/>
          </p:cNvSpPr>
          <p:nvPr>
            <p:ph type="body" idx="1"/>
          </p:nvPr>
        </p:nvSpPr>
        <p:spPr>
          <a:xfrm>
            <a:off x="628650" y="5767388"/>
            <a:ext cx="7772400" cy="914400"/>
          </a:xfrm>
          <a:prstGeom prst="rect">
            <a:avLst/>
          </a:prstGeom>
          <a:noFill/>
          <a:ln>
            <a:noFill/>
          </a:ln>
        </p:spPr>
        <p:txBody>
          <a:bodyPr spcFirstLastPara="1" wrap="square" lIns="91425" tIns="45700" rIns="91425" bIns="45700" anchor="t" anchorCtr="0">
            <a:noAutofit/>
          </a:bodyPr>
          <a:lstStyle/>
          <a:p>
            <a:pPr marL="342882" lvl="0" indent="-342882" algn="ctr" rtl="0">
              <a:lnSpc>
                <a:spcPct val="100000"/>
              </a:lnSpc>
              <a:spcBef>
                <a:spcPts val="0"/>
              </a:spcBef>
              <a:spcAft>
                <a:spcPts val="0"/>
              </a:spcAft>
              <a:buSzPts val="3200"/>
              <a:buFont typeface="Noto Sans Symbols"/>
              <a:buNone/>
            </a:pPr>
            <a:r>
              <a:rPr lang="en-US">
                <a:latin typeface="Calibri"/>
                <a:ea typeface="Calibri"/>
                <a:cs typeface="Calibri"/>
                <a:sym typeface="Calibri"/>
              </a:rPr>
              <a:t>t=3</a:t>
            </a:r>
            <a:endParaRPr/>
          </a:p>
        </p:txBody>
      </p:sp>
      <p:sp>
        <p:nvSpPr>
          <p:cNvPr id="617" name="Google Shape;617;p29"/>
          <p:cNvSpPr/>
          <p:nvPr/>
        </p:nvSpPr>
        <p:spPr>
          <a:xfrm>
            <a:off x="22860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29"/>
          <p:cNvSpPr/>
          <p:nvPr/>
        </p:nvSpPr>
        <p:spPr>
          <a:xfrm>
            <a:off x="28194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9" name="Google Shape;619;p29"/>
          <p:cNvSpPr/>
          <p:nvPr/>
        </p:nvSpPr>
        <p:spPr>
          <a:xfrm>
            <a:off x="33528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0" name="Google Shape;620;p29"/>
          <p:cNvSpPr/>
          <p:nvPr/>
        </p:nvSpPr>
        <p:spPr>
          <a:xfrm>
            <a:off x="3886200" y="2133600"/>
            <a:ext cx="533400" cy="533400"/>
          </a:xfrm>
          <a:prstGeom prst="rect">
            <a:avLst/>
          </a:prstGeom>
          <a:solidFill>
            <a:srgbClr val="4D4D4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1" name="Google Shape;621;p29"/>
          <p:cNvSpPr/>
          <p:nvPr/>
        </p:nvSpPr>
        <p:spPr>
          <a:xfrm>
            <a:off x="4419600" y="2133600"/>
            <a:ext cx="533400" cy="533400"/>
          </a:xfrm>
          <a:prstGeom prst="rect">
            <a:avLst/>
          </a:prstGeom>
          <a:solidFill>
            <a:srgbClr val="4D4D4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2" name="Google Shape;622;p29"/>
          <p:cNvSpPr/>
          <p:nvPr/>
        </p:nvSpPr>
        <p:spPr>
          <a:xfrm>
            <a:off x="49530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3" name="Google Shape;623;p29"/>
          <p:cNvSpPr/>
          <p:nvPr/>
        </p:nvSpPr>
        <p:spPr>
          <a:xfrm>
            <a:off x="54864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4" name="Google Shape;624;p29"/>
          <p:cNvSpPr/>
          <p:nvPr/>
        </p:nvSpPr>
        <p:spPr>
          <a:xfrm>
            <a:off x="60198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29"/>
          <p:cNvSpPr/>
          <p:nvPr/>
        </p:nvSpPr>
        <p:spPr>
          <a:xfrm>
            <a:off x="2286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29"/>
          <p:cNvSpPr/>
          <p:nvPr/>
        </p:nvSpPr>
        <p:spPr>
          <a:xfrm>
            <a:off x="4953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7" name="Google Shape;627;p29"/>
          <p:cNvSpPr/>
          <p:nvPr/>
        </p:nvSpPr>
        <p:spPr>
          <a:xfrm>
            <a:off x="60198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8" name="Google Shape;628;p29"/>
          <p:cNvSpPr/>
          <p:nvPr/>
        </p:nvSpPr>
        <p:spPr>
          <a:xfrm>
            <a:off x="2286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9" name="Google Shape;629;p29"/>
          <p:cNvSpPr/>
          <p:nvPr/>
        </p:nvSpPr>
        <p:spPr>
          <a:xfrm>
            <a:off x="4953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0" name="Google Shape;630;p29"/>
          <p:cNvSpPr/>
          <p:nvPr/>
        </p:nvSpPr>
        <p:spPr>
          <a:xfrm>
            <a:off x="60198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1" name="Google Shape;631;p29"/>
          <p:cNvSpPr/>
          <p:nvPr/>
        </p:nvSpPr>
        <p:spPr>
          <a:xfrm>
            <a:off x="2286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2" name="Google Shape;632;p29"/>
          <p:cNvSpPr/>
          <p:nvPr/>
        </p:nvSpPr>
        <p:spPr>
          <a:xfrm>
            <a:off x="2819400" y="37338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3" name="Google Shape;633;p29"/>
          <p:cNvSpPr/>
          <p:nvPr/>
        </p:nvSpPr>
        <p:spPr>
          <a:xfrm>
            <a:off x="33528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4" name="Google Shape;634;p29"/>
          <p:cNvSpPr/>
          <p:nvPr/>
        </p:nvSpPr>
        <p:spPr>
          <a:xfrm>
            <a:off x="3886200" y="3733800"/>
            <a:ext cx="533400" cy="533400"/>
          </a:xfrm>
          <a:prstGeom prst="rect">
            <a:avLst/>
          </a:prstGeom>
          <a:solidFill>
            <a:srgbClr val="4D4D4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Google Shape;635;p29"/>
          <p:cNvSpPr/>
          <p:nvPr/>
        </p:nvSpPr>
        <p:spPr>
          <a:xfrm>
            <a:off x="4419600" y="3733800"/>
            <a:ext cx="533400" cy="533400"/>
          </a:xfrm>
          <a:prstGeom prst="rect">
            <a:avLst/>
          </a:prstGeom>
          <a:solidFill>
            <a:srgbClr val="4D4D4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Google Shape;636;p29"/>
          <p:cNvSpPr/>
          <p:nvPr/>
        </p:nvSpPr>
        <p:spPr>
          <a:xfrm>
            <a:off x="49530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Google Shape;637;p29"/>
          <p:cNvSpPr/>
          <p:nvPr/>
        </p:nvSpPr>
        <p:spPr>
          <a:xfrm>
            <a:off x="5486400" y="37338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Google Shape;638;p29"/>
          <p:cNvSpPr/>
          <p:nvPr/>
        </p:nvSpPr>
        <p:spPr>
          <a:xfrm>
            <a:off x="6019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Google Shape;639;p29"/>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Google Shape;640;p29"/>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Google Shape;641;p29"/>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42" name="Google Shape;642;p29"/>
          <p:cNvCxnSpPr/>
          <p:nvPr/>
        </p:nvCxnSpPr>
        <p:spPr>
          <a:xfrm>
            <a:off x="4376738" y="2428875"/>
            <a:ext cx="271462" cy="0"/>
          </a:xfrm>
          <a:prstGeom prst="straightConnector1">
            <a:avLst/>
          </a:prstGeom>
          <a:noFill/>
          <a:ln w="9525" cap="flat" cmpd="sng">
            <a:solidFill>
              <a:srgbClr val="FF0000"/>
            </a:solidFill>
            <a:prstDash val="solid"/>
            <a:round/>
            <a:headEnd type="none" w="sm" len="sm"/>
            <a:tailEnd type="triangle" w="med" len="med"/>
          </a:ln>
        </p:spPr>
      </p:cxnSp>
      <p:sp>
        <p:nvSpPr>
          <p:cNvPr id="643" name="Google Shape;643;p29"/>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Google Shape;644;p29"/>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645" name="Google Shape;645;p29"/>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646" name="Google Shape;646;p29"/>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647" name="Google Shape;647;p29"/>
          <p:cNvSpPr/>
          <p:nvPr/>
        </p:nvSpPr>
        <p:spPr>
          <a:xfrm>
            <a:off x="3986213" y="2238375"/>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48" name="Google Shape;648;p29"/>
          <p:cNvCxnSpPr/>
          <p:nvPr/>
        </p:nvCxnSpPr>
        <p:spPr>
          <a:xfrm rot="10800000">
            <a:off x="4181475" y="1905000"/>
            <a:ext cx="0" cy="304800"/>
          </a:xfrm>
          <a:prstGeom prst="straightConnector1">
            <a:avLst/>
          </a:prstGeom>
          <a:noFill/>
          <a:ln w="9525" cap="flat" cmpd="sng">
            <a:solidFill>
              <a:srgbClr val="009900"/>
            </a:solidFill>
            <a:prstDash val="solid"/>
            <a:round/>
            <a:headEnd type="none" w="sm" len="sm"/>
            <a:tailEnd type="triangle" w="med" len="med"/>
          </a:ln>
        </p:spPr>
      </p:cxnSp>
      <p:cxnSp>
        <p:nvCxnSpPr>
          <p:cNvPr id="649" name="Google Shape;649;p29"/>
          <p:cNvCxnSpPr/>
          <p:nvPr/>
        </p:nvCxnSpPr>
        <p:spPr>
          <a:xfrm>
            <a:off x="4176713" y="2614613"/>
            <a:ext cx="0" cy="257175"/>
          </a:xfrm>
          <a:prstGeom prst="straightConnector1">
            <a:avLst/>
          </a:prstGeom>
          <a:noFill/>
          <a:ln w="9525" cap="flat" cmpd="sng">
            <a:solidFill>
              <a:srgbClr val="009900"/>
            </a:solidFill>
            <a:prstDash val="solid"/>
            <a:round/>
            <a:headEnd type="none" w="sm" len="sm"/>
            <a:tailEnd type="triangle" w="med" len="med"/>
          </a:ln>
        </p:spPr>
      </p:cxnSp>
      <p:cxnSp>
        <p:nvCxnSpPr>
          <p:cNvPr id="650" name="Google Shape;650;p29"/>
          <p:cNvCxnSpPr/>
          <p:nvPr/>
        </p:nvCxnSpPr>
        <p:spPr>
          <a:xfrm rot="10800000">
            <a:off x="3733800" y="2428875"/>
            <a:ext cx="242888" cy="0"/>
          </a:xfrm>
          <a:prstGeom prst="straightConnector1">
            <a:avLst/>
          </a:prstGeom>
          <a:noFill/>
          <a:ln w="9525" cap="flat" cmpd="sng">
            <a:solidFill>
              <a:srgbClr val="FF0000"/>
            </a:solidFill>
            <a:prstDash val="solid"/>
            <a:round/>
            <a:headEnd type="none" w="sm" len="sm"/>
            <a:tailEnd type="triangle" w="med" len="med"/>
          </a:ln>
        </p:spPr>
      </p:cxnSp>
      <p:sp>
        <p:nvSpPr>
          <p:cNvPr id="651" name="Google Shape;651;p29"/>
          <p:cNvSpPr/>
          <p:nvPr/>
        </p:nvSpPr>
        <p:spPr>
          <a:xfrm>
            <a:off x="4362450" y="2309813"/>
            <a:ext cx="457200" cy="2286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52" name="Google Shape;652;p29"/>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659" name="Google Shape;659;p30"/>
          <p:cNvSpPr txBox="1">
            <a:spLocks noGrp="1"/>
          </p:cNvSpPr>
          <p:nvPr>
            <p:ph type="body" idx="1"/>
          </p:nvPr>
        </p:nvSpPr>
        <p:spPr>
          <a:xfrm>
            <a:off x="628650" y="5767388"/>
            <a:ext cx="7772400" cy="914400"/>
          </a:xfrm>
          <a:prstGeom prst="rect">
            <a:avLst/>
          </a:prstGeom>
          <a:noFill/>
          <a:ln>
            <a:noFill/>
          </a:ln>
        </p:spPr>
        <p:txBody>
          <a:bodyPr spcFirstLastPara="1" wrap="square" lIns="91425" tIns="45700" rIns="91425" bIns="45700" anchor="t" anchorCtr="0">
            <a:noAutofit/>
          </a:bodyPr>
          <a:lstStyle/>
          <a:p>
            <a:pPr marL="342882" lvl="0" indent="-342882" algn="ctr" rtl="0">
              <a:lnSpc>
                <a:spcPct val="100000"/>
              </a:lnSpc>
              <a:spcBef>
                <a:spcPts val="0"/>
              </a:spcBef>
              <a:spcAft>
                <a:spcPts val="0"/>
              </a:spcAft>
              <a:buSzPts val="3200"/>
              <a:buFont typeface="Noto Sans Symbols"/>
              <a:buNone/>
            </a:pPr>
            <a:r>
              <a:rPr lang="en-US">
                <a:latin typeface="Calibri"/>
                <a:ea typeface="Calibri"/>
                <a:cs typeface="Calibri"/>
                <a:sym typeface="Calibri"/>
              </a:rPr>
              <a:t>t=4</a:t>
            </a:r>
            <a:endParaRPr/>
          </a:p>
        </p:txBody>
      </p:sp>
      <p:sp>
        <p:nvSpPr>
          <p:cNvPr id="660" name="Google Shape;660;p30"/>
          <p:cNvSpPr/>
          <p:nvPr/>
        </p:nvSpPr>
        <p:spPr>
          <a:xfrm>
            <a:off x="22860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1" name="Google Shape;661;p30"/>
          <p:cNvSpPr/>
          <p:nvPr/>
        </p:nvSpPr>
        <p:spPr>
          <a:xfrm>
            <a:off x="2819400" y="2133600"/>
            <a:ext cx="533400" cy="533400"/>
          </a:xfrm>
          <a:prstGeom prst="rect">
            <a:avLst/>
          </a:prstGeom>
          <a:solidFill>
            <a:srgbClr val="EAEAEA"/>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2" name="Google Shape;662;p30"/>
          <p:cNvSpPr/>
          <p:nvPr/>
        </p:nvSpPr>
        <p:spPr>
          <a:xfrm>
            <a:off x="33528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3" name="Google Shape;663;p30"/>
          <p:cNvSpPr/>
          <p:nvPr/>
        </p:nvSpPr>
        <p:spPr>
          <a:xfrm>
            <a:off x="38862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4" name="Google Shape;664;p30"/>
          <p:cNvSpPr/>
          <p:nvPr/>
        </p:nvSpPr>
        <p:spPr>
          <a:xfrm>
            <a:off x="4419600" y="2133600"/>
            <a:ext cx="533400" cy="533400"/>
          </a:xfrm>
          <a:prstGeom prst="rect">
            <a:avLst/>
          </a:prstGeom>
          <a:solidFill>
            <a:srgbClr val="1C1C1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5" name="Google Shape;665;p30"/>
          <p:cNvSpPr/>
          <p:nvPr/>
        </p:nvSpPr>
        <p:spPr>
          <a:xfrm>
            <a:off x="4953000" y="21336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6" name="Google Shape;666;p30"/>
          <p:cNvSpPr/>
          <p:nvPr/>
        </p:nvSpPr>
        <p:spPr>
          <a:xfrm>
            <a:off x="54864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7" name="Google Shape;667;p30"/>
          <p:cNvSpPr/>
          <p:nvPr/>
        </p:nvSpPr>
        <p:spPr>
          <a:xfrm>
            <a:off x="60198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8" name="Google Shape;668;p30"/>
          <p:cNvSpPr/>
          <p:nvPr/>
        </p:nvSpPr>
        <p:spPr>
          <a:xfrm>
            <a:off x="2286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9" name="Google Shape;669;p30"/>
          <p:cNvSpPr/>
          <p:nvPr/>
        </p:nvSpPr>
        <p:spPr>
          <a:xfrm>
            <a:off x="4953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30"/>
          <p:cNvSpPr/>
          <p:nvPr/>
        </p:nvSpPr>
        <p:spPr>
          <a:xfrm>
            <a:off x="60198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1" name="Google Shape;671;p30"/>
          <p:cNvSpPr/>
          <p:nvPr/>
        </p:nvSpPr>
        <p:spPr>
          <a:xfrm>
            <a:off x="2286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2" name="Google Shape;672;p30"/>
          <p:cNvSpPr/>
          <p:nvPr/>
        </p:nvSpPr>
        <p:spPr>
          <a:xfrm>
            <a:off x="4953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3" name="Google Shape;673;p30"/>
          <p:cNvSpPr/>
          <p:nvPr/>
        </p:nvSpPr>
        <p:spPr>
          <a:xfrm>
            <a:off x="60198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4" name="Google Shape;674;p30"/>
          <p:cNvSpPr/>
          <p:nvPr/>
        </p:nvSpPr>
        <p:spPr>
          <a:xfrm>
            <a:off x="2286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5" name="Google Shape;675;p30"/>
          <p:cNvSpPr/>
          <p:nvPr/>
        </p:nvSpPr>
        <p:spPr>
          <a:xfrm>
            <a:off x="2819400" y="3733800"/>
            <a:ext cx="533400" cy="533400"/>
          </a:xfrm>
          <a:prstGeom prst="rect">
            <a:avLst/>
          </a:prstGeom>
          <a:solidFill>
            <a:srgbClr val="EAEAEA"/>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6" name="Google Shape;676;p30"/>
          <p:cNvSpPr/>
          <p:nvPr/>
        </p:nvSpPr>
        <p:spPr>
          <a:xfrm>
            <a:off x="3352800" y="37338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7" name="Google Shape;677;p30"/>
          <p:cNvSpPr/>
          <p:nvPr/>
        </p:nvSpPr>
        <p:spPr>
          <a:xfrm>
            <a:off x="38862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8" name="Google Shape;678;p30"/>
          <p:cNvSpPr/>
          <p:nvPr/>
        </p:nvSpPr>
        <p:spPr>
          <a:xfrm>
            <a:off x="4419600" y="3733800"/>
            <a:ext cx="533400" cy="533400"/>
          </a:xfrm>
          <a:prstGeom prst="rect">
            <a:avLst/>
          </a:prstGeom>
          <a:solidFill>
            <a:srgbClr val="1C1C1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9" name="Google Shape;679;p30"/>
          <p:cNvSpPr/>
          <p:nvPr/>
        </p:nvSpPr>
        <p:spPr>
          <a:xfrm>
            <a:off x="4953000" y="3733800"/>
            <a:ext cx="533400" cy="533400"/>
          </a:xfrm>
          <a:prstGeom prst="rect">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0" name="Google Shape;680;p30"/>
          <p:cNvSpPr/>
          <p:nvPr/>
        </p:nvSpPr>
        <p:spPr>
          <a:xfrm>
            <a:off x="5486400" y="37338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1" name="Google Shape;681;p30"/>
          <p:cNvSpPr/>
          <p:nvPr/>
        </p:nvSpPr>
        <p:spPr>
          <a:xfrm>
            <a:off x="6019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2" name="Google Shape;682;p30"/>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3" name="Google Shape;683;p30"/>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4" name="Google Shape;684;p30"/>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85" name="Google Shape;685;p30"/>
          <p:cNvCxnSpPr/>
          <p:nvPr/>
        </p:nvCxnSpPr>
        <p:spPr>
          <a:xfrm>
            <a:off x="4886325" y="2400300"/>
            <a:ext cx="271463" cy="0"/>
          </a:xfrm>
          <a:prstGeom prst="straightConnector1">
            <a:avLst/>
          </a:prstGeom>
          <a:noFill/>
          <a:ln w="9525" cap="flat" cmpd="sng">
            <a:solidFill>
              <a:srgbClr val="FF0000"/>
            </a:solidFill>
            <a:prstDash val="solid"/>
            <a:round/>
            <a:headEnd type="none" w="sm" len="sm"/>
            <a:tailEnd type="triangle" w="med" len="med"/>
          </a:ln>
        </p:spPr>
      </p:cxnSp>
      <p:sp>
        <p:nvSpPr>
          <p:cNvPr id="686" name="Google Shape;686;p30"/>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7" name="Google Shape;687;p30"/>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688" name="Google Shape;688;p30"/>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689" name="Google Shape;689;p30"/>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690" name="Google Shape;690;p30"/>
          <p:cNvSpPr/>
          <p:nvPr/>
        </p:nvSpPr>
        <p:spPr>
          <a:xfrm>
            <a:off x="4495800" y="2209800"/>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91" name="Google Shape;691;p30"/>
          <p:cNvCxnSpPr/>
          <p:nvPr/>
        </p:nvCxnSpPr>
        <p:spPr>
          <a:xfrm rot="10800000">
            <a:off x="4691063" y="1876425"/>
            <a:ext cx="0" cy="304800"/>
          </a:xfrm>
          <a:prstGeom prst="straightConnector1">
            <a:avLst/>
          </a:prstGeom>
          <a:noFill/>
          <a:ln w="9525" cap="flat" cmpd="sng">
            <a:solidFill>
              <a:srgbClr val="009900"/>
            </a:solidFill>
            <a:prstDash val="solid"/>
            <a:round/>
            <a:headEnd type="none" w="sm" len="sm"/>
            <a:tailEnd type="triangle" w="med" len="med"/>
          </a:ln>
        </p:spPr>
      </p:cxnSp>
      <p:cxnSp>
        <p:nvCxnSpPr>
          <p:cNvPr id="692" name="Google Shape;692;p30"/>
          <p:cNvCxnSpPr/>
          <p:nvPr/>
        </p:nvCxnSpPr>
        <p:spPr>
          <a:xfrm>
            <a:off x="4686300" y="2586038"/>
            <a:ext cx="0" cy="257175"/>
          </a:xfrm>
          <a:prstGeom prst="straightConnector1">
            <a:avLst/>
          </a:prstGeom>
          <a:noFill/>
          <a:ln w="9525" cap="flat" cmpd="sng">
            <a:solidFill>
              <a:srgbClr val="009900"/>
            </a:solidFill>
            <a:prstDash val="solid"/>
            <a:round/>
            <a:headEnd type="none" w="sm" len="sm"/>
            <a:tailEnd type="triangle" w="med" len="med"/>
          </a:ln>
        </p:spPr>
      </p:cxnSp>
      <p:cxnSp>
        <p:nvCxnSpPr>
          <p:cNvPr id="693" name="Google Shape;693;p30"/>
          <p:cNvCxnSpPr/>
          <p:nvPr/>
        </p:nvCxnSpPr>
        <p:spPr>
          <a:xfrm rot="10800000">
            <a:off x="4243388" y="2400300"/>
            <a:ext cx="242887" cy="0"/>
          </a:xfrm>
          <a:prstGeom prst="straightConnector1">
            <a:avLst/>
          </a:prstGeom>
          <a:noFill/>
          <a:ln w="9525" cap="flat" cmpd="sng">
            <a:solidFill>
              <a:srgbClr val="FF0000"/>
            </a:solidFill>
            <a:prstDash val="solid"/>
            <a:round/>
            <a:headEnd type="none" w="sm" len="sm"/>
            <a:tailEnd type="triangle" w="med" len="med"/>
          </a:ln>
        </p:spPr>
      </p:cxnSp>
      <p:sp>
        <p:nvSpPr>
          <p:cNvPr id="694" name="Google Shape;694;p30"/>
          <p:cNvSpPr/>
          <p:nvPr/>
        </p:nvSpPr>
        <p:spPr>
          <a:xfrm>
            <a:off x="4872038" y="2281238"/>
            <a:ext cx="457200" cy="2286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95" name="Google Shape;695;p30"/>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Markov Models</a:t>
            </a:r>
            <a:endParaRPr/>
          </a:p>
        </p:txBody>
      </p:sp>
      <p:sp>
        <p:nvSpPr>
          <p:cNvPr id="108" name="Google Shape;108;p3"/>
          <p:cNvSpPr txBox="1">
            <a:spLocks noGrp="1"/>
          </p:cNvSpPr>
          <p:nvPr>
            <p:ph type="body" idx="1"/>
          </p:nvPr>
        </p:nvSpPr>
        <p:spPr>
          <a:xfrm>
            <a:off x="685800" y="1447800"/>
            <a:ext cx="11277600" cy="5029200"/>
          </a:xfrm>
          <a:prstGeom prst="rect">
            <a:avLst/>
          </a:prstGeom>
          <a:noFill/>
          <a:ln>
            <a:noFill/>
          </a:ln>
        </p:spPr>
        <p:txBody>
          <a:bodyPr spcFirstLastPara="1" wrap="square" lIns="91425" tIns="45700" rIns="91425" bIns="45700" anchor="t" anchorCtr="0">
            <a:noAutofit/>
          </a:bodyPr>
          <a:lstStyle/>
          <a:p>
            <a:pPr marL="742913" lvl="1" indent="-285736" algn="l" rtl="0">
              <a:lnSpc>
                <a:spcPct val="90000"/>
              </a:lnSpc>
              <a:spcBef>
                <a:spcPts val="0"/>
              </a:spcBef>
              <a:spcAft>
                <a:spcPts val="0"/>
              </a:spcAft>
              <a:buSzPts val="2400"/>
              <a:buChar char="o"/>
            </a:pPr>
            <a:r>
              <a:rPr lang="en-US" sz="2400"/>
              <a:t>Value of X at a given time is called the </a:t>
            </a:r>
            <a:r>
              <a:rPr lang="en-US" sz="2400">
                <a:solidFill>
                  <a:srgbClr val="CC0000"/>
                </a:solidFill>
              </a:rPr>
              <a:t>state</a:t>
            </a:r>
            <a:endParaRPr/>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a:p>
            <a:pPr marL="742913" lvl="1" indent="-133336" algn="l" rtl="0">
              <a:lnSpc>
                <a:spcPct val="90000"/>
              </a:lnSpc>
              <a:spcBef>
                <a:spcPts val="480"/>
              </a:spcBef>
              <a:spcAft>
                <a:spcPts val="0"/>
              </a:spcAft>
              <a:buSzPts val="2400"/>
              <a:buNone/>
            </a:pPr>
            <a:endParaRPr sz="2400"/>
          </a:p>
          <a:p>
            <a:pPr marL="742913" lvl="1" indent="-285736" algn="l" rtl="0">
              <a:lnSpc>
                <a:spcPct val="90000"/>
              </a:lnSpc>
              <a:spcBef>
                <a:spcPts val="480"/>
              </a:spcBef>
              <a:spcAft>
                <a:spcPts val="0"/>
              </a:spcAft>
              <a:buSzPts val="2400"/>
              <a:buChar char="o"/>
            </a:pPr>
            <a:r>
              <a:rPr lang="en-US" sz="2400"/>
              <a:t>Parameters: called </a:t>
            </a:r>
            <a:r>
              <a:rPr lang="en-US" sz="2400">
                <a:solidFill>
                  <a:srgbClr val="CC0000"/>
                </a:solidFill>
              </a:rPr>
              <a:t>transition probabilities </a:t>
            </a:r>
            <a:r>
              <a:rPr lang="en-US" sz="2400"/>
              <a:t>or dynamics, specify how the state evolves over time (also, initial state probabilities)</a:t>
            </a:r>
            <a:endParaRPr/>
          </a:p>
          <a:p>
            <a:pPr marL="742913" lvl="1" indent="-285736" algn="l" rtl="0">
              <a:lnSpc>
                <a:spcPct val="90000"/>
              </a:lnSpc>
              <a:spcBef>
                <a:spcPts val="480"/>
              </a:spcBef>
              <a:spcAft>
                <a:spcPts val="0"/>
              </a:spcAft>
              <a:buSzPts val="2400"/>
              <a:buChar char="o"/>
            </a:pPr>
            <a:r>
              <a:rPr lang="en-US" sz="2400"/>
              <a:t>Stationarity assumption: transition probabilities the same at all times</a:t>
            </a:r>
            <a:endParaRPr/>
          </a:p>
          <a:p>
            <a:pPr marL="742913" lvl="1" indent="-285736" algn="l" rtl="0">
              <a:lnSpc>
                <a:spcPct val="90000"/>
              </a:lnSpc>
              <a:spcBef>
                <a:spcPts val="480"/>
              </a:spcBef>
              <a:spcAft>
                <a:spcPts val="0"/>
              </a:spcAft>
              <a:buSzPts val="2400"/>
              <a:buChar char="o"/>
            </a:pPr>
            <a:r>
              <a:rPr lang="en-US" sz="2400"/>
              <a:t>Same as MDP transition model, but no choice of action</a:t>
            </a:r>
            <a:endParaRPr/>
          </a:p>
          <a:p>
            <a:pPr marL="742913" lvl="1" indent="-285736" algn="l" rtl="0">
              <a:lnSpc>
                <a:spcPct val="90000"/>
              </a:lnSpc>
              <a:spcBef>
                <a:spcPts val="480"/>
              </a:spcBef>
              <a:spcAft>
                <a:spcPts val="0"/>
              </a:spcAft>
              <a:buSzPts val="2400"/>
              <a:buChar char="o"/>
            </a:pPr>
            <a:r>
              <a:rPr lang="en-US" sz="2400"/>
              <a:t>A (growable) BN: We can always use generic BN reasoning on it if we truncate the chain at a fixed length</a:t>
            </a:r>
            <a:endParaRPr/>
          </a:p>
          <a:p>
            <a:pPr marL="742913" lvl="1" indent="-133336" algn="l" rtl="0">
              <a:lnSpc>
                <a:spcPct val="90000"/>
              </a:lnSpc>
              <a:spcBef>
                <a:spcPts val="480"/>
              </a:spcBef>
              <a:spcAft>
                <a:spcPts val="0"/>
              </a:spcAft>
              <a:buSzPts val="2400"/>
              <a:buNone/>
            </a:pPr>
            <a:endParaRPr sz="2400"/>
          </a:p>
        </p:txBody>
      </p:sp>
      <p:sp>
        <p:nvSpPr>
          <p:cNvPr id="109" name="Google Shape;109;p3"/>
          <p:cNvSpPr/>
          <p:nvPr/>
        </p:nvSpPr>
        <p:spPr>
          <a:xfrm>
            <a:off x="8010076" y="2590800"/>
            <a:ext cx="542842"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baseline="-25000">
              <a:solidFill>
                <a:schemeClr val="dk1"/>
              </a:solidFill>
              <a:latin typeface="Times New Roman"/>
              <a:ea typeface="Times New Roman"/>
              <a:cs typeface="Times New Roman"/>
              <a:sym typeface="Times New Roman"/>
            </a:endParaRPr>
          </a:p>
        </p:txBody>
      </p:sp>
      <p:sp>
        <p:nvSpPr>
          <p:cNvPr id="110" name="Google Shape;110;p3"/>
          <p:cNvSpPr/>
          <p:nvPr/>
        </p:nvSpPr>
        <p:spPr>
          <a:xfrm>
            <a:off x="4809676" y="2590800"/>
            <a:ext cx="542842"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cxnSp>
        <p:nvCxnSpPr>
          <p:cNvPr id="111" name="Google Shape;111;p3"/>
          <p:cNvCxnSpPr>
            <a:stCxn id="112" idx="6"/>
            <a:endCxn id="110" idx="2"/>
          </p:cNvCxnSpPr>
          <p:nvPr/>
        </p:nvCxnSpPr>
        <p:spPr>
          <a:xfrm>
            <a:off x="4438118" y="2857500"/>
            <a:ext cx="371700" cy="0"/>
          </a:xfrm>
          <a:prstGeom prst="straightConnector1">
            <a:avLst/>
          </a:prstGeom>
          <a:noFill/>
          <a:ln w="28575" cap="flat" cmpd="sng">
            <a:solidFill>
              <a:schemeClr val="dk1"/>
            </a:solidFill>
            <a:prstDash val="solid"/>
            <a:round/>
            <a:headEnd type="none" w="sm" len="sm"/>
            <a:tailEnd type="triangle" w="lg" len="lg"/>
          </a:ln>
        </p:spPr>
      </p:cxnSp>
      <p:sp>
        <p:nvSpPr>
          <p:cNvPr id="112" name="Google Shape;112;p3"/>
          <p:cNvSpPr/>
          <p:nvPr/>
        </p:nvSpPr>
        <p:spPr>
          <a:xfrm>
            <a:off x="3895276" y="2590800"/>
            <a:ext cx="542842"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113" name="Google Shape;113;p3"/>
          <p:cNvSpPr/>
          <p:nvPr/>
        </p:nvSpPr>
        <p:spPr>
          <a:xfrm>
            <a:off x="5724076" y="2590800"/>
            <a:ext cx="542842"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0" bIns="45700" anchor="ctr" anchorCtr="0">
            <a:noAutofit/>
          </a:bodyPr>
          <a:lstStyle/>
          <a:p>
            <a:pPr marL="0" marR="0" lvl="0" indent="-11430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cxnSp>
        <p:nvCxnSpPr>
          <p:cNvPr id="114" name="Google Shape;114;p3"/>
          <p:cNvCxnSpPr>
            <a:stCxn id="113" idx="6"/>
            <a:endCxn id="115" idx="2"/>
          </p:cNvCxnSpPr>
          <p:nvPr/>
        </p:nvCxnSpPr>
        <p:spPr>
          <a:xfrm>
            <a:off x="6266918" y="2857500"/>
            <a:ext cx="371700" cy="0"/>
          </a:xfrm>
          <a:prstGeom prst="straightConnector1">
            <a:avLst/>
          </a:prstGeom>
          <a:noFill/>
          <a:ln w="28575" cap="flat" cmpd="sng">
            <a:solidFill>
              <a:schemeClr val="dk1"/>
            </a:solidFill>
            <a:prstDash val="solid"/>
            <a:round/>
            <a:headEnd type="none" w="sm" len="sm"/>
            <a:tailEnd type="triangle" w="lg" len="lg"/>
          </a:ln>
        </p:spPr>
      </p:cxnSp>
      <p:cxnSp>
        <p:nvCxnSpPr>
          <p:cNvPr id="116" name="Google Shape;116;p3"/>
          <p:cNvCxnSpPr>
            <a:stCxn id="110" idx="6"/>
            <a:endCxn id="113" idx="2"/>
          </p:cNvCxnSpPr>
          <p:nvPr/>
        </p:nvCxnSpPr>
        <p:spPr>
          <a:xfrm>
            <a:off x="5352518" y="2857500"/>
            <a:ext cx="371700" cy="0"/>
          </a:xfrm>
          <a:prstGeom prst="straightConnector1">
            <a:avLst/>
          </a:prstGeom>
          <a:noFill/>
          <a:ln w="28575" cap="flat" cmpd="sng">
            <a:solidFill>
              <a:schemeClr val="dk1"/>
            </a:solidFill>
            <a:prstDash val="solid"/>
            <a:round/>
            <a:headEnd type="none" w="sm" len="sm"/>
            <a:tailEnd type="triangle" w="lg" len="lg"/>
          </a:ln>
        </p:spPr>
      </p:cxnSp>
      <p:sp>
        <p:nvSpPr>
          <p:cNvPr id="115" name="Google Shape;115;p3"/>
          <p:cNvSpPr/>
          <p:nvPr/>
        </p:nvSpPr>
        <p:spPr>
          <a:xfrm>
            <a:off x="6638476" y="2590800"/>
            <a:ext cx="542842"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cxnSp>
        <p:nvCxnSpPr>
          <p:cNvPr id="117" name="Google Shape;117;p3"/>
          <p:cNvCxnSpPr>
            <a:stCxn id="115" idx="6"/>
            <a:endCxn id="109" idx="2"/>
          </p:cNvCxnSpPr>
          <p:nvPr/>
        </p:nvCxnSpPr>
        <p:spPr>
          <a:xfrm>
            <a:off x="7181318" y="2857500"/>
            <a:ext cx="828900" cy="0"/>
          </a:xfrm>
          <a:prstGeom prst="straightConnector1">
            <a:avLst/>
          </a:prstGeom>
          <a:noFill/>
          <a:ln w="28575" cap="flat" cmpd="sng">
            <a:solidFill>
              <a:schemeClr val="dk1"/>
            </a:solidFill>
            <a:prstDash val="dash"/>
            <a:round/>
            <a:headEnd type="none" w="sm" len="sm"/>
            <a:tailEnd type="triangle" w="lg" len="lg"/>
          </a:ln>
        </p:spPr>
      </p:cxnSp>
      <p:pic>
        <p:nvPicPr>
          <p:cNvPr id="118" name="Google Shape;118;p3" descr="txp_fig.png"/>
          <p:cNvPicPr preferRelativeResize="0"/>
          <p:nvPr/>
        </p:nvPicPr>
        <p:blipFill rotWithShape="1">
          <a:blip r:embed="rId3">
            <a:alphaModFix/>
          </a:blip>
          <a:srcRect/>
          <a:stretch/>
        </p:blipFill>
        <p:spPr>
          <a:xfrm>
            <a:off x="5072138" y="3505200"/>
            <a:ext cx="1728179" cy="360045"/>
          </a:xfrm>
          <a:prstGeom prst="rect">
            <a:avLst/>
          </a:prstGeom>
          <a:noFill/>
          <a:ln>
            <a:noFill/>
          </a:ln>
        </p:spPr>
      </p:pic>
      <p:pic>
        <p:nvPicPr>
          <p:cNvPr id="119" name="Google Shape;119;p3" descr="txp_fig"/>
          <p:cNvPicPr preferRelativeResize="0"/>
          <p:nvPr/>
        </p:nvPicPr>
        <p:blipFill rotWithShape="1">
          <a:blip r:embed="rId4">
            <a:alphaModFix/>
          </a:blip>
          <a:srcRect/>
          <a:stretch/>
        </p:blipFill>
        <p:spPr>
          <a:xfrm>
            <a:off x="3276600" y="3505200"/>
            <a:ext cx="1009117" cy="342900"/>
          </a:xfrm>
          <a:prstGeom prst="rect">
            <a:avLst/>
          </a:prstGeom>
          <a:noFill/>
          <a:ln>
            <a:noFill/>
          </a:ln>
        </p:spPr>
      </p:pic>
      <p:pic>
        <p:nvPicPr>
          <p:cNvPr id="120" name="Google Shape;120;p3" descr="latex-image-1.pdf"/>
          <p:cNvPicPr preferRelativeResize="0"/>
          <p:nvPr/>
        </p:nvPicPr>
        <p:blipFill rotWithShape="1">
          <a:blip r:embed="rId5">
            <a:alphaModFix/>
          </a:blip>
          <a:srcRect/>
          <a:stretch/>
        </p:blipFill>
        <p:spPr>
          <a:xfrm>
            <a:off x="9296400" y="2971800"/>
            <a:ext cx="1866900" cy="482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702" name="Google Shape;702;p31"/>
          <p:cNvSpPr txBox="1">
            <a:spLocks noGrp="1"/>
          </p:cNvSpPr>
          <p:nvPr>
            <p:ph type="body" idx="1"/>
          </p:nvPr>
        </p:nvSpPr>
        <p:spPr>
          <a:xfrm>
            <a:off x="628650" y="5767388"/>
            <a:ext cx="7772400" cy="914400"/>
          </a:xfrm>
          <a:prstGeom prst="rect">
            <a:avLst/>
          </a:prstGeom>
          <a:noFill/>
          <a:ln>
            <a:noFill/>
          </a:ln>
        </p:spPr>
        <p:txBody>
          <a:bodyPr spcFirstLastPara="1" wrap="square" lIns="91425" tIns="45700" rIns="91425" bIns="45700" anchor="t" anchorCtr="0">
            <a:noAutofit/>
          </a:bodyPr>
          <a:lstStyle/>
          <a:p>
            <a:pPr marL="342882" lvl="0" indent="-342882" algn="ctr" rtl="0">
              <a:lnSpc>
                <a:spcPct val="100000"/>
              </a:lnSpc>
              <a:spcBef>
                <a:spcPts val="0"/>
              </a:spcBef>
              <a:spcAft>
                <a:spcPts val="0"/>
              </a:spcAft>
              <a:buSzPts val="3200"/>
              <a:buFont typeface="Noto Sans Symbols"/>
              <a:buNone/>
            </a:pPr>
            <a:r>
              <a:rPr lang="en-US">
                <a:latin typeface="Calibri"/>
                <a:ea typeface="Calibri"/>
                <a:cs typeface="Calibri"/>
                <a:sym typeface="Calibri"/>
              </a:rPr>
              <a:t>t=5</a:t>
            </a:r>
            <a:endParaRPr/>
          </a:p>
        </p:txBody>
      </p:sp>
      <p:sp>
        <p:nvSpPr>
          <p:cNvPr id="703" name="Google Shape;703;p31"/>
          <p:cNvSpPr/>
          <p:nvPr/>
        </p:nvSpPr>
        <p:spPr>
          <a:xfrm>
            <a:off x="22860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4" name="Google Shape;704;p31"/>
          <p:cNvSpPr/>
          <p:nvPr/>
        </p:nvSpPr>
        <p:spPr>
          <a:xfrm>
            <a:off x="28194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5" name="Google Shape;705;p31"/>
          <p:cNvSpPr/>
          <p:nvPr/>
        </p:nvSpPr>
        <p:spPr>
          <a:xfrm>
            <a:off x="33528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6" name="Google Shape;706;p31"/>
          <p:cNvSpPr/>
          <p:nvPr/>
        </p:nvSpPr>
        <p:spPr>
          <a:xfrm>
            <a:off x="3886200" y="21336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7" name="Google Shape;707;p31"/>
          <p:cNvSpPr/>
          <p:nvPr/>
        </p:nvSpPr>
        <p:spPr>
          <a:xfrm>
            <a:off x="44196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8" name="Google Shape;708;p31"/>
          <p:cNvSpPr/>
          <p:nvPr/>
        </p:nvSpPr>
        <p:spPr>
          <a:xfrm>
            <a:off x="4953000" y="2133600"/>
            <a:ext cx="533400" cy="53340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9" name="Google Shape;709;p31"/>
          <p:cNvSpPr/>
          <p:nvPr/>
        </p:nvSpPr>
        <p:spPr>
          <a:xfrm>
            <a:off x="5486400" y="2133600"/>
            <a:ext cx="533400" cy="5334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0" name="Google Shape;710;p31"/>
          <p:cNvSpPr/>
          <p:nvPr/>
        </p:nvSpPr>
        <p:spPr>
          <a:xfrm>
            <a:off x="6019800" y="2133600"/>
            <a:ext cx="533400" cy="533400"/>
          </a:xfrm>
          <a:prstGeom prst="rect">
            <a:avLst/>
          </a:prstGeom>
          <a:solidFill>
            <a:srgbClr val="EAEAEA"/>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1" name="Google Shape;711;p31"/>
          <p:cNvSpPr/>
          <p:nvPr/>
        </p:nvSpPr>
        <p:spPr>
          <a:xfrm>
            <a:off x="2286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2" name="Google Shape;712;p31"/>
          <p:cNvSpPr/>
          <p:nvPr/>
        </p:nvSpPr>
        <p:spPr>
          <a:xfrm>
            <a:off x="49530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3" name="Google Shape;713;p31"/>
          <p:cNvSpPr/>
          <p:nvPr/>
        </p:nvSpPr>
        <p:spPr>
          <a:xfrm>
            <a:off x="6019800" y="26670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4" name="Google Shape;714;p31"/>
          <p:cNvSpPr/>
          <p:nvPr/>
        </p:nvSpPr>
        <p:spPr>
          <a:xfrm>
            <a:off x="2286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5" name="Google Shape;715;p31"/>
          <p:cNvSpPr/>
          <p:nvPr/>
        </p:nvSpPr>
        <p:spPr>
          <a:xfrm>
            <a:off x="49530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6" name="Google Shape;716;p31"/>
          <p:cNvSpPr/>
          <p:nvPr/>
        </p:nvSpPr>
        <p:spPr>
          <a:xfrm>
            <a:off x="6019800" y="32004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7" name="Google Shape;717;p31"/>
          <p:cNvSpPr/>
          <p:nvPr/>
        </p:nvSpPr>
        <p:spPr>
          <a:xfrm>
            <a:off x="2286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8" name="Google Shape;718;p31"/>
          <p:cNvSpPr/>
          <p:nvPr/>
        </p:nvSpPr>
        <p:spPr>
          <a:xfrm>
            <a:off x="28194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9" name="Google Shape;719;p31"/>
          <p:cNvSpPr/>
          <p:nvPr/>
        </p:nvSpPr>
        <p:spPr>
          <a:xfrm>
            <a:off x="3352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0" name="Google Shape;720;p31"/>
          <p:cNvSpPr/>
          <p:nvPr/>
        </p:nvSpPr>
        <p:spPr>
          <a:xfrm>
            <a:off x="38862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1" name="Google Shape;721;p31"/>
          <p:cNvSpPr/>
          <p:nvPr/>
        </p:nvSpPr>
        <p:spPr>
          <a:xfrm>
            <a:off x="4419600" y="3733800"/>
            <a:ext cx="533400" cy="533400"/>
          </a:xfrm>
          <a:prstGeom prst="rect">
            <a:avLst/>
          </a:prstGeom>
          <a:solidFill>
            <a:srgbClr val="EAEAEA"/>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2" name="Google Shape;722;p31"/>
          <p:cNvSpPr/>
          <p:nvPr/>
        </p:nvSpPr>
        <p:spPr>
          <a:xfrm>
            <a:off x="5486400" y="3733800"/>
            <a:ext cx="533400" cy="533400"/>
          </a:xfrm>
          <a:prstGeom prst="rect">
            <a:avLst/>
          </a:prstGeom>
          <a:solidFill>
            <a:srgbClr val="EAEAEA"/>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3" name="Google Shape;723;p31"/>
          <p:cNvSpPr/>
          <p:nvPr/>
        </p:nvSpPr>
        <p:spPr>
          <a:xfrm>
            <a:off x="60198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4" name="Google Shape;724;p31"/>
          <p:cNvSpPr/>
          <p:nvPr/>
        </p:nvSpPr>
        <p:spPr>
          <a:xfrm>
            <a:off x="2819400" y="2667000"/>
            <a:ext cx="2133600" cy="1066800"/>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5" name="Google Shape;725;p31"/>
          <p:cNvSpPr/>
          <p:nvPr/>
        </p:nvSpPr>
        <p:spPr>
          <a:xfrm>
            <a:off x="2286000" y="2133600"/>
            <a:ext cx="4267200" cy="2133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6" name="Google Shape;726;p31"/>
          <p:cNvSpPr/>
          <p:nvPr/>
        </p:nvSpPr>
        <p:spPr>
          <a:xfrm>
            <a:off x="5486400" y="2667000"/>
            <a:ext cx="533400" cy="10668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727" name="Google Shape;727;p31"/>
          <p:cNvCxnSpPr/>
          <p:nvPr/>
        </p:nvCxnSpPr>
        <p:spPr>
          <a:xfrm>
            <a:off x="4886325" y="2400300"/>
            <a:ext cx="271463" cy="0"/>
          </a:xfrm>
          <a:prstGeom prst="straightConnector1">
            <a:avLst/>
          </a:prstGeom>
          <a:noFill/>
          <a:ln w="9525" cap="flat" cmpd="sng">
            <a:solidFill>
              <a:srgbClr val="FF0000"/>
            </a:solidFill>
            <a:prstDash val="solid"/>
            <a:round/>
            <a:headEnd type="none" w="sm" len="sm"/>
            <a:tailEnd type="triangle" w="med" len="med"/>
          </a:ln>
        </p:spPr>
      </p:cxnSp>
      <p:sp>
        <p:nvSpPr>
          <p:cNvPr id="728" name="Google Shape;728;p31"/>
          <p:cNvSpPr/>
          <p:nvPr/>
        </p:nvSpPr>
        <p:spPr>
          <a:xfrm>
            <a:off x="2286000" y="4724400"/>
            <a:ext cx="4267200" cy="228600"/>
          </a:xfrm>
          <a:prstGeom prst="rect">
            <a:avLst/>
          </a:prstGeom>
          <a:gradFill>
            <a:gsLst>
              <a:gs pos="0">
                <a:schemeClr val="lt1"/>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9" name="Google Shape;729;p31"/>
          <p:cNvSpPr/>
          <p:nvPr/>
        </p:nvSpPr>
        <p:spPr>
          <a:xfrm>
            <a:off x="44196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730" name="Google Shape;730;p31"/>
          <p:cNvSpPr/>
          <p:nvPr/>
        </p:nvSpPr>
        <p:spPr>
          <a:xfrm>
            <a:off x="2286000" y="4953000"/>
            <a:ext cx="21336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0</a:t>
            </a:r>
            <a:endParaRPr sz="2000" b="0" i="0" u="none" strike="noStrike" cap="none">
              <a:solidFill>
                <a:schemeClr val="dk1"/>
              </a:solidFill>
              <a:latin typeface="Calibri"/>
              <a:ea typeface="Calibri"/>
              <a:cs typeface="Calibri"/>
              <a:sym typeface="Calibri"/>
            </a:endParaRPr>
          </a:p>
        </p:txBody>
      </p:sp>
      <p:sp>
        <p:nvSpPr>
          <p:cNvPr id="731" name="Google Shape;731;p31"/>
          <p:cNvSpPr/>
          <p:nvPr/>
        </p:nvSpPr>
        <p:spPr>
          <a:xfrm>
            <a:off x="762000" y="4953000"/>
            <a:ext cx="13716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Prob</a:t>
            </a:r>
            <a:endParaRPr sz="2000" b="0" i="0" u="none" strike="noStrike" cap="none">
              <a:solidFill>
                <a:schemeClr val="dk1"/>
              </a:solidFill>
              <a:latin typeface="Calibri"/>
              <a:ea typeface="Calibri"/>
              <a:cs typeface="Calibri"/>
              <a:sym typeface="Calibri"/>
            </a:endParaRPr>
          </a:p>
        </p:txBody>
      </p:sp>
      <p:sp>
        <p:nvSpPr>
          <p:cNvPr id="732" name="Google Shape;732;p31"/>
          <p:cNvSpPr/>
          <p:nvPr/>
        </p:nvSpPr>
        <p:spPr>
          <a:xfrm>
            <a:off x="5029200" y="2209800"/>
            <a:ext cx="381000" cy="3810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733" name="Google Shape;733;p31"/>
          <p:cNvCxnSpPr/>
          <p:nvPr/>
        </p:nvCxnSpPr>
        <p:spPr>
          <a:xfrm rot="10800000">
            <a:off x="5224463" y="1876425"/>
            <a:ext cx="0" cy="304800"/>
          </a:xfrm>
          <a:prstGeom prst="straightConnector1">
            <a:avLst/>
          </a:prstGeom>
          <a:noFill/>
          <a:ln w="9525" cap="flat" cmpd="sng">
            <a:solidFill>
              <a:srgbClr val="009900"/>
            </a:solidFill>
            <a:prstDash val="solid"/>
            <a:round/>
            <a:headEnd type="none" w="sm" len="sm"/>
            <a:tailEnd type="triangle" w="med" len="med"/>
          </a:ln>
        </p:spPr>
      </p:cxnSp>
      <p:cxnSp>
        <p:nvCxnSpPr>
          <p:cNvPr id="734" name="Google Shape;734;p31"/>
          <p:cNvCxnSpPr/>
          <p:nvPr/>
        </p:nvCxnSpPr>
        <p:spPr>
          <a:xfrm>
            <a:off x="5219700" y="2586038"/>
            <a:ext cx="0" cy="257175"/>
          </a:xfrm>
          <a:prstGeom prst="straightConnector1">
            <a:avLst/>
          </a:prstGeom>
          <a:noFill/>
          <a:ln w="9525" cap="flat" cmpd="sng">
            <a:solidFill>
              <a:srgbClr val="FF0000"/>
            </a:solidFill>
            <a:prstDash val="solid"/>
            <a:round/>
            <a:headEnd type="none" w="sm" len="sm"/>
            <a:tailEnd type="triangle" w="med" len="med"/>
          </a:ln>
        </p:spPr>
      </p:cxnSp>
      <p:cxnSp>
        <p:nvCxnSpPr>
          <p:cNvPr id="735" name="Google Shape;735;p31"/>
          <p:cNvCxnSpPr/>
          <p:nvPr/>
        </p:nvCxnSpPr>
        <p:spPr>
          <a:xfrm>
            <a:off x="5414963" y="2400300"/>
            <a:ext cx="242887" cy="1588"/>
          </a:xfrm>
          <a:prstGeom prst="straightConnector1">
            <a:avLst/>
          </a:prstGeom>
          <a:noFill/>
          <a:ln w="9525" cap="flat" cmpd="sng">
            <a:solidFill>
              <a:srgbClr val="FF0000"/>
            </a:solidFill>
            <a:prstDash val="solid"/>
            <a:round/>
            <a:headEnd type="none" w="sm" len="sm"/>
            <a:tailEnd type="triangle" w="med" len="med"/>
          </a:ln>
        </p:spPr>
      </p:cxnSp>
      <p:cxnSp>
        <p:nvCxnSpPr>
          <p:cNvPr id="736" name="Google Shape;736;p31"/>
          <p:cNvCxnSpPr/>
          <p:nvPr/>
        </p:nvCxnSpPr>
        <p:spPr>
          <a:xfrm rot="10800000">
            <a:off x="4776788" y="2400300"/>
            <a:ext cx="242887" cy="0"/>
          </a:xfrm>
          <a:prstGeom prst="straightConnector1">
            <a:avLst/>
          </a:prstGeom>
          <a:noFill/>
          <a:ln w="9525" cap="flat" cmpd="sng">
            <a:solidFill>
              <a:srgbClr val="FF0000"/>
            </a:solidFill>
            <a:prstDash val="solid"/>
            <a:round/>
            <a:headEnd type="none" w="sm" len="sm"/>
            <a:tailEnd type="triangle" w="med" len="med"/>
          </a:ln>
        </p:spPr>
      </p:cxnSp>
      <p:sp>
        <p:nvSpPr>
          <p:cNvPr id="737" name="Google Shape;737;p31"/>
          <p:cNvSpPr/>
          <p:nvPr/>
        </p:nvSpPr>
        <p:spPr>
          <a:xfrm>
            <a:off x="4953000" y="3733800"/>
            <a:ext cx="533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38" name="Google Shape;738;p31"/>
          <p:cNvPicPr preferRelativeResize="0"/>
          <p:nvPr/>
        </p:nvPicPr>
        <p:blipFill rotWithShape="1">
          <a:blip r:embed="rId3">
            <a:alphaModFix/>
          </a:blip>
          <a:srcRect/>
          <a:stretch/>
        </p:blipFill>
        <p:spPr>
          <a:xfrm>
            <a:off x="8305800" y="2057400"/>
            <a:ext cx="3536186" cy="226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g29d33fe0db6_0_21"/>
          <p:cNvSpPr txBox="1">
            <a:spLocks noGrp="1"/>
          </p:cNvSpPr>
          <p:nvPr>
            <p:ph type="title"/>
          </p:nvPr>
        </p:nvSpPr>
        <p:spPr>
          <a:xfrm>
            <a:off x="0" y="-25400"/>
            <a:ext cx="12192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Inference</a:t>
            </a:r>
            <a:endParaRPr/>
          </a:p>
        </p:txBody>
      </p:sp>
      <p:sp>
        <p:nvSpPr>
          <p:cNvPr id="745" name="Google Shape;745;g29d33fe0db6_0_21"/>
          <p:cNvSpPr txBox="1">
            <a:spLocks noGrp="1"/>
          </p:cNvSpPr>
          <p:nvPr>
            <p:ph type="body" idx="1"/>
          </p:nvPr>
        </p:nvSpPr>
        <p:spPr>
          <a:xfrm>
            <a:off x="406400" y="1397001"/>
            <a:ext cx="11379300" cy="47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o"/>
            </a:pPr>
            <a:r>
              <a:rPr lang="en-US"/>
              <a:t>Filtering</a:t>
            </a:r>
            <a:endParaRPr/>
          </a:p>
          <a:p>
            <a:pPr marL="457200" lvl="0" indent="0" algn="l" rtl="0">
              <a:spcBef>
                <a:spcPts val="360"/>
              </a:spcBef>
              <a:spcAft>
                <a:spcPts val="0"/>
              </a:spcAft>
              <a:buNone/>
            </a:pPr>
            <a:r>
              <a:rPr lang="en-US"/>
              <a:t>								</a:t>
            </a:r>
            <a:endParaRPr/>
          </a:p>
          <a:p>
            <a:pPr marL="457200" lvl="0" indent="-342900" algn="l" rtl="0">
              <a:spcBef>
                <a:spcPts val="360"/>
              </a:spcBef>
              <a:spcAft>
                <a:spcPts val="0"/>
              </a:spcAft>
              <a:buSzPts val="1800"/>
              <a:buChar char="o"/>
            </a:pPr>
            <a:r>
              <a:rPr lang="en-US"/>
              <a:t>Prediction</a:t>
            </a:r>
            <a:endParaRPr/>
          </a:p>
          <a:p>
            <a:pPr marL="457200" lvl="0" indent="0" algn="l" rtl="0">
              <a:spcBef>
                <a:spcPts val="360"/>
              </a:spcBef>
              <a:spcAft>
                <a:spcPts val="0"/>
              </a:spcAft>
              <a:buNone/>
            </a:pPr>
            <a:endParaRPr/>
          </a:p>
          <a:p>
            <a:pPr marL="457200" lvl="0" indent="-342900" algn="l" rtl="0">
              <a:spcBef>
                <a:spcPts val="360"/>
              </a:spcBef>
              <a:spcAft>
                <a:spcPts val="0"/>
              </a:spcAft>
              <a:buSzPts val="1800"/>
              <a:buChar char="o"/>
            </a:pPr>
            <a:r>
              <a:rPr lang="en-US"/>
              <a:t>Smoothing</a:t>
            </a:r>
            <a:endParaRPr/>
          </a:p>
          <a:p>
            <a:pPr marL="457200" lvl="0" indent="0" algn="l" rtl="0">
              <a:spcBef>
                <a:spcPts val="360"/>
              </a:spcBef>
              <a:spcAft>
                <a:spcPts val="0"/>
              </a:spcAft>
              <a:buNone/>
            </a:pPr>
            <a:endParaRPr/>
          </a:p>
          <a:p>
            <a:pPr marL="457200" lvl="0" indent="-342900" algn="l" rtl="0">
              <a:spcBef>
                <a:spcPts val="360"/>
              </a:spcBef>
              <a:spcAft>
                <a:spcPts val="0"/>
              </a:spcAft>
              <a:buSzPts val="1800"/>
              <a:buChar char="o"/>
            </a:pPr>
            <a:r>
              <a:rPr lang="en-US"/>
              <a:t>Most likely explanation</a:t>
            </a:r>
            <a:endParaRPr/>
          </a:p>
          <a:p>
            <a:pPr marL="0" lvl="0" indent="0" algn="l" rtl="0">
              <a:spcBef>
                <a:spcPts val="360"/>
              </a:spcBef>
              <a:spcAft>
                <a:spcPts val="0"/>
              </a:spcAft>
              <a:buNone/>
            </a:pPr>
            <a:endParaRPr/>
          </a:p>
        </p:txBody>
      </p:sp>
      <p:sp>
        <p:nvSpPr>
          <p:cNvPr id="746" name="Google Shape;746;g29d33fe0db6_0_21"/>
          <p:cNvSpPr txBox="1">
            <a:spLocks noGrp="1"/>
          </p:cNvSpPr>
          <p:nvPr>
            <p:ph type="sldNum" idx="12"/>
          </p:nvPr>
        </p:nvSpPr>
        <p:spPr>
          <a:xfrm>
            <a:off x="6553200" y="62452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500"/>
              <a:buFont typeface="Arial"/>
              <a:buNone/>
            </a:pPr>
            <a:fld id="{00000000-1234-1234-1234-123412341234}" type="slidenum">
              <a:rPr lang="en-US"/>
              <a:t>31</a:t>
            </a:fld>
            <a:endParaRPr/>
          </a:p>
        </p:txBody>
      </p:sp>
      <p:pic>
        <p:nvPicPr>
          <p:cNvPr id="747" name="Google Shape;747;g29d33fe0db6_0_21"/>
          <p:cNvPicPr preferRelativeResize="0"/>
          <p:nvPr/>
        </p:nvPicPr>
        <p:blipFill>
          <a:blip r:embed="rId3">
            <a:alphaModFix/>
          </a:blip>
          <a:stretch>
            <a:fillRect/>
          </a:stretch>
        </p:blipFill>
        <p:spPr>
          <a:xfrm>
            <a:off x="5648088" y="1474401"/>
            <a:ext cx="1417637" cy="426999"/>
          </a:xfrm>
          <a:prstGeom prst="rect">
            <a:avLst/>
          </a:prstGeom>
          <a:noFill/>
          <a:ln>
            <a:noFill/>
          </a:ln>
        </p:spPr>
      </p:pic>
      <p:pic>
        <p:nvPicPr>
          <p:cNvPr id="748" name="Google Shape;748;g29d33fe0db6_0_21"/>
          <p:cNvPicPr preferRelativeResize="0"/>
          <p:nvPr/>
        </p:nvPicPr>
        <p:blipFill>
          <a:blip r:embed="rId4">
            <a:alphaModFix/>
          </a:blip>
          <a:stretch>
            <a:fillRect/>
          </a:stretch>
        </p:blipFill>
        <p:spPr>
          <a:xfrm>
            <a:off x="5648100" y="2545151"/>
            <a:ext cx="1666939" cy="426999"/>
          </a:xfrm>
          <a:prstGeom prst="rect">
            <a:avLst/>
          </a:prstGeom>
          <a:noFill/>
          <a:ln>
            <a:noFill/>
          </a:ln>
        </p:spPr>
      </p:pic>
      <p:pic>
        <p:nvPicPr>
          <p:cNvPr id="749" name="Google Shape;749;g29d33fe0db6_0_21"/>
          <p:cNvPicPr preferRelativeResize="0"/>
          <p:nvPr/>
        </p:nvPicPr>
        <p:blipFill>
          <a:blip r:embed="rId5">
            <a:alphaModFix/>
          </a:blip>
          <a:stretch>
            <a:fillRect/>
          </a:stretch>
        </p:blipFill>
        <p:spPr>
          <a:xfrm>
            <a:off x="5648088" y="3615901"/>
            <a:ext cx="1448448" cy="426999"/>
          </a:xfrm>
          <a:prstGeom prst="rect">
            <a:avLst/>
          </a:prstGeom>
          <a:noFill/>
          <a:ln>
            <a:noFill/>
          </a:ln>
        </p:spPr>
      </p:pic>
      <p:pic>
        <p:nvPicPr>
          <p:cNvPr id="750" name="Google Shape;750;g29d33fe0db6_0_21"/>
          <p:cNvPicPr preferRelativeResize="0"/>
          <p:nvPr/>
        </p:nvPicPr>
        <p:blipFill>
          <a:blip r:embed="rId6">
            <a:alphaModFix/>
          </a:blip>
          <a:stretch>
            <a:fillRect/>
          </a:stretch>
        </p:blipFill>
        <p:spPr>
          <a:xfrm>
            <a:off x="5648100" y="4668601"/>
            <a:ext cx="2931513" cy="426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Filtering: Find State Given Evidence</a:t>
            </a:r>
            <a:endParaRPr/>
          </a:p>
        </p:txBody>
      </p:sp>
      <p:sp>
        <p:nvSpPr>
          <p:cNvPr id="757" name="Google Shape;757;p32"/>
          <p:cNvSpPr txBox="1">
            <a:spLocks noGrp="1"/>
          </p:cNvSpPr>
          <p:nvPr>
            <p:ph type="body" idx="1"/>
          </p:nvPr>
        </p:nvSpPr>
        <p:spPr>
          <a:xfrm>
            <a:off x="990600" y="1676400"/>
            <a:ext cx="8458200" cy="4525963"/>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400"/>
              <a:buChar char="o"/>
            </a:pPr>
            <a:r>
              <a:rPr lang="en-US" sz="2400">
                <a:latin typeface="Calibri"/>
                <a:ea typeface="Calibri"/>
                <a:cs typeface="Calibri"/>
                <a:sym typeface="Calibri"/>
              </a:rPr>
              <a:t>We are given evidence at each time and want to know</a:t>
            </a:r>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342882" algn="l" rtl="0">
              <a:lnSpc>
                <a:spcPct val="100000"/>
              </a:lnSpc>
              <a:spcBef>
                <a:spcPts val="480"/>
              </a:spcBef>
              <a:spcAft>
                <a:spcPts val="0"/>
              </a:spcAft>
              <a:buSzPts val="2400"/>
              <a:buChar char="o"/>
            </a:pPr>
            <a:r>
              <a:rPr lang="en-US" sz="2400">
                <a:latin typeface="Calibri"/>
                <a:ea typeface="Calibri"/>
                <a:cs typeface="Calibri"/>
                <a:sym typeface="Calibri"/>
              </a:rPr>
              <a:t>Idea: start with P(X</a:t>
            </a:r>
            <a:r>
              <a:rPr lang="en-US" sz="2400" baseline="-25000">
                <a:latin typeface="Calibri"/>
                <a:ea typeface="Calibri"/>
                <a:cs typeface="Calibri"/>
                <a:sym typeface="Calibri"/>
              </a:rPr>
              <a:t>1</a:t>
            </a:r>
            <a:r>
              <a:rPr lang="en-US" sz="2400">
                <a:latin typeface="Calibri"/>
                <a:ea typeface="Calibri"/>
                <a:cs typeface="Calibri"/>
                <a:sym typeface="Calibri"/>
              </a:rPr>
              <a:t>) and derive B</a:t>
            </a:r>
            <a:r>
              <a:rPr lang="en-US" sz="2400" baseline="-25000">
                <a:latin typeface="Calibri"/>
                <a:ea typeface="Calibri"/>
                <a:cs typeface="Calibri"/>
                <a:sym typeface="Calibri"/>
              </a:rPr>
              <a:t>t </a:t>
            </a:r>
            <a:r>
              <a:rPr lang="en-US" sz="2400">
                <a:latin typeface="Calibri"/>
                <a:ea typeface="Calibri"/>
                <a:cs typeface="Calibri"/>
                <a:sym typeface="Calibri"/>
              </a:rPr>
              <a:t>in terms of B</a:t>
            </a:r>
            <a:r>
              <a:rPr lang="en-US" sz="2400" baseline="-25000">
                <a:latin typeface="Calibri"/>
                <a:ea typeface="Calibri"/>
                <a:cs typeface="Calibri"/>
                <a:sym typeface="Calibri"/>
              </a:rPr>
              <a:t>t-1</a:t>
            </a:r>
            <a:endParaRPr/>
          </a:p>
          <a:p>
            <a:pPr marL="742913" lvl="1" indent="-285736" algn="l" rtl="0">
              <a:lnSpc>
                <a:spcPct val="100000"/>
              </a:lnSpc>
              <a:spcBef>
                <a:spcPts val="400"/>
              </a:spcBef>
              <a:spcAft>
                <a:spcPts val="0"/>
              </a:spcAft>
              <a:buSzPts val="2000"/>
              <a:buChar char="o"/>
            </a:pPr>
            <a:r>
              <a:rPr lang="en-US" sz="2000">
                <a:latin typeface="Calibri"/>
                <a:ea typeface="Calibri"/>
                <a:cs typeface="Calibri"/>
                <a:sym typeface="Calibri"/>
              </a:rPr>
              <a:t>equivalently, derive B</a:t>
            </a:r>
            <a:r>
              <a:rPr lang="en-US" sz="2000" baseline="-25000">
                <a:latin typeface="Calibri"/>
                <a:ea typeface="Calibri"/>
                <a:cs typeface="Calibri"/>
                <a:sym typeface="Calibri"/>
              </a:rPr>
              <a:t>t+1</a:t>
            </a:r>
            <a:r>
              <a:rPr lang="en-US" sz="2000">
                <a:latin typeface="Calibri"/>
                <a:ea typeface="Calibri"/>
                <a:cs typeface="Calibri"/>
                <a:sym typeface="Calibri"/>
              </a:rPr>
              <a:t> in terms of B</a:t>
            </a:r>
            <a:r>
              <a:rPr lang="en-US" sz="2000" baseline="-25000">
                <a:latin typeface="Calibri"/>
                <a:ea typeface="Calibri"/>
                <a:cs typeface="Calibri"/>
                <a:sym typeface="Calibri"/>
              </a:rPr>
              <a:t>t</a:t>
            </a:r>
            <a:endParaRPr sz="2000">
              <a:latin typeface="Calibri"/>
              <a:ea typeface="Calibri"/>
              <a:cs typeface="Calibri"/>
              <a:sym typeface="Calibri"/>
            </a:endParaRPr>
          </a:p>
          <a:p>
            <a:pPr marL="342882" lvl="0" indent="-342882" algn="l" rtl="0">
              <a:lnSpc>
                <a:spcPct val="100000"/>
              </a:lnSpc>
              <a:spcBef>
                <a:spcPts val="480"/>
              </a:spcBef>
              <a:spcAft>
                <a:spcPts val="0"/>
              </a:spcAft>
              <a:buSzPts val="2400"/>
              <a:buFont typeface="Noto Sans Symbols"/>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100000"/>
              </a:lnSpc>
              <a:spcBef>
                <a:spcPts val="480"/>
              </a:spcBef>
              <a:spcAft>
                <a:spcPts val="0"/>
              </a:spcAft>
              <a:buSzPts val="2400"/>
              <a:buNone/>
            </a:pPr>
            <a:endParaRPr sz="2400">
              <a:latin typeface="Calibri"/>
              <a:ea typeface="Calibri"/>
              <a:cs typeface="Calibri"/>
              <a:sym typeface="Calibri"/>
            </a:endParaRPr>
          </a:p>
          <a:p>
            <a:pPr marL="342882" lvl="0" indent="-139682" algn="l" rtl="0">
              <a:lnSpc>
                <a:spcPct val="100000"/>
              </a:lnSpc>
              <a:spcBef>
                <a:spcPts val="640"/>
              </a:spcBef>
              <a:spcAft>
                <a:spcPts val="0"/>
              </a:spcAft>
              <a:buSzPts val="3200"/>
              <a:buNone/>
            </a:pPr>
            <a:endParaRPr>
              <a:latin typeface="Calibri"/>
              <a:ea typeface="Calibri"/>
              <a:cs typeface="Calibri"/>
              <a:sym typeface="Calibri"/>
            </a:endParaRPr>
          </a:p>
        </p:txBody>
      </p:sp>
      <p:pic>
        <p:nvPicPr>
          <p:cNvPr id="758" name="Google Shape;758;p32" descr="txp_fig"/>
          <p:cNvPicPr preferRelativeResize="0"/>
          <p:nvPr/>
        </p:nvPicPr>
        <p:blipFill rotWithShape="1">
          <a:blip r:embed="rId3">
            <a:alphaModFix/>
          </a:blip>
          <a:srcRect/>
          <a:stretch/>
        </p:blipFill>
        <p:spPr>
          <a:xfrm>
            <a:off x="3429000" y="2590800"/>
            <a:ext cx="5446568"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29d33fe0db6_0_3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Two Steps: Passage of Time + Observation</a:t>
            </a:r>
            <a:endParaRPr/>
          </a:p>
        </p:txBody>
      </p:sp>
      <p:sp>
        <p:nvSpPr>
          <p:cNvPr id="765" name="Google Shape;765;g29d33fe0db6_0_36"/>
          <p:cNvSpPr txBox="1">
            <a:spLocks noGrp="1"/>
          </p:cNvSpPr>
          <p:nvPr>
            <p:ph type="body" idx="1"/>
          </p:nvPr>
        </p:nvSpPr>
        <p:spPr>
          <a:xfrm>
            <a:off x="990600" y="1676400"/>
            <a:ext cx="8458200" cy="45261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Font typeface="Noto Sans Symbols"/>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39682" algn="l" rtl="0">
              <a:spcBef>
                <a:spcPts val="640"/>
              </a:spcBef>
              <a:spcAft>
                <a:spcPts val="0"/>
              </a:spcAft>
              <a:buSzPts val="3200"/>
              <a:buNone/>
            </a:pPr>
            <a:endParaRPr>
              <a:latin typeface="Calibri"/>
              <a:ea typeface="Calibri"/>
              <a:cs typeface="Calibri"/>
              <a:sym typeface="Calibri"/>
            </a:endParaRPr>
          </a:p>
        </p:txBody>
      </p:sp>
      <p:sp>
        <p:nvSpPr>
          <p:cNvPr id="766" name="Google Shape;766;g29d33fe0db6_0_36"/>
          <p:cNvSpPr/>
          <p:nvPr/>
        </p:nvSpPr>
        <p:spPr>
          <a:xfrm>
            <a:off x="7848600" y="32004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lt1"/>
                </a:solidFill>
                <a:latin typeface="Calibri"/>
                <a:ea typeface="Calibri"/>
                <a:cs typeface="Calibri"/>
                <a:sym typeface="Calibri"/>
              </a:rPr>
              <a:t>X</a:t>
            </a:r>
            <a:r>
              <a:rPr lang="en-US" sz="2400" baseline="-25000">
                <a:solidFill>
                  <a:schemeClr val="lt1"/>
                </a:solidFill>
                <a:latin typeface="Calibri"/>
                <a:ea typeface="Calibri"/>
                <a:cs typeface="Calibri"/>
                <a:sym typeface="Calibri"/>
              </a:rPr>
              <a:t>5</a:t>
            </a:r>
            <a:endParaRPr/>
          </a:p>
        </p:txBody>
      </p:sp>
      <p:cxnSp>
        <p:nvCxnSpPr>
          <p:cNvPr id="767" name="Google Shape;767;g29d33fe0db6_0_36"/>
          <p:cNvCxnSpPr>
            <a:stCxn id="766" idx="4"/>
            <a:endCxn id="768" idx="0"/>
          </p:cNvCxnSpPr>
          <p:nvPr/>
        </p:nvCxnSpPr>
        <p:spPr>
          <a:xfrm>
            <a:off x="8115300" y="3733800"/>
            <a:ext cx="0" cy="533400"/>
          </a:xfrm>
          <a:prstGeom prst="straightConnector1">
            <a:avLst/>
          </a:prstGeom>
          <a:noFill/>
          <a:ln w="28575" cap="flat" cmpd="sng">
            <a:solidFill>
              <a:schemeClr val="lt1"/>
            </a:solidFill>
            <a:prstDash val="solid"/>
            <a:round/>
            <a:headEnd type="none" w="med" len="med"/>
            <a:tailEnd type="triangle" w="lg" len="lg"/>
          </a:ln>
        </p:spPr>
      </p:cxnSp>
      <p:sp>
        <p:nvSpPr>
          <p:cNvPr id="769" name="Google Shape;769;g29d33fe0db6_0_36"/>
          <p:cNvSpPr/>
          <p:nvPr/>
        </p:nvSpPr>
        <p:spPr>
          <a:xfrm>
            <a:off x="44958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2</a:t>
            </a:r>
            <a:endParaRPr/>
          </a:p>
        </p:txBody>
      </p:sp>
      <p:cxnSp>
        <p:nvCxnSpPr>
          <p:cNvPr id="770" name="Google Shape;770;g29d33fe0db6_0_36"/>
          <p:cNvCxnSpPr>
            <a:stCxn id="769" idx="4"/>
            <a:endCxn id="771" idx="0"/>
          </p:cNvCxnSpPr>
          <p:nvPr/>
        </p:nvCxnSpPr>
        <p:spPr>
          <a:xfrm>
            <a:off x="4762500" y="3733800"/>
            <a:ext cx="0" cy="533400"/>
          </a:xfrm>
          <a:prstGeom prst="straightConnector1">
            <a:avLst/>
          </a:prstGeom>
          <a:noFill/>
          <a:ln w="28575" cap="flat" cmpd="sng">
            <a:solidFill>
              <a:schemeClr val="dk1"/>
            </a:solidFill>
            <a:prstDash val="solid"/>
            <a:round/>
            <a:headEnd type="none" w="med" len="med"/>
            <a:tailEnd type="triangle" w="lg" len="lg"/>
          </a:ln>
        </p:spPr>
      </p:cxnSp>
      <p:sp>
        <p:nvSpPr>
          <p:cNvPr id="772" name="Google Shape;772;g29d33fe0db6_0_36"/>
          <p:cNvSpPr/>
          <p:nvPr/>
        </p:nvSpPr>
        <p:spPr>
          <a:xfrm>
            <a:off x="35814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5715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1</a:t>
            </a:r>
            <a:endParaRPr/>
          </a:p>
        </p:txBody>
      </p:sp>
      <p:cxnSp>
        <p:nvCxnSpPr>
          <p:cNvPr id="773" name="Google Shape;773;g29d33fe0db6_0_36"/>
          <p:cNvCxnSpPr>
            <a:stCxn id="774" idx="6"/>
            <a:endCxn id="769" idx="2"/>
          </p:cNvCxnSpPr>
          <p:nvPr/>
        </p:nvCxnSpPr>
        <p:spPr>
          <a:xfrm>
            <a:off x="4114800" y="3467100"/>
            <a:ext cx="381000" cy="0"/>
          </a:xfrm>
          <a:prstGeom prst="straightConnector1">
            <a:avLst/>
          </a:prstGeom>
          <a:noFill/>
          <a:ln w="28575" cap="flat" cmpd="sng">
            <a:solidFill>
              <a:schemeClr val="dk1"/>
            </a:solidFill>
            <a:prstDash val="solid"/>
            <a:round/>
            <a:headEnd type="none" w="med" len="med"/>
            <a:tailEnd type="triangle" w="lg" len="lg"/>
          </a:ln>
        </p:spPr>
      </p:cxnSp>
      <p:sp>
        <p:nvSpPr>
          <p:cNvPr id="774" name="Google Shape;774;g29d33fe0db6_0_36"/>
          <p:cNvSpPr/>
          <p:nvPr/>
        </p:nvSpPr>
        <p:spPr>
          <a:xfrm>
            <a:off x="35814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cxnSp>
        <p:nvCxnSpPr>
          <p:cNvPr id="775" name="Google Shape;775;g29d33fe0db6_0_36"/>
          <p:cNvCxnSpPr>
            <a:stCxn id="774" idx="4"/>
            <a:endCxn id="772" idx="0"/>
          </p:cNvCxnSpPr>
          <p:nvPr/>
        </p:nvCxnSpPr>
        <p:spPr>
          <a:xfrm>
            <a:off x="3848100" y="3733800"/>
            <a:ext cx="0" cy="533400"/>
          </a:xfrm>
          <a:prstGeom prst="straightConnector1">
            <a:avLst/>
          </a:prstGeom>
          <a:noFill/>
          <a:ln w="28575" cap="flat" cmpd="sng">
            <a:solidFill>
              <a:schemeClr val="dk1"/>
            </a:solidFill>
            <a:prstDash val="solid"/>
            <a:round/>
            <a:headEnd type="none" w="med" len="med"/>
            <a:tailEnd type="triangle" w="lg" len="lg"/>
          </a:ln>
        </p:spPr>
      </p:cxnSp>
      <p:sp>
        <p:nvSpPr>
          <p:cNvPr id="776" name="Google Shape;776;g29d33fe0db6_0_36"/>
          <p:cNvSpPr/>
          <p:nvPr/>
        </p:nvSpPr>
        <p:spPr>
          <a:xfrm>
            <a:off x="54102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3</a:t>
            </a:r>
            <a:endParaRPr/>
          </a:p>
        </p:txBody>
      </p:sp>
      <p:cxnSp>
        <p:nvCxnSpPr>
          <p:cNvPr id="777" name="Google Shape;777;g29d33fe0db6_0_36"/>
          <p:cNvCxnSpPr>
            <a:stCxn id="776" idx="6"/>
            <a:endCxn id="778" idx="2"/>
          </p:cNvCxnSpPr>
          <p:nvPr/>
        </p:nvCxnSpPr>
        <p:spPr>
          <a:xfrm>
            <a:off x="5943600" y="3467100"/>
            <a:ext cx="381000" cy="0"/>
          </a:xfrm>
          <a:prstGeom prst="straightConnector1">
            <a:avLst/>
          </a:prstGeom>
          <a:noFill/>
          <a:ln w="28575" cap="flat" cmpd="sng">
            <a:solidFill>
              <a:schemeClr val="dk1"/>
            </a:solidFill>
            <a:prstDash val="solid"/>
            <a:round/>
            <a:headEnd type="none" w="med" len="med"/>
            <a:tailEnd type="triangle" w="lg" len="lg"/>
          </a:ln>
        </p:spPr>
      </p:cxnSp>
      <p:cxnSp>
        <p:nvCxnSpPr>
          <p:cNvPr id="779" name="Google Shape;779;g29d33fe0db6_0_36"/>
          <p:cNvCxnSpPr>
            <a:stCxn id="769" idx="6"/>
            <a:endCxn id="776" idx="2"/>
          </p:cNvCxnSpPr>
          <p:nvPr/>
        </p:nvCxnSpPr>
        <p:spPr>
          <a:xfrm>
            <a:off x="5029200" y="3467100"/>
            <a:ext cx="381000" cy="0"/>
          </a:xfrm>
          <a:prstGeom prst="straightConnector1">
            <a:avLst/>
          </a:prstGeom>
          <a:noFill/>
          <a:ln w="28575" cap="flat" cmpd="sng">
            <a:solidFill>
              <a:schemeClr val="dk1"/>
            </a:solidFill>
            <a:prstDash val="solid"/>
            <a:round/>
            <a:headEnd type="none" w="med" len="med"/>
            <a:tailEnd type="triangle" w="lg" len="lg"/>
          </a:ln>
        </p:spPr>
      </p:cxnSp>
      <p:sp>
        <p:nvSpPr>
          <p:cNvPr id="778" name="Google Shape;778;g29d33fe0db6_0_36"/>
          <p:cNvSpPr/>
          <p:nvPr/>
        </p:nvSpPr>
        <p:spPr>
          <a:xfrm>
            <a:off x="6324600" y="32004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4</a:t>
            </a:r>
            <a:endParaRPr/>
          </a:p>
        </p:txBody>
      </p:sp>
      <p:sp>
        <p:nvSpPr>
          <p:cNvPr id="771" name="Google Shape;771;g29d33fe0db6_0_36"/>
          <p:cNvSpPr/>
          <p:nvPr/>
        </p:nvSpPr>
        <p:spPr>
          <a:xfrm>
            <a:off x="44958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2</a:t>
            </a:r>
            <a:endParaRPr/>
          </a:p>
        </p:txBody>
      </p:sp>
      <p:sp>
        <p:nvSpPr>
          <p:cNvPr id="780" name="Google Shape;780;g29d33fe0db6_0_36"/>
          <p:cNvSpPr/>
          <p:nvPr/>
        </p:nvSpPr>
        <p:spPr>
          <a:xfrm>
            <a:off x="54102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3</a:t>
            </a:r>
            <a:endParaRPr/>
          </a:p>
        </p:txBody>
      </p:sp>
      <p:sp>
        <p:nvSpPr>
          <p:cNvPr id="781" name="Google Shape;781;g29d33fe0db6_0_36"/>
          <p:cNvSpPr/>
          <p:nvPr/>
        </p:nvSpPr>
        <p:spPr>
          <a:xfrm>
            <a:off x="6324600" y="42672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4</a:t>
            </a:r>
            <a:endParaRPr/>
          </a:p>
        </p:txBody>
      </p:sp>
      <p:sp>
        <p:nvSpPr>
          <p:cNvPr id="768" name="Google Shape;768;g29d33fe0db6_0_36"/>
          <p:cNvSpPr/>
          <p:nvPr/>
        </p:nvSpPr>
        <p:spPr>
          <a:xfrm>
            <a:off x="7848600" y="42672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lt1"/>
                </a:solidFill>
                <a:latin typeface="Calibri"/>
                <a:ea typeface="Calibri"/>
                <a:cs typeface="Calibri"/>
                <a:sym typeface="Calibri"/>
              </a:rPr>
              <a:t>E</a:t>
            </a:r>
            <a:r>
              <a:rPr lang="en-US" sz="2400" baseline="-25000">
                <a:solidFill>
                  <a:schemeClr val="lt1"/>
                </a:solidFill>
                <a:latin typeface="Calibri"/>
                <a:ea typeface="Calibri"/>
                <a:cs typeface="Calibri"/>
                <a:sym typeface="Calibri"/>
              </a:rPr>
              <a:t>5</a:t>
            </a:r>
            <a:endParaRPr/>
          </a:p>
        </p:txBody>
      </p:sp>
      <p:cxnSp>
        <p:nvCxnSpPr>
          <p:cNvPr id="782" name="Google Shape;782;g29d33fe0db6_0_36"/>
          <p:cNvCxnSpPr>
            <a:stCxn id="776" idx="4"/>
            <a:endCxn id="780" idx="0"/>
          </p:cNvCxnSpPr>
          <p:nvPr/>
        </p:nvCxnSpPr>
        <p:spPr>
          <a:xfrm>
            <a:off x="5676900" y="3733800"/>
            <a:ext cx="0" cy="533400"/>
          </a:xfrm>
          <a:prstGeom prst="straightConnector1">
            <a:avLst/>
          </a:prstGeom>
          <a:noFill/>
          <a:ln w="28575" cap="flat" cmpd="sng">
            <a:solidFill>
              <a:schemeClr val="dk1"/>
            </a:solidFill>
            <a:prstDash val="solid"/>
            <a:round/>
            <a:headEnd type="none" w="med" len="med"/>
            <a:tailEnd type="triangle" w="lg" len="lg"/>
          </a:ln>
        </p:spPr>
      </p:cxnSp>
      <p:cxnSp>
        <p:nvCxnSpPr>
          <p:cNvPr id="783" name="Google Shape;783;g29d33fe0db6_0_36"/>
          <p:cNvCxnSpPr>
            <a:stCxn id="778" idx="4"/>
            <a:endCxn id="781" idx="0"/>
          </p:cNvCxnSpPr>
          <p:nvPr/>
        </p:nvCxnSpPr>
        <p:spPr>
          <a:xfrm>
            <a:off x="6591300" y="3733800"/>
            <a:ext cx="0" cy="533400"/>
          </a:xfrm>
          <a:prstGeom prst="straightConnector1">
            <a:avLst/>
          </a:prstGeom>
          <a:noFill/>
          <a:ln w="28575" cap="flat" cmpd="sng">
            <a:solidFill>
              <a:schemeClr val="dk1"/>
            </a:solidFill>
            <a:prstDash val="solid"/>
            <a:round/>
            <a:headEnd type="none" w="med" len="med"/>
            <a:tailEnd type="triangle" w="lg" len="lg"/>
          </a:ln>
        </p:spPr>
      </p:cxnSp>
      <p:pic>
        <p:nvPicPr>
          <p:cNvPr id="784" name="Google Shape;784;g29d33fe0db6_0_36" descr="txp_fig"/>
          <p:cNvPicPr preferRelativeResize="0"/>
          <p:nvPr/>
        </p:nvPicPr>
        <p:blipFill rotWithShape="1">
          <a:blip r:embed="rId3">
            <a:alphaModFix/>
          </a:blip>
          <a:srcRect/>
          <a:stretch/>
        </p:blipFill>
        <p:spPr>
          <a:xfrm>
            <a:off x="3429000" y="2819400"/>
            <a:ext cx="2452688" cy="274638"/>
          </a:xfrm>
          <a:prstGeom prst="rect">
            <a:avLst/>
          </a:prstGeom>
          <a:noFill/>
          <a:ln>
            <a:noFill/>
          </a:ln>
        </p:spPr>
      </p:pic>
      <p:pic>
        <p:nvPicPr>
          <p:cNvPr id="785" name="Google Shape;785;g29d33fe0db6_0_36" descr="latex-image-1.pdf"/>
          <p:cNvPicPr preferRelativeResize="0"/>
          <p:nvPr/>
        </p:nvPicPr>
        <p:blipFill rotWithShape="1">
          <a:blip r:embed="rId4">
            <a:alphaModFix/>
          </a:blip>
          <a:srcRect r="69330" b="17810"/>
          <a:stretch/>
        </p:blipFill>
        <p:spPr>
          <a:xfrm>
            <a:off x="6324600" y="2743200"/>
            <a:ext cx="1121759" cy="502078"/>
          </a:xfrm>
          <a:prstGeom prst="rect">
            <a:avLst/>
          </a:prstGeom>
          <a:noFill/>
          <a:ln>
            <a:noFill/>
          </a:ln>
        </p:spPr>
      </p:pic>
      <p:pic>
        <p:nvPicPr>
          <p:cNvPr id="786" name="Google Shape;786;g29d33fe0db6_0_36" descr="latex-image-1.pdf"/>
          <p:cNvPicPr preferRelativeResize="0"/>
          <p:nvPr/>
        </p:nvPicPr>
        <p:blipFill rotWithShape="1">
          <a:blip r:embed="rId5">
            <a:alphaModFix/>
          </a:blip>
          <a:srcRect r="76699" b="13911"/>
          <a:stretch/>
        </p:blipFill>
        <p:spPr>
          <a:xfrm>
            <a:off x="7177628" y="4495801"/>
            <a:ext cx="1171848" cy="3015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29d33fe0db6_0_63"/>
          <p:cNvSpPr txBox="1">
            <a:spLocks noGrp="1"/>
          </p:cNvSpPr>
          <p:nvPr>
            <p:ph type="title"/>
          </p:nvPr>
        </p:nvSpPr>
        <p:spPr>
          <a:xfrm>
            <a:off x="0" y="-381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latin typeface="Calibri"/>
                <a:ea typeface="Calibri"/>
                <a:cs typeface="Calibri"/>
                <a:sym typeface="Calibri"/>
              </a:rPr>
              <a:t>Inference: Base Cases</a:t>
            </a:r>
            <a:endParaRPr/>
          </a:p>
        </p:txBody>
      </p:sp>
      <p:sp>
        <p:nvSpPr>
          <p:cNvPr id="793" name="Google Shape;793;g29d33fe0db6_0_63"/>
          <p:cNvSpPr/>
          <p:nvPr/>
        </p:nvSpPr>
        <p:spPr>
          <a:xfrm>
            <a:off x="3733800" y="2895600"/>
            <a:ext cx="5334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5715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1</a:t>
            </a:r>
            <a:endParaRPr/>
          </a:p>
        </p:txBody>
      </p:sp>
      <p:sp>
        <p:nvSpPr>
          <p:cNvPr id="794" name="Google Shape;794;g29d33fe0db6_0_63"/>
          <p:cNvSpPr/>
          <p:nvPr/>
        </p:nvSpPr>
        <p:spPr>
          <a:xfrm>
            <a:off x="3733800" y="18288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cxnSp>
        <p:nvCxnSpPr>
          <p:cNvPr id="795" name="Google Shape;795;g29d33fe0db6_0_63"/>
          <p:cNvCxnSpPr>
            <a:stCxn id="794" idx="4"/>
            <a:endCxn id="793" idx="0"/>
          </p:cNvCxnSpPr>
          <p:nvPr/>
        </p:nvCxnSpPr>
        <p:spPr>
          <a:xfrm>
            <a:off x="4000500" y="2362200"/>
            <a:ext cx="0" cy="533400"/>
          </a:xfrm>
          <a:prstGeom prst="straightConnector1">
            <a:avLst/>
          </a:prstGeom>
          <a:noFill/>
          <a:ln w="28575" cap="flat" cmpd="sng">
            <a:solidFill>
              <a:schemeClr val="dk1"/>
            </a:solidFill>
            <a:prstDash val="solid"/>
            <a:round/>
            <a:headEnd type="none" w="med" len="med"/>
            <a:tailEnd type="triangle" w="lg" len="lg"/>
          </a:ln>
        </p:spPr>
      </p:cxnSp>
      <p:pic>
        <p:nvPicPr>
          <p:cNvPr id="796" name="Google Shape;796;g29d33fe0db6_0_63" descr="txp_fig"/>
          <p:cNvPicPr preferRelativeResize="0"/>
          <p:nvPr/>
        </p:nvPicPr>
        <p:blipFill rotWithShape="1">
          <a:blip r:embed="rId3">
            <a:alphaModFix/>
          </a:blip>
          <a:srcRect/>
          <a:stretch/>
        </p:blipFill>
        <p:spPr>
          <a:xfrm>
            <a:off x="2133600" y="4038600"/>
            <a:ext cx="1509712" cy="360363"/>
          </a:xfrm>
          <a:prstGeom prst="rect">
            <a:avLst/>
          </a:prstGeom>
          <a:noFill/>
          <a:ln>
            <a:noFill/>
          </a:ln>
        </p:spPr>
      </p:pic>
      <p:sp>
        <p:nvSpPr>
          <p:cNvPr id="797" name="Google Shape;797;g29d33fe0db6_0_63"/>
          <p:cNvSpPr/>
          <p:nvPr/>
        </p:nvSpPr>
        <p:spPr>
          <a:xfrm>
            <a:off x="10668000" y="25146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2</a:t>
            </a:r>
            <a:endParaRPr/>
          </a:p>
        </p:txBody>
      </p:sp>
      <p:cxnSp>
        <p:nvCxnSpPr>
          <p:cNvPr id="798" name="Google Shape;798;g29d33fe0db6_0_63"/>
          <p:cNvCxnSpPr>
            <a:stCxn id="799" idx="6"/>
            <a:endCxn id="797" idx="2"/>
          </p:cNvCxnSpPr>
          <p:nvPr/>
        </p:nvCxnSpPr>
        <p:spPr>
          <a:xfrm>
            <a:off x="10287000" y="2781300"/>
            <a:ext cx="381000" cy="0"/>
          </a:xfrm>
          <a:prstGeom prst="straightConnector1">
            <a:avLst/>
          </a:prstGeom>
          <a:noFill/>
          <a:ln w="28575" cap="flat" cmpd="sng">
            <a:solidFill>
              <a:schemeClr val="dk1"/>
            </a:solidFill>
            <a:prstDash val="solid"/>
            <a:round/>
            <a:headEnd type="none" w="med" len="med"/>
            <a:tailEnd type="triangle" w="lg" len="lg"/>
          </a:ln>
        </p:spPr>
      </p:cxnSp>
      <p:sp>
        <p:nvSpPr>
          <p:cNvPr id="799" name="Google Shape;799;g29d33fe0db6_0_63"/>
          <p:cNvSpPr/>
          <p:nvPr/>
        </p:nvSpPr>
        <p:spPr>
          <a:xfrm>
            <a:off x="9753600" y="25146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pic>
        <p:nvPicPr>
          <p:cNvPr id="800" name="Google Shape;800;g29d33fe0db6_0_63" descr="txp_fig"/>
          <p:cNvPicPr preferRelativeResize="0"/>
          <p:nvPr/>
        </p:nvPicPr>
        <p:blipFill rotWithShape="1">
          <a:blip r:embed="rId4">
            <a:alphaModFix/>
          </a:blip>
          <a:srcRect/>
          <a:stretch/>
        </p:blipFill>
        <p:spPr>
          <a:xfrm>
            <a:off x="8686800" y="4038600"/>
            <a:ext cx="1046162" cy="342900"/>
          </a:xfrm>
          <a:prstGeom prst="rect">
            <a:avLst/>
          </a:prstGeom>
          <a:noFill/>
          <a:ln>
            <a:noFill/>
          </a:ln>
        </p:spPr>
      </p:pic>
      <p:pic>
        <p:nvPicPr>
          <p:cNvPr id="801" name="Google Shape;801;g29d33fe0db6_0_63"/>
          <p:cNvPicPr preferRelativeResize="0"/>
          <p:nvPr/>
        </p:nvPicPr>
        <p:blipFill rotWithShape="1">
          <a:blip r:embed="rId5">
            <a:alphaModFix/>
          </a:blip>
          <a:srcRect/>
          <a:stretch/>
        </p:blipFill>
        <p:spPr>
          <a:xfrm>
            <a:off x="7010400" y="1676400"/>
            <a:ext cx="2316608" cy="2133600"/>
          </a:xfrm>
          <a:prstGeom prst="rect">
            <a:avLst/>
          </a:prstGeom>
          <a:noFill/>
          <a:ln>
            <a:noFill/>
          </a:ln>
        </p:spPr>
      </p:pic>
      <p:pic>
        <p:nvPicPr>
          <p:cNvPr id="802" name="Google Shape;802;g29d33fe0db6_0_63"/>
          <p:cNvPicPr preferRelativeResize="0"/>
          <p:nvPr/>
        </p:nvPicPr>
        <p:blipFill rotWithShape="1">
          <a:blip r:embed="rId6">
            <a:alphaModFix/>
          </a:blip>
          <a:srcRect/>
          <a:stretch/>
        </p:blipFill>
        <p:spPr>
          <a:xfrm>
            <a:off x="457200" y="1676400"/>
            <a:ext cx="2209799" cy="2020506"/>
          </a:xfrm>
          <a:prstGeom prst="rect">
            <a:avLst/>
          </a:prstGeom>
          <a:noFill/>
          <a:ln>
            <a:noFill/>
          </a:ln>
        </p:spPr>
      </p:pic>
      <p:pic>
        <p:nvPicPr>
          <p:cNvPr id="803" name="Google Shape;803;g29d33fe0db6_0_63" descr="latex-image-1.pdf"/>
          <p:cNvPicPr preferRelativeResize="0"/>
          <p:nvPr/>
        </p:nvPicPr>
        <p:blipFill rotWithShape="1">
          <a:blip r:embed="rId7">
            <a:alphaModFix/>
          </a:blip>
          <a:srcRect/>
          <a:stretch/>
        </p:blipFill>
        <p:spPr>
          <a:xfrm>
            <a:off x="609608" y="4724400"/>
            <a:ext cx="3876258" cy="914400"/>
          </a:xfrm>
          <a:prstGeom prst="rect">
            <a:avLst/>
          </a:prstGeom>
          <a:noFill/>
          <a:ln>
            <a:noFill/>
          </a:ln>
        </p:spPr>
      </p:pic>
      <p:pic>
        <p:nvPicPr>
          <p:cNvPr id="804" name="Google Shape;804;g29d33fe0db6_0_63" descr="latex-image-1.pdf"/>
          <p:cNvPicPr preferRelativeResize="0"/>
          <p:nvPr/>
        </p:nvPicPr>
        <p:blipFill rotWithShape="1">
          <a:blip r:embed="rId8">
            <a:alphaModFix/>
          </a:blip>
          <a:srcRect/>
          <a:stretch/>
        </p:blipFill>
        <p:spPr>
          <a:xfrm>
            <a:off x="7467600" y="4953000"/>
            <a:ext cx="3321382" cy="725930"/>
          </a:xfrm>
          <a:prstGeom prst="rect">
            <a:avLst/>
          </a:prstGeom>
          <a:noFill/>
          <a:ln>
            <a:noFill/>
          </a:ln>
        </p:spPr>
      </p:pic>
      <p:pic>
        <p:nvPicPr>
          <p:cNvPr id="805" name="Google Shape;805;g29d33fe0db6_0_63" descr="latex-image-1.pdf"/>
          <p:cNvPicPr preferRelativeResize="0"/>
          <p:nvPr/>
        </p:nvPicPr>
        <p:blipFill rotWithShape="1">
          <a:blip r:embed="rId9">
            <a:alphaModFix/>
          </a:blip>
          <a:srcRect/>
          <a:stretch/>
        </p:blipFill>
        <p:spPr>
          <a:xfrm>
            <a:off x="7391400" y="6095974"/>
            <a:ext cx="4198726" cy="731520"/>
          </a:xfrm>
          <a:prstGeom prst="rect">
            <a:avLst/>
          </a:prstGeom>
          <a:noFill/>
          <a:ln>
            <a:noFill/>
          </a:ln>
        </p:spPr>
      </p:pic>
      <p:pic>
        <p:nvPicPr>
          <p:cNvPr id="806" name="Google Shape;806;g29d33fe0db6_0_63" descr="latex-image-1.pdf"/>
          <p:cNvPicPr preferRelativeResize="0"/>
          <p:nvPr/>
        </p:nvPicPr>
        <p:blipFill rotWithShape="1">
          <a:blip r:embed="rId10">
            <a:alphaModFix/>
          </a:blip>
          <a:srcRect/>
          <a:stretch/>
        </p:blipFill>
        <p:spPr>
          <a:xfrm>
            <a:off x="609600" y="5794147"/>
            <a:ext cx="4705869" cy="9114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g29d33fe0db6_0_8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Passage of Time</a:t>
            </a:r>
            <a:endParaRPr/>
          </a:p>
        </p:txBody>
      </p:sp>
      <p:sp>
        <p:nvSpPr>
          <p:cNvPr id="813" name="Google Shape;813;g29d33fe0db6_0_82"/>
          <p:cNvSpPr txBox="1">
            <a:spLocks noGrp="1"/>
          </p:cNvSpPr>
          <p:nvPr>
            <p:ph type="body" idx="1"/>
          </p:nvPr>
        </p:nvSpPr>
        <p:spPr>
          <a:xfrm>
            <a:off x="381000" y="1397001"/>
            <a:ext cx="11404500" cy="47292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Assume we have current belief P(X | evidence to date)</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Then, after one time step passes:</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Basic idea: beliefs get “pushed” through the transitions</a:t>
            </a:r>
            <a:endParaRPr/>
          </a:p>
          <a:p>
            <a:pPr marL="742913" lvl="1" indent="-285737" algn="l" rtl="0">
              <a:spcBef>
                <a:spcPts val="400"/>
              </a:spcBef>
              <a:spcAft>
                <a:spcPts val="0"/>
              </a:spcAft>
              <a:buSzPts val="2000"/>
              <a:buChar char="o"/>
            </a:pPr>
            <a:r>
              <a:rPr lang="en-US" sz="2000">
                <a:latin typeface="Calibri"/>
                <a:ea typeface="Calibri"/>
                <a:cs typeface="Calibri"/>
                <a:sym typeface="Calibri"/>
              </a:rPr>
              <a:t>With the “B” notation, we have to be careful about what time step t the belief is about, and what evidence it includes</a:t>
            </a:r>
            <a:endParaRPr/>
          </a:p>
          <a:p>
            <a:pPr marL="342882" lvl="0" indent="-139682" algn="l" rtl="0">
              <a:spcBef>
                <a:spcPts val="640"/>
              </a:spcBef>
              <a:spcAft>
                <a:spcPts val="0"/>
              </a:spcAft>
              <a:buSzPts val="3200"/>
              <a:buNone/>
            </a:pPr>
            <a:endParaRPr>
              <a:latin typeface="Calibri"/>
              <a:ea typeface="Calibri"/>
              <a:cs typeface="Calibri"/>
              <a:sym typeface="Calibri"/>
            </a:endParaRPr>
          </a:p>
        </p:txBody>
      </p:sp>
      <p:pic>
        <p:nvPicPr>
          <p:cNvPr id="814" name="Google Shape;814;g29d33fe0db6_0_82" descr="txp_fig"/>
          <p:cNvPicPr preferRelativeResize="0"/>
          <p:nvPr/>
        </p:nvPicPr>
        <p:blipFill rotWithShape="1">
          <a:blip r:embed="rId3">
            <a:alphaModFix/>
          </a:blip>
          <a:srcRect/>
          <a:stretch/>
        </p:blipFill>
        <p:spPr>
          <a:xfrm>
            <a:off x="1905000" y="2057400"/>
            <a:ext cx="2452688" cy="274638"/>
          </a:xfrm>
          <a:prstGeom prst="rect">
            <a:avLst/>
          </a:prstGeom>
          <a:noFill/>
          <a:ln>
            <a:noFill/>
          </a:ln>
        </p:spPr>
      </p:pic>
      <p:grpSp>
        <p:nvGrpSpPr>
          <p:cNvPr id="815" name="Google Shape;815;g29d33fe0db6_0_82"/>
          <p:cNvGrpSpPr/>
          <p:nvPr/>
        </p:nvGrpSpPr>
        <p:grpSpPr>
          <a:xfrm>
            <a:off x="8991787" y="1585157"/>
            <a:ext cx="1901926" cy="699842"/>
            <a:chOff x="7848600" y="2362200"/>
            <a:chExt cx="758858" cy="279300"/>
          </a:xfrm>
        </p:grpSpPr>
        <p:sp>
          <p:nvSpPr>
            <p:cNvPr id="816" name="Google Shape;816;g29d33fe0db6_0_82"/>
            <p:cNvSpPr/>
            <p:nvPr/>
          </p:nvSpPr>
          <p:spPr>
            <a:xfrm>
              <a:off x="8327858" y="2362200"/>
              <a:ext cx="279600" cy="2793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2</a:t>
              </a:r>
              <a:endParaRPr/>
            </a:p>
          </p:txBody>
        </p:sp>
        <p:cxnSp>
          <p:nvCxnSpPr>
            <p:cNvPr id="817" name="Google Shape;817;g29d33fe0db6_0_82"/>
            <p:cNvCxnSpPr>
              <a:stCxn id="818" idx="6"/>
              <a:endCxn id="816" idx="2"/>
            </p:cNvCxnSpPr>
            <p:nvPr/>
          </p:nvCxnSpPr>
          <p:spPr>
            <a:xfrm>
              <a:off x="8128200" y="2501850"/>
              <a:ext cx="199800" cy="0"/>
            </a:xfrm>
            <a:prstGeom prst="straightConnector1">
              <a:avLst/>
            </a:prstGeom>
            <a:noFill/>
            <a:ln w="28575" cap="flat" cmpd="sng">
              <a:solidFill>
                <a:schemeClr val="dk1"/>
              </a:solidFill>
              <a:prstDash val="solid"/>
              <a:round/>
              <a:headEnd type="none" w="med" len="med"/>
              <a:tailEnd type="triangle" w="lg" len="lg"/>
            </a:ln>
          </p:spPr>
        </p:cxnSp>
        <p:sp>
          <p:nvSpPr>
            <p:cNvPr id="818" name="Google Shape;818;g29d33fe0db6_0_82"/>
            <p:cNvSpPr/>
            <p:nvPr/>
          </p:nvSpPr>
          <p:spPr>
            <a:xfrm>
              <a:off x="7848600" y="2362200"/>
              <a:ext cx="279600" cy="2793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grpSp>
      <p:pic>
        <p:nvPicPr>
          <p:cNvPr id="819" name="Google Shape;819;g29d33fe0db6_0_82" descr="latex-image-1.pdf"/>
          <p:cNvPicPr preferRelativeResize="0"/>
          <p:nvPr/>
        </p:nvPicPr>
        <p:blipFill rotWithShape="1">
          <a:blip r:embed="rId4">
            <a:alphaModFix/>
          </a:blip>
          <a:srcRect/>
          <a:stretch/>
        </p:blipFill>
        <p:spPr>
          <a:xfrm>
            <a:off x="2590800" y="3416300"/>
            <a:ext cx="2870199" cy="681353"/>
          </a:xfrm>
          <a:prstGeom prst="rect">
            <a:avLst/>
          </a:prstGeom>
          <a:noFill/>
          <a:ln>
            <a:noFill/>
          </a:ln>
        </p:spPr>
      </p:pic>
      <p:pic>
        <p:nvPicPr>
          <p:cNvPr id="820" name="Google Shape;820;g29d33fe0db6_0_82" descr="latex-image-1.pdf"/>
          <p:cNvPicPr preferRelativeResize="0"/>
          <p:nvPr/>
        </p:nvPicPr>
        <p:blipFill rotWithShape="1">
          <a:blip r:embed="rId5">
            <a:alphaModFix/>
          </a:blip>
          <a:srcRect/>
          <a:stretch/>
        </p:blipFill>
        <p:spPr>
          <a:xfrm>
            <a:off x="2590800" y="4267201"/>
            <a:ext cx="3962399" cy="650908"/>
          </a:xfrm>
          <a:prstGeom prst="rect">
            <a:avLst/>
          </a:prstGeom>
          <a:noFill/>
          <a:ln>
            <a:noFill/>
          </a:ln>
        </p:spPr>
      </p:pic>
      <p:pic>
        <p:nvPicPr>
          <p:cNvPr id="821" name="Google Shape;821;g29d33fe0db6_0_82" descr="latex-image-1.pdf"/>
          <p:cNvPicPr preferRelativeResize="0"/>
          <p:nvPr/>
        </p:nvPicPr>
        <p:blipFill rotWithShape="1">
          <a:blip r:embed="rId6">
            <a:alphaModFix/>
          </a:blip>
          <a:srcRect/>
          <a:stretch/>
        </p:blipFill>
        <p:spPr>
          <a:xfrm>
            <a:off x="2559050" y="5029200"/>
            <a:ext cx="3460749" cy="660764"/>
          </a:xfrm>
          <a:prstGeom prst="rect">
            <a:avLst/>
          </a:prstGeom>
          <a:noFill/>
          <a:ln>
            <a:noFill/>
          </a:ln>
        </p:spPr>
      </p:pic>
      <p:sp>
        <p:nvSpPr>
          <p:cNvPr id="822" name="Google Shape;822;g29d33fe0db6_0_82"/>
          <p:cNvSpPr txBox="1"/>
          <p:nvPr/>
        </p:nvSpPr>
        <p:spPr>
          <a:xfrm>
            <a:off x="7848600" y="4191000"/>
            <a:ext cx="3657600" cy="609600"/>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Or compactly:</a:t>
            </a:r>
            <a:endParaRPr sz="3200">
              <a:solidFill>
                <a:schemeClr val="accent2"/>
              </a:solidFill>
              <a:latin typeface="Calibri"/>
              <a:ea typeface="Calibri"/>
              <a:cs typeface="Calibri"/>
              <a:sym typeface="Calibri"/>
            </a:endParaRPr>
          </a:p>
        </p:txBody>
      </p:sp>
      <p:pic>
        <p:nvPicPr>
          <p:cNvPr id="823" name="Google Shape;823;g29d33fe0db6_0_82" descr="latex-image-1.pdf"/>
          <p:cNvPicPr preferRelativeResize="0"/>
          <p:nvPr/>
        </p:nvPicPr>
        <p:blipFill rotWithShape="1">
          <a:blip r:embed="rId7">
            <a:alphaModFix/>
          </a:blip>
          <a:srcRect/>
          <a:stretch/>
        </p:blipFill>
        <p:spPr>
          <a:xfrm>
            <a:off x="8229600" y="4876800"/>
            <a:ext cx="3657600" cy="610873"/>
          </a:xfrm>
          <a:prstGeom prst="rect">
            <a:avLst/>
          </a:prstGeom>
          <a:noFill/>
          <a:ln>
            <a:noFill/>
          </a:ln>
        </p:spPr>
      </p:pic>
      <p:pic>
        <p:nvPicPr>
          <p:cNvPr id="824" name="Google Shape;824;g29d33fe0db6_0_82" descr="latex-image-1.pdf"/>
          <p:cNvPicPr preferRelativeResize="0"/>
          <p:nvPr/>
        </p:nvPicPr>
        <p:blipFill rotWithShape="1">
          <a:blip r:embed="rId8">
            <a:alphaModFix/>
          </a:blip>
          <a:srcRect/>
          <a:stretch/>
        </p:blipFill>
        <p:spPr>
          <a:xfrm>
            <a:off x="428368" y="3422650"/>
            <a:ext cx="2010033" cy="3873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829" name="Google Shape;829;g29d33fe0db6_0_99"/>
          <p:cNvPicPr preferRelativeResize="0"/>
          <p:nvPr/>
        </p:nvPicPr>
        <p:blipFill rotWithShape="1">
          <a:blip r:embed="rId3">
            <a:alphaModFix/>
          </a:blip>
          <a:srcRect/>
          <a:stretch/>
        </p:blipFill>
        <p:spPr>
          <a:xfrm>
            <a:off x="2209800" y="4333282"/>
            <a:ext cx="7772400" cy="2524718"/>
          </a:xfrm>
          <a:prstGeom prst="rect">
            <a:avLst/>
          </a:prstGeom>
          <a:noFill/>
          <a:ln>
            <a:noFill/>
          </a:ln>
        </p:spPr>
      </p:pic>
      <p:sp>
        <p:nvSpPr>
          <p:cNvPr id="830" name="Google Shape;830;g29d33fe0db6_0_9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Passage of Time</a:t>
            </a:r>
            <a:endParaRPr/>
          </a:p>
        </p:txBody>
      </p:sp>
      <p:sp>
        <p:nvSpPr>
          <p:cNvPr id="831" name="Google Shape;831;g29d33fe0db6_0_99"/>
          <p:cNvSpPr txBox="1">
            <a:spLocks noGrp="1"/>
          </p:cNvSpPr>
          <p:nvPr>
            <p:ph type="body" idx="1"/>
          </p:nvPr>
        </p:nvSpPr>
        <p:spPr>
          <a:xfrm>
            <a:off x="457200" y="1371600"/>
            <a:ext cx="8534400" cy="45261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As time passes, uncertainty “accumulates”</a:t>
            </a:r>
            <a:endParaRPr sz="2400">
              <a:latin typeface="Calibri"/>
              <a:ea typeface="Calibri"/>
              <a:cs typeface="Calibri"/>
              <a:sym typeface="Calibri"/>
            </a:endParaRPr>
          </a:p>
        </p:txBody>
      </p:sp>
      <p:pic>
        <p:nvPicPr>
          <p:cNvPr id="832" name="Google Shape;832;g29d33fe0db6_0_99"/>
          <p:cNvPicPr preferRelativeResize="0"/>
          <p:nvPr/>
        </p:nvPicPr>
        <p:blipFill rotWithShape="1">
          <a:blip r:embed="rId4">
            <a:alphaModFix/>
          </a:blip>
          <a:srcRect l="1062" t="1219" r="1481" b="1229"/>
          <a:stretch/>
        </p:blipFill>
        <p:spPr>
          <a:xfrm>
            <a:off x="1127125" y="2041525"/>
            <a:ext cx="2559050" cy="1714500"/>
          </a:xfrm>
          <a:prstGeom prst="rect">
            <a:avLst/>
          </a:prstGeom>
          <a:noFill/>
          <a:ln>
            <a:noFill/>
          </a:ln>
        </p:spPr>
      </p:pic>
      <p:pic>
        <p:nvPicPr>
          <p:cNvPr id="833" name="Google Shape;833;g29d33fe0db6_0_99"/>
          <p:cNvPicPr preferRelativeResize="0"/>
          <p:nvPr/>
        </p:nvPicPr>
        <p:blipFill rotWithShape="1">
          <a:blip r:embed="rId5">
            <a:alphaModFix/>
          </a:blip>
          <a:srcRect l="1017" t="1499" r="2083" b="2402"/>
          <a:stretch/>
        </p:blipFill>
        <p:spPr>
          <a:xfrm>
            <a:off x="4071937" y="2041525"/>
            <a:ext cx="2568575" cy="1744663"/>
          </a:xfrm>
          <a:prstGeom prst="rect">
            <a:avLst/>
          </a:prstGeom>
          <a:noFill/>
          <a:ln>
            <a:noFill/>
          </a:ln>
        </p:spPr>
      </p:pic>
      <p:pic>
        <p:nvPicPr>
          <p:cNvPr id="834" name="Google Shape;834;g29d33fe0db6_0_99"/>
          <p:cNvPicPr preferRelativeResize="0"/>
          <p:nvPr/>
        </p:nvPicPr>
        <p:blipFill rotWithShape="1">
          <a:blip r:embed="rId6">
            <a:alphaModFix/>
          </a:blip>
          <a:srcRect l="1659" t="1491" r="2426" b="2869"/>
          <a:stretch/>
        </p:blipFill>
        <p:spPr>
          <a:xfrm>
            <a:off x="8078787" y="2041525"/>
            <a:ext cx="2589213" cy="1754188"/>
          </a:xfrm>
          <a:prstGeom prst="rect">
            <a:avLst/>
          </a:prstGeom>
          <a:noFill/>
          <a:ln>
            <a:noFill/>
          </a:ln>
        </p:spPr>
      </p:pic>
      <p:sp>
        <p:nvSpPr>
          <p:cNvPr id="835" name="Google Shape;835;g29d33fe0db6_0_99"/>
          <p:cNvSpPr txBox="1"/>
          <p:nvPr/>
        </p:nvSpPr>
        <p:spPr>
          <a:xfrm>
            <a:off x="2057400" y="3717925"/>
            <a:ext cx="793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 = 1</a:t>
            </a:r>
            <a:endParaRPr/>
          </a:p>
        </p:txBody>
      </p:sp>
      <p:sp>
        <p:nvSpPr>
          <p:cNvPr id="836" name="Google Shape;836;g29d33fe0db6_0_99"/>
          <p:cNvSpPr txBox="1"/>
          <p:nvPr/>
        </p:nvSpPr>
        <p:spPr>
          <a:xfrm>
            <a:off x="5029200" y="3717925"/>
            <a:ext cx="793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 = 2</a:t>
            </a:r>
            <a:endParaRPr/>
          </a:p>
        </p:txBody>
      </p:sp>
      <p:sp>
        <p:nvSpPr>
          <p:cNvPr id="837" name="Google Shape;837;g29d33fe0db6_0_99"/>
          <p:cNvSpPr txBox="1"/>
          <p:nvPr/>
        </p:nvSpPr>
        <p:spPr>
          <a:xfrm>
            <a:off x="9072793" y="3717925"/>
            <a:ext cx="793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 = 5</a:t>
            </a:r>
            <a:endParaRPr/>
          </a:p>
        </p:txBody>
      </p:sp>
      <p:sp>
        <p:nvSpPr>
          <p:cNvPr id="838" name="Google Shape;838;g29d33fe0db6_0_99"/>
          <p:cNvSpPr txBox="1"/>
          <p:nvPr/>
        </p:nvSpPr>
        <p:spPr>
          <a:xfrm>
            <a:off x="7391400" y="1447800"/>
            <a:ext cx="525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(Transition model: ghosts usually go clockwise)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g29d33fe0db6_0_11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Observation</a:t>
            </a:r>
            <a:endParaRPr/>
          </a:p>
        </p:txBody>
      </p:sp>
      <p:sp>
        <p:nvSpPr>
          <p:cNvPr id="845" name="Google Shape;845;g29d33fe0db6_0_112"/>
          <p:cNvSpPr txBox="1">
            <a:spLocks noGrp="1"/>
          </p:cNvSpPr>
          <p:nvPr>
            <p:ph type="body" idx="1"/>
          </p:nvPr>
        </p:nvSpPr>
        <p:spPr>
          <a:xfrm>
            <a:off x="406400" y="1219200"/>
            <a:ext cx="11379300" cy="49071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400"/>
              <a:buChar char="o"/>
            </a:pPr>
            <a:r>
              <a:rPr lang="en-US" sz="2400">
                <a:latin typeface="Calibri"/>
                <a:ea typeface="Calibri"/>
                <a:cs typeface="Calibri"/>
                <a:sym typeface="Calibri"/>
              </a:rPr>
              <a:t>Assume we have current belief P(X | previous evidence):</a:t>
            </a:r>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342882" algn="l" rtl="0">
              <a:lnSpc>
                <a:spcPct val="90000"/>
              </a:lnSpc>
              <a:spcBef>
                <a:spcPts val="480"/>
              </a:spcBef>
              <a:spcAft>
                <a:spcPts val="0"/>
              </a:spcAft>
              <a:buSzPts val="2400"/>
              <a:buChar char="o"/>
            </a:pPr>
            <a:r>
              <a:rPr lang="en-US" sz="2400">
                <a:latin typeface="Calibri"/>
                <a:ea typeface="Calibri"/>
                <a:cs typeface="Calibri"/>
                <a:sym typeface="Calibri"/>
              </a:rPr>
              <a:t>Then, after evidence comes in:</a:t>
            </a:r>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342882" algn="l" rtl="0">
              <a:lnSpc>
                <a:spcPct val="90000"/>
              </a:lnSpc>
              <a:spcBef>
                <a:spcPts val="480"/>
              </a:spcBef>
              <a:spcAft>
                <a:spcPts val="0"/>
              </a:spcAft>
              <a:buSzPts val="2400"/>
              <a:buChar char="o"/>
            </a:pPr>
            <a:r>
              <a:rPr lang="en-US" sz="2400">
                <a:latin typeface="Calibri"/>
                <a:ea typeface="Calibri"/>
                <a:cs typeface="Calibri"/>
                <a:sym typeface="Calibri"/>
              </a:rPr>
              <a:t>Or, compactly:</a:t>
            </a:r>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lnSpc>
                <a:spcPct val="90000"/>
              </a:lnSpc>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p:txBody>
      </p:sp>
      <p:grpSp>
        <p:nvGrpSpPr>
          <p:cNvPr id="846" name="Google Shape;846;g29d33fe0db6_0_112"/>
          <p:cNvGrpSpPr/>
          <p:nvPr/>
        </p:nvGrpSpPr>
        <p:grpSpPr>
          <a:xfrm>
            <a:off x="9143877" y="1142934"/>
            <a:ext cx="588655" cy="1766736"/>
            <a:chOff x="8173954" y="2209800"/>
            <a:chExt cx="284100" cy="852425"/>
          </a:xfrm>
        </p:grpSpPr>
        <p:sp>
          <p:nvSpPr>
            <p:cNvPr id="847" name="Google Shape;847;g29d33fe0db6_0_112"/>
            <p:cNvSpPr/>
            <p:nvPr/>
          </p:nvSpPr>
          <p:spPr>
            <a:xfrm>
              <a:off x="8173954" y="2778125"/>
              <a:ext cx="284100" cy="284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1</a:t>
              </a:r>
              <a:endParaRPr sz="1400" baseline="-25000">
                <a:solidFill>
                  <a:schemeClr val="dk1"/>
                </a:solidFill>
                <a:latin typeface="Calibri"/>
                <a:ea typeface="Calibri"/>
                <a:cs typeface="Calibri"/>
                <a:sym typeface="Calibri"/>
              </a:endParaRPr>
            </a:p>
          </p:txBody>
        </p:sp>
        <p:sp>
          <p:nvSpPr>
            <p:cNvPr id="848" name="Google Shape;848;g29d33fe0db6_0_112"/>
            <p:cNvSpPr/>
            <p:nvPr/>
          </p:nvSpPr>
          <p:spPr>
            <a:xfrm>
              <a:off x="8173954" y="2209800"/>
              <a:ext cx="284100" cy="2841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cxnSp>
          <p:nvCxnSpPr>
            <p:cNvPr id="849" name="Google Shape;849;g29d33fe0db6_0_112"/>
            <p:cNvCxnSpPr>
              <a:stCxn id="848" idx="4"/>
              <a:endCxn id="847" idx="0"/>
            </p:cNvCxnSpPr>
            <p:nvPr/>
          </p:nvCxnSpPr>
          <p:spPr>
            <a:xfrm>
              <a:off x="8316004" y="2493900"/>
              <a:ext cx="0" cy="284100"/>
            </a:xfrm>
            <a:prstGeom prst="straightConnector1">
              <a:avLst/>
            </a:prstGeom>
            <a:noFill/>
            <a:ln w="28575" cap="flat" cmpd="sng">
              <a:solidFill>
                <a:schemeClr val="dk1"/>
              </a:solidFill>
              <a:prstDash val="solid"/>
              <a:round/>
              <a:headEnd type="none" w="med" len="med"/>
              <a:tailEnd type="triangle" w="lg" len="lg"/>
            </a:ln>
          </p:spPr>
        </p:cxnSp>
      </p:grpSp>
      <p:pic>
        <p:nvPicPr>
          <p:cNvPr id="850" name="Google Shape;850;g29d33fe0db6_0_112"/>
          <p:cNvPicPr preferRelativeResize="0"/>
          <p:nvPr/>
        </p:nvPicPr>
        <p:blipFill rotWithShape="1">
          <a:blip r:embed="rId3">
            <a:alphaModFix/>
          </a:blip>
          <a:srcRect/>
          <a:stretch/>
        </p:blipFill>
        <p:spPr>
          <a:xfrm>
            <a:off x="10058400" y="1219200"/>
            <a:ext cx="2209799" cy="2020506"/>
          </a:xfrm>
          <a:prstGeom prst="rect">
            <a:avLst/>
          </a:prstGeom>
          <a:noFill/>
          <a:ln>
            <a:noFill/>
          </a:ln>
        </p:spPr>
      </p:pic>
      <p:pic>
        <p:nvPicPr>
          <p:cNvPr id="851" name="Google Shape;851;g29d33fe0db6_0_112" descr="latex-image-1.pdf"/>
          <p:cNvPicPr preferRelativeResize="0"/>
          <p:nvPr/>
        </p:nvPicPr>
        <p:blipFill rotWithShape="1">
          <a:blip r:embed="rId4">
            <a:alphaModFix/>
          </a:blip>
          <a:srcRect/>
          <a:stretch/>
        </p:blipFill>
        <p:spPr>
          <a:xfrm>
            <a:off x="1219200" y="1828800"/>
            <a:ext cx="3625852" cy="367294"/>
          </a:xfrm>
          <a:prstGeom prst="rect">
            <a:avLst/>
          </a:prstGeom>
          <a:noFill/>
          <a:ln>
            <a:noFill/>
          </a:ln>
        </p:spPr>
      </p:pic>
      <p:pic>
        <p:nvPicPr>
          <p:cNvPr id="852" name="Google Shape;852;g29d33fe0db6_0_112" descr="latex-image-1.pdf"/>
          <p:cNvPicPr preferRelativeResize="0"/>
          <p:nvPr/>
        </p:nvPicPr>
        <p:blipFill rotWithShape="1">
          <a:blip r:embed="rId5">
            <a:alphaModFix/>
          </a:blip>
          <a:srcRect/>
          <a:stretch/>
        </p:blipFill>
        <p:spPr>
          <a:xfrm>
            <a:off x="1143000" y="3048000"/>
            <a:ext cx="2529703" cy="349250"/>
          </a:xfrm>
          <a:prstGeom prst="rect">
            <a:avLst/>
          </a:prstGeom>
          <a:noFill/>
          <a:ln>
            <a:noFill/>
          </a:ln>
        </p:spPr>
      </p:pic>
      <p:pic>
        <p:nvPicPr>
          <p:cNvPr id="853" name="Google Shape;853;g29d33fe0db6_0_112" descr="latex-image-1.pdf"/>
          <p:cNvPicPr preferRelativeResize="0"/>
          <p:nvPr/>
        </p:nvPicPr>
        <p:blipFill rotWithShape="1">
          <a:blip r:embed="rId6">
            <a:alphaModFix/>
          </a:blip>
          <a:srcRect/>
          <a:stretch/>
        </p:blipFill>
        <p:spPr>
          <a:xfrm>
            <a:off x="3886200" y="3048000"/>
            <a:ext cx="4464051" cy="347726"/>
          </a:xfrm>
          <a:prstGeom prst="rect">
            <a:avLst/>
          </a:prstGeom>
          <a:noFill/>
          <a:ln>
            <a:noFill/>
          </a:ln>
        </p:spPr>
      </p:pic>
      <p:pic>
        <p:nvPicPr>
          <p:cNvPr id="854" name="Google Shape;854;g29d33fe0db6_0_112" descr="latex-image-1.pdf"/>
          <p:cNvPicPr preferRelativeResize="0"/>
          <p:nvPr/>
        </p:nvPicPr>
        <p:blipFill rotWithShape="1">
          <a:blip r:embed="rId7">
            <a:alphaModFix/>
          </a:blip>
          <a:srcRect/>
          <a:stretch/>
        </p:blipFill>
        <p:spPr>
          <a:xfrm>
            <a:off x="3429000" y="3581400"/>
            <a:ext cx="3733797" cy="394069"/>
          </a:xfrm>
          <a:prstGeom prst="rect">
            <a:avLst/>
          </a:prstGeom>
          <a:noFill/>
          <a:ln>
            <a:noFill/>
          </a:ln>
        </p:spPr>
      </p:pic>
      <p:pic>
        <p:nvPicPr>
          <p:cNvPr id="855" name="Google Shape;855;g29d33fe0db6_0_112" descr="latex-image-1.pdf"/>
          <p:cNvPicPr preferRelativeResize="0"/>
          <p:nvPr/>
        </p:nvPicPr>
        <p:blipFill rotWithShape="1">
          <a:blip r:embed="rId8">
            <a:alphaModFix/>
          </a:blip>
          <a:srcRect/>
          <a:stretch/>
        </p:blipFill>
        <p:spPr>
          <a:xfrm>
            <a:off x="3429000" y="5029200"/>
            <a:ext cx="4153245" cy="349250"/>
          </a:xfrm>
          <a:prstGeom prst="rect">
            <a:avLst/>
          </a:prstGeom>
          <a:noFill/>
          <a:ln>
            <a:noFill/>
          </a:ln>
        </p:spPr>
      </p:pic>
      <p:pic>
        <p:nvPicPr>
          <p:cNvPr id="856" name="Google Shape;856;g29d33fe0db6_0_112" descr="latex-image-1.pdf"/>
          <p:cNvPicPr preferRelativeResize="0"/>
          <p:nvPr/>
        </p:nvPicPr>
        <p:blipFill rotWithShape="1">
          <a:blip r:embed="rId9">
            <a:alphaModFix/>
          </a:blip>
          <a:srcRect/>
          <a:stretch/>
        </p:blipFill>
        <p:spPr>
          <a:xfrm>
            <a:off x="3429000" y="4343400"/>
            <a:ext cx="4800596" cy="349650"/>
          </a:xfrm>
          <a:prstGeom prst="rect">
            <a:avLst/>
          </a:prstGeom>
          <a:noFill/>
          <a:ln>
            <a:noFill/>
          </a:ln>
        </p:spPr>
      </p:pic>
      <p:pic>
        <p:nvPicPr>
          <p:cNvPr id="857" name="Google Shape;857;g29d33fe0db6_0_112" descr="latex-image-1.pdf"/>
          <p:cNvPicPr preferRelativeResize="0"/>
          <p:nvPr/>
        </p:nvPicPr>
        <p:blipFill rotWithShape="1">
          <a:blip r:embed="rId10">
            <a:alphaModFix/>
          </a:blip>
          <a:srcRect/>
          <a:stretch/>
        </p:blipFill>
        <p:spPr>
          <a:xfrm>
            <a:off x="1143000" y="6172200"/>
            <a:ext cx="5029200" cy="350293"/>
          </a:xfrm>
          <a:prstGeom prst="rect">
            <a:avLst/>
          </a:prstGeom>
          <a:noFill/>
          <a:ln>
            <a:noFill/>
          </a:ln>
        </p:spPr>
      </p:pic>
      <p:sp>
        <p:nvSpPr>
          <p:cNvPr id="858" name="Google Shape;858;g29d33fe0db6_0_112"/>
          <p:cNvSpPr txBox="1"/>
          <p:nvPr/>
        </p:nvSpPr>
        <p:spPr>
          <a:xfrm>
            <a:off x="7772400" y="5410200"/>
            <a:ext cx="4572000" cy="1600200"/>
          </a:xfrm>
          <a:prstGeom prst="rect">
            <a:avLst/>
          </a:prstGeom>
          <a:noFill/>
          <a:ln>
            <a:noFill/>
          </a:ln>
        </p:spPr>
        <p:txBody>
          <a:bodyPr spcFirstLastPara="1" wrap="square" lIns="91425" tIns="45700" rIns="91425" bIns="45700" anchor="t" anchorCtr="0">
            <a:noAutofit/>
          </a:bodyPr>
          <a:lstStyle/>
          <a:p>
            <a:pPr marL="342882" marR="0" lvl="0" indent="-342882" algn="l" rtl="0">
              <a:lnSpc>
                <a:spcPct val="90000"/>
              </a:lnSpc>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Basic idea: beliefs “reweighted” by likelihood of evidence</a:t>
            </a:r>
            <a:endParaRPr/>
          </a:p>
          <a:p>
            <a:pPr marL="342882" marR="0" lvl="0" indent="-342882" algn="l" rtl="0">
              <a:lnSpc>
                <a:spcPct val="90000"/>
              </a:lnSpc>
              <a:spcBef>
                <a:spcPts val="48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Unlike passage of time, we have to renormalize</a:t>
            </a:r>
            <a:endParaRPr/>
          </a:p>
          <a:p>
            <a:pPr marL="342882" marR="0" lvl="0" indent="-190482" algn="l" rtl="0">
              <a:spcBef>
                <a:spcPts val="480"/>
              </a:spcBef>
              <a:spcAft>
                <a:spcPts val="0"/>
              </a:spcAft>
              <a:buClr>
                <a:schemeClr val="accent2"/>
              </a:buClr>
              <a:buSzPts val="2400"/>
              <a:buFont typeface="Noto Sans Symbols"/>
              <a:buNone/>
            </a:pPr>
            <a:endParaRPr sz="2400">
              <a:solidFill>
                <a:schemeClr val="accent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g29d33fe0db6_0_13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Observation</a:t>
            </a:r>
            <a:endParaRPr/>
          </a:p>
        </p:txBody>
      </p:sp>
      <p:sp>
        <p:nvSpPr>
          <p:cNvPr id="864" name="Google Shape;864;g29d33fe0db6_0_131"/>
          <p:cNvSpPr txBox="1">
            <a:spLocks noGrp="1"/>
          </p:cNvSpPr>
          <p:nvPr>
            <p:ph type="body" idx="1"/>
          </p:nvPr>
        </p:nvSpPr>
        <p:spPr>
          <a:xfrm>
            <a:off x="990600" y="1397001"/>
            <a:ext cx="10794900" cy="47292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As we get observations, beliefs get reweighted, uncertainty “decreases”</a:t>
            </a:r>
            <a:endParaRPr sz="2400">
              <a:latin typeface="Calibri"/>
              <a:ea typeface="Calibri"/>
              <a:cs typeface="Calibri"/>
              <a:sym typeface="Calibri"/>
            </a:endParaRPr>
          </a:p>
        </p:txBody>
      </p:sp>
      <p:pic>
        <p:nvPicPr>
          <p:cNvPr id="865" name="Google Shape;865;g29d33fe0db6_0_131"/>
          <p:cNvPicPr preferRelativeResize="0"/>
          <p:nvPr/>
        </p:nvPicPr>
        <p:blipFill rotWithShape="1">
          <a:blip r:embed="rId3">
            <a:alphaModFix/>
          </a:blip>
          <a:srcRect/>
          <a:stretch/>
        </p:blipFill>
        <p:spPr>
          <a:xfrm>
            <a:off x="6553200" y="2514600"/>
            <a:ext cx="2505075" cy="1692275"/>
          </a:xfrm>
          <a:prstGeom prst="rect">
            <a:avLst/>
          </a:prstGeom>
          <a:noFill/>
          <a:ln>
            <a:noFill/>
          </a:ln>
        </p:spPr>
      </p:pic>
      <p:pic>
        <p:nvPicPr>
          <p:cNvPr id="866" name="Google Shape;866;g29d33fe0db6_0_131"/>
          <p:cNvPicPr preferRelativeResize="0"/>
          <p:nvPr/>
        </p:nvPicPr>
        <p:blipFill rotWithShape="1">
          <a:blip r:embed="rId4">
            <a:alphaModFix/>
          </a:blip>
          <a:srcRect l="1597" t="909" r="2146" b="2350"/>
          <a:stretch/>
        </p:blipFill>
        <p:spPr>
          <a:xfrm>
            <a:off x="2994025" y="2517775"/>
            <a:ext cx="2492375" cy="1697037"/>
          </a:xfrm>
          <a:prstGeom prst="rect">
            <a:avLst/>
          </a:prstGeom>
          <a:noFill/>
          <a:ln>
            <a:noFill/>
          </a:ln>
        </p:spPr>
      </p:pic>
      <p:sp>
        <p:nvSpPr>
          <p:cNvPr id="867" name="Google Shape;867;g29d33fe0db6_0_131"/>
          <p:cNvSpPr txBox="1"/>
          <p:nvPr/>
        </p:nvSpPr>
        <p:spPr>
          <a:xfrm>
            <a:off x="3048000" y="4335462"/>
            <a:ext cx="2517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Before observation</a:t>
            </a:r>
            <a:endParaRPr/>
          </a:p>
        </p:txBody>
      </p:sp>
      <p:sp>
        <p:nvSpPr>
          <p:cNvPr id="868" name="Google Shape;868;g29d33fe0db6_0_131"/>
          <p:cNvSpPr txBox="1"/>
          <p:nvPr/>
        </p:nvSpPr>
        <p:spPr>
          <a:xfrm>
            <a:off x="6778625" y="4335462"/>
            <a:ext cx="2517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After observation</a:t>
            </a:r>
            <a:endParaRPr/>
          </a:p>
        </p:txBody>
      </p:sp>
      <p:pic>
        <p:nvPicPr>
          <p:cNvPr id="869" name="Google Shape;869;g29d33fe0db6_0_131" descr="txp_fig"/>
          <p:cNvPicPr preferRelativeResize="0"/>
          <p:nvPr/>
        </p:nvPicPr>
        <p:blipFill rotWithShape="1">
          <a:blip r:embed="rId5">
            <a:alphaModFix/>
          </a:blip>
          <a:srcRect/>
          <a:stretch/>
        </p:blipFill>
        <p:spPr>
          <a:xfrm>
            <a:off x="4549775" y="5257800"/>
            <a:ext cx="2765426" cy="314325"/>
          </a:xfrm>
          <a:prstGeom prst="rect">
            <a:avLst/>
          </a:prstGeom>
          <a:noFill/>
          <a:ln>
            <a:noFill/>
          </a:ln>
        </p:spPr>
      </p:pic>
      <p:pic>
        <p:nvPicPr>
          <p:cNvPr id="870" name="Google Shape;870;g29d33fe0db6_0_131"/>
          <p:cNvPicPr preferRelativeResize="0"/>
          <p:nvPr/>
        </p:nvPicPr>
        <p:blipFill rotWithShape="1">
          <a:blip r:embed="rId6">
            <a:alphaModFix/>
          </a:blip>
          <a:srcRect/>
          <a:stretch/>
        </p:blipFill>
        <p:spPr>
          <a:xfrm>
            <a:off x="9372600" y="4058769"/>
            <a:ext cx="2436812" cy="2521887"/>
          </a:xfrm>
          <a:prstGeom prst="rect">
            <a:avLst/>
          </a:prstGeom>
          <a:noFill/>
          <a:ln>
            <a:noFill/>
          </a:ln>
        </p:spPr>
      </p:pic>
      <p:pic>
        <p:nvPicPr>
          <p:cNvPr id="871" name="Google Shape;871;g29d33fe0db6_0_131"/>
          <p:cNvPicPr preferRelativeResize="0"/>
          <p:nvPr/>
        </p:nvPicPr>
        <p:blipFill rotWithShape="1">
          <a:blip r:embed="rId7">
            <a:alphaModFix/>
          </a:blip>
          <a:srcRect/>
          <a:stretch/>
        </p:blipFill>
        <p:spPr>
          <a:xfrm>
            <a:off x="152903" y="4114800"/>
            <a:ext cx="2561219" cy="25247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g29d33fe0db6_0_143"/>
          <p:cNvSpPr txBox="1">
            <a:spLocks noGrp="1"/>
          </p:cNvSpPr>
          <p:nvPr>
            <p:ph type="title"/>
          </p:nvPr>
        </p:nvSpPr>
        <p:spPr>
          <a:xfrm>
            <a:off x="0" y="-25400"/>
            <a:ext cx="9982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Weather HMM</a:t>
            </a:r>
            <a:endParaRPr/>
          </a:p>
        </p:txBody>
      </p:sp>
      <p:cxnSp>
        <p:nvCxnSpPr>
          <p:cNvPr id="878" name="Google Shape;878;g29d33fe0db6_0_143"/>
          <p:cNvCxnSpPr>
            <a:endCxn id="879" idx="2"/>
          </p:cNvCxnSpPr>
          <p:nvPr/>
        </p:nvCxnSpPr>
        <p:spPr>
          <a:xfrm>
            <a:off x="2133600" y="4327525"/>
            <a:ext cx="533400" cy="0"/>
          </a:xfrm>
          <a:prstGeom prst="straightConnector1">
            <a:avLst/>
          </a:prstGeom>
          <a:noFill/>
          <a:ln w="9525" cap="flat" cmpd="sng">
            <a:solidFill>
              <a:srgbClr val="2E2E97"/>
            </a:solidFill>
            <a:prstDash val="solid"/>
            <a:round/>
            <a:headEnd type="none" w="sm" len="sm"/>
            <a:tailEnd type="stealth" w="med" len="med"/>
          </a:ln>
        </p:spPr>
      </p:cxnSp>
      <p:graphicFrame>
        <p:nvGraphicFramePr>
          <p:cNvPr id="880" name="Google Shape;880;g29d33fe0db6_0_143"/>
          <p:cNvGraphicFramePr/>
          <p:nvPr/>
        </p:nvGraphicFramePr>
        <p:xfrm>
          <a:off x="7543800" y="4251325"/>
          <a:ext cx="2209800" cy="1844625"/>
        </p:xfrm>
        <a:graphic>
          <a:graphicData uri="http://schemas.openxmlformats.org/drawingml/2006/table">
            <a:tbl>
              <a:tblPr firstRow="1" bandRow="1">
                <a:noFill/>
                <a:tableStyleId>{EC05370D-7EAE-4E9B-AFFB-A62047C6C3DE}</a:tableStyleId>
              </a:tblPr>
              <a:tblGrid>
                <a:gridCol w="570675">
                  <a:extLst>
                    <a:ext uri="{9D8B030D-6E8A-4147-A177-3AD203B41FA5}">
                      <a16:colId xmlns:a16="http://schemas.microsoft.com/office/drawing/2014/main" val="20000"/>
                    </a:ext>
                  </a:extLst>
                </a:gridCol>
                <a:gridCol w="574425">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25">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r>
                        <a:rPr lang="en-US" sz="1800" b="0" u="none" strike="noStrike" cap="none" baseline="-25000">
                          <a:solidFill>
                            <a:srgbClr val="333399"/>
                          </a:solidFill>
                          <a:latin typeface="Calibri"/>
                          <a:ea typeface="Calibri"/>
                          <a:cs typeface="Calibri"/>
                          <a:sym typeface="Calibri"/>
                        </a:rPr>
                        <a:t>t</a:t>
                      </a:r>
                      <a:endParaRPr sz="1800" b="0" u="none" strike="noStrike" cap="none" baseline="-25000">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r>
                        <a:rPr lang="en-US" sz="1800" b="0" u="none" strike="noStrike" cap="none" baseline="-25000">
                          <a:solidFill>
                            <a:srgbClr val="333399"/>
                          </a:solidFill>
                          <a:latin typeface="Calibri"/>
                          <a:ea typeface="Calibri"/>
                          <a:cs typeface="Calibri"/>
                          <a:sym typeface="Calibri"/>
                        </a:rPr>
                        <a:t>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P(R</a:t>
                      </a:r>
                      <a:r>
                        <a:rPr lang="en-US" sz="1800" b="0" u="none" strike="noStrike" cap="none" baseline="-25000">
                          <a:solidFill>
                            <a:srgbClr val="333399"/>
                          </a:solidFill>
                          <a:latin typeface="Calibri"/>
                          <a:ea typeface="Calibri"/>
                          <a:cs typeface="Calibri"/>
                          <a:sym typeface="Calibri"/>
                        </a:rPr>
                        <a:t>t+1</a:t>
                      </a:r>
                      <a:r>
                        <a:rPr lang="en-US" sz="1800" b="0" u="none" strike="noStrike" cap="none">
                          <a:solidFill>
                            <a:srgbClr val="333399"/>
                          </a:solidFill>
                          <a:latin typeface="Calibri"/>
                          <a:ea typeface="Calibri"/>
                          <a:cs typeface="Calibri"/>
                          <a:sym typeface="Calibri"/>
                        </a:rPr>
                        <a:t>|R</a:t>
                      </a:r>
                      <a:r>
                        <a:rPr lang="en-US" sz="1800" b="0" u="none" strike="noStrike" cap="none" baseline="-25000">
                          <a:solidFill>
                            <a:srgbClr val="333399"/>
                          </a:solidFill>
                          <a:latin typeface="Calibri"/>
                          <a:ea typeface="Calibri"/>
                          <a:cs typeface="Calibri"/>
                          <a:sym typeface="Calibri"/>
                        </a:rPr>
                        <a:t>t</a:t>
                      </a:r>
                      <a:r>
                        <a:rPr lang="en-US" sz="1800" b="0" u="none" strike="noStrike" cap="none">
                          <a:solidFill>
                            <a:srgbClr val="333399"/>
                          </a:solidFill>
                          <a:latin typeface="Calibri"/>
                          <a:ea typeface="Calibri"/>
                          <a:cs typeface="Calibri"/>
                          <a:sym typeface="Calibri"/>
                        </a:rPr>
                        <a:t>)</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65875">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0.7</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0.3</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0.3</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0.7</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881" name="Google Shape;881;g29d33fe0db6_0_143"/>
          <p:cNvCxnSpPr/>
          <p:nvPr/>
        </p:nvCxnSpPr>
        <p:spPr>
          <a:xfrm>
            <a:off x="3657600" y="4716463"/>
            <a:ext cx="0" cy="503100"/>
          </a:xfrm>
          <a:prstGeom prst="straightConnector1">
            <a:avLst/>
          </a:prstGeom>
          <a:noFill/>
          <a:ln w="9525" cap="flat" cmpd="sng">
            <a:solidFill>
              <a:srgbClr val="2E2E97"/>
            </a:solidFill>
            <a:prstDash val="solid"/>
            <a:round/>
            <a:headEnd type="none" w="sm" len="sm"/>
            <a:tailEnd type="stealth" w="med" len="med"/>
          </a:ln>
        </p:spPr>
      </p:cxnSp>
      <p:cxnSp>
        <p:nvCxnSpPr>
          <p:cNvPr id="882" name="Google Shape;882;g29d33fe0db6_0_143"/>
          <p:cNvCxnSpPr>
            <a:endCxn id="883" idx="2"/>
          </p:cNvCxnSpPr>
          <p:nvPr/>
        </p:nvCxnSpPr>
        <p:spPr>
          <a:xfrm rot="10800000" flipH="1">
            <a:off x="4419600" y="4327525"/>
            <a:ext cx="533400" cy="7800"/>
          </a:xfrm>
          <a:prstGeom prst="straightConnector1">
            <a:avLst/>
          </a:prstGeom>
          <a:noFill/>
          <a:ln w="9525" cap="flat" cmpd="sng">
            <a:solidFill>
              <a:srgbClr val="2E2E97"/>
            </a:solidFill>
            <a:prstDash val="solid"/>
            <a:round/>
            <a:headEnd type="none" w="sm" len="sm"/>
            <a:tailEnd type="stealth" w="med" len="med"/>
          </a:ln>
        </p:spPr>
      </p:cxnSp>
      <p:cxnSp>
        <p:nvCxnSpPr>
          <p:cNvPr id="884" name="Google Shape;884;g29d33fe0db6_0_143"/>
          <p:cNvCxnSpPr/>
          <p:nvPr/>
        </p:nvCxnSpPr>
        <p:spPr>
          <a:xfrm>
            <a:off x="5943600" y="4724401"/>
            <a:ext cx="0" cy="503100"/>
          </a:xfrm>
          <a:prstGeom prst="straightConnector1">
            <a:avLst/>
          </a:prstGeom>
          <a:noFill/>
          <a:ln w="9525" cap="flat" cmpd="sng">
            <a:solidFill>
              <a:srgbClr val="2E2E97"/>
            </a:solidFill>
            <a:prstDash val="solid"/>
            <a:round/>
            <a:headEnd type="none" w="sm" len="sm"/>
            <a:tailEnd type="stealth" w="med" len="med"/>
          </a:ln>
        </p:spPr>
      </p:cxnSp>
      <p:graphicFrame>
        <p:nvGraphicFramePr>
          <p:cNvPr id="885" name="Google Shape;885;g29d33fe0db6_0_143"/>
          <p:cNvGraphicFramePr/>
          <p:nvPr/>
        </p:nvGraphicFramePr>
        <p:xfrm>
          <a:off x="9906000" y="4251325"/>
          <a:ext cx="2209800" cy="1844625"/>
        </p:xfrm>
        <a:graphic>
          <a:graphicData uri="http://schemas.openxmlformats.org/drawingml/2006/table">
            <a:tbl>
              <a:tblPr firstRow="1" bandRow="1">
                <a:noFill/>
                <a:tableStyleId>{EC05370D-7EAE-4E9B-AFFB-A62047C6C3DE}</a:tableStyleId>
              </a:tblPr>
              <a:tblGrid>
                <a:gridCol w="570675">
                  <a:extLst>
                    <a:ext uri="{9D8B030D-6E8A-4147-A177-3AD203B41FA5}">
                      <a16:colId xmlns:a16="http://schemas.microsoft.com/office/drawing/2014/main" val="20000"/>
                    </a:ext>
                  </a:extLst>
                </a:gridCol>
                <a:gridCol w="574425">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25">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r>
                        <a:rPr lang="en-US" sz="1800" b="0" u="none" strike="noStrike" cap="none" baseline="-25000">
                          <a:solidFill>
                            <a:srgbClr val="333399"/>
                          </a:solidFill>
                          <a:latin typeface="Calibri"/>
                          <a:ea typeface="Calibri"/>
                          <a:cs typeface="Calibri"/>
                          <a:sym typeface="Calibri"/>
                        </a:rPr>
                        <a:t>t</a:t>
                      </a:r>
                      <a:endParaRPr sz="1800" b="0" u="none" strike="noStrike" cap="none" baseline="-25000">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U</a:t>
                      </a:r>
                      <a:r>
                        <a:rPr lang="en-US" sz="1800" b="0" u="none" strike="noStrike" cap="none" baseline="-25000">
                          <a:solidFill>
                            <a:srgbClr val="333399"/>
                          </a:solidFill>
                          <a:latin typeface="Calibri"/>
                          <a:ea typeface="Calibri"/>
                          <a:cs typeface="Calibri"/>
                          <a:sym typeface="Calibri"/>
                        </a:rPr>
                        <a:t>t</a:t>
                      </a:r>
                      <a:endParaRPr sz="1800" b="0" u="none" strike="noStrike" cap="none" baseline="-25000">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P(U</a:t>
                      </a:r>
                      <a:r>
                        <a:rPr lang="en-US" sz="1800" b="0" u="none" strike="noStrike" cap="none" baseline="-25000">
                          <a:solidFill>
                            <a:srgbClr val="333399"/>
                          </a:solidFill>
                          <a:latin typeface="Calibri"/>
                          <a:ea typeface="Calibri"/>
                          <a:cs typeface="Calibri"/>
                          <a:sym typeface="Calibri"/>
                        </a:rPr>
                        <a:t>t</a:t>
                      </a:r>
                      <a:r>
                        <a:rPr lang="en-US" sz="1800" b="0" u="none" strike="noStrike" cap="none">
                          <a:solidFill>
                            <a:srgbClr val="333399"/>
                          </a:solidFill>
                          <a:latin typeface="Calibri"/>
                          <a:ea typeface="Calibri"/>
                          <a:cs typeface="Calibri"/>
                          <a:sym typeface="Calibri"/>
                        </a:rPr>
                        <a:t>|R</a:t>
                      </a:r>
                      <a:r>
                        <a:rPr lang="en-US" sz="1800" b="0" u="none" strike="noStrike" cap="none" baseline="-25000">
                          <a:solidFill>
                            <a:srgbClr val="333399"/>
                          </a:solidFill>
                          <a:latin typeface="Calibri"/>
                          <a:ea typeface="Calibri"/>
                          <a:cs typeface="Calibri"/>
                          <a:sym typeface="Calibri"/>
                        </a:rPr>
                        <a:t>t</a:t>
                      </a:r>
                      <a:r>
                        <a:rPr lang="en-US" sz="1800" b="0" u="none" strike="noStrike" cap="none">
                          <a:solidFill>
                            <a:srgbClr val="333399"/>
                          </a:solidFill>
                          <a:latin typeface="Calibri"/>
                          <a:ea typeface="Calibri"/>
                          <a:cs typeface="Calibri"/>
                          <a:sym typeface="Calibri"/>
                        </a:rPr>
                        <a:t>)</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65875">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+r</a:t>
                      </a:r>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0.9</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-u</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0.1</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0.2</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-r</a:t>
                      </a:r>
                      <a:endParaRPr sz="1800" b="0" u="none" strike="noStrike" cap="none">
                        <a:solidFill>
                          <a:srgbClr val="333399"/>
                        </a:solidFill>
                        <a:latin typeface="Calibri"/>
                        <a:ea typeface="Calibri"/>
                        <a:cs typeface="Calibri"/>
                        <a:sym typeface="Calibri"/>
                      </a:endParaRPr>
                    </a:p>
                  </a:txBody>
                  <a:tcPr marL="91450" marR="9145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99"/>
                        </a:buClr>
                        <a:buSzPts val="1800"/>
                        <a:buFont typeface="Calibri"/>
                        <a:buNone/>
                      </a:pPr>
                      <a:r>
                        <a:rPr lang="en-US" sz="1800" b="0" u="none" strike="noStrike" cap="none">
                          <a:solidFill>
                            <a:srgbClr val="333399"/>
                          </a:solidFill>
                          <a:latin typeface="Calibri"/>
                          <a:ea typeface="Calibri"/>
                          <a:cs typeface="Calibri"/>
                          <a:sym typeface="Calibri"/>
                        </a:rPr>
                        <a:t>-u</a:t>
                      </a:r>
                      <a:endParaRPr sz="1800" b="0" u="none" strike="noStrike" cap="none">
                        <a:solidFill>
                          <a:srgbClr val="333399"/>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333399"/>
                          </a:solidFill>
                          <a:latin typeface="Calibri"/>
                          <a:ea typeface="Calibri"/>
                          <a:cs typeface="Calibri"/>
                          <a:sym typeface="Calibri"/>
                        </a:rPr>
                        <a:t>0.8</a:t>
                      </a:r>
                      <a:endParaRPr/>
                    </a:p>
                  </a:txBody>
                  <a:tcPr marL="91450" marR="9145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86" name="Google Shape;886;g29d33fe0db6_0_143"/>
          <p:cNvSpPr/>
          <p:nvPr/>
        </p:nvSpPr>
        <p:spPr>
          <a:xfrm>
            <a:off x="2667000" y="5241925"/>
            <a:ext cx="1981200" cy="762000"/>
          </a:xfrm>
          <a:prstGeom prst="ellipse">
            <a:avLst/>
          </a:prstGeom>
          <a:solidFill>
            <a:srgbClr val="BFBFBF"/>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33399"/>
                </a:solidFill>
                <a:latin typeface="Calibri"/>
                <a:ea typeface="Calibri"/>
                <a:cs typeface="Calibri"/>
                <a:sym typeface="Calibri"/>
              </a:rPr>
              <a:t>Umbrella</a:t>
            </a:r>
            <a:r>
              <a:rPr lang="en-US" sz="1800" baseline="-25000">
                <a:solidFill>
                  <a:srgbClr val="333399"/>
                </a:solidFill>
                <a:latin typeface="Calibri"/>
                <a:ea typeface="Calibri"/>
                <a:cs typeface="Calibri"/>
                <a:sym typeface="Calibri"/>
              </a:rPr>
              <a:t>1</a:t>
            </a:r>
            <a:endParaRPr/>
          </a:p>
        </p:txBody>
      </p:sp>
      <p:sp>
        <p:nvSpPr>
          <p:cNvPr id="887" name="Google Shape;887;g29d33fe0db6_0_143"/>
          <p:cNvSpPr/>
          <p:nvPr/>
        </p:nvSpPr>
        <p:spPr>
          <a:xfrm>
            <a:off x="4953000" y="5241925"/>
            <a:ext cx="1981200" cy="762000"/>
          </a:xfrm>
          <a:prstGeom prst="ellipse">
            <a:avLst/>
          </a:prstGeom>
          <a:solidFill>
            <a:srgbClr val="BFBFBF"/>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33399"/>
                </a:solidFill>
                <a:latin typeface="Calibri"/>
                <a:ea typeface="Calibri"/>
                <a:cs typeface="Calibri"/>
                <a:sym typeface="Calibri"/>
              </a:rPr>
              <a:t>Umbrella</a:t>
            </a:r>
            <a:r>
              <a:rPr lang="en-US" sz="1800" baseline="-25000">
                <a:solidFill>
                  <a:srgbClr val="333399"/>
                </a:solidFill>
                <a:latin typeface="Calibri"/>
                <a:ea typeface="Calibri"/>
                <a:cs typeface="Calibri"/>
                <a:sym typeface="Calibri"/>
              </a:rPr>
              <a:t>2</a:t>
            </a:r>
            <a:endParaRPr/>
          </a:p>
        </p:txBody>
      </p:sp>
      <p:sp>
        <p:nvSpPr>
          <p:cNvPr id="888" name="Google Shape;888;g29d33fe0db6_0_143"/>
          <p:cNvSpPr/>
          <p:nvPr/>
        </p:nvSpPr>
        <p:spPr>
          <a:xfrm>
            <a:off x="381000" y="3946525"/>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33399"/>
                </a:solidFill>
                <a:latin typeface="Calibri"/>
                <a:ea typeface="Calibri"/>
                <a:cs typeface="Calibri"/>
                <a:sym typeface="Calibri"/>
              </a:rPr>
              <a:t>Rain</a:t>
            </a:r>
            <a:r>
              <a:rPr lang="en-US" sz="1800" baseline="-25000">
                <a:solidFill>
                  <a:srgbClr val="333399"/>
                </a:solidFill>
                <a:latin typeface="Calibri"/>
                <a:ea typeface="Calibri"/>
                <a:cs typeface="Calibri"/>
                <a:sym typeface="Calibri"/>
              </a:rPr>
              <a:t>0</a:t>
            </a:r>
            <a:endParaRPr/>
          </a:p>
        </p:txBody>
      </p:sp>
      <p:sp>
        <p:nvSpPr>
          <p:cNvPr id="879" name="Google Shape;879;g29d33fe0db6_0_143"/>
          <p:cNvSpPr/>
          <p:nvPr/>
        </p:nvSpPr>
        <p:spPr>
          <a:xfrm>
            <a:off x="2667000" y="3946525"/>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33399"/>
                </a:solidFill>
                <a:latin typeface="Calibri"/>
                <a:ea typeface="Calibri"/>
                <a:cs typeface="Calibri"/>
                <a:sym typeface="Calibri"/>
              </a:rPr>
              <a:t>Rain</a:t>
            </a:r>
            <a:r>
              <a:rPr lang="en-US" sz="1800" baseline="-25000">
                <a:solidFill>
                  <a:srgbClr val="333399"/>
                </a:solidFill>
                <a:latin typeface="Calibri"/>
                <a:ea typeface="Calibri"/>
                <a:cs typeface="Calibri"/>
                <a:sym typeface="Calibri"/>
              </a:rPr>
              <a:t>1</a:t>
            </a:r>
            <a:endParaRPr/>
          </a:p>
        </p:txBody>
      </p:sp>
      <p:sp>
        <p:nvSpPr>
          <p:cNvPr id="883" name="Google Shape;883;g29d33fe0db6_0_143"/>
          <p:cNvSpPr/>
          <p:nvPr/>
        </p:nvSpPr>
        <p:spPr>
          <a:xfrm>
            <a:off x="4953000" y="3946525"/>
            <a:ext cx="1981200" cy="7620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33399"/>
                </a:solidFill>
                <a:latin typeface="Calibri"/>
                <a:ea typeface="Calibri"/>
                <a:cs typeface="Calibri"/>
                <a:sym typeface="Calibri"/>
              </a:rPr>
              <a:t>Rain</a:t>
            </a:r>
            <a:r>
              <a:rPr lang="en-US" sz="1800" baseline="-25000">
                <a:solidFill>
                  <a:srgbClr val="333399"/>
                </a:solidFill>
                <a:latin typeface="Calibri"/>
                <a:ea typeface="Calibri"/>
                <a:cs typeface="Calibri"/>
                <a:sym typeface="Calibri"/>
              </a:rPr>
              <a:t>2</a:t>
            </a:r>
            <a:endParaRPr/>
          </a:p>
        </p:txBody>
      </p:sp>
      <p:pic>
        <p:nvPicPr>
          <p:cNvPr id="889" name="Google Shape;889;g29d33fe0db6_0_143"/>
          <p:cNvPicPr preferRelativeResize="0"/>
          <p:nvPr/>
        </p:nvPicPr>
        <p:blipFill rotWithShape="1">
          <a:blip r:embed="rId3">
            <a:alphaModFix/>
          </a:blip>
          <a:srcRect/>
          <a:stretch/>
        </p:blipFill>
        <p:spPr>
          <a:xfrm>
            <a:off x="9305378" y="63500"/>
            <a:ext cx="2621611" cy="890016"/>
          </a:xfrm>
          <a:prstGeom prst="rect">
            <a:avLst/>
          </a:prstGeom>
          <a:noFill/>
          <a:ln>
            <a:noFill/>
          </a:ln>
        </p:spPr>
      </p:pic>
      <p:cxnSp>
        <p:nvCxnSpPr>
          <p:cNvPr id="890" name="Google Shape;890;g29d33fe0db6_0_143"/>
          <p:cNvCxnSpPr/>
          <p:nvPr/>
        </p:nvCxnSpPr>
        <p:spPr>
          <a:xfrm>
            <a:off x="6934200" y="4327525"/>
            <a:ext cx="381000" cy="0"/>
          </a:xfrm>
          <a:prstGeom prst="straightConnector1">
            <a:avLst/>
          </a:prstGeom>
          <a:noFill/>
          <a:ln w="9525" cap="flat" cmpd="sng">
            <a:solidFill>
              <a:srgbClr val="2E2E97"/>
            </a:solidFill>
            <a:prstDash val="solid"/>
            <a:round/>
            <a:headEnd type="none" w="sm" len="sm"/>
            <a:tailEnd type="stealth" w="med" len="med"/>
          </a:ln>
        </p:spPr>
      </p:cxnSp>
      <p:sp>
        <p:nvSpPr>
          <p:cNvPr id="891" name="Google Shape;891;g29d33fe0db6_0_143"/>
          <p:cNvSpPr txBox="1"/>
          <p:nvPr/>
        </p:nvSpPr>
        <p:spPr>
          <a:xfrm>
            <a:off x="762000" y="2895600"/>
            <a:ext cx="1165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B(+r) = 0.5</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92" name="Google Shape;892;g29d33fe0db6_0_143"/>
          <p:cNvSpPr txBox="1"/>
          <p:nvPr/>
        </p:nvSpPr>
        <p:spPr>
          <a:xfrm>
            <a:off x="3055405" y="1828800"/>
            <a:ext cx="1222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B’(+r) = 0.5</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93" name="Google Shape;893;g29d33fe0db6_0_143"/>
          <p:cNvSpPr txBox="1"/>
          <p:nvPr/>
        </p:nvSpPr>
        <p:spPr>
          <a:xfrm>
            <a:off x="3048000" y="2858869"/>
            <a:ext cx="1399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B(+r) = 0.818</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  = 0.182</a:t>
            </a:r>
            <a:endParaRPr/>
          </a:p>
        </p:txBody>
      </p:sp>
      <p:sp>
        <p:nvSpPr>
          <p:cNvPr id="894" name="Google Shape;894;g29d33fe0db6_0_143"/>
          <p:cNvSpPr txBox="1"/>
          <p:nvPr/>
        </p:nvSpPr>
        <p:spPr>
          <a:xfrm>
            <a:off x="5265205" y="1828800"/>
            <a:ext cx="1456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B’(+r) = 0.627</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  = 0.373</a:t>
            </a:r>
            <a:endParaRPr/>
          </a:p>
        </p:txBody>
      </p:sp>
      <p:sp>
        <p:nvSpPr>
          <p:cNvPr id="895" name="Google Shape;895;g29d33fe0db6_0_143"/>
          <p:cNvSpPr txBox="1"/>
          <p:nvPr/>
        </p:nvSpPr>
        <p:spPr>
          <a:xfrm>
            <a:off x="5257800" y="2895600"/>
            <a:ext cx="1399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B(+r) = 0.883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  = 0.117</a:t>
            </a:r>
            <a:endParaRPr/>
          </a:p>
        </p:txBody>
      </p:sp>
      <p:cxnSp>
        <p:nvCxnSpPr>
          <p:cNvPr id="896" name="Google Shape;896;g29d33fe0db6_0_143"/>
          <p:cNvCxnSpPr>
            <a:stCxn id="891" idx="3"/>
            <a:endCxn id="892" idx="1"/>
          </p:cNvCxnSpPr>
          <p:nvPr/>
        </p:nvCxnSpPr>
        <p:spPr>
          <a:xfrm rot="10800000" flipH="1">
            <a:off x="1927200" y="2152050"/>
            <a:ext cx="1128300" cy="1066800"/>
          </a:xfrm>
          <a:prstGeom prst="straightConnector1">
            <a:avLst/>
          </a:prstGeom>
          <a:noFill/>
          <a:ln w="9525" cap="flat" cmpd="sng">
            <a:solidFill>
              <a:srgbClr val="2E2E97"/>
            </a:solidFill>
            <a:prstDash val="solid"/>
            <a:round/>
            <a:headEnd type="none" w="sm" len="sm"/>
            <a:tailEnd type="stealth" w="med" len="med"/>
          </a:ln>
        </p:spPr>
      </p:cxnSp>
      <p:cxnSp>
        <p:nvCxnSpPr>
          <p:cNvPr id="897" name="Google Shape;897;g29d33fe0db6_0_143"/>
          <p:cNvCxnSpPr>
            <a:endCxn id="893" idx="0"/>
          </p:cNvCxnSpPr>
          <p:nvPr/>
        </p:nvCxnSpPr>
        <p:spPr>
          <a:xfrm flipH="1">
            <a:off x="3747600" y="2514469"/>
            <a:ext cx="62400" cy="344400"/>
          </a:xfrm>
          <a:prstGeom prst="straightConnector1">
            <a:avLst/>
          </a:prstGeom>
          <a:noFill/>
          <a:ln w="9525" cap="flat" cmpd="sng">
            <a:solidFill>
              <a:srgbClr val="2E2E97"/>
            </a:solidFill>
            <a:prstDash val="solid"/>
            <a:round/>
            <a:headEnd type="none" w="sm" len="sm"/>
            <a:tailEnd type="stealth" w="med" len="med"/>
          </a:ln>
        </p:spPr>
      </p:cxnSp>
      <p:cxnSp>
        <p:nvCxnSpPr>
          <p:cNvPr id="898" name="Google Shape;898;g29d33fe0db6_0_143"/>
          <p:cNvCxnSpPr/>
          <p:nvPr/>
        </p:nvCxnSpPr>
        <p:spPr>
          <a:xfrm>
            <a:off x="6019800" y="2514600"/>
            <a:ext cx="10500" cy="344400"/>
          </a:xfrm>
          <a:prstGeom prst="straightConnector1">
            <a:avLst/>
          </a:prstGeom>
          <a:noFill/>
          <a:ln w="9525" cap="flat" cmpd="sng">
            <a:solidFill>
              <a:srgbClr val="2E2E97"/>
            </a:solidFill>
            <a:prstDash val="solid"/>
            <a:round/>
            <a:headEnd type="none" w="sm" len="sm"/>
            <a:tailEnd type="stealth" w="med" len="med"/>
          </a:ln>
        </p:spPr>
      </p:cxnSp>
      <p:cxnSp>
        <p:nvCxnSpPr>
          <p:cNvPr id="899" name="Google Shape;899;g29d33fe0db6_0_143"/>
          <p:cNvCxnSpPr>
            <a:stCxn id="893" idx="3"/>
            <a:endCxn id="894" idx="1"/>
          </p:cNvCxnSpPr>
          <p:nvPr/>
        </p:nvCxnSpPr>
        <p:spPr>
          <a:xfrm rot="10800000" flipH="1">
            <a:off x="4447200" y="2151919"/>
            <a:ext cx="818100" cy="1030200"/>
          </a:xfrm>
          <a:prstGeom prst="straightConnector1">
            <a:avLst/>
          </a:prstGeom>
          <a:noFill/>
          <a:ln w="9525" cap="flat" cmpd="sng">
            <a:solidFill>
              <a:srgbClr val="2E2E97"/>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Markov Assumption: Conditional Independence</a:t>
            </a:r>
            <a:endParaRPr sz="4000"/>
          </a:p>
        </p:txBody>
      </p:sp>
      <p:sp>
        <p:nvSpPr>
          <p:cNvPr id="126" name="Google Shape;126;p4"/>
          <p:cNvSpPr txBox="1">
            <a:spLocks noGrp="1"/>
          </p:cNvSpPr>
          <p:nvPr>
            <p:ph type="body" idx="1"/>
          </p:nvPr>
        </p:nvSpPr>
        <p:spPr>
          <a:xfrm>
            <a:off x="2438400" y="3200400"/>
            <a:ext cx="8077200" cy="3154363"/>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800"/>
              <a:buChar char="o"/>
            </a:pPr>
            <a:r>
              <a:rPr lang="en-US" sz="2800"/>
              <a:t>Basic conditional independence:</a:t>
            </a:r>
            <a:endParaRPr/>
          </a:p>
          <a:p>
            <a:pPr marL="742913" lvl="1" indent="-285736" algn="l" rtl="0">
              <a:lnSpc>
                <a:spcPct val="80000"/>
              </a:lnSpc>
              <a:spcBef>
                <a:spcPts val="480"/>
              </a:spcBef>
              <a:spcAft>
                <a:spcPts val="0"/>
              </a:spcAft>
              <a:buSzPts val="2400"/>
              <a:buChar char="o"/>
            </a:pPr>
            <a:r>
              <a:rPr lang="en-US" sz="2400"/>
              <a:t>Past and future independent given the present</a:t>
            </a:r>
            <a:endParaRPr/>
          </a:p>
          <a:p>
            <a:pPr marL="742913" lvl="1" indent="-285736" algn="l" rtl="0">
              <a:lnSpc>
                <a:spcPct val="80000"/>
              </a:lnSpc>
              <a:spcBef>
                <a:spcPts val="480"/>
              </a:spcBef>
              <a:spcAft>
                <a:spcPts val="0"/>
              </a:spcAft>
              <a:buSzPts val="2400"/>
              <a:buChar char="o"/>
            </a:pPr>
            <a:r>
              <a:rPr lang="en-US" sz="2400"/>
              <a:t>Each time step only depends on the previous</a:t>
            </a:r>
            <a:endParaRPr/>
          </a:p>
          <a:p>
            <a:pPr marL="742913" lvl="1" indent="-285736" algn="l" rtl="0">
              <a:lnSpc>
                <a:spcPct val="80000"/>
              </a:lnSpc>
              <a:spcBef>
                <a:spcPts val="480"/>
              </a:spcBef>
              <a:spcAft>
                <a:spcPts val="0"/>
              </a:spcAft>
              <a:buSzPts val="2400"/>
              <a:buChar char="o"/>
            </a:pPr>
            <a:r>
              <a:rPr lang="en-US" sz="2400"/>
              <a:t>This is called the (first order) Markov property</a:t>
            </a:r>
            <a:endParaRPr/>
          </a:p>
          <a:p>
            <a:pPr marL="742913" lvl="1" indent="-133336" algn="l" rtl="0">
              <a:lnSpc>
                <a:spcPct val="80000"/>
              </a:lnSpc>
              <a:spcBef>
                <a:spcPts val="480"/>
              </a:spcBef>
              <a:spcAft>
                <a:spcPts val="0"/>
              </a:spcAft>
              <a:buSzPts val="2400"/>
              <a:buNone/>
            </a:pPr>
            <a:endParaRPr sz="2400"/>
          </a:p>
        </p:txBody>
      </p:sp>
      <p:pic>
        <p:nvPicPr>
          <p:cNvPr id="127" name="Google Shape;127;p4"/>
          <p:cNvPicPr preferRelativeResize="0"/>
          <p:nvPr/>
        </p:nvPicPr>
        <p:blipFill rotWithShape="1">
          <a:blip r:embed="rId3">
            <a:alphaModFix/>
          </a:blip>
          <a:srcRect/>
          <a:stretch/>
        </p:blipFill>
        <p:spPr>
          <a:xfrm>
            <a:off x="2667002" y="1399767"/>
            <a:ext cx="6790812" cy="149583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29d33fe0db6_0_17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Online Belief Updates</a:t>
            </a:r>
            <a:endParaRPr/>
          </a:p>
        </p:txBody>
      </p:sp>
      <p:sp>
        <p:nvSpPr>
          <p:cNvPr id="906" name="Google Shape;906;g29d33fe0db6_0_170"/>
          <p:cNvSpPr txBox="1">
            <a:spLocks noGrp="1"/>
          </p:cNvSpPr>
          <p:nvPr>
            <p:ph type="body" idx="1"/>
          </p:nvPr>
        </p:nvSpPr>
        <p:spPr>
          <a:xfrm>
            <a:off x="406400" y="1397001"/>
            <a:ext cx="11379300" cy="47292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Every time step, we start with current P(X | evidence)</a:t>
            </a:r>
            <a:endParaRPr/>
          </a:p>
          <a:p>
            <a:pPr marL="342882" lvl="0" indent="-342882" algn="l" rtl="0">
              <a:spcBef>
                <a:spcPts val="480"/>
              </a:spcBef>
              <a:spcAft>
                <a:spcPts val="0"/>
              </a:spcAft>
              <a:buSzPts val="2400"/>
              <a:buChar char="o"/>
            </a:pPr>
            <a:r>
              <a:rPr lang="en-US" sz="2400">
                <a:latin typeface="Calibri"/>
                <a:ea typeface="Calibri"/>
                <a:cs typeface="Calibri"/>
                <a:sym typeface="Calibri"/>
              </a:rPr>
              <a:t>We update for time:</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We update for evidence:</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The forward algorithm does both at once (and doesn’t normalize)</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p:txBody>
      </p:sp>
      <p:pic>
        <p:nvPicPr>
          <p:cNvPr id="907" name="Google Shape;907;g29d33fe0db6_0_170" descr="txp_fig"/>
          <p:cNvPicPr preferRelativeResize="0"/>
          <p:nvPr/>
        </p:nvPicPr>
        <p:blipFill rotWithShape="1">
          <a:blip r:embed="rId3">
            <a:alphaModFix/>
          </a:blip>
          <a:srcRect/>
          <a:stretch/>
        </p:blipFill>
        <p:spPr>
          <a:xfrm>
            <a:off x="1295400" y="2740025"/>
            <a:ext cx="6629398" cy="612775"/>
          </a:xfrm>
          <a:prstGeom prst="rect">
            <a:avLst/>
          </a:prstGeom>
          <a:noFill/>
          <a:ln>
            <a:noFill/>
          </a:ln>
        </p:spPr>
      </p:pic>
      <p:pic>
        <p:nvPicPr>
          <p:cNvPr id="908" name="Google Shape;908;g29d33fe0db6_0_170" descr="txp_fig"/>
          <p:cNvPicPr preferRelativeResize="0"/>
          <p:nvPr/>
        </p:nvPicPr>
        <p:blipFill rotWithShape="1">
          <a:blip r:embed="rId4">
            <a:alphaModFix/>
          </a:blip>
          <a:srcRect/>
          <a:stretch/>
        </p:blipFill>
        <p:spPr>
          <a:xfrm>
            <a:off x="1219200" y="4945062"/>
            <a:ext cx="5114925" cy="312738"/>
          </a:xfrm>
          <a:prstGeom prst="rect">
            <a:avLst/>
          </a:prstGeom>
          <a:noFill/>
          <a:ln>
            <a:noFill/>
          </a:ln>
        </p:spPr>
      </p:pic>
      <p:grpSp>
        <p:nvGrpSpPr>
          <p:cNvPr id="909" name="Google Shape;909;g29d33fe0db6_0_170"/>
          <p:cNvGrpSpPr/>
          <p:nvPr/>
        </p:nvGrpSpPr>
        <p:grpSpPr>
          <a:xfrm>
            <a:off x="8991600" y="2338607"/>
            <a:ext cx="2049379" cy="701422"/>
            <a:chOff x="4800" y="1056"/>
            <a:chExt cx="876" cy="300"/>
          </a:xfrm>
        </p:grpSpPr>
        <p:sp>
          <p:nvSpPr>
            <p:cNvPr id="910" name="Google Shape;910;g29d33fe0db6_0_170"/>
            <p:cNvSpPr/>
            <p:nvPr/>
          </p:nvSpPr>
          <p:spPr>
            <a:xfrm>
              <a:off x="5376" y="1056"/>
              <a:ext cx="300" cy="3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2</a:t>
              </a:r>
              <a:endParaRPr/>
            </a:p>
          </p:txBody>
        </p:sp>
        <p:cxnSp>
          <p:nvCxnSpPr>
            <p:cNvPr id="911" name="Google Shape;911;g29d33fe0db6_0_170"/>
            <p:cNvCxnSpPr>
              <a:stCxn id="912" idx="6"/>
              <a:endCxn id="910" idx="2"/>
            </p:cNvCxnSpPr>
            <p:nvPr/>
          </p:nvCxnSpPr>
          <p:spPr>
            <a:xfrm>
              <a:off x="5100" y="1206"/>
              <a:ext cx="300" cy="0"/>
            </a:xfrm>
            <a:prstGeom prst="straightConnector1">
              <a:avLst/>
            </a:prstGeom>
            <a:noFill/>
            <a:ln w="28575" cap="flat" cmpd="sng">
              <a:solidFill>
                <a:schemeClr val="dk1"/>
              </a:solidFill>
              <a:prstDash val="solid"/>
              <a:round/>
              <a:headEnd type="none" w="med" len="med"/>
              <a:tailEnd type="triangle" w="lg" len="lg"/>
            </a:ln>
          </p:spPr>
        </p:cxnSp>
        <p:sp>
          <p:nvSpPr>
            <p:cNvPr id="912" name="Google Shape;912;g29d33fe0db6_0_170"/>
            <p:cNvSpPr/>
            <p:nvPr/>
          </p:nvSpPr>
          <p:spPr>
            <a:xfrm>
              <a:off x="4800" y="1056"/>
              <a:ext cx="300" cy="3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1</a:t>
              </a:r>
              <a:endParaRPr/>
            </a:p>
          </p:txBody>
        </p:sp>
      </p:grpSp>
      <p:grpSp>
        <p:nvGrpSpPr>
          <p:cNvPr id="913" name="Google Shape;913;g29d33fe0db6_0_170"/>
          <p:cNvGrpSpPr/>
          <p:nvPr/>
        </p:nvGrpSpPr>
        <p:grpSpPr>
          <a:xfrm>
            <a:off x="9525000" y="3657600"/>
            <a:ext cx="680357" cy="2051954"/>
            <a:chOff x="5256" y="2199"/>
            <a:chExt cx="300" cy="905"/>
          </a:xfrm>
        </p:grpSpPr>
        <p:sp>
          <p:nvSpPr>
            <p:cNvPr id="914" name="Google Shape;914;g29d33fe0db6_0_170"/>
            <p:cNvSpPr/>
            <p:nvPr/>
          </p:nvSpPr>
          <p:spPr>
            <a:xfrm>
              <a:off x="5256" y="2199"/>
              <a:ext cx="300" cy="3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X</a:t>
              </a:r>
              <a:r>
                <a:rPr lang="en-US" sz="2400" baseline="-25000">
                  <a:solidFill>
                    <a:schemeClr val="dk1"/>
                  </a:solidFill>
                  <a:latin typeface="Calibri"/>
                  <a:ea typeface="Calibri"/>
                  <a:cs typeface="Calibri"/>
                  <a:sym typeface="Calibri"/>
                </a:rPr>
                <a:t>2</a:t>
              </a:r>
              <a:endParaRPr sz="1400" baseline="-25000">
                <a:solidFill>
                  <a:schemeClr val="dk1"/>
                </a:solidFill>
                <a:latin typeface="Calibri"/>
                <a:ea typeface="Calibri"/>
                <a:cs typeface="Calibri"/>
                <a:sym typeface="Calibri"/>
              </a:endParaRPr>
            </a:p>
          </p:txBody>
        </p:sp>
        <p:cxnSp>
          <p:nvCxnSpPr>
            <p:cNvPr id="915" name="Google Shape;915;g29d33fe0db6_0_170"/>
            <p:cNvCxnSpPr>
              <a:stCxn id="914" idx="4"/>
              <a:endCxn id="916" idx="0"/>
            </p:cNvCxnSpPr>
            <p:nvPr/>
          </p:nvCxnSpPr>
          <p:spPr>
            <a:xfrm>
              <a:off x="5406" y="2499"/>
              <a:ext cx="0" cy="300"/>
            </a:xfrm>
            <a:prstGeom prst="straightConnector1">
              <a:avLst/>
            </a:prstGeom>
            <a:noFill/>
            <a:ln w="28575" cap="flat" cmpd="sng">
              <a:solidFill>
                <a:schemeClr val="dk1"/>
              </a:solidFill>
              <a:prstDash val="solid"/>
              <a:round/>
              <a:headEnd type="none" w="med" len="med"/>
              <a:tailEnd type="triangle" w="lg" len="lg"/>
            </a:ln>
          </p:spPr>
        </p:cxnSp>
        <p:sp>
          <p:nvSpPr>
            <p:cNvPr id="916" name="Google Shape;916;g29d33fe0db6_0_170"/>
            <p:cNvSpPr/>
            <p:nvPr/>
          </p:nvSpPr>
          <p:spPr>
            <a:xfrm>
              <a:off x="5256" y="2804"/>
              <a:ext cx="300" cy="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E</a:t>
              </a:r>
              <a:r>
                <a:rPr lang="en-US" sz="2400" baseline="-25000">
                  <a:solidFill>
                    <a:schemeClr val="dk1"/>
                  </a:solidFill>
                  <a:latin typeface="Calibri"/>
                  <a:ea typeface="Calibri"/>
                  <a:cs typeface="Calibri"/>
                  <a:sym typeface="Calibri"/>
                </a:rPr>
                <a:t>2</a:t>
              </a:r>
              <a:endParaRPr sz="1400" baseline="-25000">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g29d33fe0db6_0_18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The Forward Algorithm</a:t>
            </a:r>
            <a:endParaRPr/>
          </a:p>
        </p:txBody>
      </p:sp>
      <p:sp>
        <p:nvSpPr>
          <p:cNvPr id="923" name="Google Shape;923;g29d33fe0db6_0_186"/>
          <p:cNvSpPr txBox="1">
            <a:spLocks noGrp="1"/>
          </p:cNvSpPr>
          <p:nvPr>
            <p:ph type="body" idx="1"/>
          </p:nvPr>
        </p:nvSpPr>
        <p:spPr>
          <a:xfrm>
            <a:off x="1066800" y="1219200"/>
            <a:ext cx="8458200" cy="45261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We are given evidence at each time and want to know</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We can derive the following updates</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Font typeface="Noto Sans Symbols"/>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39682" algn="l" rtl="0">
              <a:spcBef>
                <a:spcPts val="640"/>
              </a:spcBef>
              <a:spcAft>
                <a:spcPts val="0"/>
              </a:spcAft>
              <a:buSzPts val="3200"/>
              <a:buNone/>
            </a:pPr>
            <a:endParaRPr>
              <a:latin typeface="Calibri"/>
              <a:ea typeface="Calibri"/>
              <a:cs typeface="Calibri"/>
              <a:sym typeface="Calibri"/>
            </a:endParaRPr>
          </a:p>
        </p:txBody>
      </p:sp>
      <p:pic>
        <p:nvPicPr>
          <p:cNvPr id="924" name="Google Shape;924;g29d33fe0db6_0_186" descr="txp_fig"/>
          <p:cNvPicPr preferRelativeResize="0"/>
          <p:nvPr/>
        </p:nvPicPr>
        <p:blipFill rotWithShape="1">
          <a:blip r:embed="rId3">
            <a:alphaModFix/>
          </a:blip>
          <a:srcRect/>
          <a:stretch/>
        </p:blipFill>
        <p:spPr>
          <a:xfrm>
            <a:off x="2743200" y="3800475"/>
            <a:ext cx="3154362" cy="615950"/>
          </a:xfrm>
          <a:prstGeom prst="rect">
            <a:avLst/>
          </a:prstGeom>
          <a:noFill/>
          <a:ln>
            <a:noFill/>
          </a:ln>
        </p:spPr>
      </p:pic>
      <p:pic>
        <p:nvPicPr>
          <p:cNvPr id="925" name="Google Shape;925;g29d33fe0db6_0_186" descr="txp_fig"/>
          <p:cNvPicPr preferRelativeResize="0"/>
          <p:nvPr/>
        </p:nvPicPr>
        <p:blipFill rotWithShape="1">
          <a:blip r:embed="rId4">
            <a:alphaModFix/>
          </a:blip>
          <a:srcRect/>
          <a:stretch/>
        </p:blipFill>
        <p:spPr>
          <a:xfrm>
            <a:off x="1255713" y="3260725"/>
            <a:ext cx="3468686" cy="315913"/>
          </a:xfrm>
          <a:prstGeom prst="rect">
            <a:avLst/>
          </a:prstGeom>
          <a:noFill/>
          <a:ln>
            <a:noFill/>
          </a:ln>
        </p:spPr>
      </p:pic>
      <p:pic>
        <p:nvPicPr>
          <p:cNvPr id="926" name="Google Shape;926;g29d33fe0db6_0_186" descr="txp_fig"/>
          <p:cNvPicPr preferRelativeResize="0"/>
          <p:nvPr/>
        </p:nvPicPr>
        <p:blipFill rotWithShape="1">
          <a:blip r:embed="rId5">
            <a:alphaModFix/>
          </a:blip>
          <a:srcRect/>
          <a:stretch/>
        </p:blipFill>
        <p:spPr>
          <a:xfrm>
            <a:off x="2727325" y="4632325"/>
            <a:ext cx="5781674" cy="615950"/>
          </a:xfrm>
          <a:prstGeom prst="rect">
            <a:avLst/>
          </a:prstGeom>
          <a:noFill/>
          <a:ln>
            <a:noFill/>
          </a:ln>
        </p:spPr>
      </p:pic>
      <p:pic>
        <p:nvPicPr>
          <p:cNvPr id="927" name="Google Shape;927;g29d33fe0db6_0_186" descr="txp_fig"/>
          <p:cNvPicPr preferRelativeResize="0"/>
          <p:nvPr/>
        </p:nvPicPr>
        <p:blipFill rotWithShape="1">
          <a:blip r:embed="rId6">
            <a:alphaModFix/>
          </a:blip>
          <a:srcRect/>
          <a:stretch/>
        </p:blipFill>
        <p:spPr>
          <a:xfrm>
            <a:off x="2773363" y="5470525"/>
            <a:ext cx="5840413" cy="615950"/>
          </a:xfrm>
          <a:prstGeom prst="rect">
            <a:avLst/>
          </a:prstGeom>
          <a:noFill/>
          <a:ln>
            <a:noFill/>
          </a:ln>
        </p:spPr>
      </p:pic>
      <p:pic>
        <p:nvPicPr>
          <p:cNvPr id="928" name="Google Shape;928;g29d33fe0db6_0_186" descr="txp_fig"/>
          <p:cNvPicPr preferRelativeResize="0"/>
          <p:nvPr/>
        </p:nvPicPr>
        <p:blipFill rotWithShape="1">
          <a:blip r:embed="rId7">
            <a:alphaModFix/>
          </a:blip>
          <a:srcRect/>
          <a:stretch/>
        </p:blipFill>
        <p:spPr>
          <a:xfrm>
            <a:off x="3424238" y="1905000"/>
            <a:ext cx="2822576" cy="315913"/>
          </a:xfrm>
          <a:prstGeom prst="rect">
            <a:avLst/>
          </a:prstGeom>
          <a:noFill/>
          <a:ln>
            <a:noFill/>
          </a:ln>
        </p:spPr>
      </p:pic>
      <p:sp>
        <p:nvSpPr>
          <p:cNvPr id="929" name="Google Shape;929;g29d33fe0db6_0_186"/>
          <p:cNvSpPr/>
          <p:nvPr/>
        </p:nvSpPr>
        <p:spPr>
          <a:xfrm>
            <a:off x="8305800" y="2819400"/>
            <a:ext cx="3581400" cy="990600"/>
          </a:xfrm>
          <a:prstGeom prst="wedgeRectCallout">
            <a:avLst>
              <a:gd name="adj1" fmla="val -146411"/>
              <a:gd name="adj2" fmla="val 1067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We can normalize as we go if we want to have P(x|e) at each time step, or just once at the end…</a:t>
            </a:r>
            <a:endParaRPr/>
          </a:p>
        </p:txBody>
      </p:sp>
      <p:sp>
        <p:nvSpPr>
          <p:cNvPr id="930" name="Google Shape;930;g29d33fe0db6_0_186"/>
          <p:cNvSpPr txBox="1"/>
          <p:nvPr/>
        </p:nvSpPr>
        <p:spPr>
          <a:xfrm>
            <a:off x="7696200" y="6488113"/>
            <a:ext cx="44958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FF0000"/>
                </a:solidFill>
                <a:latin typeface="Calibri"/>
                <a:ea typeface="Calibri"/>
                <a:cs typeface="Calibri"/>
                <a:sym typeface="Calibri"/>
              </a:rPr>
              <a:t>[Demo: Ghostbusters Exact Filtering (L15D2)]</a:t>
            </a:r>
            <a:endParaRPr/>
          </a:p>
        </p:txBody>
      </p:sp>
      <p:sp>
        <p:nvSpPr>
          <p:cNvPr id="931" name="Google Shape;931;g29d33fe0db6_0_186"/>
          <p:cNvSpPr txBox="1"/>
          <p:nvPr/>
        </p:nvSpPr>
        <p:spPr>
          <a:xfrm>
            <a:off x="3143150" y="3352800"/>
            <a:ext cx="114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g29d33fe0db6_0_7"/>
          <p:cNvSpPr txBox="1">
            <a:spLocks noGrp="1"/>
          </p:cNvSpPr>
          <p:nvPr>
            <p:ph type="title"/>
          </p:nvPr>
        </p:nvSpPr>
        <p:spPr>
          <a:xfrm>
            <a:off x="0" y="-25400"/>
            <a:ext cx="12192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Inference: Prediction</a:t>
            </a:r>
            <a:endParaRPr/>
          </a:p>
        </p:txBody>
      </p:sp>
      <p:sp>
        <p:nvSpPr>
          <p:cNvPr id="938" name="Google Shape;938;g29d33fe0db6_0_7"/>
          <p:cNvSpPr txBox="1">
            <a:spLocks noGrp="1"/>
          </p:cNvSpPr>
          <p:nvPr>
            <p:ph type="body" idx="1"/>
          </p:nvPr>
        </p:nvSpPr>
        <p:spPr>
          <a:xfrm>
            <a:off x="406400" y="1397001"/>
            <a:ext cx="11379300" cy="47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o"/>
            </a:pPr>
            <a:r>
              <a:rPr lang="en-US"/>
              <a:t>Prediction</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marR="0" lvl="0" indent="-342900" algn="l" rtl="0">
              <a:lnSpc>
                <a:spcPct val="100000"/>
              </a:lnSpc>
              <a:spcBef>
                <a:spcPts val="360"/>
              </a:spcBef>
              <a:spcAft>
                <a:spcPts val="0"/>
              </a:spcAft>
              <a:buSzPts val="1800"/>
              <a:buChar char="o"/>
            </a:pPr>
            <a:r>
              <a:rPr lang="en-US"/>
              <a:t>Smoothing</a:t>
            </a:r>
            <a:endParaRPr/>
          </a:p>
          <a:p>
            <a:pPr marL="457200" lvl="0" indent="0" algn="l" rtl="0">
              <a:spcBef>
                <a:spcPts val="360"/>
              </a:spcBef>
              <a:spcAft>
                <a:spcPts val="0"/>
              </a:spcAft>
              <a:buNone/>
            </a:pPr>
            <a:endParaRPr/>
          </a:p>
        </p:txBody>
      </p:sp>
      <p:sp>
        <p:nvSpPr>
          <p:cNvPr id="939" name="Google Shape;939;g29d33fe0db6_0_7"/>
          <p:cNvSpPr txBox="1">
            <a:spLocks noGrp="1"/>
          </p:cNvSpPr>
          <p:nvPr>
            <p:ph type="sldNum" idx="12"/>
          </p:nvPr>
        </p:nvSpPr>
        <p:spPr>
          <a:xfrm>
            <a:off x="6553200" y="62452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500"/>
              <a:buFont typeface="Arial"/>
              <a:buNone/>
            </a:pPr>
            <a:fld id="{00000000-1234-1234-1234-123412341234}" type="slidenum">
              <a:rPr lang="en-US"/>
              <a:t>42</a:t>
            </a:fld>
            <a:endParaRPr/>
          </a:p>
        </p:txBody>
      </p:sp>
      <p:pic>
        <p:nvPicPr>
          <p:cNvPr id="940" name="Google Shape;940;g29d33fe0db6_0_7"/>
          <p:cNvPicPr preferRelativeResize="0"/>
          <p:nvPr/>
        </p:nvPicPr>
        <p:blipFill>
          <a:blip r:embed="rId3">
            <a:alphaModFix/>
          </a:blip>
          <a:stretch>
            <a:fillRect/>
          </a:stretch>
        </p:blipFill>
        <p:spPr>
          <a:xfrm>
            <a:off x="2224075" y="2457450"/>
            <a:ext cx="7743825" cy="971550"/>
          </a:xfrm>
          <a:prstGeom prst="rect">
            <a:avLst/>
          </a:prstGeom>
          <a:noFill/>
          <a:ln>
            <a:noFill/>
          </a:ln>
        </p:spPr>
      </p:pic>
      <p:pic>
        <p:nvPicPr>
          <p:cNvPr id="941" name="Google Shape;941;g29d33fe0db6_0_7"/>
          <p:cNvPicPr preferRelativeResize="0"/>
          <p:nvPr/>
        </p:nvPicPr>
        <p:blipFill>
          <a:blip r:embed="rId4">
            <a:alphaModFix/>
          </a:blip>
          <a:stretch>
            <a:fillRect/>
          </a:stretch>
        </p:blipFill>
        <p:spPr>
          <a:xfrm>
            <a:off x="956138" y="4306913"/>
            <a:ext cx="11115675" cy="2047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g29d33fe0db6_0_520"/>
          <p:cNvSpPr txBox="1">
            <a:spLocks noGrp="1"/>
          </p:cNvSpPr>
          <p:nvPr>
            <p:ph type="title"/>
          </p:nvPr>
        </p:nvSpPr>
        <p:spPr>
          <a:xfrm>
            <a:off x="0" y="-25400"/>
            <a:ext cx="12192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Inference: Smoothing</a:t>
            </a:r>
            <a:endParaRPr/>
          </a:p>
        </p:txBody>
      </p:sp>
      <p:sp>
        <p:nvSpPr>
          <p:cNvPr id="948" name="Google Shape;948;g29d33fe0db6_0_520"/>
          <p:cNvSpPr txBox="1">
            <a:spLocks noGrp="1"/>
          </p:cNvSpPr>
          <p:nvPr>
            <p:ph type="body" idx="1"/>
          </p:nvPr>
        </p:nvSpPr>
        <p:spPr>
          <a:xfrm>
            <a:off x="406400" y="1397001"/>
            <a:ext cx="11379300" cy="4729200"/>
          </a:xfrm>
          <a:prstGeom prst="rect">
            <a:avLst/>
          </a:prstGeom>
        </p:spPr>
        <p:txBody>
          <a:bodyPr spcFirstLastPara="1" wrap="square" lIns="91425" tIns="45700" rIns="91425" bIns="45700" anchor="t" anchorCtr="0">
            <a:noAutofit/>
          </a:bodyPr>
          <a:lstStyle/>
          <a:p>
            <a:pPr marL="457200" marR="0" lvl="0" indent="-342900" algn="l" rtl="0">
              <a:lnSpc>
                <a:spcPct val="100000"/>
              </a:lnSpc>
              <a:spcBef>
                <a:spcPts val="360"/>
              </a:spcBef>
              <a:spcAft>
                <a:spcPts val="0"/>
              </a:spcAft>
              <a:buSzPts val="1800"/>
              <a:buChar char="o"/>
            </a:pPr>
            <a:r>
              <a:rPr lang="en-US"/>
              <a:t>Smoothing</a:t>
            </a:r>
            <a:endParaRPr/>
          </a:p>
          <a:p>
            <a:pPr marL="457200" lvl="0" indent="0" algn="l" rtl="0">
              <a:spcBef>
                <a:spcPts val="360"/>
              </a:spcBef>
              <a:spcAft>
                <a:spcPts val="0"/>
              </a:spcAft>
              <a:buNone/>
            </a:pPr>
            <a:endParaRPr/>
          </a:p>
        </p:txBody>
      </p:sp>
      <p:sp>
        <p:nvSpPr>
          <p:cNvPr id="949" name="Google Shape;949;g29d33fe0db6_0_520"/>
          <p:cNvSpPr txBox="1">
            <a:spLocks noGrp="1"/>
          </p:cNvSpPr>
          <p:nvPr>
            <p:ph type="sldNum" idx="12"/>
          </p:nvPr>
        </p:nvSpPr>
        <p:spPr>
          <a:xfrm>
            <a:off x="6553200" y="62452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pic>
        <p:nvPicPr>
          <p:cNvPr id="950" name="Google Shape;950;g29d33fe0db6_0_520"/>
          <p:cNvPicPr preferRelativeResize="0"/>
          <p:nvPr/>
        </p:nvPicPr>
        <p:blipFill>
          <a:blip r:embed="rId3">
            <a:alphaModFix/>
          </a:blip>
          <a:stretch>
            <a:fillRect/>
          </a:stretch>
        </p:blipFill>
        <p:spPr>
          <a:xfrm>
            <a:off x="538200" y="2311088"/>
            <a:ext cx="11115675" cy="204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g29d33fe0db6_0_14"/>
          <p:cNvSpPr txBox="1">
            <a:spLocks noGrp="1"/>
          </p:cNvSpPr>
          <p:nvPr>
            <p:ph type="title"/>
          </p:nvPr>
        </p:nvSpPr>
        <p:spPr>
          <a:xfrm>
            <a:off x="0" y="-25400"/>
            <a:ext cx="12192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Inference: Smoothing</a:t>
            </a:r>
            <a:endParaRPr/>
          </a:p>
        </p:txBody>
      </p:sp>
      <p:grpSp>
        <p:nvGrpSpPr>
          <p:cNvPr id="957" name="Google Shape;957;g29d33fe0db6_0_14"/>
          <p:cNvGrpSpPr/>
          <p:nvPr/>
        </p:nvGrpSpPr>
        <p:grpSpPr>
          <a:xfrm>
            <a:off x="152400" y="1309400"/>
            <a:ext cx="11887200" cy="3933900"/>
            <a:chOff x="152400" y="1842800"/>
            <a:chExt cx="11887200" cy="3933900"/>
          </a:xfrm>
        </p:grpSpPr>
        <p:pic>
          <p:nvPicPr>
            <p:cNvPr id="958" name="Google Shape;958;g29d33fe0db6_0_14"/>
            <p:cNvPicPr preferRelativeResize="0"/>
            <p:nvPr/>
          </p:nvPicPr>
          <p:blipFill>
            <a:blip r:embed="rId3">
              <a:alphaModFix/>
            </a:blip>
            <a:stretch>
              <a:fillRect/>
            </a:stretch>
          </p:blipFill>
          <p:spPr>
            <a:xfrm>
              <a:off x="152400" y="1842800"/>
              <a:ext cx="11887200" cy="3933900"/>
            </a:xfrm>
            <a:prstGeom prst="rect">
              <a:avLst/>
            </a:prstGeom>
            <a:noFill/>
            <a:ln>
              <a:noFill/>
            </a:ln>
          </p:spPr>
        </p:pic>
        <p:sp>
          <p:nvSpPr>
            <p:cNvPr id="959" name="Google Shape;959;g29d33fe0db6_0_14"/>
            <p:cNvSpPr/>
            <p:nvPr/>
          </p:nvSpPr>
          <p:spPr>
            <a:xfrm>
              <a:off x="10661700" y="4895225"/>
              <a:ext cx="1377900" cy="387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alatino"/>
                <a:ea typeface="Palatino"/>
                <a:cs typeface="Palatino"/>
                <a:sym typeface="Palatino"/>
              </a:endParaRPr>
            </a:p>
          </p:txBody>
        </p:sp>
      </p:grpSp>
      <p:pic>
        <p:nvPicPr>
          <p:cNvPr id="960" name="Google Shape;960;g29d33fe0db6_0_14"/>
          <p:cNvPicPr preferRelativeResize="0"/>
          <p:nvPr/>
        </p:nvPicPr>
        <p:blipFill>
          <a:blip r:embed="rId4">
            <a:alphaModFix/>
          </a:blip>
          <a:stretch>
            <a:fillRect/>
          </a:stretch>
        </p:blipFill>
        <p:spPr>
          <a:xfrm>
            <a:off x="3124725" y="6238700"/>
            <a:ext cx="4800600" cy="466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64"/>
        <p:cNvGrpSpPr/>
        <p:nvPr/>
      </p:nvGrpSpPr>
      <p:grpSpPr>
        <a:xfrm>
          <a:off x="0" y="0"/>
          <a:ext cx="0" cy="0"/>
          <a:chOff x="0" y="0"/>
          <a:chExt cx="0" cy="0"/>
        </a:xfrm>
      </p:grpSpPr>
      <p:sp>
        <p:nvSpPr>
          <p:cNvPr id="965" name="Google Shape;965;g29d3c64b486_0_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Most Likely Explanation</a:t>
            </a:r>
            <a:endParaRPr/>
          </a:p>
        </p:txBody>
      </p:sp>
      <p:pic>
        <p:nvPicPr>
          <p:cNvPr id="966" name="Google Shape;966;g29d3c64b486_0_0"/>
          <p:cNvPicPr preferRelativeResize="0"/>
          <p:nvPr/>
        </p:nvPicPr>
        <p:blipFill rotWithShape="1">
          <a:blip r:embed="rId3">
            <a:alphaModFix/>
          </a:blip>
          <a:srcRect/>
          <a:stretch/>
        </p:blipFill>
        <p:spPr>
          <a:xfrm>
            <a:off x="2138387" y="1442418"/>
            <a:ext cx="7797751" cy="472978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70"/>
        <p:cNvGrpSpPr/>
        <p:nvPr/>
      </p:nvGrpSpPr>
      <p:grpSpPr>
        <a:xfrm>
          <a:off x="0" y="0"/>
          <a:ext cx="0" cy="0"/>
          <a:chOff x="0" y="0"/>
          <a:chExt cx="0" cy="0"/>
        </a:xfrm>
      </p:grpSpPr>
      <p:sp>
        <p:nvSpPr>
          <p:cNvPr id="971" name="Google Shape;971;g29d3c64b486_0_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HMMs: MLE Queries</a:t>
            </a:r>
            <a:endParaRPr/>
          </a:p>
        </p:txBody>
      </p:sp>
      <p:sp>
        <p:nvSpPr>
          <p:cNvPr id="972" name="Google Shape;972;g29d3c64b486_0_6"/>
          <p:cNvSpPr txBox="1">
            <a:spLocks noGrp="1"/>
          </p:cNvSpPr>
          <p:nvPr>
            <p:ph type="body" idx="1"/>
          </p:nvPr>
        </p:nvSpPr>
        <p:spPr>
          <a:xfrm>
            <a:off x="457200" y="1676400"/>
            <a:ext cx="7315200" cy="16305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800"/>
              <a:buChar char="o"/>
            </a:pPr>
            <a:r>
              <a:rPr lang="en-US" sz="2800">
                <a:latin typeface="Calibri"/>
                <a:ea typeface="Calibri"/>
                <a:cs typeface="Calibri"/>
                <a:sym typeface="Calibri"/>
              </a:rPr>
              <a:t>HMMs defined by</a:t>
            </a:r>
            <a:endParaRPr/>
          </a:p>
          <a:p>
            <a:pPr marL="742913" lvl="1" indent="-285737" algn="l" rtl="0">
              <a:lnSpc>
                <a:spcPct val="80000"/>
              </a:lnSpc>
              <a:spcBef>
                <a:spcPts val="480"/>
              </a:spcBef>
              <a:spcAft>
                <a:spcPts val="0"/>
              </a:spcAft>
              <a:buSzPts val="2400"/>
              <a:buChar char="o"/>
            </a:pPr>
            <a:r>
              <a:rPr lang="en-US" sz="2400">
                <a:latin typeface="Calibri"/>
                <a:ea typeface="Calibri"/>
                <a:cs typeface="Calibri"/>
                <a:sym typeface="Calibri"/>
              </a:rPr>
              <a:t>States X</a:t>
            </a:r>
            <a:endParaRPr/>
          </a:p>
          <a:p>
            <a:pPr marL="742913" lvl="1" indent="-285737" algn="l" rtl="0">
              <a:lnSpc>
                <a:spcPct val="80000"/>
              </a:lnSpc>
              <a:spcBef>
                <a:spcPts val="480"/>
              </a:spcBef>
              <a:spcAft>
                <a:spcPts val="0"/>
              </a:spcAft>
              <a:buSzPts val="2400"/>
              <a:buChar char="o"/>
            </a:pPr>
            <a:r>
              <a:rPr lang="en-US" sz="2400">
                <a:latin typeface="Calibri"/>
                <a:ea typeface="Calibri"/>
                <a:cs typeface="Calibri"/>
                <a:sym typeface="Calibri"/>
              </a:rPr>
              <a:t>Observations E</a:t>
            </a:r>
            <a:endParaRPr/>
          </a:p>
          <a:p>
            <a:pPr marL="742913" lvl="1" indent="-285737" algn="l" rtl="0">
              <a:lnSpc>
                <a:spcPct val="80000"/>
              </a:lnSpc>
              <a:spcBef>
                <a:spcPts val="480"/>
              </a:spcBef>
              <a:spcAft>
                <a:spcPts val="0"/>
              </a:spcAft>
              <a:buSzPts val="2400"/>
              <a:buChar char="o"/>
            </a:pPr>
            <a:r>
              <a:rPr lang="en-US" sz="2400">
                <a:latin typeface="Calibri"/>
                <a:ea typeface="Calibri"/>
                <a:cs typeface="Calibri"/>
                <a:sym typeface="Calibri"/>
              </a:rPr>
              <a:t>Initial distribution:</a:t>
            </a:r>
            <a:endParaRPr/>
          </a:p>
          <a:p>
            <a:pPr marL="742913" lvl="1" indent="-285737" algn="l" rtl="0">
              <a:lnSpc>
                <a:spcPct val="80000"/>
              </a:lnSpc>
              <a:spcBef>
                <a:spcPts val="480"/>
              </a:spcBef>
              <a:spcAft>
                <a:spcPts val="0"/>
              </a:spcAft>
              <a:buSzPts val="2400"/>
              <a:buChar char="o"/>
            </a:pPr>
            <a:r>
              <a:rPr lang="en-US" sz="2400">
                <a:latin typeface="Calibri"/>
                <a:ea typeface="Calibri"/>
                <a:cs typeface="Calibri"/>
                <a:sym typeface="Calibri"/>
              </a:rPr>
              <a:t>Transitions:</a:t>
            </a:r>
            <a:endParaRPr/>
          </a:p>
          <a:p>
            <a:pPr marL="742913" lvl="1" indent="-285737" algn="l" rtl="0">
              <a:lnSpc>
                <a:spcPct val="80000"/>
              </a:lnSpc>
              <a:spcBef>
                <a:spcPts val="480"/>
              </a:spcBef>
              <a:spcAft>
                <a:spcPts val="0"/>
              </a:spcAft>
              <a:buSzPts val="2400"/>
              <a:buChar char="o"/>
            </a:pPr>
            <a:r>
              <a:rPr lang="en-US" sz="2400">
                <a:latin typeface="Calibri"/>
                <a:ea typeface="Calibri"/>
                <a:cs typeface="Calibri"/>
                <a:sym typeface="Calibri"/>
              </a:rPr>
              <a:t>Emissions:</a:t>
            </a:r>
            <a:endParaRPr/>
          </a:p>
          <a:p>
            <a:pPr marL="742913" lvl="1" indent="-133337" algn="l" rtl="0">
              <a:lnSpc>
                <a:spcPct val="80000"/>
              </a:lnSpc>
              <a:spcBef>
                <a:spcPts val="480"/>
              </a:spcBef>
              <a:spcAft>
                <a:spcPts val="0"/>
              </a:spcAft>
              <a:buSzPts val="2400"/>
              <a:buNone/>
            </a:pPr>
            <a:endParaRPr sz="24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342882" algn="l" rtl="0">
              <a:lnSpc>
                <a:spcPct val="80000"/>
              </a:lnSpc>
              <a:spcBef>
                <a:spcPts val="560"/>
              </a:spcBef>
              <a:spcAft>
                <a:spcPts val="0"/>
              </a:spcAft>
              <a:buSzPts val="2800"/>
              <a:buChar char="o"/>
            </a:pPr>
            <a:r>
              <a:rPr lang="en-US" sz="2800">
                <a:latin typeface="Calibri"/>
                <a:ea typeface="Calibri"/>
                <a:cs typeface="Calibri"/>
                <a:sym typeface="Calibri"/>
              </a:rPr>
              <a:t>New query: most likely explanation:</a:t>
            </a:r>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342882" algn="l" rtl="0">
              <a:lnSpc>
                <a:spcPct val="80000"/>
              </a:lnSpc>
              <a:spcBef>
                <a:spcPts val="560"/>
              </a:spcBef>
              <a:spcAft>
                <a:spcPts val="0"/>
              </a:spcAft>
              <a:buSzPts val="2800"/>
              <a:buChar char="o"/>
            </a:pPr>
            <a:r>
              <a:rPr lang="en-US" sz="2800">
                <a:latin typeface="Calibri"/>
                <a:ea typeface="Calibri"/>
                <a:cs typeface="Calibri"/>
                <a:sym typeface="Calibri"/>
              </a:rPr>
              <a:t>New method: the Viterbi algorithm</a:t>
            </a:r>
            <a:endParaRPr/>
          </a:p>
        </p:txBody>
      </p:sp>
      <p:pic>
        <p:nvPicPr>
          <p:cNvPr id="973" name="Google Shape;973;g29d3c64b486_0_6" descr="txp_fig"/>
          <p:cNvPicPr preferRelativeResize="0"/>
          <p:nvPr/>
        </p:nvPicPr>
        <p:blipFill rotWithShape="1">
          <a:blip r:embed="rId3">
            <a:alphaModFix/>
          </a:blip>
          <a:srcRect/>
          <a:stretch/>
        </p:blipFill>
        <p:spPr>
          <a:xfrm>
            <a:off x="3708402" y="3230561"/>
            <a:ext cx="1577789" cy="298451"/>
          </a:xfrm>
          <a:prstGeom prst="rect">
            <a:avLst/>
          </a:prstGeom>
          <a:noFill/>
          <a:ln>
            <a:noFill/>
          </a:ln>
        </p:spPr>
      </p:pic>
      <p:pic>
        <p:nvPicPr>
          <p:cNvPr id="974" name="Google Shape;974;g29d3c64b486_0_6" descr="txp_fig"/>
          <p:cNvPicPr preferRelativeResize="0"/>
          <p:nvPr/>
        </p:nvPicPr>
        <p:blipFill rotWithShape="1">
          <a:blip r:embed="rId4">
            <a:alphaModFix/>
          </a:blip>
          <a:srcRect/>
          <a:stretch/>
        </p:blipFill>
        <p:spPr>
          <a:xfrm>
            <a:off x="3708401" y="2849564"/>
            <a:ext cx="963226" cy="284163"/>
          </a:xfrm>
          <a:prstGeom prst="rect">
            <a:avLst/>
          </a:prstGeom>
          <a:noFill/>
          <a:ln>
            <a:noFill/>
          </a:ln>
        </p:spPr>
      </p:pic>
      <p:pic>
        <p:nvPicPr>
          <p:cNvPr id="975" name="Google Shape;975;g29d3c64b486_0_6" descr="txp_fig"/>
          <p:cNvPicPr preferRelativeResize="0"/>
          <p:nvPr/>
        </p:nvPicPr>
        <p:blipFill rotWithShape="1">
          <a:blip r:embed="rId5">
            <a:alphaModFix/>
          </a:blip>
          <a:srcRect/>
          <a:stretch/>
        </p:blipFill>
        <p:spPr>
          <a:xfrm>
            <a:off x="3708400" y="3611561"/>
            <a:ext cx="1183341" cy="298451"/>
          </a:xfrm>
          <a:prstGeom prst="rect">
            <a:avLst/>
          </a:prstGeom>
          <a:noFill/>
          <a:ln>
            <a:noFill/>
          </a:ln>
        </p:spPr>
      </p:pic>
      <p:sp>
        <p:nvSpPr>
          <p:cNvPr id="976" name="Google Shape;976;g29d3c64b486_0_6"/>
          <p:cNvSpPr/>
          <p:nvPr/>
        </p:nvSpPr>
        <p:spPr>
          <a:xfrm>
            <a:off x="11785600" y="1782763"/>
            <a:ext cx="7113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lt1"/>
                </a:solidFill>
                <a:latin typeface="Calibri"/>
                <a:ea typeface="Calibri"/>
                <a:cs typeface="Calibri"/>
                <a:sym typeface="Calibri"/>
              </a:rPr>
              <a:t>X</a:t>
            </a:r>
            <a:r>
              <a:rPr lang="en-US" sz="1800" baseline="-25000">
                <a:solidFill>
                  <a:schemeClr val="lt1"/>
                </a:solidFill>
                <a:latin typeface="Calibri"/>
                <a:ea typeface="Calibri"/>
                <a:cs typeface="Calibri"/>
                <a:sym typeface="Calibri"/>
              </a:rPr>
              <a:t>5</a:t>
            </a:r>
            <a:endParaRPr/>
          </a:p>
        </p:txBody>
      </p:sp>
      <p:cxnSp>
        <p:nvCxnSpPr>
          <p:cNvPr id="977" name="Google Shape;977;g29d3c64b486_0_6"/>
          <p:cNvCxnSpPr>
            <a:stCxn id="976" idx="4"/>
            <a:endCxn id="978" idx="0"/>
          </p:cNvCxnSpPr>
          <p:nvPr/>
        </p:nvCxnSpPr>
        <p:spPr>
          <a:xfrm>
            <a:off x="12141250" y="2316163"/>
            <a:ext cx="0" cy="533400"/>
          </a:xfrm>
          <a:prstGeom prst="straightConnector1">
            <a:avLst/>
          </a:prstGeom>
          <a:noFill/>
          <a:ln w="28575" cap="flat" cmpd="sng">
            <a:solidFill>
              <a:schemeClr val="lt1"/>
            </a:solidFill>
            <a:prstDash val="solid"/>
            <a:round/>
            <a:headEnd type="none" w="med" len="med"/>
            <a:tailEnd type="triangle" w="lg" len="lg"/>
          </a:ln>
        </p:spPr>
      </p:cxnSp>
      <p:sp>
        <p:nvSpPr>
          <p:cNvPr id="979" name="Google Shape;979;g29d3c64b486_0_6"/>
          <p:cNvSpPr/>
          <p:nvPr/>
        </p:nvSpPr>
        <p:spPr>
          <a:xfrm>
            <a:off x="7315200" y="1782763"/>
            <a:ext cx="7113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X</a:t>
            </a:r>
            <a:r>
              <a:rPr lang="en-US" sz="1800" baseline="-25000">
                <a:solidFill>
                  <a:schemeClr val="dk1"/>
                </a:solidFill>
                <a:latin typeface="Calibri"/>
                <a:ea typeface="Calibri"/>
                <a:cs typeface="Calibri"/>
                <a:sym typeface="Calibri"/>
              </a:rPr>
              <a:t>2</a:t>
            </a:r>
            <a:endParaRPr/>
          </a:p>
        </p:txBody>
      </p:sp>
      <p:cxnSp>
        <p:nvCxnSpPr>
          <p:cNvPr id="980" name="Google Shape;980;g29d3c64b486_0_6"/>
          <p:cNvCxnSpPr>
            <a:stCxn id="979" idx="4"/>
            <a:endCxn id="981" idx="0"/>
          </p:cNvCxnSpPr>
          <p:nvPr/>
        </p:nvCxnSpPr>
        <p:spPr>
          <a:xfrm>
            <a:off x="7670850" y="2316163"/>
            <a:ext cx="0" cy="533400"/>
          </a:xfrm>
          <a:prstGeom prst="straightConnector1">
            <a:avLst/>
          </a:prstGeom>
          <a:noFill/>
          <a:ln w="28575" cap="flat" cmpd="sng">
            <a:solidFill>
              <a:schemeClr val="dk1"/>
            </a:solidFill>
            <a:prstDash val="solid"/>
            <a:round/>
            <a:headEnd type="none" w="med" len="med"/>
            <a:tailEnd type="triangle" w="lg" len="lg"/>
          </a:ln>
        </p:spPr>
      </p:cxnSp>
      <p:sp>
        <p:nvSpPr>
          <p:cNvPr id="982" name="Google Shape;982;g29d3c64b486_0_6"/>
          <p:cNvSpPr/>
          <p:nvPr/>
        </p:nvSpPr>
        <p:spPr>
          <a:xfrm>
            <a:off x="6096000" y="2849563"/>
            <a:ext cx="7113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E</a:t>
            </a:r>
            <a:r>
              <a:rPr lang="en-US" sz="1800" baseline="-25000">
                <a:solidFill>
                  <a:schemeClr val="dk1"/>
                </a:solidFill>
                <a:latin typeface="Calibri"/>
                <a:ea typeface="Calibri"/>
                <a:cs typeface="Calibri"/>
                <a:sym typeface="Calibri"/>
              </a:rPr>
              <a:t>1</a:t>
            </a:r>
            <a:endParaRPr/>
          </a:p>
        </p:txBody>
      </p:sp>
      <p:cxnSp>
        <p:nvCxnSpPr>
          <p:cNvPr id="983" name="Google Shape;983;g29d3c64b486_0_6"/>
          <p:cNvCxnSpPr>
            <a:stCxn id="984" idx="6"/>
            <a:endCxn id="979" idx="2"/>
          </p:cNvCxnSpPr>
          <p:nvPr/>
        </p:nvCxnSpPr>
        <p:spPr>
          <a:xfrm>
            <a:off x="6807300" y="2049463"/>
            <a:ext cx="507900" cy="0"/>
          </a:xfrm>
          <a:prstGeom prst="straightConnector1">
            <a:avLst/>
          </a:prstGeom>
          <a:noFill/>
          <a:ln w="28575" cap="flat" cmpd="sng">
            <a:solidFill>
              <a:schemeClr val="dk1"/>
            </a:solidFill>
            <a:prstDash val="solid"/>
            <a:round/>
            <a:headEnd type="none" w="med" len="med"/>
            <a:tailEnd type="triangle" w="lg" len="lg"/>
          </a:ln>
        </p:spPr>
      </p:cxnSp>
      <p:sp>
        <p:nvSpPr>
          <p:cNvPr id="984" name="Google Shape;984;g29d3c64b486_0_6"/>
          <p:cNvSpPr/>
          <p:nvPr/>
        </p:nvSpPr>
        <p:spPr>
          <a:xfrm>
            <a:off x="6096000" y="1782763"/>
            <a:ext cx="7113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X</a:t>
            </a:r>
            <a:r>
              <a:rPr lang="en-US" sz="1800" baseline="-25000">
                <a:solidFill>
                  <a:schemeClr val="dk1"/>
                </a:solidFill>
                <a:latin typeface="Calibri"/>
                <a:ea typeface="Calibri"/>
                <a:cs typeface="Calibri"/>
                <a:sym typeface="Calibri"/>
              </a:rPr>
              <a:t>1</a:t>
            </a:r>
            <a:endParaRPr/>
          </a:p>
        </p:txBody>
      </p:sp>
      <p:cxnSp>
        <p:nvCxnSpPr>
          <p:cNvPr id="985" name="Google Shape;985;g29d3c64b486_0_6"/>
          <p:cNvCxnSpPr>
            <a:stCxn id="984" idx="4"/>
            <a:endCxn id="982" idx="0"/>
          </p:cNvCxnSpPr>
          <p:nvPr/>
        </p:nvCxnSpPr>
        <p:spPr>
          <a:xfrm>
            <a:off x="6451650" y="2316163"/>
            <a:ext cx="0" cy="533400"/>
          </a:xfrm>
          <a:prstGeom prst="straightConnector1">
            <a:avLst/>
          </a:prstGeom>
          <a:noFill/>
          <a:ln w="28575" cap="flat" cmpd="sng">
            <a:solidFill>
              <a:schemeClr val="dk1"/>
            </a:solidFill>
            <a:prstDash val="solid"/>
            <a:round/>
            <a:headEnd type="none" w="med" len="med"/>
            <a:tailEnd type="triangle" w="lg" len="lg"/>
          </a:ln>
        </p:spPr>
      </p:cxnSp>
      <p:sp>
        <p:nvSpPr>
          <p:cNvPr id="986" name="Google Shape;986;g29d3c64b486_0_6"/>
          <p:cNvSpPr/>
          <p:nvPr/>
        </p:nvSpPr>
        <p:spPr>
          <a:xfrm>
            <a:off x="8534400" y="1782763"/>
            <a:ext cx="7113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X</a:t>
            </a:r>
            <a:r>
              <a:rPr lang="en-US" sz="1800" baseline="-25000">
                <a:solidFill>
                  <a:schemeClr val="dk1"/>
                </a:solidFill>
                <a:latin typeface="Calibri"/>
                <a:ea typeface="Calibri"/>
                <a:cs typeface="Calibri"/>
                <a:sym typeface="Calibri"/>
              </a:rPr>
              <a:t>3</a:t>
            </a:r>
            <a:endParaRPr/>
          </a:p>
        </p:txBody>
      </p:sp>
      <p:cxnSp>
        <p:nvCxnSpPr>
          <p:cNvPr id="987" name="Google Shape;987;g29d3c64b486_0_6"/>
          <p:cNvCxnSpPr>
            <a:stCxn id="986" idx="6"/>
            <a:endCxn id="988" idx="2"/>
          </p:cNvCxnSpPr>
          <p:nvPr/>
        </p:nvCxnSpPr>
        <p:spPr>
          <a:xfrm>
            <a:off x="9245700" y="2049463"/>
            <a:ext cx="507900" cy="0"/>
          </a:xfrm>
          <a:prstGeom prst="straightConnector1">
            <a:avLst/>
          </a:prstGeom>
          <a:noFill/>
          <a:ln w="28575" cap="flat" cmpd="sng">
            <a:solidFill>
              <a:schemeClr val="dk1"/>
            </a:solidFill>
            <a:prstDash val="solid"/>
            <a:round/>
            <a:headEnd type="none" w="med" len="med"/>
            <a:tailEnd type="triangle" w="lg" len="lg"/>
          </a:ln>
        </p:spPr>
      </p:cxnSp>
      <p:cxnSp>
        <p:nvCxnSpPr>
          <p:cNvPr id="989" name="Google Shape;989;g29d3c64b486_0_6"/>
          <p:cNvCxnSpPr>
            <a:stCxn id="979" idx="6"/>
            <a:endCxn id="986" idx="2"/>
          </p:cNvCxnSpPr>
          <p:nvPr/>
        </p:nvCxnSpPr>
        <p:spPr>
          <a:xfrm>
            <a:off x="8026500" y="2049463"/>
            <a:ext cx="507900" cy="0"/>
          </a:xfrm>
          <a:prstGeom prst="straightConnector1">
            <a:avLst/>
          </a:prstGeom>
          <a:noFill/>
          <a:ln w="28575" cap="flat" cmpd="sng">
            <a:solidFill>
              <a:schemeClr val="dk1"/>
            </a:solidFill>
            <a:prstDash val="solid"/>
            <a:round/>
            <a:headEnd type="none" w="med" len="med"/>
            <a:tailEnd type="triangle" w="lg" len="lg"/>
          </a:ln>
        </p:spPr>
      </p:cxnSp>
      <p:sp>
        <p:nvSpPr>
          <p:cNvPr id="988" name="Google Shape;988;g29d3c64b486_0_6"/>
          <p:cNvSpPr/>
          <p:nvPr/>
        </p:nvSpPr>
        <p:spPr>
          <a:xfrm>
            <a:off x="9753600" y="1782763"/>
            <a:ext cx="7113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X</a:t>
            </a:r>
            <a:r>
              <a:rPr lang="en-US" sz="1800" baseline="-25000">
                <a:solidFill>
                  <a:schemeClr val="dk1"/>
                </a:solidFill>
                <a:latin typeface="Calibri"/>
                <a:ea typeface="Calibri"/>
                <a:cs typeface="Calibri"/>
                <a:sym typeface="Calibri"/>
              </a:rPr>
              <a:t>4</a:t>
            </a:r>
            <a:endParaRPr/>
          </a:p>
        </p:txBody>
      </p:sp>
      <p:cxnSp>
        <p:nvCxnSpPr>
          <p:cNvPr id="990" name="Google Shape;990;g29d3c64b486_0_6"/>
          <p:cNvCxnSpPr>
            <a:stCxn id="988" idx="6"/>
            <a:endCxn id="976" idx="2"/>
          </p:cNvCxnSpPr>
          <p:nvPr/>
        </p:nvCxnSpPr>
        <p:spPr>
          <a:xfrm>
            <a:off x="10464900" y="2049463"/>
            <a:ext cx="1320600" cy="0"/>
          </a:xfrm>
          <a:prstGeom prst="straightConnector1">
            <a:avLst/>
          </a:prstGeom>
          <a:noFill/>
          <a:ln w="28575" cap="flat" cmpd="sng">
            <a:solidFill>
              <a:schemeClr val="dk1"/>
            </a:solidFill>
            <a:prstDash val="dash"/>
            <a:round/>
            <a:headEnd type="none" w="med" len="med"/>
            <a:tailEnd type="triangle" w="lg" len="lg"/>
          </a:ln>
        </p:spPr>
      </p:cxnSp>
      <p:sp>
        <p:nvSpPr>
          <p:cNvPr id="981" name="Google Shape;981;g29d3c64b486_0_6"/>
          <p:cNvSpPr/>
          <p:nvPr/>
        </p:nvSpPr>
        <p:spPr>
          <a:xfrm>
            <a:off x="7315200" y="2849563"/>
            <a:ext cx="7113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E</a:t>
            </a:r>
            <a:r>
              <a:rPr lang="en-US" sz="1800" baseline="-25000">
                <a:solidFill>
                  <a:schemeClr val="dk1"/>
                </a:solidFill>
                <a:latin typeface="Calibri"/>
                <a:ea typeface="Calibri"/>
                <a:cs typeface="Calibri"/>
                <a:sym typeface="Calibri"/>
              </a:rPr>
              <a:t>2</a:t>
            </a:r>
            <a:endParaRPr/>
          </a:p>
        </p:txBody>
      </p:sp>
      <p:sp>
        <p:nvSpPr>
          <p:cNvPr id="991" name="Google Shape;991;g29d3c64b486_0_6"/>
          <p:cNvSpPr/>
          <p:nvPr/>
        </p:nvSpPr>
        <p:spPr>
          <a:xfrm>
            <a:off x="8534400" y="2849563"/>
            <a:ext cx="7113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E</a:t>
            </a:r>
            <a:r>
              <a:rPr lang="en-US" sz="1800" baseline="-25000">
                <a:solidFill>
                  <a:schemeClr val="dk1"/>
                </a:solidFill>
                <a:latin typeface="Calibri"/>
                <a:ea typeface="Calibri"/>
                <a:cs typeface="Calibri"/>
                <a:sym typeface="Calibri"/>
              </a:rPr>
              <a:t>3</a:t>
            </a:r>
            <a:endParaRPr/>
          </a:p>
        </p:txBody>
      </p:sp>
      <p:sp>
        <p:nvSpPr>
          <p:cNvPr id="992" name="Google Shape;992;g29d3c64b486_0_6"/>
          <p:cNvSpPr/>
          <p:nvPr/>
        </p:nvSpPr>
        <p:spPr>
          <a:xfrm>
            <a:off x="9753600" y="2849563"/>
            <a:ext cx="711300" cy="533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E</a:t>
            </a:r>
            <a:r>
              <a:rPr lang="en-US" sz="1800" baseline="-25000">
                <a:solidFill>
                  <a:schemeClr val="dk1"/>
                </a:solidFill>
                <a:latin typeface="Calibri"/>
                <a:ea typeface="Calibri"/>
                <a:cs typeface="Calibri"/>
                <a:sym typeface="Calibri"/>
              </a:rPr>
              <a:t>4</a:t>
            </a:r>
            <a:endParaRPr/>
          </a:p>
        </p:txBody>
      </p:sp>
      <p:sp>
        <p:nvSpPr>
          <p:cNvPr id="978" name="Google Shape;978;g29d3c64b486_0_6"/>
          <p:cNvSpPr/>
          <p:nvPr/>
        </p:nvSpPr>
        <p:spPr>
          <a:xfrm>
            <a:off x="11785600" y="2849563"/>
            <a:ext cx="7113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lt1"/>
                </a:solidFill>
                <a:latin typeface="Calibri"/>
                <a:ea typeface="Calibri"/>
                <a:cs typeface="Calibri"/>
                <a:sym typeface="Calibri"/>
              </a:rPr>
              <a:t>E</a:t>
            </a:r>
            <a:r>
              <a:rPr lang="en-US" sz="1800" baseline="-25000">
                <a:solidFill>
                  <a:schemeClr val="lt1"/>
                </a:solidFill>
                <a:latin typeface="Calibri"/>
                <a:ea typeface="Calibri"/>
                <a:cs typeface="Calibri"/>
                <a:sym typeface="Calibri"/>
              </a:rPr>
              <a:t>5</a:t>
            </a:r>
            <a:endParaRPr/>
          </a:p>
        </p:txBody>
      </p:sp>
      <p:cxnSp>
        <p:nvCxnSpPr>
          <p:cNvPr id="993" name="Google Shape;993;g29d3c64b486_0_6"/>
          <p:cNvCxnSpPr>
            <a:stCxn id="986" idx="4"/>
            <a:endCxn id="991" idx="0"/>
          </p:cNvCxnSpPr>
          <p:nvPr/>
        </p:nvCxnSpPr>
        <p:spPr>
          <a:xfrm>
            <a:off x="8890050" y="2316163"/>
            <a:ext cx="0" cy="533400"/>
          </a:xfrm>
          <a:prstGeom prst="straightConnector1">
            <a:avLst/>
          </a:prstGeom>
          <a:noFill/>
          <a:ln w="28575" cap="flat" cmpd="sng">
            <a:solidFill>
              <a:schemeClr val="dk1"/>
            </a:solidFill>
            <a:prstDash val="solid"/>
            <a:round/>
            <a:headEnd type="none" w="med" len="med"/>
            <a:tailEnd type="triangle" w="lg" len="lg"/>
          </a:ln>
        </p:spPr>
      </p:cxnSp>
      <p:cxnSp>
        <p:nvCxnSpPr>
          <p:cNvPr id="994" name="Google Shape;994;g29d3c64b486_0_6"/>
          <p:cNvCxnSpPr>
            <a:stCxn id="988" idx="4"/>
            <a:endCxn id="992" idx="0"/>
          </p:cNvCxnSpPr>
          <p:nvPr/>
        </p:nvCxnSpPr>
        <p:spPr>
          <a:xfrm>
            <a:off x="10109250" y="2316163"/>
            <a:ext cx="0" cy="533400"/>
          </a:xfrm>
          <a:prstGeom prst="straightConnector1">
            <a:avLst/>
          </a:prstGeom>
          <a:noFill/>
          <a:ln w="28575" cap="flat" cmpd="sng">
            <a:solidFill>
              <a:schemeClr val="dk1"/>
            </a:solidFill>
            <a:prstDash val="solid"/>
            <a:round/>
            <a:headEnd type="none" w="med" len="med"/>
            <a:tailEnd type="triangle" w="lg" len="lg"/>
          </a:ln>
        </p:spPr>
      </p:cxnSp>
      <p:pic>
        <p:nvPicPr>
          <p:cNvPr id="995" name="Google Shape;995;g29d3c64b486_0_6" descr="txp_fig"/>
          <p:cNvPicPr preferRelativeResize="0"/>
          <p:nvPr/>
        </p:nvPicPr>
        <p:blipFill rotWithShape="1">
          <a:blip r:embed="rId6">
            <a:alphaModFix/>
          </a:blip>
          <a:srcRect/>
          <a:stretch/>
        </p:blipFill>
        <p:spPr>
          <a:xfrm>
            <a:off x="6934200" y="4830763"/>
            <a:ext cx="3352799" cy="533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99"/>
        <p:cNvGrpSpPr/>
        <p:nvPr/>
      </p:nvGrpSpPr>
      <p:grpSpPr>
        <a:xfrm>
          <a:off x="0" y="0"/>
          <a:ext cx="0" cy="0"/>
          <a:chOff x="0" y="0"/>
          <a:chExt cx="0" cy="0"/>
        </a:xfrm>
      </p:grpSpPr>
      <p:sp>
        <p:nvSpPr>
          <p:cNvPr id="1000" name="Google Shape;1000;g29d3c64b486_0_3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State Trellis</a:t>
            </a:r>
            <a:endParaRPr/>
          </a:p>
        </p:txBody>
      </p:sp>
      <p:sp>
        <p:nvSpPr>
          <p:cNvPr id="1001" name="Google Shape;1001;g29d3c64b486_0_34"/>
          <p:cNvSpPr txBox="1">
            <a:spLocks noGrp="1"/>
          </p:cNvSpPr>
          <p:nvPr>
            <p:ph type="body" idx="1"/>
          </p:nvPr>
        </p:nvSpPr>
        <p:spPr>
          <a:xfrm>
            <a:off x="457200" y="1295400"/>
            <a:ext cx="11582400" cy="49530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o"/>
            </a:pPr>
            <a:r>
              <a:rPr lang="en-US" sz="2400">
                <a:latin typeface="Calibri"/>
                <a:ea typeface="Calibri"/>
                <a:cs typeface="Calibri"/>
                <a:sym typeface="Calibri"/>
              </a:rPr>
              <a:t>State trellis: graph of states and transitions over time</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480"/>
              </a:spcBef>
              <a:spcAft>
                <a:spcPts val="0"/>
              </a:spcAft>
              <a:buSzPts val="2400"/>
              <a:buChar char="o"/>
            </a:pPr>
            <a:r>
              <a:rPr lang="en-US" sz="2400">
                <a:latin typeface="Calibri"/>
                <a:ea typeface="Calibri"/>
                <a:cs typeface="Calibri"/>
                <a:sym typeface="Calibri"/>
              </a:rPr>
              <a:t>Each arc represents some transition</a:t>
            </a:r>
            <a:endParaRPr/>
          </a:p>
          <a:p>
            <a:pPr marL="342882" lvl="0" indent="-342882" algn="l" rtl="0">
              <a:spcBef>
                <a:spcPts val="480"/>
              </a:spcBef>
              <a:spcAft>
                <a:spcPts val="0"/>
              </a:spcAft>
              <a:buSzPts val="2400"/>
              <a:buChar char="o"/>
            </a:pPr>
            <a:r>
              <a:rPr lang="en-US" sz="2400">
                <a:latin typeface="Calibri"/>
                <a:ea typeface="Calibri"/>
                <a:cs typeface="Calibri"/>
                <a:sym typeface="Calibri"/>
              </a:rPr>
              <a:t>Each arc has weight</a:t>
            </a:r>
            <a:endParaRPr/>
          </a:p>
          <a:p>
            <a:pPr marL="342882" lvl="0" indent="-342882" algn="l" rtl="0">
              <a:spcBef>
                <a:spcPts val="480"/>
              </a:spcBef>
              <a:spcAft>
                <a:spcPts val="0"/>
              </a:spcAft>
              <a:buSzPts val="2400"/>
              <a:buChar char="o"/>
            </a:pPr>
            <a:r>
              <a:rPr lang="en-US" sz="2400">
                <a:latin typeface="Calibri"/>
                <a:ea typeface="Calibri"/>
                <a:cs typeface="Calibri"/>
                <a:sym typeface="Calibri"/>
              </a:rPr>
              <a:t>Each path is a sequence of states</a:t>
            </a:r>
            <a:endParaRPr/>
          </a:p>
          <a:p>
            <a:pPr marL="342882" lvl="0" indent="-342882" algn="l" rtl="0">
              <a:spcBef>
                <a:spcPts val="480"/>
              </a:spcBef>
              <a:spcAft>
                <a:spcPts val="0"/>
              </a:spcAft>
              <a:buSzPts val="2400"/>
              <a:buChar char="o"/>
            </a:pPr>
            <a:r>
              <a:rPr lang="en-US" sz="2400">
                <a:latin typeface="Calibri"/>
                <a:ea typeface="Calibri"/>
                <a:cs typeface="Calibri"/>
                <a:sym typeface="Calibri"/>
              </a:rPr>
              <a:t>The product of weights on a path is that sequence’s probability along with the evidence</a:t>
            </a:r>
            <a:endParaRPr/>
          </a:p>
          <a:p>
            <a:pPr marL="342882" lvl="0" indent="-342882" algn="l" rtl="0">
              <a:spcBef>
                <a:spcPts val="480"/>
              </a:spcBef>
              <a:spcAft>
                <a:spcPts val="0"/>
              </a:spcAft>
              <a:buSzPts val="2400"/>
              <a:buChar char="o"/>
            </a:pPr>
            <a:r>
              <a:rPr lang="en-US" sz="2400">
                <a:latin typeface="Calibri"/>
                <a:ea typeface="Calibri"/>
                <a:cs typeface="Calibri"/>
                <a:sym typeface="Calibri"/>
              </a:rPr>
              <a:t>Forward algorithm computes sums of paths, Viterbi computes best paths</a:t>
            </a:r>
            <a:endParaRPr/>
          </a:p>
          <a:p>
            <a:pPr marL="342882" lvl="0" indent="-190482" algn="l" rtl="0">
              <a:spcBef>
                <a:spcPts val="480"/>
              </a:spcBef>
              <a:spcAft>
                <a:spcPts val="0"/>
              </a:spcAft>
              <a:buSzPts val="2400"/>
              <a:buNone/>
            </a:pPr>
            <a:endParaRPr sz="24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p:txBody>
      </p:sp>
      <p:sp>
        <p:nvSpPr>
          <p:cNvPr id="1002" name="Google Shape;1002;g29d3c64b486_0_34"/>
          <p:cNvSpPr/>
          <p:nvPr/>
        </p:nvSpPr>
        <p:spPr>
          <a:xfrm>
            <a:off x="1676400" y="19050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3" name="Google Shape;1003;g29d3c64b486_0_34"/>
          <p:cNvSpPr/>
          <p:nvPr/>
        </p:nvSpPr>
        <p:spPr>
          <a:xfrm>
            <a:off x="1676400" y="25908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4" name="Google Shape;1004;g29d3c64b486_0_34"/>
          <p:cNvSpPr/>
          <p:nvPr/>
        </p:nvSpPr>
        <p:spPr>
          <a:xfrm>
            <a:off x="3124200" y="19050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5" name="Google Shape;1005;g29d3c64b486_0_34"/>
          <p:cNvSpPr/>
          <p:nvPr/>
        </p:nvSpPr>
        <p:spPr>
          <a:xfrm>
            <a:off x="3124200" y="25908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6" name="Google Shape;1006;g29d3c64b486_0_34"/>
          <p:cNvSpPr/>
          <p:nvPr/>
        </p:nvSpPr>
        <p:spPr>
          <a:xfrm>
            <a:off x="4648200" y="19050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7" name="Google Shape;1007;g29d3c64b486_0_34"/>
          <p:cNvSpPr/>
          <p:nvPr/>
        </p:nvSpPr>
        <p:spPr>
          <a:xfrm>
            <a:off x="4648200" y="25908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8" name="Google Shape;1008;g29d3c64b486_0_34"/>
          <p:cNvSpPr/>
          <p:nvPr/>
        </p:nvSpPr>
        <p:spPr>
          <a:xfrm>
            <a:off x="6172200" y="19050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9" name="Google Shape;1009;g29d3c64b486_0_34"/>
          <p:cNvSpPr/>
          <p:nvPr/>
        </p:nvSpPr>
        <p:spPr>
          <a:xfrm>
            <a:off x="6172200" y="25908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cxnSp>
        <p:nvCxnSpPr>
          <p:cNvPr id="1010" name="Google Shape;1010;g29d3c64b486_0_34"/>
          <p:cNvCxnSpPr>
            <a:stCxn id="1002" idx="3"/>
            <a:endCxn id="1004" idx="1"/>
          </p:cNvCxnSpPr>
          <p:nvPr/>
        </p:nvCxnSpPr>
        <p:spPr>
          <a:xfrm>
            <a:off x="2362200" y="2095500"/>
            <a:ext cx="762000" cy="0"/>
          </a:xfrm>
          <a:prstGeom prst="straightConnector1">
            <a:avLst/>
          </a:prstGeom>
          <a:noFill/>
          <a:ln w="28575" cap="flat" cmpd="sng">
            <a:solidFill>
              <a:schemeClr val="dk1"/>
            </a:solidFill>
            <a:prstDash val="solid"/>
            <a:round/>
            <a:headEnd type="none" w="med" len="med"/>
            <a:tailEnd type="triangle" w="med" len="med"/>
          </a:ln>
        </p:spPr>
      </p:cxnSp>
      <p:cxnSp>
        <p:nvCxnSpPr>
          <p:cNvPr id="1011" name="Google Shape;1011;g29d3c64b486_0_34"/>
          <p:cNvCxnSpPr>
            <a:stCxn id="1002" idx="3"/>
            <a:endCxn id="1005" idx="1"/>
          </p:cNvCxnSpPr>
          <p:nvPr/>
        </p:nvCxnSpPr>
        <p:spPr>
          <a:xfrm>
            <a:off x="2362200" y="2095500"/>
            <a:ext cx="762000" cy="685800"/>
          </a:xfrm>
          <a:prstGeom prst="straightConnector1">
            <a:avLst/>
          </a:prstGeom>
          <a:noFill/>
          <a:ln w="9525" cap="flat" cmpd="sng">
            <a:solidFill>
              <a:schemeClr val="dk1"/>
            </a:solidFill>
            <a:prstDash val="solid"/>
            <a:round/>
            <a:headEnd type="none" w="med" len="med"/>
            <a:tailEnd type="triangle" w="med" len="med"/>
          </a:ln>
        </p:spPr>
      </p:cxnSp>
      <p:cxnSp>
        <p:nvCxnSpPr>
          <p:cNvPr id="1012" name="Google Shape;1012;g29d3c64b486_0_34"/>
          <p:cNvCxnSpPr>
            <a:stCxn id="1003" idx="3"/>
            <a:endCxn id="1004" idx="1"/>
          </p:cNvCxnSpPr>
          <p:nvPr/>
        </p:nvCxnSpPr>
        <p:spPr>
          <a:xfrm rot="10800000" flipH="1">
            <a:off x="2362200" y="2095500"/>
            <a:ext cx="762000" cy="685800"/>
          </a:xfrm>
          <a:prstGeom prst="straightConnector1">
            <a:avLst/>
          </a:prstGeom>
          <a:noFill/>
          <a:ln w="9525" cap="flat" cmpd="sng">
            <a:solidFill>
              <a:schemeClr val="dk1"/>
            </a:solidFill>
            <a:prstDash val="solid"/>
            <a:round/>
            <a:headEnd type="none" w="med" len="med"/>
            <a:tailEnd type="triangle" w="med" len="med"/>
          </a:ln>
        </p:spPr>
      </p:cxnSp>
      <p:cxnSp>
        <p:nvCxnSpPr>
          <p:cNvPr id="1013" name="Google Shape;1013;g29d3c64b486_0_34"/>
          <p:cNvCxnSpPr>
            <a:stCxn id="1003" idx="3"/>
            <a:endCxn id="1005" idx="1"/>
          </p:cNvCxnSpPr>
          <p:nvPr/>
        </p:nvCxnSpPr>
        <p:spPr>
          <a:xfrm>
            <a:off x="2362200" y="2781300"/>
            <a:ext cx="762000" cy="0"/>
          </a:xfrm>
          <a:prstGeom prst="straightConnector1">
            <a:avLst/>
          </a:prstGeom>
          <a:noFill/>
          <a:ln w="28575" cap="flat" cmpd="sng">
            <a:solidFill>
              <a:schemeClr val="dk1"/>
            </a:solidFill>
            <a:prstDash val="solid"/>
            <a:round/>
            <a:headEnd type="none" w="med" len="med"/>
            <a:tailEnd type="triangle" w="med" len="med"/>
          </a:ln>
        </p:spPr>
      </p:cxnSp>
      <p:cxnSp>
        <p:nvCxnSpPr>
          <p:cNvPr id="1014" name="Google Shape;1014;g29d3c64b486_0_34"/>
          <p:cNvCxnSpPr>
            <a:stCxn id="1004" idx="3"/>
            <a:endCxn id="1006" idx="1"/>
          </p:cNvCxnSpPr>
          <p:nvPr/>
        </p:nvCxnSpPr>
        <p:spPr>
          <a:xfrm>
            <a:off x="3810000" y="20955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15" name="Google Shape;1015;g29d3c64b486_0_34"/>
          <p:cNvCxnSpPr>
            <a:stCxn id="1004" idx="3"/>
            <a:endCxn id="1007" idx="1"/>
          </p:cNvCxnSpPr>
          <p:nvPr/>
        </p:nvCxnSpPr>
        <p:spPr>
          <a:xfrm>
            <a:off x="3810000" y="20955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16" name="Google Shape;1016;g29d3c64b486_0_34"/>
          <p:cNvCxnSpPr>
            <a:stCxn id="1005" idx="3"/>
            <a:endCxn id="1006" idx="1"/>
          </p:cNvCxnSpPr>
          <p:nvPr/>
        </p:nvCxnSpPr>
        <p:spPr>
          <a:xfrm rot="10800000" flipH="1">
            <a:off x="3810000" y="20955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17" name="Google Shape;1017;g29d3c64b486_0_34"/>
          <p:cNvCxnSpPr>
            <a:stCxn id="1005" idx="3"/>
            <a:endCxn id="1007" idx="1"/>
          </p:cNvCxnSpPr>
          <p:nvPr/>
        </p:nvCxnSpPr>
        <p:spPr>
          <a:xfrm>
            <a:off x="3810000" y="27813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18" name="Google Shape;1018;g29d3c64b486_0_34"/>
          <p:cNvCxnSpPr>
            <a:stCxn id="1006" idx="3"/>
            <a:endCxn id="1008" idx="1"/>
          </p:cNvCxnSpPr>
          <p:nvPr/>
        </p:nvCxnSpPr>
        <p:spPr>
          <a:xfrm>
            <a:off x="5334000" y="20955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19" name="Google Shape;1019;g29d3c64b486_0_34"/>
          <p:cNvCxnSpPr>
            <a:stCxn id="1006" idx="3"/>
            <a:endCxn id="1009" idx="1"/>
          </p:cNvCxnSpPr>
          <p:nvPr/>
        </p:nvCxnSpPr>
        <p:spPr>
          <a:xfrm>
            <a:off x="5334000" y="20955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20" name="Google Shape;1020;g29d3c64b486_0_34"/>
          <p:cNvCxnSpPr>
            <a:stCxn id="1007" idx="3"/>
            <a:endCxn id="1008" idx="1"/>
          </p:cNvCxnSpPr>
          <p:nvPr/>
        </p:nvCxnSpPr>
        <p:spPr>
          <a:xfrm rot="10800000" flipH="1">
            <a:off x="5334000" y="20955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21" name="Google Shape;1021;g29d3c64b486_0_34"/>
          <p:cNvCxnSpPr>
            <a:stCxn id="1007" idx="3"/>
            <a:endCxn id="1009" idx="1"/>
          </p:cNvCxnSpPr>
          <p:nvPr/>
        </p:nvCxnSpPr>
        <p:spPr>
          <a:xfrm>
            <a:off x="5334000" y="2781300"/>
            <a:ext cx="838200" cy="0"/>
          </a:xfrm>
          <a:prstGeom prst="straightConnector1">
            <a:avLst/>
          </a:prstGeom>
          <a:noFill/>
          <a:ln w="28575" cap="flat" cmpd="sng">
            <a:solidFill>
              <a:schemeClr val="dk1"/>
            </a:solidFill>
            <a:prstDash val="solid"/>
            <a:round/>
            <a:headEnd type="none" w="med" len="med"/>
            <a:tailEnd type="triangle" w="med" len="med"/>
          </a:ln>
        </p:spPr>
      </p:cxnSp>
      <p:pic>
        <p:nvPicPr>
          <p:cNvPr id="1022" name="Google Shape;1022;g29d3c64b486_0_34" descr="txp_fig"/>
          <p:cNvPicPr preferRelativeResize="0"/>
          <p:nvPr/>
        </p:nvPicPr>
        <p:blipFill rotWithShape="1">
          <a:blip r:embed="rId3">
            <a:alphaModFix/>
          </a:blip>
          <a:srcRect/>
          <a:stretch/>
        </p:blipFill>
        <p:spPr>
          <a:xfrm>
            <a:off x="5867400" y="4057650"/>
            <a:ext cx="1411287" cy="209551"/>
          </a:xfrm>
          <a:prstGeom prst="rect">
            <a:avLst/>
          </a:prstGeom>
          <a:noFill/>
          <a:ln>
            <a:noFill/>
          </a:ln>
        </p:spPr>
      </p:pic>
      <p:pic>
        <p:nvPicPr>
          <p:cNvPr id="1023" name="Google Shape;1023;g29d3c64b486_0_34" descr="txp_fig"/>
          <p:cNvPicPr preferRelativeResize="0"/>
          <p:nvPr/>
        </p:nvPicPr>
        <p:blipFill rotWithShape="1">
          <a:blip r:embed="rId4">
            <a:alphaModFix/>
          </a:blip>
          <a:srcRect/>
          <a:stretch/>
        </p:blipFill>
        <p:spPr>
          <a:xfrm>
            <a:off x="1905000" y="3352801"/>
            <a:ext cx="390525" cy="269875"/>
          </a:xfrm>
          <a:prstGeom prst="rect">
            <a:avLst/>
          </a:prstGeom>
          <a:noFill/>
          <a:ln>
            <a:noFill/>
          </a:ln>
        </p:spPr>
      </p:pic>
      <p:pic>
        <p:nvPicPr>
          <p:cNvPr id="1024" name="Google Shape;1024;g29d3c64b486_0_34" descr="txp_fig"/>
          <p:cNvPicPr preferRelativeResize="0"/>
          <p:nvPr/>
        </p:nvPicPr>
        <p:blipFill rotWithShape="1">
          <a:blip r:embed="rId5">
            <a:alphaModFix/>
          </a:blip>
          <a:srcRect/>
          <a:stretch/>
        </p:blipFill>
        <p:spPr>
          <a:xfrm>
            <a:off x="3268663" y="3352801"/>
            <a:ext cx="404812" cy="269875"/>
          </a:xfrm>
          <a:prstGeom prst="rect">
            <a:avLst/>
          </a:prstGeom>
          <a:noFill/>
          <a:ln>
            <a:noFill/>
          </a:ln>
        </p:spPr>
      </p:pic>
      <p:pic>
        <p:nvPicPr>
          <p:cNvPr id="1025" name="Google Shape;1025;g29d3c64b486_0_34" descr="txp_fig"/>
          <p:cNvPicPr preferRelativeResize="0"/>
          <p:nvPr/>
        </p:nvPicPr>
        <p:blipFill rotWithShape="1">
          <a:blip r:embed="rId6">
            <a:alphaModFix/>
          </a:blip>
          <a:srcRect/>
          <a:stretch/>
        </p:blipFill>
        <p:spPr>
          <a:xfrm>
            <a:off x="6280152" y="3352801"/>
            <a:ext cx="493713" cy="285751"/>
          </a:xfrm>
          <a:prstGeom prst="rect">
            <a:avLst/>
          </a:prstGeom>
          <a:noFill/>
          <a:ln>
            <a:noFill/>
          </a:ln>
        </p:spPr>
      </p:pic>
      <p:pic>
        <p:nvPicPr>
          <p:cNvPr id="1026" name="Google Shape;1026;g29d3c64b486_0_34" descr="txp_fig"/>
          <p:cNvPicPr preferRelativeResize="0"/>
          <p:nvPr/>
        </p:nvPicPr>
        <p:blipFill rotWithShape="1">
          <a:blip r:embed="rId7">
            <a:alphaModFix/>
          </a:blip>
          <a:srcRect/>
          <a:stretch/>
        </p:blipFill>
        <p:spPr>
          <a:xfrm>
            <a:off x="4806951" y="3429000"/>
            <a:ext cx="330200" cy="60325"/>
          </a:xfrm>
          <a:prstGeom prst="rect">
            <a:avLst/>
          </a:prstGeom>
          <a:noFill/>
          <a:ln>
            <a:noFill/>
          </a:ln>
        </p:spPr>
      </p:pic>
      <p:pic>
        <p:nvPicPr>
          <p:cNvPr id="1027" name="Google Shape;1027;g29d3c64b486_0_34" descr="txp_fig"/>
          <p:cNvPicPr preferRelativeResize="0"/>
          <p:nvPr/>
        </p:nvPicPr>
        <p:blipFill rotWithShape="1">
          <a:blip r:embed="rId8">
            <a:alphaModFix/>
          </a:blip>
          <a:srcRect/>
          <a:stretch/>
        </p:blipFill>
        <p:spPr>
          <a:xfrm>
            <a:off x="3810001" y="4419600"/>
            <a:ext cx="2654299" cy="314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1031"/>
        <p:cNvGrpSpPr/>
        <p:nvPr/>
      </p:nvGrpSpPr>
      <p:grpSpPr>
        <a:xfrm>
          <a:off x="0" y="0"/>
          <a:ext cx="0" cy="0"/>
          <a:chOff x="0" y="0"/>
          <a:chExt cx="0" cy="0"/>
        </a:xfrm>
      </p:grpSpPr>
      <p:sp>
        <p:nvSpPr>
          <p:cNvPr id="1032" name="Google Shape;1032;g29d3c64b486_0_6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Forward / Viterbi Algorithms</a:t>
            </a:r>
            <a:endParaRPr/>
          </a:p>
        </p:txBody>
      </p:sp>
      <p:pic>
        <p:nvPicPr>
          <p:cNvPr id="1033" name="Google Shape;1033;g29d3c64b486_0_65" descr="txp_fig"/>
          <p:cNvPicPr preferRelativeResize="0"/>
          <p:nvPr/>
        </p:nvPicPr>
        <p:blipFill rotWithShape="1">
          <a:blip r:embed="rId3">
            <a:alphaModFix/>
          </a:blip>
          <a:srcRect/>
          <a:stretch/>
        </p:blipFill>
        <p:spPr>
          <a:xfrm>
            <a:off x="7670800" y="5673726"/>
            <a:ext cx="3835400" cy="322263"/>
          </a:xfrm>
          <a:prstGeom prst="rect">
            <a:avLst/>
          </a:prstGeom>
          <a:noFill/>
          <a:ln>
            <a:noFill/>
          </a:ln>
        </p:spPr>
      </p:pic>
      <p:sp>
        <p:nvSpPr>
          <p:cNvPr id="1034" name="Google Shape;1034;g29d3c64b486_0_65"/>
          <p:cNvSpPr/>
          <p:nvPr/>
        </p:nvSpPr>
        <p:spPr>
          <a:xfrm>
            <a:off x="3505200" y="16764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35" name="Google Shape;1035;g29d3c64b486_0_65"/>
          <p:cNvSpPr/>
          <p:nvPr/>
        </p:nvSpPr>
        <p:spPr>
          <a:xfrm>
            <a:off x="3505200" y="23622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36" name="Google Shape;1036;g29d3c64b486_0_65"/>
          <p:cNvSpPr/>
          <p:nvPr/>
        </p:nvSpPr>
        <p:spPr>
          <a:xfrm>
            <a:off x="4953000" y="16764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37" name="Google Shape;1037;g29d3c64b486_0_65"/>
          <p:cNvSpPr/>
          <p:nvPr/>
        </p:nvSpPr>
        <p:spPr>
          <a:xfrm>
            <a:off x="4953000" y="23622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38" name="Google Shape;1038;g29d3c64b486_0_65"/>
          <p:cNvSpPr/>
          <p:nvPr/>
        </p:nvSpPr>
        <p:spPr>
          <a:xfrm>
            <a:off x="6477000" y="16764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pic>
        <p:nvPicPr>
          <p:cNvPr id="1039" name="Google Shape;1039;g29d3c64b486_0_65" descr="txp_fig"/>
          <p:cNvPicPr preferRelativeResize="0"/>
          <p:nvPr/>
        </p:nvPicPr>
        <p:blipFill rotWithShape="1">
          <a:blip r:embed="rId4">
            <a:alphaModFix/>
          </a:blip>
          <a:srcRect/>
          <a:stretch/>
        </p:blipFill>
        <p:spPr>
          <a:xfrm>
            <a:off x="914401" y="4759326"/>
            <a:ext cx="2627312" cy="300039"/>
          </a:xfrm>
          <a:prstGeom prst="rect">
            <a:avLst/>
          </a:prstGeom>
          <a:noFill/>
          <a:ln>
            <a:noFill/>
          </a:ln>
        </p:spPr>
      </p:pic>
      <p:sp>
        <p:nvSpPr>
          <p:cNvPr id="1040" name="Google Shape;1040;g29d3c64b486_0_65"/>
          <p:cNvSpPr/>
          <p:nvPr/>
        </p:nvSpPr>
        <p:spPr>
          <a:xfrm>
            <a:off x="6477000" y="23622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41" name="Google Shape;1041;g29d3c64b486_0_65"/>
          <p:cNvSpPr/>
          <p:nvPr/>
        </p:nvSpPr>
        <p:spPr>
          <a:xfrm>
            <a:off x="8001000" y="1676400"/>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42" name="Google Shape;1042;g29d3c64b486_0_65"/>
          <p:cNvSpPr/>
          <p:nvPr/>
        </p:nvSpPr>
        <p:spPr>
          <a:xfrm>
            <a:off x="8001000" y="2362200"/>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rain</a:t>
            </a:r>
            <a:endParaRPr/>
          </a:p>
        </p:txBody>
      </p:sp>
      <p:cxnSp>
        <p:nvCxnSpPr>
          <p:cNvPr id="1043" name="Google Shape;1043;g29d3c64b486_0_65"/>
          <p:cNvCxnSpPr>
            <a:stCxn id="1034" idx="3"/>
            <a:endCxn id="1036" idx="1"/>
          </p:cNvCxnSpPr>
          <p:nvPr/>
        </p:nvCxnSpPr>
        <p:spPr>
          <a:xfrm>
            <a:off x="4191000" y="1866900"/>
            <a:ext cx="762000" cy="0"/>
          </a:xfrm>
          <a:prstGeom prst="straightConnector1">
            <a:avLst/>
          </a:prstGeom>
          <a:noFill/>
          <a:ln w="28575" cap="flat" cmpd="sng">
            <a:solidFill>
              <a:schemeClr val="dk1"/>
            </a:solidFill>
            <a:prstDash val="solid"/>
            <a:round/>
            <a:headEnd type="none" w="med" len="med"/>
            <a:tailEnd type="triangle" w="med" len="med"/>
          </a:ln>
        </p:spPr>
      </p:cxnSp>
      <p:cxnSp>
        <p:nvCxnSpPr>
          <p:cNvPr id="1044" name="Google Shape;1044;g29d3c64b486_0_65"/>
          <p:cNvCxnSpPr>
            <a:stCxn id="1034" idx="3"/>
            <a:endCxn id="1037" idx="1"/>
          </p:cNvCxnSpPr>
          <p:nvPr/>
        </p:nvCxnSpPr>
        <p:spPr>
          <a:xfrm>
            <a:off x="4191000" y="1866900"/>
            <a:ext cx="762000" cy="685800"/>
          </a:xfrm>
          <a:prstGeom prst="straightConnector1">
            <a:avLst/>
          </a:prstGeom>
          <a:noFill/>
          <a:ln w="9525" cap="flat" cmpd="sng">
            <a:solidFill>
              <a:schemeClr val="dk1"/>
            </a:solidFill>
            <a:prstDash val="solid"/>
            <a:round/>
            <a:headEnd type="none" w="med" len="med"/>
            <a:tailEnd type="triangle" w="med" len="med"/>
          </a:ln>
        </p:spPr>
      </p:cxnSp>
      <p:cxnSp>
        <p:nvCxnSpPr>
          <p:cNvPr id="1045" name="Google Shape;1045;g29d3c64b486_0_65"/>
          <p:cNvCxnSpPr>
            <a:stCxn id="1035" idx="3"/>
            <a:endCxn id="1036" idx="1"/>
          </p:cNvCxnSpPr>
          <p:nvPr/>
        </p:nvCxnSpPr>
        <p:spPr>
          <a:xfrm rot="10800000" flipH="1">
            <a:off x="4191000" y="1866900"/>
            <a:ext cx="762000" cy="685800"/>
          </a:xfrm>
          <a:prstGeom prst="straightConnector1">
            <a:avLst/>
          </a:prstGeom>
          <a:noFill/>
          <a:ln w="9525" cap="flat" cmpd="sng">
            <a:solidFill>
              <a:schemeClr val="dk1"/>
            </a:solidFill>
            <a:prstDash val="solid"/>
            <a:round/>
            <a:headEnd type="none" w="med" len="med"/>
            <a:tailEnd type="triangle" w="med" len="med"/>
          </a:ln>
        </p:spPr>
      </p:cxnSp>
      <p:cxnSp>
        <p:nvCxnSpPr>
          <p:cNvPr id="1046" name="Google Shape;1046;g29d3c64b486_0_65"/>
          <p:cNvCxnSpPr>
            <a:stCxn id="1035" idx="3"/>
            <a:endCxn id="1037" idx="1"/>
          </p:cNvCxnSpPr>
          <p:nvPr/>
        </p:nvCxnSpPr>
        <p:spPr>
          <a:xfrm>
            <a:off x="4191000" y="2552700"/>
            <a:ext cx="762000" cy="0"/>
          </a:xfrm>
          <a:prstGeom prst="straightConnector1">
            <a:avLst/>
          </a:prstGeom>
          <a:noFill/>
          <a:ln w="28575" cap="flat" cmpd="sng">
            <a:solidFill>
              <a:schemeClr val="dk1"/>
            </a:solidFill>
            <a:prstDash val="solid"/>
            <a:round/>
            <a:headEnd type="none" w="med" len="med"/>
            <a:tailEnd type="triangle" w="med" len="med"/>
          </a:ln>
        </p:spPr>
      </p:cxnSp>
      <p:cxnSp>
        <p:nvCxnSpPr>
          <p:cNvPr id="1047" name="Google Shape;1047;g29d3c64b486_0_65"/>
          <p:cNvCxnSpPr>
            <a:stCxn id="1036" idx="3"/>
            <a:endCxn id="1038" idx="1"/>
          </p:cNvCxnSpPr>
          <p:nvPr/>
        </p:nvCxnSpPr>
        <p:spPr>
          <a:xfrm>
            <a:off x="5638800" y="18669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48" name="Google Shape;1048;g29d3c64b486_0_65"/>
          <p:cNvCxnSpPr>
            <a:stCxn id="1036" idx="3"/>
            <a:endCxn id="1040" idx="1"/>
          </p:cNvCxnSpPr>
          <p:nvPr/>
        </p:nvCxnSpPr>
        <p:spPr>
          <a:xfrm>
            <a:off x="5638800" y="18669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49" name="Google Shape;1049;g29d3c64b486_0_65"/>
          <p:cNvCxnSpPr>
            <a:stCxn id="1037" idx="3"/>
            <a:endCxn id="1038" idx="1"/>
          </p:cNvCxnSpPr>
          <p:nvPr/>
        </p:nvCxnSpPr>
        <p:spPr>
          <a:xfrm rot="10800000" flipH="1">
            <a:off x="5638800" y="18669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50" name="Google Shape;1050;g29d3c64b486_0_65"/>
          <p:cNvCxnSpPr>
            <a:stCxn id="1037" idx="3"/>
            <a:endCxn id="1040" idx="1"/>
          </p:cNvCxnSpPr>
          <p:nvPr/>
        </p:nvCxnSpPr>
        <p:spPr>
          <a:xfrm>
            <a:off x="5638800" y="25527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51" name="Google Shape;1051;g29d3c64b486_0_65"/>
          <p:cNvCxnSpPr>
            <a:stCxn id="1038" idx="3"/>
            <a:endCxn id="1041" idx="1"/>
          </p:cNvCxnSpPr>
          <p:nvPr/>
        </p:nvCxnSpPr>
        <p:spPr>
          <a:xfrm>
            <a:off x="7162800" y="1866900"/>
            <a:ext cx="838200" cy="0"/>
          </a:xfrm>
          <a:prstGeom prst="straightConnector1">
            <a:avLst/>
          </a:prstGeom>
          <a:noFill/>
          <a:ln w="28575" cap="flat" cmpd="sng">
            <a:solidFill>
              <a:schemeClr val="dk1"/>
            </a:solidFill>
            <a:prstDash val="solid"/>
            <a:round/>
            <a:headEnd type="none" w="med" len="med"/>
            <a:tailEnd type="triangle" w="med" len="med"/>
          </a:ln>
        </p:spPr>
      </p:cxnSp>
      <p:cxnSp>
        <p:nvCxnSpPr>
          <p:cNvPr id="1052" name="Google Shape;1052;g29d3c64b486_0_65"/>
          <p:cNvCxnSpPr>
            <a:stCxn id="1038" idx="3"/>
            <a:endCxn id="1042" idx="1"/>
          </p:cNvCxnSpPr>
          <p:nvPr/>
        </p:nvCxnSpPr>
        <p:spPr>
          <a:xfrm>
            <a:off x="7162800" y="18669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53" name="Google Shape;1053;g29d3c64b486_0_65"/>
          <p:cNvCxnSpPr>
            <a:stCxn id="1040" idx="3"/>
            <a:endCxn id="1041" idx="1"/>
          </p:cNvCxnSpPr>
          <p:nvPr/>
        </p:nvCxnSpPr>
        <p:spPr>
          <a:xfrm rot="10800000" flipH="1">
            <a:off x="7162800" y="1866900"/>
            <a:ext cx="838200" cy="685800"/>
          </a:xfrm>
          <a:prstGeom prst="straightConnector1">
            <a:avLst/>
          </a:prstGeom>
          <a:noFill/>
          <a:ln w="9525" cap="flat" cmpd="sng">
            <a:solidFill>
              <a:schemeClr val="dk1"/>
            </a:solidFill>
            <a:prstDash val="solid"/>
            <a:round/>
            <a:headEnd type="none" w="med" len="med"/>
            <a:tailEnd type="triangle" w="med" len="med"/>
          </a:ln>
        </p:spPr>
      </p:cxnSp>
      <p:cxnSp>
        <p:nvCxnSpPr>
          <p:cNvPr id="1054" name="Google Shape;1054;g29d3c64b486_0_65"/>
          <p:cNvCxnSpPr>
            <a:stCxn id="1040" idx="3"/>
            <a:endCxn id="1042" idx="1"/>
          </p:cNvCxnSpPr>
          <p:nvPr/>
        </p:nvCxnSpPr>
        <p:spPr>
          <a:xfrm>
            <a:off x="7162800" y="2552700"/>
            <a:ext cx="838200" cy="0"/>
          </a:xfrm>
          <a:prstGeom prst="straightConnector1">
            <a:avLst/>
          </a:prstGeom>
          <a:noFill/>
          <a:ln w="28575" cap="flat" cmpd="sng">
            <a:solidFill>
              <a:schemeClr val="dk1"/>
            </a:solidFill>
            <a:prstDash val="solid"/>
            <a:round/>
            <a:headEnd type="none" w="med" len="med"/>
            <a:tailEnd type="triangle" w="med" len="med"/>
          </a:ln>
        </p:spPr>
      </p:cxnSp>
      <p:pic>
        <p:nvPicPr>
          <p:cNvPr id="1055" name="Google Shape;1055;g29d3c64b486_0_65" descr="txp_fig"/>
          <p:cNvPicPr preferRelativeResize="0"/>
          <p:nvPr/>
        </p:nvPicPr>
        <p:blipFill rotWithShape="1">
          <a:blip r:embed="rId5">
            <a:alphaModFix/>
          </a:blip>
          <a:srcRect/>
          <a:stretch/>
        </p:blipFill>
        <p:spPr>
          <a:xfrm>
            <a:off x="6629401" y="4759325"/>
            <a:ext cx="4564062" cy="450851"/>
          </a:xfrm>
          <a:prstGeom prst="rect">
            <a:avLst/>
          </a:prstGeom>
          <a:noFill/>
          <a:ln>
            <a:noFill/>
          </a:ln>
        </p:spPr>
      </p:pic>
      <p:pic>
        <p:nvPicPr>
          <p:cNvPr id="1056" name="Google Shape;1056;g29d3c64b486_0_65" descr="txp_fig"/>
          <p:cNvPicPr preferRelativeResize="0"/>
          <p:nvPr/>
        </p:nvPicPr>
        <p:blipFill rotWithShape="1">
          <a:blip r:embed="rId6">
            <a:alphaModFix/>
          </a:blip>
          <a:srcRect/>
          <a:stretch/>
        </p:blipFill>
        <p:spPr>
          <a:xfrm>
            <a:off x="1812925" y="5656265"/>
            <a:ext cx="3673475" cy="439737"/>
          </a:xfrm>
          <a:prstGeom prst="rect">
            <a:avLst/>
          </a:prstGeom>
          <a:noFill/>
          <a:ln>
            <a:noFill/>
          </a:ln>
        </p:spPr>
      </p:pic>
      <p:pic>
        <p:nvPicPr>
          <p:cNvPr id="1057" name="Google Shape;1057;g29d3c64b486_0_65" descr="txp_fig"/>
          <p:cNvPicPr preferRelativeResize="0"/>
          <p:nvPr/>
        </p:nvPicPr>
        <p:blipFill rotWithShape="1">
          <a:blip r:embed="rId7">
            <a:alphaModFix/>
          </a:blip>
          <a:srcRect/>
          <a:stretch/>
        </p:blipFill>
        <p:spPr>
          <a:xfrm>
            <a:off x="3665539" y="3048001"/>
            <a:ext cx="390525" cy="269875"/>
          </a:xfrm>
          <a:prstGeom prst="rect">
            <a:avLst/>
          </a:prstGeom>
          <a:noFill/>
          <a:ln>
            <a:noFill/>
          </a:ln>
        </p:spPr>
      </p:pic>
      <p:pic>
        <p:nvPicPr>
          <p:cNvPr id="1058" name="Google Shape;1058;g29d3c64b486_0_65" descr="txp_fig"/>
          <p:cNvPicPr preferRelativeResize="0"/>
          <p:nvPr/>
        </p:nvPicPr>
        <p:blipFill rotWithShape="1">
          <a:blip r:embed="rId8">
            <a:alphaModFix/>
          </a:blip>
          <a:srcRect/>
          <a:stretch/>
        </p:blipFill>
        <p:spPr>
          <a:xfrm>
            <a:off x="5029200" y="3048001"/>
            <a:ext cx="404813" cy="269875"/>
          </a:xfrm>
          <a:prstGeom prst="rect">
            <a:avLst/>
          </a:prstGeom>
          <a:noFill/>
          <a:ln>
            <a:noFill/>
          </a:ln>
        </p:spPr>
      </p:pic>
      <p:pic>
        <p:nvPicPr>
          <p:cNvPr id="1059" name="Google Shape;1059;g29d3c64b486_0_65" descr="txp_fig"/>
          <p:cNvPicPr preferRelativeResize="0"/>
          <p:nvPr/>
        </p:nvPicPr>
        <p:blipFill rotWithShape="1">
          <a:blip r:embed="rId9">
            <a:alphaModFix/>
          </a:blip>
          <a:srcRect/>
          <a:stretch/>
        </p:blipFill>
        <p:spPr>
          <a:xfrm>
            <a:off x="8040688" y="3048001"/>
            <a:ext cx="493712" cy="285751"/>
          </a:xfrm>
          <a:prstGeom prst="rect">
            <a:avLst/>
          </a:prstGeom>
          <a:noFill/>
          <a:ln>
            <a:noFill/>
          </a:ln>
        </p:spPr>
      </p:pic>
      <p:pic>
        <p:nvPicPr>
          <p:cNvPr id="1060" name="Google Shape;1060;g29d3c64b486_0_65" descr="txp_fig"/>
          <p:cNvPicPr preferRelativeResize="0"/>
          <p:nvPr/>
        </p:nvPicPr>
        <p:blipFill rotWithShape="1">
          <a:blip r:embed="rId10">
            <a:alphaModFix/>
          </a:blip>
          <a:srcRect/>
          <a:stretch/>
        </p:blipFill>
        <p:spPr>
          <a:xfrm>
            <a:off x="6567488" y="3124200"/>
            <a:ext cx="330200" cy="60325"/>
          </a:xfrm>
          <a:prstGeom prst="rect">
            <a:avLst/>
          </a:prstGeom>
          <a:noFill/>
          <a:ln>
            <a:noFill/>
          </a:ln>
        </p:spPr>
      </p:pic>
      <p:sp>
        <p:nvSpPr>
          <p:cNvPr id="1061" name="Google Shape;1061;g29d3c64b486_0_65"/>
          <p:cNvSpPr txBox="1"/>
          <p:nvPr/>
        </p:nvSpPr>
        <p:spPr>
          <a:xfrm>
            <a:off x="1295400" y="3810001"/>
            <a:ext cx="4191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Forward Algorithm (Sum)</a:t>
            </a:r>
            <a:endParaRPr/>
          </a:p>
        </p:txBody>
      </p:sp>
      <p:sp>
        <p:nvSpPr>
          <p:cNvPr id="1062" name="Google Shape;1062;g29d3c64b486_0_65"/>
          <p:cNvSpPr txBox="1"/>
          <p:nvPr/>
        </p:nvSpPr>
        <p:spPr>
          <a:xfrm>
            <a:off x="7010400" y="3810001"/>
            <a:ext cx="4191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Viterbi Algorithm (Max)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0" y="-381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Example Markov Chain: Weather</a:t>
            </a:r>
            <a:endParaRPr sz="4000"/>
          </a:p>
        </p:txBody>
      </p:sp>
      <p:sp>
        <p:nvSpPr>
          <p:cNvPr id="133" name="Google Shape;133;p5"/>
          <p:cNvSpPr txBox="1">
            <a:spLocks noGrp="1"/>
          </p:cNvSpPr>
          <p:nvPr>
            <p:ph type="body" idx="1"/>
          </p:nvPr>
        </p:nvSpPr>
        <p:spPr>
          <a:xfrm>
            <a:off x="457200" y="1447800"/>
            <a:ext cx="4267200" cy="838200"/>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800"/>
              <a:buChar char="o"/>
            </a:pPr>
            <a:r>
              <a:rPr lang="en-US" sz="2800"/>
              <a:t>States: X = {rain, sun}</a:t>
            </a:r>
            <a:endParaRPr/>
          </a:p>
          <a:p>
            <a:pPr marL="457176" lvl="1" indent="0" algn="l" rtl="0">
              <a:lnSpc>
                <a:spcPct val="100000"/>
              </a:lnSpc>
              <a:spcBef>
                <a:spcPts val="480"/>
              </a:spcBef>
              <a:spcAft>
                <a:spcPts val="0"/>
              </a:spcAft>
              <a:buSzPts val="2400"/>
              <a:buNone/>
            </a:pPr>
            <a:endParaRPr sz="2400"/>
          </a:p>
          <a:p>
            <a:pPr marL="742913" lvl="1" indent="-133336" algn="l" rtl="0">
              <a:lnSpc>
                <a:spcPct val="100000"/>
              </a:lnSpc>
              <a:spcBef>
                <a:spcPts val="480"/>
              </a:spcBef>
              <a:spcAft>
                <a:spcPts val="0"/>
              </a:spcAft>
              <a:buSzPts val="2400"/>
              <a:buNone/>
            </a:pPr>
            <a:endParaRPr sz="2400"/>
          </a:p>
          <a:p>
            <a:pPr marL="742913" lvl="1" indent="-133336" algn="l" rtl="0">
              <a:lnSpc>
                <a:spcPct val="100000"/>
              </a:lnSpc>
              <a:spcBef>
                <a:spcPts val="480"/>
              </a:spcBef>
              <a:spcAft>
                <a:spcPts val="0"/>
              </a:spcAft>
              <a:buSzPts val="2400"/>
              <a:buNone/>
            </a:pPr>
            <a:endParaRPr sz="2400"/>
          </a:p>
        </p:txBody>
      </p:sp>
      <p:sp>
        <p:nvSpPr>
          <p:cNvPr id="134" name="Google Shape;134;p5"/>
          <p:cNvSpPr/>
          <p:nvPr/>
        </p:nvSpPr>
        <p:spPr>
          <a:xfrm>
            <a:off x="5853113" y="5057775"/>
            <a:ext cx="609600" cy="609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rain</a:t>
            </a:r>
            <a:endParaRPr sz="1400" b="0" i="0" u="none" strike="noStrike" cap="none">
              <a:solidFill>
                <a:srgbClr val="000000"/>
              </a:solidFill>
              <a:latin typeface="Arial"/>
              <a:ea typeface="Arial"/>
              <a:cs typeface="Arial"/>
              <a:sym typeface="Arial"/>
            </a:endParaRPr>
          </a:p>
        </p:txBody>
      </p:sp>
      <p:sp>
        <p:nvSpPr>
          <p:cNvPr id="135" name="Google Shape;135;p5"/>
          <p:cNvSpPr/>
          <p:nvPr/>
        </p:nvSpPr>
        <p:spPr>
          <a:xfrm>
            <a:off x="7300913" y="5057775"/>
            <a:ext cx="609600" cy="609600"/>
          </a:xfrm>
          <a:prstGeom prst="ellipse">
            <a:avLst/>
          </a:prstGeom>
          <a:solidFill>
            <a:srgbClr val="FFCC00"/>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sun</a:t>
            </a:r>
            <a:endParaRPr sz="1400" b="0" i="0" u="none" strike="noStrike" cap="none">
              <a:solidFill>
                <a:srgbClr val="000000"/>
              </a:solidFill>
              <a:latin typeface="Arial"/>
              <a:ea typeface="Arial"/>
              <a:cs typeface="Arial"/>
              <a:sym typeface="Arial"/>
            </a:endParaRPr>
          </a:p>
        </p:txBody>
      </p:sp>
      <p:cxnSp>
        <p:nvCxnSpPr>
          <p:cNvPr id="136" name="Google Shape;136;p5"/>
          <p:cNvCxnSpPr>
            <a:stCxn id="134" idx="0"/>
            <a:endCxn id="135" idx="0"/>
          </p:cNvCxnSpPr>
          <p:nvPr/>
        </p:nvCxnSpPr>
        <p:spPr>
          <a:xfrm rot="-5400000" flipH="1">
            <a:off x="6881513" y="4334175"/>
            <a:ext cx="600" cy="1447800"/>
          </a:xfrm>
          <a:prstGeom prst="curvedConnector3">
            <a:avLst>
              <a:gd name="adj1" fmla="val -70665357"/>
            </a:avLst>
          </a:prstGeom>
          <a:noFill/>
          <a:ln w="28575" cap="flat" cmpd="sng">
            <a:solidFill>
              <a:schemeClr val="dk1"/>
            </a:solidFill>
            <a:prstDash val="solid"/>
            <a:round/>
            <a:headEnd type="none" w="sm" len="sm"/>
            <a:tailEnd type="triangle" w="med" len="med"/>
          </a:ln>
        </p:spPr>
      </p:cxnSp>
      <p:cxnSp>
        <p:nvCxnSpPr>
          <p:cNvPr id="137" name="Google Shape;137;p5"/>
          <p:cNvCxnSpPr>
            <a:stCxn id="135" idx="4"/>
            <a:endCxn id="134" idx="4"/>
          </p:cNvCxnSpPr>
          <p:nvPr/>
        </p:nvCxnSpPr>
        <p:spPr>
          <a:xfrm rot="5400000">
            <a:off x="6881513" y="4943775"/>
            <a:ext cx="600" cy="1447800"/>
          </a:xfrm>
          <a:prstGeom prst="curvedConnector3">
            <a:avLst>
              <a:gd name="adj1" fmla="val 78605190"/>
            </a:avLst>
          </a:prstGeom>
          <a:noFill/>
          <a:ln w="28575" cap="flat" cmpd="sng">
            <a:solidFill>
              <a:schemeClr val="dk1"/>
            </a:solidFill>
            <a:prstDash val="solid"/>
            <a:round/>
            <a:headEnd type="none" w="sm" len="sm"/>
            <a:tailEnd type="triangle" w="med" len="med"/>
          </a:ln>
        </p:spPr>
      </p:cxnSp>
      <p:cxnSp>
        <p:nvCxnSpPr>
          <p:cNvPr id="138" name="Google Shape;138;p5"/>
          <p:cNvCxnSpPr>
            <a:stCxn id="135" idx="7"/>
            <a:endCxn id="135" idx="6"/>
          </p:cNvCxnSpPr>
          <p:nvPr/>
        </p:nvCxnSpPr>
        <p:spPr>
          <a:xfrm rot="-5400000" flipH="1">
            <a:off x="7758239" y="5210049"/>
            <a:ext cx="215400" cy="89400"/>
          </a:xfrm>
          <a:prstGeom prst="curvedConnector4">
            <a:avLst>
              <a:gd name="adj1" fmla="val -233807"/>
              <a:gd name="adj2" fmla="val 545562"/>
            </a:avLst>
          </a:prstGeom>
          <a:noFill/>
          <a:ln w="28575" cap="flat" cmpd="sng">
            <a:solidFill>
              <a:schemeClr val="dk1"/>
            </a:solidFill>
            <a:prstDash val="solid"/>
            <a:round/>
            <a:headEnd type="none" w="sm" len="sm"/>
            <a:tailEnd type="triangle" w="med" len="med"/>
          </a:ln>
        </p:spPr>
      </p:cxnSp>
      <p:cxnSp>
        <p:nvCxnSpPr>
          <p:cNvPr id="139" name="Google Shape;139;p5"/>
          <p:cNvCxnSpPr>
            <a:stCxn id="134" idx="3"/>
            <a:endCxn id="134" idx="2"/>
          </p:cNvCxnSpPr>
          <p:nvPr/>
        </p:nvCxnSpPr>
        <p:spPr>
          <a:xfrm rot="5400000" flipH="1">
            <a:off x="5789987" y="5425701"/>
            <a:ext cx="215400" cy="89400"/>
          </a:xfrm>
          <a:prstGeom prst="curvedConnector4">
            <a:avLst>
              <a:gd name="adj1" fmla="val -273602"/>
              <a:gd name="adj2" fmla="val 552668"/>
            </a:avLst>
          </a:prstGeom>
          <a:noFill/>
          <a:ln w="28575" cap="flat" cmpd="sng">
            <a:solidFill>
              <a:schemeClr val="dk1"/>
            </a:solidFill>
            <a:prstDash val="solid"/>
            <a:round/>
            <a:headEnd type="none" w="sm" len="sm"/>
            <a:tailEnd type="triangle" w="med" len="med"/>
          </a:ln>
        </p:spPr>
      </p:cxnSp>
      <p:sp>
        <p:nvSpPr>
          <p:cNvPr id="140" name="Google Shape;140;p5"/>
          <p:cNvSpPr txBox="1"/>
          <p:nvPr/>
        </p:nvSpPr>
        <p:spPr>
          <a:xfrm>
            <a:off x="8153400" y="4510087"/>
            <a:ext cx="5334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0.9</a:t>
            </a:r>
            <a:endParaRPr sz="1400" b="0" i="0" u="none" strike="noStrike" cap="none">
              <a:solidFill>
                <a:srgbClr val="000000"/>
              </a:solidFill>
              <a:latin typeface="Arial"/>
              <a:ea typeface="Arial"/>
              <a:cs typeface="Arial"/>
              <a:sym typeface="Arial"/>
            </a:endParaRPr>
          </a:p>
        </p:txBody>
      </p:sp>
      <p:sp>
        <p:nvSpPr>
          <p:cNvPr id="141" name="Google Shape;141;p5"/>
          <p:cNvSpPr txBox="1"/>
          <p:nvPr/>
        </p:nvSpPr>
        <p:spPr>
          <a:xfrm>
            <a:off x="5638800" y="6048375"/>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0.7</a:t>
            </a:r>
            <a:endParaRPr sz="1400" b="0" i="0" u="none" strike="noStrike" cap="none">
              <a:solidFill>
                <a:srgbClr val="000000"/>
              </a:solidFill>
              <a:latin typeface="Arial"/>
              <a:ea typeface="Arial"/>
              <a:cs typeface="Arial"/>
              <a:sym typeface="Arial"/>
            </a:endParaRPr>
          </a:p>
        </p:txBody>
      </p:sp>
      <p:sp>
        <p:nvSpPr>
          <p:cNvPr id="142" name="Google Shape;142;p5"/>
          <p:cNvSpPr txBox="1"/>
          <p:nvPr/>
        </p:nvSpPr>
        <p:spPr>
          <a:xfrm>
            <a:off x="6629400" y="4676775"/>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0.3</a:t>
            </a:r>
            <a:endParaRPr sz="1400" b="0" i="0" u="none" strike="noStrike" cap="none">
              <a:solidFill>
                <a:srgbClr val="000000"/>
              </a:solidFill>
              <a:latin typeface="Arial"/>
              <a:ea typeface="Arial"/>
              <a:cs typeface="Arial"/>
              <a:sym typeface="Arial"/>
            </a:endParaRPr>
          </a:p>
        </p:txBody>
      </p:sp>
      <p:sp>
        <p:nvSpPr>
          <p:cNvPr id="143" name="Google Shape;143;p5"/>
          <p:cNvSpPr txBox="1"/>
          <p:nvPr/>
        </p:nvSpPr>
        <p:spPr>
          <a:xfrm>
            <a:off x="6629400" y="6200775"/>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0.1</a:t>
            </a: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a:off x="5562600" y="3810000"/>
            <a:ext cx="6019800" cy="457200"/>
          </a:xfrm>
          <a:prstGeom prst="wedgeRectCallout">
            <a:avLst>
              <a:gd name="adj1" fmla="val -49866"/>
              <a:gd name="adj2" fmla="val -2607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CC0000"/>
                </a:solidFill>
                <a:latin typeface="Calibri"/>
                <a:ea typeface="Calibri"/>
                <a:cs typeface="Calibri"/>
                <a:sym typeface="Calibri"/>
              </a:rPr>
              <a:t>Two new ways of representing the same CPT</a:t>
            </a:r>
            <a:endParaRPr sz="1400" b="0" i="0" u="none" strike="noStrike" cap="none">
              <a:solidFill>
                <a:srgbClr val="000000"/>
              </a:solidFill>
              <a:latin typeface="Arial"/>
              <a:ea typeface="Arial"/>
              <a:cs typeface="Arial"/>
              <a:sym typeface="Arial"/>
            </a:endParaRPr>
          </a:p>
        </p:txBody>
      </p:sp>
      <p:grpSp>
        <p:nvGrpSpPr>
          <p:cNvPr id="145" name="Google Shape;145;p5"/>
          <p:cNvGrpSpPr/>
          <p:nvPr/>
        </p:nvGrpSpPr>
        <p:grpSpPr>
          <a:xfrm>
            <a:off x="8839200" y="5029200"/>
            <a:ext cx="2133600" cy="1066800"/>
            <a:chOff x="2057400" y="3260725"/>
            <a:chExt cx="2133600" cy="1066800"/>
          </a:xfrm>
        </p:grpSpPr>
        <p:sp>
          <p:nvSpPr>
            <p:cNvPr id="146" name="Google Shape;146;p5"/>
            <p:cNvSpPr/>
            <p:nvPr/>
          </p:nvSpPr>
          <p:spPr>
            <a:xfrm>
              <a:off x="2057400" y="3260725"/>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sun</a:t>
              </a: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2057400" y="3946525"/>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rain</a:t>
              </a: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3505200" y="3260725"/>
              <a:ext cx="685800" cy="3810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sun</a:t>
              </a: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a:off x="3505200" y="3946525"/>
              <a:ext cx="6858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rain</a:t>
              </a:r>
              <a:endParaRPr sz="1400" b="0" i="0" u="none" strike="noStrike" cap="none">
                <a:solidFill>
                  <a:srgbClr val="000000"/>
                </a:solidFill>
                <a:latin typeface="Arial"/>
                <a:ea typeface="Arial"/>
                <a:cs typeface="Arial"/>
                <a:sym typeface="Arial"/>
              </a:endParaRPr>
            </a:p>
          </p:txBody>
        </p:sp>
        <p:cxnSp>
          <p:nvCxnSpPr>
            <p:cNvPr id="150" name="Google Shape;150;p5"/>
            <p:cNvCxnSpPr>
              <a:stCxn id="146" idx="3"/>
              <a:endCxn id="148" idx="1"/>
            </p:cNvCxnSpPr>
            <p:nvPr/>
          </p:nvCxnSpPr>
          <p:spPr>
            <a:xfrm>
              <a:off x="2743200" y="3451225"/>
              <a:ext cx="762000" cy="0"/>
            </a:xfrm>
            <a:prstGeom prst="straightConnector1">
              <a:avLst/>
            </a:prstGeom>
            <a:noFill/>
            <a:ln w="28575" cap="flat" cmpd="sng">
              <a:solidFill>
                <a:schemeClr val="dk1"/>
              </a:solidFill>
              <a:prstDash val="solid"/>
              <a:round/>
              <a:headEnd type="none" w="sm" len="sm"/>
              <a:tailEnd type="triangle" w="med" len="med"/>
            </a:ln>
          </p:spPr>
        </p:cxnSp>
        <p:cxnSp>
          <p:nvCxnSpPr>
            <p:cNvPr id="151" name="Google Shape;151;p5"/>
            <p:cNvCxnSpPr>
              <a:stCxn id="146" idx="3"/>
              <a:endCxn id="149" idx="1"/>
            </p:cNvCxnSpPr>
            <p:nvPr/>
          </p:nvCxnSpPr>
          <p:spPr>
            <a:xfrm>
              <a:off x="2743200" y="3451225"/>
              <a:ext cx="762000" cy="685800"/>
            </a:xfrm>
            <a:prstGeom prst="straightConnector1">
              <a:avLst/>
            </a:prstGeom>
            <a:noFill/>
            <a:ln w="9525" cap="flat" cmpd="sng">
              <a:solidFill>
                <a:schemeClr val="dk1"/>
              </a:solidFill>
              <a:prstDash val="solid"/>
              <a:round/>
              <a:headEnd type="none" w="sm" len="sm"/>
              <a:tailEnd type="triangle" w="med" len="med"/>
            </a:ln>
          </p:spPr>
        </p:cxnSp>
        <p:cxnSp>
          <p:nvCxnSpPr>
            <p:cNvPr id="152" name="Google Shape;152;p5"/>
            <p:cNvCxnSpPr>
              <a:stCxn id="147" idx="3"/>
              <a:endCxn id="148" idx="1"/>
            </p:cNvCxnSpPr>
            <p:nvPr/>
          </p:nvCxnSpPr>
          <p:spPr>
            <a:xfrm rot="10800000" flipH="1">
              <a:off x="2743200" y="3451225"/>
              <a:ext cx="762000" cy="685800"/>
            </a:xfrm>
            <a:prstGeom prst="straightConnector1">
              <a:avLst/>
            </a:prstGeom>
            <a:noFill/>
            <a:ln w="9525" cap="flat" cmpd="sng">
              <a:solidFill>
                <a:schemeClr val="dk1"/>
              </a:solidFill>
              <a:prstDash val="solid"/>
              <a:round/>
              <a:headEnd type="none" w="sm" len="sm"/>
              <a:tailEnd type="triangle" w="med" len="med"/>
            </a:ln>
          </p:spPr>
        </p:cxnSp>
        <p:cxnSp>
          <p:nvCxnSpPr>
            <p:cNvPr id="153" name="Google Shape;153;p5"/>
            <p:cNvCxnSpPr>
              <a:stCxn id="147" idx="3"/>
              <a:endCxn id="149" idx="1"/>
            </p:cNvCxnSpPr>
            <p:nvPr/>
          </p:nvCxnSpPr>
          <p:spPr>
            <a:xfrm>
              <a:off x="2743200" y="4137025"/>
              <a:ext cx="762000" cy="0"/>
            </a:xfrm>
            <a:prstGeom prst="straightConnector1">
              <a:avLst/>
            </a:prstGeom>
            <a:noFill/>
            <a:ln w="28575" cap="flat" cmpd="sng">
              <a:solidFill>
                <a:schemeClr val="dk1"/>
              </a:solidFill>
              <a:prstDash val="solid"/>
              <a:round/>
              <a:headEnd type="none" w="sm" len="sm"/>
              <a:tailEnd type="triangle" w="med" len="med"/>
            </a:ln>
          </p:spPr>
        </p:cxnSp>
      </p:grpSp>
      <p:sp>
        <p:nvSpPr>
          <p:cNvPr id="154" name="Google Shape;154;p5"/>
          <p:cNvSpPr txBox="1"/>
          <p:nvPr/>
        </p:nvSpPr>
        <p:spPr>
          <a:xfrm>
            <a:off x="9829800" y="5181600"/>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0.1</a:t>
            </a:r>
            <a:endParaRPr sz="1400" b="0" i="0" u="none" strike="noStrike" cap="none">
              <a:solidFill>
                <a:srgbClr val="000000"/>
              </a:solidFill>
              <a:latin typeface="Arial"/>
              <a:ea typeface="Arial"/>
              <a:cs typeface="Arial"/>
              <a:sym typeface="Arial"/>
            </a:endParaRPr>
          </a:p>
        </p:txBody>
      </p:sp>
      <p:sp>
        <p:nvSpPr>
          <p:cNvPr id="155" name="Google Shape;155;p5"/>
          <p:cNvSpPr txBox="1"/>
          <p:nvPr/>
        </p:nvSpPr>
        <p:spPr>
          <a:xfrm>
            <a:off x="9829800" y="4814887"/>
            <a:ext cx="5334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0.9</a:t>
            </a:r>
            <a:endParaRPr sz="1400" b="0" i="0" u="none" strike="noStrike" cap="none">
              <a:solidFill>
                <a:srgbClr val="000000"/>
              </a:solidFill>
              <a:latin typeface="Arial"/>
              <a:ea typeface="Arial"/>
              <a:cs typeface="Arial"/>
              <a:sym typeface="Arial"/>
            </a:endParaRPr>
          </a:p>
        </p:txBody>
      </p:sp>
      <p:sp>
        <p:nvSpPr>
          <p:cNvPr id="156" name="Google Shape;156;p5"/>
          <p:cNvSpPr txBox="1"/>
          <p:nvPr/>
        </p:nvSpPr>
        <p:spPr>
          <a:xfrm>
            <a:off x="9829800" y="5943600"/>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0.7</a:t>
            </a:r>
            <a:endParaRPr sz="1400" b="0" i="0" u="none" strike="noStrike" cap="none">
              <a:solidFill>
                <a:srgbClr val="000000"/>
              </a:solidFill>
              <a:latin typeface="Arial"/>
              <a:ea typeface="Arial"/>
              <a:cs typeface="Arial"/>
              <a:sym typeface="Arial"/>
            </a:endParaRPr>
          </a:p>
        </p:txBody>
      </p:sp>
      <p:sp>
        <p:nvSpPr>
          <p:cNvPr id="157" name="Google Shape;157;p5"/>
          <p:cNvSpPr txBox="1"/>
          <p:nvPr/>
        </p:nvSpPr>
        <p:spPr>
          <a:xfrm>
            <a:off x="9829800" y="5500687"/>
            <a:ext cx="5334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0.3</a:t>
            </a:r>
            <a:endParaRPr sz="1400" b="0" i="0" u="none" strike="noStrike" cap="none">
              <a:solidFill>
                <a:srgbClr val="000000"/>
              </a:solidFill>
              <a:latin typeface="Arial"/>
              <a:ea typeface="Arial"/>
              <a:cs typeface="Arial"/>
              <a:sym typeface="Arial"/>
            </a:endParaRPr>
          </a:p>
        </p:txBody>
      </p:sp>
      <p:graphicFrame>
        <p:nvGraphicFramePr>
          <p:cNvPr id="158" name="Google Shape;158;p5"/>
          <p:cNvGraphicFramePr/>
          <p:nvPr/>
        </p:nvGraphicFramePr>
        <p:xfrm>
          <a:off x="1219200" y="4495800"/>
          <a:ext cx="2220900" cy="1844625"/>
        </p:xfrm>
        <a:graphic>
          <a:graphicData uri="http://schemas.openxmlformats.org/drawingml/2006/table">
            <a:tbl>
              <a:tblPr firstRow="1" bandRow="1">
                <a:noFill/>
                <a:tableStyleId>{4613B966-0ED0-4223-A588-87B437124698}</a:tableStyleId>
              </a:tblPr>
              <a:tblGrid>
                <a:gridCol w="563875">
                  <a:extLst>
                    <a:ext uri="{9D8B030D-6E8A-4147-A177-3AD203B41FA5}">
                      <a16:colId xmlns:a16="http://schemas.microsoft.com/office/drawing/2014/main" val="20000"/>
                    </a:ext>
                  </a:extLst>
                </a:gridCol>
                <a:gridCol w="563875">
                  <a:extLst>
                    <a:ext uri="{9D8B030D-6E8A-4147-A177-3AD203B41FA5}">
                      <a16:colId xmlns:a16="http://schemas.microsoft.com/office/drawing/2014/main" val="20001"/>
                    </a:ext>
                  </a:extLst>
                </a:gridCol>
                <a:gridCol w="1093150">
                  <a:extLst>
                    <a:ext uri="{9D8B030D-6E8A-4147-A177-3AD203B41FA5}">
                      <a16:colId xmlns:a16="http://schemas.microsoft.com/office/drawing/2014/main" val="20002"/>
                    </a:ext>
                  </a:extLst>
                </a:gridCol>
              </a:tblGrid>
              <a:tr h="3811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baseline="-25000">
                          <a:latin typeface="Calibri"/>
                          <a:ea typeface="Calibri"/>
                          <a:cs typeface="Calibri"/>
                          <a:sym typeface="Calibri"/>
                        </a:rPr>
                        <a:t>-1</a:t>
                      </a:r>
                      <a:endParaRPr sz="1400" u="none" strike="noStrike" cap="none"/>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endParaRPr sz="1800" b="1" i="0" u="none" strike="noStrike" cap="none" baseline="-25000">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Calibri"/>
                          <a:ea typeface="Calibri"/>
                          <a:cs typeface="Calibri"/>
                          <a:sym typeface="Calibri"/>
                        </a:rPr>
                        <a:t>P(</a:t>
                      </a: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a:latin typeface="Calibri"/>
                          <a:ea typeface="Calibri"/>
                          <a:cs typeface="Calibri"/>
                          <a:sym typeface="Calibri"/>
                        </a:rPr>
                        <a:t>|</a:t>
                      </a:r>
                      <a:r>
                        <a:rPr lang="en-US" sz="1800" b="1" i="0" u="none" strike="noStrike" cap="none">
                          <a:latin typeface="Calibri"/>
                          <a:ea typeface="Calibri"/>
                          <a:cs typeface="Calibri"/>
                          <a:sym typeface="Calibri"/>
                        </a:rPr>
                        <a:t>X</a:t>
                      </a:r>
                      <a:r>
                        <a:rPr lang="en-US" sz="1800" b="1" i="0" u="none" strike="noStrike" cap="none" baseline="-25000">
                          <a:latin typeface="Calibri"/>
                          <a:ea typeface="Calibri"/>
                          <a:cs typeface="Calibri"/>
                          <a:sym typeface="Calibri"/>
                        </a:rPr>
                        <a:t>t</a:t>
                      </a:r>
                      <a:r>
                        <a:rPr lang="en-US" sz="1800" b="1" u="none" strike="noStrike" cap="none" baseline="-25000">
                          <a:latin typeface="Calibri"/>
                          <a:ea typeface="Calibri"/>
                          <a:cs typeface="Calibri"/>
                          <a:sym typeface="Calibri"/>
                        </a:rPr>
                        <a:t>-1</a:t>
                      </a:r>
                      <a:r>
                        <a:rPr lang="en-US" sz="1800" b="1" u="none" strike="noStrike" cap="none">
                          <a:latin typeface="Calibri"/>
                          <a:ea typeface="Calibri"/>
                          <a:cs typeface="Calibri"/>
                          <a:sym typeface="Calibri"/>
                        </a:rPr>
                        <a:t>)</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8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sun</a:t>
                      </a:r>
                      <a:endParaRPr sz="1400" u="none" strike="noStrike" cap="none"/>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sun</a:t>
                      </a:r>
                      <a:endParaRPr sz="1400" u="none" strike="noStrike" cap="none"/>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0.9</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sun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0.1</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sun</a:t>
                      </a:r>
                      <a:endParaRPr sz="1400" u="none" strike="noStrike" cap="none"/>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0.3</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7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2857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u="none" strike="noStrike" cap="none">
                          <a:latin typeface="Calibri"/>
                          <a:ea typeface="Calibri"/>
                          <a:cs typeface="Calibri"/>
                          <a:sym typeface="Calibri"/>
                        </a:rPr>
                        <a:t>rain</a:t>
                      </a:r>
                      <a:endParaRPr sz="1800" b="0" u="none" strike="noStrike" cap="none">
                        <a:latin typeface="Calibri"/>
                        <a:ea typeface="Calibri"/>
                        <a:cs typeface="Calibri"/>
                        <a:sym typeface="Calibri"/>
                      </a:endParaRPr>
                    </a:p>
                  </a:txBody>
                  <a:tcPr marL="91400" marR="914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Calibri"/>
                          <a:ea typeface="Calibri"/>
                          <a:cs typeface="Calibri"/>
                          <a:sym typeface="Calibri"/>
                        </a:rPr>
                        <a:t>0.7</a:t>
                      </a:r>
                      <a:endParaRPr sz="1400" u="none" strike="noStrike" cap="none"/>
                    </a:p>
                  </a:txBody>
                  <a:tcPr marL="91400" marR="91400" marT="45725" marB="45725">
                    <a:lnL w="12700" cap="flat" cmpd="sng">
                      <a:solidFill>
                        <a:schemeClr val="dk1"/>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59" name="Google Shape;159;p5"/>
          <p:cNvSpPr txBox="1"/>
          <p:nvPr/>
        </p:nvSpPr>
        <p:spPr>
          <a:xfrm>
            <a:off x="457200" y="2819400"/>
            <a:ext cx="4724400" cy="1600200"/>
          </a:xfrm>
          <a:prstGeom prst="rect">
            <a:avLst/>
          </a:prstGeom>
          <a:noFill/>
          <a:ln>
            <a:noFill/>
          </a:ln>
        </p:spPr>
        <p:txBody>
          <a:bodyPr spcFirstLastPara="1" wrap="square" lIns="91425" tIns="45700" rIns="91425" bIns="45700" anchor="t" anchorCtr="0">
            <a:noAutofit/>
          </a:bodyPr>
          <a:lstStyle/>
          <a:p>
            <a:pPr marL="342882" marR="0" lvl="0" indent="-342882" algn="l" rtl="0">
              <a:lnSpc>
                <a:spcPct val="100000"/>
              </a:lnSpc>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Initial distribution: 1.0 sun</a:t>
            </a:r>
            <a:endParaRPr sz="1400" b="0" i="0" u="none" strike="noStrike" cap="none">
              <a:solidFill>
                <a:srgbClr val="000000"/>
              </a:solidFill>
              <a:latin typeface="Arial"/>
              <a:ea typeface="Arial"/>
              <a:cs typeface="Arial"/>
              <a:sym typeface="Arial"/>
            </a:endParaRPr>
          </a:p>
          <a:p>
            <a:pPr marL="1142942" marR="0" lvl="2" indent="-76187" algn="l" rtl="0">
              <a:lnSpc>
                <a:spcPct val="100000"/>
              </a:lnSpc>
              <a:spcBef>
                <a:spcPts val="480"/>
              </a:spcBef>
              <a:spcAft>
                <a:spcPts val="0"/>
              </a:spcAft>
              <a:buClr>
                <a:schemeClr val="accent2"/>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882" marR="0" lvl="0" indent="-342882" algn="l" rtl="0">
              <a:lnSpc>
                <a:spcPct val="100000"/>
              </a:lnSpc>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CPT P(X</a:t>
            </a:r>
            <a:r>
              <a:rPr lang="en-US" sz="2800" b="0" i="0" u="none" strike="noStrike" cap="none" baseline="-25000">
                <a:solidFill>
                  <a:schemeClr val="accent2"/>
                </a:solidFill>
                <a:latin typeface="Calibri"/>
                <a:ea typeface="Calibri"/>
                <a:cs typeface="Calibri"/>
                <a:sym typeface="Calibri"/>
              </a:rPr>
              <a:t>t</a:t>
            </a:r>
            <a:r>
              <a:rPr lang="en-US" sz="2800" b="0" i="0" u="none" strike="noStrike" cap="none">
                <a:solidFill>
                  <a:schemeClr val="accent2"/>
                </a:solidFill>
                <a:latin typeface="Calibri"/>
                <a:ea typeface="Calibri"/>
                <a:cs typeface="Calibri"/>
                <a:sym typeface="Calibri"/>
              </a:rPr>
              <a:t> | X</a:t>
            </a:r>
            <a:r>
              <a:rPr lang="en-US" sz="2800" b="0" i="0" u="none" strike="noStrike" cap="none" baseline="-25000">
                <a:solidFill>
                  <a:schemeClr val="accent2"/>
                </a:solidFill>
                <a:latin typeface="Calibri"/>
                <a:ea typeface="Calibri"/>
                <a:cs typeface="Calibri"/>
                <a:sym typeface="Calibri"/>
              </a:rPr>
              <a:t>t-1</a:t>
            </a:r>
            <a:r>
              <a:rPr lang="en-US" sz="2800" b="0" i="0" u="none" strike="noStrike" cap="none">
                <a:solidFill>
                  <a:schemeClr val="accent2"/>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742913" marR="0" lvl="1" indent="-133336" algn="l" rtl="0">
              <a:lnSpc>
                <a:spcPct val="100000"/>
              </a:lnSpc>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742913" marR="0" lvl="1" indent="-133336" algn="l" rtl="0">
              <a:lnSpc>
                <a:spcPct val="100000"/>
              </a:lnSpc>
              <a:spcBef>
                <a:spcPts val="480"/>
              </a:spcBef>
              <a:spcAft>
                <a:spcPts val="0"/>
              </a:spcAft>
              <a:buClr>
                <a:schemeClr val="dk1"/>
              </a:buClr>
              <a:buSzPts val="2400"/>
              <a:buFont typeface="Noto Sans Symbols"/>
              <a:buNone/>
            </a:pPr>
            <a:endParaRPr sz="2400" b="0" i="0" u="none" strike="noStrike" cap="none">
              <a:solidFill>
                <a:schemeClr val="lt1"/>
              </a:solidFill>
              <a:latin typeface="Calibri"/>
              <a:ea typeface="Calibri"/>
              <a:cs typeface="Calibri"/>
              <a:sym typeface="Calibri"/>
            </a:endParaRPr>
          </a:p>
          <a:p>
            <a:pPr marL="742913" marR="0" lvl="1" indent="-133336" algn="l" rtl="0">
              <a:lnSpc>
                <a:spcPct val="100000"/>
              </a:lnSpc>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p:txBody>
      </p:sp>
      <p:pic>
        <p:nvPicPr>
          <p:cNvPr id="160" name="Google Shape;160;p5"/>
          <p:cNvPicPr preferRelativeResize="0"/>
          <p:nvPr/>
        </p:nvPicPr>
        <p:blipFill rotWithShape="1">
          <a:blip r:embed="rId3">
            <a:alphaModFix/>
          </a:blip>
          <a:srcRect/>
          <a:stretch/>
        </p:blipFill>
        <p:spPr>
          <a:xfrm>
            <a:off x="5791200" y="1143000"/>
            <a:ext cx="5298851" cy="22669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Example Markov Chain: Weather</a:t>
            </a:r>
            <a:endParaRPr sz="4000"/>
          </a:p>
        </p:txBody>
      </p:sp>
      <p:sp>
        <p:nvSpPr>
          <p:cNvPr id="166" name="Google Shape;166;p6"/>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3200"/>
              <a:buChar char="o"/>
            </a:pPr>
            <a:r>
              <a:rPr lang="en-US"/>
              <a:t>Initial distribution: 1.0 sun</a:t>
            </a:r>
            <a:endParaRPr/>
          </a:p>
          <a:p>
            <a:pPr marL="342882" lvl="0" indent="-139682"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endParaRPr/>
          </a:p>
          <a:p>
            <a:pPr marL="342882" lvl="0" indent="-342882" algn="l" rtl="0">
              <a:lnSpc>
                <a:spcPct val="100000"/>
              </a:lnSpc>
              <a:spcBef>
                <a:spcPts val="640"/>
              </a:spcBef>
              <a:spcAft>
                <a:spcPts val="0"/>
              </a:spcAft>
              <a:buSzPts val="3200"/>
              <a:buChar char="o"/>
            </a:pPr>
            <a:r>
              <a:rPr lang="en-US"/>
              <a:t>What is the probability distribution after one step?</a:t>
            </a:r>
            <a:endParaRPr/>
          </a:p>
        </p:txBody>
      </p:sp>
      <p:sp>
        <p:nvSpPr>
          <p:cNvPr id="167" name="Google Shape;167;p6"/>
          <p:cNvSpPr/>
          <p:nvPr/>
        </p:nvSpPr>
        <p:spPr>
          <a:xfrm>
            <a:off x="7529513" y="1690688"/>
            <a:ext cx="609600" cy="6096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Calibri"/>
                <a:ea typeface="Calibri"/>
                <a:cs typeface="Calibri"/>
                <a:sym typeface="Calibri"/>
              </a:rPr>
              <a:t>rain</a:t>
            </a:r>
            <a:endParaRPr sz="1300" b="0" i="0" u="none" strike="noStrike" cap="none">
              <a:solidFill>
                <a:srgbClr val="000000"/>
              </a:solidFill>
              <a:latin typeface="Arial"/>
              <a:ea typeface="Arial"/>
              <a:cs typeface="Arial"/>
              <a:sym typeface="Arial"/>
            </a:endParaRPr>
          </a:p>
        </p:txBody>
      </p:sp>
      <p:sp>
        <p:nvSpPr>
          <p:cNvPr id="168" name="Google Shape;168;p6"/>
          <p:cNvSpPr/>
          <p:nvPr/>
        </p:nvSpPr>
        <p:spPr>
          <a:xfrm>
            <a:off x="8977313" y="1690688"/>
            <a:ext cx="609600" cy="609600"/>
          </a:xfrm>
          <a:prstGeom prst="ellipse">
            <a:avLst/>
          </a:prstGeom>
          <a:solidFill>
            <a:srgbClr val="FFCC00"/>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5715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sun</a:t>
            </a:r>
            <a:endParaRPr sz="1400" b="0" i="0" u="none" strike="noStrike" cap="none">
              <a:solidFill>
                <a:srgbClr val="000000"/>
              </a:solidFill>
              <a:latin typeface="Arial"/>
              <a:ea typeface="Arial"/>
              <a:cs typeface="Arial"/>
              <a:sym typeface="Arial"/>
            </a:endParaRPr>
          </a:p>
        </p:txBody>
      </p:sp>
      <p:cxnSp>
        <p:nvCxnSpPr>
          <p:cNvPr id="169" name="Google Shape;169;p6"/>
          <p:cNvCxnSpPr>
            <a:stCxn id="167" idx="0"/>
            <a:endCxn id="168" idx="0"/>
          </p:cNvCxnSpPr>
          <p:nvPr/>
        </p:nvCxnSpPr>
        <p:spPr>
          <a:xfrm rot="-5400000" flipH="1">
            <a:off x="8557913" y="967088"/>
            <a:ext cx="600" cy="1447800"/>
          </a:xfrm>
          <a:prstGeom prst="curvedConnector3">
            <a:avLst>
              <a:gd name="adj1" fmla="val -70665357"/>
            </a:avLst>
          </a:prstGeom>
          <a:noFill/>
          <a:ln w="28575" cap="flat" cmpd="sng">
            <a:solidFill>
              <a:schemeClr val="dk1"/>
            </a:solidFill>
            <a:prstDash val="solid"/>
            <a:round/>
            <a:headEnd type="none" w="sm" len="sm"/>
            <a:tailEnd type="triangle" w="med" len="med"/>
          </a:ln>
        </p:spPr>
      </p:cxnSp>
      <p:cxnSp>
        <p:nvCxnSpPr>
          <p:cNvPr id="170" name="Google Shape;170;p6"/>
          <p:cNvCxnSpPr>
            <a:stCxn id="168" idx="4"/>
            <a:endCxn id="167" idx="4"/>
          </p:cNvCxnSpPr>
          <p:nvPr/>
        </p:nvCxnSpPr>
        <p:spPr>
          <a:xfrm rot="5400000">
            <a:off x="8557913" y="1576688"/>
            <a:ext cx="600" cy="1447800"/>
          </a:xfrm>
          <a:prstGeom prst="curvedConnector3">
            <a:avLst>
              <a:gd name="adj1" fmla="val 78605190"/>
            </a:avLst>
          </a:prstGeom>
          <a:noFill/>
          <a:ln w="28575" cap="flat" cmpd="sng">
            <a:solidFill>
              <a:schemeClr val="dk1"/>
            </a:solidFill>
            <a:prstDash val="solid"/>
            <a:round/>
            <a:headEnd type="none" w="sm" len="sm"/>
            <a:tailEnd type="triangle" w="med" len="med"/>
          </a:ln>
        </p:spPr>
      </p:cxnSp>
      <p:cxnSp>
        <p:nvCxnSpPr>
          <p:cNvPr id="171" name="Google Shape;171;p6"/>
          <p:cNvCxnSpPr>
            <a:stCxn id="168" idx="7"/>
            <a:endCxn id="168" idx="6"/>
          </p:cNvCxnSpPr>
          <p:nvPr/>
        </p:nvCxnSpPr>
        <p:spPr>
          <a:xfrm rot="-5400000" flipH="1">
            <a:off x="9434639" y="1842962"/>
            <a:ext cx="215400" cy="89400"/>
          </a:xfrm>
          <a:prstGeom prst="curvedConnector4">
            <a:avLst>
              <a:gd name="adj1" fmla="val -233807"/>
              <a:gd name="adj2" fmla="val 545562"/>
            </a:avLst>
          </a:prstGeom>
          <a:noFill/>
          <a:ln w="28575" cap="flat" cmpd="sng">
            <a:solidFill>
              <a:schemeClr val="dk1"/>
            </a:solidFill>
            <a:prstDash val="solid"/>
            <a:round/>
            <a:headEnd type="none" w="sm" len="sm"/>
            <a:tailEnd type="triangle" w="med" len="med"/>
          </a:ln>
        </p:spPr>
      </p:cxnSp>
      <p:cxnSp>
        <p:nvCxnSpPr>
          <p:cNvPr id="172" name="Google Shape;172;p6"/>
          <p:cNvCxnSpPr>
            <a:stCxn id="167" idx="3"/>
            <a:endCxn id="167" idx="2"/>
          </p:cNvCxnSpPr>
          <p:nvPr/>
        </p:nvCxnSpPr>
        <p:spPr>
          <a:xfrm rot="5400000" flipH="1">
            <a:off x="7466387" y="2058614"/>
            <a:ext cx="215400" cy="89400"/>
          </a:xfrm>
          <a:prstGeom prst="curvedConnector4">
            <a:avLst>
              <a:gd name="adj1" fmla="val -273602"/>
              <a:gd name="adj2" fmla="val 552668"/>
            </a:avLst>
          </a:prstGeom>
          <a:noFill/>
          <a:ln w="28575" cap="flat" cmpd="sng">
            <a:solidFill>
              <a:schemeClr val="dk1"/>
            </a:solidFill>
            <a:prstDash val="solid"/>
            <a:round/>
            <a:headEnd type="none" w="sm" len="sm"/>
            <a:tailEnd type="triangle" w="med" len="med"/>
          </a:ln>
        </p:spPr>
      </p:cxnSp>
      <p:sp>
        <p:nvSpPr>
          <p:cNvPr id="173" name="Google Shape;173;p6"/>
          <p:cNvSpPr txBox="1"/>
          <p:nvPr/>
        </p:nvSpPr>
        <p:spPr>
          <a:xfrm>
            <a:off x="9829800" y="1143000"/>
            <a:ext cx="5334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0.9</a:t>
            </a:r>
            <a:endParaRPr sz="1400" b="0" i="0" u="none" strike="noStrike" cap="none">
              <a:solidFill>
                <a:srgbClr val="000000"/>
              </a:solidFill>
              <a:latin typeface="Arial"/>
              <a:ea typeface="Arial"/>
              <a:cs typeface="Arial"/>
              <a:sym typeface="Arial"/>
            </a:endParaRPr>
          </a:p>
        </p:txBody>
      </p:sp>
      <p:sp>
        <p:nvSpPr>
          <p:cNvPr id="174" name="Google Shape;174;p6"/>
          <p:cNvSpPr txBox="1"/>
          <p:nvPr/>
        </p:nvSpPr>
        <p:spPr>
          <a:xfrm>
            <a:off x="7315200" y="2681288"/>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0.7</a:t>
            </a:r>
            <a:endParaRPr sz="1400" b="0" i="0" u="none" strike="noStrike" cap="none">
              <a:solidFill>
                <a:srgbClr val="000000"/>
              </a:solidFill>
              <a:latin typeface="Arial"/>
              <a:ea typeface="Arial"/>
              <a:cs typeface="Arial"/>
              <a:sym typeface="Arial"/>
            </a:endParaRPr>
          </a:p>
        </p:txBody>
      </p:sp>
      <p:sp>
        <p:nvSpPr>
          <p:cNvPr id="175" name="Google Shape;175;p6"/>
          <p:cNvSpPr txBox="1"/>
          <p:nvPr/>
        </p:nvSpPr>
        <p:spPr>
          <a:xfrm>
            <a:off x="8305800" y="1309688"/>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0.3</a:t>
            </a:r>
            <a:endParaRPr sz="1400" b="0" i="0" u="none" strike="noStrike" cap="none">
              <a:solidFill>
                <a:srgbClr val="000000"/>
              </a:solidFill>
              <a:latin typeface="Arial"/>
              <a:ea typeface="Arial"/>
              <a:cs typeface="Arial"/>
              <a:sym typeface="Arial"/>
            </a:endParaRPr>
          </a:p>
        </p:txBody>
      </p:sp>
      <p:sp>
        <p:nvSpPr>
          <p:cNvPr id="176" name="Google Shape;176;p6"/>
          <p:cNvSpPr txBox="1"/>
          <p:nvPr/>
        </p:nvSpPr>
        <p:spPr>
          <a:xfrm>
            <a:off x="8305800" y="2743200"/>
            <a:ext cx="533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0.1</a:t>
            </a:r>
            <a:endParaRPr sz="1400" b="0" i="0" u="none" strike="noStrike" cap="none">
              <a:solidFill>
                <a:srgbClr val="000000"/>
              </a:solidFill>
              <a:latin typeface="Arial"/>
              <a:ea typeface="Arial"/>
              <a:cs typeface="Arial"/>
              <a:sym typeface="Arial"/>
            </a:endParaRPr>
          </a:p>
        </p:txBody>
      </p:sp>
      <p:pic>
        <p:nvPicPr>
          <p:cNvPr id="177" name="Google Shape;177;p6" descr="txp_fig"/>
          <p:cNvPicPr preferRelativeResize="0"/>
          <p:nvPr/>
        </p:nvPicPr>
        <p:blipFill rotWithShape="1">
          <a:blip r:embed="rId3">
            <a:alphaModFix/>
          </a:blip>
          <a:srcRect/>
          <a:stretch/>
        </p:blipFill>
        <p:spPr>
          <a:xfrm>
            <a:off x="1066800" y="5212325"/>
            <a:ext cx="8497887" cy="781050"/>
          </a:xfrm>
          <a:prstGeom prst="rect">
            <a:avLst/>
          </a:prstGeom>
          <a:noFill/>
          <a:ln>
            <a:noFill/>
          </a:ln>
        </p:spPr>
      </p:pic>
      <p:pic>
        <p:nvPicPr>
          <p:cNvPr id="178" name="Google Shape;178;p6" descr="txp_fig.png"/>
          <p:cNvPicPr preferRelativeResize="0"/>
          <p:nvPr/>
        </p:nvPicPr>
        <p:blipFill rotWithShape="1">
          <a:blip r:embed="rId4">
            <a:alphaModFix/>
          </a:blip>
          <a:srcRect/>
          <a:stretch/>
        </p:blipFill>
        <p:spPr>
          <a:xfrm>
            <a:off x="3962400" y="6248400"/>
            <a:ext cx="3632200" cy="255155"/>
          </a:xfrm>
          <a:prstGeom prst="rect">
            <a:avLst/>
          </a:prstGeom>
          <a:noFill/>
          <a:ln>
            <a:noFill/>
          </a:ln>
        </p:spPr>
      </p:pic>
      <p:pic>
        <p:nvPicPr>
          <p:cNvPr id="179" name="Google Shape;179;p6" descr="latex-image-1.pdf"/>
          <p:cNvPicPr preferRelativeResize="0"/>
          <p:nvPr/>
        </p:nvPicPr>
        <p:blipFill rotWithShape="1">
          <a:blip r:embed="rId5">
            <a:alphaModFix/>
          </a:blip>
          <a:srcRect/>
          <a:stretch/>
        </p:blipFill>
        <p:spPr>
          <a:xfrm>
            <a:off x="990600" y="4089400"/>
            <a:ext cx="2077235" cy="396658"/>
          </a:xfrm>
          <a:prstGeom prst="rect">
            <a:avLst/>
          </a:prstGeom>
          <a:noFill/>
          <a:ln>
            <a:noFill/>
          </a:ln>
        </p:spPr>
      </p:pic>
      <p:pic>
        <p:nvPicPr>
          <p:cNvPr id="180" name="Google Shape;180;p6" descr="latex-image-1.pdf"/>
          <p:cNvPicPr preferRelativeResize="0"/>
          <p:nvPr/>
        </p:nvPicPr>
        <p:blipFill rotWithShape="1">
          <a:blip r:embed="rId6">
            <a:alphaModFix/>
          </a:blip>
          <a:srcRect/>
          <a:stretch/>
        </p:blipFill>
        <p:spPr>
          <a:xfrm>
            <a:off x="3200400" y="4038600"/>
            <a:ext cx="3465534" cy="762000"/>
          </a:xfrm>
          <a:prstGeom prst="rect">
            <a:avLst/>
          </a:prstGeom>
          <a:noFill/>
          <a:ln>
            <a:noFill/>
          </a:ln>
        </p:spPr>
      </p:pic>
      <p:pic>
        <p:nvPicPr>
          <p:cNvPr id="181" name="Google Shape;181;p6" descr="latex-image-1.pdf"/>
          <p:cNvPicPr preferRelativeResize="0"/>
          <p:nvPr/>
        </p:nvPicPr>
        <p:blipFill rotWithShape="1">
          <a:blip r:embed="rId7">
            <a:alphaModFix/>
          </a:blip>
          <a:srcRect/>
          <a:stretch/>
        </p:blipFill>
        <p:spPr>
          <a:xfrm>
            <a:off x="6761967" y="4038600"/>
            <a:ext cx="4363233" cy="76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Mini-Forward Algorithm</a:t>
            </a:r>
            <a:endParaRPr/>
          </a:p>
        </p:txBody>
      </p:sp>
      <p:sp>
        <p:nvSpPr>
          <p:cNvPr id="187" name="Google Shape;187;p7"/>
          <p:cNvSpPr txBox="1">
            <a:spLocks noGrp="1"/>
          </p:cNvSpPr>
          <p:nvPr>
            <p:ph type="body" idx="1"/>
          </p:nvPr>
        </p:nvSpPr>
        <p:spPr>
          <a:xfrm>
            <a:off x="457200" y="1600200"/>
            <a:ext cx="8458200" cy="4526100"/>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800"/>
              <a:buChar char="o"/>
            </a:pPr>
            <a:r>
              <a:rPr lang="en-US" sz="2800"/>
              <a:t>Question: What’s P(X) on some day t?</a:t>
            </a:r>
            <a:endParaRPr/>
          </a:p>
        </p:txBody>
      </p:sp>
      <p:pic>
        <p:nvPicPr>
          <p:cNvPr id="188" name="Google Shape;188;p7" descr="txp_fig"/>
          <p:cNvPicPr preferRelativeResize="0"/>
          <p:nvPr/>
        </p:nvPicPr>
        <p:blipFill rotWithShape="1">
          <a:blip r:embed="rId3">
            <a:alphaModFix/>
          </a:blip>
          <a:srcRect/>
          <a:stretch/>
        </p:blipFill>
        <p:spPr>
          <a:xfrm>
            <a:off x="1295400" y="4343400"/>
            <a:ext cx="2605087" cy="342900"/>
          </a:xfrm>
          <a:prstGeom prst="rect">
            <a:avLst/>
          </a:prstGeom>
          <a:noFill/>
          <a:ln>
            <a:noFill/>
          </a:ln>
        </p:spPr>
      </p:pic>
      <p:cxnSp>
        <p:nvCxnSpPr>
          <p:cNvPr id="189" name="Google Shape;189;p7"/>
          <p:cNvCxnSpPr/>
          <p:nvPr/>
        </p:nvCxnSpPr>
        <p:spPr>
          <a:xfrm rot="10800000">
            <a:off x="4114800" y="6248400"/>
            <a:ext cx="1066800" cy="304800"/>
          </a:xfrm>
          <a:prstGeom prst="straightConnector1">
            <a:avLst/>
          </a:prstGeom>
          <a:noFill/>
          <a:ln w="9525" cap="flat" cmpd="sng">
            <a:solidFill>
              <a:schemeClr val="dk1"/>
            </a:solidFill>
            <a:prstDash val="solid"/>
            <a:round/>
            <a:headEnd type="none" w="sm" len="sm"/>
            <a:tailEnd type="triangle" w="med" len="med"/>
          </a:ln>
        </p:spPr>
      </p:cxnSp>
      <p:sp>
        <p:nvSpPr>
          <p:cNvPr id="190" name="Google Shape;190;p7"/>
          <p:cNvSpPr txBox="1"/>
          <p:nvPr/>
        </p:nvSpPr>
        <p:spPr>
          <a:xfrm>
            <a:off x="5105400" y="6324600"/>
            <a:ext cx="2438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a:solidFill>
                  <a:srgbClr val="000000"/>
                </a:solidFill>
                <a:latin typeface="Arial"/>
                <a:ea typeface="Arial"/>
                <a:cs typeface="Arial"/>
                <a:sym typeface="Arial"/>
              </a:rPr>
              <a:t>Forward simulation</a:t>
            </a:r>
            <a:endParaRPr sz="1400" b="0" i="0" u="none" strike="noStrike" cap="none">
              <a:solidFill>
                <a:srgbClr val="000000"/>
              </a:solidFill>
              <a:latin typeface="Arial"/>
              <a:ea typeface="Arial"/>
              <a:cs typeface="Arial"/>
              <a:sym typeface="Arial"/>
            </a:endParaRPr>
          </a:p>
        </p:txBody>
      </p:sp>
      <p:pic>
        <p:nvPicPr>
          <p:cNvPr id="191" name="Google Shape;191;p7"/>
          <p:cNvPicPr preferRelativeResize="0"/>
          <p:nvPr/>
        </p:nvPicPr>
        <p:blipFill rotWithShape="1">
          <a:blip r:embed="rId4">
            <a:alphaModFix/>
          </a:blip>
          <a:srcRect/>
          <a:stretch/>
        </p:blipFill>
        <p:spPr>
          <a:xfrm>
            <a:off x="7620001" y="2514600"/>
            <a:ext cx="4480838" cy="2743199"/>
          </a:xfrm>
          <a:prstGeom prst="rect">
            <a:avLst/>
          </a:prstGeom>
          <a:noFill/>
          <a:ln>
            <a:noFill/>
          </a:ln>
        </p:spPr>
      </p:pic>
      <p:sp>
        <p:nvSpPr>
          <p:cNvPr id="192" name="Google Shape;192;p7"/>
          <p:cNvSpPr/>
          <p:nvPr/>
        </p:nvSpPr>
        <p:spPr>
          <a:xfrm>
            <a:off x="5638800" y="2514600"/>
            <a:ext cx="533400" cy="5334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baseline="-25000">
              <a:solidFill>
                <a:schemeClr val="dk1"/>
              </a:solidFill>
              <a:latin typeface="Times New Roman"/>
              <a:ea typeface="Times New Roman"/>
              <a:cs typeface="Times New Roman"/>
              <a:sym typeface="Times New Roman"/>
            </a:endParaRPr>
          </a:p>
        </p:txBody>
      </p:sp>
      <p:sp>
        <p:nvSpPr>
          <p:cNvPr id="193" name="Google Shape;193;p7"/>
          <p:cNvSpPr/>
          <p:nvPr/>
        </p:nvSpPr>
        <p:spPr>
          <a:xfrm>
            <a:off x="2438400" y="25146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cxnSp>
        <p:nvCxnSpPr>
          <p:cNvPr id="194" name="Google Shape;194;p7"/>
          <p:cNvCxnSpPr>
            <a:stCxn id="195" idx="6"/>
            <a:endCxn id="193" idx="2"/>
          </p:cNvCxnSpPr>
          <p:nvPr/>
        </p:nvCxnSpPr>
        <p:spPr>
          <a:xfrm>
            <a:off x="2057400" y="2781300"/>
            <a:ext cx="381000" cy="0"/>
          </a:xfrm>
          <a:prstGeom prst="straightConnector1">
            <a:avLst/>
          </a:prstGeom>
          <a:noFill/>
          <a:ln w="28575" cap="flat" cmpd="sng">
            <a:solidFill>
              <a:schemeClr val="dk1"/>
            </a:solidFill>
            <a:prstDash val="solid"/>
            <a:round/>
            <a:headEnd type="none" w="sm" len="sm"/>
            <a:tailEnd type="triangle" w="lg" len="lg"/>
          </a:ln>
        </p:spPr>
      </p:cxnSp>
      <p:sp>
        <p:nvSpPr>
          <p:cNvPr id="195" name="Google Shape;195;p7"/>
          <p:cNvSpPr/>
          <p:nvPr/>
        </p:nvSpPr>
        <p:spPr>
          <a:xfrm>
            <a:off x="1524000" y="25146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3352800" y="2514600"/>
            <a:ext cx="533400" cy="5334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cxnSp>
        <p:nvCxnSpPr>
          <p:cNvPr id="197" name="Google Shape;197;p7"/>
          <p:cNvCxnSpPr>
            <a:stCxn id="196" idx="6"/>
            <a:endCxn id="198" idx="2"/>
          </p:cNvCxnSpPr>
          <p:nvPr/>
        </p:nvCxnSpPr>
        <p:spPr>
          <a:xfrm>
            <a:off x="3886200" y="2781300"/>
            <a:ext cx="381000" cy="0"/>
          </a:xfrm>
          <a:prstGeom prst="straightConnector1">
            <a:avLst/>
          </a:prstGeom>
          <a:noFill/>
          <a:ln w="28575" cap="flat" cmpd="sng">
            <a:solidFill>
              <a:schemeClr val="dk1"/>
            </a:solidFill>
            <a:prstDash val="solid"/>
            <a:round/>
            <a:headEnd type="none" w="sm" len="sm"/>
            <a:tailEnd type="triangle" w="lg" len="lg"/>
          </a:ln>
        </p:spPr>
      </p:cxnSp>
      <p:cxnSp>
        <p:nvCxnSpPr>
          <p:cNvPr id="199" name="Google Shape;199;p7"/>
          <p:cNvCxnSpPr>
            <a:stCxn id="193" idx="6"/>
            <a:endCxn id="196" idx="2"/>
          </p:cNvCxnSpPr>
          <p:nvPr/>
        </p:nvCxnSpPr>
        <p:spPr>
          <a:xfrm>
            <a:off x="2971800" y="2781300"/>
            <a:ext cx="381000" cy="0"/>
          </a:xfrm>
          <a:prstGeom prst="straightConnector1">
            <a:avLst/>
          </a:prstGeom>
          <a:noFill/>
          <a:ln w="28575" cap="flat" cmpd="sng">
            <a:solidFill>
              <a:schemeClr val="dk1"/>
            </a:solidFill>
            <a:prstDash val="solid"/>
            <a:round/>
            <a:headEnd type="none" w="sm" len="sm"/>
            <a:tailEnd type="triangle" w="lg" len="lg"/>
          </a:ln>
        </p:spPr>
      </p:cxnSp>
      <p:sp>
        <p:nvSpPr>
          <p:cNvPr id="198" name="Google Shape;198;p7"/>
          <p:cNvSpPr/>
          <p:nvPr/>
        </p:nvSpPr>
        <p:spPr>
          <a:xfrm>
            <a:off x="4267200" y="2514600"/>
            <a:ext cx="533400" cy="5334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cxnSp>
        <p:nvCxnSpPr>
          <p:cNvPr id="200" name="Google Shape;200;p7"/>
          <p:cNvCxnSpPr>
            <a:stCxn id="198" idx="6"/>
            <a:endCxn id="192" idx="2"/>
          </p:cNvCxnSpPr>
          <p:nvPr/>
        </p:nvCxnSpPr>
        <p:spPr>
          <a:xfrm>
            <a:off x="4800600" y="2781300"/>
            <a:ext cx="838200" cy="0"/>
          </a:xfrm>
          <a:prstGeom prst="straightConnector1">
            <a:avLst/>
          </a:prstGeom>
          <a:noFill/>
          <a:ln w="28575" cap="flat" cmpd="sng">
            <a:solidFill>
              <a:schemeClr val="dk1"/>
            </a:solidFill>
            <a:prstDash val="dash"/>
            <a:round/>
            <a:headEnd type="none" w="sm" len="sm"/>
            <a:tailEnd type="triangle" w="lg" len="lg"/>
          </a:ln>
        </p:spPr>
      </p:cxnSp>
      <p:pic>
        <p:nvPicPr>
          <p:cNvPr id="201" name="Google Shape;201;p7" descr="latex-image-1.pdf"/>
          <p:cNvPicPr preferRelativeResize="0"/>
          <p:nvPr/>
        </p:nvPicPr>
        <p:blipFill rotWithShape="1">
          <a:blip r:embed="rId5">
            <a:alphaModFix/>
          </a:blip>
          <a:srcRect/>
          <a:stretch/>
        </p:blipFill>
        <p:spPr>
          <a:xfrm>
            <a:off x="1371600" y="5029200"/>
            <a:ext cx="1282700" cy="382741"/>
          </a:xfrm>
          <a:prstGeom prst="rect">
            <a:avLst/>
          </a:prstGeom>
          <a:noFill/>
          <a:ln>
            <a:noFill/>
          </a:ln>
        </p:spPr>
      </p:pic>
      <p:pic>
        <p:nvPicPr>
          <p:cNvPr id="202" name="Google Shape;202;p7" descr="latex-image-1.pdf"/>
          <p:cNvPicPr preferRelativeResize="0"/>
          <p:nvPr/>
        </p:nvPicPr>
        <p:blipFill rotWithShape="1">
          <a:blip r:embed="rId6">
            <a:alphaModFix/>
          </a:blip>
          <a:srcRect/>
          <a:stretch/>
        </p:blipFill>
        <p:spPr>
          <a:xfrm>
            <a:off x="2819400" y="5029200"/>
            <a:ext cx="1905000" cy="643038"/>
          </a:xfrm>
          <a:prstGeom prst="rect">
            <a:avLst/>
          </a:prstGeom>
          <a:noFill/>
          <a:ln>
            <a:noFill/>
          </a:ln>
        </p:spPr>
      </p:pic>
      <p:pic>
        <p:nvPicPr>
          <p:cNvPr id="203" name="Google Shape;203;p7" descr="latex-image-1.pdf"/>
          <p:cNvPicPr preferRelativeResize="0"/>
          <p:nvPr/>
        </p:nvPicPr>
        <p:blipFill rotWithShape="1">
          <a:blip r:embed="rId7">
            <a:alphaModFix/>
          </a:blip>
          <a:srcRect/>
          <a:stretch/>
        </p:blipFill>
        <p:spPr>
          <a:xfrm>
            <a:off x="2438400" y="5791200"/>
            <a:ext cx="3583303"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0" y="-381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a:t>Example Run of Mini-Forward Algorithm</a:t>
            </a:r>
            <a:endParaRPr/>
          </a:p>
        </p:txBody>
      </p:sp>
      <p:sp>
        <p:nvSpPr>
          <p:cNvPr id="209" name="Google Shape;209;p8"/>
          <p:cNvSpPr txBox="1">
            <a:spLocks noGrp="1"/>
          </p:cNvSpPr>
          <p:nvPr>
            <p:ph type="body" idx="1"/>
          </p:nvPr>
        </p:nvSpPr>
        <p:spPr>
          <a:xfrm>
            <a:off x="1219200" y="1219200"/>
            <a:ext cx="8229600" cy="4525963"/>
          </a:xfrm>
          <a:prstGeom prst="rect">
            <a:avLst/>
          </a:prstGeom>
          <a:noFill/>
          <a:ln>
            <a:noFill/>
          </a:ln>
        </p:spPr>
        <p:txBody>
          <a:bodyPr spcFirstLastPara="1" wrap="square" lIns="91425" tIns="45700" rIns="91425" bIns="45700" anchor="t" anchorCtr="0">
            <a:noAutofit/>
          </a:bodyPr>
          <a:lstStyle/>
          <a:p>
            <a:pPr marL="342882" lvl="0" indent="-342882" algn="l" rtl="0">
              <a:lnSpc>
                <a:spcPct val="100000"/>
              </a:lnSpc>
              <a:spcBef>
                <a:spcPts val="0"/>
              </a:spcBef>
              <a:spcAft>
                <a:spcPts val="0"/>
              </a:spcAft>
              <a:buSzPts val="2800"/>
              <a:buFont typeface="Noto Sans Symbols"/>
              <a:buChar char="▪"/>
            </a:pPr>
            <a:r>
              <a:rPr lang="en-US" sz="2800"/>
              <a:t>From initial observation of sun</a:t>
            </a:r>
            <a:endParaRPr/>
          </a:p>
          <a:p>
            <a:pPr marL="742913" lvl="1" indent="-133336" algn="l" rtl="0">
              <a:lnSpc>
                <a:spcPct val="100000"/>
              </a:lnSpc>
              <a:spcBef>
                <a:spcPts val="480"/>
              </a:spcBef>
              <a:spcAft>
                <a:spcPts val="0"/>
              </a:spcAft>
              <a:buSzPts val="2400"/>
              <a:buFont typeface="Noto Sans Symbols"/>
              <a:buNone/>
            </a:pPr>
            <a:endParaRPr sz="2400"/>
          </a:p>
          <a:p>
            <a:pPr marL="742913" lvl="1" indent="-133336" algn="l" rtl="0">
              <a:lnSpc>
                <a:spcPct val="100000"/>
              </a:lnSpc>
              <a:spcBef>
                <a:spcPts val="480"/>
              </a:spcBef>
              <a:spcAft>
                <a:spcPts val="0"/>
              </a:spcAft>
              <a:buSzPts val="2400"/>
              <a:buFont typeface="Noto Sans Symbols"/>
              <a:buNone/>
            </a:pPr>
            <a:endParaRPr sz="2400"/>
          </a:p>
          <a:p>
            <a:pPr marL="0" lvl="0" indent="0" algn="l" rtl="0">
              <a:lnSpc>
                <a:spcPct val="100000"/>
              </a:lnSpc>
              <a:spcBef>
                <a:spcPts val="560"/>
              </a:spcBef>
              <a:spcAft>
                <a:spcPts val="0"/>
              </a:spcAft>
              <a:buSzPts val="2800"/>
              <a:buFont typeface="Noto Sans Symbols"/>
              <a:buNone/>
            </a:pPr>
            <a:r>
              <a:rPr lang="en-US" sz="2800"/>
              <a:t>	</a:t>
            </a:r>
            <a:endParaRPr/>
          </a:p>
          <a:p>
            <a:pPr marL="342882" lvl="0" indent="-342882" algn="l" rtl="0">
              <a:lnSpc>
                <a:spcPct val="100000"/>
              </a:lnSpc>
              <a:spcBef>
                <a:spcPts val="560"/>
              </a:spcBef>
              <a:spcAft>
                <a:spcPts val="0"/>
              </a:spcAft>
              <a:buSzPts val="2800"/>
              <a:buFont typeface="Noto Sans Symbols"/>
              <a:buChar char="▪"/>
            </a:pPr>
            <a:r>
              <a:rPr lang="en-US" sz="2800"/>
              <a:t>From initial observation of rain</a:t>
            </a:r>
            <a:endParaRPr/>
          </a:p>
          <a:p>
            <a:pPr marL="342882" lvl="0" indent="-165082" algn="l" rtl="0">
              <a:lnSpc>
                <a:spcPct val="100000"/>
              </a:lnSpc>
              <a:spcBef>
                <a:spcPts val="560"/>
              </a:spcBef>
              <a:spcAft>
                <a:spcPts val="0"/>
              </a:spcAft>
              <a:buSzPts val="2800"/>
              <a:buFont typeface="Noto Sans Symbols"/>
              <a:buNone/>
            </a:pPr>
            <a:endParaRPr sz="2800"/>
          </a:p>
          <a:p>
            <a:pPr marL="342882" lvl="0" indent="-165082" algn="l" rtl="0">
              <a:lnSpc>
                <a:spcPct val="100000"/>
              </a:lnSpc>
              <a:spcBef>
                <a:spcPts val="560"/>
              </a:spcBef>
              <a:spcAft>
                <a:spcPts val="0"/>
              </a:spcAft>
              <a:buSzPts val="2800"/>
              <a:buFont typeface="Noto Sans Symbols"/>
              <a:buNone/>
            </a:pPr>
            <a:endParaRPr sz="2800"/>
          </a:p>
          <a:p>
            <a:pPr marL="2057298" lvl="4" indent="-126989" algn="l" rtl="0">
              <a:lnSpc>
                <a:spcPct val="100000"/>
              </a:lnSpc>
              <a:spcBef>
                <a:spcPts val="320"/>
              </a:spcBef>
              <a:spcAft>
                <a:spcPts val="0"/>
              </a:spcAft>
              <a:buSzPts val="1600"/>
              <a:buFont typeface="Noto Sans Symbols"/>
              <a:buNone/>
            </a:pPr>
            <a:endParaRPr sz="1600"/>
          </a:p>
          <a:p>
            <a:pPr marL="342882" lvl="0" indent="-342882" algn="l" rtl="0">
              <a:lnSpc>
                <a:spcPct val="100000"/>
              </a:lnSpc>
              <a:spcBef>
                <a:spcPts val="560"/>
              </a:spcBef>
              <a:spcAft>
                <a:spcPts val="0"/>
              </a:spcAft>
              <a:buSzPts val="2800"/>
              <a:buFont typeface="Noto Sans Symbols"/>
              <a:buChar char="▪"/>
            </a:pPr>
            <a:r>
              <a:rPr lang="en-US" sz="2800"/>
              <a:t>From yet another initial distribution P(X</a:t>
            </a:r>
            <a:r>
              <a:rPr lang="en-US" sz="2800" baseline="-25000"/>
              <a:t>1</a:t>
            </a:r>
            <a:r>
              <a:rPr lang="en-US" sz="2800"/>
              <a:t>):</a:t>
            </a:r>
            <a:endParaRPr/>
          </a:p>
        </p:txBody>
      </p:sp>
      <p:pic>
        <p:nvPicPr>
          <p:cNvPr id="210" name="Google Shape;210;p8" descr="txp_fig"/>
          <p:cNvPicPr preferRelativeResize="0"/>
          <p:nvPr/>
        </p:nvPicPr>
        <p:blipFill rotWithShape="1">
          <a:blip r:embed="rId3">
            <a:alphaModFix/>
          </a:blip>
          <a:srcRect/>
          <a:stretch/>
        </p:blipFill>
        <p:spPr>
          <a:xfrm>
            <a:off x="1681571" y="1795463"/>
            <a:ext cx="1050925" cy="795337"/>
          </a:xfrm>
          <a:prstGeom prst="rect">
            <a:avLst/>
          </a:prstGeom>
          <a:noFill/>
          <a:ln>
            <a:noFill/>
          </a:ln>
        </p:spPr>
      </p:pic>
      <p:pic>
        <p:nvPicPr>
          <p:cNvPr id="211" name="Google Shape;211;p8" descr="txp_fig.png"/>
          <p:cNvPicPr preferRelativeResize="0"/>
          <p:nvPr/>
        </p:nvPicPr>
        <p:blipFill rotWithShape="1">
          <a:blip r:embed="rId4">
            <a:alphaModFix/>
          </a:blip>
          <a:srcRect/>
          <a:stretch/>
        </p:blipFill>
        <p:spPr>
          <a:xfrm>
            <a:off x="8598716" y="1792287"/>
            <a:ext cx="1231084" cy="795701"/>
          </a:xfrm>
          <a:prstGeom prst="rect">
            <a:avLst/>
          </a:prstGeom>
          <a:noFill/>
          <a:ln>
            <a:noFill/>
          </a:ln>
        </p:spPr>
      </p:pic>
      <p:sp>
        <p:nvSpPr>
          <p:cNvPr id="212" name="Google Shape;212;p8"/>
          <p:cNvSpPr/>
          <p:nvPr/>
        </p:nvSpPr>
        <p:spPr>
          <a:xfrm>
            <a:off x="7625171" y="2024063"/>
            <a:ext cx="914400" cy="304800"/>
          </a:xfrm>
          <a:prstGeom prst="rightArrow">
            <a:avLst>
              <a:gd name="adj1" fmla="val 50000"/>
              <a:gd name="adj2" fmla="val 75000"/>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8"/>
          <p:cNvSpPr txBox="1"/>
          <p:nvPr/>
        </p:nvSpPr>
        <p:spPr>
          <a:xfrm>
            <a:off x="1757771" y="2589213"/>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14" name="Google Shape;214;p8"/>
          <p:cNvSpPr txBox="1"/>
          <p:nvPr/>
        </p:nvSpPr>
        <p:spPr>
          <a:xfrm>
            <a:off x="3205571" y="2589213"/>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2</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15" name="Google Shape;215;p8" descr="txp_fig.png"/>
          <p:cNvPicPr preferRelativeResize="0"/>
          <p:nvPr/>
        </p:nvPicPr>
        <p:blipFill rotWithShape="1">
          <a:blip r:embed="rId5">
            <a:alphaModFix/>
          </a:blip>
          <a:srcRect/>
          <a:stretch/>
        </p:blipFill>
        <p:spPr>
          <a:xfrm>
            <a:off x="3129371" y="1792287"/>
            <a:ext cx="1050925" cy="795700"/>
          </a:xfrm>
          <a:prstGeom prst="rect">
            <a:avLst/>
          </a:prstGeom>
          <a:noFill/>
          <a:ln>
            <a:noFill/>
          </a:ln>
        </p:spPr>
      </p:pic>
      <p:pic>
        <p:nvPicPr>
          <p:cNvPr id="216" name="Google Shape;216;p8" descr="txp_fig.png"/>
          <p:cNvPicPr preferRelativeResize="0"/>
          <p:nvPr/>
        </p:nvPicPr>
        <p:blipFill rotWithShape="1">
          <a:blip r:embed="rId6">
            <a:alphaModFix/>
          </a:blip>
          <a:srcRect/>
          <a:stretch/>
        </p:blipFill>
        <p:spPr>
          <a:xfrm>
            <a:off x="4577171" y="1792287"/>
            <a:ext cx="1230312" cy="795202"/>
          </a:xfrm>
          <a:prstGeom prst="rect">
            <a:avLst/>
          </a:prstGeom>
          <a:noFill/>
          <a:ln>
            <a:noFill/>
          </a:ln>
        </p:spPr>
      </p:pic>
      <p:sp>
        <p:nvSpPr>
          <p:cNvPr id="217" name="Google Shape;217;p8"/>
          <p:cNvSpPr txBox="1"/>
          <p:nvPr/>
        </p:nvSpPr>
        <p:spPr>
          <a:xfrm>
            <a:off x="4805771" y="2589213"/>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3</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18" name="Google Shape;218;p8"/>
          <p:cNvSpPr txBox="1"/>
          <p:nvPr/>
        </p:nvSpPr>
        <p:spPr>
          <a:xfrm>
            <a:off x="8768171" y="2589213"/>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19" name="Google Shape;219;p8" descr="txp_fig.png"/>
          <p:cNvPicPr preferRelativeResize="0"/>
          <p:nvPr/>
        </p:nvPicPr>
        <p:blipFill rotWithShape="1">
          <a:blip r:embed="rId7">
            <a:alphaModFix/>
          </a:blip>
          <a:srcRect/>
          <a:stretch/>
        </p:blipFill>
        <p:spPr>
          <a:xfrm>
            <a:off x="6061232" y="1792287"/>
            <a:ext cx="1440365" cy="795202"/>
          </a:xfrm>
          <a:prstGeom prst="rect">
            <a:avLst/>
          </a:prstGeom>
          <a:noFill/>
          <a:ln>
            <a:noFill/>
          </a:ln>
        </p:spPr>
      </p:pic>
      <p:sp>
        <p:nvSpPr>
          <p:cNvPr id="220" name="Google Shape;220;p8"/>
          <p:cNvSpPr txBox="1"/>
          <p:nvPr/>
        </p:nvSpPr>
        <p:spPr>
          <a:xfrm>
            <a:off x="6405971" y="2586038"/>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4</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21" name="Google Shape;221;p8" descr="txp_fig.png"/>
          <p:cNvPicPr preferRelativeResize="0"/>
          <p:nvPr/>
        </p:nvPicPr>
        <p:blipFill rotWithShape="1">
          <a:blip r:embed="rId8">
            <a:alphaModFix/>
          </a:blip>
          <a:srcRect/>
          <a:stretch/>
        </p:blipFill>
        <p:spPr>
          <a:xfrm>
            <a:off x="1681571" y="3736975"/>
            <a:ext cx="1050925" cy="795700"/>
          </a:xfrm>
          <a:prstGeom prst="rect">
            <a:avLst/>
          </a:prstGeom>
          <a:noFill/>
          <a:ln>
            <a:noFill/>
          </a:ln>
        </p:spPr>
      </p:pic>
      <p:pic>
        <p:nvPicPr>
          <p:cNvPr id="222" name="Google Shape;222;p8" descr="txp_fig.png"/>
          <p:cNvPicPr preferRelativeResize="0"/>
          <p:nvPr/>
        </p:nvPicPr>
        <p:blipFill rotWithShape="1">
          <a:blip r:embed="rId9">
            <a:alphaModFix/>
          </a:blip>
          <a:srcRect/>
          <a:stretch/>
        </p:blipFill>
        <p:spPr>
          <a:xfrm>
            <a:off x="3129371" y="3733800"/>
            <a:ext cx="1050925" cy="795700"/>
          </a:xfrm>
          <a:prstGeom prst="rect">
            <a:avLst/>
          </a:prstGeom>
          <a:noFill/>
          <a:ln>
            <a:noFill/>
          </a:ln>
        </p:spPr>
      </p:pic>
      <p:pic>
        <p:nvPicPr>
          <p:cNvPr id="223" name="Google Shape;223;p8" descr="txp_fig.png"/>
          <p:cNvPicPr preferRelativeResize="0"/>
          <p:nvPr/>
        </p:nvPicPr>
        <p:blipFill rotWithShape="1">
          <a:blip r:embed="rId10">
            <a:alphaModFix/>
          </a:blip>
          <a:srcRect/>
          <a:stretch/>
        </p:blipFill>
        <p:spPr>
          <a:xfrm>
            <a:off x="4577171" y="3733800"/>
            <a:ext cx="1230312" cy="795202"/>
          </a:xfrm>
          <a:prstGeom prst="rect">
            <a:avLst/>
          </a:prstGeom>
          <a:noFill/>
          <a:ln>
            <a:noFill/>
          </a:ln>
        </p:spPr>
      </p:pic>
      <p:pic>
        <p:nvPicPr>
          <p:cNvPr id="224" name="Google Shape;224;p8" descr="txp_fig.png"/>
          <p:cNvPicPr preferRelativeResize="0"/>
          <p:nvPr/>
        </p:nvPicPr>
        <p:blipFill rotWithShape="1">
          <a:blip r:embed="rId4">
            <a:alphaModFix/>
          </a:blip>
          <a:srcRect/>
          <a:stretch/>
        </p:blipFill>
        <p:spPr>
          <a:xfrm>
            <a:off x="8598716" y="3733800"/>
            <a:ext cx="1231084" cy="795701"/>
          </a:xfrm>
          <a:prstGeom prst="rect">
            <a:avLst/>
          </a:prstGeom>
          <a:noFill/>
          <a:ln>
            <a:noFill/>
          </a:ln>
        </p:spPr>
      </p:pic>
      <p:sp>
        <p:nvSpPr>
          <p:cNvPr id="225" name="Google Shape;225;p8"/>
          <p:cNvSpPr/>
          <p:nvPr/>
        </p:nvSpPr>
        <p:spPr>
          <a:xfrm>
            <a:off x="7625171" y="3965575"/>
            <a:ext cx="914400" cy="304800"/>
          </a:xfrm>
          <a:prstGeom prst="rightArrow">
            <a:avLst>
              <a:gd name="adj1" fmla="val 50000"/>
              <a:gd name="adj2" fmla="val 75000"/>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8"/>
          <p:cNvSpPr txBox="1"/>
          <p:nvPr/>
        </p:nvSpPr>
        <p:spPr>
          <a:xfrm>
            <a:off x="1757771" y="44227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27" name="Google Shape;227;p8"/>
          <p:cNvSpPr txBox="1"/>
          <p:nvPr/>
        </p:nvSpPr>
        <p:spPr>
          <a:xfrm>
            <a:off x="3205571" y="44227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2</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28" name="Google Shape;228;p8"/>
          <p:cNvSpPr txBox="1"/>
          <p:nvPr/>
        </p:nvSpPr>
        <p:spPr>
          <a:xfrm>
            <a:off x="4805771" y="44227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3</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29" name="Google Shape;229;p8"/>
          <p:cNvSpPr txBox="1"/>
          <p:nvPr/>
        </p:nvSpPr>
        <p:spPr>
          <a:xfrm>
            <a:off x="8768171" y="44227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30" name="Google Shape;230;p8" descr="txp_fig.png"/>
          <p:cNvPicPr preferRelativeResize="0"/>
          <p:nvPr/>
        </p:nvPicPr>
        <p:blipFill rotWithShape="1">
          <a:blip r:embed="rId11">
            <a:alphaModFix/>
          </a:blip>
          <a:srcRect/>
          <a:stretch/>
        </p:blipFill>
        <p:spPr>
          <a:xfrm>
            <a:off x="6061232" y="3733800"/>
            <a:ext cx="1440365" cy="795202"/>
          </a:xfrm>
          <a:prstGeom prst="rect">
            <a:avLst/>
          </a:prstGeom>
          <a:noFill/>
          <a:ln>
            <a:noFill/>
          </a:ln>
        </p:spPr>
      </p:pic>
      <p:sp>
        <p:nvSpPr>
          <p:cNvPr id="231" name="Google Shape;231;p8"/>
          <p:cNvSpPr txBox="1"/>
          <p:nvPr/>
        </p:nvSpPr>
        <p:spPr>
          <a:xfrm>
            <a:off x="6405971" y="4419600"/>
            <a:ext cx="914400"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4</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32" name="Google Shape;232;p8" descr="txp_fig.png"/>
          <p:cNvPicPr preferRelativeResize="0"/>
          <p:nvPr/>
        </p:nvPicPr>
        <p:blipFill rotWithShape="1">
          <a:blip r:embed="rId12">
            <a:alphaModFix/>
          </a:blip>
          <a:srcRect/>
          <a:stretch/>
        </p:blipFill>
        <p:spPr>
          <a:xfrm>
            <a:off x="1622652" y="5565775"/>
            <a:ext cx="1321163" cy="795700"/>
          </a:xfrm>
          <a:prstGeom prst="rect">
            <a:avLst/>
          </a:prstGeom>
          <a:noFill/>
          <a:ln>
            <a:noFill/>
          </a:ln>
        </p:spPr>
      </p:pic>
      <p:pic>
        <p:nvPicPr>
          <p:cNvPr id="233" name="Google Shape;233;p8" descr="txp_fig.png"/>
          <p:cNvPicPr preferRelativeResize="0"/>
          <p:nvPr/>
        </p:nvPicPr>
        <p:blipFill rotWithShape="1">
          <a:blip r:embed="rId4">
            <a:alphaModFix/>
          </a:blip>
          <a:srcRect/>
          <a:stretch/>
        </p:blipFill>
        <p:spPr>
          <a:xfrm>
            <a:off x="8674916" y="5562600"/>
            <a:ext cx="1231084" cy="795701"/>
          </a:xfrm>
          <a:prstGeom prst="rect">
            <a:avLst/>
          </a:prstGeom>
          <a:noFill/>
          <a:ln>
            <a:noFill/>
          </a:ln>
        </p:spPr>
      </p:pic>
      <p:sp>
        <p:nvSpPr>
          <p:cNvPr id="234" name="Google Shape;234;p8"/>
          <p:cNvSpPr txBox="1"/>
          <p:nvPr/>
        </p:nvSpPr>
        <p:spPr>
          <a:xfrm>
            <a:off x="1833971" y="62515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35" name="Google Shape;235;p8"/>
          <p:cNvSpPr txBox="1"/>
          <p:nvPr/>
        </p:nvSpPr>
        <p:spPr>
          <a:xfrm>
            <a:off x="8844371" y="6251575"/>
            <a:ext cx="91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baseline="-25000">
                <a:solidFill>
                  <a:schemeClr val="dk1"/>
                </a:solidFill>
                <a:latin typeface="Times New Roman"/>
                <a:ea typeface="Times New Roman"/>
                <a:cs typeface="Times New Roman"/>
                <a:sym typeface="Times New Roman"/>
              </a:rPr>
              <a:t>∞</a:t>
            </a: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a:off x="7625171" y="5794375"/>
            <a:ext cx="914400" cy="304800"/>
          </a:xfrm>
          <a:prstGeom prst="rightArrow">
            <a:avLst>
              <a:gd name="adj1" fmla="val 50000"/>
              <a:gd name="adj2" fmla="val 75000"/>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8"/>
          <p:cNvSpPr txBox="1"/>
          <p:nvPr/>
        </p:nvSpPr>
        <p:spPr>
          <a:xfrm>
            <a:off x="4119971" y="5870575"/>
            <a:ext cx="4159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38" name="Google Shape;238;p8"/>
          <p:cNvSpPr txBox="1"/>
          <p:nvPr/>
        </p:nvSpPr>
        <p:spPr>
          <a:xfrm>
            <a:off x="10337800" y="6477000"/>
            <a:ext cx="1942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[Demo: L13D1,2,3]</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Video of Demo Ghostbusters Basic Dynamics</a:t>
            </a:r>
            <a:endParaRPr/>
          </a:p>
        </p:txBody>
      </p:sp>
      <p:pic>
        <p:nvPicPr>
          <p:cNvPr id="244" name="Google Shape;244;p9"/>
          <p:cNvPicPr preferRelativeResize="0"/>
          <p:nvPr/>
        </p:nvPicPr>
        <p:blipFill rotWithShape="1">
          <a:blip r:embed="rId3">
            <a:alphaModFix/>
          </a:blip>
          <a:srcRect/>
          <a:stretch/>
        </p:blipFill>
        <p:spPr>
          <a:xfrm>
            <a:off x="1889759" y="1143000"/>
            <a:ext cx="8412482" cy="5257801"/>
          </a:xfrm>
          <a:prstGeom prst="rect">
            <a:avLst/>
          </a:prstGeom>
          <a:noFill/>
          <a:ln>
            <a:noFill/>
          </a:ln>
        </p:spPr>
      </p:pic>
    </p:spTree>
  </p:cSld>
  <p:clrMapOvr>
    <a:masterClrMapping/>
  </p:clrMapOvr>
</p:sld>
</file>

<file path=ppt/theme/theme1.xml><?xml version="1.0" encoding="utf-8"?>
<a:theme xmlns:a="http://schemas.openxmlformats.org/drawingml/2006/main" name="188_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1948</Words>
  <Application>Microsoft Macintosh PowerPoint</Application>
  <PresentationFormat>Widescreen</PresentationFormat>
  <Paragraphs>611</Paragraphs>
  <Slides>48</Slides>
  <Notes>48</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Noto Sans Symbols</vt:lpstr>
      <vt:lpstr>Palatino</vt:lpstr>
      <vt:lpstr>Times New Roman</vt:lpstr>
      <vt:lpstr>188_anca</vt:lpstr>
      <vt:lpstr>Artificial Intelligence </vt:lpstr>
      <vt:lpstr>Reasoning over Time or Space</vt:lpstr>
      <vt:lpstr>Markov Models</vt:lpstr>
      <vt:lpstr>Markov Assumption: Conditional Independence</vt:lpstr>
      <vt:lpstr>Example Markov Chain: Weather</vt:lpstr>
      <vt:lpstr>Example Markov Chain: Weather</vt:lpstr>
      <vt:lpstr>Mini-Forward Algorithm</vt:lpstr>
      <vt:lpstr>Example Run of Mini-Forward Algorithm</vt:lpstr>
      <vt:lpstr>Video of Demo Ghostbusters Basic Dynamics</vt:lpstr>
      <vt:lpstr>Video of Demo Ghostbusters Circular Dynamics</vt:lpstr>
      <vt:lpstr>Video of Demo Ghostbusters Whirlpool Dynamics</vt:lpstr>
      <vt:lpstr>Stationary Distributions</vt:lpstr>
      <vt:lpstr>Example: Stationary Distributions</vt:lpstr>
      <vt:lpstr>Application of Stationary Distribution: Web Link Analysis</vt:lpstr>
      <vt:lpstr>Hidden Markov Models</vt:lpstr>
      <vt:lpstr>Pacman – Sonar</vt:lpstr>
      <vt:lpstr>Video of Demo Pacman – Sonar (no beliefs)</vt:lpstr>
      <vt:lpstr>Hidden Markov Models</vt:lpstr>
      <vt:lpstr>Example: Weather HMM</vt:lpstr>
      <vt:lpstr>Video of Demo Ghostbusters – Circular Dynamics -- HMM</vt:lpstr>
      <vt:lpstr>Example: Ghostbusters HMM</vt:lpstr>
      <vt:lpstr>Conditional Independence</vt:lpstr>
      <vt:lpstr>Real HMM Examples</vt:lpstr>
      <vt:lpstr>Filtering / Monitoring</vt:lpstr>
      <vt:lpstr>Example: Robot Localization</vt:lpstr>
      <vt:lpstr>Example: Robot Localization</vt:lpstr>
      <vt:lpstr>Example: Robot Localization</vt:lpstr>
      <vt:lpstr>Example: Robot Localization</vt:lpstr>
      <vt:lpstr>Example: Robot Localization</vt:lpstr>
      <vt:lpstr>Example: Robot Localization</vt:lpstr>
      <vt:lpstr>Inference</vt:lpstr>
      <vt:lpstr>Filtering: Find State Given Evidence</vt:lpstr>
      <vt:lpstr>Two Steps: Passage of Time + Observation</vt:lpstr>
      <vt:lpstr>Inference: Base Cases</vt:lpstr>
      <vt:lpstr>Passage of Time</vt:lpstr>
      <vt:lpstr>Example: Passage of Time</vt:lpstr>
      <vt:lpstr>Observation</vt:lpstr>
      <vt:lpstr>Example: Observation</vt:lpstr>
      <vt:lpstr>Example: Weather HMM</vt:lpstr>
      <vt:lpstr>Online Belief Updates</vt:lpstr>
      <vt:lpstr>The Forward Algorithm</vt:lpstr>
      <vt:lpstr>Inference: Prediction</vt:lpstr>
      <vt:lpstr>Inference: Smoothing</vt:lpstr>
      <vt:lpstr>Inference: Smoothing</vt:lpstr>
      <vt:lpstr>Most Likely Explanation</vt:lpstr>
      <vt:lpstr>HMMs: MLE Queries</vt:lpstr>
      <vt:lpstr>State Trellis</vt:lpstr>
      <vt:lpstr>Forward / Viterbi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Preferred Customer</dc:creator>
  <cp:lastModifiedBy>taha majlesi</cp:lastModifiedBy>
  <cp:revision>1</cp:revision>
  <cp:lastPrinted>2024-03-14T09:21:26Z</cp:lastPrinted>
  <dcterms:created xsi:type="dcterms:W3CDTF">2004-08-27T04:16:05Z</dcterms:created>
  <dcterms:modified xsi:type="dcterms:W3CDTF">2024-03-14T09:22:54Z</dcterms:modified>
</cp:coreProperties>
</file>