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6858000" cx="12192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55" roundtripDataSignature="AMtx7mj2uI0nIfghuV0t/HA4TeHGVMk1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D968AB5-F9FD-478D-8B2E-F9D144DACDA4}">
  <a:tblStyle styleId="{0D968AB5-F9FD-478D-8B2E-F9D144DACDA4}" styleName="Table_0">
    <a:wholeTbl>
      <a:tcTxStyle b="off" i="off">
        <a:font>
          <a:latin typeface="Arial"/>
          <a:ea typeface="Arial"/>
          <a:cs typeface="Arial"/>
        </a:font>
        <a:schemeClr val="dk1"/>
      </a:tcTxStyle>
      <a:tcStyle>
        <a:tcBdr>
          <a:left>
            <a:ln cap="flat" cmpd="sng" w="12700">
              <a:solidFill>
                <a:schemeClr val="accent6"/>
              </a:solidFill>
              <a:prstDash val="solid"/>
              <a:round/>
              <a:headEnd len="sm" w="sm" type="none"/>
              <a:tailEnd len="sm" w="sm" type="none"/>
            </a:ln>
          </a:left>
          <a:right>
            <a:ln cap="flat" cmpd="sng" w="12700">
              <a:solidFill>
                <a:schemeClr val="accent6"/>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12700">
              <a:solidFill>
                <a:schemeClr val="accent6"/>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b="off" i="off"/>
      <a:tcStyle>
        <a:fill>
          <a:solidFill>
            <a:srgbClr val="E7E7ED"/>
          </a:solidFill>
        </a:fill>
      </a:tcStyle>
    </a:band1H>
    <a:band2H>
      <a:tcTxStyle b="off" i="off"/>
    </a:band2H>
    <a:band1V>
      <a:tcTxStyle b="off" i="off"/>
      <a:tcStyle>
        <a:fill>
          <a:solidFill>
            <a:srgbClr val="E7E7ED"/>
          </a:solidFill>
        </a:fill>
      </a:tcStyle>
    </a:band1V>
    <a:band2V>
      <a:tcTxStyle b="off" i="off"/>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fill>
          <a:solidFill>
            <a:schemeClr val="lt1"/>
          </a:solidFill>
        </a:fill>
      </a:tcStyle>
    </a:lastRow>
    <a:seCell>
      <a:tcTxStyle b="off" i="off"/>
    </a:seCell>
    <a:swCell>
      <a:tcTxStyle b="off" i="off"/>
    </a:swCell>
    <a:firstRow>
      <a:tcTxStyle b="on" i="off">
        <a:font>
          <a:latin typeface="Arial"/>
          <a:ea typeface="Arial"/>
          <a:cs typeface="Arial"/>
        </a:font>
        <a:schemeClr val="lt1"/>
      </a:tcTxStyle>
      <a:tcStyle>
        <a:fill>
          <a:solidFill>
            <a:schemeClr val="accent6"/>
          </a:solidFill>
        </a:fill>
      </a:tcStyle>
    </a:firstRow>
    <a:neCell>
      <a:tcTxStyle b="off" i="off"/>
    </a:neCell>
    <a:nwCell>
      <a:tcTxStyle b="off" i="off"/>
    </a:nwCell>
  </a:tblStyle>
  <a:tblStyle styleId="{C3AB730E-046B-42DB-B8D2-120C7F23E699}" styleName="Table_1">
    <a:wholeTbl>
      <a:tcTxStyle b="off" i="off">
        <a:font>
          <a:latin typeface="Arial"/>
          <a:ea typeface="Arial"/>
          <a:cs typeface="Arial"/>
        </a:font>
        <a:schemeClr val="dk1"/>
      </a:tcTxStyle>
      <a:tcStyle>
        <a:tcBdr>
          <a:left>
            <a:ln cap="flat" cmpd="sng" w="12700">
              <a:solidFill>
                <a:schemeClr val="accent6"/>
              </a:solidFill>
              <a:prstDash val="solid"/>
              <a:round/>
              <a:headEnd len="sm" w="sm" type="none"/>
              <a:tailEnd len="sm" w="sm" type="none"/>
            </a:ln>
          </a:left>
          <a:right>
            <a:ln cap="flat" cmpd="sng" w="12700">
              <a:solidFill>
                <a:schemeClr val="accent6"/>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12700">
              <a:solidFill>
                <a:schemeClr val="accent6"/>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7E7ED"/>
          </a:solidFill>
        </a:fill>
      </a:tcStyle>
    </a:band1H>
    <a:band2H>
      <a:tcTxStyle/>
    </a:band2H>
    <a:band1V>
      <a:tcTxStyle/>
      <a:tcStyle>
        <a:fill>
          <a:solidFill>
            <a:srgbClr val="E7E7ED"/>
          </a:solidFill>
        </a:fill>
      </a:tcStyle>
    </a:band1V>
    <a:band2V>
      <a:tcTxStyle/>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Arial"/>
          <a:ea typeface="Arial"/>
          <a:cs typeface="Arial"/>
        </a:font>
        <a:schemeClr val="lt1"/>
      </a:tcTxStyle>
      <a:tcStyle>
        <a:fill>
          <a:solidFill>
            <a:schemeClr val="accent6"/>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customschemas.google.com/relationships/presentationmetadata" Target="meta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8" cy="47942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143375" y="0"/>
            <a:ext cx="3170238" cy="479425"/>
          </a:xfrm>
          <a:prstGeom prst="rect">
            <a:avLst/>
          </a:prstGeom>
          <a:noFill/>
          <a:ln>
            <a:noFill/>
          </a:ln>
        </p:spPr>
        <p:txBody>
          <a:bodyPr anchorCtr="0" anchor="t" bIns="48325" lIns="96650" spcFirstLastPara="1" rIns="96650" wrap="square" tIns="48325">
            <a:noAutofit/>
          </a:bodyPr>
          <a:lstStyle>
            <a:lvl1pPr lvl="0" marR="0" rtl="0" algn="r">
              <a:lnSpc>
                <a:spcPct val="100000"/>
              </a:lnSpc>
              <a:spcBef>
                <a:spcPts val="0"/>
              </a:spcBef>
              <a:spcAft>
                <a:spcPts val="0"/>
              </a:spcAft>
              <a:buClr>
                <a:srgbClr val="000000"/>
              </a:buClr>
              <a:buSzPts val="1400"/>
              <a:buFont typeface="Arial"/>
              <a:buNone/>
              <a:defRPr b="0" i="0" sz="1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20188"/>
            <a:ext cx="3170238" cy="479425"/>
          </a:xfrm>
          <a:prstGeom prst="rect">
            <a:avLst/>
          </a:prstGeom>
          <a:noFill/>
          <a:ln>
            <a:noFill/>
          </a:ln>
        </p:spPr>
        <p:txBody>
          <a:bodyPr anchorCtr="0" anchor="b" bIns="48325" lIns="96650" spcFirstLastPara="1" rIns="96650" wrap="square" tIns="48325">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7" name="Google Shape;87;p1: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marR="0" rtl="0" algn="l">
              <a:lnSpc>
                <a:spcPct val="100000"/>
              </a:lnSpc>
              <a:spcBef>
                <a:spcPts val="0"/>
              </a:spcBef>
              <a:spcAft>
                <a:spcPts val="0"/>
              </a:spcAft>
              <a:buClr>
                <a:schemeClr val="dk1"/>
              </a:buClr>
              <a:buSzPts val="1200"/>
              <a:buFont typeface="Arial"/>
              <a:buNone/>
            </a:pPr>
            <a:r>
              <a:rPr lang="en-US"/>
              <a:t>Please retain proper attribution, including the reference to ai.berkeley.edu.  Thanks!</a:t>
            </a:r>
            <a:endParaRPr sz="1200">
              <a:latin typeface="Calibri"/>
              <a:ea typeface="Calibri"/>
              <a:cs typeface="Calibri"/>
              <a:sym typeface="Calibri"/>
            </a:endParaRPr>
          </a:p>
          <a:p>
            <a:pPr indent="0" lvl="0" marL="0" rtl="0" algn="l">
              <a:lnSpc>
                <a:spcPct val="100000"/>
              </a:lnSpc>
              <a:spcBef>
                <a:spcPts val="360"/>
              </a:spcBef>
              <a:spcAft>
                <a:spcPts val="0"/>
              </a:spcAft>
              <a:buSzPts val="1400"/>
              <a:buNone/>
            </a:pPr>
            <a:r>
              <a:t/>
            </a:r>
            <a:endParaRPr/>
          </a:p>
        </p:txBody>
      </p:sp>
      <p:sp>
        <p:nvSpPr>
          <p:cNvPr id="88" name="Google Shape;88;p1: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0: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247" name="Google Shape;247;p10: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1: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253" name="Google Shape;253;p11: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2: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259" name="Google Shape;259;p12: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3: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269" name="Google Shape;269;p13: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4: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3" name="Google Shape;293;p14: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rPr lang="en-US">
                <a:latin typeface="Arial"/>
                <a:ea typeface="Arial"/>
                <a:cs typeface="Arial"/>
                <a:sym typeface="Arial"/>
              </a:rPr>
              <a:t>Before: most search engines were merely based on how well a page matches your search words.</a:t>
            </a:r>
            <a:endParaRPr/>
          </a:p>
          <a:p>
            <a:pPr indent="0" lvl="0" marL="0" rtl="0" algn="l">
              <a:lnSpc>
                <a:spcPct val="100000"/>
              </a:lnSpc>
              <a:spcBef>
                <a:spcPts val="360"/>
              </a:spcBef>
              <a:spcAft>
                <a:spcPts val="0"/>
              </a:spcAft>
              <a:buSzPts val="1400"/>
              <a:buNone/>
            </a:pPr>
            <a:r>
              <a:t/>
            </a:r>
            <a:endParaRPr>
              <a:latin typeface="Arial"/>
              <a:ea typeface="Arial"/>
              <a:cs typeface="Arial"/>
              <a:sym typeface="Arial"/>
            </a:endParaRPr>
          </a:p>
          <a:p>
            <a:pPr indent="0" lvl="0" marL="0" rtl="0" algn="l">
              <a:lnSpc>
                <a:spcPct val="100000"/>
              </a:lnSpc>
              <a:spcBef>
                <a:spcPts val="360"/>
              </a:spcBef>
              <a:spcAft>
                <a:spcPts val="0"/>
              </a:spcAft>
              <a:buSzPts val="1400"/>
              <a:buNone/>
            </a:pPr>
            <a:r>
              <a:rPr lang="en-US">
                <a:latin typeface="Arial"/>
                <a:ea typeface="Arial"/>
                <a:cs typeface="Arial"/>
                <a:sym typeface="Arial"/>
              </a:rPr>
              <a:t>Note: currently dominated by clickstreams</a:t>
            </a:r>
            <a:endParaRPr/>
          </a:p>
        </p:txBody>
      </p:sp>
      <p:sp>
        <p:nvSpPr>
          <p:cNvPr id="294" name="Google Shape;294;p14: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SzPts val="1300"/>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6: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315" name="Google Shape;315;p16: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7: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321" name="Google Shape;321;p17: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8: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328" name="Google Shape;328;p18: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9: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334" name="Google Shape;334;p19: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0: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0" name="Google Shape;360;p20: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rPr lang="en-US"/>
              <a:t>demo</a:t>
            </a:r>
            <a:endParaRPr/>
          </a:p>
        </p:txBody>
      </p:sp>
      <p:sp>
        <p:nvSpPr>
          <p:cNvPr id="361" name="Google Shape;361;p20: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97" name="Google Shape;97;p2: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1: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388" name="Google Shape;388;p21: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2: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4" name="Google Shape;394;p22: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rPr lang="en-US">
                <a:latin typeface="Arial"/>
                <a:ea typeface="Arial"/>
                <a:cs typeface="Arial"/>
                <a:sym typeface="Arial"/>
              </a:rPr>
              <a:t>Dan has some demo for this.</a:t>
            </a:r>
            <a:endParaRPr/>
          </a:p>
        </p:txBody>
      </p:sp>
      <p:sp>
        <p:nvSpPr>
          <p:cNvPr id="395" name="Google Shape;395;p22: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SzPts val="1300"/>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23: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445" name="Google Shape;445;p23: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24: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470" name="Google Shape;470;p24: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25: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6" name="Google Shape;476;p25: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rPr lang="en-US">
                <a:latin typeface="Arial"/>
                <a:ea typeface="Arial"/>
                <a:cs typeface="Arial"/>
                <a:sym typeface="Arial"/>
              </a:rPr>
              <a:t>Dan has some demo for this</a:t>
            </a:r>
            <a:endParaRPr/>
          </a:p>
        </p:txBody>
      </p:sp>
      <p:sp>
        <p:nvSpPr>
          <p:cNvPr id="477" name="Google Shape;477;p25: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SzPts val="1300"/>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6: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SzPts val="1300"/>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483" name="Google Shape;483;p26: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4" name="Google Shape;484;p26: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27: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SzPts val="1300"/>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526" name="Google Shape;526;p27: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7" name="Google Shape;527;p27: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28: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SzPts val="1300"/>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569" name="Google Shape;569;p28: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0" name="Google Shape;570;p28: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29: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SzPts val="1300"/>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612" name="Google Shape;612;p29: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3" name="Google Shape;613;p29: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30: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SzPts val="1300"/>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655" name="Google Shape;655;p30: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6" name="Google Shape;656;p30: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 name="Google Shape;104;p3: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05" name="Google Shape;105;p3: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SzPts val="1300"/>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31: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SzPts val="1300"/>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698" name="Google Shape;698;p31: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9" name="Google Shape;699;p31:notes"/>
          <p:cNvSpPr txBox="1"/>
          <p:nvPr>
            <p:ph idx="1" type="body"/>
          </p:nvPr>
        </p:nvSpPr>
        <p:spPr>
          <a:xfrm>
            <a:off x="974725" y="4560888"/>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29d33fe0db6_0_21:notes"/>
          <p:cNvSpPr/>
          <p:nvPr>
            <p:ph idx="2" type="sldImg"/>
          </p:nvPr>
        </p:nvSpPr>
        <p:spPr>
          <a:xfrm>
            <a:off x="457200" y="720725"/>
            <a:ext cx="6400800" cy="36006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29d33fe0db6_0_21: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42" name="Google Shape;742;g29d33fe0db6_0_21:notes"/>
          <p:cNvSpPr txBox="1"/>
          <p:nvPr>
            <p:ph idx="12" type="sldNum"/>
          </p:nvPr>
        </p:nvSpPr>
        <p:spPr>
          <a:xfrm>
            <a:off x="4143375" y="9120188"/>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32: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53" name="Google Shape;753;p32: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marR="0" rtl="0" algn="l">
              <a:lnSpc>
                <a:spcPct val="100000"/>
              </a:lnSpc>
              <a:spcBef>
                <a:spcPts val="0"/>
              </a:spcBef>
              <a:spcAft>
                <a:spcPts val="0"/>
              </a:spcAft>
              <a:buClr>
                <a:schemeClr val="dk1"/>
              </a:buClr>
              <a:buSzPts val="1200"/>
              <a:buFont typeface="Arial"/>
              <a:buNone/>
            </a:pPr>
            <a:r>
              <a:t/>
            </a:r>
            <a:endParaRPr/>
          </a:p>
        </p:txBody>
      </p:sp>
      <p:sp>
        <p:nvSpPr>
          <p:cNvPr id="754" name="Google Shape;754;p32:notes"/>
          <p:cNvSpPr txBox="1"/>
          <p:nvPr>
            <p:ph idx="12" type="sldNum"/>
          </p:nvPr>
        </p:nvSpPr>
        <p:spPr>
          <a:xfrm>
            <a:off x="4143375" y="9120188"/>
            <a:ext cx="3170238" cy="479425"/>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29d33fe0db6_0_36:notes"/>
          <p:cNvSpPr/>
          <p:nvPr>
            <p:ph idx="2" type="sldImg"/>
          </p:nvPr>
        </p:nvSpPr>
        <p:spPr>
          <a:xfrm>
            <a:off x="457200" y="720725"/>
            <a:ext cx="64008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61" name="Google Shape;761;g29d33fe0db6_0_36:notes"/>
          <p:cNvSpPr txBox="1"/>
          <p:nvPr>
            <p:ph idx="1" type="body"/>
          </p:nvPr>
        </p:nvSpPr>
        <p:spPr>
          <a:xfrm>
            <a:off x="731838" y="4560888"/>
            <a:ext cx="5851500" cy="4319700"/>
          </a:xfrm>
          <a:prstGeom prst="rect">
            <a:avLst/>
          </a:prstGeom>
          <a:noFill/>
          <a:ln>
            <a:noFill/>
          </a:ln>
        </p:spPr>
        <p:txBody>
          <a:bodyPr anchorCtr="0" anchor="t" bIns="48325" lIns="96650" spcFirstLastPara="1" rIns="96650" wrap="square" tIns="48325">
            <a:noAutofit/>
          </a:bodyPr>
          <a:lstStyle/>
          <a:p>
            <a:pPr indent="0" lvl="0" marL="0" marR="0" rtl="0" algn="l">
              <a:lnSpc>
                <a:spcPct val="100000"/>
              </a:lnSpc>
              <a:spcBef>
                <a:spcPts val="0"/>
              </a:spcBef>
              <a:spcAft>
                <a:spcPts val="0"/>
              </a:spcAft>
              <a:buClr>
                <a:schemeClr val="dk1"/>
              </a:buClr>
              <a:buSzPts val="1200"/>
              <a:buFont typeface="Arial"/>
              <a:buNone/>
            </a:pPr>
            <a:r>
              <a:t/>
            </a:r>
            <a:endParaRPr/>
          </a:p>
        </p:txBody>
      </p:sp>
      <p:sp>
        <p:nvSpPr>
          <p:cNvPr id="762" name="Google Shape;762;g29d33fe0db6_0_36:notes"/>
          <p:cNvSpPr txBox="1"/>
          <p:nvPr>
            <p:ph idx="12" type="sldNum"/>
          </p:nvPr>
        </p:nvSpPr>
        <p:spPr>
          <a:xfrm>
            <a:off x="4143375" y="9120188"/>
            <a:ext cx="3170100" cy="47940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29d33fe0db6_0_63:notes"/>
          <p:cNvSpPr/>
          <p:nvPr>
            <p:ph idx="2" type="sldImg"/>
          </p:nvPr>
        </p:nvSpPr>
        <p:spPr>
          <a:xfrm>
            <a:off x="457200" y="720725"/>
            <a:ext cx="64008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89" name="Google Shape;789;g29d33fe0db6_0_63:notes"/>
          <p:cNvSpPr txBox="1"/>
          <p:nvPr>
            <p:ph idx="1" type="body"/>
          </p:nvPr>
        </p:nvSpPr>
        <p:spPr>
          <a:xfrm>
            <a:off x="731838" y="4560888"/>
            <a:ext cx="5851500" cy="431970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90" name="Google Shape;790;g29d33fe0db6_0_63:notes"/>
          <p:cNvSpPr txBox="1"/>
          <p:nvPr>
            <p:ph idx="12" type="sldNum"/>
          </p:nvPr>
        </p:nvSpPr>
        <p:spPr>
          <a:xfrm>
            <a:off x="4143375" y="9120188"/>
            <a:ext cx="3170100" cy="47940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29d33fe0db6_0_82:notes"/>
          <p:cNvSpPr/>
          <p:nvPr>
            <p:ph idx="2" type="sldImg"/>
          </p:nvPr>
        </p:nvSpPr>
        <p:spPr>
          <a:xfrm>
            <a:off x="457200" y="720725"/>
            <a:ext cx="64008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09" name="Google Shape;809;g29d33fe0db6_0_82:notes"/>
          <p:cNvSpPr txBox="1"/>
          <p:nvPr>
            <p:ph idx="1" type="body"/>
          </p:nvPr>
        </p:nvSpPr>
        <p:spPr>
          <a:xfrm>
            <a:off x="731838" y="4560888"/>
            <a:ext cx="5851500" cy="431970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TODO: intermediate step in derivation!</a:t>
            </a:r>
            <a:endParaRPr/>
          </a:p>
        </p:txBody>
      </p:sp>
      <p:sp>
        <p:nvSpPr>
          <p:cNvPr id="810" name="Google Shape;810;g29d33fe0db6_0_82:notes"/>
          <p:cNvSpPr txBox="1"/>
          <p:nvPr>
            <p:ph idx="12" type="sldNum"/>
          </p:nvPr>
        </p:nvSpPr>
        <p:spPr>
          <a:xfrm>
            <a:off x="4143375" y="9120188"/>
            <a:ext cx="3170100" cy="47940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29d33fe0db6_0_99: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827" name="Google Shape;827;g29d33fe0db6_0_99: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29d33fe0db6_0_112:notes"/>
          <p:cNvSpPr/>
          <p:nvPr>
            <p:ph idx="2" type="sldImg"/>
          </p:nvPr>
        </p:nvSpPr>
        <p:spPr>
          <a:xfrm>
            <a:off x="457200" y="720725"/>
            <a:ext cx="64008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41" name="Google Shape;841;g29d33fe0db6_0_112:notes"/>
          <p:cNvSpPr txBox="1"/>
          <p:nvPr>
            <p:ph idx="1" type="body"/>
          </p:nvPr>
        </p:nvSpPr>
        <p:spPr>
          <a:xfrm>
            <a:off x="731838" y="4560888"/>
            <a:ext cx="5851500" cy="4319700"/>
          </a:xfrm>
          <a:prstGeom prst="rect">
            <a:avLst/>
          </a:prstGeom>
          <a:noFill/>
          <a:ln>
            <a:noFill/>
          </a:ln>
        </p:spPr>
        <p:txBody>
          <a:bodyPr anchorCtr="0" anchor="t" bIns="48325" lIns="96650" spcFirstLastPara="1" rIns="96650" wrap="square" tIns="48325">
            <a:noAutofit/>
          </a:bodyPr>
          <a:lstStyle/>
          <a:p>
            <a:pPr indent="0" lvl="0" marL="0" rtl="0" algn="l">
              <a:lnSpc>
                <a:spcPct val="90000"/>
              </a:lnSpc>
              <a:spcBef>
                <a:spcPts val="0"/>
              </a:spcBef>
              <a:spcAft>
                <a:spcPts val="0"/>
              </a:spcAft>
              <a:buNone/>
            </a:pPr>
            <a:r>
              <a:rPr lang="en-US" sz="1200">
                <a:latin typeface="Calibri"/>
                <a:ea typeface="Calibri"/>
                <a:cs typeface="Calibri"/>
                <a:sym typeface="Calibri"/>
              </a:rPr>
              <a:t>Basic idea: beliefs “reweighted” by likelihood of evidence</a:t>
            </a:r>
            <a:endParaRPr/>
          </a:p>
          <a:p>
            <a:pPr indent="0" lvl="0" marL="0" rtl="0" algn="l">
              <a:lnSpc>
                <a:spcPct val="90000"/>
              </a:lnSpc>
              <a:spcBef>
                <a:spcPts val="360"/>
              </a:spcBef>
              <a:spcAft>
                <a:spcPts val="0"/>
              </a:spcAft>
              <a:buNone/>
            </a:pPr>
            <a:r>
              <a:rPr lang="en-US" sz="1200">
                <a:latin typeface="Calibri"/>
                <a:ea typeface="Calibri"/>
                <a:cs typeface="Calibri"/>
                <a:sym typeface="Calibri"/>
              </a:rPr>
              <a:t>Unlike passage of time, we have to renormalize</a:t>
            </a:r>
            <a:endParaRPr/>
          </a:p>
          <a:p>
            <a:pPr indent="0" lvl="0" marL="0" rtl="0" algn="l">
              <a:spcBef>
                <a:spcPts val="360"/>
              </a:spcBef>
              <a:spcAft>
                <a:spcPts val="0"/>
              </a:spcAft>
              <a:buNone/>
            </a:pPr>
            <a:r>
              <a:t/>
            </a:r>
            <a:endParaRPr/>
          </a:p>
        </p:txBody>
      </p:sp>
      <p:sp>
        <p:nvSpPr>
          <p:cNvPr id="842" name="Google Shape;842;g29d33fe0db6_0_112:notes"/>
          <p:cNvSpPr txBox="1"/>
          <p:nvPr>
            <p:ph idx="12" type="sldNum"/>
          </p:nvPr>
        </p:nvSpPr>
        <p:spPr>
          <a:xfrm>
            <a:off x="4143375" y="9120188"/>
            <a:ext cx="3170100" cy="47940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29d33fe0db6_0_131: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861" name="Google Shape;861;g29d33fe0db6_0_131: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29d33fe0db6_0_143:notes"/>
          <p:cNvSpPr/>
          <p:nvPr>
            <p:ph idx="2" type="sldImg"/>
          </p:nvPr>
        </p:nvSpPr>
        <p:spPr>
          <a:xfrm>
            <a:off x="457200" y="720725"/>
            <a:ext cx="64008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74" name="Google Shape;874;g29d33fe0db6_0_143:notes"/>
          <p:cNvSpPr txBox="1"/>
          <p:nvPr>
            <p:ph idx="1" type="body"/>
          </p:nvPr>
        </p:nvSpPr>
        <p:spPr>
          <a:xfrm>
            <a:off x="731838" y="4560888"/>
            <a:ext cx="5851500" cy="431970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demo</a:t>
            </a:r>
            <a:endParaRPr/>
          </a:p>
        </p:txBody>
      </p:sp>
      <p:sp>
        <p:nvSpPr>
          <p:cNvPr id="875" name="Google Shape;875;g29d33fe0db6_0_143:notes"/>
          <p:cNvSpPr txBox="1"/>
          <p:nvPr>
            <p:ph idx="12" type="sldNum"/>
          </p:nvPr>
        </p:nvSpPr>
        <p:spPr>
          <a:xfrm>
            <a:off x="4143375" y="9120188"/>
            <a:ext cx="3170100" cy="47940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123" name="Google Shape;123;p4: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29d33fe0db6_0_170:notes"/>
          <p:cNvSpPr/>
          <p:nvPr>
            <p:ph idx="2" type="sldImg"/>
          </p:nvPr>
        </p:nvSpPr>
        <p:spPr>
          <a:xfrm>
            <a:off x="457200" y="720725"/>
            <a:ext cx="64008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02" name="Google Shape;902;g29d33fe0db6_0_170:notes"/>
          <p:cNvSpPr txBox="1"/>
          <p:nvPr>
            <p:ph idx="1" type="body"/>
          </p:nvPr>
        </p:nvSpPr>
        <p:spPr>
          <a:xfrm>
            <a:off x="731838" y="4560888"/>
            <a:ext cx="5851500" cy="431970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03" name="Google Shape;903;g29d33fe0db6_0_170:notes"/>
          <p:cNvSpPr txBox="1"/>
          <p:nvPr>
            <p:ph idx="12" type="sldNum"/>
          </p:nvPr>
        </p:nvSpPr>
        <p:spPr>
          <a:xfrm>
            <a:off x="4143375" y="9120188"/>
            <a:ext cx="3170100" cy="47940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29d33fe0db6_0_186:notes"/>
          <p:cNvSpPr/>
          <p:nvPr>
            <p:ph idx="2" type="sldImg"/>
          </p:nvPr>
        </p:nvSpPr>
        <p:spPr>
          <a:xfrm>
            <a:off x="457200" y="720725"/>
            <a:ext cx="64008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19" name="Google Shape;919;g29d33fe0db6_0_186:notes"/>
          <p:cNvSpPr txBox="1"/>
          <p:nvPr>
            <p:ph idx="1" type="body"/>
          </p:nvPr>
        </p:nvSpPr>
        <p:spPr>
          <a:xfrm>
            <a:off x="731838" y="4560888"/>
            <a:ext cx="5851500" cy="4319700"/>
          </a:xfrm>
          <a:prstGeom prst="rect">
            <a:avLst/>
          </a:prstGeom>
          <a:noFill/>
          <a:ln>
            <a:noFill/>
          </a:ln>
        </p:spPr>
        <p:txBody>
          <a:bodyPr anchorCtr="0" anchor="t" bIns="48325" lIns="96650" spcFirstLastPara="1" rIns="96650" wrap="square" tIns="48325">
            <a:noAutofit/>
          </a:bodyPr>
          <a:lstStyle/>
          <a:p>
            <a:pPr indent="0" lvl="0" marL="0" marR="0" rtl="0" algn="l">
              <a:lnSpc>
                <a:spcPct val="100000"/>
              </a:lnSpc>
              <a:spcBef>
                <a:spcPts val="0"/>
              </a:spcBef>
              <a:spcAft>
                <a:spcPts val="0"/>
              </a:spcAft>
              <a:buClr>
                <a:schemeClr val="dk1"/>
              </a:buClr>
              <a:buSzPts val="1200"/>
              <a:buFont typeface="Arial"/>
              <a:buNone/>
            </a:pPr>
            <a:r>
              <a:rPr lang="en-US"/>
              <a:t>TODO: explain propto and it’s X_t, not X</a:t>
            </a:r>
            <a:endParaRPr/>
          </a:p>
        </p:txBody>
      </p:sp>
      <p:sp>
        <p:nvSpPr>
          <p:cNvPr id="920" name="Google Shape;920;g29d33fe0db6_0_186:notes"/>
          <p:cNvSpPr txBox="1"/>
          <p:nvPr>
            <p:ph idx="12" type="sldNum"/>
          </p:nvPr>
        </p:nvSpPr>
        <p:spPr>
          <a:xfrm>
            <a:off x="4143375" y="9120188"/>
            <a:ext cx="3170100" cy="47940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29d33fe0db6_0_7:notes"/>
          <p:cNvSpPr/>
          <p:nvPr>
            <p:ph idx="2" type="sldImg"/>
          </p:nvPr>
        </p:nvSpPr>
        <p:spPr>
          <a:xfrm>
            <a:off x="457200" y="720725"/>
            <a:ext cx="6400800" cy="36006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29d33fe0db6_0_7: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935" name="Google Shape;935;g29d33fe0db6_0_7:notes"/>
          <p:cNvSpPr txBox="1"/>
          <p:nvPr>
            <p:ph idx="12" type="sldNum"/>
          </p:nvPr>
        </p:nvSpPr>
        <p:spPr>
          <a:xfrm>
            <a:off x="4143375" y="9120188"/>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29d33fe0db6_0_520:notes"/>
          <p:cNvSpPr/>
          <p:nvPr>
            <p:ph idx="2" type="sldImg"/>
          </p:nvPr>
        </p:nvSpPr>
        <p:spPr>
          <a:xfrm>
            <a:off x="457200" y="720725"/>
            <a:ext cx="6400800" cy="36006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29d33fe0db6_0_520: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945" name="Google Shape;945;g29d33fe0db6_0_520:notes"/>
          <p:cNvSpPr txBox="1"/>
          <p:nvPr>
            <p:ph idx="12" type="sldNum"/>
          </p:nvPr>
        </p:nvSpPr>
        <p:spPr>
          <a:xfrm>
            <a:off x="4143375" y="9120188"/>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29d33fe0db6_0_14:notes"/>
          <p:cNvSpPr/>
          <p:nvPr>
            <p:ph idx="2" type="sldImg"/>
          </p:nvPr>
        </p:nvSpPr>
        <p:spPr>
          <a:xfrm>
            <a:off x="457200" y="720725"/>
            <a:ext cx="6400800" cy="36006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29d33fe0db6_0_14: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954" name="Google Shape;954;g29d33fe0db6_0_14:notes"/>
          <p:cNvSpPr txBox="1"/>
          <p:nvPr>
            <p:ph idx="12" type="sldNum"/>
          </p:nvPr>
        </p:nvSpPr>
        <p:spPr>
          <a:xfrm>
            <a:off x="4143375" y="9120188"/>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29d3c64b486_0_0: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963" name="Google Shape;963;g29d3c64b486_0_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29d3c64b486_0_6: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969" name="Google Shape;969;g29d3c64b486_0_6: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29d3c64b486_0_34: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998" name="Google Shape;998;g29d3c64b486_0_34: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g29d3c64b486_0_65:notes"/>
          <p:cNvSpPr txBox="1"/>
          <p:nvPr>
            <p:ph idx="1" type="body"/>
          </p:nvPr>
        </p:nvSpPr>
        <p:spPr>
          <a:xfrm>
            <a:off x="731838" y="4560888"/>
            <a:ext cx="5851500" cy="431970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030" name="Google Shape;1030;g29d3c64b486_0_65: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130" name="Google Shape;130;p5: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163" name="Google Shape;163;p6: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184" name="Google Shape;184;p7: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206" name="Google Shape;206;p8: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9: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360"/>
              </a:spcBef>
              <a:spcAft>
                <a:spcPts val="0"/>
              </a:spcAft>
              <a:buSzPts val="1400"/>
              <a:buNone/>
            </a:pPr>
            <a:r>
              <a:t/>
            </a:r>
            <a:endParaRPr/>
          </a:p>
        </p:txBody>
      </p:sp>
      <p:sp>
        <p:nvSpPr>
          <p:cNvPr id="241" name="Google Shape;241;p9: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sp>
        <p:nvSpPr>
          <p:cNvPr id="17" name="Google Shape;17;p34"/>
          <p:cNvSpPr txBox="1"/>
          <p:nvPr>
            <p:ph type="ctrTitle"/>
          </p:nvPr>
        </p:nvSpPr>
        <p:spPr>
          <a:xfrm>
            <a:off x="0" y="1044578"/>
            <a:ext cx="121920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accen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 name="Google Shape;18;p34"/>
          <p:cNvSpPr txBox="1"/>
          <p:nvPr>
            <p:ph idx="1" type="subTitle"/>
          </p:nvPr>
        </p:nvSpPr>
        <p:spPr>
          <a:xfrm>
            <a:off x="0" y="3657600"/>
            <a:ext cx="12192000" cy="15240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SzPts val="3200"/>
              <a:buFont typeface="Noto Sans Symbols"/>
              <a:buNone/>
              <a:defRPr>
                <a:solidFill>
                  <a:schemeClr val="dk1"/>
                </a:solidFill>
              </a:defRPr>
            </a:lvl1pPr>
            <a:lvl2pPr lvl="1" algn="l">
              <a:lnSpc>
                <a:spcPct val="100000"/>
              </a:lnSpc>
              <a:spcBef>
                <a:spcPts val="360"/>
              </a:spcBef>
              <a:spcAft>
                <a:spcPts val="0"/>
              </a:spcAft>
              <a:buSzPts val="1800"/>
              <a:buChar char="o"/>
              <a:defRPr/>
            </a:lvl2pPr>
            <a:lvl3pPr lvl="2" algn="l">
              <a:lnSpc>
                <a:spcPct val="100000"/>
              </a:lnSpc>
              <a:spcBef>
                <a:spcPts val="360"/>
              </a:spcBef>
              <a:spcAft>
                <a:spcPts val="0"/>
              </a:spcAft>
              <a:buSzPts val="1800"/>
              <a:buChar char="o"/>
              <a:defRPr/>
            </a:lvl3pPr>
            <a:lvl4pPr lvl="3" algn="l">
              <a:lnSpc>
                <a:spcPct val="100000"/>
              </a:lnSpc>
              <a:spcBef>
                <a:spcPts val="360"/>
              </a:spcBef>
              <a:spcAft>
                <a:spcPts val="0"/>
              </a:spcAft>
              <a:buSzPts val="1800"/>
              <a:buChar char="o"/>
              <a:defRPr/>
            </a:lvl4pPr>
            <a:lvl5pPr lvl="4" algn="l">
              <a:lnSpc>
                <a:spcPct val="100000"/>
              </a:lnSpc>
              <a:spcBef>
                <a:spcPts val="360"/>
              </a:spcBef>
              <a:spcAft>
                <a:spcPts val="0"/>
              </a:spcAft>
              <a:buSzPts val="1800"/>
              <a:buChar char="o"/>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19" name="Google Shape;19;p34"/>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4"/>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4"/>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43"/>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5" name="Google Shape;75;p43"/>
          <p:cNvSpPr txBox="1"/>
          <p:nvPr>
            <p:ph idx="1" type="body"/>
          </p:nvPr>
        </p:nvSpPr>
        <p:spPr>
          <a:xfrm rot="5400000">
            <a:off x="3731418" y="-1928017"/>
            <a:ext cx="4729164" cy="11379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o"/>
              <a:defRPr/>
            </a:lvl1pPr>
            <a:lvl2pPr indent="-342900" lvl="1" marL="914400" algn="l">
              <a:lnSpc>
                <a:spcPct val="100000"/>
              </a:lnSpc>
              <a:spcBef>
                <a:spcPts val="360"/>
              </a:spcBef>
              <a:spcAft>
                <a:spcPts val="0"/>
              </a:spcAft>
              <a:buSzPts val="1800"/>
              <a:buChar char="o"/>
              <a:defRPr/>
            </a:lvl2pPr>
            <a:lvl3pPr indent="-342900" lvl="2" marL="1371600" algn="l">
              <a:lnSpc>
                <a:spcPct val="100000"/>
              </a:lnSpc>
              <a:spcBef>
                <a:spcPts val="360"/>
              </a:spcBef>
              <a:spcAft>
                <a:spcPts val="0"/>
              </a:spcAft>
              <a:buSzPts val="1800"/>
              <a:buChar char="o"/>
              <a:defRPr/>
            </a:lvl3pPr>
            <a:lvl4pPr indent="-342900" lvl="3" marL="1828800" algn="l">
              <a:lnSpc>
                <a:spcPct val="100000"/>
              </a:lnSpc>
              <a:spcBef>
                <a:spcPts val="360"/>
              </a:spcBef>
              <a:spcAft>
                <a:spcPts val="0"/>
              </a:spcAft>
              <a:buSzPts val="1800"/>
              <a:buChar char="o"/>
              <a:defRPr/>
            </a:lvl4pPr>
            <a:lvl5pPr indent="-342900" lvl="4" marL="2286000" algn="l">
              <a:lnSpc>
                <a:spcPct val="100000"/>
              </a:lnSpc>
              <a:spcBef>
                <a:spcPts val="360"/>
              </a:spcBef>
              <a:spcAft>
                <a:spcPts val="0"/>
              </a:spcAft>
              <a:buSzPts val="1800"/>
              <a:buChar char="o"/>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6" name="Google Shape;76;p43"/>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3"/>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3"/>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44"/>
          <p:cNvSpPr txBox="1"/>
          <p:nvPr>
            <p:ph type="title"/>
          </p:nvPr>
        </p:nvSpPr>
        <p:spPr>
          <a:xfrm rot="5400000">
            <a:off x="4732338" y="2171703"/>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1" name="Google Shape;81;p44"/>
          <p:cNvSpPr txBox="1"/>
          <p:nvPr>
            <p:ph idx="1" type="body"/>
          </p:nvPr>
        </p:nvSpPr>
        <p:spPr>
          <a:xfrm rot="5400000">
            <a:off x="541338" y="190502"/>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o"/>
              <a:defRPr/>
            </a:lvl1pPr>
            <a:lvl2pPr indent="-342900" lvl="1" marL="914400" algn="l">
              <a:lnSpc>
                <a:spcPct val="100000"/>
              </a:lnSpc>
              <a:spcBef>
                <a:spcPts val="360"/>
              </a:spcBef>
              <a:spcAft>
                <a:spcPts val="0"/>
              </a:spcAft>
              <a:buSzPts val="1800"/>
              <a:buChar char="o"/>
              <a:defRPr/>
            </a:lvl2pPr>
            <a:lvl3pPr indent="-342900" lvl="2" marL="1371600" algn="l">
              <a:lnSpc>
                <a:spcPct val="100000"/>
              </a:lnSpc>
              <a:spcBef>
                <a:spcPts val="360"/>
              </a:spcBef>
              <a:spcAft>
                <a:spcPts val="0"/>
              </a:spcAft>
              <a:buSzPts val="1800"/>
              <a:buChar char="o"/>
              <a:defRPr/>
            </a:lvl3pPr>
            <a:lvl4pPr indent="-342900" lvl="3" marL="1828800" algn="l">
              <a:lnSpc>
                <a:spcPct val="100000"/>
              </a:lnSpc>
              <a:spcBef>
                <a:spcPts val="360"/>
              </a:spcBef>
              <a:spcAft>
                <a:spcPts val="0"/>
              </a:spcAft>
              <a:buSzPts val="1800"/>
              <a:buChar char="o"/>
              <a:defRPr/>
            </a:lvl4pPr>
            <a:lvl5pPr indent="-342900" lvl="4" marL="2286000" algn="l">
              <a:lnSpc>
                <a:spcPct val="100000"/>
              </a:lnSpc>
              <a:spcBef>
                <a:spcPts val="360"/>
              </a:spcBef>
              <a:spcAft>
                <a:spcPts val="0"/>
              </a:spcAft>
              <a:buSzPts val="1800"/>
              <a:buChar char="o"/>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2" name="Google Shape;82;p44"/>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4"/>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4"/>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 name="Google Shape;24;p35"/>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o"/>
              <a:defRPr/>
            </a:lvl1pPr>
            <a:lvl2pPr indent="-342900" lvl="1" marL="914400" algn="l">
              <a:lnSpc>
                <a:spcPct val="100000"/>
              </a:lnSpc>
              <a:spcBef>
                <a:spcPts val="360"/>
              </a:spcBef>
              <a:spcAft>
                <a:spcPts val="0"/>
              </a:spcAft>
              <a:buSzPts val="1800"/>
              <a:buChar char="o"/>
              <a:defRPr/>
            </a:lvl2pPr>
            <a:lvl3pPr indent="-342900" lvl="2" marL="1371600" algn="l">
              <a:lnSpc>
                <a:spcPct val="100000"/>
              </a:lnSpc>
              <a:spcBef>
                <a:spcPts val="360"/>
              </a:spcBef>
              <a:spcAft>
                <a:spcPts val="0"/>
              </a:spcAft>
              <a:buSzPts val="1800"/>
              <a:buChar char="o"/>
              <a:defRPr/>
            </a:lvl3pPr>
            <a:lvl4pPr indent="-342900" lvl="3" marL="1828800" algn="l">
              <a:lnSpc>
                <a:spcPct val="100000"/>
              </a:lnSpc>
              <a:spcBef>
                <a:spcPts val="360"/>
              </a:spcBef>
              <a:spcAft>
                <a:spcPts val="0"/>
              </a:spcAft>
              <a:buSzPts val="1800"/>
              <a:buChar char="o"/>
              <a:defRPr/>
            </a:lvl4pPr>
            <a:lvl5pPr indent="-342900" lvl="4" marL="2286000" algn="l">
              <a:lnSpc>
                <a:spcPct val="100000"/>
              </a:lnSpc>
              <a:spcBef>
                <a:spcPts val="360"/>
              </a:spcBef>
              <a:spcAft>
                <a:spcPts val="0"/>
              </a:spcAft>
              <a:buSzPts val="1800"/>
              <a:buChar char="o"/>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5" name="Google Shape;25;p35"/>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5"/>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5"/>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6"/>
          <p:cNvSpPr txBox="1"/>
          <p:nvPr>
            <p:ph type="title"/>
          </p:nvPr>
        </p:nvSpPr>
        <p:spPr>
          <a:xfrm>
            <a:off x="722313" y="4406901"/>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 name="Google Shape;30;p3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None/>
              <a:defRPr sz="2000"/>
            </a:lvl1pPr>
            <a:lvl2pPr indent="-228600" lvl="1" marL="914400" algn="l">
              <a:lnSpc>
                <a:spcPct val="100000"/>
              </a:lnSpc>
              <a:spcBef>
                <a:spcPts val="380"/>
              </a:spcBef>
              <a:spcAft>
                <a:spcPts val="0"/>
              </a:spcAft>
              <a:buSzPts val="1900"/>
              <a:buNone/>
              <a:defRPr sz="1900"/>
            </a:lvl2pPr>
            <a:lvl3pPr indent="-228600" lvl="2" marL="1371600" algn="l">
              <a:lnSpc>
                <a:spcPct val="100000"/>
              </a:lnSpc>
              <a:spcBef>
                <a:spcPts val="320"/>
              </a:spcBef>
              <a:spcAft>
                <a:spcPts val="0"/>
              </a:spcAft>
              <a:buSzPts val="1600"/>
              <a:buNone/>
              <a:defRPr sz="1600"/>
            </a:lvl3pPr>
            <a:lvl4pPr indent="-228600" lvl="3" marL="1828800" algn="l">
              <a:lnSpc>
                <a:spcPct val="100000"/>
              </a:lnSpc>
              <a:spcBef>
                <a:spcPts val="300"/>
              </a:spcBef>
              <a:spcAft>
                <a:spcPts val="0"/>
              </a:spcAft>
              <a:buSzPts val="1500"/>
              <a:buNone/>
              <a:defRPr sz="1500"/>
            </a:lvl4pPr>
            <a:lvl5pPr indent="-228600" lvl="4" marL="2286000" algn="l">
              <a:lnSpc>
                <a:spcPct val="100000"/>
              </a:lnSpc>
              <a:spcBef>
                <a:spcPts val="300"/>
              </a:spcBef>
              <a:spcAft>
                <a:spcPts val="0"/>
              </a:spcAft>
              <a:buSzPts val="1500"/>
              <a:buNone/>
              <a:defRPr sz="1500"/>
            </a:lvl5pPr>
            <a:lvl6pPr indent="-228600" lvl="5" marL="2743200" algn="l">
              <a:lnSpc>
                <a:spcPct val="100000"/>
              </a:lnSpc>
              <a:spcBef>
                <a:spcPts val="300"/>
              </a:spcBef>
              <a:spcAft>
                <a:spcPts val="0"/>
              </a:spcAft>
              <a:buSzPts val="1500"/>
              <a:buNone/>
              <a:defRPr sz="1500"/>
            </a:lvl6pPr>
            <a:lvl7pPr indent="-228600" lvl="6" marL="3200400" algn="l">
              <a:lnSpc>
                <a:spcPct val="100000"/>
              </a:lnSpc>
              <a:spcBef>
                <a:spcPts val="300"/>
              </a:spcBef>
              <a:spcAft>
                <a:spcPts val="0"/>
              </a:spcAft>
              <a:buSzPts val="1500"/>
              <a:buNone/>
              <a:defRPr sz="1500"/>
            </a:lvl7pPr>
            <a:lvl8pPr indent="-228600" lvl="7" marL="3657600" algn="l">
              <a:lnSpc>
                <a:spcPct val="100000"/>
              </a:lnSpc>
              <a:spcBef>
                <a:spcPts val="300"/>
              </a:spcBef>
              <a:spcAft>
                <a:spcPts val="0"/>
              </a:spcAft>
              <a:buSzPts val="1500"/>
              <a:buNone/>
              <a:defRPr sz="1500"/>
            </a:lvl8pPr>
            <a:lvl9pPr indent="-228600" lvl="8" marL="4114800" algn="l">
              <a:lnSpc>
                <a:spcPct val="100000"/>
              </a:lnSpc>
              <a:spcBef>
                <a:spcPts val="300"/>
              </a:spcBef>
              <a:spcAft>
                <a:spcPts val="0"/>
              </a:spcAft>
              <a:buSzPts val="1500"/>
              <a:buNone/>
              <a:defRPr sz="1500"/>
            </a:lvl9pPr>
          </a:lstStyle>
          <a:p/>
        </p:txBody>
      </p:sp>
      <p:sp>
        <p:nvSpPr>
          <p:cNvPr id="31" name="Google Shape;31;p36"/>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6"/>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6"/>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3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 name="Google Shape;36;p37"/>
          <p:cNvSpPr txBox="1"/>
          <p:nvPr>
            <p:ph idx="1" type="body"/>
          </p:nvPr>
        </p:nvSpPr>
        <p:spPr>
          <a:xfrm>
            <a:off x="457200" y="1600201"/>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o"/>
              <a:defRPr sz="2800"/>
            </a:lvl1pPr>
            <a:lvl2pPr indent="-381000" lvl="1" marL="914400" algn="l">
              <a:lnSpc>
                <a:spcPct val="100000"/>
              </a:lnSpc>
              <a:spcBef>
                <a:spcPts val="480"/>
              </a:spcBef>
              <a:spcAft>
                <a:spcPts val="0"/>
              </a:spcAft>
              <a:buSzPts val="2400"/>
              <a:buChar char="o"/>
              <a:defRPr sz="2400"/>
            </a:lvl2pPr>
            <a:lvl3pPr indent="-355600" lvl="2" marL="1371600" algn="l">
              <a:lnSpc>
                <a:spcPct val="100000"/>
              </a:lnSpc>
              <a:spcBef>
                <a:spcPts val="400"/>
              </a:spcBef>
              <a:spcAft>
                <a:spcPts val="0"/>
              </a:spcAft>
              <a:buSzPts val="2000"/>
              <a:buChar char="o"/>
              <a:defRPr sz="2000"/>
            </a:lvl3pPr>
            <a:lvl4pPr indent="-349250" lvl="3" marL="1828800" algn="l">
              <a:lnSpc>
                <a:spcPct val="100000"/>
              </a:lnSpc>
              <a:spcBef>
                <a:spcPts val="380"/>
              </a:spcBef>
              <a:spcAft>
                <a:spcPts val="0"/>
              </a:spcAft>
              <a:buSzPts val="1900"/>
              <a:buChar char="o"/>
              <a:defRPr sz="1900"/>
            </a:lvl4pPr>
            <a:lvl5pPr indent="-349250" lvl="4" marL="2286000" algn="l">
              <a:lnSpc>
                <a:spcPct val="100000"/>
              </a:lnSpc>
              <a:spcBef>
                <a:spcPts val="380"/>
              </a:spcBef>
              <a:spcAft>
                <a:spcPts val="0"/>
              </a:spcAft>
              <a:buSzPts val="1900"/>
              <a:buChar char="o"/>
              <a:defRPr sz="1900"/>
            </a:lvl5pPr>
            <a:lvl6pPr indent="-349250" lvl="5" marL="2743200" algn="l">
              <a:lnSpc>
                <a:spcPct val="100000"/>
              </a:lnSpc>
              <a:spcBef>
                <a:spcPts val="380"/>
              </a:spcBef>
              <a:spcAft>
                <a:spcPts val="0"/>
              </a:spcAft>
              <a:buSzPts val="1900"/>
              <a:buChar char="▪"/>
              <a:defRPr sz="1900"/>
            </a:lvl6pPr>
            <a:lvl7pPr indent="-349250" lvl="6" marL="3200400" algn="l">
              <a:lnSpc>
                <a:spcPct val="100000"/>
              </a:lnSpc>
              <a:spcBef>
                <a:spcPts val="380"/>
              </a:spcBef>
              <a:spcAft>
                <a:spcPts val="0"/>
              </a:spcAft>
              <a:buSzPts val="1900"/>
              <a:buChar char="▪"/>
              <a:defRPr sz="1900"/>
            </a:lvl7pPr>
            <a:lvl8pPr indent="-349250" lvl="7" marL="3657600" algn="l">
              <a:lnSpc>
                <a:spcPct val="100000"/>
              </a:lnSpc>
              <a:spcBef>
                <a:spcPts val="380"/>
              </a:spcBef>
              <a:spcAft>
                <a:spcPts val="0"/>
              </a:spcAft>
              <a:buSzPts val="1900"/>
              <a:buChar char="▪"/>
              <a:defRPr sz="1900"/>
            </a:lvl8pPr>
            <a:lvl9pPr indent="-349250" lvl="8" marL="4114800" algn="l">
              <a:lnSpc>
                <a:spcPct val="100000"/>
              </a:lnSpc>
              <a:spcBef>
                <a:spcPts val="380"/>
              </a:spcBef>
              <a:spcAft>
                <a:spcPts val="0"/>
              </a:spcAft>
              <a:buSzPts val="1900"/>
              <a:buChar char="▪"/>
              <a:defRPr sz="1900"/>
            </a:lvl9pPr>
          </a:lstStyle>
          <a:p/>
        </p:txBody>
      </p:sp>
      <p:sp>
        <p:nvSpPr>
          <p:cNvPr id="37" name="Google Shape;37;p37"/>
          <p:cNvSpPr txBox="1"/>
          <p:nvPr>
            <p:ph idx="2" type="body"/>
          </p:nvPr>
        </p:nvSpPr>
        <p:spPr>
          <a:xfrm>
            <a:off x="4648200" y="1600201"/>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o"/>
              <a:defRPr sz="2800"/>
            </a:lvl1pPr>
            <a:lvl2pPr indent="-381000" lvl="1" marL="914400" algn="l">
              <a:lnSpc>
                <a:spcPct val="100000"/>
              </a:lnSpc>
              <a:spcBef>
                <a:spcPts val="480"/>
              </a:spcBef>
              <a:spcAft>
                <a:spcPts val="0"/>
              </a:spcAft>
              <a:buSzPts val="2400"/>
              <a:buChar char="o"/>
              <a:defRPr sz="2400"/>
            </a:lvl2pPr>
            <a:lvl3pPr indent="-355600" lvl="2" marL="1371600" algn="l">
              <a:lnSpc>
                <a:spcPct val="100000"/>
              </a:lnSpc>
              <a:spcBef>
                <a:spcPts val="400"/>
              </a:spcBef>
              <a:spcAft>
                <a:spcPts val="0"/>
              </a:spcAft>
              <a:buSzPts val="2000"/>
              <a:buChar char="o"/>
              <a:defRPr sz="2000"/>
            </a:lvl3pPr>
            <a:lvl4pPr indent="-349250" lvl="3" marL="1828800" algn="l">
              <a:lnSpc>
                <a:spcPct val="100000"/>
              </a:lnSpc>
              <a:spcBef>
                <a:spcPts val="380"/>
              </a:spcBef>
              <a:spcAft>
                <a:spcPts val="0"/>
              </a:spcAft>
              <a:buSzPts val="1900"/>
              <a:buChar char="o"/>
              <a:defRPr sz="1900"/>
            </a:lvl4pPr>
            <a:lvl5pPr indent="-349250" lvl="4" marL="2286000" algn="l">
              <a:lnSpc>
                <a:spcPct val="100000"/>
              </a:lnSpc>
              <a:spcBef>
                <a:spcPts val="380"/>
              </a:spcBef>
              <a:spcAft>
                <a:spcPts val="0"/>
              </a:spcAft>
              <a:buSzPts val="1900"/>
              <a:buChar char="o"/>
              <a:defRPr sz="1900"/>
            </a:lvl5pPr>
            <a:lvl6pPr indent="-349250" lvl="5" marL="2743200" algn="l">
              <a:lnSpc>
                <a:spcPct val="100000"/>
              </a:lnSpc>
              <a:spcBef>
                <a:spcPts val="380"/>
              </a:spcBef>
              <a:spcAft>
                <a:spcPts val="0"/>
              </a:spcAft>
              <a:buSzPts val="1900"/>
              <a:buChar char="▪"/>
              <a:defRPr sz="1900"/>
            </a:lvl6pPr>
            <a:lvl7pPr indent="-349250" lvl="6" marL="3200400" algn="l">
              <a:lnSpc>
                <a:spcPct val="100000"/>
              </a:lnSpc>
              <a:spcBef>
                <a:spcPts val="380"/>
              </a:spcBef>
              <a:spcAft>
                <a:spcPts val="0"/>
              </a:spcAft>
              <a:buSzPts val="1900"/>
              <a:buChar char="▪"/>
              <a:defRPr sz="1900"/>
            </a:lvl7pPr>
            <a:lvl8pPr indent="-349250" lvl="7" marL="3657600" algn="l">
              <a:lnSpc>
                <a:spcPct val="100000"/>
              </a:lnSpc>
              <a:spcBef>
                <a:spcPts val="380"/>
              </a:spcBef>
              <a:spcAft>
                <a:spcPts val="0"/>
              </a:spcAft>
              <a:buSzPts val="1900"/>
              <a:buChar char="▪"/>
              <a:defRPr sz="1900"/>
            </a:lvl8pPr>
            <a:lvl9pPr indent="-349250" lvl="8" marL="4114800" algn="l">
              <a:lnSpc>
                <a:spcPct val="100000"/>
              </a:lnSpc>
              <a:spcBef>
                <a:spcPts val="380"/>
              </a:spcBef>
              <a:spcAft>
                <a:spcPts val="0"/>
              </a:spcAft>
              <a:buSzPts val="1900"/>
              <a:buChar char="▪"/>
              <a:defRPr sz="1900"/>
            </a:lvl9pPr>
          </a:lstStyle>
          <a:p/>
        </p:txBody>
      </p:sp>
      <p:sp>
        <p:nvSpPr>
          <p:cNvPr id="38" name="Google Shape;38;p37"/>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7"/>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7"/>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38"/>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 name="Google Shape;43;p38"/>
          <p:cNvSpPr txBox="1"/>
          <p:nvPr>
            <p:ph idx="1" type="body"/>
          </p:nvPr>
        </p:nvSpPr>
        <p:spPr>
          <a:xfrm>
            <a:off x="457202" y="1535113"/>
            <a:ext cx="4040188" cy="63976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80"/>
              </a:spcBef>
              <a:spcAft>
                <a:spcPts val="0"/>
              </a:spcAft>
              <a:buSzPts val="1900"/>
              <a:buNone/>
              <a:defRPr b="1" sz="19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44" name="Google Shape;44;p38"/>
          <p:cNvSpPr txBox="1"/>
          <p:nvPr>
            <p:ph idx="2" type="body"/>
          </p:nvPr>
        </p:nvSpPr>
        <p:spPr>
          <a:xfrm>
            <a:off x="457202"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o"/>
              <a:defRPr sz="2400"/>
            </a:lvl1pPr>
            <a:lvl2pPr indent="-355600" lvl="1" marL="914400" algn="l">
              <a:lnSpc>
                <a:spcPct val="100000"/>
              </a:lnSpc>
              <a:spcBef>
                <a:spcPts val="400"/>
              </a:spcBef>
              <a:spcAft>
                <a:spcPts val="0"/>
              </a:spcAft>
              <a:buSzPts val="2000"/>
              <a:buChar char="o"/>
              <a:defRPr sz="2000"/>
            </a:lvl2pPr>
            <a:lvl3pPr indent="-349250" lvl="2" marL="1371600" algn="l">
              <a:lnSpc>
                <a:spcPct val="100000"/>
              </a:lnSpc>
              <a:spcBef>
                <a:spcPts val="380"/>
              </a:spcBef>
              <a:spcAft>
                <a:spcPts val="0"/>
              </a:spcAft>
              <a:buSzPts val="1900"/>
              <a:buChar char="o"/>
              <a:defRPr sz="1900"/>
            </a:lvl3pPr>
            <a:lvl4pPr indent="-330200" lvl="3" marL="1828800" algn="l">
              <a:lnSpc>
                <a:spcPct val="100000"/>
              </a:lnSpc>
              <a:spcBef>
                <a:spcPts val="320"/>
              </a:spcBef>
              <a:spcAft>
                <a:spcPts val="0"/>
              </a:spcAft>
              <a:buSzPts val="1600"/>
              <a:buChar char="o"/>
              <a:defRPr sz="1600"/>
            </a:lvl4pPr>
            <a:lvl5pPr indent="-330200" lvl="4" marL="2286000" algn="l">
              <a:lnSpc>
                <a:spcPct val="100000"/>
              </a:lnSpc>
              <a:spcBef>
                <a:spcPts val="320"/>
              </a:spcBef>
              <a:spcAft>
                <a:spcPts val="0"/>
              </a:spcAft>
              <a:buSzPts val="1600"/>
              <a:buChar char="o"/>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45" name="Google Shape;45;p38"/>
          <p:cNvSpPr txBox="1"/>
          <p:nvPr>
            <p:ph idx="3" type="body"/>
          </p:nvPr>
        </p:nvSpPr>
        <p:spPr>
          <a:xfrm>
            <a:off x="4645027" y="1535113"/>
            <a:ext cx="4041775" cy="63976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80"/>
              </a:spcBef>
              <a:spcAft>
                <a:spcPts val="0"/>
              </a:spcAft>
              <a:buSzPts val="1900"/>
              <a:buNone/>
              <a:defRPr b="1" sz="19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46" name="Google Shape;46;p38"/>
          <p:cNvSpPr txBox="1"/>
          <p:nvPr>
            <p:ph idx="4" type="body"/>
          </p:nvPr>
        </p:nvSpPr>
        <p:spPr>
          <a:xfrm>
            <a:off x="4645027"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o"/>
              <a:defRPr sz="2400"/>
            </a:lvl1pPr>
            <a:lvl2pPr indent="-355600" lvl="1" marL="914400" algn="l">
              <a:lnSpc>
                <a:spcPct val="100000"/>
              </a:lnSpc>
              <a:spcBef>
                <a:spcPts val="400"/>
              </a:spcBef>
              <a:spcAft>
                <a:spcPts val="0"/>
              </a:spcAft>
              <a:buSzPts val="2000"/>
              <a:buChar char="o"/>
              <a:defRPr sz="2000"/>
            </a:lvl2pPr>
            <a:lvl3pPr indent="-349250" lvl="2" marL="1371600" algn="l">
              <a:lnSpc>
                <a:spcPct val="100000"/>
              </a:lnSpc>
              <a:spcBef>
                <a:spcPts val="380"/>
              </a:spcBef>
              <a:spcAft>
                <a:spcPts val="0"/>
              </a:spcAft>
              <a:buSzPts val="1900"/>
              <a:buChar char="o"/>
              <a:defRPr sz="1900"/>
            </a:lvl3pPr>
            <a:lvl4pPr indent="-330200" lvl="3" marL="1828800" algn="l">
              <a:lnSpc>
                <a:spcPct val="100000"/>
              </a:lnSpc>
              <a:spcBef>
                <a:spcPts val="320"/>
              </a:spcBef>
              <a:spcAft>
                <a:spcPts val="0"/>
              </a:spcAft>
              <a:buSzPts val="1600"/>
              <a:buChar char="o"/>
              <a:defRPr sz="1600"/>
            </a:lvl4pPr>
            <a:lvl5pPr indent="-330200" lvl="4" marL="2286000" algn="l">
              <a:lnSpc>
                <a:spcPct val="100000"/>
              </a:lnSpc>
              <a:spcBef>
                <a:spcPts val="320"/>
              </a:spcBef>
              <a:spcAft>
                <a:spcPts val="0"/>
              </a:spcAft>
              <a:buSzPts val="1600"/>
              <a:buChar char="o"/>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47" name="Google Shape;47;p38"/>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8"/>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8"/>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39"/>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2" name="Google Shape;52;p39"/>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9"/>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9"/>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40"/>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0"/>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0"/>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41"/>
          <p:cNvSpPr txBox="1"/>
          <p:nvPr>
            <p:ph type="title"/>
          </p:nvPr>
        </p:nvSpPr>
        <p:spPr>
          <a:xfrm>
            <a:off x="457202" y="273049"/>
            <a:ext cx="3008313" cy="116205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 name="Google Shape;61;p41"/>
          <p:cNvSpPr txBox="1"/>
          <p:nvPr>
            <p:ph idx="1" type="body"/>
          </p:nvPr>
        </p:nvSpPr>
        <p:spPr>
          <a:xfrm>
            <a:off x="3575051" y="273053"/>
            <a:ext cx="5111751"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Char char="o"/>
              <a:defRPr sz="3200"/>
            </a:lvl1pPr>
            <a:lvl2pPr indent="-406400" lvl="1" marL="914400" algn="l">
              <a:lnSpc>
                <a:spcPct val="100000"/>
              </a:lnSpc>
              <a:spcBef>
                <a:spcPts val="560"/>
              </a:spcBef>
              <a:spcAft>
                <a:spcPts val="0"/>
              </a:spcAft>
              <a:buSzPts val="2800"/>
              <a:buChar char="o"/>
              <a:defRPr sz="2800"/>
            </a:lvl2pPr>
            <a:lvl3pPr indent="-381000" lvl="2" marL="1371600" algn="l">
              <a:lnSpc>
                <a:spcPct val="100000"/>
              </a:lnSpc>
              <a:spcBef>
                <a:spcPts val="480"/>
              </a:spcBef>
              <a:spcAft>
                <a:spcPts val="0"/>
              </a:spcAft>
              <a:buSzPts val="2400"/>
              <a:buChar char="o"/>
              <a:defRPr sz="2400"/>
            </a:lvl3pPr>
            <a:lvl4pPr indent="-355600" lvl="3" marL="1828800" algn="l">
              <a:lnSpc>
                <a:spcPct val="100000"/>
              </a:lnSpc>
              <a:spcBef>
                <a:spcPts val="400"/>
              </a:spcBef>
              <a:spcAft>
                <a:spcPts val="0"/>
              </a:spcAft>
              <a:buSzPts val="2000"/>
              <a:buChar char="o"/>
              <a:defRPr sz="2000"/>
            </a:lvl4pPr>
            <a:lvl5pPr indent="-355600" lvl="4" marL="2286000" algn="l">
              <a:lnSpc>
                <a:spcPct val="100000"/>
              </a:lnSpc>
              <a:spcBef>
                <a:spcPts val="400"/>
              </a:spcBef>
              <a:spcAft>
                <a:spcPts val="0"/>
              </a:spcAft>
              <a:buSzPts val="2000"/>
              <a:buChar char="o"/>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62" name="Google Shape;62;p41"/>
          <p:cNvSpPr txBox="1"/>
          <p:nvPr>
            <p:ph idx="2" type="body"/>
          </p:nvPr>
        </p:nvSpPr>
        <p:spPr>
          <a:xfrm>
            <a:off x="457202" y="1435103"/>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00"/>
              </a:spcBef>
              <a:spcAft>
                <a:spcPts val="0"/>
              </a:spcAft>
              <a:buSzPts val="1500"/>
              <a:buNone/>
              <a:defRPr sz="15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20"/>
              </a:spcBef>
              <a:spcAft>
                <a:spcPts val="0"/>
              </a:spcAft>
              <a:buSzPts val="1100"/>
              <a:buNone/>
              <a:defRPr sz="11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63" name="Google Shape;63;p41"/>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1"/>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1"/>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42"/>
          <p:cNvSpPr txBox="1"/>
          <p:nvPr>
            <p:ph type="title"/>
          </p:nvPr>
        </p:nvSpPr>
        <p:spPr>
          <a:xfrm>
            <a:off x="1792288" y="4800601"/>
            <a:ext cx="5486400" cy="566739"/>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8" name="Google Shape;68;p42"/>
          <p:cNvSpPr/>
          <p:nvPr>
            <p:ph idx="2" type="pic"/>
          </p:nvPr>
        </p:nvSpPr>
        <p:spPr>
          <a:xfrm>
            <a:off x="1792288" y="612775"/>
            <a:ext cx="5486400" cy="4114800"/>
          </a:xfrm>
          <a:prstGeom prst="rect">
            <a:avLst/>
          </a:prstGeom>
          <a:noFill/>
          <a:ln>
            <a:noFill/>
          </a:ln>
        </p:spPr>
      </p:sp>
      <p:sp>
        <p:nvSpPr>
          <p:cNvPr id="69" name="Google Shape;69;p42"/>
          <p:cNvSpPr txBox="1"/>
          <p:nvPr>
            <p:ph idx="1" type="body"/>
          </p:nvPr>
        </p:nvSpPr>
        <p:spPr>
          <a:xfrm>
            <a:off x="1792288" y="5367339"/>
            <a:ext cx="5486400" cy="8048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00"/>
              </a:spcBef>
              <a:spcAft>
                <a:spcPts val="0"/>
              </a:spcAft>
              <a:buSzPts val="1500"/>
              <a:buNone/>
              <a:defRPr sz="15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20"/>
              </a:spcBef>
              <a:spcAft>
                <a:spcPts val="0"/>
              </a:spcAft>
              <a:buSzPts val="1100"/>
              <a:buNone/>
              <a:defRPr sz="11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70" name="Google Shape;70;p42"/>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2"/>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2"/>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3"/>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Palatino"/>
                <a:ea typeface="Palatino"/>
                <a:cs typeface="Palatino"/>
                <a:sym typeface="Palatino"/>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11" name="Google Shape;11;p33"/>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accent2"/>
              </a:buClr>
              <a:buSzPts val="3200"/>
              <a:buFont typeface="Courier New"/>
              <a:buChar char="o"/>
              <a:defRPr b="0" i="0" sz="3200" u="none" cap="none" strike="noStrike">
                <a:solidFill>
                  <a:schemeClr val="dk1"/>
                </a:solidFill>
                <a:latin typeface="Palatino"/>
                <a:ea typeface="Palatino"/>
                <a:cs typeface="Palatino"/>
                <a:sym typeface="Palatino"/>
              </a:defRPr>
            </a:lvl1pPr>
            <a:lvl2pPr indent="-406400" lvl="1" marL="914400" marR="0" rtl="0" algn="l">
              <a:lnSpc>
                <a:spcPct val="100000"/>
              </a:lnSpc>
              <a:spcBef>
                <a:spcPts val="560"/>
              </a:spcBef>
              <a:spcAft>
                <a:spcPts val="0"/>
              </a:spcAft>
              <a:buClr>
                <a:schemeClr val="dk1"/>
              </a:buClr>
              <a:buSzPts val="2800"/>
              <a:buFont typeface="Courier New"/>
              <a:buChar char="o"/>
              <a:defRPr b="0" i="0" sz="2800" u="none" cap="none" strike="noStrike">
                <a:solidFill>
                  <a:srgbClr val="3F3F3F"/>
                </a:solidFill>
                <a:latin typeface="Palatino"/>
                <a:ea typeface="Palatino"/>
                <a:cs typeface="Palatino"/>
                <a:sym typeface="Palatino"/>
              </a:defRPr>
            </a:lvl2pPr>
            <a:lvl3pPr indent="-381000" lvl="2" marL="1371600" marR="0" rtl="0" algn="l">
              <a:lnSpc>
                <a:spcPct val="100000"/>
              </a:lnSpc>
              <a:spcBef>
                <a:spcPts val="480"/>
              </a:spcBef>
              <a:spcAft>
                <a:spcPts val="0"/>
              </a:spcAft>
              <a:buClr>
                <a:schemeClr val="accent2"/>
              </a:buClr>
              <a:buSzPts val="2400"/>
              <a:buFont typeface="Courier New"/>
              <a:buChar char="o"/>
              <a:defRPr b="0" i="0" sz="2400" u="none" cap="none" strike="noStrike">
                <a:solidFill>
                  <a:srgbClr val="3F3F3F"/>
                </a:solidFill>
                <a:latin typeface="Palatino"/>
                <a:ea typeface="Palatino"/>
                <a:cs typeface="Palatino"/>
                <a:sym typeface="Palatino"/>
              </a:defRPr>
            </a:lvl3pPr>
            <a:lvl4pPr indent="-355600" lvl="3" marL="1828800" marR="0" rtl="0" algn="l">
              <a:lnSpc>
                <a:spcPct val="100000"/>
              </a:lnSpc>
              <a:spcBef>
                <a:spcPts val="400"/>
              </a:spcBef>
              <a:spcAft>
                <a:spcPts val="0"/>
              </a:spcAft>
              <a:buClr>
                <a:schemeClr val="dk1"/>
              </a:buClr>
              <a:buSzPts val="2000"/>
              <a:buFont typeface="Courier New"/>
              <a:buChar char="o"/>
              <a:defRPr b="0" i="0" sz="2000" u="none" cap="none" strike="noStrike">
                <a:solidFill>
                  <a:srgbClr val="3F3F3F"/>
                </a:solidFill>
                <a:latin typeface="Palatino"/>
                <a:ea typeface="Palatino"/>
                <a:cs typeface="Palatino"/>
                <a:sym typeface="Palatino"/>
              </a:defRPr>
            </a:lvl4pPr>
            <a:lvl5pPr indent="-355600" lvl="4" marL="2286000" marR="0" rtl="0" algn="l">
              <a:lnSpc>
                <a:spcPct val="100000"/>
              </a:lnSpc>
              <a:spcBef>
                <a:spcPts val="400"/>
              </a:spcBef>
              <a:spcAft>
                <a:spcPts val="0"/>
              </a:spcAft>
              <a:buClr>
                <a:schemeClr val="accent2"/>
              </a:buClr>
              <a:buSzPts val="2000"/>
              <a:buFont typeface="Courier New"/>
              <a:buChar char="o"/>
              <a:defRPr b="0" i="0" sz="2000" u="none" cap="none" strike="noStrike">
                <a:solidFill>
                  <a:srgbClr val="3F3F3F"/>
                </a:solidFill>
                <a:latin typeface="Palatino"/>
                <a:ea typeface="Palatino"/>
                <a:cs typeface="Palatino"/>
                <a:sym typeface="Palatino"/>
              </a:defRPr>
            </a:lvl5pPr>
            <a:lvl6pPr indent="-355600" lvl="5" marL="2743200" marR="0" rtl="0" algn="l">
              <a:lnSpc>
                <a:spcPct val="100000"/>
              </a:lnSpc>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2" name="Google Shape;12;p33"/>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500" u="none" cap="none" strike="noStrike">
                <a:solidFill>
                  <a:schemeClr val="dk1"/>
                </a:solidFill>
                <a:latin typeface="Palatino"/>
                <a:ea typeface="Palatino"/>
                <a:cs typeface="Palatino"/>
                <a:sym typeface="Palatin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33"/>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500" u="none" cap="none" strike="noStrike">
                <a:solidFill>
                  <a:schemeClr val="dk1"/>
                </a:solidFill>
                <a:latin typeface="Palatino"/>
                <a:ea typeface="Palatino"/>
                <a:cs typeface="Palatino"/>
                <a:sym typeface="Palatin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33"/>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1"/>
                </a:solidFill>
                <a:latin typeface="Palatino"/>
                <a:ea typeface="Palatino"/>
                <a:cs typeface="Palatino"/>
                <a:sym typeface="Palatino"/>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33"/>
          <p:cNvCxnSpPr/>
          <p:nvPr/>
        </p:nvCxnSpPr>
        <p:spPr>
          <a:xfrm>
            <a:off x="304800" y="1092200"/>
            <a:ext cx="11379200" cy="0"/>
          </a:xfrm>
          <a:prstGeom prst="straightConnector1">
            <a:avLst/>
          </a:prstGeom>
          <a:noFill/>
          <a:ln cap="flat" cmpd="sng" w="12700">
            <a:solidFill>
              <a:srgbClr val="9A9AD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ai.berkeley.edu"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6.png"/><Relationship Id="rId4" Type="http://schemas.openxmlformats.org/officeDocument/2006/relationships/image" Target="../media/image51.png"/><Relationship Id="rId5"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5.png"/><Relationship Id="rId5" Type="http://schemas.openxmlformats.org/officeDocument/2006/relationships/image" Target="../media/image54.png"/><Relationship Id="rId6" Type="http://schemas.openxmlformats.org/officeDocument/2006/relationships/image" Target="../media/image37.png"/><Relationship Id="rId7" Type="http://schemas.openxmlformats.org/officeDocument/2006/relationships/image" Target="../media/image31.png"/><Relationship Id="rId8" Type="http://schemas.openxmlformats.org/officeDocument/2006/relationships/image" Target="../media/image4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2.png"/><Relationship Id="rId4" Type="http://schemas.openxmlformats.org/officeDocument/2006/relationships/image" Target="../media/image38.png"/><Relationship Id="rId5" Type="http://schemas.openxmlformats.org/officeDocument/2006/relationships/image" Target="../media/image47.png"/><Relationship Id="rId6"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3.png"/><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6.png"/><Relationship Id="rId4" Type="http://schemas.openxmlformats.org/officeDocument/2006/relationships/image" Target="../media/image3.png"/><Relationship Id="rId5" Type="http://schemas.openxmlformats.org/officeDocument/2006/relationships/image" Target="../media/image2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6.png"/><Relationship Id="rId4" Type="http://schemas.openxmlformats.org/officeDocument/2006/relationships/image" Target="../media/image59.png"/><Relationship Id="rId5" Type="http://schemas.openxmlformats.org/officeDocument/2006/relationships/image" Target="../media/image63.png"/><Relationship Id="rId6" Type="http://schemas.openxmlformats.org/officeDocument/2006/relationships/image" Target="../media/image6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68.png"/><Relationship Id="rId4" Type="http://schemas.openxmlformats.org/officeDocument/2006/relationships/image" Target="../media/image50.png"/><Relationship Id="rId5" Type="http://schemas.openxmlformats.org/officeDocument/2006/relationships/image" Target="../media/image5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7.png"/><Relationship Id="rId4" Type="http://schemas.openxmlformats.org/officeDocument/2006/relationships/image" Target="../media/image64.png"/><Relationship Id="rId10" Type="http://schemas.openxmlformats.org/officeDocument/2006/relationships/image" Target="../media/image58.png"/><Relationship Id="rId9" Type="http://schemas.openxmlformats.org/officeDocument/2006/relationships/image" Target="../media/image83.png"/><Relationship Id="rId5" Type="http://schemas.openxmlformats.org/officeDocument/2006/relationships/image" Target="../media/image53.png"/><Relationship Id="rId6" Type="http://schemas.openxmlformats.org/officeDocument/2006/relationships/image" Target="../media/image45.png"/><Relationship Id="rId7" Type="http://schemas.openxmlformats.org/officeDocument/2006/relationships/image" Target="../media/image71.png"/><Relationship Id="rId8" Type="http://schemas.openxmlformats.org/officeDocument/2006/relationships/image" Target="../media/image6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68.png"/><Relationship Id="rId4" Type="http://schemas.openxmlformats.org/officeDocument/2006/relationships/image" Target="../media/image66.png"/><Relationship Id="rId5" Type="http://schemas.openxmlformats.org/officeDocument/2006/relationships/image" Target="../media/image80.png"/><Relationship Id="rId6" Type="http://schemas.openxmlformats.org/officeDocument/2006/relationships/image" Target="../media/image77.png"/><Relationship Id="rId7" Type="http://schemas.openxmlformats.org/officeDocument/2006/relationships/image" Target="../media/image72.png"/><Relationship Id="rId8" Type="http://schemas.openxmlformats.org/officeDocument/2006/relationships/image" Target="../media/image7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74.png"/><Relationship Id="rId4" Type="http://schemas.openxmlformats.org/officeDocument/2006/relationships/image" Target="../media/image78.png"/><Relationship Id="rId5" Type="http://schemas.openxmlformats.org/officeDocument/2006/relationships/image" Target="../media/image73.png"/><Relationship Id="rId6" Type="http://schemas.openxmlformats.org/officeDocument/2006/relationships/image" Target="../media/image6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5.png"/><Relationship Id="rId4" Type="http://schemas.openxmlformats.org/officeDocument/2006/relationships/image" Target="../media/image96.png"/><Relationship Id="rId10" Type="http://schemas.openxmlformats.org/officeDocument/2006/relationships/image" Target="../media/image91.png"/><Relationship Id="rId9" Type="http://schemas.openxmlformats.org/officeDocument/2006/relationships/image" Target="../media/image98.png"/><Relationship Id="rId5" Type="http://schemas.openxmlformats.org/officeDocument/2006/relationships/image" Target="../media/image108.png"/><Relationship Id="rId6" Type="http://schemas.openxmlformats.org/officeDocument/2006/relationships/image" Target="../media/image105.png"/><Relationship Id="rId7" Type="http://schemas.openxmlformats.org/officeDocument/2006/relationships/image" Target="../media/image94.png"/><Relationship Id="rId8" Type="http://schemas.openxmlformats.org/officeDocument/2006/relationships/image" Target="../media/image10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9.png"/><Relationship Id="rId4" Type="http://schemas.openxmlformats.org/officeDocument/2006/relationships/image" Target="../media/image88.png"/><Relationship Id="rId5" Type="http://schemas.openxmlformats.org/officeDocument/2006/relationships/image" Target="../media/image79.png"/><Relationship Id="rId6" Type="http://schemas.openxmlformats.org/officeDocument/2006/relationships/image" Target="../media/image81.png"/><Relationship Id="rId7" Type="http://schemas.openxmlformats.org/officeDocument/2006/relationships/image" Target="../media/image8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90.png"/><Relationship Id="rId4" Type="http://schemas.openxmlformats.org/officeDocument/2006/relationships/image" Target="../media/image9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84.png"/><Relationship Id="rId4" Type="http://schemas.openxmlformats.org/officeDocument/2006/relationships/image" Target="../media/image82.png"/><Relationship Id="rId5" Type="http://schemas.openxmlformats.org/officeDocument/2006/relationships/image" Target="../media/image97.png"/><Relationship Id="rId6" Type="http://schemas.openxmlformats.org/officeDocument/2006/relationships/image" Target="../media/image101.png"/><Relationship Id="rId7" Type="http://schemas.openxmlformats.org/officeDocument/2006/relationships/image" Target="../media/image6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93.png"/><Relationship Id="rId4" Type="http://schemas.openxmlformats.org/officeDocument/2006/relationships/image" Target="../media/image10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0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19.png"/><Relationship Id="rId4" Type="http://schemas.openxmlformats.org/officeDocument/2006/relationships/image" Target="../media/image1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9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00.png"/><Relationship Id="rId4" Type="http://schemas.openxmlformats.org/officeDocument/2006/relationships/image" Target="../media/image109.png"/><Relationship Id="rId5" Type="http://schemas.openxmlformats.org/officeDocument/2006/relationships/image" Target="../media/image117.png"/><Relationship Id="rId6" Type="http://schemas.openxmlformats.org/officeDocument/2006/relationships/image" Target="../media/image1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12.png"/><Relationship Id="rId4" Type="http://schemas.openxmlformats.org/officeDocument/2006/relationships/image" Target="../media/image102.png"/><Relationship Id="rId5" Type="http://schemas.openxmlformats.org/officeDocument/2006/relationships/image" Target="../media/image113.png"/><Relationship Id="rId6" Type="http://schemas.openxmlformats.org/officeDocument/2006/relationships/image" Target="../media/image114.png"/><Relationship Id="rId7" Type="http://schemas.openxmlformats.org/officeDocument/2006/relationships/image" Target="../media/image99.png"/><Relationship Id="rId8" Type="http://schemas.openxmlformats.org/officeDocument/2006/relationships/image" Target="../media/image12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16.png"/><Relationship Id="rId4" Type="http://schemas.openxmlformats.org/officeDocument/2006/relationships/image" Target="../media/image121.png"/><Relationship Id="rId10" Type="http://schemas.openxmlformats.org/officeDocument/2006/relationships/image" Target="../media/image99.png"/><Relationship Id="rId9" Type="http://schemas.openxmlformats.org/officeDocument/2006/relationships/image" Target="../media/image114.png"/><Relationship Id="rId5" Type="http://schemas.openxmlformats.org/officeDocument/2006/relationships/image" Target="../media/image123.png"/><Relationship Id="rId6" Type="http://schemas.openxmlformats.org/officeDocument/2006/relationships/image" Target="../media/image120.png"/><Relationship Id="rId7" Type="http://schemas.openxmlformats.org/officeDocument/2006/relationships/image" Target="../media/image102.png"/><Relationship Id="rId8" Type="http://schemas.openxmlformats.org/officeDocument/2006/relationships/image" Target="../media/image1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15.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14.png"/><Relationship Id="rId7"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0.png"/><Relationship Id="rId11" Type="http://schemas.openxmlformats.org/officeDocument/2006/relationships/image" Target="../media/image27.png"/><Relationship Id="rId10" Type="http://schemas.openxmlformats.org/officeDocument/2006/relationships/image" Target="../media/image39.png"/><Relationship Id="rId12" Type="http://schemas.openxmlformats.org/officeDocument/2006/relationships/image" Target="../media/image23.png"/><Relationship Id="rId9" Type="http://schemas.openxmlformats.org/officeDocument/2006/relationships/image" Target="../media/image24.png"/><Relationship Id="rId5" Type="http://schemas.openxmlformats.org/officeDocument/2006/relationships/image" Target="../media/image18.png"/><Relationship Id="rId6" Type="http://schemas.openxmlformats.org/officeDocument/2006/relationships/image" Target="../media/image21.png"/><Relationship Id="rId7" Type="http://schemas.openxmlformats.org/officeDocument/2006/relationships/image" Target="../media/image17.png"/><Relationship Id="rId8"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0" y="279405"/>
            <a:ext cx="121920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Artificial Intelligence</a:t>
            </a:r>
            <a:br>
              <a:rPr lang="en-US"/>
            </a:br>
            <a:endParaRPr sz="3600"/>
          </a:p>
        </p:txBody>
      </p:sp>
      <p:sp>
        <p:nvSpPr>
          <p:cNvPr id="91" name="Google Shape;91;p1"/>
          <p:cNvSpPr txBox="1"/>
          <p:nvPr>
            <p:ph idx="1" type="subTitle"/>
          </p:nvPr>
        </p:nvSpPr>
        <p:spPr>
          <a:xfrm>
            <a:off x="0" y="1295400"/>
            <a:ext cx="12192000" cy="1524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4300"/>
              <a:buNone/>
            </a:pPr>
            <a:r>
              <a:rPr lang="en-US" sz="4300"/>
              <a:t>Hidden Markov Models</a:t>
            </a:r>
            <a:endParaRPr/>
          </a:p>
          <a:p>
            <a:pPr indent="0" lvl="0" marL="0" rtl="0" algn="ctr">
              <a:lnSpc>
                <a:spcPct val="100000"/>
              </a:lnSpc>
              <a:spcBef>
                <a:spcPts val="860"/>
              </a:spcBef>
              <a:spcAft>
                <a:spcPts val="0"/>
              </a:spcAft>
              <a:buSzPts val="4300"/>
              <a:buNone/>
            </a:pPr>
            <a:r>
              <a:t/>
            </a:r>
            <a:endParaRPr sz="4300"/>
          </a:p>
        </p:txBody>
      </p:sp>
      <p:sp>
        <p:nvSpPr>
          <p:cNvPr id="92" name="Google Shape;92;p1"/>
          <p:cNvSpPr txBox="1"/>
          <p:nvPr/>
        </p:nvSpPr>
        <p:spPr>
          <a:xfrm>
            <a:off x="1524000" y="6248403"/>
            <a:ext cx="5867400" cy="369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alatino"/>
              <a:ea typeface="Palatino"/>
              <a:cs typeface="Palatino"/>
              <a:sym typeface="Palatino"/>
            </a:endParaRPr>
          </a:p>
        </p:txBody>
      </p:sp>
      <p:sp>
        <p:nvSpPr>
          <p:cNvPr id="93" name="Google Shape;93;p1"/>
          <p:cNvSpPr txBox="1"/>
          <p:nvPr/>
        </p:nvSpPr>
        <p:spPr>
          <a:xfrm>
            <a:off x="0" y="6003923"/>
            <a:ext cx="12192000" cy="300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750"/>
              </a:spcBef>
              <a:spcAft>
                <a:spcPts val="0"/>
              </a:spcAft>
              <a:buClr>
                <a:srgbClr val="000000"/>
              </a:buClr>
              <a:buSzPts val="1500"/>
              <a:buFont typeface="Arial"/>
              <a:buNone/>
            </a:pPr>
            <a:r>
              <a:rPr b="0" i="0" lang="en-US" sz="1500" u="none" cap="none" strike="noStrike">
                <a:solidFill>
                  <a:schemeClr val="dk1"/>
                </a:solidFill>
                <a:latin typeface="Palatino"/>
                <a:ea typeface="Palatino"/>
                <a:cs typeface="Palatino"/>
                <a:sym typeface="Palatino"/>
              </a:rPr>
              <a:t>[These slides were created by Dan Klein, Pieter Abbeel, and Anca. </a:t>
            </a:r>
            <a:r>
              <a:rPr b="0" i="0" lang="en-US" sz="1500" u="sng" cap="none" strike="noStrike">
                <a:solidFill>
                  <a:schemeClr val="hlink"/>
                </a:solidFill>
                <a:latin typeface="Palatino"/>
                <a:ea typeface="Palatino"/>
                <a:cs typeface="Palatino"/>
                <a:sym typeface="Palatino"/>
                <a:hlinkClick r:id="rId3"/>
              </a:rPr>
              <a:t>http://ai.berkeley.edu</a:t>
            </a:r>
            <a:r>
              <a:rPr lang="en-US" sz="1500">
                <a:solidFill>
                  <a:schemeClr val="dk1"/>
                </a:solidFill>
                <a:latin typeface="Palatino"/>
                <a:ea typeface="Palatino"/>
                <a:cs typeface="Palatino"/>
                <a:sym typeface="Palatino"/>
              </a:rPr>
              <a:t> with minor modifications</a:t>
            </a:r>
            <a:r>
              <a:rPr b="0" i="0" lang="en-US" sz="1500" u="none" cap="none" strike="noStrike">
                <a:solidFill>
                  <a:schemeClr val="dk1"/>
                </a:solidFill>
                <a:latin typeface="Palatino"/>
                <a:ea typeface="Palatino"/>
                <a:cs typeface="Palatino"/>
                <a:sym typeface="Palatino"/>
              </a:rPr>
              <a:t>]</a:t>
            </a:r>
            <a:endParaRPr b="0" i="0" sz="1400" u="none" cap="none" strike="noStrike">
              <a:solidFill>
                <a:srgbClr val="000000"/>
              </a:solidFill>
              <a:latin typeface="Arial"/>
              <a:ea typeface="Arial"/>
              <a:cs typeface="Arial"/>
              <a:sym typeface="Arial"/>
            </a:endParaRPr>
          </a:p>
        </p:txBody>
      </p:sp>
      <p:pic>
        <p:nvPicPr>
          <p:cNvPr id="94" name="Google Shape;94;p1"/>
          <p:cNvPicPr preferRelativeResize="0"/>
          <p:nvPr/>
        </p:nvPicPr>
        <p:blipFill rotWithShape="1">
          <a:blip r:embed="rId4">
            <a:alphaModFix/>
          </a:blip>
          <a:srcRect b="0" l="0" r="0" t="0"/>
          <a:stretch/>
        </p:blipFill>
        <p:spPr>
          <a:xfrm>
            <a:off x="4038600" y="2057401"/>
            <a:ext cx="4177412" cy="3429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0"/>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Video of Demo Ghostbusters Circular Dynamics</a:t>
            </a:r>
            <a:endParaRPr/>
          </a:p>
        </p:txBody>
      </p:sp>
      <p:pic>
        <p:nvPicPr>
          <p:cNvPr id="250" name="Google Shape;250;p10"/>
          <p:cNvPicPr preferRelativeResize="0"/>
          <p:nvPr/>
        </p:nvPicPr>
        <p:blipFill rotWithShape="1">
          <a:blip r:embed="rId3">
            <a:alphaModFix/>
          </a:blip>
          <a:srcRect b="0" l="0" r="0" t="0"/>
          <a:stretch/>
        </p:blipFill>
        <p:spPr>
          <a:xfrm>
            <a:off x="1889760" y="1143000"/>
            <a:ext cx="8412480" cy="5257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Video of Demo Ghostbusters Whirlpool Dynamics</a:t>
            </a:r>
            <a:endParaRPr/>
          </a:p>
        </p:txBody>
      </p:sp>
      <p:pic>
        <p:nvPicPr>
          <p:cNvPr id="256" name="Google Shape;256;p11"/>
          <p:cNvPicPr preferRelativeResize="0"/>
          <p:nvPr/>
        </p:nvPicPr>
        <p:blipFill rotWithShape="1">
          <a:blip r:embed="rId3">
            <a:alphaModFix/>
          </a:blip>
          <a:srcRect b="0" l="0" r="0" t="0"/>
          <a:stretch/>
        </p:blipFill>
        <p:spPr>
          <a:xfrm>
            <a:off x="1905000" y="1143000"/>
            <a:ext cx="8382000" cy="5238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2"/>
          <p:cNvSpPr txBox="1"/>
          <p:nvPr/>
        </p:nvSpPr>
        <p:spPr>
          <a:xfrm>
            <a:off x="5867400" y="1600201"/>
            <a:ext cx="6019800" cy="2514600"/>
          </a:xfrm>
          <a:prstGeom prst="rect">
            <a:avLst/>
          </a:prstGeom>
          <a:noFill/>
          <a:ln>
            <a:noFill/>
          </a:ln>
        </p:spPr>
        <p:txBody>
          <a:bodyPr anchorCtr="0" anchor="t" bIns="45700" lIns="91425" spcFirstLastPara="1" rIns="91425" wrap="square" tIns="45700">
            <a:noAutofit/>
          </a:bodyPr>
          <a:lstStyle/>
          <a:p>
            <a:pPr indent="-342882" lvl="0" marL="342882" marR="0" rtl="0" algn="l">
              <a:lnSpc>
                <a:spcPct val="90000"/>
              </a:lnSpc>
              <a:spcBef>
                <a:spcPts val="0"/>
              </a:spcBef>
              <a:spcAft>
                <a:spcPts val="0"/>
              </a:spcAft>
              <a:buClr>
                <a:schemeClr val="accent2"/>
              </a:buClr>
              <a:buSzPts val="2800"/>
              <a:buFont typeface="Noto Sans Symbols"/>
              <a:buChar char="▪"/>
            </a:pPr>
            <a:r>
              <a:rPr b="0" i="0" lang="en-US" sz="2800" u="none" cap="none" strike="noStrike">
                <a:solidFill>
                  <a:schemeClr val="accent2"/>
                </a:solidFill>
                <a:latin typeface="Calibri"/>
                <a:ea typeface="Calibri"/>
                <a:cs typeface="Calibri"/>
                <a:sym typeface="Calibri"/>
              </a:rPr>
              <a:t>Stationary distribution:</a:t>
            </a:r>
            <a:endParaRPr b="0" i="0" sz="1400" u="none" cap="none" strike="noStrike">
              <a:solidFill>
                <a:srgbClr val="000000"/>
              </a:solidFill>
              <a:latin typeface="Arial"/>
              <a:ea typeface="Arial"/>
              <a:cs typeface="Arial"/>
              <a:sym typeface="Arial"/>
            </a:endParaRPr>
          </a:p>
          <a:p>
            <a:pPr indent="-285736" lvl="1" marL="742913" marR="0" rtl="0" algn="l">
              <a:lnSpc>
                <a:spcPct val="9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The distribution we end up with is called the </a:t>
            </a:r>
            <a:r>
              <a:rPr b="0" i="0" lang="en-US" sz="2400" u="none" cap="none" strike="noStrike">
                <a:solidFill>
                  <a:srgbClr val="CC0000"/>
                </a:solidFill>
                <a:latin typeface="Calibri"/>
                <a:ea typeface="Calibri"/>
                <a:cs typeface="Calibri"/>
                <a:sym typeface="Calibri"/>
              </a:rPr>
              <a:t>stationary distribution   </a:t>
            </a:r>
            <a:r>
              <a:rPr b="0" baseline="-25000" i="0" lang="en-US" sz="2400" u="none" cap="none" strike="noStrike">
                <a:solidFill>
                  <a:srgbClr val="CC0000"/>
                </a:solidFill>
                <a:latin typeface="Arial"/>
                <a:ea typeface="Arial"/>
                <a:cs typeface="Arial"/>
                <a:sym typeface="Arial"/>
              </a:rPr>
              <a:t>        </a:t>
            </a:r>
            <a:r>
              <a:rPr b="0" i="0" lang="en-US" sz="2400" u="none" cap="none" strike="noStrike">
                <a:solidFill>
                  <a:schemeClr val="dk1"/>
                </a:solidFill>
                <a:latin typeface="Calibri"/>
                <a:ea typeface="Calibri"/>
                <a:cs typeface="Calibri"/>
                <a:sym typeface="Calibri"/>
              </a:rPr>
              <a:t>of the chain</a:t>
            </a:r>
            <a:endParaRPr b="0" i="0" sz="1400" u="none" cap="none" strike="noStrike">
              <a:solidFill>
                <a:srgbClr val="000000"/>
              </a:solidFill>
              <a:latin typeface="Arial"/>
              <a:ea typeface="Arial"/>
              <a:cs typeface="Arial"/>
              <a:sym typeface="Arial"/>
            </a:endParaRPr>
          </a:p>
          <a:p>
            <a:pPr indent="-285736" lvl="1" marL="742913" marR="0" rtl="0" algn="l">
              <a:lnSpc>
                <a:spcPct val="9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It satisfies</a:t>
            </a:r>
            <a:endParaRPr b="0" i="0" sz="1400" u="none" cap="none" strike="noStrike">
              <a:solidFill>
                <a:srgbClr val="000000"/>
              </a:solidFill>
              <a:latin typeface="Arial"/>
              <a:ea typeface="Arial"/>
              <a:cs typeface="Arial"/>
              <a:sym typeface="Arial"/>
            </a:endParaRPr>
          </a:p>
          <a:p>
            <a:pPr indent="-126987" lvl="3" marL="1600120" marR="0" rtl="0" algn="l">
              <a:lnSpc>
                <a:spcPct val="90000"/>
              </a:lnSpc>
              <a:spcBef>
                <a:spcPts val="320"/>
              </a:spcBef>
              <a:spcAft>
                <a:spcPts val="0"/>
              </a:spcAft>
              <a:buClr>
                <a:schemeClr val="dk1"/>
              </a:buClr>
              <a:buSzPts val="1600"/>
              <a:buFont typeface="Noto Sans Symbols"/>
              <a:buNone/>
            </a:pPr>
            <a:r>
              <a:t/>
            </a:r>
            <a:endParaRPr b="0" i="0" sz="1600" u="none" cap="none" strike="noStrike">
              <a:solidFill>
                <a:schemeClr val="dk1"/>
              </a:solidFill>
              <a:latin typeface="Calibri"/>
              <a:ea typeface="Calibri"/>
              <a:cs typeface="Calibri"/>
              <a:sym typeface="Calibri"/>
            </a:endParaRPr>
          </a:p>
          <a:p>
            <a:pPr indent="-165082" lvl="0" marL="342882" marR="0" rtl="0" algn="l">
              <a:lnSpc>
                <a:spcPct val="90000"/>
              </a:lnSpc>
              <a:spcBef>
                <a:spcPts val="560"/>
              </a:spcBef>
              <a:spcAft>
                <a:spcPts val="0"/>
              </a:spcAft>
              <a:buClr>
                <a:schemeClr val="accent2"/>
              </a:buClr>
              <a:buSzPts val="2800"/>
              <a:buFont typeface="Noto Sans Symbols"/>
              <a:buNone/>
            </a:pPr>
            <a:r>
              <a:t/>
            </a:r>
            <a:endParaRPr b="0" i="0" sz="2800" u="none" cap="none" strike="noStrike">
              <a:solidFill>
                <a:schemeClr val="accent2"/>
              </a:solidFill>
              <a:latin typeface="Calibri"/>
              <a:ea typeface="Calibri"/>
              <a:cs typeface="Calibri"/>
              <a:sym typeface="Calibri"/>
            </a:endParaRPr>
          </a:p>
          <a:p>
            <a:pPr indent="-165082" lvl="0" marL="342882" marR="0" rtl="0" algn="l">
              <a:lnSpc>
                <a:spcPct val="90000"/>
              </a:lnSpc>
              <a:spcBef>
                <a:spcPts val="560"/>
              </a:spcBef>
              <a:spcAft>
                <a:spcPts val="0"/>
              </a:spcAft>
              <a:buClr>
                <a:schemeClr val="accent2"/>
              </a:buClr>
              <a:buSzPts val="2800"/>
              <a:buFont typeface="Noto Sans Symbols"/>
              <a:buNone/>
            </a:pPr>
            <a:r>
              <a:t/>
            </a:r>
            <a:endParaRPr b="0" i="0" sz="2800" u="none" cap="none" strike="noStrike">
              <a:solidFill>
                <a:schemeClr val="accent2"/>
              </a:solidFill>
              <a:latin typeface="Calibri"/>
              <a:ea typeface="Calibri"/>
              <a:cs typeface="Calibri"/>
              <a:sym typeface="Calibri"/>
            </a:endParaRPr>
          </a:p>
          <a:p>
            <a:pPr indent="-133336" lvl="1" marL="742913" marR="0" rtl="0" algn="l">
              <a:lnSpc>
                <a:spcPct val="90000"/>
              </a:lnSpc>
              <a:spcBef>
                <a:spcPts val="48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133336" lvl="1" marL="742913" marR="0" rtl="0" algn="l">
              <a:lnSpc>
                <a:spcPct val="90000"/>
              </a:lnSpc>
              <a:spcBef>
                <a:spcPts val="48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p:txBody>
      </p:sp>
      <p:pic>
        <p:nvPicPr>
          <p:cNvPr id="262" name="Google Shape;262;p12"/>
          <p:cNvPicPr preferRelativeResize="0"/>
          <p:nvPr/>
        </p:nvPicPr>
        <p:blipFill rotWithShape="1">
          <a:blip r:embed="rId3">
            <a:alphaModFix/>
          </a:blip>
          <a:srcRect b="0" l="0" r="0" t="0"/>
          <a:stretch/>
        </p:blipFill>
        <p:spPr>
          <a:xfrm>
            <a:off x="610792" y="4051096"/>
            <a:ext cx="10971607" cy="2806902"/>
          </a:xfrm>
          <a:prstGeom prst="rect">
            <a:avLst/>
          </a:prstGeom>
          <a:noFill/>
          <a:ln>
            <a:noFill/>
          </a:ln>
        </p:spPr>
      </p:pic>
      <p:sp>
        <p:nvSpPr>
          <p:cNvPr id="263" name="Google Shape;263;p12"/>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Stationary Distributions</a:t>
            </a:r>
            <a:endParaRPr/>
          </a:p>
        </p:txBody>
      </p:sp>
      <p:sp>
        <p:nvSpPr>
          <p:cNvPr id="264" name="Google Shape;264;p12"/>
          <p:cNvSpPr txBox="1"/>
          <p:nvPr>
            <p:ph idx="1" type="body"/>
          </p:nvPr>
        </p:nvSpPr>
        <p:spPr>
          <a:xfrm>
            <a:off x="228600" y="1600201"/>
            <a:ext cx="5715000" cy="2362200"/>
          </a:xfrm>
          <a:prstGeom prst="rect">
            <a:avLst/>
          </a:prstGeom>
          <a:noFill/>
          <a:ln>
            <a:noFill/>
          </a:ln>
        </p:spPr>
        <p:txBody>
          <a:bodyPr anchorCtr="0" anchor="t" bIns="45700" lIns="91425" spcFirstLastPara="1" rIns="91425" wrap="square" tIns="45700">
            <a:noAutofit/>
          </a:bodyPr>
          <a:lstStyle/>
          <a:p>
            <a:pPr indent="-342882" lvl="0" marL="342882" rtl="0" algn="l">
              <a:lnSpc>
                <a:spcPct val="90000"/>
              </a:lnSpc>
              <a:spcBef>
                <a:spcPts val="0"/>
              </a:spcBef>
              <a:spcAft>
                <a:spcPts val="0"/>
              </a:spcAft>
              <a:buSzPts val="2800"/>
              <a:buChar char="o"/>
            </a:pPr>
            <a:r>
              <a:rPr lang="en-US" sz="2800"/>
              <a:t>For most chains:</a:t>
            </a:r>
            <a:endParaRPr/>
          </a:p>
          <a:p>
            <a:pPr indent="-285736" lvl="1" marL="742913" rtl="0" algn="l">
              <a:lnSpc>
                <a:spcPct val="90000"/>
              </a:lnSpc>
              <a:spcBef>
                <a:spcPts val="480"/>
              </a:spcBef>
              <a:spcAft>
                <a:spcPts val="0"/>
              </a:spcAft>
              <a:buSzPts val="2400"/>
              <a:buChar char="o"/>
            </a:pPr>
            <a:r>
              <a:rPr lang="en-US" sz="2400"/>
              <a:t>Influence of the initial distribution gets less and less over time.</a:t>
            </a:r>
            <a:endParaRPr/>
          </a:p>
          <a:p>
            <a:pPr indent="-285736" lvl="1" marL="742913" rtl="0" algn="l">
              <a:lnSpc>
                <a:spcPct val="90000"/>
              </a:lnSpc>
              <a:spcBef>
                <a:spcPts val="480"/>
              </a:spcBef>
              <a:spcAft>
                <a:spcPts val="0"/>
              </a:spcAft>
              <a:buSzPts val="2400"/>
              <a:buChar char="o"/>
            </a:pPr>
            <a:r>
              <a:rPr lang="en-US" sz="2400"/>
              <a:t>The distribution we end up in is independent of the initial distribution</a:t>
            </a:r>
            <a:endParaRPr/>
          </a:p>
          <a:p>
            <a:pPr indent="-126987" lvl="3" marL="1600120" rtl="0" algn="l">
              <a:lnSpc>
                <a:spcPct val="90000"/>
              </a:lnSpc>
              <a:spcBef>
                <a:spcPts val="320"/>
              </a:spcBef>
              <a:spcAft>
                <a:spcPts val="0"/>
              </a:spcAft>
              <a:buSzPts val="1600"/>
              <a:buNone/>
            </a:pPr>
            <a:r>
              <a:t/>
            </a:r>
            <a:endParaRPr sz="1600"/>
          </a:p>
          <a:p>
            <a:pPr indent="-165082" lvl="0" marL="342882" rtl="0" algn="l">
              <a:lnSpc>
                <a:spcPct val="90000"/>
              </a:lnSpc>
              <a:spcBef>
                <a:spcPts val="560"/>
              </a:spcBef>
              <a:spcAft>
                <a:spcPts val="0"/>
              </a:spcAft>
              <a:buSzPts val="2800"/>
              <a:buNone/>
            </a:pPr>
            <a:r>
              <a:t/>
            </a:r>
            <a:endParaRPr sz="2800"/>
          </a:p>
          <a:p>
            <a:pPr indent="-165082" lvl="0" marL="342882" rtl="0" algn="l">
              <a:lnSpc>
                <a:spcPct val="90000"/>
              </a:lnSpc>
              <a:spcBef>
                <a:spcPts val="560"/>
              </a:spcBef>
              <a:spcAft>
                <a:spcPts val="0"/>
              </a:spcAft>
              <a:buSzPts val="2800"/>
              <a:buNone/>
            </a:pPr>
            <a:r>
              <a:t/>
            </a:r>
            <a:endParaRPr sz="2800"/>
          </a:p>
          <a:p>
            <a:pPr indent="-133336" lvl="1" marL="742913" rtl="0" algn="l">
              <a:lnSpc>
                <a:spcPct val="90000"/>
              </a:lnSpc>
              <a:spcBef>
                <a:spcPts val="480"/>
              </a:spcBef>
              <a:spcAft>
                <a:spcPts val="0"/>
              </a:spcAft>
              <a:buSzPts val="2400"/>
              <a:buNone/>
            </a:pPr>
            <a:r>
              <a:t/>
            </a:r>
            <a:endParaRPr sz="2400"/>
          </a:p>
          <a:p>
            <a:pPr indent="-133336" lvl="1" marL="742913" rtl="0" algn="l">
              <a:lnSpc>
                <a:spcPct val="90000"/>
              </a:lnSpc>
              <a:spcBef>
                <a:spcPts val="480"/>
              </a:spcBef>
              <a:spcAft>
                <a:spcPts val="0"/>
              </a:spcAft>
              <a:buSzPts val="2400"/>
              <a:buNone/>
            </a:pPr>
            <a:r>
              <a:t/>
            </a:r>
            <a:endParaRPr sz="2400"/>
          </a:p>
        </p:txBody>
      </p:sp>
      <p:pic>
        <p:nvPicPr>
          <p:cNvPr descr="latex-image-1.pdf" id="265" name="Google Shape;265;p12"/>
          <p:cNvPicPr preferRelativeResize="0"/>
          <p:nvPr/>
        </p:nvPicPr>
        <p:blipFill rotWithShape="1">
          <a:blip r:embed="rId4">
            <a:alphaModFix/>
          </a:blip>
          <a:srcRect b="0" l="0" r="0" t="0"/>
          <a:stretch/>
        </p:blipFill>
        <p:spPr>
          <a:xfrm>
            <a:off x="6858000" y="3657600"/>
            <a:ext cx="5019304" cy="609600"/>
          </a:xfrm>
          <a:prstGeom prst="rect">
            <a:avLst/>
          </a:prstGeom>
          <a:noFill/>
          <a:ln>
            <a:noFill/>
          </a:ln>
        </p:spPr>
      </p:pic>
      <p:pic>
        <p:nvPicPr>
          <p:cNvPr descr="latex-image-1.pdf" id="266" name="Google Shape;266;p12"/>
          <p:cNvPicPr preferRelativeResize="0"/>
          <p:nvPr/>
        </p:nvPicPr>
        <p:blipFill rotWithShape="1">
          <a:blip r:embed="rId5">
            <a:alphaModFix/>
          </a:blip>
          <a:srcRect b="0" l="0" r="0" t="0"/>
          <a:stretch/>
        </p:blipFill>
        <p:spPr>
          <a:xfrm>
            <a:off x="10033000" y="2476500"/>
            <a:ext cx="451669" cy="285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3"/>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Example: Stationary Distributions</a:t>
            </a:r>
            <a:endParaRPr/>
          </a:p>
        </p:txBody>
      </p:sp>
      <p:sp>
        <p:nvSpPr>
          <p:cNvPr id="272" name="Google Shape;272;p13"/>
          <p:cNvSpPr txBox="1"/>
          <p:nvPr>
            <p:ph idx="1" type="body"/>
          </p:nvPr>
        </p:nvSpPr>
        <p:spPr>
          <a:xfrm>
            <a:off x="457200" y="1371600"/>
            <a:ext cx="8458200" cy="4754563"/>
          </a:xfrm>
          <a:prstGeom prst="rect">
            <a:avLst/>
          </a:prstGeom>
          <a:noFill/>
          <a:ln>
            <a:noFill/>
          </a:ln>
        </p:spPr>
        <p:txBody>
          <a:bodyPr anchorCtr="0" anchor="t" bIns="45700" lIns="91425" spcFirstLastPara="1" rIns="91425" wrap="square" tIns="45700">
            <a:noAutofit/>
          </a:bodyPr>
          <a:lstStyle/>
          <a:p>
            <a:pPr indent="-342882" lvl="0" marL="342882" rtl="0" algn="l">
              <a:lnSpc>
                <a:spcPct val="100000"/>
              </a:lnSpc>
              <a:spcBef>
                <a:spcPts val="0"/>
              </a:spcBef>
              <a:spcAft>
                <a:spcPts val="0"/>
              </a:spcAft>
              <a:buSzPts val="2800"/>
              <a:buChar char="o"/>
            </a:pPr>
            <a:r>
              <a:rPr lang="en-US" sz="2800"/>
              <a:t>Question: What’s P(X) at time t = infinity?</a:t>
            </a:r>
            <a:endParaRPr/>
          </a:p>
        </p:txBody>
      </p:sp>
      <p:pic>
        <p:nvPicPr>
          <p:cNvPr id="273" name="Google Shape;273;p13"/>
          <p:cNvPicPr preferRelativeResize="0"/>
          <p:nvPr/>
        </p:nvPicPr>
        <p:blipFill rotWithShape="1">
          <a:blip r:embed="rId3">
            <a:alphaModFix/>
          </a:blip>
          <a:srcRect b="0" l="0" r="0" t="0"/>
          <a:stretch/>
        </p:blipFill>
        <p:spPr>
          <a:xfrm>
            <a:off x="8209031" y="1143000"/>
            <a:ext cx="3982967" cy="2438399"/>
          </a:xfrm>
          <a:prstGeom prst="rect">
            <a:avLst/>
          </a:prstGeom>
          <a:noFill/>
          <a:ln>
            <a:noFill/>
          </a:ln>
        </p:spPr>
      </p:pic>
      <p:sp>
        <p:nvSpPr>
          <p:cNvPr id="274" name="Google Shape;274;p13"/>
          <p:cNvSpPr/>
          <p:nvPr/>
        </p:nvSpPr>
        <p:spPr>
          <a:xfrm>
            <a:off x="5562600" y="2057400"/>
            <a:ext cx="533400" cy="533400"/>
          </a:xfrm>
          <a:prstGeom prst="ellipse">
            <a:avLst/>
          </a:prstGeom>
          <a:solidFill>
            <a:schemeClr val="lt1"/>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baseline="-25000" i="0" sz="2400" u="none" cap="none" strike="noStrike">
              <a:solidFill>
                <a:schemeClr val="dk1"/>
              </a:solidFill>
              <a:latin typeface="Times New Roman"/>
              <a:ea typeface="Times New Roman"/>
              <a:cs typeface="Times New Roman"/>
              <a:sym typeface="Times New Roman"/>
            </a:endParaRPr>
          </a:p>
        </p:txBody>
      </p:sp>
      <p:sp>
        <p:nvSpPr>
          <p:cNvPr id="275" name="Google Shape;275;p13"/>
          <p:cNvSpPr/>
          <p:nvPr/>
        </p:nvSpPr>
        <p:spPr>
          <a:xfrm>
            <a:off x="2362200" y="20574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2</a:t>
            </a:r>
            <a:endParaRPr b="0" i="0" sz="1400" u="none" cap="none" strike="noStrike">
              <a:solidFill>
                <a:srgbClr val="000000"/>
              </a:solidFill>
              <a:latin typeface="Arial"/>
              <a:ea typeface="Arial"/>
              <a:cs typeface="Arial"/>
              <a:sym typeface="Arial"/>
            </a:endParaRPr>
          </a:p>
        </p:txBody>
      </p:sp>
      <p:cxnSp>
        <p:nvCxnSpPr>
          <p:cNvPr id="276" name="Google Shape;276;p13"/>
          <p:cNvCxnSpPr>
            <a:stCxn id="277" idx="6"/>
            <a:endCxn id="275" idx="2"/>
          </p:cNvCxnSpPr>
          <p:nvPr/>
        </p:nvCxnSpPr>
        <p:spPr>
          <a:xfrm>
            <a:off x="1981200" y="2324100"/>
            <a:ext cx="381000" cy="0"/>
          </a:xfrm>
          <a:prstGeom prst="straightConnector1">
            <a:avLst/>
          </a:prstGeom>
          <a:noFill/>
          <a:ln cap="flat" cmpd="sng" w="28575">
            <a:solidFill>
              <a:schemeClr val="dk1"/>
            </a:solidFill>
            <a:prstDash val="solid"/>
            <a:round/>
            <a:headEnd len="sm" w="sm" type="none"/>
            <a:tailEnd len="lg" w="lg" type="triangle"/>
          </a:ln>
        </p:spPr>
      </p:cxnSp>
      <p:sp>
        <p:nvSpPr>
          <p:cNvPr id="277" name="Google Shape;277;p13"/>
          <p:cNvSpPr/>
          <p:nvPr/>
        </p:nvSpPr>
        <p:spPr>
          <a:xfrm>
            <a:off x="1447800" y="20574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278" name="Google Shape;278;p13"/>
          <p:cNvSpPr/>
          <p:nvPr/>
        </p:nvSpPr>
        <p:spPr>
          <a:xfrm>
            <a:off x="3276600" y="2057400"/>
            <a:ext cx="533400" cy="533400"/>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3</a:t>
            </a:r>
            <a:endParaRPr b="0" i="0" sz="1400" u="none" cap="none" strike="noStrike">
              <a:solidFill>
                <a:srgbClr val="000000"/>
              </a:solidFill>
              <a:latin typeface="Arial"/>
              <a:ea typeface="Arial"/>
              <a:cs typeface="Arial"/>
              <a:sym typeface="Arial"/>
            </a:endParaRPr>
          </a:p>
        </p:txBody>
      </p:sp>
      <p:cxnSp>
        <p:nvCxnSpPr>
          <p:cNvPr id="279" name="Google Shape;279;p13"/>
          <p:cNvCxnSpPr>
            <a:stCxn id="278" idx="6"/>
            <a:endCxn id="280" idx="2"/>
          </p:cNvCxnSpPr>
          <p:nvPr/>
        </p:nvCxnSpPr>
        <p:spPr>
          <a:xfrm>
            <a:off x="3810000" y="2324100"/>
            <a:ext cx="381000" cy="0"/>
          </a:xfrm>
          <a:prstGeom prst="straightConnector1">
            <a:avLst/>
          </a:prstGeom>
          <a:noFill/>
          <a:ln cap="flat" cmpd="sng" w="28575">
            <a:solidFill>
              <a:schemeClr val="dk1"/>
            </a:solidFill>
            <a:prstDash val="solid"/>
            <a:round/>
            <a:headEnd len="sm" w="sm" type="none"/>
            <a:tailEnd len="lg" w="lg" type="triangle"/>
          </a:ln>
        </p:spPr>
      </p:cxnSp>
      <p:cxnSp>
        <p:nvCxnSpPr>
          <p:cNvPr id="281" name="Google Shape;281;p13"/>
          <p:cNvCxnSpPr>
            <a:stCxn id="275" idx="6"/>
            <a:endCxn id="278" idx="2"/>
          </p:cNvCxnSpPr>
          <p:nvPr/>
        </p:nvCxnSpPr>
        <p:spPr>
          <a:xfrm>
            <a:off x="2895600" y="2324100"/>
            <a:ext cx="381000" cy="0"/>
          </a:xfrm>
          <a:prstGeom prst="straightConnector1">
            <a:avLst/>
          </a:prstGeom>
          <a:noFill/>
          <a:ln cap="flat" cmpd="sng" w="28575">
            <a:solidFill>
              <a:schemeClr val="dk1"/>
            </a:solidFill>
            <a:prstDash val="solid"/>
            <a:round/>
            <a:headEnd len="sm" w="sm" type="none"/>
            <a:tailEnd len="lg" w="lg" type="triangle"/>
          </a:ln>
        </p:spPr>
      </p:cxnSp>
      <p:sp>
        <p:nvSpPr>
          <p:cNvPr id="280" name="Google Shape;280;p13"/>
          <p:cNvSpPr/>
          <p:nvPr/>
        </p:nvSpPr>
        <p:spPr>
          <a:xfrm>
            <a:off x="4191000" y="20574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4</a:t>
            </a:r>
            <a:endParaRPr b="0" i="0" sz="1400" u="none" cap="none" strike="noStrike">
              <a:solidFill>
                <a:srgbClr val="000000"/>
              </a:solidFill>
              <a:latin typeface="Arial"/>
              <a:ea typeface="Arial"/>
              <a:cs typeface="Arial"/>
              <a:sym typeface="Arial"/>
            </a:endParaRPr>
          </a:p>
        </p:txBody>
      </p:sp>
      <p:cxnSp>
        <p:nvCxnSpPr>
          <p:cNvPr id="282" name="Google Shape;282;p13"/>
          <p:cNvCxnSpPr>
            <a:stCxn id="280" idx="6"/>
            <a:endCxn id="274" idx="2"/>
          </p:cNvCxnSpPr>
          <p:nvPr/>
        </p:nvCxnSpPr>
        <p:spPr>
          <a:xfrm>
            <a:off x="4724400" y="2324100"/>
            <a:ext cx="838200" cy="0"/>
          </a:xfrm>
          <a:prstGeom prst="straightConnector1">
            <a:avLst/>
          </a:prstGeom>
          <a:noFill/>
          <a:ln cap="flat" cmpd="sng" w="28575">
            <a:solidFill>
              <a:schemeClr val="dk1"/>
            </a:solidFill>
            <a:prstDash val="dash"/>
            <a:round/>
            <a:headEnd len="sm" w="sm" type="none"/>
            <a:tailEnd len="lg" w="lg" type="triangle"/>
          </a:ln>
        </p:spPr>
      </p:cxnSp>
      <p:graphicFrame>
        <p:nvGraphicFramePr>
          <p:cNvPr id="283" name="Google Shape;283;p13"/>
          <p:cNvGraphicFramePr/>
          <p:nvPr/>
        </p:nvGraphicFramePr>
        <p:xfrm>
          <a:off x="9448800" y="3962400"/>
          <a:ext cx="3000000" cy="3000000"/>
        </p:xfrm>
        <a:graphic>
          <a:graphicData uri="http://schemas.openxmlformats.org/drawingml/2006/table">
            <a:tbl>
              <a:tblPr bandRow="1" firstRow="1">
                <a:noFill/>
                <a:tableStyleId>{0D968AB5-F9FD-478D-8B2E-F9D144DACDA4}</a:tableStyleId>
              </a:tblPr>
              <a:tblGrid>
                <a:gridCol w="563875"/>
                <a:gridCol w="563875"/>
                <a:gridCol w="1093150"/>
              </a:tblGrid>
              <a:tr h="381125">
                <a:tc>
                  <a:txBody>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latin typeface="Calibri"/>
                          <a:ea typeface="Calibri"/>
                          <a:cs typeface="Calibri"/>
                          <a:sym typeface="Calibri"/>
                        </a:rPr>
                        <a:t>X</a:t>
                      </a:r>
                      <a:r>
                        <a:rPr b="1" baseline="-25000" i="0" lang="en-US" sz="1800" u="none" cap="none" strike="noStrike">
                          <a:latin typeface="Calibri"/>
                          <a:ea typeface="Calibri"/>
                          <a:cs typeface="Calibri"/>
                          <a:sym typeface="Calibri"/>
                        </a:rPr>
                        <a:t>t</a:t>
                      </a:r>
                      <a:r>
                        <a:rPr b="1" baseline="-25000" lang="en-US" sz="1800" u="none" cap="none" strike="noStrike">
                          <a:latin typeface="Calibri"/>
                          <a:ea typeface="Calibri"/>
                          <a:cs typeface="Calibri"/>
                          <a:sym typeface="Calibri"/>
                        </a:rPr>
                        <a:t>-1</a:t>
                      </a:r>
                      <a:endParaRPr sz="1400" u="none" cap="none" strike="noStrike"/>
                    </a:p>
                  </a:txBody>
                  <a:tcPr marT="45725" marB="45725" marR="91400" marL="9140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latin typeface="Calibri"/>
                          <a:ea typeface="Calibri"/>
                          <a:cs typeface="Calibri"/>
                          <a:sym typeface="Calibri"/>
                        </a:rPr>
                        <a:t>X</a:t>
                      </a:r>
                      <a:r>
                        <a:rPr b="1" baseline="-25000" i="0" lang="en-US" sz="1800" u="none" cap="none" strike="noStrike">
                          <a:latin typeface="Calibri"/>
                          <a:ea typeface="Calibri"/>
                          <a:cs typeface="Calibri"/>
                          <a:sym typeface="Calibri"/>
                        </a:rPr>
                        <a:t>t</a:t>
                      </a:r>
                      <a:endParaRPr b="1" baseline="-25000" i="0" sz="1800" u="none" cap="none" strike="noStrike">
                        <a:latin typeface="Calibri"/>
                        <a:ea typeface="Calibri"/>
                        <a:cs typeface="Calibri"/>
                        <a:sym typeface="Calibri"/>
                      </a:endParaRPr>
                    </a:p>
                  </a:txBody>
                  <a:tcPr marT="45725" marB="45725" marR="91400" marL="914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Calibri"/>
                          <a:ea typeface="Calibri"/>
                          <a:cs typeface="Calibri"/>
                          <a:sym typeface="Calibri"/>
                        </a:rPr>
                        <a:t>P(</a:t>
                      </a:r>
                      <a:r>
                        <a:rPr b="1" i="0" lang="en-US" sz="1800" u="none" cap="none" strike="noStrike">
                          <a:latin typeface="Calibri"/>
                          <a:ea typeface="Calibri"/>
                          <a:cs typeface="Calibri"/>
                          <a:sym typeface="Calibri"/>
                        </a:rPr>
                        <a:t>X</a:t>
                      </a:r>
                      <a:r>
                        <a:rPr b="1" baseline="-25000" i="0" lang="en-US" sz="1800" u="none" cap="none" strike="noStrike">
                          <a:latin typeface="Calibri"/>
                          <a:ea typeface="Calibri"/>
                          <a:cs typeface="Calibri"/>
                          <a:sym typeface="Calibri"/>
                        </a:rPr>
                        <a:t>t</a:t>
                      </a:r>
                      <a:r>
                        <a:rPr b="1" lang="en-US" sz="1800" u="none" cap="none" strike="noStrike">
                          <a:latin typeface="Calibri"/>
                          <a:ea typeface="Calibri"/>
                          <a:cs typeface="Calibri"/>
                          <a:sym typeface="Calibri"/>
                        </a:rPr>
                        <a:t>|</a:t>
                      </a:r>
                      <a:r>
                        <a:rPr b="1" i="0" lang="en-US" sz="1800" u="none" cap="none" strike="noStrike">
                          <a:latin typeface="Calibri"/>
                          <a:ea typeface="Calibri"/>
                          <a:cs typeface="Calibri"/>
                          <a:sym typeface="Calibri"/>
                        </a:rPr>
                        <a:t>X</a:t>
                      </a:r>
                      <a:r>
                        <a:rPr b="1" baseline="-25000" i="0" lang="en-US" sz="1800" u="none" cap="none" strike="noStrike">
                          <a:latin typeface="Calibri"/>
                          <a:ea typeface="Calibri"/>
                          <a:cs typeface="Calibri"/>
                          <a:sym typeface="Calibri"/>
                        </a:rPr>
                        <a:t>t</a:t>
                      </a:r>
                      <a:r>
                        <a:rPr b="1" baseline="-25000" lang="en-US" sz="1800" u="none" cap="none" strike="noStrike">
                          <a:latin typeface="Calibri"/>
                          <a:ea typeface="Calibri"/>
                          <a:cs typeface="Calibri"/>
                          <a:sym typeface="Calibri"/>
                        </a:rPr>
                        <a:t>-1</a:t>
                      </a:r>
                      <a:r>
                        <a:rPr b="1" lang="en-US" sz="1800" u="none" cap="none" strike="noStrike">
                          <a:latin typeface="Calibri"/>
                          <a:ea typeface="Calibri"/>
                          <a:cs typeface="Calibri"/>
                          <a:sym typeface="Calibri"/>
                        </a:rPr>
                        <a:t>)</a:t>
                      </a:r>
                      <a:endParaRPr sz="1400" u="none" cap="none" strike="noStrike"/>
                    </a:p>
                  </a:txBody>
                  <a:tcPr marT="45725" marB="45725" marR="91400" marL="9140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chemeClr val="lt1"/>
                          </a:solidFill>
                          <a:latin typeface="Calibri"/>
                          <a:ea typeface="Calibri"/>
                          <a:cs typeface="Calibri"/>
                          <a:sym typeface="Calibri"/>
                        </a:rPr>
                        <a:t>sun</a:t>
                      </a:r>
                      <a:endParaRPr sz="1400" u="none" cap="none" strike="noStrike">
                        <a:solidFill>
                          <a:schemeClr val="lt1"/>
                        </a:solidFill>
                      </a:endParaRPr>
                    </a:p>
                  </a:txBody>
                  <a:tcPr marT="45725" marB="45725" marR="91400" marL="9140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chemeClr val="lt1"/>
                          </a:solidFill>
                          <a:latin typeface="Calibri"/>
                          <a:ea typeface="Calibri"/>
                          <a:cs typeface="Calibri"/>
                          <a:sym typeface="Calibri"/>
                        </a:rPr>
                        <a:t>sun</a:t>
                      </a:r>
                      <a:endParaRPr sz="1400" u="none" cap="none" strike="noStrike">
                        <a:solidFill>
                          <a:schemeClr val="lt1"/>
                        </a:solidFill>
                      </a:endParaRPr>
                    </a:p>
                  </a:txBody>
                  <a:tcPr marT="45725" marB="45725" marR="91400" marL="914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chemeClr val="lt1"/>
                          </a:solidFill>
                          <a:latin typeface="Calibri"/>
                          <a:ea typeface="Calibri"/>
                          <a:cs typeface="Calibri"/>
                          <a:sym typeface="Calibri"/>
                        </a:rPr>
                        <a:t>0.9</a:t>
                      </a:r>
                      <a:endParaRPr sz="1400" u="none" cap="none" strike="noStrike">
                        <a:solidFill>
                          <a:schemeClr val="lt1"/>
                        </a:solidFill>
                      </a:endParaRPr>
                    </a:p>
                  </a:txBody>
                  <a:tcPr marT="45725" marB="45725" marR="91400" marL="9140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sun</a:t>
                      </a:r>
                      <a:endParaRPr b="0" sz="1800" u="none" cap="none" strike="noStrike">
                        <a:latin typeface="Calibri"/>
                        <a:ea typeface="Calibri"/>
                        <a:cs typeface="Calibri"/>
                        <a:sym typeface="Calibri"/>
                      </a:endParaRPr>
                    </a:p>
                  </a:txBody>
                  <a:tcPr marT="45725" marB="45725" marR="91400" marL="9140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rain</a:t>
                      </a:r>
                      <a:endParaRPr b="0" sz="1800" u="none" cap="none" strike="noStrike">
                        <a:latin typeface="Calibri"/>
                        <a:ea typeface="Calibri"/>
                        <a:cs typeface="Calibri"/>
                        <a:sym typeface="Calibri"/>
                      </a:endParaRPr>
                    </a:p>
                  </a:txBody>
                  <a:tcPr marT="45725" marB="45725" marR="91400" marL="914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latin typeface="Calibri"/>
                          <a:ea typeface="Calibri"/>
                          <a:cs typeface="Calibri"/>
                          <a:sym typeface="Calibri"/>
                        </a:rPr>
                        <a:t>0.1</a:t>
                      </a:r>
                      <a:endParaRPr sz="1400" u="none" cap="none" strike="noStrike"/>
                    </a:p>
                  </a:txBody>
                  <a:tcPr marT="45725" marB="45725" marR="91400" marL="9140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rain</a:t>
                      </a:r>
                      <a:endParaRPr b="0" sz="1800" u="none" cap="none" strike="noStrike">
                        <a:latin typeface="Calibri"/>
                        <a:ea typeface="Calibri"/>
                        <a:cs typeface="Calibri"/>
                        <a:sym typeface="Calibri"/>
                      </a:endParaRPr>
                    </a:p>
                  </a:txBody>
                  <a:tcPr marT="45725" marB="45725" marR="91400" marL="9140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latin typeface="Calibri"/>
                          <a:ea typeface="Calibri"/>
                          <a:cs typeface="Calibri"/>
                          <a:sym typeface="Calibri"/>
                        </a:rPr>
                        <a:t>sun</a:t>
                      </a:r>
                      <a:endParaRPr sz="1400" u="none" cap="none" strike="noStrike"/>
                    </a:p>
                  </a:txBody>
                  <a:tcPr marT="45725" marB="45725" marR="91400" marL="914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latin typeface="Calibri"/>
                          <a:ea typeface="Calibri"/>
                          <a:cs typeface="Calibri"/>
                          <a:sym typeface="Calibri"/>
                        </a:rPr>
                        <a:t>0.3</a:t>
                      </a:r>
                      <a:endParaRPr sz="1400" u="none" cap="none" strike="noStrike"/>
                    </a:p>
                  </a:txBody>
                  <a:tcPr marT="45725" marB="45725" marR="91400" marL="9140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rain</a:t>
                      </a:r>
                      <a:endParaRPr b="0" sz="1800" u="none" cap="none" strike="noStrike">
                        <a:latin typeface="Calibri"/>
                        <a:ea typeface="Calibri"/>
                        <a:cs typeface="Calibri"/>
                        <a:sym typeface="Calibri"/>
                      </a:endParaRPr>
                    </a:p>
                  </a:txBody>
                  <a:tcPr marT="45725" marB="45725" marR="91400" marL="9140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rain</a:t>
                      </a:r>
                      <a:endParaRPr b="0" sz="1800" u="none" cap="none" strike="noStrike">
                        <a:latin typeface="Calibri"/>
                        <a:ea typeface="Calibri"/>
                        <a:cs typeface="Calibri"/>
                        <a:sym typeface="Calibri"/>
                      </a:endParaRPr>
                    </a:p>
                  </a:txBody>
                  <a:tcPr marT="45725" marB="45725" marR="91400" marL="914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latin typeface="Calibri"/>
                          <a:ea typeface="Calibri"/>
                          <a:cs typeface="Calibri"/>
                          <a:sym typeface="Calibri"/>
                        </a:rPr>
                        <a:t>0.7</a:t>
                      </a:r>
                      <a:endParaRPr sz="1400" u="none" cap="none" strike="noStrike"/>
                    </a:p>
                  </a:txBody>
                  <a:tcPr marT="45725" marB="45725" marR="91400" marL="9140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pic>
        <p:nvPicPr>
          <p:cNvPr descr="latex-image-1.pdf" id="284" name="Google Shape;284;p13"/>
          <p:cNvPicPr preferRelativeResize="0"/>
          <p:nvPr/>
        </p:nvPicPr>
        <p:blipFill rotWithShape="1">
          <a:blip r:embed="rId4">
            <a:alphaModFix/>
          </a:blip>
          <a:srcRect b="0" l="0" r="0" t="0"/>
          <a:stretch/>
        </p:blipFill>
        <p:spPr>
          <a:xfrm>
            <a:off x="457200" y="2971800"/>
            <a:ext cx="7016259" cy="685800"/>
          </a:xfrm>
          <a:prstGeom prst="rect">
            <a:avLst/>
          </a:prstGeom>
          <a:noFill/>
          <a:ln>
            <a:noFill/>
          </a:ln>
        </p:spPr>
      </p:pic>
      <p:pic>
        <p:nvPicPr>
          <p:cNvPr descr="latex-image-1.pdf" id="285" name="Google Shape;285;p13"/>
          <p:cNvPicPr preferRelativeResize="0"/>
          <p:nvPr/>
        </p:nvPicPr>
        <p:blipFill rotWithShape="1">
          <a:blip r:embed="rId5">
            <a:alphaModFix/>
          </a:blip>
          <a:srcRect b="0" l="0" r="0" t="0"/>
          <a:stretch/>
        </p:blipFill>
        <p:spPr>
          <a:xfrm>
            <a:off x="457200" y="3962400"/>
            <a:ext cx="4800600" cy="702338"/>
          </a:xfrm>
          <a:prstGeom prst="rect">
            <a:avLst/>
          </a:prstGeom>
          <a:noFill/>
          <a:ln>
            <a:noFill/>
          </a:ln>
        </p:spPr>
      </p:pic>
      <p:pic>
        <p:nvPicPr>
          <p:cNvPr descr="latex-image-1.pdf" id="286" name="Google Shape;286;p13"/>
          <p:cNvPicPr preferRelativeResize="0"/>
          <p:nvPr/>
        </p:nvPicPr>
        <p:blipFill rotWithShape="1">
          <a:blip r:embed="rId6">
            <a:alphaModFix/>
          </a:blip>
          <a:srcRect b="0" l="0" r="0" t="0"/>
          <a:stretch/>
        </p:blipFill>
        <p:spPr>
          <a:xfrm>
            <a:off x="457200" y="4876800"/>
            <a:ext cx="2971800" cy="695202"/>
          </a:xfrm>
          <a:prstGeom prst="rect">
            <a:avLst/>
          </a:prstGeom>
          <a:noFill/>
          <a:ln>
            <a:noFill/>
          </a:ln>
        </p:spPr>
      </p:pic>
      <p:pic>
        <p:nvPicPr>
          <p:cNvPr descr="latex-image-1.pdf" id="287" name="Google Shape;287;p13"/>
          <p:cNvPicPr preferRelativeResize="0"/>
          <p:nvPr/>
        </p:nvPicPr>
        <p:blipFill rotWithShape="1">
          <a:blip r:embed="rId7">
            <a:alphaModFix/>
          </a:blip>
          <a:srcRect b="0" l="0" r="0" t="0"/>
          <a:stretch/>
        </p:blipFill>
        <p:spPr>
          <a:xfrm>
            <a:off x="1219200" y="6019800"/>
            <a:ext cx="3270417" cy="304800"/>
          </a:xfrm>
          <a:prstGeom prst="rect">
            <a:avLst/>
          </a:prstGeom>
          <a:noFill/>
          <a:ln>
            <a:noFill/>
          </a:ln>
        </p:spPr>
      </p:pic>
      <p:pic>
        <p:nvPicPr>
          <p:cNvPr descr="latex-image-1.pdf" id="288" name="Google Shape;288;p13"/>
          <p:cNvPicPr preferRelativeResize="0"/>
          <p:nvPr/>
        </p:nvPicPr>
        <p:blipFill rotWithShape="1">
          <a:blip r:embed="rId8">
            <a:alphaModFix/>
          </a:blip>
          <a:srcRect b="0" l="0" r="0" t="0"/>
          <a:stretch/>
        </p:blipFill>
        <p:spPr>
          <a:xfrm>
            <a:off x="6318250" y="5486400"/>
            <a:ext cx="2216150" cy="803465"/>
          </a:xfrm>
          <a:prstGeom prst="rect">
            <a:avLst/>
          </a:prstGeom>
          <a:noFill/>
          <a:ln>
            <a:noFill/>
          </a:ln>
        </p:spPr>
      </p:pic>
      <p:sp>
        <p:nvSpPr>
          <p:cNvPr id="289" name="Google Shape;289;p13"/>
          <p:cNvSpPr/>
          <p:nvPr/>
        </p:nvSpPr>
        <p:spPr>
          <a:xfrm>
            <a:off x="5041392" y="5638800"/>
            <a:ext cx="978408" cy="484632"/>
          </a:xfrm>
          <a:prstGeom prst="rightArrow">
            <a:avLst>
              <a:gd fmla="val 50000" name="adj1"/>
              <a:gd fmla="val 50000" name="adj2"/>
            </a:avLst>
          </a:prstGeom>
          <a:solidFill>
            <a:srgbClr val="BFBFB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0" name="Google Shape;290;p13"/>
          <p:cNvSpPr txBox="1"/>
          <p:nvPr/>
        </p:nvSpPr>
        <p:spPr>
          <a:xfrm>
            <a:off x="304800" y="5867400"/>
            <a:ext cx="79841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Also:</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4"/>
          <p:cNvSpPr txBox="1"/>
          <p:nvPr>
            <p:ph type="title"/>
          </p:nvPr>
        </p:nvSpPr>
        <p:spPr>
          <a:xfrm>
            <a:off x="0" y="0"/>
            <a:ext cx="12192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4000"/>
              <a:t>Application of Stationary Distribution: Web Link Analysis</a:t>
            </a:r>
            <a:endParaRPr/>
          </a:p>
        </p:txBody>
      </p:sp>
      <p:sp>
        <p:nvSpPr>
          <p:cNvPr id="297" name="Google Shape;297;p14"/>
          <p:cNvSpPr txBox="1"/>
          <p:nvPr>
            <p:ph idx="1" type="body"/>
          </p:nvPr>
        </p:nvSpPr>
        <p:spPr>
          <a:xfrm>
            <a:off x="228600" y="1371600"/>
            <a:ext cx="7239000" cy="4525963"/>
          </a:xfrm>
          <a:prstGeom prst="rect">
            <a:avLst/>
          </a:prstGeom>
          <a:noFill/>
          <a:ln>
            <a:noFill/>
          </a:ln>
        </p:spPr>
        <p:txBody>
          <a:bodyPr anchorCtr="0" anchor="t" bIns="45700" lIns="91425" spcFirstLastPara="1" rIns="91425" wrap="square" tIns="45700">
            <a:noAutofit/>
          </a:bodyPr>
          <a:lstStyle/>
          <a:p>
            <a:pPr indent="-342882" lvl="0" marL="342882" rtl="0" algn="l">
              <a:lnSpc>
                <a:spcPct val="80000"/>
              </a:lnSpc>
              <a:spcBef>
                <a:spcPts val="0"/>
              </a:spcBef>
              <a:spcAft>
                <a:spcPts val="0"/>
              </a:spcAft>
              <a:buSzPts val="2400"/>
              <a:buChar char="o"/>
            </a:pPr>
            <a:r>
              <a:rPr lang="en-US" sz="2400"/>
              <a:t>PageRank over a web graph</a:t>
            </a:r>
            <a:endParaRPr/>
          </a:p>
          <a:p>
            <a:pPr indent="-285736" lvl="1" marL="742913" rtl="0" algn="l">
              <a:lnSpc>
                <a:spcPct val="80000"/>
              </a:lnSpc>
              <a:spcBef>
                <a:spcPts val="400"/>
              </a:spcBef>
              <a:spcAft>
                <a:spcPts val="0"/>
              </a:spcAft>
              <a:buSzPts val="2000"/>
              <a:buChar char="o"/>
            </a:pPr>
            <a:r>
              <a:rPr lang="en-US" sz="2000"/>
              <a:t>Each web page is a possible value of a state</a:t>
            </a:r>
            <a:endParaRPr/>
          </a:p>
          <a:p>
            <a:pPr indent="-196837" lvl="5" marL="2514474" rtl="0" algn="l">
              <a:lnSpc>
                <a:spcPct val="80000"/>
              </a:lnSpc>
              <a:spcBef>
                <a:spcPts val="100"/>
              </a:spcBef>
              <a:spcAft>
                <a:spcPts val="0"/>
              </a:spcAft>
              <a:buSzPts val="500"/>
              <a:buNone/>
            </a:pPr>
            <a:r>
              <a:t/>
            </a:r>
            <a:endParaRPr sz="500"/>
          </a:p>
          <a:p>
            <a:pPr indent="-285736" lvl="1" marL="742913" rtl="0" algn="l">
              <a:lnSpc>
                <a:spcPct val="80000"/>
              </a:lnSpc>
              <a:spcBef>
                <a:spcPts val="400"/>
              </a:spcBef>
              <a:spcAft>
                <a:spcPts val="0"/>
              </a:spcAft>
              <a:buSzPts val="2000"/>
              <a:buChar char="o"/>
            </a:pPr>
            <a:r>
              <a:rPr lang="en-US" sz="2000"/>
              <a:t>Initial distribution: uniform over pages</a:t>
            </a:r>
            <a:endParaRPr/>
          </a:p>
          <a:p>
            <a:pPr indent="-196837" lvl="6" marL="2971652" rtl="0" algn="l">
              <a:lnSpc>
                <a:spcPct val="80000"/>
              </a:lnSpc>
              <a:spcBef>
                <a:spcPts val="100"/>
              </a:spcBef>
              <a:spcAft>
                <a:spcPts val="0"/>
              </a:spcAft>
              <a:buSzPts val="500"/>
              <a:buNone/>
            </a:pPr>
            <a:r>
              <a:t/>
            </a:r>
            <a:endParaRPr sz="500"/>
          </a:p>
          <a:p>
            <a:pPr indent="-285736" lvl="1" marL="742913" rtl="0" algn="l">
              <a:lnSpc>
                <a:spcPct val="80000"/>
              </a:lnSpc>
              <a:spcBef>
                <a:spcPts val="400"/>
              </a:spcBef>
              <a:spcAft>
                <a:spcPts val="0"/>
              </a:spcAft>
              <a:buSzPts val="2000"/>
              <a:buChar char="o"/>
            </a:pPr>
            <a:r>
              <a:rPr lang="en-US" sz="2000"/>
              <a:t>Transitions:</a:t>
            </a:r>
            <a:endParaRPr/>
          </a:p>
          <a:p>
            <a:pPr indent="-196837" lvl="5" marL="2514474" rtl="0" algn="l">
              <a:lnSpc>
                <a:spcPct val="80000"/>
              </a:lnSpc>
              <a:spcBef>
                <a:spcPts val="100"/>
              </a:spcBef>
              <a:spcAft>
                <a:spcPts val="0"/>
              </a:spcAft>
              <a:buSzPts val="500"/>
              <a:buNone/>
            </a:pPr>
            <a:r>
              <a:t/>
            </a:r>
            <a:endParaRPr sz="500"/>
          </a:p>
          <a:p>
            <a:pPr indent="-228587" lvl="2" marL="1142942" rtl="0" algn="l">
              <a:lnSpc>
                <a:spcPct val="80000"/>
              </a:lnSpc>
              <a:spcBef>
                <a:spcPts val="360"/>
              </a:spcBef>
              <a:spcAft>
                <a:spcPts val="0"/>
              </a:spcAft>
              <a:buSzPts val="1800"/>
              <a:buChar char="o"/>
            </a:pPr>
            <a:r>
              <a:rPr lang="en-US" sz="1800"/>
              <a:t>With prob. c, uniform jump to a</a:t>
            </a:r>
            <a:endParaRPr/>
          </a:p>
          <a:p>
            <a:pPr indent="-228587" lvl="2" marL="1142942" rtl="0" algn="l">
              <a:lnSpc>
                <a:spcPct val="80000"/>
              </a:lnSpc>
              <a:spcBef>
                <a:spcPts val="360"/>
              </a:spcBef>
              <a:spcAft>
                <a:spcPts val="0"/>
              </a:spcAft>
              <a:buSzPts val="1800"/>
              <a:buFont typeface="Noto Sans Symbols"/>
              <a:buNone/>
            </a:pPr>
            <a:r>
              <a:rPr lang="en-US" sz="1800"/>
              <a:t>	random page (dotted lines, not all shown)</a:t>
            </a:r>
            <a:endParaRPr/>
          </a:p>
          <a:p>
            <a:pPr indent="-228587" lvl="2" marL="1142942" rtl="0" algn="l">
              <a:lnSpc>
                <a:spcPct val="80000"/>
              </a:lnSpc>
              <a:spcBef>
                <a:spcPts val="360"/>
              </a:spcBef>
              <a:spcAft>
                <a:spcPts val="0"/>
              </a:spcAft>
              <a:buSzPts val="1800"/>
              <a:buChar char="o"/>
            </a:pPr>
            <a:r>
              <a:rPr lang="en-US" sz="1800"/>
              <a:t>With prob. 1-c, follow a random</a:t>
            </a:r>
            <a:endParaRPr/>
          </a:p>
          <a:p>
            <a:pPr indent="-228587" lvl="2" marL="1142942" rtl="0" algn="l">
              <a:lnSpc>
                <a:spcPct val="80000"/>
              </a:lnSpc>
              <a:spcBef>
                <a:spcPts val="360"/>
              </a:spcBef>
              <a:spcAft>
                <a:spcPts val="0"/>
              </a:spcAft>
              <a:buSzPts val="1800"/>
              <a:buFont typeface="Noto Sans Symbols"/>
              <a:buNone/>
            </a:pPr>
            <a:r>
              <a:rPr lang="en-US" sz="1800"/>
              <a:t>	outlink (solid lines)</a:t>
            </a:r>
            <a:endParaRPr/>
          </a:p>
          <a:p>
            <a:pPr indent="-152387" lvl="3" marL="1600120" rtl="0" algn="l">
              <a:lnSpc>
                <a:spcPct val="80000"/>
              </a:lnSpc>
              <a:spcBef>
                <a:spcPts val="240"/>
              </a:spcBef>
              <a:spcAft>
                <a:spcPts val="0"/>
              </a:spcAft>
              <a:buSzPts val="1200"/>
              <a:buNone/>
            </a:pPr>
            <a:r>
              <a:t/>
            </a:r>
            <a:endParaRPr sz="1200"/>
          </a:p>
          <a:p>
            <a:pPr indent="-342882" lvl="0" marL="342882" rtl="0" algn="l">
              <a:lnSpc>
                <a:spcPct val="80000"/>
              </a:lnSpc>
              <a:spcBef>
                <a:spcPts val="480"/>
              </a:spcBef>
              <a:spcAft>
                <a:spcPts val="0"/>
              </a:spcAft>
              <a:buSzPts val="2400"/>
              <a:buChar char="o"/>
            </a:pPr>
            <a:r>
              <a:rPr lang="en-US" sz="2400"/>
              <a:t>Stationary distribution</a:t>
            </a:r>
            <a:endParaRPr/>
          </a:p>
          <a:p>
            <a:pPr indent="-285736" lvl="1" marL="742913" rtl="0" algn="l">
              <a:lnSpc>
                <a:spcPct val="80000"/>
              </a:lnSpc>
              <a:spcBef>
                <a:spcPts val="400"/>
              </a:spcBef>
              <a:spcAft>
                <a:spcPts val="0"/>
              </a:spcAft>
              <a:buSzPts val="2000"/>
              <a:buChar char="o"/>
            </a:pPr>
            <a:r>
              <a:rPr lang="en-US" sz="2000"/>
              <a:t>Will spend more time on highly reachable pages</a:t>
            </a:r>
            <a:endParaRPr/>
          </a:p>
          <a:p>
            <a:pPr indent="-285736" lvl="1" marL="742913" rtl="0" algn="l">
              <a:lnSpc>
                <a:spcPct val="80000"/>
              </a:lnSpc>
              <a:spcBef>
                <a:spcPts val="400"/>
              </a:spcBef>
              <a:spcAft>
                <a:spcPts val="0"/>
              </a:spcAft>
              <a:buSzPts val="2000"/>
              <a:buChar char="o"/>
            </a:pPr>
            <a:r>
              <a:rPr lang="en-US" sz="2000"/>
              <a:t>E.g. many ways to get to the Acrobat Reader download page</a:t>
            </a:r>
            <a:endParaRPr/>
          </a:p>
          <a:p>
            <a:pPr indent="-285736" lvl="1" marL="742913" rtl="0" algn="l">
              <a:lnSpc>
                <a:spcPct val="80000"/>
              </a:lnSpc>
              <a:spcBef>
                <a:spcPts val="400"/>
              </a:spcBef>
              <a:spcAft>
                <a:spcPts val="0"/>
              </a:spcAft>
              <a:buSzPts val="2000"/>
              <a:buChar char="o"/>
            </a:pPr>
            <a:r>
              <a:rPr lang="en-US" sz="2000"/>
              <a:t>Somewhat robust to link spam.</a:t>
            </a:r>
            <a:endParaRPr/>
          </a:p>
          <a:p>
            <a:pPr indent="-285736" lvl="1" marL="742913" rtl="0" algn="l">
              <a:lnSpc>
                <a:spcPct val="80000"/>
              </a:lnSpc>
              <a:spcBef>
                <a:spcPts val="400"/>
              </a:spcBef>
              <a:spcAft>
                <a:spcPts val="0"/>
              </a:spcAft>
              <a:buSzPts val="2000"/>
              <a:buChar char="o"/>
            </a:pPr>
            <a:r>
              <a:rPr lang="en-US" sz="2000"/>
              <a:t>Google 1.0 returned the set of pages containing all your keywords in decreasing rank, now all search engines use link analysis along with many other factors (rank actually getting less important over time)</a:t>
            </a:r>
            <a:endParaRPr/>
          </a:p>
        </p:txBody>
      </p:sp>
      <p:sp>
        <p:nvSpPr>
          <p:cNvPr id="298" name="Google Shape;298;p14"/>
          <p:cNvSpPr/>
          <p:nvPr/>
        </p:nvSpPr>
        <p:spPr>
          <a:xfrm>
            <a:off x="8339137" y="2424112"/>
            <a:ext cx="228600" cy="2286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9" name="Google Shape;299;p14"/>
          <p:cNvSpPr/>
          <p:nvPr/>
        </p:nvSpPr>
        <p:spPr>
          <a:xfrm>
            <a:off x="9405937" y="2347912"/>
            <a:ext cx="228600" cy="2286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0" name="Google Shape;300;p14"/>
          <p:cNvSpPr/>
          <p:nvPr/>
        </p:nvSpPr>
        <p:spPr>
          <a:xfrm>
            <a:off x="9024937" y="3567112"/>
            <a:ext cx="228600" cy="2286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1" name="Google Shape;301;p14"/>
          <p:cNvSpPr/>
          <p:nvPr/>
        </p:nvSpPr>
        <p:spPr>
          <a:xfrm>
            <a:off x="9786937" y="3033712"/>
            <a:ext cx="228600" cy="2286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2" name="Google Shape;302;p14"/>
          <p:cNvSpPr/>
          <p:nvPr/>
        </p:nvSpPr>
        <p:spPr>
          <a:xfrm>
            <a:off x="8262937" y="3186112"/>
            <a:ext cx="228600" cy="2286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303" name="Google Shape;303;p14"/>
          <p:cNvCxnSpPr>
            <a:stCxn id="298" idx="6"/>
            <a:endCxn id="299" idx="2"/>
          </p:cNvCxnSpPr>
          <p:nvPr/>
        </p:nvCxnSpPr>
        <p:spPr>
          <a:xfrm flipH="1" rot="10800000">
            <a:off x="8567737" y="2462212"/>
            <a:ext cx="838200" cy="76200"/>
          </a:xfrm>
          <a:prstGeom prst="straightConnector1">
            <a:avLst/>
          </a:prstGeom>
          <a:noFill/>
          <a:ln cap="flat" cmpd="sng" w="28575">
            <a:solidFill>
              <a:schemeClr val="dk1"/>
            </a:solidFill>
            <a:prstDash val="solid"/>
            <a:round/>
            <a:headEnd len="sm" w="sm" type="none"/>
            <a:tailEnd len="med" w="med" type="triangle"/>
          </a:ln>
        </p:spPr>
      </p:cxnSp>
      <p:cxnSp>
        <p:nvCxnSpPr>
          <p:cNvPr id="304" name="Google Shape;304;p14"/>
          <p:cNvCxnSpPr>
            <a:stCxn id="301" idx="0"/>
            <a:endCxn id="299" idx="5"/>
          </p:cNvCxnSpPr>
          <p:nvPr/>
        </p:nvCxnSpPr>
        <p:spPr>
          <a:xfrm rot="10800000">
            <a:off x="9600937" y="2542912"/>
            <a:ext cx="300300" cy="490800"/>
          </a:xfrm>
          <a:prstGeom prst="straightConnector1">
            <a:avLst/>
          </a:prstGeom>
          <a:noFill/>
          <a:ln cap="flat" cmpd="sng" w="28575">
            <a:solidFill>
              <a:schemeClr val="dk1"/>
            </a:solidFill>
            <a:prstDash val="solid"/>
            <a:round/>
            <a:headEnd len="sm" w="sm" type="none"/>
            <a:tailEnd len="med" w="med" type="triangle"/>
          </a:ln>
        </p:spPr>
      </p:cxnSp>
      <p:cxnSp>
        <p:nvCxnSpPr>
          <p:cNvPr id="305" name="Google Shape;305;p14"/>
          <p:cNvCxnSpPr>
            <a:stCxn id="298" idx="5"/>
            <a:endCxn id="300" idx="1"/>
          </p:cNvCxnSpPr>
          <p:nvPr/>
        </p:nvCxnSpPr>
        <p:spPr>
          <a:xfrm>
            <a:off x="8534259" y="2619234"/>
            <a:ext cx="524100" cy="981300"/>
          </a:xfrm>
          <a:prstGeom prst="straightConnector1">
            <a:avLst/>
          </a:prstGeom>
          <a:noFill/>
          <a:ln cap="flat" cmpd="sng" w="28575">
            <a:solidFill>
              <a:schemeClr val="dk1"/>
            </a:solidFill>
            <a:prstDash val="solid"/>
            <a:round/>
            <a:headEnd len="sm" w="sm" type="none"/>
            <a:tailEnd len="med" w="med" type="triangle"/>
          </a:ln>
        </p:spPr>
      </p:cxnSp>
      <p:cxnSp>
        <p:nvCxnSpPr>
          <p:cNvPr id="306" name="Google Shape;306;p14"/>
          <p:cNvCxnSpPr>
            <a:stCxn id="300" idx="7"/>
            <a:endCxn id="299" idx="4"/>
          </p:cNvCxnSpPr>
          <p:nvPr/>
        </p:nvCxnSpPr>
        <p:spPr>
          <a:xfrm flipH="1" rot="10800000">
            <a:off x="9220059" y="2576390"/>
            <a:ext cx="300300" cy="1024200"/>
          </a:xfrm>
          <a:prstGeom prst="straightConnector1">
            <a:avLst/>
          </a:prstGeom>
          <a:noFill/>
          <a:ln cap="flat" cmpd="sng" w="28575">
            <a:solidFill>
              <a:schemeClr val="dk1"/>
            </a:solidFill>
            <a:prstDash val="solid"/>
            <a:round/>
            <a:headEnd len="sm" w="sm" type="none"/>
            <a:tailEnd len="med" w="med" type="triangle"/>
          </a:ln>
        </p:spPr>
      </p:cxnSp>
      <p:cxnSp>
        <p:nvCxnSpPr>
          <p:cNvPr id="307" name="Google Shape;307;p14"/>
          <p:cNvCxnSpPr>
            <a:stCxn id="299" idx="1"/>
            <a:endCxn id="298" idx="7"/>
          </p:cNvCxnSpPr>
          <p:nvPr/>
        </p:nvCxnSpPr>
        <p:spPr>
          <a:xfrm rot="5400000">
            <a:off x="8948765" y="1966940"/>
            <a:ext cx="76200" cy="905100"/>
          </a:xfrm>
          <a:prstGeom prst="curvedConnector3">
            <a:avLst>
              <a:gd fmla="val -343935" name="adj1"/>
            </a:avLst>
          </a:prstGeom>
          <a:noFill/>
          <a:ln cap="flat" cmpd="sng" w="9525">
            <a:solidFill>
              <a:schemeClr val="dk1"/>
            </a:solidFill>
            <a:prstDash val="dash"/>
            <a:round/>
            <a:headEnd len="sm" w="sm" type="none"/>
            <a:tailEnd len="med" w="med" type="triangle"/>
          </a:ln>
        </p:spPr>
      </p:cxnSp>
      <p:cxnSp>
        <p:nvCxnSpPr>
          <p:cNvPr id="308" name="Google Shape;308;p14"/>
          <p:cNvCxnSpPr>
            <a:stCxn id="299" idx="6"/>
            <a:endCxn id="301" idx="6"/>
          </p:cNvCxnSpPr>
          <p:nvPr/>
        </p:nvCxnSpPr>
        <p:spPr>
          <a:xfrm>
            <a:off x="9634537" y="2462212"/>
            <a:ext cx="381000" cy="685800"/>
          </a:xfrm>
          <a:prstGeom prst="curvedConnector3">
            <a:avLst>
              <a:gd fmla="val 160000" name="adj1"/>
            </a:avLst>
          </a:prstGeom>
          <a:noFill/>
          <a:ln cap="flat" cmpd="sng" w="9525">
            <a:solidFill>
              <a:schemeClr val="dk1"/>
            </a:solidFill>
            <a:prstDash val="dash"/>
            <a:round/>
            <a:headEnd len="sm" w="sm" type="none"/>
            <a:tailEnd len="med" w="med" type="triangle"/>
          </a:ln>
        </p:spPr>
      </p:cxnSp>
      <p:cxnSp>
        <p:nvCxnSpPr>
          <p:cNvPr id="309" name="Google Shape;309;p14"/>
          <p:cNvCxnSpPr>
            <a:stCxn id="299" idx="0"/>
            <a:endCxn id="302" idx="2"/>
          </p:cNvCxnSpPr>
          <p:nvPr/>
        </p:nvCxnSpPr>
        <p:spPr>
          <a:xfrm rot="5400000">
            <a:off x="8415337" y="2195512"/>
            <a:ext cx="952500" cy="1257300"/>
          </a:xfrm>
          <a:prstGeom prst="curvedConnector4">
            <a:avLst>
              <a:gd fmla="val -45338" name="adj1"/>
              <a:gd fmla="val 118180" name="adj2"/>
            </a:avLst>
          </a:prstGeom>
          <a:noFill/>
          <a:ln cap="flat" cmpd="sng" w="9525">
            <a:solidFill>
              <a:schemeClr val="dk1"/>
            </a:solidFill>
            <a:prstDash val="dash"/>
            <a:round/>
            <a:headEnd len="sm" w="sm" type="none"/>
            <a:tailEnd len="med" w="med" type="triangle"/>
          </a:ln>
        </p:spPr>
      </p:cxnSp>
      <p:cxnSp>
        <p:nvCxnSpPr>
          <p:cNvPr id="310" name="Google Shape;310;p14"/>
          <p:cNvCxnSpPr>
            <a:stCxn id="299" idx="7"/>
            <a:endCxn id="300" idx="6"/>
          </p:cNvCxnSpPr>
          <p:nvPr/>
        </p:nvCxnSpPr>
        <p:spPr>
          <a:xfrm rot="5400000">
            <a:off x="8777409" y="2857640"/>
            <a:ext cx="1299900" cy="347400"/>
          </a:xfrm>
          <a:prstGeom prst="curvedConnector4">
            <a:avLst>
              <a:gd fmla="val -20407" name="adj1"/>
              <a:gd fmla="val -273308" name="adj2"/>
            </a:avLst>
          </a:prstGeom>
          <a:noFill/>
          <a:ln cap="flat" cmpd="sng" w="9525">
            <a:solidFill>
              <a:schemeClr val="dk1"/>
            </a:solidFill>
            <a:prstDash val="dash"/>
            <a:round/>
            <a:headEnd len="sm" w="sm" type="none"/>
            <a:tailEnd len="med" w="med" type="triangle"/>
          </a:ln>
        </p:spPr>
      </p:cxnSp>
      <p:cxnSp>
        <p:nvCxnSpPr>
          <p:cNvPr id="311" name="Google Shape;311;p14"/>
          <p:cNvCxnSpPr>
            <a:stCxn id="299" idx="0"/>
            <a:endCxn id="299" idx="7"/>
          </p:cNvCxnSpPr>
          <p:nvPr/>
        </p:nvCxnSpPr>
        <p:spPr>
          <a:xfrm flipH="1" rot="-5400000">
            <a:off x="9543787" y="2324362"/>
            <a:ext cx="33600" cy="80700"/>
          </a:xfrm>
          <a:prstGeom prst="curvedConnector3">
            <a:avLst>
              <a:gd fmla="val -2007969" name="adj1"/>
            </a:avLst>
          </a:prstGeom>
          <a:noFill/>
          <a:ln cap="flat" cmpd="sng" w="9525">
            <a:solidFill>
              <a:schemeClr val="dk1"/>
            </a:solidFill>
            <a:prstDash val="dash"/>
            <a:round/>
            <a:headEnd len="sm" w="sm" type="none"/>
            <a:tailEnd len="med" w="med" type="triangle"/>
          </a:ln>
        </p:spPr>
      </p:cxnSp>
      <p:pic>
        <p:nvPicPr>
          <p:cNvPr id="312" name="Google Shape;312;p14"/>
          <p:cNvPicPr preferRelativeResize="0"/>
          <p:nvPr/>
        </p:nvPicPr>
        <p:blipFill rotWithShape="1">
          <a:blip r:embed="rId3">
            <a:alphaModFix/>
          </a:blip>
          <a:srcRect b="0" l="0" r="0" t="0"/>
          <a:stretch/>
        </p:blipFill>
        <p:spPr>
          <a:xfrm>
            <a:off x="7403284" y="4343400"/>
            <a:ext cx="4788715" cy="23621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Hidden Markov Models</a:t>
            </a:r>
            <a:endParaRPr/>
          </a:p>
        </p:txBody>
      </p:sp>
      <p:pic>
        <p:nvPicPr>
          <p:cNvPr id="318" name="Google Shape;318;p16"/>
          <p:cNvPicPr preferRelativeResize="0"/>
          <p:nvPr/>
        </p:nvPicPr>
        <p:blipFill rotWithShape="1">
          <a:blip r:embed="rId3">
            <a:alphaModFix/>
          </a:blip>
          <a:srcRect b="0" l="0" r="0" t="0"/>
          <a:stretch/>
        </p:blipFill>
        <p:spPr>
          <a:xfrm>
            <a:off x="3200400" y="1219200"/>
            <a:ext cx="5954245" cy="539761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Pacman – Sonar</a:t>
            </a:r>
            <a:endParaRPr/>
          </a:p>
        </p:txBody>
      </p:sp>
      <p:pic>
        <p:nvPicPr>
          <p:cNvPr descr="Screen Shot 2014-08-21 at 7.37.41 PM.png" id="324" name="Google Shape;324;p17"/>
          <p:cNvPicPr preferRelativeResize="0"/>
          <p:nvPr/>
        </p:nvPicPr>
        <p:blipFill rotWithShape="1">
          <a:blip r:embed="rId3">
            <a:alphaModFix/>
          </a:blip>
          <a:srcRect b="0" l="0" r="0" t="0"/>
          <a:stretch/>
        </p:blipFill>
        <p:spPr>
          <a:xfrm>
            <a:off x="3059111" y="1295400"/>
            <a:ext cx="6073778" cy="5107381"/>
          </a:xfrm>
          <a:prstGeom prst="rect">
            <a:avLst/>
          </a:prstGeom>
          <a:noFill/>
          <a:ln>
            <a:noFill/>
          </a:ln>
        </p:spPr>
      </p:pic>
      <p:sp>
        <p:nvSpPr>
          <p:cNvPr id="325" name="Google Shape;325;p17"/>
          <p:cNvSpPr txBox="1"/>
          <p:nvPr/>
        </p:nvSpPr>
        <p:spPr>
          <a:xfrm>
            <a:off x="7785911" y="6507901"/>
            <a:ext cx="440051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Calibri"/>
                <a:ea typeface="Calibri"/>
                <a:cs typeface="Calibri"/>
                <a:sym typeface="Calibri"/>
              </a:rPr>
              <a:t>[Demo: Pacman – Sonar – No Beliefs(L14D1)]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8"/>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Video of Demo Pacman – Sonar (no beliefs)</a:t>
            </a:r>
            <a:endParaRPr/>
          </a:p>
        </p:txBody>
      </p:sp>
      <p:pic>
        <p:nvPicPr>
          <p:cNvPr id="331" name="Google Shape;331;p18"/>
          <p:cNvPicPr preferRelativeResize="0"/>
          <p:nvPr/>
        </p:nvPicPr>
        <p:blipFill rotWithShape="1">
          <a:blip r:embed="rId3">
            <a:alphaModFix/>
          </a:blip>
          <a:srcRect b="0" l="0" r="0" t="0"/>
          <a:stretch/>
        </p:blipFill>
        <p:spPr>
          <a:xfrm>
            <a:off x="1981200" y="1143001"/>
            <a:ext cx="8305800" cy="5191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9"/>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Calibri"/>
                <a:ea typeface="Calibri"/>
                <a:cs typeface="Calibri"/>
                <a:sym typeface="Calibri"/>
              </a:rPr>
              <a:t>Hidden Markov Models</a:t>
            </a:r>
            <a:endParaRPr/>
          </a:p>
        </p:txBody>
      </p:sp>
      <p:sp>
        <p:nvSpPr>
          <p:cNvPr id="337" name="Google Shape;337;p19"/>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p>
            <a:pPr indent="-342882" lvl="0" marL="342882" rtl="0" algn="l">
              <a:lnSpc>
                <a:spcPct val="90000"/>
              </a:lnSpc>
              <a:spcBef>
                <a:spcPts val="0"/>
              </a:spcBef>
              <a:spcAft>
                <a:spcPts val="0"/>
              </a:spcAft>
              <a:buSzPts val="2400"/>
              <a:buChar char="o"/>
            </a:pPr>
            <a:r>
              <a:rPr lang="en-US" sz="2400">
                <a:latin typeface="Calibri"/>
                <a:ea typeface="Calibri"/>
                <a:cs typeface="Calibri"/>
                <a:sym typeface="Calibri"/>
              </a:rPr>
              <a:t>Markov chains not so useful for most agents</a:t>
            </a:r>
            <a:endParaRPr/>
          </a:p>
          <a:p>
            <a:pPr indent="-285736" lvl="1" marL="742913" rtl="0" algn="l">
              <a:lnSpc>
                <a:spcPct val="90000"/>
              </a:lnSpc>
              <a:spcBef>
                <a:spcPts val="400"/>
              </a:spcBef>
              <a:spcAft>
                <a:spcPts val="0"/>
              </a:spcAft>
              <a:buSzPts val="2000"/>
              <a:buChar char="o"/>
            </a:pPr>
            <a:r>
              <a:rPr lang="en-US" sz="2000">
                <a:latin typeface="Calibri"/>
                <a:ea typeface="Calibri"/>
                <a:cs typeface="Calibri"/>
                <a:sym typeface="Calibri"/>
              </a:rPr>
              <a:t>Need observations to update your beliefs</a:t>
            </a:r>
            <a:endParaRPr/>
          </a:p>
          <a:p>
            <a:pPr indent="-158736" lvl="1" marL="742913" rtl="0" algn="l">
              <a:lnSpc>
                <a:spcPct val="90000"/>
              </a:lnSpc>
              <a:spcBef>
                <a:spcPts val="400"/>
              </a:spcBef>
              <a:spcAft>
                <a:spcPts val="0"/>
              </a:spcAft>
              <a:buSzPts val="2000"/>
              <a:buNone/>
            </a:pPr>
            <a:r>
              <a:t/>
            </a:r>
            <a:endParaRPr sz="2000">
              <a:latin typeface="Calibri"/>
              <a:ea typeface="Calibri"/>
              <a:cs typeface="Calibri"/>
              <a:sym typeface="Calibri"/>
            </a:endParaRPr>
          </a:p>
          <a:p>
            <a:pPr indent="-342882" lvl="0" marL="342882" rtl="0" algn="l">
              <a:lnSpc>
                <a:spcPct val="90000"/>
              </a:lnSpc>
              <a:spcBef>
                <a:spcPts val="480"/>
              </a:spcBef>
              <a:spcAft>
                <a:spcPts val="0"/>
              </a:spcAft>
              <a:buSzPts val="2400"/>
              <a:buChar char="o"/>
            </a:pPr>
            <a:r>
              <a:rPr lang="en-US" sz="2400">
                <a:latin typeface="Calibri"/>
                <a:ea typeface="Calibri"/>
                <a:cs typeface="Calibri"/>
                <a:sym typeface="Calibri"/>
              </a:rPr>
              <a:t>Hidden Markov models (HMMs)</a:t>
            </a:r>
            <a:endParaRPr/>
          </a:p>
          <a:p>
            <a:pPr indent="-285736" lvl="1" marL="742913" rtl="0" algn="l">
              <a:lnSpc>
                <a:spcPct val="90000"/>
              </a:lnSpc>
              <a:spcBef>
                <a:spcPts val="400"/>
              </a:spcBef>
              <a:spcAft>
                <a:spcPts val="0"/>
              </a:spcAft>
              <a:buSzPts val="2000"/>
              <a:buChar char="o"/>
            </a:pPr>
            <a:r>
              <a:rPr lang="en-US" sz="2000">
                <a:latin typeface="Calibri"/>
                <a:ea typeface="Calibri"/>
                <a:cs typeface="Calibri"/>
                <a:sym typeface="Calibri"/>
              </a:rPr>
              <a:t>Underlying Markov chain over states X</a:t>
            </a:r>
            <a:endParaRPr/>
          </a:p>
          <a:p>
            <a:pPr indent="-285736" lvl="1" marL="742913" rtl="0" algn="l">
              <a:lnSpc>
                <a:spcPct val="90000"/>
              </a:lnSpc>
              <a:spcBef>
                <a:spcPts val="400"/>
              </a:spcBef>
              <a:spcAft>
                <a:spcPts val="0"/>
              </a:spcAft>
              <a:buSzPts val="2000"/>
              <a:buChar char="o"/>
            </a:pPr>
            <a:r>
              <a:rPr lang="en-US" sz="2000">
                <a:latin typeface="Calibri"/>
                <a:ea typeface="Calibri"/>
                <a:cs typeface="Calibri"/>
                <a:sym typeface="Calibri"/>
              </a:rPr>
              <a:t>You observe outputs (effects) at each time step</a:t>
            </a:r>
            <a:endParaRPr/>
          </a:p>
        </p:txBody>
      </p:sp>
      <p:sp>
        <p:nvSpPr>
          <p:cNvPr id="338" name="Google Shape;338;p19"/>
          <p:cNvSpPr/>
          <p:nvPr/>
        </p:nvSpPr>
        <p:spPr>
          <a:xfrm>
            <a:off x="5943600" y="4267200"/>
            <a:ext cx="533400" cy="533400"/>
          </a:xfrm>
          <a:prstGeom prst="ellipse">
            <a:avLst/>
          </a:prstGeom>
          <a:solidFill>
            <a:schemeClr val="lt1"/>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lt1"/>
                </a:solidFill>
                <a:latin typeface="Calibri"/>
                <a:ea typeface="Calibri"/>
                <a:cs typeface="Calibri"/>
                <a:sym typeface="Calibri"/>
              </a:rPr>
              <a:t>X</a:t>
            </a:r>
            <a:r>
              <a:rPr b="0" baseline="-25000" i="0" lang="en-US" sz="2400" u="none" cap="none" strike="noStrike">
                <a:solidFill>
                  <a:schemeClr val="lt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339" name="Google Shape;339;p19"/>
          <p:cNvCxnSpPr>
            <a:stCxn id="338" idx="4"/>
            <a:endCxn id="340" idx="0"/>
          </p:cNvCxnSpPr>
          <p:nvPr/>
        </p:nvCxnSpPr>
        <p:spPr>
          <a:xfrm>
            <a:off x="6210300" y="4800600"/>
            <a:ext cx="0" cy="533400"/>
          </a:xfrm>
          <a:prstGeom prst="straightConnector1">
            <a:avLst/>
          </a:prstGeom>
          <a:noFill/>
          <a:ln cap="flat" cmpd="sng" w="28575">
            <a:solidFill>
              <a:schemeClr val="lt1"/>
            </a:solidFill>
            <a:prstDash val="solid"/>
            <a:round/>
            <a:headEnd len="sm" w="sm" type="none"/>
            <a:tailEnd len="lg" w="lg" type="triangle"/>
          </a:ln>
        </p:spPr>
      </p:cxnSp>
      <p:sp>
        <p:nvSpPr>
          <p:cNvPr id="341" name="Google Shape;341;p19"/>
          <p:cNvSpPr/>
          <p:nvPr/>
        </p:nvSpPr>
        <p:spPr>
          <a:xfrm>
            <a:off x="2590800" y="42672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X</a:t>
            </a:r>
            <a:r>
              <a:rPr b="0" baseline="-25000" i="0" lang="en-US" sz="24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cxnSp>
        <p:nvCxnSpPr>
          <p:cNvPr id="342" name="Google Shape;342;p19"/>
          <p:cNvCxnSpPr>
            <a:stCxn id="341" idx="4"/>
            <a:endCxn id="343" idx="0"/>
          </p:cNvCxnSpPr>
          <p:nvPr/>
        </p:nvCxnSpPr>
        <p:spPr>
          <a:xfrm>
            <a:off x="2857500" y="4800600"/>
            <a:ext cx="0" cy="533400"/>
          </a:xfrm>
          <a:prstGeom prst="straightConnector1">
            <a:avLst/>
          </a:prstGeom>
          <a:noFill/>
          <a:ln cap="flat" cmpd="sng" w="28575">
            <a:solidFill>
              <a:schemeClr val="dk1"/>
            </a:solidFill>
            <a:prstDash val="solid"/>
            <a:round/>
            <a:headEnd len="sm" w="sm" type="none"/>
            <a:tailEnd len="lg" w="lg" type="triangle"/>
          </a:ln>
        </p:spPr>
      </p:cxnSp>
      <p:sp>
        <p:nvSpPr>
          <p:cNvPr id="344" name="Google Shape;344;p19"/>
          <p:cNvSpPr/>
          <p:nvPr/>
        </p:nvSpPr>
        <p:spPr>
          <a:xfrm>
            <a:off x="1676400" y="5334000"/>
            <a:ext cx="533400" cy="533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E</a:t>
            </a:r>
            <a:r>
              <a:rPr b="0" baseline="-2500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cxnSp>
        <p:nvCxnSpPr>
          <p:cNvPr id="345" name="Google Shape;345;p19"/>
          <p:cNvCxnSpPr>
            <a:stCxn id="346" idx="6"/>
            <a:endCxn id="341" idx="2"/>
          </p:cNvCxnSpPr>
          <p:nvPr/>
        </p:nvCxnSpPr>
        <p:spPr>
          <a:xfrm>
            <a:off x="2209800" y="4533900"/>
            <a:ext cx="381000" cy="0"/>
          </a:xfrm>
          <a:prstGeom prst="straightConnector1">
            <a:avLst/>
          </a:prstGeom>
          <a:noFill/>
          <a:ln cap="flat" cmpd="sng" w="28575">
            <a:solidFill>
              <a:schemeClr val="dk1"/>
            </a:solidFill>
            <a:prstDash val="solid"/>
            <a:round/>
            <a:headEnd len="sm" w="sm" type="none"/>
            <a:tailEnd len="lg" w="lg" type="triangle"/>
          </a:ln>
        </p:spPr>
      </p:cxnSp>
      <p:sp>
        <p:nvSpPr>
          <p:cNvPr id="346" name="Google Shape;346;p19"/>
          <p:cNvSpPr/>
          <p:nvPr/>
        </p:nvSpPr>
        <p:spPr>
          <a:xfrm>
            <a:off x="1676400" y="42672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X</a:t>
            </a:r>
            <a:r>
              <a:rPr b="0" baseline="-2500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cxnSp>
        <p:nvCxnSpPr>
          <p:cNvPr id="347" name="Google Shape;347;p19"/>
          <p:cNvCxnSpPr>
            <a:stCxn id="346" idx="4"/>
            <a:endCxn id="344" idx="0"/>
          </p:cNvCxnSpPr>
          <p:nvPr/>
        </p:nvCxnSpPr>
        <p:spPr>
          <a:xfrm>
            <a:off x="1943100" y="4800600"/>
            <a:ext cx="0" cy="533400"/>
          </a:xfrm>
          <a:prstGeom prst="straightConnector1">
            <a:avLst/>
          </a:prstGeom>
          <a:noFill/>
          <a:ln cap="flat" cmpd="sng" w="28575">
            <a:solidFill>
              <a:schemeClr val="dk1"/>
            </a:solidFill>
            <a:prstDash val="solid"/>
            <a:round/>
            <a:headEnd len="sm" w="sm" type="none"/>
            <a:tailEnd len="lg" w="lg" type="triangle"/>
          </a:ln>
        </p:spPr>
      </p:cxnSp>
      <p:sp>
        <p:nvSpPr>
          <p:cNvPr id="348" name="Google Shape;348;p19"/>
          <p:cNvSpPr/>
          <p:nvPr/>
        </p:nvSpPr>
        <p:spPr>
          <a:xfrm>
            <a:off x="3505200" y="42672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X</a:t>
            </a:r>
            <a:r>
              <a:rPr b="0" baseline="-25000" i="0" lang="en-US" sz="24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cxnSp>
        <p:nvCxnSpPr>
          <p:cNvPr id="349" name="Google Shape;349;p19"/>
          <p:cNvCxnSpPr>
            <a:stCxn id="348" idx="6"/>
            <a:endCxn id="350" idx="2"/>
          </p:cNvCxnSpPr>
          <p:nvPr/>
        </p:nvCxnSpPr>
        <p:spPr>
          <a:xfrm>
            <a:off x="4038600" y="4533900"/>
            <a:ext cx="381000" cy="0"/>
          </a:xfrm>
          <a:prstGeom prst="straightConnector1">
            <a:avLst/>
          </a:prstGeom>
          <a:noFill/>
          <a:ln cap="flat" cmpd="sng" w="28575">
            <a:solidFill>
              <a:schemeClr val="dk1"/>
            </a:solidFill>
            <a:prstDash val="solid"/>
            <a:round/>
            <a:headEnd len="sm" w="sm" type="none"/>
            <a:tailEnd len="lg" w="lg" type="triangle"/>
          </a:ln>
        </p:spPr>
      </p:cxnSp>
      <p:cxnSp>
        <p:nvCxnSpPr>
          <p:cNvPr id="351" name="Google Shape;351;p19"/>
          <p:cNvCxnSpPr>
            <a:stCxn id="341" idx="6"/>
            <a:endCxn id="348" idx="2"/>
          </p:cNvCxnSpPr>
          <p:nvPr/>
        </p:nvCxnSpPr>
        <p:spPr>
          <a:xfrm>
            <a:off x="3124200" y="4533900"/>
            <a:ext cx="381000" cy="0"/>
          </a:xfrm>
          <a:prstGeom prst="straightConnector1">
            <a:avLst/>
          </a:prstGeom>
          <a:noFill/>
          <a:ln cap="flat" cmpd="sng" w="28575">
            <a:solidFill>
              <a:schemeClr val="dk1"/>
            </a:solidFill>
            <a:prstDash val="solid"/>
            <a:round/>
            <a:headEnd len="sm" w="sm" type="none"/>
            <a:tailEnd len="lg" w="lg" type="triangle"/>
          </a:ln>
        </p:spPr>
      </p:cxnSp>
      <p:sp>
        <p:nvSpPr>
          <p:cNvPr id="350" name="Google Shape;350;p19"/>
          <p:cNvSpPr/>
          <p:nvPr/>
        </p:nvSpPr>
        <p:spPr>
          <a:xfrm>
            <a:off x="4419600" y="42672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X</a:t>
            </a:r>
            <a:r>
              <a:rPr b="0" baseline="-25000" i="0" lang="en-US" sz="24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cxnSp>
        <p:nvCxnSpPr>
          <p:cNvPr id="352" name="Google Shape;352;p19"/>
          <p:cNvCxnSpPr>
            <a:stCxn id="350" idx="6"/>
            <a:endCxn id="338" idx="2"/>
          </p:cNvCxnSpPr>
          <p:nvPr/>
        </p:nvCxnSpPr>
        <p:spPr>
          <a:xfrm>
            <a:off x="4953000" y="4533900"/>
            <a:ext cx="990600" cy="0"/>
          </a:xfrm>
          <a:prstGeom prst="straightConnector1">
            <a:avLst/>
          </a:prstGeom>
          <a:noFill/>
          <a:ln cap="flat" cmpd="sng" w="28575">
            <a:solidFill>
              <a:schemeClr val="dk1"/>
            </a:solidFill>
            <a:prstDash val="dash"/>
            <a:round/>
            <a:headEnd len="sm" w="sm" type="none"/>
            <a:tailEnd len="lg" w="lg" type="triangle"/>
          </a:ln>
        </p:spPr>
      </p:cxnSp>
      <p:sp>
        <p:nvSpPr>
          <p:cNvPr id="343" name="Google Shape;343;p19"/>
          <p:cNvSpPr/>
          <p:nvPr/>
        </p:nvSpPr>
        <p:spPr>
          <a:xfrm>
            <a:off x="2590800" y="5334000"/>
            <a:ext cx="533400" cy="533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45700" lIns="91425" spcFirstLastPara="1" rIns="0"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E</a:t>
            </a:r>
            <a:r>
              <a:rPr b="0" baseline="-25000" i="0" lang="en-US" sz="24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353" name="Google Shape;353;p19"/>
          <p:cNvSpPr/>
          <p:nvPr/>
        </p:nvSpPr>
        <p:spPr>
          <a:xfrm>
            <a:off x="3505200" y="5334000"/>
            <a:ext cx="533400" cy="533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E</a:t>
            </a:r>
            <a:r>
              <a:rPr b="0" baseline="-25000" i="0" lang="en-US" sz="24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354" name="Google Shape;354;p19"/>
          <p:cNvSpPr/>
          <p:nvPr/>
        </p:nvSpPr>
        <p:spPr>
          <a:xfrm>
            <a:off x="4419600" y="5334000"/>
            <a:ext cx="533400" cy="533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45700" lIns="91425" spcFirstLastPara="1" rIns="0"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E</a:t>
            </a:r>
            <a:r>
              <a:rPr b="0" baseline="-25000" i="0" lang="en-US" sz="24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340" name="Google Shape;340;p19"/>
          <p:cNvSpPr/>
          <p:nvPr/>
        </p:nvSpPr>
        <p:spPr>
          <a:xfrm>
            <a:off x="5943600" y="5334000"/>
            <a:ext cx="533400" cy="533400"/>
          </a:xfrm>
          <a:prstGeom prst="ellipse">
            <a:avLst/>
          </a:prstGeom>
          <a:solidFill>
            <a:schemeClr val="lt1"/>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lt1"/>
                </a:solidFill>
                <a:latin typeface="Calibri"/>
                <a:ea typeface="Calibri"/>
                <a:cs typeface="Calibri"/>
                <a:sym typeface="Calibri"/>
              </a:rPr>
              <a:t>E</a:t>
            </a:r>
            <a:r>
              <a:rPr b="0" baseline="-25000" i="0" lang="en-US" sz="2400" u="none" cap="none" strike="noStrike">
                <a:solidFill>
                  <a:schemeClr val="lt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355" name="Google Shape;355;p19"/>
          <p:cNvCxnSpPr>
            <a:stCxn id="348" idx="4"/>
            <a:endCxn id="353" idx="0"/>
          </p:cNvCxnSpPr>
          <p:nvPr/>
        </p:nvCxnSpPr>
        <p:spPr>
          <a:xfrm>
            <a:off x="3771900" y="4800600"/>
            <a:ext cx="0" cy="533400"/>
          </a:xfrm>
          <a:prstGeom prst="straightConnector1">
            <a:avLst/>
          </a:prstGeom>
          <a:noFill/>
          <a:ln cap="flat" cmpd="sng" w="28575">
            <a:solidFill>
              <a:schemeClr val="dk1"/>
            </a:solidFill>
            <a:prstDash val="solid"/>
            <a:round/>
            <a:headEnd len="sm" w="sm" type="none"/>
            <a:tailEnd len="lg" w="lg" type="triangle"/>
          </a:ln>
        </p:spPr>
      </p:cxnSp>
      <p:cxnSp>
        <p:nvCxnSpPr>
          <p:cNvPr id="356" name="Google Shape;356;p19"/>
          <p:cNvCxnSpPr>
            <a:stCxn id="350" idx="4"/>
            <a:endCxn id="354" idx="0"/>
          </p:cNvCxnSpPr>
          <p:nvPr/>
        </p:nvCxnSpPr>
        <p:spPr>
          <a:xfrm>
            <a:off x="4686300" y="4800600"/>
            <a:ext cx="0" cy="533400"/>
          </a:xfrm>
          <a:prstGeom prst="straightConnector1">
            <a:avLst/>
          </a:prstGeom>
          <a:noFill/>
          <a:ln cap="flat" cmpd="sng" w="28575">
            <a:solidFill>
              <a:schemeClr val="dk1"/>
            </a:solidFill>
            <a:prstDash val="solid"/>
            <a:round/>
            <a:headEnd len="sm" w="sm" type="none"/>
            <a:tailEnd len="lg" w="lg" type="triangle"/>
          </a:ln>
        </p:spPr>
      </p:cxnSp>
      <p:pic>
        <p:nvPicPr>
          <p:cNvPr id="357" name="Google Shape;357;p19"/>
          <p:cNvPicPr preferRelativeResize="0"/>
          <p:nvPr/>
        </p:nvPicPr>
        <p:blipFill rotWithShape="1">
          <a:blip r:embed="rId3">
            <a:alphaModFix/>
          </a:blip>
          <a:srcRect b="0" l="0" r="0" t="0"/>
          <a:stretch/>
        </p:blipFill>
        <p:spPr>
          <a:xfrm>
            <a:off x="6781800" y="1524000"/>
            <a:ext cx="5107669" cy="463018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0"/>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Calibri"/>
                <a:ea typeface="Calibri"/>
                <a:cs typeface="Calibri"/>
                <a:sym typeface="Calibri"/>
              </a:rPr>
              <a:t>Example: Weather HMM</a:t>
            </a:r>
            <a:endParaRPr/>
          </a:p>
        </p:txBody>
      </p:sp>
      <p:cxnSp>
        <p:nvCxnSpPr>
          <p:cNvPr id="364" name="Google Shape;364;p20"/>
          <p:cNvCxnSpPr>
            <a:endCxn id="365" idx="2"/>
          </p:cNvCxnSpPr>
          <p:nvPr/>
        </p:nvCxnSpPr>
        <p:spPr>
          <a:xfrm>
            <a:off x="3124200" y="2057400"/>
            <a:ext cx="533400" cy="0"/>
          </a:xfrm>
          <a:prstGeom prst="straightConnector1">
            <a:avLst/>
          </a:prstGeom>
          <a:noFill/>
          <a:ln cap="flat" cmpd="sng" w="9525">
            <a:solidFill>
              <a:srgbClr val="2E2E97"/>
            </a:solidFill>
            <a:prstDash val="solid"/>
            <a:round/>
            <a:headEnd len="sm" w="sm" type="none"/>
            <a:tailEnd len="med" w="med" type="stealth"/>
          </a:ln>
        </p:spPr>
      </p:cxnSp>
      <p:graphicFrame>
        <p:nvGraphicFramePr>
          <p:cNvPr id="366" name="Google Shape;366;p20"/>
          <p:cNvGraphicFramePr/>
          <p:nvPr/>
        </p:nvGraphicFramePr>
        <p:xfrm>
          <a:off x="7467600" y="4572000"/>
          <a:ext cx="3000000" cy="3000000"/>
        </p:xfrm>
        <a:graphic>
          <a:graphicData uri="http://schemas.openxmlformats.org/drawingml/2006/table">
            <a:tbl>
              <a:tblPr bandRow="1" firstRow="1">
                <a:noFill/>
                <a:tableStyleId>{0D968AB5-F9FD-478D-8B2E-F9D144DACDA4}</a:tableStyleId>
              </a:tblPr>
              <a:tblGrid>
                <a:gridCol w="570675"/>
                <a:gridCol w="574425"/>
                <a:gridCol w="1064700"/>
              </a:tblGrid>
              <a:tr h="381125">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latin typeface="Calibri"/>
                          <a:ea typeface="Calibri"/>
                          <a:cs typeface="Calibri"/>
                          <a:sym typeface="Calibri"/>
                        </a:rPr>
                        <a:t>R</a:t>
                      </a:r>
                      <a:r>
                        <a:rPr b="0" baseline="-25000" lang="en-US" sz="1800" u="none" cap="none" strike="noStrike">
                          <a:latin typeface="Calibri"/>
                          <a:ea typeface="Calibri"/>
                          <a:cs typeface="Calibri"/>
                          <a:sym typeface="Calibri"/>
                        </a:rPr>
                        <a:t>t-1</a:t>
                      </a:r>
                      <a:endParaRPr sz="1400" u="none" cap="none" strike="noStrike"/>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latin typeface="Calibri"/>
                          <a:ea typeface="Calibri"/>
                          <a:cs typeface="Calibri"/>
                          <a:sym typeface="Calibri"/>
                        </a:rPr>
                        <a:t>R</a:t>
                      </a:r>
                      <a:r>
                        <a:rPr b="0" baseline="-25000" lang="en-US" sz="1800" u="none" cap="none" strike="noStrike">
                          <a:latin typeface="Calibri"/>
                          <a:ea typeface="Calibri"/>
                          <a:cs typeface="Calibri"/>
                          <a:sym typeface="Calibri"/>
                        </a:rPr>
                        <a:t>t</a:t>
                      </a:r>
                      <a:endParaRPr b="0" baseline="-25000"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latin typeface="Calibri"/>
                          <a:ea typeface="Calibri"/>
                          <a:cs typeface="Calibri"/>
                          <a:sym typeface="Calibri"/>
                        </a:rPr>
                        <a:t>P(R</a:t>
                      </a:r>
                      <a:r>
                        <a:rPr b="0" baseline="-25000" lang="en-US" sz="1800" u="none" cap="none" strike="noStrike">
                          <a:latin typeface="Calibri"/>
                          <a:ea typeface="Calibri"/>
                          <a:cs typeface="Calibri"/>
                          <a:sym typeface="Calibri"/>
                        </a:rPr>
                        <a:t>t</a:t>
                      </a:r>
                      <a:r>
                        <a:rPr b="0" lang="en-US" sz="1800" u="none" cap="none" strike="noStrike">
                          <a:latin typeface="Calibri"/>
                          <a:ea typeface="Calibri"/>
                          <a:cs typeface="Calibri"/>
                          <a:sym typeface="Calibri"/>
                        </a:rPr>
                        <a:t>|R</a:t>
                      </a:r>
                      <a:r>
                        <a:rPr b="0" baseline="-25000" lang="en-US" sz="1800" u="none" cap="none" strike="noStrike">
                          <a:latin typeface="Calibri"/>
                          <a:ea typeface="Calibri"/>
                          <a:cs typeface="Calibri"/>
                          <a:sym typeface="Calibri"/>
                        </a:rPr>
                        <a:t>t-1</a:t>
                      </a:r>
                      <a:r>
                        <a:rPr b="0" lang="en-US" sz="1800" u="none" cap="none" strike="noStrike">
                          <a:latin typeface="Calibri"/>
                          <a:ea typeface="Calibri"/>
                          <a:cs typeface="Calibri"/>
                          <a:sym typeface="Calibri"/>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333399"/>
                          </a:solidFill>
                          <a:latin typeface="Calibri"/>
                          <a:ea typeface="Calibri"/>
                          <a:cs typeface="Calibri"/>
                          <a:sym typeface="Calibri"/>
                        </a:rPr>
                        <a:t>+r</a:t>
                      </a:r>
                      <a:endParaRPr sz="1400" u="none" cap="none" strike="noStrike"/>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333399"/>
                          </a:solidFill>
                          <a:latin typeface="Calibri"/>
                          <a:ea typeface="Calibri"/>
                          <a:cs typeface="Calibri"/>
                          <a:sym typeface="Calibri"/>
                        </a:rPr>
                        <a:t>+r</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333399"/>
                          </a:solidFill>
                          <a:latin typeface="Calibri"/>
                          <a:ea typeface="Calibri"/>
                          <a:cs typeface="Calibri"/>
                          <a:sym typeface="Calibri"/>
                        </a:rPr>
                        <a:t>0.7</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+r</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-r</a:t>
                      </a:r>
                      <a:endParaRPr b="0" sz="1800" u="none" cap="none" strike="noStrike">
                        <a:solidFill>
                          <a:srgbClr val="333399"/>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333399"/>
                          </a:solidFill>
                          <a:latin typeface="Calibri"/>
                          <a:ea typeface="Calibri"/>
                          <a:cs typeface="Calibri"/>
                          <a:sym typeface="Calibri"/>
                        </a:rPr>
                        <a:t>0.3</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-r</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333399"/>
                          </a:solidFill>
                          <a:latin typeface="Calibri"/>
                          <a:ea typeface="Calibri"/>
                          <a:cs typeface="Calibri"/>
                          <a:sym typeface="Calibri"/>
                        </a:rPr>
                        <a:t>+r</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333399"/>
                          </a:solidFill>
                          <a:latin typeface="Calibri"/>
                          <a:ea typeface="Calibri"/>
                          <a:cs typeface="Calibri"/>
                          <a:sym typeface="Calibri"/>
                        </a:rPr>
                        <a:t>0.3</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-r</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-r</a:t>
                      </a:r>
                      <a:endParaRPr b="0" sz="1800" u="none" cap="none" strike="noStrike">
                        <a:solidFill>
                          <a:srgbClr val="333399"/>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333399"/>
                          </a:solidFill>
                          <a:latin typeface="Calibri"/>
                          <a:ea typeface="Calibri"/>
                          <a:cs typeface="Calibri"/>
                          <a:sym typeface="Calibri"/>
                        </a:rPr>
                        <a:t>0.7</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367" name="Google Shape;367;p20"/>
          <p:cNvSpPr/>
          <p:nvPr/>
        </p:nvSpPr>
        <p:spPr>
          <a:xfrm>
            <a:off x="1371600" y="2941638"/>
            <a:ext cx="1981200" cy="762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333399"/>
                </a:solidFill>
                <a:latin typeface="Calibri"/>
                <a:ea typeface="Calibri"/>
                <a:cs typeface="Calibri"/>
                <a:sym typeface="Calibri"/>
              </a:rPr>
              <a:t>Umbrella</a:t>
            </a:r>
            <a:r>
              <a:rPr b="0" baseline="-25000" i="0" lang="en-US" sz="1800" u="none" cap="none" strike="noStrike">
                <a:solidFill>
                  <a:srgbClr val="333399"/>
                </a:solidFill>
                <a:latin typeface="Calibri"/>
                <a:ea typeface="Calibri"/>
                <a:cs typeface="Calibri"/>
                <a:sym typeface="Calibri"/>
              </a:rPr>
              <a:t>t-1</a:t>
            </a:r>
            <a:endParaRPr b="0" i="0" sz="1400" u="none" cap="none" strike="noStrike">
              <a:solidFill>
                <a:srgbClr val="000000"/>
              </a:solidFill>
              <a:latin typeface="Arial"/>
              <a:ea typeface="Arial"/>
              <a:cs typeface="Arial"/>
              <a:sym typeface="Arial"/>
            </a:endParaRPr>
          </a:p>
        </p:txBody>
      </p:sp>
      <p:cxnSp>
        <p:nvCxnSpPr>
          <p:cNvPr id="368" name="Google Shape;368;p20"/>
          <p:cNvCxnSpPr>
            <a:endCxn id="367" idx="0"/>
          </p:cNvCxnSpPr>
          <p:nvPr/>
        </p:nvCxnSpPr>
        <p:spPr>
          <a:xfrm>
            <a:off x="2362200" y="2438538"/>
            <a:ext cx="0" cy="503100"/>
          </a:xfrm>
          <a:prstGeom prst="straightConnector1">
            <a:avLst/>
          </a:prstGeom>
          <a:noFill/>
          <a:ln cap="flat" cmpd="sng" w="9525">
            <a:solidFill>
              <a:srgbClr val="2E2E97"/>
            </a:solidFill>
            <a:prstDash val="solid"/>
            <a:round/>
            <a:headEnd len="sm" w="sm" type="none"/>
            <a:tailEnd len="med" w="med" type="stealth"/>
          </a:ln>
        </p:spPr>
      </p:cxnSp>
      <p:cxnSp>
        <p:nvCxnSpPr>
          <p:cNvPr id="369" name="Google Shape;369;p20"/>
          <p:cNvCxnSpPr/>
          <p:nvPr/>
        </p:nvCxnSpPr>
        <p:spPr>
          <a:xfrm>
            <a:off x="4648200" y="2446338"/>
            <a:ext cx="0" cy="503238"/>
          </a:xfrm>
          <a:prstGeom prst="straightConnector1">
            <a:avLst/>
          </a:prstGeom>
          <a:noFill/>
          <a:ln cap="flat" cmpd="sng" w="9525">
            <a:solidFill>
              <a:srgbClr val="2E2E97"/>
            </a:solidFill>
            <a:prstDash val="solid"/>
            <a:round/>
            <a:headEnd len="sm" w="sm" type="none"/>
            <a:tailEnd len="med" w="med" type="stealth"/>
          </a:ln>
        </p:spPr>
      </p:cxnSp>
      <p:cxnSp>
        <p:nvCxnSpPr>
          <p:cNvPr id="370" name="Google Shape;370;p20"/>
          <p:cNvCxnSpPr>
            <a:endCxn id="371" idx="2"/>
          </p:cNvCxnSpPr>
          <p:nvPr/>
        </p:nvCxnSpPr>
        <p:spPr>
          <a:xfrm flipH="1" rot="10800000">
            <a:off x="5410200" y="2057400"/>
            <a:ext cx="533400" cy="7800"/>
          </a:xfrm>
          <a:prstGeom prst="straightConnector1">
            <a:avLst/>
          </a:prstGeom>
          <a:noFill/>
          <a:ln cap="flat" cmpd="sng" w="9525">
            <a:solidFill>
              <a:srgbClr val="2E2E97"/>
            </a:solidFill>
            <a:prstDash val="solid"/>
            <a:round/>
            <a:headEnd len="sm" w="sm" type="none"/>
            <a:tailEnd len="med" w="med" type="stealth"/>
          </a:ln>
        </p:spPr>
      </p:cxnSp>
      <p:cxnSp>
        <p:nvCxnSpPr>
          <p:cNvPr id="372" name="Google Shape;372;p20"/>
          <p:cNvCxnSpPr/>
          <p:nvPr/>
        </p:nvCxnSpPr>
        <p:spPr>
          <a:xfrm>
            <a:off x="6934200" y="2454276"/>
            <a:ext cx="0" cy="503238"/>
          </a:xfrm>
          <a:prstGeom prst="straightConnector1">
            <a:avLst/>
          </a:prstGeom>
          <a:noFill/>
          <a:ln cap="flat" cmpd="sng" w="9525">
            <a:solidFill>
              <a:srgbClr val="2E2E97"/>
            </a:solidFill>
            <a:prstDash val="solid"/>
            <a:round/>
            <a:headEnd len="sm" w="sm" type="none"/>
            <a:tailEnd len="med" w="med" type="stealth"/>
          </a:ln>
        </p:spPr>
      </p:cxnSp>
      <p:graphicFrame>
        <p:nvGraphicFramePr>
          <p:cNvPr id="373" name="Google Shape;373;p20"/>
          <p:cNvGraphicFramePr/>
          <p:nvPr/>
        </p:nvGraphicFramePr>
        <p:xfrm>
          <a:off x="9829800" y="4572000"/>
          <a:ext cx="3000000" cy="3000000"/>
        </p:xfrm>
        <a:graphic>
          <a:graphicData uri="http://schemas.openxmlformats.org/drawingml/2006/table">
            <a:tbl>
              <a:tblPr bandRow="1" firstRow="1">
                <a:noFill/>
                <a:tableStyleId>{0D968AB5-F9FD-478D-8B2E-F9D144DACDA4}</a:tableStyleId>
              </a:tblPr>
              <a:tblGrid>
                <a:gridCol w="570675"/>
                <a:gridCol w="574425"/>
                <a:gridCol w="1064700"/>
              </a:tblGrid>
              <a:tr h="381125">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latin typeface="Calibri"/>
                          <a:ea typeface="Calibri"/>
                          <a:cs typeface="Calibri"/>
                          <a:sym typeface="Calibri"/>
                        </a:rPr>
                        <a:t>R</a:t>
                      </a:r>
                      <a:r>
                        <a:rPr b="0" baseline="-25000" lang="en-US" sz="1800" u="none" cap="none" strike="noStrike">
                          <a:latin typeface="Calibri"/>
                          <a:ea typeface="Calibri"/>
                          <a:cs typeface="Calibri"/>
                          <a:sym typeface="Calibri"/>
                        </a:rPr>
                        <a:t>t</a:t>
                      </a:r>
                      <a:endParaRPr b="0" baseline="-25000" sz="1800" u="none" cap="none" strike="noStrike">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latin typeface="Calibri"/>
                          <a:ea typeface="Calibri"/>
                          <a:cs typeface="Calibri"/>
                          <a:sym typeface="Calibri"/>
                        </a:rPr>
                        <a:t>U</a:t>
                      </a:r>
                      <a:r>
                        <a:rPr b="0" baseline="-25000" lang="en-US" sz="1800" u="none" cap="none" strike="noStrike">
                          <a:latin typeface="Calibri"/>
                          <a:ea typeface="Calibri"/>
                          <a:cs typeface="Calibri"/>
                          <a:sym typeface="Calibri"/>
                        </a:rPr>
                        <a:t>t</a:t>
                      </a:r>
                      <a:endParaRPr b="0" baseline="-25000"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latin typeface="Calibri"/>
                          <a:ea typeface="Calibri"/>
                          <a:cs typeface="Calibri"/>
                          <a:sym typeface="Calibri"/>
                        </a:rPr>
                        <a:t>P(U</a:t>
                      </a:r>
                      <a:r>
                        <a:rPr b="0" baseline="-25000" lang="en-US" sz="1800" u="none" cap="none" strike="noStrike">
                          <a:latin typeface="Calibri"/>
                          <a:ea typeface="Calibri"/>
                          <a:cs typeface="Calibri"/>
                          <a:sym typeface="Calibri"/>
                        </a:rPr>
                        <a:t>t</a:t>
                      </a:r>
                      <a:r>
                        <a:rPr b="0" lang="en-US" sz="1800" u="none" cap="none" strike="noStrike">
                          <a:latin typeface="Calibri"/>
                          <a:ea typeface="Calibri"/>
                          <a:cs typeface="Calibri"/>
                          <a:sym typeface="Calibri"/>
                        </a:rPr>
                        <a:t>|R</a:t>
                      </a:r>
                      <a:r>
                        <a:rPr b="0" baseline="-25000" lang="en-US" sz="1800" u="none" cap="none" strike="noStrike">
                          <a:latin typeface="Calibri"/>
                          <a:ea typeface="Calibri"/>
                          <a:cs typeface="Calibri"/>
                          <a:sym typeface="Calibri"/>
                        </a:rPr>
                        <a:t>t</a:t>
                      </a:r>
                      <a:r>
                        <a:rPr b="0" lang="en-US" sz="1800" u="none" cap="none" strike="noStrike">
                          <a:latin typeface="Calibri"/>
                          <a:ea typeface="Calibri"/>
                          <a:cs typeface="Calibri"/>
                          <a:sym typeface="Calibri"/>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333399"/>
                          </a:solidFill>
                          <a:latin typeface="Calibri"/>
                          <a:ea typeface="Calibri"/>
                          <a:cs typeface="Calibri"/>
                          <a:sym typeface="Calibri"/>
                        </a:rPr>
                        <a:t>+r</a:t>
                      </a:r>
                      <a:endParaRPr sz="1400" u="none" cap="none" strike="noStrike"/>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333399"/>
                          </a:solidFill>
                          <a:latin typeface="Calibri"/>
                          <a:ea typeface="Calibri"/>
                          <a:cs typeface="Calibri"/>
                          <a:sym typeface="Calibri"/>
                        </a:rPr>
                        <a:t>+u</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333399"/>
                          </a:solidFill>
                          <a:latin typeface="Calibri"/>
                          <a:ea typeface="Calibri"/>
                          <a:cs typeface="Calibri"/>
                          <a:sym typeface="Calibri"/>
                        </a:rPr>
                        <a:t>0.9</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+r</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-u</a:t>
                      </a:r>
                      <a:endParaRPr b="0" sz="1800" u="none" cap="none" strike="noStrike">
                        <a:solidFill>
                          <a:srgbClr val="333399"/>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333399"/>
                          </a:solidFill>
                          <a:latin typeface="Calibri"/>
                          <a:ea typeface="Calibri"/>
                          <a:cs typeface="Calibri"/>
                          <a:sym typeface="Calibri"/>
                        </a:rPr>
                        <a:t>0.1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-r</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333399"/>
                          </a:solidFill>
                          <a:latin typeface="Calibri"/>
                          <a:ea typeface="Calibri"/>
                          <a:cs typeface="Calibri"/>
                          <a:sym typeface="Calibri"/>
                        </a:rPr>
                        <a:t>+u</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333399"/>
                          </a:solidFill>
                          <a:latin typeface="Calibri"/>
                          <a:ea typeface="Calibri"/>
                          <a:cs typeface="Calibri"/>
                          <a:sym typeface="Calibri"/>
                        </a:rPr>
                        <a:t>0.2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-r</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-u</a:t>
                      </a:r>
                      <a:endParaRPr b="0" sz="1800" u="none" cap="none" strike="noStrike">
                        <a:solidFill>
                          <a:srgbClr val="333399"/>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333399"/>
                          </a:solidFill>
                          <a:latin typeface="Calibri"/>
                          <a:ea typeface="Calibri"/>
                          <a:cs typeface="Calibri"/>
                          <a:sym typeface="Calibri"/>
                        </a:rPr>
                        <a:t>0.8</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374" name="Google Shape;374;p20"/>
          <p:cNvSpPr/>
          <p:nvPr/>
        </p:nvSpPr>
        <p:spPr>
          <a:xfrm>
            <a:off x="3657600" y="2971800"/>
            <a:ext cx="1981200" cy="762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333399"/>
                </a:solidFill>
                <a:latin typeface="Calibri"/>
                <a:ea typeface="Calibri"/>
                <a:cs typeface="Calibri"/>
                <a:sym typeface="Calibri"/>
              </a:rPr>
              <a:t>Umbrella</a:t>
            </a:r>
            <a:r>
              <a:rPr b="0" baseline="-25000" i="0" lang="en-US" sz="1800" u="none" cap="none" strike="noStrike">
                <a:solidFill>
                  <a:srgbClr val="333399"/>
                </a:solidFill>
                <a:latin typeface="Calibri"/>
                <a:ea typeface="Calibri"/>
                <a:cs typeface="Calibri"/>
                <a:sym typeface="Calibri"/>
              </a:rPr>
              <a:t>t</a:t>
            </a:r>
            <a:endParaRPr b="0" baseline="-25000" i="0" sz="1800" u="none" cap="none" strike="noStrike">
              <a:solidFill>
                <a:srgbClr val="333399"/>
              </a:solidFill>
              <a:latin typeface="Calibri"/>
              <a:ea typeface="Calibri"/>
              <a:cs typeface="Calibri"/>
              <a:sym typeface="Calibri"/>
            </a:endParaRPr>
          </a:p>
        </p:txBody>
      </p:sp>
      <p:sp>
        <p:nvSpPr>
          <p:cNvPr id="375" name="Google Shape;375;p20"/>
          <p:cNvSpPr/>
          <p:nvPr/>
        </p:nvSpPr>
        <p:spPr>
          <a:xfrm>
            <a:off x="5943600" y="2971800"/>
            <a:ext cx="1981200" cy="762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333399"/>
                </a:solidFill>
                <a:latin typeface="Calibri"/>
                <a:ea typeface="Calibri"/>
                <a:cs typeface="Calibri"/>
                <a:sym typeface="Calibri"/>
              </a:rPr>
              <a:t>Umbrella</a:t>
            </a:r>
            <a:r>
              <a:rPr b="0" baseline="-25000" i="0" lang="en-US" sz="1800" u="none" cap="none" strike="noStrike">
                <a:solidFill>
                  <a:srgbClr val="333399"/>
                </a:solidFill>
                <a:latin typeface="Calibri"/>
                <a:ea typeface="Calibri"/>
                <a:cs typeface="Calibri"/>
                <a:sym typeface="Calibri"/>
              </a:rPr>
              <a:t>t+1</a:t>
            </a:r>
            <a:endParaRPr b="0" i="0" sz="1400" u="none" cap="none" strike="noStrike">
              <a:solidFill>
                <a:srgbClr val="000000"/>
              </a:solidFill>
              <a:latin typeface="Arial"/>
              <a:ea typeface="Arial"/>
              <a:cs typeface="Arial"/>
              <a:sym typeface="Arial"/>
            </a:endParaRPr>
          </a:p>
        </p:txBody>
      </p:sp>
      <p:sp>
        <p:nvSpPr>
          <p:cNvPr id="376" name="Google Shape;376;p20"/>
          <p:cNvSpPr/>
          <p:nvPr/>
        </p:nvSpPr>
        <p:spPr>
          <a:xfrm>
            <a:off x="1371600" y="1676400"/>
            <a:ext cx="1981200" cy="762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333399"/>
                </a:solidFill>
                <a:latin typeface="Calibri"/>
                <a:ea typeface="Calibri"/>
                <a:cs typeface="Calibri"/>
                <a:sym typeface="Calibri"/>
              </a:rPr>
              <a:t>Rain</a:t>
            </a:r>
            <a:r>
              <a:rPr b="0" baseline="-25000" i="0" lang="en-US" sz="1800" u="none" cap="none" strike="noStrike">
                <a:solidFill>
                  <a:srgbClr val="333399"/>
                </a:solidFill>
                <a:latin typeface="Calibri"/>
                <a:ea typeface="Calibri"/>
                <a:cs typeface="Calibri"/>
                <a:sym typeface="Calibri"/>
              </a:rPr>
              <a:t>t-1</a:t>
            </a:r>
            <a:endParaRPr b="0" i="0" sz="1400" u="none" cap="none" strike="noStrike">
              <a:solidFill>
                <a:srgbClr val="000000"/>
              </a:solidFill>
              <a:latin typeface="Arial"/>
              <a:ea typeface="Arial"/>
              <a:cs typeface="Arial"/>
              <a:sym typeface="Arial"/>
            </a:endParaRPr>
          </a:p>
        </p:txBody>
      </p:sp>
      <p:sp>
        <p:nvSpPr>
          <p:cNvPr id="365" name="Google Shape;365;p20"/>
          <p:cNvSpPr/>
          <p:nvPr/>
        </p:nvSpPr>
        <p:spPr>
          <a:xfrm>
            <a:off x="3657600" y="1676400"/>
            <a:ext cx="1981200" cy="762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333399"/>
                </a:solidFill>
                <a:latin typeface="Calibri"/>
                <a:ea typeface="Calibri"/>
                <a:cs typeface="Calibri"/>
                <a:sym typeface="Calibri"/>
              </a:rPr>
              <a:t>Rain</a:t>
            </a:r>
            <a:r>
              <a:rPr b="0" baseline="-25000" i="0" lang="en-US" sz="1800" u="none" cap="none" strike="noStrike">
                <a:solidFill>
                  <a:srgbClr val="333399"/>
                </a:solidFill>
                <a:latin typeface="Calibri"/>
                <a:ea typeface="Calibri"/>
                <a:cs typeface="Calibri"/>
                <a:sym typeface="Calibri"/>
              </a:rPr>
              <a:t>t</a:t>
            </a:r>
            <a:endParaRPr b="0" baseline="-25000" i="0" sz="1800" u="none" cap="none" strike="noStrike">
              <a:solidFill>
                <a:srgbClr val="333399"/>
              </a:solidFill>
              <a:latin typeface="Calibri"/>
              <a:ea typeface="Calibri"/>
              <a:cs typeface="Calibri"/>
              <a:sym typeface="Calibri"/>
            </a:endParaRPr>
          </a:p>
        </p:txBody>
      </p:sp>
      <p:sp>
        <p:nvSpPr>
          <p:cNvPr id="371" name="Google Shape;371;p20"/>
          <p:cNvSpPr/>
          <p:nvPr/>
        </p:nvSpPr>
        <p:spPr>
          <a:xfrm>
            <a:off x="5943600" y="1676400"/>
            <a:ext cx="1981200" cy="762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333399"/>
                </a:solidFill>
                <a:latin typeface="Calibri"/>
                <a:ea typeface="Calibri"/>
                <a:cs typeface="Calibri"/>
                <a:sym typeface="Calibri"/>
              </a:rPr>
              <a:t>Rain</a:t>
            </a:r>
            <a:r>
              <a:rPr b="0" baseline="-25000" i="0" lang="en-US" sz="1800" u="none" cap="none" strike="noStrike">
                <a:solidFill>
                  <a:srgbClr val="333399"/>
                </a:solidFill>
                <a:latin typeface="Calibri"/>
                <a:ea typeface="Calibri"/>
                <a:cs typeface="Calibri"/>
                <a:sym typeface="Calibri"/>
              </a:rPr>
              <a:t>t+1</a:t>
            </a:r>
            <a:endParaRPr b="0" i="0" sz="1400" u="none" cap="none" strike="noStrike">
              <a:solidFill>
                <a:srgbClr val="000000"/>
              </a:solidFill>
              <a:latin typeface="Arial"/>
              <a:ea typeface="Arial"/>
              <a:cs typeface="Arial"/>
              <a:sym typeface="Arial"/>
            </a:endParaRPr>
          </a:p>
        </p:txBody>
      </p:sp>
      <p:cxnSp>
        <p:nvCxnSpPr>
          <p:cNvPr id="377" name="Google Shape;377;p20"/>
          <p:cNvCxnSpPr/>
          <p:nvPr/>
        </p:nvCxnSpPr>
        <p:spPr>
          <a:xfrm>
            <a:off x="990600" y="2057400"/>
            <a:ext cx="381000" cy="0"/>
          </a:xfrm>
          <a:prstGeom prst="straightConnector1">
            <a:avLst/>
          </a:prstGeom>
          <a:noFill/>
          <a:ln cap="flat" cmpd="sng" w="9525">
            <a:solidFill>
              <a:srgbClr val="2E2E97"/>
            </a:solidFill>
            <a:prstDash val="solid"/>
            <a:round/>
            <a:headEnd len="sm" w="sm" type="none"/>
            <a:tailEnd len="med" w="med" type="stealth"/>
          </a:ln>
        </p:spPr>
      </p:cxnSp>
      <p:cxnSp>
        <p:nvCxnSpPr>
          <p:cNvPr id="378" name="Google Shape;378;p20"/>
          <p:cNvCxnSpPr/>
          <p:nvPr/>
        </p:nvCxnSpPr>
        <p:spPr>
          <a:xfrm>
            <a:off x="7924800" y="2057400"/>
            <a:ext cx="381000" cy="0"/>
          </a:xfrm>
          <a:prstGeom prst="straightConnector1">
            <a:avLst/>
          </a:prstGeom>
          <a:noFill/>
          <a:ln cap="flat" cmpd="sng" w="9525">
            <a:solidFill>
              <a:srgbClr val="2E2E97"/>
            </a:solidFill>
            <a:prstDash val="solid"/>
            <a:round/>
            <a:headEnd len="sm" w="sm" type="none"/>
            <a:tailEnd len="med" w="med" type="stealth"/>
          </a:ln>
        </p:spPr>
      </p:cxnSp>
      <p:sp>
        <p:nvSpPr>
          <p:cNvPr id="379" name="Google Shape;379;p20"/>
          <p:cNvSpPr txBox="1"/>
          <p:nvPr>
            <p:ph idx="1" type="body"/>
          </p:nvPr>
        </p:nvSpPr>
        <p:spPr>
          <a:xfrm>
            <a:off x="609600" y="4572000"/>
            <a:ext cx="8229600" cy="1630500"/>
          </a:xfrm>
          <a:prstGeom prst="rect">
            <a:avLst/>
          </a:prstGeom>
          <a:noFill/>
          <a:ln>
            <a:noFill/>
          </a:ln>
        </p:spPr>
        <p:txBody>
          <a:bodyPr anchorCtr="0" anchor="t" bIns="45700" lIns="91425" spcFirstLastPara="1" rIns="91425" wrap="square" tIns="45700">
            <a:noAutofit/>
          </a:bodyPr>
          <a:lstStyle/>
          <a:p>
            <a:pPr indent="-342882" lvl="0" marL="342882" rtl="0" algn="l">
              <a:lnSpc>
                <a:spcPct val="80000"/>
              </a:lnSpc>
              <a:spcBef>
                <a:spcPts val="0"/>
              </a:spcBef>
              <a:spcAft>
                <a:spcPts val="0"/>
              </a:spcAft>
              <a:buSzPts val="3200"/>
              <a:buChar char="o"/>
            </a:pPr>
            <a:r>
              <a:rPr lang="en-US"/>
              <a:t>An HMM is defined by:</a:t>
            </a:r>
            <a:endParaRPr/>
          </a:p>
          <a:p>
            <a:pPr indent="-285736" lvl="1" marL="742913" rtl="0" algn="l">
              <a:lnSpc>
                <a:spcPct val="80000"/>
              </a:lnSpc>
              <a:spcBef>
                <a:spcPts val="560"/>
              </a:spcBef>
              <a:spcAft>
                <a:spcPts val="0"/>
              </a:spcAft>
              <a:buSzPts val="2800"/>
              <a:buChar char="o"/>
            </a:pPr>
            <a:r>
              <a:rPr lang="en-US"/>
              <a:t>Initial distribution:</a:t>
            </a:r>
            <a:endParaRPr/>
          </a:p>
          <a:p>
            <a:pPr indent="-285736" lvl="1" marL="742913" rtl="0" algn="l">
              <a:lnSpc>
                <a:spcPct val="80000"/>
              </a:lnSpc>
              <a:spcBef>
                <a:spcPts val="560"/>
              </a:spcBef>
              <a:spcAft>
                <a:spcPts val="0"/>
              </a:spcAft>
              <a:buSzPts val="2800"/>
              <a:buChar char="o"/>
            </a:pPr>
            <a:r>
              <a:rPr lang="en-US"/>
              <a:t>Transitions:</a:t>
            </a:r>
            <a:endParaRPr/>
          </a:p>
          <a:p>
            <a:pPr indent="-285736" lvl="1" marL="742913" rtl="0" algn="l">
              <a:lnSpc>
                <a:spcPct val="80000"/>
              </a:lnSpc>
              <a:spcBef>
                <a:spcPts val="560"/>
              </a:spcBef>
              <a:spcAft>
                <a:spcPts val="0"/>
              </a:spcAft>
              <a:buSzPts val="2800"/>
              <a:buChar char="o"/>
            </a:pPr>
            <a:r>
              <a:rPr lang="en-US"/>
              <a:t>Emissions:</a:t>
            </a:r>
            <a:endParaRPr/>
          </a:p>
        </p:txBody>
      </p:sp>
      <p:pic>
        <p:nvPicPr>
          <p:cNvPr descr="txp_fig" id="380" name="Google Shape;380;p20"/>
          <p:cNvPicPr preferRelativeResize="0"/>
          <p:nvPr/>
        </p:nvPicPr>
        <p:blipFill rotWithShape="1">
          <a:blip r:embed="rId3">
            <a:alphaModFix/>
          </a:blip>
          <a:srcRect b="0" l="0" r="0" t="0"/>
          <a:stretch/>
        </p:blipFill>
        <p:spPr>
          <a:xfrm>
            <a:off x="4437979" y="5135562"/>
            <a:ext cx="896021" cy="293688"/>
          </a:xfrm>
          <a:prstGeom prst="rect">
            <a:avLst/>
          </a:prstGeom>
          <a:noFill/>
          <a:ln>
            <a:noFill/>
          </a:ln>
        </p:spPr>
      </p:pic>
      <p:pic>
        <p:nvPicPr>
          <p:cNvPr descr="latex-image-1.pdf" id="381" name="Google Shape;381;p20"/>
          <p:cNvPicPr preferRelativeResize="0"/>
          <p:nvPr/>
        </p:nvPicPr>
        <p:blipFill rotWithShape="1">
          <a:blip r:embed="rId4">
            <a:alphaModFix/>
          </a:blip>
          <a:srcRect b="0" l="0" r="0" t="0"/>
          <a:stretch/>
        </p:blipFill>
        <p:spPr>
          <a:xfrm>
            <a:off x="4418693" y="5549526"/>
            <a:ext cx="1905907" cy="348035"/>
          </a:xfrm>
          <a:prstGeom prst="rect">
            <a:avLst/>
          </a:prstGeom>
          <a:noFill/>
          <a:ln>
            <a:noFill/>
          </a:ln>
        </p:spPr>
      </p:pic>
      <p:pic>
        <p:nvPicPr>
          <p:cNvPr descr="latex-image-1.pdf" id="382" name="Google Shape;382;p20"/>
          <p:cNvPicPr preferRelativeResize="0"/>
          <p:nvPr/>
        </p:nvPicPr>
        <p:blipFill rotWithShape="1">
          <a:blip r:embed="rId5">
            <a:alphaModFix/>
          </a:blip>
          <a:srcRect b="0" l="0" r="0" t="0"/>
          <a:stretch/>
        </p:blipFill>
        <p:spPr>
          <a:xfrm>
            <a:off x="4387849" y="5967412"/>
            <a:ext cx="1479551" cy="334092"/>
          </a:xfrm>
          <a:prstGeom prst="rect">
            <a:avLst/>
          </a:prstGeom>
          <a:noFill/>
          <a:ln>
            <a:noFill/>
          </a:ln>
        </p:spPr>
      </p:pic>
      <p:pic>
        <p:nvPicPr>
          <p:cNvPr descr="latex-image-1.pdf" id="383" name="Google Shape;383;p20"/>
          <p:cNvPicPr preferRelativeResize="0"/>
          <p:nvPr/>
        </p:nvPicPr>
        <p:blipFill rotWithShape="1">
          <a:blip r:embed="rId4">
            <a:alphaModFix/>
          </a:blip>
          <a:srcRect b="0" l="0" r="0" t="0"/>
          <a:stretch/>
        </p:blipFill>
        <p:spPr>
          <a:xfrm>
            <a:off x="2743200" y="1295400"/>
            <a:ext cx="1600200" cy="292210"/>
          </a:xfrm>
          <a:prstGeom prst="rect">
            <a:avLst/>
          </a:prstGeom>
          <a:noFill/>
          <a:ln>
            <a:noFill/>
          </a:ln>
        </p:spPr>
      </p:pic>
      <p:pic>
        <p:nvPicPr>
          <p:cNvPr descr="latex-image-1.pdf" id="384" name="Google Shape;384;p20"/>
          <p:cNvPicPr preferRelativeResize="0"/>
          <p:nvPr/>
        </p:nvPicPr>
        <p:blipFill rotWithShape="1">
          <a:blip r:embed="rId5">
            <a:alphaModFix/>
          </a:blip>
          <a:srcRect b="0" l="0" r="0" t="0"/>
          <a:stretch/>
        </p:blipFill>
        <p:spPr>
          <a:xfrm>
            <a:off x="4724400" y="2514600"/>
            <a:ext cx="1250951" cy="282473"/>
          </a:xfrm>
          <a:prstGeom prst="rect">
            <a:avLst/>
          </a:prstGeom>
          <a:noFill/>
          <a:ln>
            <a:noFill/>
          </a:ln>
        </p:spPr>
      </p:pic>
      <p:pic>
        <p:nvPicPr>
          <p:cNvPr id="385" name="Google Shape;385;p20"/>
          <p:cNvPicPr preferRelativeResize="0"/>
          <p:nvPr/>
        </p:nvPicPr>
        <p:blipFill rotWithShape="1">
          <a:blip r:embed="rId6">
            <a:alphaModFix/>
          </a:blip>
          <a:srcRect b="0" l="0" r="0" t="0"/>
          <a:stretch/>
        </p:blipFill>
        <p:spPr>
          <a:xfrm>
            <a:off x="8848178" y="1600200"/>
            <a:ext cx="2621611" cy="89001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Reasoning over Time or Space</a:t>
            </a:r>
            <a:endParaRPr/>
          </a:p>
        </p:txBody>
      </p:sp>
      <p:sp>
        <p:nvSpPr>
          <p:cNvPr id="100" name="Google Shape;100;p2"/>
          <p:cNvSpPr txBox="1"/>
          <p:nvPr>
            <p:ph idx="1" type="body"/>
          </p:nvPr>
        </p:nvSpPr>
        <p:spPr>
          <a:xfrm>
            <a:off x="1447800" y="1828800"/>
            <a:ext cx="9220200" cy="4419600"/>
          </a:xfrm>
          <a:prstGeom prst="rect">
            <a:avLst/>
          </a:prstGeom>
          <a:noFill/>
          <a:ln>
            <a:noFill/>
          </a:ln>
        </p:spPr>
        <p:txBody>
          <a:bodyPr anchorCtr="0" anchor="t" bIns="45700" lIns="91425" spcFirstLastPara="1" rIns="91425" wrap="square" tIns="45700">
            <a:noAutofit/>
          </a:bodyPr>
          <a:lstStyle/>
          <a:p>
            <a:pPr indent="-342882" lvl="0" marL="342882" rtl="0" algn="l">
              <a:lnSpc>
                <a:spcPct val="90000"/>
              </a:lnSpc>
              <a:spcBef>
                <a:spcPts val="0"/>
              </a:spcBef>
              <a:spcAft>
                <a:spcPts val="0"/>
              </a:spcAft>
              <a:buSzPts val="2800"/>
              <a:buChar char="o"/>
            </a:pPr>
            <a:r>
              <a:rPr lang="en-US" sz="2800">
                <a:latin typeface="Calibri"/>
                <a:ea typeface="Calibri"/>
                <a:cs typeface="Calibri"/>
                <a:sym typeface="Calibri"/>
              </a:rPr>
              <a:t>Often, we want to </a:t>
            </a:r>
            <a:r>
              <a:rPr lang="en-US" sz="2800">
                <a:solidFill>
                  <a:srgbClr val="CC0000"/>
                </a:solidFill>
                <a:latin typeface="Calibri"/>
                <a:ea typeface="Calibri"/>
                <a:cs typeface="Calibri"/>
                <a:sym typeface="Calibri"/>
              </a:rPr>
              <a:t>reason about a sequence</a:t>
            </a:r>
            <a:r>
              <a:rPr lang="en-US" sz="2800">
                <a:latin typeface="Calibri"/>
                <a:ea typeface="Calibri"/>
                <a:cs typeface="Calibri"/>
                <a:sym typeface="Calibri"/>
              </a:rPr>
              <a:t> of observations</a:t>
            </a:r>
            <a:endParaRPr/>
          </a:p>
          <a:p>
            <a:pPr indent="-190489" lvl="4" marL="2057298" rtl="0" algn="l">
              <a:lnSpc>
                <a:spcPct val="90000"/>
              </a:lnSpc>
              <a:spcBef>
                <a:spcPts val="120"/>
              </a:spcBef>
              <a:spcAft>
                <a:spcPts val="0"/>
              </a:spcAft>
              <a:buSzPts val="600"/>
              <a:buNone/>
            </a:pPr>
            <a:r>
              <a:t/>
            </a:r>
            <a:endParaRPr sz="600">
              <a:latin typeface="Calibri"/>
              <a:ea typeface="Calibri"/>
              <a:cs typeface="Calibri"/>
              <a:sym typeface="Calibri"/>
            </a:endParaRPr>
          </a:p>
          <a:p>
            <a:pPr indent="-285736" lvl="1" marL="742913" rtl="0" algn="l">
              <a:lnSpc>
                <a:spcPct val="90000"/>
              </a:lnSpc>
              <a:spcBef>
                <a:spcPts val="480"/>
              </a:spcBef>
              <a:spcAft>
                <a:spcPts val="0"/>
              </a:spcAft>
              <a:buSzPts val="2400"/>
              <a:buChar char="o"/>
            </a:pPr>
            <a:r>
              <a:rPr lang="en-US" sz="2400">
                <a:latin typeface="Calibri"/>
                <a:ea typeface="Calibri"/>
                <a:cs typeface="Calibri"/>
                <a:sym typeface="Calibri"/>
              </a:rPr>
              <a:t>Speech recognition</a:t>
            </a:r>
            <a:endParaRPr/>
          </a:p>
          <a:p>
            <a:pPr indent="-196839" lvl="4" marL="2057298" rtl="0" algn="l">
              <a:lnSpc>
                <a:spcPct val="90000"/>
              </a:lnSpc>
              <a:spcBef>
                <a:spcPts val="100"/>
              </a:spcBef>
              <a:spcAft>
                <a:spcPts val="0"/>
              </a:spcAft>
              <a:buSzPts val="500"/>
              <a:buNone/>
            </a:pPr>
            <a:r>
              <a:t/>
            </a:r>
            <a:endParaRPr sz="500">
              <a:latin typeface="Calibri"/>
              <a:ea typeface="Calibri"/>
              <a:cs typeface="Calibri"/>
              <a:sym typeface="Calibri"/>
            </a:endParaRPr>
          </a:p>
          <a:p>
            <a:pPr indent="-285736" lvl="1" marL="742913" rtl="0" algn="l">
              <a:lnSpc>
                <a:spcPct val="90000"/>
              </a:lnSpc>
              <a:spcBef>
                <a:spcPts val="480"/>
              </a:spcBef>
              <a:spcAft>
                <a:spcPts val="0"/>
              </a:spcAft>
              <a:buSzPts val="2400"/>
              <a:buChar char="o"/>
            </a:pPr>
            <a:r>
              <a:rPr lang="en-US" sz="2400">
                <a:latin typeface="Calibri"/>
                <a:ea typeface="Calibri"/>
                <a:cs typeface="Calibri"/>
                <a:sym typeface="Calibri"/>
              </a:rPr>
              <a:t>Robot localization</a:t>
            </a:r>
            <a:endParaRPr/>
          </a:p>
          <a:p>
            <a:pPr indent="-196837" lvl="5" marL="2514474" rtl="0" algn="l">
              <a:lnSpc>
                <a:spcPct val="90000"/>
              </a:lnSpc>
              <a:spcBef>
                <a:spcPts val="100"/>
              </a:spcBef>
              <a:spcAft>
                <a:spcPts val="0"/>
              </a:spcAft>
              <a:buSzPts val="500"/>
              <a:buNone/>
            </a:pPr>
            <a:r>
              <a:t/>
            </a:r>
            <a:endParaRPr sz="500">
              <a:latin typeface="Calibri"/>
              <a:ea typeface="Calibri"/>
              <a:cs typeface="Calibri"/>
              <a:sym typeface="Calibri"/>
            </a:endParaRPr>
          </a:p>
          <a:p>
            <a:pPr indent="-285736" lvl="1" marL="742913" rtl="0" algn="l">
              <a:lnSpc>
                <a:spcPct val="90000"/>
              </a:lnSpc>
              <a:spcBef>
                <a:spcPts val="480"/>
              </a:spcBef>
              <a:spcAft>
                <a:spcPts val="0"/>
              </a:spcAft>
              <a:buSzPts val="2400"/>
              <a:buChar char="o"/>
            </a:pPr>
            <a:r>
              <a:rPr lang="en-US" sz="2400">
                <a:latin typeface="Calibri"/>
                <a:ea typeface="Calibri"/>
                <a:cs typeface="Calibri"/>
                <a:sym typeface="Calibri"/>
              </a:rPr>
              <a:t>User attention</a:t>
            </a:r>
            <a:endParaRPr/>
          </a:p>
          <a:p>
            <a:pPr indent="-196837" lvl="5" marL="2514474" rtl="0" algn="l">
              <a:lnSpc>
                <a:spcPct val="90000"/>
              </a:lnSpc>
              <a:spcBef>
                <a:spcPts val="100"/>
              </a:spcBef>
              <a:spcAft>
                <a:spcPts val="0"/>
              </a:spcAft>
              <a:buSzPts val="500"/>
              <a:buNone/>
            </a:pPr>
            <a:r>
              <a:t/>
            </a:r>
            <a:endParaRPr sz="500">
              <a:latin typeface="Calibri"/>
              <a:ea typeface="Calibri"/>
              <a:cs typeface="Calibri"/>
              <a:sym typeface="Calibri"/>
            </a:endParaRPr>
          </a:p>
          <a:p>
            <a:pPr indent="-285736" lvl="1" marL="742913" rtl="0" algn="l">
              <a:lnSpc>
                <a:spcPct val="90000"/>
              </a:lnSpc>
              <a:spcBef>
                <a:spcPts val="480"/>
              </a:spcBef>
              <a:spcAft>
                <a:spcPts val="0"/>
              </a:spcAft>
              <a:buSzPts val="2400"/>
              <a:buChar char="o"/>
            </a:pPr>
            <a:r>
              <a:rPr lang="en-US" sz="2400">
                <a:latin typeface="Calibri"/>
                <a:ea typeface="Calibri"/>
                <a:cs typeface="Calibri"/>
                <a:sym typeface="Calibri"/>
              </a:rPr>
              <a:t>Medical monitoring</a:t>
            </a:r>
            <a:endParaRPr/>
          </a:p>
          <a:p>
            <a:pPr indent="-165082" lvl="0" marL="342882" rtl="0" algn="l">
              <a:lnSpc>
                <a:spcPct val="90000"/>
              </a:lnSpc>
              <a:spcBef>
                <a:spcPts val="560"/>
              </a:spcBef>
              <a:spcAft>
                <a:spcPts val="0"/>
              </a:spcAft>
              <a:buSzPts val="2800"/>
              <a:buNone/>
            </a:pPr>
            <a:r>
              <a:t/>
            </a:r>
            <a:endParaRPr sz="2800">
              <a:latin typeface="Calibri"/>
              <a:ea typeface="Calibri"/>
              <a:cs typeface="Calibri"/>
              <a:sym typeface="Calibri"/>
            </a:endParaRPr>
          </a:p>
          <a:p>
            <a:pPr indent="-342882" lvl="0" marL="342882" rtl="0" algn="l">
              <a:lnSpc>
                <a:spcPct val="90000"/>
              </a:lnSpc>
              <a:spcBef>
                <a:spcPts val="560"/>
              </a:spcBef>
              <a:spcAft>
                <a:spcPts val="0"/>
              </a:spcAft>
              <a:buSzPts val="2800"/>
              <a:buChar char="o"/>
            </a:pPr>
            <a:r>
              <a:rPr lang="en-US" sz="2800">
                <a:latin typeface="Calibri"/>
                <a:ea typeface="Calibri"/>
                <a:cs typeface="Calibri"/>
                <a:sym typeface="Calibri"/>
              </a:rPr>
              <a:t>Need to introduce time (or space) into our models</a:t>
            </a:r>
            <a:endParaRPr/>
          </a:p>
        </p:txBody>
      </p:sp>
      <p:pic>
        <p:nvPicPr>
          <p:cNvPr id="101" name="Google Shape;101;p2"/>
          <p:cNvPicPr preferRelativeResize="0"/>
          <p:nvPr/>
        </p:nvPicPr>
        <p:blipFill rotWithShape="1">
          <a:blip r:embed="rId3">
            <a:alphaModFix/>
          </a:blip>
          <a:srcRect b="0" l="0" r="0" t="0"/>
          <a:stretch/>
        </p:blipFill>
        <p:spPr>
          <a:xfrm>
            <a:off x="9563100" y="7010400"/>
            <a:ext cx="2628900" cy="1968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4000"/>
              <a:t>Video of Demo Ghostbusters – Circular Dynamics -- HMM</a:t>
            </a:r>
            <a:endParaRPr sz="4000"/>
          </a:p>
        </p:txBody>
      </p:sp>
      <p:pic>
        <p:nvPicPr>
          <p:cNvPr id="391" name="Google Shape;391;p21"/>
          <p:cNvPicPr preferRelativeResize="0"/>
          <p:nvPr/>
        </p:nvPicPr>
        <p:blipFill rotWithShape="1">
          <a:blip r:embed="rId3">
            <a:alphaModFix/>
          </a:blip>
          <a:srcRect b="0" l="0" r="0" t="0"/>
          <a:stretch/>
        </p:blipFill>
        <p:spPr>
          <a:xfrm>
            <a:off x="1935956" y="1143000"/>
            <a:ext cx="8320088" cy="520005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2"/>
          <p:cNvSpPr txBox="1"/>
          <p:nvPr>
            <p:ph type="title"/>
          </p:nvPr>
        </p:nvSpPr>
        <p:spPr>
          <a:xfrm>
            <a:off x="0" y="-11301"/>
            <a:ext cx="12192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Calibri"/>
                <a:ea typeface="Calibri"/>
                <a:cs typeface="Calibri"/>
                <a:sym typeface="Calibri"/>
              </a:rPr>
              <a:t>Example: Ghostbusters HMM</a:t>
            </a:r>
            <a:endParaRPr/>
          </a:p>
        </p:txBody>
      </p:sp>
      <p:sp>
        <p:nvSpPr>
          <p:cNvPr id="398" name="Google Shape;398;p22"/>
          <p:cNvSpPr txBox="1"/>
          <p:nvPr>
            <p:ph idx="1" type="body"/>
          </p:nvPr>
        </p:nvSpPr>
        <p:spPr>
          <a:xfrm>
            <a:off x="457200" y="1600200"/>
            <a:ext cx="5257800" cy="3037800"/>
          </a:xfrm>
          <a:prstGeom prst="rect">
            <a:avLst/>
          </a:prstGeom>
          <a:noFill/>
          <a:ln>
            <a:noFill/>
          </a:ln>
        </p:spPr>
        <p:txBody>
          <a:bodyPr anchorCtr="0" anchor="t" bIns="45700" lIns="91425" spcFirstLastPara="1" rIns="91425" wrap="square" tIns="45700">
            <a:noAutofit/>
          </a:bodyPr>
          <a:lstStyle/>
          <a:p>
            <a:pPr indent="-342882" lvl="0" marL="342882" rtl="0" algn="l">
              <a:lnSpc>
                <a:spcPct val="100000"/>
              </a:lnSpc>
              <a:spcBef>
                <a:spcPts val="0"/>
              </a:spcBef>
              <a:spcAft>
                <a:spcPts val="0"/>
              </a:spcAft>
              <a:buSzPts val="2000"/>
              <a:buChar char="o"/>
            </a:pPr>
            <a:r>
              <a:rPr lang="en-US" sz="2000">
                <a:latin typeface="Calibri"/>
                <a:ea typeface="Calibri"/>
                <a:cs typeface="Calibri"/>
                <a:sym typeface="Calibri"/>
              </a:rPr>
              <a:t>P(X</a:t>
            </a:r>
            <a:r>
              <a:rPr baseline="-25000" lang="en-US" sz="2000">
                <a:latin typeface="Calibri"/>
                <a:ea typeface="Calibri"/>
                <a:cs typeface="Calibri"/>
                <a:sym typeface="Calibri"/>
              </a:rPr>
              <a:t>1</a:t>
            </a:r>
            <a:r>
              <a:rPr lang="en-US" sz="2000">
                <a:latin typeface="Calibri"/>
                <a:ea typeface="Calibri"/>
                <a:cs typeface="Calibri"/>
                <a:sym typeface="Calibri"/>
              </a:rPr>
              <a:t>) = uniform</a:t>
            </a:r>
            <a:endParaRPr/>
          </a:p>
          <a:p>
            <a:pPr indent="-215882" lvl="0" marL="342882" rtl="0" algn="l">
              <a:lnSpc>
                <a:spcPct val="100000"/>
              </a:lnSpc>
              <a:spcBef>
                <a:spcPts val="400"/>
              </a:spcBef>
              <a:spcAft>
                <a:spcPts val="0"/>
              </a:spcAft>
              <a:buSzPts val="2000"/>
              <a:buNone/>
            </a:pPr>
            <a:r>
              <a:t/>
            </a:r>
            <a:endParaRPr sz="2000">
              <a:latin typeface="Calibri"/>
              <a:ea typeface="Calibri"/>
              <a:cs typeface="Calibri"/>
              <a:sym typeface="Calibri"/>
            </a:endParaRPr>
          </a:p>
          <a:p>
            <a:pPr indent="-342882" lvl="0" marL="342882" rtl="0" algn="l">
              <a:lnSpc>
                <a:spcPct val="100000"/>
              </a:lnSpc>
              <a:spcBef>
                <a:spcPts val="400"/>
              </a:spcBef>
              <a:spcAft>
                <a:spcPts val="0"/>
              </a:spcAft>
              <a:buSzPts val="2000"/>
              <a:buChar char="o"/>
            </a:pPr>
            <a:r>
              <a:rPr lang="en-US" sz="2000">
                <a:latin typeface="Calibri"/>
                <a:ea typeface="Calibri"/>
                <a:cs typeface="Calibri"/>
                <a:sym typeface="Calibri"/>
              </a:rPr>
              <a:t>P(X|X’) = usually move clockwise, but sometimes move in a random direction or stay in place</a:t>
            </a:r>
            <a:endParaRPr/>
          </a:p>
          <a:p>
            <a:pPr indent="-215882" lvl="0" marL="342882" rtl="0" algn="l">
              <a:lnSpc>
                <a:spcPct val="100000"/>
              </a:lnSpc>
              <a:spcBef>
                <a:spcPts val="400"/>
              </a:spcBef>
              <a:spcAft>
                <a:spcPts val="0"/>
              </a:spcAft>
              <a:buSzPts val="2000"/>
              <a:buNone/>
            </a:pPr>
            <a:r>
              <a:t/>
            </a:r>
            <a:endParaRPr sz="2000">
              <a:latin typeface="Calibri"/>
              <a:ea typeface="Calibri"/>
              <a:cs typeface="Calibri"/>
              <a:sym typeface="Calibri"/>
            </a:endParaRPr>
          </a:p>
          <a:p>
            <a:pPr indent="-342882" lvl="0" marL="342882" rtl="0" algn="l">
              <a:lnSpc>
                <a:spcPct val="100000"/>
              </a:lnSpc>
              <a:spcBef>
                <a:spcPts val="400"/>
              </a:spcBef>
              <a:spcAft>
                <a:spcPts val="0"/>
              </a:spcAft>
              <a:buSzPts val="2000"/>
              <a:buChar char="o"/>
            </a:pPr>
            <a:r>
              <a:rPr lang="en-US" sz="2000">
                <a:latin typeface="Calibri"/>
                <a:ea typeface="Calibri"/>
                <a:cs typeface="Calibri"/>
                <a:sym typeface="Calibri"/>
              </a:rPr>
              <a:t>P(R</a:t>
            </a:r>
            <a:r>
              <a:rPr baseline="-25000" lang="en-US" sz="2000">
                <a:latin typeface="Calibri"/>
                <a:ea typeface="Calibri"/>
                <a:cs typeface="Calibri"/>
                <a:sym typeface="Calibri"/>
              </a:rPr>
              <a:t>ij</a:t>
            </a:r>
            <a:r>
              <a:rPr lang="en-US" sz="2000">
                <a:latin typeface="Calibri"/>
                <a:ea typeface="Calibri"/>
                <a:cs typeface="Calibri"/>
                <a:sym typeface="Calibri"/>
              </a:rPr>
              <a:t>|X) = same sensor model as before:</a:t>
            </a:r>
            <a:br>
              <a:rPr lang="en-US" sz="2000">
                <a:latin typeface="Calibri"/>
                <a:ea typeface="Calibri"/>
                <a:cs typeface="Calibri"/>
                <a:sym typeface="Calibri"/>
              </a:rPr>
            </a:br>
            <a:r>
              <a:rPr lang="en-US" sz="2000">
                <a:latin typeface="Calibri"/>
                <a:ea typeface="Calibri"/>
                <a:cs typeface="Calibri"/>
                <a:sym typeface="Calibri"/>
              </a:rPr>
              <a:t>red means close, green means far away.</a:t>
            </a:r>
            <a:endParaRPr/>
          </a:p>
        </p:txBody>
      </p:sp>
      <p:grpSp>
        <p:nvGrpSpPr>
          <p:cNvPr id="399" name="Google Shape;399;p22"/>
          <p:cNvGrpSpPr/>
          <p:nvPr/>
        </p:nvGrpSpPr>
        <p:grpSpPr>
          <a:xfrm>
            <a:off x="9732962" y="1524000"/>
            <a:ext cx="1447800" cy="1524000"/>
            <a:chOff x="3984" y="1056"/>
            <a:chExt cx="1296" cy="1296"/>
          </a:xfrm>
        </p:grpSpPr>
        <p:sp>
          <p:nvSpPr>
            <p:cNvPr id="400" name="Google Shape;400;p22"/>
            <p:cNvSpPr/>
            <p:nvPr/>
          </p:nvSpPr>
          <p:spPr>
            <a:xfrm>
              <a:off x="3984" y="1056"/>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1/9</a:t>
              </a:r>
              <a:endParaRPr b="0" i="0" sz="1200" u="none" cap="none" strike="noStrike">
                <a:solidFill>
                  <a:srgbClr val="000000"/>
                </a:solidFill>
                <a:latin typeface="Arial"/>
                <a:ea typeface="Arial"/>
                <a:cs typeface="Arial"/>
                <a:sym typeface="Arial"/>
              </a:endParaRPr>
            </a:p>
          </p:txBody>
        </p:sp>
        <p:sp>
          <p:nvSpPr>
            <p:cNvPr id="401" name="Google Shape;401;p22"/>
            <p:cNvSpPr/>
            <p:nvPr/>
          </p:nvSpPr>
          <p:spPr>
            <a:xfrm>
              <a:off x="4416" y="1056"/>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1/9</a:t>
              </a:r>
              <a:endParaRPr b="0" i="0" sz="1200" u="none" cap="none" strike="noStrike">
                <a:solidFill>
                  <a:srgbClr val="000000"/>
                </a:solidFill>
                <a:latin typeface="Arial"/>
                <a:ea typeface="Arial"/>
                <a:cs typeface="Arial"/>
                <a:sym typeface="Arial"/>
              </a:endParaRPr>
            </a:p>
          </p:txBody>
        </p:sp>
        <p:sp>
          <p:nvSpPr>
            <p:cNvPr id="402" name="Google Shape;402;p22"/>
            <p:cNvSpPr/>
            <p:nvPr/>
          </p:nvSpPr>
          <p:spPr>
            <a:xfrm>
              <a:off x="3984" y="1488"/>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1/9</a:t>
              </a:r>
              <a:endParaRPr b="0" i="0" sz="1200" u="none" cap="none" strike="noStrike">
                <a:solidFill>
                  <a:srgbClr val="000000"/>
                </a:solidFill>
                <a:latin typeface="Arial"/>
                <a:ea typeface="Arial"/>
                <a:cs typeface="Arial"/>
                <a:sym typeface="Arial"/>
              </a:endParaRPr>
            </a:p>
          </p:txBody>
        </p:sp>
        <p:sp>
          <p:nvSpPr>
            <p:cNvPr id="403" name="Google Shape;403;p22"/>
            <p:cNvSpPr/>
            <p:nvPr/>
          </p:nvSpPr>
          <p:spPr>
            <a:xfrm>
              <a:off x="4416" y="1488"/>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1/9</a:t>
              </a:r>
              <a:endParaRPr b="0" i="0" sz="1200" u="none" cap="none" strike="noStrike">
                <a:solidFill>
                  <a:srgbClr val="000000"/>
                </a:solidFill>
                <a:latin typeface="Arial"/>
                <a:ea typeface="Arial"/>
                <a:cs typeface="Arial"/>
                <a:sym typeface="Arial"/>
              </a:endParaRPr>
            </a:p>
          </p:txBody>
        </p:sp>
        <p:sp>
          <p:nvSpPr>
            <p:cNvPr id="404" name="Google Shape;404;p22"/>
            <p:cNvSpPr/>
            <p:nvPr/>
          </p:nvSpPr>
          <p:spPr>
            <a:xfrm>
              <a:off x="4848" y="1056"/>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1/9</a:t>
              </a:r>
              <a:endParaRPr b="0" i="0" sz="1200" u="none" cap="none" strike="noStrike">
                <a:solidFill>
                  <a:srgbClr val="000000"/>
                </a:solidFill>
                <a:latin typeface="Arial"/>
                <a:ea typeface="Arial"/>
                <a:cs typeface="Arial"/>
                <a:sym typeface="Arial"/>
              </a:endParaRPr>
            </a:p>
          </p:txBody>
        </p:sp>
        <p:sp>
          <p:nvSpPr>
            <p:cNvPr id="405" name="Google Shape;405;p22"/>
            <p:cNvSpPr/>
            <p:nvPr/>
          </p:nvSpPr>
          <p:spPr>
            <a:xfrm>
              <a:off x="4848" y="1488"/>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1/9</a:t>
              </a:r>
              <a:endParaRPr b="0" i="0" sz="1200" u="none" cap="none" strike="noStrike">
                <a:solidFill>
                  <a:srgbClr val="000000"/>
                </a:solidFill>
                <a:latin typeface="Arial"/>
                <a:ea typeface="Arial"/>
                <a:cs typeface="Arial"/>
                <a:sym typeface="Arial"/>
              </a:endParaRPr>
            </a:p>
          </p:txBody>
        </p:sp>
        <p:sp>
          <p:nvSpPr>
            <p:cNvPr id="406" name="Google Shape;406;p22"/>
            <p:cNvSpPr/>
            <p:nvPr/>
          </p:nvSpPr>
          <p:spPr>
            <a:xfrm>
              <a:off x="3984" y="1920"/>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1/9</a:t>
              </a:r>
              <a:endParaRPr b="0" i="0" sz="1200" u="none" cap="none" strike="noStrike">
                <a:solidFill>
                  <a:srgbClr val="000000"/>
                </a:solidFill>
                <a:latin typeface="Arial"/>
                <a:ea typeface="Arial"/>
                <a:cs typeface="Arial"/>
                <a:sym typeface="Arial"/>
              </a:endParaRPr>
            </a:p>
          </p:txBody>
        </p:sp>
        <p:sp>
          <p:nvSpPr>
            <p:cNvPr id="407" name="Google Shape;407;p22"/>
            <p:cNvSpPr/>
            <p:nvPr/>
          </p:nvSpPr>
          <p:spPr>
            <a:xfrm>
              <a:off x="4416" y="1920"/>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1/9</a:t>
              </a:r>
              <a:endParaRPr b="0" i="0" sz="1200" u="none" cap="none" strike="noStrike">
                <a:solidFill>
                  <a:srgbClr val="000000"/>
                </a:solidFill>
                <a:latin typeface="Arial"/>
                <a:ea typeface="Arial"/>
                <a:cs typeface="Arial"/>
                <a:sym typeface="Arial"/>
              </a:endParaRPr>
            </a:p>
          </p:txBody>
        </p:sp>
        <p:sp>
          <p:nvSpPr>
            <p:cNvPr id="408" name="Google Shape;408;p22"/>
            <p:cNvSpPr/>
            <p:nvPr/>
          </p:nvSpPr>
          <p:spPr>
            <a:xfrm>
              <a:off x="4848" y="1920"/>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1/9</a:t>
              </a:r>
              <a:endParaRPr b="0" i="0" sz="1200" u="none" cap="none" strike="noStrike">
                <a:solidFill>
                  <a:srgbClr val="000000"/>
                </a:solidFill>
                <a:latin typeface="Arial"/>
                <a:ea typeface="Arial"/>
                <a:cs typeface="Arial"/>
                <a:sym typeface="Arial"/>
              </a:endParaRPr>
            </a:p>
          </p:txBody>
        </p:sp>
      </p:grpSp>
      <p:sp>
        <p:nvSpPr>
          <p:cNvPr id="409" name="Google Shape;409;p22"/>
          <p:cNvSpPr/>
          <p:nvPr/>
        </p:nvSpPr>
        <p:spPr>
          <a:xfrm>
            <a:off x="10113962" y="3124200"/>
            <a:ext cx="64171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2"/>
                </a:solidFill>
                <a:latin typeface="Calibri"/>
                <a:ea typeface="Calibri"/>
                <a:cs typeface="Calibri"/>
                <a:sym typeface="Calibri"/>
              </a:rPr>
              <a:t>P(X</a:t>
            </a:r>
            <a:r>
              <a:rPr b="0" baseline="-25000" i="0" lang="en-US" sz="1800" u="none" cap="none" strike="noStrike">
                <a:solidFill>
                  <a:schemeClr val="accent2"/>
                </a:solidFill>
                <a:latin typeface="Calibri"/>
                <a:ea typeface="Calibri"/>
                <a:cs typeface="Calibri"/>
                <a:sym typeface="Calibri"/>
              </a:rPr>
              <a:t>1</a:t>
            </a:r>
            <a:r>
              <a:rPr b="0" i="0" lang="en-US" sz="1800" u="none" cap="none" strike="noStrike">
                <a:solidFill>
                  <a:schemeClr val="accent2"/>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410" name="Google Shape;410;p22"/>
          <p:cNvSpPr/>
          <p:nvPr/>
        </p:nvSpPr>
        <p:spPr>
          <a:xfrm>
            <a:off x="9656762" y="5486400"/>
            <a:ext cx="154170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2"/>
                </a:solidFill>
                <a:latin typeface="Calibri"/>
                <a:ea typeface="Calibri"/>
                <a:cs typeface="Calibri"/>
                <a:sym typeface="Calibri"/>
              </a:rPr>
              <a:t>P(X|X’=&lt;1,2&gt;)</a:t>
            </a:r>
            <a:endParaRPr b="0" i="0" sz="1800" u="none" cap="none" strike="noStrike">
              <a:solidFill>
                <a:schemeClr val="accent2"/>
              </a:solidFill>
              <a:latin typeface="Calibri"/>
              <a:ea typeface="Calibri"/>
              <a:cs typeface="Calibri"/>
              <a:sym typeface="Calibri"/>
            </a:endParaRPr>
          </a:p>
        </p:txBody>
      </p:sp>
      <p:grpSp>
        <p:nvGrpSpPr>
          <p:cNvPr id="411" name="Google Shape;411;p22"/>
          <p:cNvGrpSpPr/>
          <p:nvPr/>
        </p:nvGrpSpPr>
        <p:grpSpPr>
          <a:xfrm>
            <a:off x="9732962" y="3810000"/>
            <a:ext cx="1447800" cy="1524000"/>
            <a:chOff x="3984" y="1056"/>
            <a:chExt cx="1296" cy="1296"/>
          </a:xfrm>
        </p:grpSpPr>
        <p:sp>
          <p:nvSpPr>
            <p:cNvPr id="412" name="Google Shape;412;p22"/>
            <p:cNvSpPr/>
            <p:nvPr/>
          </p:nvSpPr>
          <p:spPr>
            <a:xfrm>
              <a:off x="3984" y="1056"/>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1/6</a:t>
              </a:r>
              <a:endParaRPr b="0" i="0" sz="1200" u="none" cap="none" strike="noStrike">
                <a:solidFill>
                  <a:srgbClr val="000000"/>
                </a:solidFill>
                <a:latin typeface="Arial"/>
                <a:ea typeface="Arial"/>
                <a:cs typeface="Arial"/>
                <a:sym typeface="Arial"/>
              </a:endParaRPr>
            </a:p>
          </p:txBody>
        </p:sp>
        <p:sp>
          <p:nvSpPr>
            <p:cNvPr id="413" name="Google Shape;413;p22"/>
            <p:cNvSpPr/>
            <p:nvPr/>
          </p:nvSpPr>
          <p:spPr>
            <a:xfrm>
              <a:off x="4416" y="1056"/>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1/6</a:t>
              </a:r>
              <a:endParaRPr b="0" i="0" sz="1200" u="none" cap="none" strike="noStrike">
                <a:solidFill>
                  <a:srgbClr val="000000"/>
                </a:solidFill>
                <a:latin typeface="Arial"/>
                <a:ea typeface="Arial"/>
                <a:cs typeface="Arial"/>
                <a:sym typeface="Arial"/>
              </a:endParaRPr>
            </a:p>
          </p:txBody>
        </p:sp>
        <p:sp>
          <p:nvSpPr>
            <p:cNvPr id="414" name="Google Shape;414;p22"/>
            <p:cNvSpPr/>
            <p:nvPr/>
          </p:nvSpPr>
          <p:spPr>
            <a:xfrm>
              <a:off x="3984" y="1488"/>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a:t>
              </a:r>
              <a:endParaRPr b="0" i="0" sz="1200" u="none" cap="none" strike="noStrike">
                <a:solidFill>
                  <a:srgbClr val="000000"/>
                </a:solidFill>
                <a:latin typeface="Arial"/>
                <a:ea typeface="Arial"/>
                <a:cs typeface="Arial"/>
                <a:sym typeface="Arial"/>
              </a:endParaRPr>
            </a:p>
          </p:txBody>
        </p:sp>
        <p:sp>
          <p:nvSpPr>
            <p:cNvPr id="415" name="Google Shape;415;p22"/>
            <p:cNvSpPr/>
            <p:nvPr/>
          </p:nvSpPr>
          <p:spPr>
            <a:xfrm>
              <a:off x="4416" y="1488"/>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1/6</a:t>
              </a:r>
              <a:endParaRPr b="0" i="0" sz="1200" u="none" cap="none" strike="noStrike">
                <a:solidFill>
                  <a:srgbClr val="000000"/>
                </a:solidFill>
                <a:latin typeface="Arial"/>
                <a:ea typeface="Arial"/>
                <a:cs typeface="Arial"/>
                <a:sym typeface="Arial"/>
              </a:endParaRPr>
            </a:p>
          </p:txBody>
        </p:sp>
        <p:sp>
          <p:nvSpPr>
            <p:cNvPr id="416" name="Google Shape;416;p22"/>
            <p:cNvSpPr/>
            <p:nvPr/>
          </p:nvSpPr>
          <p:spPr>
            <a:xfrm>
              <a:off x="4848" y="1056"/>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1/2</a:t>
              </a:r>
              <a:endParaRPr b="0" i="0" sz="1200" u="none" cap="none" strike="noStrike">
                <a:solidFill>
                  <a:srgbClr val="000000"/>
                </a:solidFill>
                <a:latin typeface="Arial"/>
                <a:ea typeface="Arial"/>
                <a:cs typeface="Arial"/>
                <a:sym typeface="Arial"/>
              </a:endParaRPr>
            </a:p>
          </p:txBody>
        </p:sp>
        <p:sp>
          <p:nvSpPr>
            <p:cNvPr id="417" name="Google Shape;417;p22"/>
            <p:cNvSpPr/>
            <p:nvPr/>
          </p:nvSpPr>
          <p:spPr>
            <a:xfrm>
              <a:off x="4848" y="1488"/>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a:t>
              </a:r>
              <a:endParaRPr b="0" i="0" sz="1200" u="none" cap="none" strike="noStrike">
                <a:solidFill>
                  <a:srgbClr val="000000"/>
                </a:solidFill>
                <a:latin typeface="Arial"/>
                <a:ea typeface="Arial"/>
                <a:cs typeface="Arial"/>
                <a:sym typeface="Arial"/>
              </a:endParaRPr>
            </a:p>
          </p:txBody>
        </p:sp>
        <p:sp>
          <p:nvSpPr>
            <p:cNvPr id="418" name="Google Shape;418;p22"/>
            <p:cNvSpPr/>
            <p:nvPr/>
          </p:nvSpPr>
          <p:spPr>
            <a:xfrm>
              <a:off x="3984" y="1920"/>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a:t>
              </a:r>
              <a:endParaRPr b="0" i="0" sz="1200" u="none" cap="none" strike="noStrike">
                <a:solidFill>
                  <a:srgbClr val="000000"/>
                </a:solidFill>
                <a:latin typeface="Arial"/>
                <a:ea typeface="Arial"/>
                <a:cs typeface="Arial"/>
                <a:sym typeface="Arial"/>
              </a:endParaRPr>
            </a:p>
          </p:txBody>
        </p:sp>
        <p:sp>
          <p:nvSpPr>
            <p:cNvPr id="419" name="Google Shape;419;p22"/>
            <p:cNvSpPr/>
            <p:nvPr/>
          </p:nvSpPr>
          <p:spPr>
            <a:xfrm>
              <a:off x="4416" y="1920"/>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a:t>
              </a:r>
              <a:endParaRPr b="0" i="0" sz="1200" u="none" cap="none" strike="noStrike">
                <a:solidFill>
                  <a:srgbClr val="000000"/>
                </a:solidFill>
                <a:latin typeface="Arial"/>
                <a:ea typeface="Arial"/>
                <a:cs typeface="Arial"/>
                <a:sym typeface="Arial"/>
              </a:endParaRPr>
            </a:p>
          </p:txBody>
        </p:sp>
        <p:sp>
          <p:nvSpPr>
            <p:cNvPr id="420" name="Google Shape;420;p22"/>
            <p:cNvSpPr/>
            <p:nvPr/>
          </p:nvSpPr>
          <p:spPr>
            <a:xfrm>
              <a:off x="4848" y="1920"/>
              <a:ext cx="432" cy="43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a:t>
              </a:r>
              <a:endParaRPr b="0" i="0" sz="1200" u="none" cap="none" strike="noStrike">
                <a:solidFill>
                  <a:srgbClr val="000000"/>
                </a:solidFill>
                <a:latin typeface="Arial"/>
                <a:ea typeface="Arial"/>
                <a:cs typeface="Arial"/>
                <a:sym typeface="Arial"/>
              </a:endParaRPr>
            </a:p>
          </p:txBody>
        </p:sp>
      </p:grpSp>
      <p:sp>
        <p:nvSpPr>
          <p:cNvPr id="421" name="Google Shape;421;p22"/>
          <p:cNvSpPr/>
          <p:nvPr/>
        </p:nvSpPr>
        <p:spPr>
          <a:xfrm>
            <a:off x="5334000" y="5486400"/>
            <a:ext cx="533400" cy="533400"/>
          </a:xfrm>
          <a:prstGeom prst="ellipse">
            <a:avLst/>
          </a:prstGeom>
          <a:solidFill>
            <a:schemeClr val="lt1"/>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lt1"/>
                </a:solidFill>
                <a:latin typeface="Calibri"/>
                <a:ea typeface="Calibri"/>
                <a:cs typeface="Calibri"/>
                <a:sym typeface="Calibri"/>
              </a:rPr>
              <a:t>X</a:t>
            </a:r>
            <a:r>
              <a:rPr b="0" baseline="-25000" i="0" lang="en-US" sz="2400" u="none" cap="none" strike="noStrike">
                <a:solidFill>
                  <a:schemeClr val="lt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422" name="Google Shape;422;p22"/>
          <p:cNvSpPr/>
          <p:nvPr/>
        </p:nvSpPr>
        <p:spPr>
          <a:xfrm>
            <a:off x="1943100" y="48768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X</a:t>
            </a:r>
            <a:r>
              <a:rPr b="0" baseline="-25000" i="0" lang="en-US" sz="1800" u="none" cap="none" strike="noStrike">
                <a:solidFill>
                  <a:schemeClr val="dk1"/>
                </a:solidFill>
                <a:latin typeface="Calibri"/>
                <a:ea typeface="Calibri"/>
                <a:cs typeface="Calibri"/>
                <a:sym typeface="Calibri"/>
              </a:rPr>
              <a:t>2</a:t>
            </a:r>
            <a:endParaRPr b="0" i="0" sz="1800" u="none" cap="none" strike="noStrike">
              <a:solidFill>
                <a:srgbClr val="000000"/>
              </a:solidFill>
              <a:latin typeface="Arial"/>
              <a:ea typeface="Arial"/>
              <a:cs typeface="Arial"/>
              <a:sym typeface="Arial"/>
            </a:endParaRPr>
          </a:p>
        </p:txBody>
      </p:sp>
      <p:cxnSp>
        <p:nvCxnSpPr>
          <p:cNvPr id="423" name="Google Shape;423;p22"/>
          <p:cNvCxnSpPr>
            <a:stCxn id="422" idx="4"/>
            <a:endCxn id="424" idx="0"/>
          </p:cNvCxnSpPr>
          <p:nvPr/>
        </p:nvCxnSpPr>
        <p:spPr>
          <a:xfrm>
            <a:off x="2209800" y="5410200"/>
            <a:ext cx="0" cy="533400"/>
          </a:xfrm>
          <a:prstGeom prst="straightConnector1">
            <a:avLst/>
          </a:prstGeom>
          <a:noFill/>
          <a:ln cap="flat" cmpd="sng" w="28575">
            <a:solidFill>
              <a:schemeClr val="dk1"/>
            </a:solidFill>
            <a:prstDash val="solid"/>
            <a:round/>
            <a:headEnd len="sm" w="sm" type="none"/>
            <a:tailEnd len="lg" w="lg" type="triangle"/>
          </a:ln>
        </p:spPr>
      </p:cxnSp>
      <p:sp>
        <p:nvSpPr>
          <p:cNvPr id="425" name="Google Shape;425;p22"/>
          <p:cNvSpPr/>
          <p:nvPr/>
        </p:nvSpPr>
        <p:spPr>
          <a:xfrm>
            <a:off x="1028700" y="5943600"/>
            <a:ext cx="533400" cy="533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R</a:t>
            </a:r>
            <a:r>
              <a:rPr b="0" baseline="-25000" i="0" lang="en-US" sz="2400" u="none" cap="none" strike="noStrike">
                <a:solidFill>
                  <a:schemeClr val="dk1"/>
                </a:solidFill>
                <a:latin typeface="Calibri"/>
                <a:ea typeface="Calibri"/>
                <a:cs typeface="Calibri"/>
                <a:sym typeface="Calibri"/>
              </a:rPr>
              <a:t>i,j</a:t>
            </a:r>
            <a:endParaRPr b="0" i="0" sz="1400" u="none" cap="none" strike="noStrike">
              <a:solidFill>
                <a:srgbClr val="000000"/>
              </a:solidFill>
              <a:latin typeface="Arial"/>
              <a:ea typeface="Arial"/>
              <a:cs typeface="Arial"/>
              <a:sym typeface="Arial"/>
            </a:endParaRPr>
          </a:p>
        </p:txBody>
      </p:sp>
      <p:cxnSp>
        <p:nvCxnSpPr>
          <p:cNvPr id="426" name="Google Shape;426;p22"/>
          <p:cNvCxnSpPr>
            <a:stCxn id="427" idx="6"/>
            <a:endCxn id="422" idx="2"/>
          </p:cNvCxnSpPr>
          <p:nvPr/>
        </p:nvCxnSpPr>
        <p:spPr>
          <a:xfrm>
            <a:off x="1562100" y="5143500"/>
            <a:ext cx="381000" cy="0"/>
          </a:xfrm>
          <a:prstGeom prst="straightConnector1">
            <a:avLst/>
          </a:prstGeom>
          <a:noFill/>
          <a:ln cap="flat" cmpd="sng" w="28575">
            <a:solidFill>
              <a:schemeClr val="dk1"/>
            </a:solidFill>
            <a:prstDash val="solid"/>
            <a:round/>
            <a:headEnd len="sm" w="sm" type="none"/>
            <a:tailEnd len="lg" w="lg" type="triangle"/>
          </a:ln>
        </p:spPr>
      </p:cxnSp>
      <p:sp>
        <p:nvSpPr>
          <p:cNvPr id="427" name="Google Shape;427;p22"/>
          <p:cNvSpPr/>
          <p:nvPr/>
        </p:nvSpPr>
        <p:spPr>
          <a:xfrm>
            <a:off x="1028700" y="48768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X</a:t>
            </a:r>
            <a:r>
              <a:rPr b="0" baseline="-25000" i="0" lang="en-US" sz="1800" u="none" cap="none" strike="noStrike">
                <a:solidFill>
                  <a:schemeClr val="dk1"/>
                </a:solidFill>
                <a:latin typeface="Calibri"/>
                <a:ea typeface="Calibri"/>
                <a:cs typeface="Calibri"/>
                <a:sym typeface="Calibri"/>
              </a:rPr>
              <a:t>1</a:t>
            </a:r>
            <a:endParaRPr b="0" i="0" sz="1800" u="none" cap="none" strike="noStrike">
              <a:solidFill>
                <a:srgbClr val="000000"/>
              </a:solidFill>
              <a:latin typeface="Arial"/>
              <a:ea typeface="Arial"/>
              <a:cs typeface="Arial"/>
              <a:sym typeface="Arial"/>
            </a:endParaRPr>
          </a:p>
        </p:txBody>
      </p:sp>
      <p:cxnSp>
        <p:nvCxnSpPr>
          <p:cNvPr id="428" name="Google Shape;428;p22"/>
          <p:cNvCxnSpPr>
            <a:stCxn id="427" idx="4"/>
            <a:endCxn id="425" idx="0"/>
          </p:cNvCxnSpPr>
          <p:nvPr/>
        </p:nvCxnSpPr>
        <p:spPr>
          <a:xfrm>
            <a:off x="1295400" y="5410200"/>
            <a:ext cx="0" cy="533400"/>
          </a:xfrm>
          <a:prstGeom prst="straightConnector1">
            <a:avLst/>
          </a:prstGeom>
          <a:noFill/>
          <a:ln cap="flat" cmpd="sng" w="28575">
            <a:solidFill>
              <a:schemeClr val="dk1"/>
            </a:solidFill>
            <a:prstDash val="solid"/>
            <a:round/>
            <a:headEnd len="sm" w="sm" type="none"/>
            <a:tailEnd len="lg" w="lg" type="triangle"/>
          </a:ln>
        </p:spPr>
      </p:cxnSp>
      <p:sp>
        <p:nvSpPr>
          <p:cNvPr id="429" name="Google Shape;429;p22"/>
          <p:cNvSpPr/>
          <p:nvPr/>
        </p:nvSpPr>
        <p:spPr>
          <a:xfrm>
            <a:off x="2857500" y="48768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X</a:t>
            </a:r>
            <a:r>
              <a:rPr b="0" baseline="-25000" i="0" lang="en-US" sz="1800" u="none" cap="none" strike="noStrike">
                <a:solidFill>
                  <a:schemeClr val="dk1"/>
                </a:solidFill>
                <a:latin typeface="Calibri"/>
                <a:ea typeface="Calibri"/>
                <a:cs typeface="Calibri"/>
                <a:sym typeface="Calibri"/>
              </a:rPr>
              <a:t>3</a:t>
            </a:r>
            <a:endParaRPr b="0" i="0" sz="1800" u="none" cap="none" strike="noStrike">
              <a:solidFill>
                <a:srgbClr val="000000"/>
              </a:solidFill>
              <a:latin typeface="Arial"/>
              <a:ea typeface="Arial"/>
              <a:cs typeface="Arial"/>
              <a:sym typeface="Arial"/>
            </a:endParaRPr>
          </a:p>
        </p:txBody>
      </p:sp>
      <p:cxnSp>
        <p:nvCxnSpPr>
          <p:cNvPr id="430" name="Google Shape;430;p22"/>
          <p:cNvCxnSpPr>
            <a:stCxn id="429" idx="6"/>
            <a:endCxn id="431" idx="2"/>
          </p:cNvCxnSpPr>
          <p:nvPr/>
        </p:nvCxnSpPr>
        <p:spPr>
          <a:xfrm>
            <a:off x="3390900" y="5143500"/>
            <a:ext cx="381000" cy="0"/>
          </a:xfrm>
          <a:prstGeom prst="straightConnector1">
            <a:avLst/>
          </a:prstGeom>
          <a:noFill/>
          <a:ln cap="flat" cmpd="sng" w="28575">
            <a:solidFill>
              <a:schemeClr val="dk1"/>
            </a:solidFill>
            <a:prstDash val="solid"/>
            <a:round/>
            <a:headEnd len="sm" w="sm" type="none"/>
            <a:tailEnd len="lg" w="lg" type="triangle"/>
          </a:ln>
        </p:spPr>
      </p:cxnSp>
      <p:cxnSp>
        <p:nvCxnSpPr>
          <p:cNvPr id="432" name="Google Shape;432;p22"/>
          <p:cNvCxnSpPr>
            <a:stCxn id="422" idx="6"/>
            <a:endCxn id="429" idx="2"/>
          </p:cNvCxnSpPr>
          <p:nvPr/>
        </p:nvCxnSpPr>
        <p:spPr>
          <a:xfrm>
            <a:off x="2476500" y="5143500"/>
            <a:ext cx="381000" cy="0"/>
          </a:xfrm>
          <a:prstGeom prst="straightConnector1">
            <a:avLst/>
          </a:prstGeom>
          <a:noFill/>
          <a:ln cap="flat" cmpd="sng" w="28575">
            <a:solidFill>
              <a:schemeClr val="dk1"/>
            </a:solidFill>
            <a:prstDash val="solid"/>
            <a:round/>
            <a:headEnd len="sm" w="sm" type="none"/>
            <a:tailEnd len="lg" w="lg" type="triangle"/>
          </a:ln>
        </p:spPr>
      </p:cxnSp>
      <p:sp>
        <p:nvSpPr>
          <p:cNvPr id="431" name="Google Shape;431;p22"/>
          <p:cNvSpPr/>
          <p:nvPr/>
        </p:nvSpPr>
        <p:spPr>
          <a:xfrm>
            <a:off x="3771900" y="48768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X</a:t>
            </a:r>
            <a:r>
              <a:rPr b="0" baseline="-25000" i="0" lang="en-US" sz="1800" u="none" cap="none" strike="noStrike">
                <a:solidFill>
                  <a:schemeClr val="dk1"/>
                </a:solidFill>
                <a:latin typeface="Calibri"/>
                <a:ea typeface="Calibri"/>
                <a:cs typeface="Calibri"/>
                <a:sym typeface="Calibri"/>
              </a:rPr>
              <a:t>4</a:t>
            </a:r>
            <a:endParaRPr b="0" i="0" sz="1800" u="none" cap="none" strike="noStrike">
              <a:solidFill>
                <a:srgbClr val="000000"/>
              </a:solidFill>
              <a:latin typeface="Arial"/>
              <a:ea typeface="Arial"/>
              <a:cs typeface="Arial"/>
              <a:sym typeface="Arial"/>
            </a:endParaRPr>
          </a:p>
        </p:txBody>
      </p:sp>
      <p:cxnSp>
        <p:nvCxnSpPr>
          <p:cNvPr id="433" name="Google Shape;433;p22"/>
          <p:cNvCxnSpPr>
            <a:stCxn id="431" idx="6"/>
          </p:cNvCxnSpPr>
          <p:nvPr/>
        </p:nvCxnSpPr>
        <p:spPr>
          <a:xfrm>
            <a:off x="4305300" y="5143500"/>
            <a:ext cx="962100" cy="0"/>
          </a:xfrm>
          <a:prstGeom prst="straightConnector1">
            <a:avLst/>
          </a:prstGeom>
          <a:noFill/>
          <a:ln cap="flat" cmpd="sng" w="28575">
            <a:solidFill>
              <a:schemeClr val="dk1"/>
            </a:solidFill>
            <a:prstDash val="dash"/>
            <a:round/>
            <a:headEnd len="sm" w="sm" type="none"/>
            <a:tailEnd len="lg" w="lg" type="triangle"/>
          </a:ln>
        </p:spPr>
      </p:cxnSp>
      <p:sp>
        <p:nvSpPr>
          <p:cNvPr id="424" name="Google Shape;424;p22"/>
          <p:cNvSpPr/>
          <p:nvPr/>
        </p:nvSpPr>
        <p:spPr>
          <a:xfrm>
            <a:off x="1943100" y="5943600"/>
            <a:ext cx="533400" cy="533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R</a:t>
            </a:r>
            <a:r>
              <a:rPr b="0" baseline="-25000" i="0" lang="en-US" sz="2400" u="none" cap="none" strike="noStrike">
                <a:solidFill>
                  <a:schemeClr val="dk1"/>
                </a:solidFill>
                <a:latin typeface="Calibri"/>
                <a:ea typeface="Calibri"/>
                <a:cs typeface="Calibri"/>
                <a:sym typeface="Calibri"/>
              </a:rPr>
              <a:t>i,j</a:t>
            </a:r>
            <a:endParaRPr b="0" i="0" sz="1400" u="none" cap="none" strike="noStrike">
              <a:solidFill>
                <a:srgbClr val="000000"/>
              </a:solidFill>
              <a:latin typeface="Arial"/>
              <a:ea typeface="Arial"/>
              <a:cs typeface="Arial"/>
              <a:sym typeface="Arial"/>
            </a:endParaRPr>
          </a:p>
        </p:txBody>
      </p:sp>
      <p:sp>
        <p:nvSpPr>
          <p:cNvPr id="434" name="Google Shape;434;p22"/>
          <p:cNvSpPr/>
          <p:nvPr/>
        </p:nvSpPr>
        <p:spPr>
          <a:xfrm>
            <a:off x="2857500" y="5943600"/>
            <a:ext cx="533400" cy="533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R</a:t>
            </a:r>
            <a:r>
              <a:rPr b="0" baseline="-25000" i="0" lang="en-US" sz="2400" u="none" cap="none" strike="noStrike">
                <a:solidFill>
                  <a:schemeClr val="dk1"/>
                </a:solidFill>
                <a:latin typeface="Calibri"/>
                <a:ea typeface="Calibri"/>
                <a:cs typeface="Calibri"/>
                <a:sym typeface="Calibri"/>
              </a:rPr>
              <a:t>i,j</a:t>
            </a:r>
            <a:endParaRPr b="0" i="0" sz="1400" u="none" cap="none" strike="noStrike">
              <a:solidFill>
                <a:srgbClr val="000000"/>
              </a:solidFill>
              <a:latin typeface="Arial"/>
              <a:ea typeface="Arial"/>
              <a:cs typeface="Arial"/>
              <a:sym typeface="Arial"/>
            </a:endParaRPr>
          </a:p>
        </p:txBody>
      </p:sp>
      <p:sp>
        <p:nvSpPr>
          <p:cNvPr id="435" name="Google Shape;435;p22"/>
          <p:cNvSpPr/>
          <p:nvPr/>
        </p:nvSpPr>
        <p:spPr>
          <a:xfrm>
            <a:off x="3771900" y="5943600"/>
            <a:ext cx="533400" cy="533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R</a:t>
            </a:r>
            <a:r>
              <a:rPr b="0" baseline="-25000" i="0" lang="en-US" sz="2400" u="none" cap="none" strike="noStrike">
                <a:solidFill>
                  <a:schemeClr val="dk1"/>
                </a:solidFill>
                <a:latin typeface="Calibri"/>
                <a:ea typeface="Calibri"/>
                <a:cs typeface="Calibri"/>
                <a:sym typeface="Calibri"/>
              </a:rPr>
              <a:t>i,j</a:t>
            </a:r>
            <a:endParaRPr b="0" i="0" sz="1400" u="none" cap="none" strike="noStrike">
              <a:solidFill>
                <a:srgbClr val="000000"/>
              </a:solidFill>
              <a:latin typeface="Arial"/>
              <a:ea typeface="Arial"/>
              <a:cs typeface="Arial"/>
              <a:sym typeface="Arial"/>
            </a:endParaRPr>
          </a:p>
        </p:txBody>
      </p:sp>
      <p:cxnSp>
        <p:nvCxnSpPr>
          <p:cNvPr id="436" name="Google Shape;436;p22"/>
          <p:cNvCxnSpPr>
            <a:stCxn id="429" idx="4"/>
            <a:endCxn id="434" idx="0"/>
          </p:cNvCxnSpPr>
          <p:nvPr/>
        </p:nvCxnSpPr>
        <p:spPr>
          <a:xfrm>
            <a:off x="3124200" y="5410200"/>
            <a:ext cx="0" cy="533400"/>
          </a:xfrm>
          <a:prstGeom prst="straightConnector1">
            <a:avLst/>
          </a:prstGeom>
          <a:noFill/>
          <a:ln cap="flat" cmpd="sng" w="28575">
            <a:solidFill>
              <a:schemeClr val="dk1"/>
            </a:solidFill>
            <a:prstDash val="solid"/>
            <a:round/>
            <a:headEnd len="sm" w="sm" type="none"/>
            <a:tailEnd len="lg" w="lg" type="triangle"/>
          </a:ln>
        </p:spPr>
      </p:cxnSp>
      <p:cxnSp>
        <p:nvCxnSpPr>
          <p:cNvPr id="437" name="Google Shape;437;p22"/>
          <p:cNvCxnSpPr>
            <a:stCxn id="431" idx="4"/>
            <a:endCxn id="435" idx="0"/>
          </p:cNvCxnSpPr>
          <p:nvPr/>
        </p:nvCxnSpPr>
        <p:spPr>
          <a:xfrm>
            <a:off x="4038600" y="5410200"/>
            <a:ext cx="0" cy="533400"/>
          </a:xfrm>
          <a:prstGeom prst="straightConnector1">
            <a:avLst/>
          </a:prstGeom>
          <a:noFill/>
          <a:ln cap="flat" cmpd="sng" w="28575">
            <a:solidFill>
              <a:schemeClr val="dk1"/>
            </a:solidFill>
            <a:prstDash val="solid"/>
            <a:round/>
            <a:headEnd len="sm" w="sm" type="none"/>
            <a:tailEnd len="lg" w="lg" type="triangle"/>
          </a:ln>
        </p:spPr>
      </p:cxnSp>
      <p:cxnSp>
        <p:nvCxnSpPr>
          <p:cNvPr id="438" name="Google Shape;438;p22"/>
          <p:cNvCxnSpPr/>
          <p:nvPr/>
        </p:nvCxnSpPr>
        <p:spPr>
          <a:xfrm>
            <a:off x="10494962" y="4114800"/>
            <a:ext cx="304800" cy="0"/>
          </a:xfrm>
          <a:prstGeom prst="straightConnector1">
            <a:avLst/>
          </a:prstGeom>
          <a:noFill/>
          <a:ln cap="flat" cmpd="sng" w="38100">
            <a:solidFill>
              <a:srgbClr val="A50021"/>
            </a:solidFill>
            <a:prstDash val="solid"/>
            <a:round/>
            <a:headEnd len="sm" w="sm" type="none"/>
            <a:tailEnd len="med" w="med" type="triangle"/>
          </a:ln>
        </p:spPr>
      </p:cxnSp>
      <p:sp>
        <p:nvSpPr>
          <p:cNvPr id="439" name="Google Shape;439;p22"/>
          <p:cNvSpPr/>
          <p:nvPr/>
        </p:nvSpPr>
        <p:spPr>
          <a:xfrm>
            <a:off x="10418762" y="4038600"/>
            <a:ext cx="152400" cy="152400"/>
          </a:xfrm>
          <a:prstGeom prst="ellipse">
            <a:avLst/>
          </a:prstGeom>
          <a:solidFill>
            <a:srgbClr val="A5002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40" name="Google Shape;440;p22"/>
          <p:cNvPicPr preferRelativeResize="0"/>
          <p:nvPr/>
        </p:nvPicPr>
        <p:blipFill rotWithShape="1">
          <a:blip r:embed="rId3">
            <a:alphaModFix/>
          </a:blip>
          <a:srcRect b="0" l="0" r="0" t="0"/>
          <a:stretch/>
        </p:blipFill>
        <p:spPr>
          <a:xfrm>
            <a:off x="6096000" y="1295400"/>
            <a:ext cx="2378144" cy="2190276"/>
          </a:xfrm>
          <a:prstGeom prst="rect">
            <a:avLst/>
          </a:prstGeom>
          <a:noFill/>
          <a:ln>
            <a:noFill/>
          </a:ln>
        </p:spPr>
      </p:pic>
      <p:pic>
        <p:nvPicPr>
          <p:cNvPr id="441" name="Google Shape;441;p22"/>
          <p:cNvPicPr preferRelativeResize="0"/>
          <p:nvPr/>
        </p:nvPicPr>
        <p:blipFill rotWithShape="1">
          <a:blip r:embed="rId4">
            <a:alphaModFix/>
          </a:blip>
          <a:srcRect b="0" l="0" r="0" t="0"/>
          <a:stretch/>
        </p:blipFill>
        <p:spPr>
          <a:xfrm>
            <a:off x="6400800" y="3733800"/>
            <a:ext cx="2057400" cy="1881160"/>
          </a:xfrm>
          <a:prstGeom prst="rect">
            <a:avLst/>
          </a:prstGeom>
          <a:noFill/>
          <a:ln>
            <a:noFill/>
          </a:ln>
        </p:spPr>
      </p:pic>
      <p:sp>
        <p:nvSpPr>
          <p:cNvPr id="442" name="Google Shape;442;p22"/>
          <p:cNvSpPr txBox="1"/>
          <p:nvPr/>
        </p:nvSpPr>
        <p:spPr>
          <a:xfrm>
            <a:off x="6553200" y="6507901"/>
            <a:ext cx="56376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Calibri"/>
                <a:ea typeface="Calibri"/>
                <a:cs typeface="Calibri"/>
                <a:sym typeface="Calibri"/>
              </a:rPr>
              <a:t>[Demo: Ghostbusters – Circular Dynamics – HMM (L14D2)]</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23"/>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Calibri"/>
                <a:ea typeface="Calibri"/>
                <a:cs typeface="Calibri"/>
                <a:sym typeface="Calibri"/>
              </a:rPr>
              <a:t>Conditional Independence</a:t>
            </a:r>
            <a:endParaRPr/>
          </a:p>
        </p:txBody>
      </p:sp>
      <p:sp>
        <p:nvSpPr>
          <p:cNvPr id="448" name="Google Shape;448;p23"/>
          <p:cNvSpPr txBox="1"/>
          <p:nvPr>
            <p:ph idx="1" type="body"/>
          </p:nvPr>
        </p:nvSpPr>
        <p:spPr>
          <a:xfrm>
            <a:off x="1066800" y="1397001"/>
            <a:ext cx="10896600" cy="4729164"/>
          </a:xfrm>
          <a:prstGeom prst="rect">
            <a:avLst/>
          </a:prstGeom>
          <a:noFill/>
          <a:ln>
            <a:noFill/>
          </a:ln>
        </p:spPr>
        <p:txBody>
          <a:bodyPr anchorCtr="0" anchor="t" bIns="45700" lIns="91425" spcFirstLastPara="1" rIns="91425" wrap="square" tIns="45700">
            <a:noAutofit/>
          </a:bodyPr>
          <a:lstStyle/>
          <a:p>
            <a:pPr indent="-342882" lvl="0" marL="342882" rtl="0" algn="l">
              <a:lnSpc>
                <a:spcPct val="80000"/>
              </a:lnSpc>
              <a:spcBef>
                <a:spcPts val="0"/>
              </a:spcBef>
              <a:spcAft>
                <a:spcPts val="0"/>
              </a:spcAft>
              <a:buSzPts val="2400"/>
              <a:buChar char="o"/>
            </a:pPr>
            <a:r>
              <a:rPr lang="en-US" sz="2400">
                <a:latin typeface="Calibri"/>
                <a:ea typeface="Calibri"/>
                <a:cs typeface="Calibri"/>
                <a:sym typeface="Calibri"/>
              </a:rPr>
              <a:t>HMMs have two important independence properties:</a:t>
            </a:r>
            <a:endParaRPr/>
          </a:p>
          <a:p>
            <a:pPr indent="-152387" lvl="6" marL="2971652" rtl="0" algn="l">
              <a:lnSpc>
                <a:spcPct val="80000"/>
              </a:lnSpc>
              <a:spcBef>
                <a:spcPts val="240"/>
              </a:spcBef>
              <a:spcAft>
                <a:spcPts val="0"/>
              </a:spcAft>
              <a:buSzPts val="1200"/>
              <a:buNone/>
            </a:pPr>
            <a:r>
              <a:t/>
            </a:r>
            <a:endParaRPr sz="1200">
              <a:latin typeface="Calibri"/>
              <a:ea typeface="Calibri"/>
              <a:cs typeface="Calibri"/>
              <a:sym typeface="Calibri"/>
            </a:endParaRPr>
          </a:p>
          <a:p>
            <a:pPr indent="-285736" lvl="1" marL="742913" rtl="0" algn="l">
              <a:lnSpc>
                <a:spcPct val="80000"/>
              </a:lnSpc>
              <a:spcBef>
                <a:spcPts val="400"/>
              </a:spcBef>
              <a:spcAft>
                <a:spcPts val="0"/>
              </a:spcAft>
              <a:buSzPts val="2000"/>
              <a:buChar char="o"/>
            </a:pPr>
            <a:r>
              <a:rPr lang="en-US" sz="2000">
                <a:latin typeface="Calibri"/>
                <a:ea typeface="Calibri"/>
                <a:cs typeface="Calibri"/>
                <a:sym typeface="Calibri"/>
              </a:rPr>
              <a:t>Markov hidden process: future depends on past via the present</a:t>
            </a:r>
            <a:endParaRPr/>
          </a:p>
          <a:p>
            <a:pPr indent="-152387" lvl="5" marL="2514474" rtl="0" algn="l">
              <a:lnSpc>
                <a:spcPct val="80000"/>
              </a:lnSpc>
              <a:spcBef>
                <a:spcPts val="240"/>
              </a:spcBef>
              <a:spcAft>
                <a:spcPts val="0"/>
              </a:spcAft>
              <a:buSzPts val="1200"/>
              <a:buNone/>
            </a:pPr>
            <a:r>
              <a:t/>
            </a:r>
            <a:endParaRPr sz="1200">
              <a:latin typeface="Calibri"/>
              <a:ea typeface="Calibri"/>
              <a:cs typeface="Calibri"/>
              <a:sym typeface="Calibri"/>
            </a:endParaRPr>
          </a:p>
          <a:p>
            <a:pPr indent="-285736" lvl="1" marL="742913" rtl="0" algn="l">
              <a:lnSpc>
                <a:spcPct val="80000"/>
              </a:lnSpc>
              <a:spcBef>
                <a:spcPts val="400"/>
              </a:spcBef>
              <a:spcAft>
                <a:spcPts val="0"/>
              </a:spcAft>
              <a:buSzPts val="2000"/>
              <a:buChar char="o"/>
            </a:pPr>
            <a:r>
              <a:rPr lang="en-US" sz="2000">
                <a:latin typeface="Calibri"/>
                <a:ea typeface="Calibri"/>
                <a:cs typeface="Calibri"/>
                <a:sym typeface="Calibri"/>
              </a:rPr>
              <a:t>Current observation independent of all else given current state</a:t>
            </a:r>
            <a:endParaRPr/>
          </a:p>
          <a:p>
            <a:pPr indent="-158736" lvl="1" marL="742913" rtl="0" algn="l">
              <a:lnSpc>
                <a:spcPct val="80000"/>
              </a:lnSpc>
              <a:spcBef>
                <a:spcPts val="400"/>
              </a:spcBef>
              <a:spcAft>
                <a:spcPts val="0"/>
              </a:spcAft>
              <a:buSzPts val="2000"/>
              <a:buNone/>
            </a:pPr>
            <a:r>
              <a:t/>
            </a:r>
            <a:endParaRPr sz="2000">
              <a:latin typeface="Calibri"/>
              <a:ea typeface="Calibri"/>
              <a:cs typeface="Calibri"/>
              <a:sym typeface="Calibri"/>
            </a:endParaRPr>
          </a:p>
          <a:p>
            <a:pPr indent="-158736" lvl="1" marL="742913" rtl="0" algn="l">
              <a:lnSpc>
                <a:spcPct val="80000"/>
              </a:lnSpc>
              <a:spcBef>
                <a:spcPts val="400"/>
              </a:spcBef>
              <a:spcAft>
                <a:spcPts val="0"/>
              </a:spcAft>
              <a:buSzPts val="2000"/>
              <a:buNone/>
            </a:pPr>
            <a:r>
              <a:t/>
            </a:r>
            <a:endParaRPr sz="2000">
              <a:latin typeface="Calibri"/>
              <a:ea typeface="Calibri"/>
              <a:cs typeface="Calibri"/>
              <a:sym typeface="Calibri"/>
            </a:endParaRPr>
          </a:p>
          <a:p>
            <a:pPr indent="-158736" lvl="1" marL="742913" rtl="0" algn="l">
              <a:lnSpc>
                <a:spcPct val="80000"/>
              </a:lnSpc>
              <a:spcBef>
                <a:spcPts val="400"/>
              </a:spcBef>
              <a:spcAft>
                <a:spcPts val="0"/>
              </a:spcAft>
              <a:buSzPts val="2000"/>
              <a:buNone/>
            </a:pPr>
            <a:r>
              <a:t/>
            </a:r>
            <a:endParaRPr sz="2000">
              <a:latin typeface="Calibri"/>
              <a:ea typeface="Calibri"/>
              <a:cs typeface="Calibri"/>
              <a:sym typeface="Calibri"/>
            </a:endParaRPr>
          </a:p>
          <a:p>
            <a:pPr indent="-158736" lvl="1" marL="742913" rtl="0" algn="l">
              <a:lnSpc>
                <a:spcPct val="80000"/>
              </a:lnSpc>
              <a:spcBef>
                <a:spcPts val="400"/>
              </a:spcBef>
              <a:spcAft>
                <a:spcPts val="0"/>
              </a:spcAft>
              <a:buSzPts val="2000"/>
              <a:buNone/>
            </a:pPr>
            <a:r>
              <a:t/>
            </a:r>
            <a:endParaRPr sz="2000">
              <a:latin typeface="Calibri"/>
              <a:ea typeface="Calibri"/>
              <a:cs typeface="Calibri"/>
              <a:sym typeface="Calibri"/>
            </a:endParaRPr>
          </a:p>
          <a:p>
            <a:pPr indent="-158736" lvl="1" marL="742913" rtl="0" algn="l">
              <a:lnSpc>
                <a:spcPct val="80000"/>
              </a:lnSpc>
              <a:spcBef>
                <a:spcPts val="400"/>
              </a:spcBef>
              <a:spcAft>
                <a:spcPts val="0"/>
              </a:spcAft>
              <a:buSzPts val="2000"/>
              <a:buNone/>
            </a:pPr>
            <a:r>
              <a:t/>
            </a:r>
            <a:endParaRPr sz="2000">
              <a:latin typeface="Calibri"/>
              <a:ea typeface="Calibri"/>
              <a:cs typeface="Calibri"/>
              <a:sym typeface="Calibri"/>
            </a:endParaRPr>
          </a:p>
          <a:p>
            <a:pPr indent="-158736" lvl="1" marL="742913" rtl="0" algn="l">
              <a:lnSpc>
                <a:spcPct val="80000"/>
              </a:lnSpc>
              <a:spcBef>
                <a:spcPts val="400"/>
              </a:spcBef>
              <a:spcAft>
                <a:spcPts val="0"/>
              </a:spcAft>
              <a:buSzPts val="2000"/>
              <a:buNone/>
            </a:pPr>
            <a:r>
              <a:t/>
            </a:r>
            <a:endParaRPr sz="2000">
              <a:latin typeface="Calibri"/>
              <a:ea typeface="Calibri"/>
              <a:cs typeface="Calibri"/>
              <a:sym typeface="Calibri"/>
            </a:endParaRPr>
          </a:p>
          <a:p>
            <a:pPr indent="-158736" lvl="1" marL="742913" rtl="0" algn="l">
              <a:lnSpc>
                <a:spcPct val="80000"/>
              </a:lnSpc>
              <a:spcBef>
                <a:spcPts val="400"/>
              </a:spcBef>
              <a:spcAft>
                <a:spcPts val="0"/>
              </a:spcAft>
              <a:buSzPts val="2000"/>
              <a:buNone/>
            </a:pPr>
            <a:r>
              <a:t/>
            </a:r>
            <a:endParaRPr sz="2000">
              <a:latin typeface="Calibri"/>
              <a:ea typeface="Calibri"/>
              <a:cs typeface="Calibri"/>
              <a:sym typeface="Calibri"/>
            </a:endParaRPr>
          </a:p>
          <a:p>
            <a:pPr indent="-158736" lvl="1" marL="742913" rtl="0" algn="l">
              <a:lnSpc>
                <a:spcPct val="80000"/>
              </a:lnSpc>
              <a:spcBef>
                <a:spcPts val="400"/>
              </a:spcBef>
              <a:spcAft>
                <a:spcPts val="0"/>
              </a:spcAft>
              <a:buSzPts val="2000"/>
              <a:buNone/>
            </a:pPr>
            <a:r>
              <a:t/>
            </a:r>
            <a:endParaRPr sz="2000">
              <a:latin typeface="Calibri"/>
              <a:ea typeface="Calibri"/>
              <a:cs typeface="Calibri"/>
              <a:sym typeface="Calibri"/>
            </a:endParaRPr>
          </a:p>
          <a:p>
            <a:pPr indent="-152387" lvl="6" marL="2971652" rtl="0" algn="l">
              <a:lnSpc>
                <a:spcPct val="80000"/>
              </a:lnSpc>
              <a:spcBef>
                <a:spcPts val="240"/>
              </a:spcBef>
              <a:spcAft>
                <a:spcPts val="0"/>
              </a:spcAft>
              <a:buSzPts val="1200"/>
              <a:buNone/>
            </a:pPr>
            <a:r>
              <a:t/>
            </a:r>
            <a:endParaRPr sz="1200">
              <a:latin typeface="Calibri"/>
              <a:ea typeface="Calibri"/>
              <a:cs typeface="Calibri"/>
              <a:sym typeface="Calibri"/>
            </a:endParaRPr>
          </a:p>
          <a:p>
            <a:pPr indent="-342882" lvl="0" marL="342882" rtl="0" algn="l">
              <a:lnSpc>
                <a:spcPct val="80000"/>
              </a:lnSpc>
              <a:spcBef>
                <a:spcPts val="480"/>
              </a:spcBef>
              <a:spcAft>
                <a:spcPts val="0"/>
              </a:spcAft>
              <a:buSzPts val="2400"/>
              <a:buChar char="o"/>
            </a:pPr>
            <a:r>
              <a:rPr lang="en-US" sz="2400">
                <a:latin typeface="Calibri"/>
                <a:ea typeface="Calibri"/>
                <a:cs typeface="Calibri"/>
                <a:sym typeface="Calibri"/>
              </a:rPr>
              <a:t>Does this mean that evidence variables are guaranteed to be independent?</a:t>
            </a:r>
            <a:endParaRPr/>
          </a:p>
          <a:p>
            <a:pPr indent="-152387" lvl="6" marL="2971652" rtl="0" algn="l">
              <a:lnSpc>
                <a:spcPct val="80000"/>
              </a:lnSpc>
              <a:spcBef>
                <a:spcPts val="240"/>
              </a:spcBef>
              <a:spcAft>
                <a:spcPts val="0"/>
              </a:spcAft>
              <a:buSzPts val="1200"/>
              <a:buNone/>
            </a:pPr>
            <a:r>
              <a:t/>
            </a:r>
            <a:endParaRPr sz="1200">
              <a:latin typeface="Calibri"/>
              <a:ea typeface="Calibri"/>
              <a:cs typeface="Calibri"/>
              <a:sym typeface="Calibri"/>
            </a:endParaRPr>
          </a:p>
          <a:p>
            <a:pPr indent="-285736" lvl="1" marL="742913" rtl="0" algn="l">
              <a:lnSpc>
                <a:spcPct val="80000"/>
              </a:lnSpc>
              <a:spcBef>
                <a:spcPts val="400"/>
              </a:spcBef>
              <a:spcAft>
                <a:spcPts val="0"/>
              </a:spcAft>
              <a:buSzPts val="2000"/>
              <a:buChar char="o"/>
            </a:pPr>
            <a:r>
              <a:rPr lang="en-US" sz="2000">
                <a:latin typeface="Calibri"/>
                <a:ea typeface="Calibri"/>
                <a:cs typeface="Calibri"/>
                <a:sym typeface="Calibri"/>
              </a:rPr>
              <a:t>[No, they tend to correlated by the hidden state]</a:t>
            </a:r>
            <a:endParaRPr/>
          </a:p>
        </p:txBody>
      </p:sp>
      <p:sp>
        <p:nvSpPr>
          <p:cNvPr id="449" name="Google Shape;449;p23"/>
          <p:cNvSpPr/>
          <p:nvPr/>
        </p:nvSpPr>
        <p:spPr>
          <a:xfrm>
            <a:off x="7848600" y="3200400"/>
            <a:ext cx="533400" cy="533400"/>
          </a:xfrm>
          <a:prstGeom prst="ellipse">
            <a:avLst/>
          </a:prstGeom>
          <a:solidFill>
            <a:schemeClr val="lt1"/>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lt1"/>
                </a:solidFill>
                <a:latin typeface="Calibri"/>
                <a:ea typeface="Calibri"/>
                <a:cs typeface="Calibri"/>
                <a:sym typeface="Calibri"/>
              </a:rPr>
              <a:t>X</a:t>
            </a:r>
            <a:r>
              <a:rPr b="0" baseline="-25000" i="0" lang="en-US" sz="2400" u="none" cap="none" strike="noStrike">
                <a:solidFill>
                  <a:schemeClr val="lt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450" name="Google Shape;450;p23"/>
          <p:cNvCxnSpPr>
            <a:stCxn id="449" idx="4"/>
            <a:endCxn id="451" idx="0"/>
          </p:cNvCxnSpPr>
          <p:nvPr/>
        </p:nvCxnSpPr>
        <p:spPr>
          <a:xfrm>
            <a:off x="8115300" y="3733800"/>
            <a:ext cx="0" cy="533400"/>
          </a:xfrm>
          <a:prstGeom prst="straightConnector1">
            <a:avLst/>
          </a:prstGeom>
          <a:noFill/>
          <a:ln cap="flat" cmpd="sng" w="28575">
            <a:solidFill>
              <a:schemeClr val="lt1"/>
            </a:solidFill>
            <a:prstDash val="solid"/>
            <a:round/>
            <a:headEnd len="sm" w="sm" type="none"/>
            <a:tailEnd len="lg" w="lg" type="triangle"/>
          </a:ln>
        </p:spPr>
      </p:cxnSp>
      <p:sp>
        <p:nvSpPr>
          <p:cNvPr id="452" name="Google Shape;452;p23"/>
          <p:cNvSpPr/>
          <p:nvPr/>
        </p:nvSpPr>
        <p:spPr>
          <a:xfrm>
            <a:off x="4495800" y="32004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X</a:t>
            </a:r>
            <a:r>
              <a:rPr b="0" baseline="-25000" i="0" lang="en-US" sz="1800" u="none" cap="none" strike="noStrike">
                <a:solidFill>
                  <a:schemeClr val="dk1"/>
                </a:solidFill>
                <a:latin typeface="Calibri"/>
                <a:ea typeface="Calibri"/>
                <a:cs typeface="Calibri"/>
                <a:sym typeface="Calibri"/>
              </a:rPr>
              <a:t>2</a:t>
            </a:r>
            <a:endParaRPr b="0" i="0" sz="1800" u="none" cap="none" strike="noStrike">
              <a:solidFill>
                <a:srgbClr val="000000"/>
              </a:solidFill>
              <a:latin typeface="Arial"/>
              <a:ea typeface="Arial"/>
              <a:cs typeface="Arial"/>
              <a:sym typeface="Arial"/>
            </a:endParaRPr>
          </a:p>
        </p:txBody>
      </p:sp>
      <p:cxnSp>
        <p:nvCxnSpPr>
          <p:cNvPr id="453" name="Google Shape;453;p23"/>
          <p:cNvCxnSpPr>
            <a:stCxn id="452" idx="4"/>
            <a:endCxn id="454" idx="0"/>
          </p:cNvCxnSpPr>
          <p:nvPr/>
        </p:nvCxnSpPr>
        <p:spPr>
          <a:xfrm>
            <a:off x="4762500" y="3733800"/>
            <a:ext cx="0" cy="533400"/>
          </a:xfrm>
          <a:prstGeom prst="straightConnector1">
            <a:avLst/>
          </a:prstGeom>
          <a:noFill/>
          <a:ln cap="flat" cmpd="sng" w="28575">
            <a:solidFill>
              <a:schemeClr val="dk1"/>
            </a:solidFill>
            <a:prstDash val="solid"/>
            <a:round/>
            <a:headEnd len="sm" w="sm" type="none"/>
            <a:tailEnd len="lg" w="lg" type="triangle"/>
          </a:ln>
        </p:spPr>
      </p:cxnSp>
      <p:sp>
        <p:nvSpPr>
          <p:cNvPr id="455" name="Google Shape;455;p23"/>
          <p:cNvSpPr/>
          <p:nvPr/>
        </p:nvSpPr>
        <p:spPr>
          <a:xfrm>
            <a:off x="3581400" y="42672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E</a:t>
            </a:r>
            <a:r>
              <a:rPr b="0" baseline="-25000" i="0" lang="en-US" sz="1800" u="none" cap="none" strike="noStrike">
                <a:solidFill>
                  <a:schemeClr val="dk1"/>
                </a:solidFill>
                <a:latin typeface="Calibri"/>
                <a:ea typeface="Calibri"/>
                <a:cs typeface="Calibri"/>
                <a:sym typeface="Calibri"/>
              </a:rPr>
              <a:t>1</a:t>
            </a:r>
            <a:endParaRPr b="0" i="0" sz="1800" u="none" cap="none" strike="noStrike">
              <a:solidFill>
                <a:srgbClr val="000000"/>
              </a:solidFill>
              <a:latin typeface="Arial"/>
              <a:ea typeface="Arial"/>
              <a:cs typeface="Arial"/>
              <a:sym typeface="Arial"/>
            </a:endParaRPr>
          </a:p>
        </p:txBody>
      </p:sp>
      <p:cxnSp>
        <p:nvCxnSpPr>
          <p:cNvPr id="456" name="Google Shape;456;p23"/>
          <p:cNvCxnSpPr>
            <a:stCxn id="457" idx="6"/>
            <a:endCxn id="452" idx="2"/>
          </p:cNvCxnSpPr>
          <p:nvPr/>
        </p:nvCxnSpPr>
        <p:spPr>
          <a:xfrm>
            <a:off x="4114800" y="3467100"/>
            <a:ext cx="381000" cy="0"/>
          </a:xfrm>
          <a:prstGeom prst="straightConnector1">
            <a:avLst/>
          </a:prstGeom>
          <a:noFill/>
          <a:ln cap="flat" cmpd="sng" w="28575">
            <a:solidFill>
              <a:schemeClr val="dk1"/>
            </a:solidFill>
            <a:prstDash val="solid"/>
            <a:round/>
            <a:headEnd len="sm" w="sm" type="none"/>
            <a:tailEnd len="lg" w="lg" type="triangle"/>
          </a:ln>
        </p:spPr>
      </p:cxnSp>
      <p:sp>
        <p:nvSpPr>
          <p:cNvPr id="457" name="Google Shape;457;p23"/>
          <p:cNvSpPr/>
          <p:nvPr/>
        </p:nvSpPr>
        <p:spPr>
          <a:xfrm>
            <a:off x="3581400" y="32004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X</a:t>
            </a:r>
            <a:r>
              <a:rPr b="0" baseline="-25000" i="0" lang="en-US" sz="1800" u="none" cap="none" strike="noStrike">
                <a:solidFill>
                  <a:schemeClr val="dk1"/>
                </a:solidFill>
                <a:latin typeface="Calibri"/>
                <a:ea typeface="Calibri"/>
                <a:cs typeface="Calibri"/>
                <a:sym typeface="Calibri"/>
              </a:rPr>
              <a:t>1</a:t>
            </a:r>
            <a:endParaRPr b="0" i="0" sz="1800" u="none" cap="none" strike="noStrike">
              <a:solidFill>
                <a:srgbClr val="000000"/>
              </a:solidFill>
              <a:latin typeface="Arial"/>
              <a:ea typeface="Arial"/>
              <a:cs typeface="Arial"/>
              <a:sym typeface="Arial"/>
            </a:endParaRPr>
          </a:p>
        </p:txBody>
      </p:sp>
      <p:cxnSp>
        <p:nvCxnSpPr>
          <p:cNvPr id="458" name="Google Shape;458;p23"/>
          <p:cNvCxnSpPr>
            <a:stCxn id="457" idx="4"/>
            <a:endCxn id="455" idx="0"/>
          </p:cNvCxnSpPr>
          <p:nvPr/>
        </p:nvCxnSpPr>
        <p:spPr>
          <a:xfrm>
            <a:off x="3848100" y="3733800"/>
            <a:ext cx="0" cy="533400"/>
          </a:xfrm>
          <a:prstGeom prst="straightConnector1">
            <a:avLst/>
          </a:prstGeom>
          <a:noFill/>
          <a:ln cap="flat" cmpd="sng" w="28575">
            <a:solidFill>
              <a:schemeClr val="dk1"/>
            </a:solidFill>
            <a:prstDash val="solid"/>
            <a:round/>
            <a:headEnd len="sm" w="sm" type="none"/>
            <a:tailEnd len="lg" w="lg" type="triangle"/>
          </a:ln>
        </p:spPr>
      </p:cxnSp>
      <p:sp>
        <p:nvSpPr>
          <p:cNvPr id="459" name="Google Shape;459;p23"/>
          <p:cNvSpPr/>
          <p:nvPr/>
        </p:nvSpPr>
        <p:spPr>
          <a:xfrm>
            <a:off x="5410200" y="32004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X</a:t>
            </a:r>
            <a:r>
              <a:rPr b="0" baseline="-25000" i="0" lang="en-US" sz="1800" u="none" cap="none" strike="noStrike">
                <a:solidFill>
                  <a:schemeClr val="dk1"/>
                </a:solidFill>
                <a:latin typeface="Calibri"/>
                <a:ea typeface="Calibri"/>
                <a:cs typeface="Calibri"/>
                <a:sym typeface="Calibri"/>
              </a:rPr>
              <a:t>3</a:t>
            </a:r>
            <a:endParaRPr b="0" i="0" sz="1800" u="none" cap="none" strike="noStrike">
              <a:solidFill>
                <a:srgbClr val="000000"/>
              </a:solidFill>
              <a:latin typeface="Arial"/>
              <a:ea typeface="Arial"/>
              <a:cs typeface="Arial"/>
              <a:sym typeface="Arial"/>
            </a:endParaRPr>
          </a:p>
        </p:txBody>
      </p:sp>
      <p:cxnSp>
        <p:nvCxnSpPr>
          <p:cNvPr id="460" name="Google Shape;460;p23"/>
          <p:cNvCxnSpPr>
            <a:stCxn id="459" idx="6"/>
            <a:endCxn id="461" idx="2"/>
          </p:cNvCxnSpPr>
          <p:nvPr/>
        </p:nvCxnSpPr>
        <p:spPr>
          <a:xfrm>
            <a:off x="5943600" y="3467100"/>
            <a:ext cx="381000" cy="0"/>
          </a:xfrm>
          <a:prstGeom prst="straightConnector1">
            <a:avLst/>
          </a:prstGeom>
          <a:noFill/>
          <a:ln cap="flat" cmpd="sng" w="28575">
            <a:solidFill>
              <a:schemeClr val="dk1"/>
            </a:solidFill>
            <a:prstDash val="solid"/>
            <a:round/>
            <a:headEnd len="sm" w="sm" type="none"/>
            <a:tailEnd len="lg" w="lg" type="triangle"/>
          </a:ln>
        </p:spPr>
      </p:cxnSp>
      <p:cxnSp>
        <p:nvCxnSpPr>
          <p:cNvPr id="462" name="Google Shape;462;p23"/>
          <p:cNvCxnSpPr>
            <a:stCxn id="452" idx="6"/>
            <a:endCxn id="459" idx="2"/>
          </p:cNvCxnSpPr>
          <p:nvPr/>
        </p:nvCxnSpPr>
        <p:spPr>
          <a:xfrm>
            <a:off x="5029200" y="3467100"/>
            <a:ext cx="381000" cy="0"/>
          </a:xfrm>
          <a:prstGeom prst="straightConnector1">
            <a:avLst/>
          </a:prstGeom>
          <a:noFill/>
          <a:ln cap="flat" cmpd="sng" w="28575">
            <a:solidFill>
              <a:schemeClr val="dk1"/>
            </a:solidFill>
            <a:prstDash val="solid"/>
            <a:round/>
            <a:headEnd len="sm" w="sm" type="none"/>
            <a:tailEnd len="lg" w="lg" type="triangle"/>
          </a:ln>
        </p:spPr>
      </p:cxnSp>
      <p:sp>
        <p:nvSpPr>
          <p:cNvPr id="461" name="Google Shape;461;p23"/>
          <p:cNvSpPr/>
          <p:nvPr/>
        </p:nvSpPr>
        <p:spPr>
          <a:xfrm>
            <a:off x="6324600" y="32004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X</a:t>
            </a:r>
            <a:r>
              <a:rPr b="0" baseline="-25000" i="0" lang="en-US" sz="1800" u="none" cap="none" strike="noStrike">
                <a:solidFill>
                  <a:schemeClr val="dk1"/>
                </a:solidFill>
                <a:latin typeface="Calibri"/>
                <a:ea typeface="Calibri"/>
                <a:cs typeface="Calibri"/>
                <a:sym typeface="Calibri"/>
              </a:rPr>
              <a:t>4</a:t>
            </a:r>
            <a:endParaRPr b="0" i="0" sz="1800" u="none" cap="none" strike="noStrike">
              <a:solidFill>
                <a:srgbClr val="000000"/>
              </a:solidFill>
              <a:latin typeface="Arial"/>
              <a:ea typeface="Arial"/>
              <a:cs typeface="Arial"/>
              <a:sym typeface="Arial"/>
            </a:endParaRPr>
          </a:p>
        </p:txBody>
      </p:sp>
      <p:cxnSp>
        <p:nvCxnSpPr>
          <p:cNvPr id="463" name="Google Shape;463;p23"/>
          <p:cNvCxnSpPr>
            <a:stCxn id="461" idx="6"/>
            <a:endCxn id="449" idx="2"/>
          </p:cNvCxnSpPr>
          <p:nvPr/>
        </p:nvCxnSpPr>
        <p:spPr>
          <a:xfrm>
            <a:off x="6858000" y="3467100"/>
            <a:ext cx="990600" cy="0"/>
          </a:xfrm>
          <a:prstGeom prst="straightConnector1">
            <a:avLst/>
          </a:prstGeom>
          <a:noFill/>
          <a:ln cap="flat" cmpd="sng" w="28575">
            <a:solidFill>
              <a:schemeClr val="dk1"/>
            </a:solidFill>
            <a:prstDash val="dash"/>
            <a:round/>
            <a:headEnd len="sm" w="sm" type="none"/>
            <a:tailEnd len="lg" w="lg" type="triangle"/>
          </a:ln>
        </p:spPr>
      </p:cxnSp>
      <p:sp>
        <p:nvSpPr>
          <p:cNvPr id="454" name="Google Shape;454;p23"/>
          <p:cNvSpPr/>
          <p:nvPr/>
        </p:nvSpPr>
        <p:spPr>
          <a:xfrm>
            <a:off x="4495800" y="42672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E</a:t>
            </a:r>
            <a:r>
              <a:rPr b="0" baseline="-25000" i="0" lang="en-US" sz="1800" u="none" cap="none" strike="noStrike">
                <a:solidFill>
                  <a:schemeClr val="dk1"/>
                </a:solidFill>
                <a:latin typeface="Calibri"/>
                <a:ea typeface="Calibri"/>
                <a:cs typeface="Calibri"/>
                <a:sym typeface="Calibri"/>
              </a:rPr>
              <a:t>2</a:t>
            </a:r>
            <a:endParaRPr b="0" i="0" sz="1800" u="none" cap="none" strike="noStrike">
              <a:solidFill>
                <a:srgbClr val="000000"/>
              </a:solidFill>
              <a:latin typeface="Arial"/>
              <a:ea typeface="Arial"/>
              <a:cs typeface="Arial"/>
              <a:sym typeface="Arial"/>
            </a:endParaRPr>
          </a:p>
        </p:txBody>
      </p:sp>
      <p:sp>
        <p:nvSpPr>
          <p:cNvPr id="464" name="Google Shape;464;p23"/>
          <p:cNvSpPr/>
          <p:nvPr/>
        </p:nvSpPr>
        <p:spPr>
          <a:xfrm>
            <a:off x="5410200" y="42672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E</a:t>
            </a:r>
            <a:r>
              <a:rPr b="0" baseline="-25000" i="0" lang="en-US" sz="1800" u="none" cap="none" strike="noStrike">
                <a:solidFill>
                  <a:schemeClr val="dk1"/>
                </a:solidFill>
                <a:latin typeface="Calibri"/>
                <a:ea typeface="Calibri"/>
                <a:cs typeface="Calibri"/>
                <a:sym typeface="Calibri"/>
              </a:rPr>
              <a:t>3</a:t>
            </a:r>
            <a:endParaRPr b="0" i="0" sz="1800" u="none" cap="none" strike="noStrike">
              <a:solidFill>
                <a:srgbClr val="000000"/>
              </a:solidFill>
              <a:latin typeface="Arial"/>
              <a:ea typeface="Arial"/>
              <a:cs typeface="Arial"/>
              <a:sym typeface="Arial"/>
            </a:endParaRPr>
          </a:p>
        </p:txBody>
      </p:sp>
      <p:sp>
        <p:nvSpPr>
          <p:cNvPr id="465" name="Google Shape;465;p23"/>
          <p:cNvSpPr/>
          <p:nvPr/>
        </p:nvSpPr>
        <p:spPr>
          <a:xfrm>
            <a:off x="6324600" y="42672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E</a:t>
            </a:r>
            <a:r>
              <a:rPr b="0" baseline="-25000" i="0" lang="en-US" sz="1800" u="none" cap="none" strike="noStrike">
                <a:solidFill>
                  <a:schemeClr val="dk1"/>
                </a:solidFill>
                <a:latin typeface="Calibri"/>
                <a:ea typeface="Calibri"/>
                <a:cs typeface="Calibri"/>
                <a:sym typeface="Calibri"/>
              </a:rPr>
              <a:t>4</a:t>
            </a:r>
            <a:endParaRPr b="0" i="0" sz="1800" u="none" cap="none" strike="noStrike">
              <a:solidFill>
                <a:srgbClr val="000000"/>
              </a:solidFill>
              <a:latin typeface="Arial"/>
              <a:ea typeface="Arial"/>
              <a:cs typeface="Arial"/>
              <a:sym typeface="Arial"/>
            </a:endParaRPr>
          </a:p>
        </p:txBody>
      </p:sp>
      <p:sp>
        <p:nvSpPr>
          <p:cNvPr id="451" name="Google Shape;451;p23"/>
          <p:cNvSpPr/>
          <p:nvPr/>
        </p:nvSpPr>
        <p:spPr>
          <a:xfrm>
            <a:off x="7848600" y="4267200"/>
            <a:ext cx="533400" cy="533400"/>
          </a:xfrm>
          <a:prstGeom prst="ellipse">
            <a:avLst/>
          </a:prstGeom>
          <a:solidFill>
            <a:schemeClr val="lt1"/>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lt1"/>
                </a:solidFill>
                <a:latin typeface="Calibri"/>
                <a:ea typeface="Calibri"/>
                <a:cs typeface="Calibri"/>
                <a:sym typeface="Calibri"/>
              </a:rPr>
              <a:t>E</a:t>
            </a:r>
            <a:r>
              <a:rPr b="0" baseline="-25000" i="0" lang="en-US" sz="2400" u="none" cap="none" strike="noStrike">
                <a:solidFill>
                  <a:schemeClr val="lt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466" name="Google Shape;466;p23"/>
          <p:cNvCxnSpPr>
            <a:stCxn id="459" idx="4"/>
            <a:endCxn id="464" idx="0"/>
          </p:cNvCxnSpPr>
          <p:nvPr/>
        </p:nvCxnSpPr>
        <p:spPr>
          <a:xfrm>
            <a:off x="5676900" y="3733800"/>
            <a:ext cx="0" cy="533400"/>
          </a:xfrm>
          <a:prstGeom prst="straightConnector1">
            <a:avLst/>
          </a:prstGeom>
          <a:noFill/>
          <a:ln cap="flat" cmpd="sng" w="28575">
            <a:solidFill>
              <a:schemeClr val="dk1"/>
            </a:solidFill>
            <a:prstDash val="solid"/>
            <a:round/>
            <a:headEnd len="sm" w="sm" type="none"/>
            <a:tailEnd len="lg" w="lg" type="triangle"/>
          </a:ln>
        </p:spPr>
      </p:cxnSp>
      <p:cxnSp>
        <p:nvCxnSpPr>
          <p:cNvPr id="467" name="Google Shape;467;p23"/>
          <p:cNvCxnSpPr>
            <a:stCxn id="461" idx="4"/>
            <a:endCxn id="465" idx="0"/>
          </p:cNvCxnSpPr>
          <p:nvPr/>
        </p:nvCxnSpPr>
        <p:spPr>
          <a:xfrm>
            <a:off x="6591300" y="3733800"/>
            <a:ext cx="0" cy="533400"/>
          </a:xfrm>
          <a:prstGeom prst="straightConnector1">
            <a:avLst/>
          </a:prstGeom>
          <a:noFill/>
          <a:ln cap="flat" cmpd="sng" w="28575">
            <a:solidFill>
              <a:schemeClr val="dk1"/>
            </a:solidFill>
            <a:prstDash val="solid"/>
            <a:round/>
            <a:headEnd len="sm" w="sm" type="none"/>
            <a:tailEnd len="lg" w="lg"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2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Real HMM Examples</a:t>
            </a:r>
            <a:endParaRPr/>
          </a:p>
        </p:txBody>
      </p:sp>
      <p:sp>
        <p:nvSpPr>
          <p:cNvPr id="473" name="Google Shape;473;p24"/>
          <p:cNvSpPr txBox="1"/>
          <p:nvPr>
            <p:ph idx="1" type="body"/>
          </p:nvPr>
        </p:nvSpPr>
        <p:spPr>
          <a:xfrm>
            <a:off x="1447800" y="1397001"/>
            <a:ext cx="10337800" cy="4729164"/>
          </a:xfrm>
          <a:prstGeom prst="rect">
            <a:avLst/>
          </a:prstGeom>
          <a:noFill/>
          <a:ln>
            <a:noFill/>
          </a:ln>
        </p:spPr>
        <p:txBody>
          <a:bodyPr anchorCtr="0" anchor="t" bIns="45700" lIns="91425" spcFirstLastPara="1" rIns="91425" wrap="square" tIns="45700">
            <a:noAutofit/>
          </a:bodyPr>
          <a:lstStyle/>
          <a:p>
            <a:pPr indent="-342882" lvl="0" marL="342882" rtl="0" algn="l">
              <a:lnSpc>
                <a:spcPct val="90000"/>
              </a:lnSpc>
              <a:spcBef>
                <a:spcPts val="480"/>
              </a:spcBef>
              <a:spcAft>
                <a:spcPts val="0"/>
              </a:spcAft>
              <a:buSzPts val="2400"/>
              <a:buChar char="o"/>
            </a:pPr>
            <a:r>
              <a:rPr lang="en-US" sz="2400"/>
              <a:t>Speech recognition HMMs:</a:t>
            </a:r>
            <a:endParaRPr/>
          </a:p>
          <a:p>
            <a:pPr indent="-285736" lvl="1" marL="742913" rtl="0" algn="l">
              <a:lnSpc>
                <a:spcPct val="90000"/>
              </a:lnSpc>
              <a:spcBef>
                <a:spcPts val="400"/>
              </a:spcBef>
              <a:spcAft>
                <a:spcPts val="0"/>
              </a:spcAft>
              <a:buSzPts val="2000"/>
              <a:buChar char="o"/>
            </a:pPr>
            <a:r>
              <a:rPr lang="en-US" sz="2000"/>
              <a:t>Observations are acoustic signals (continuous valued)</a:t>
            </a:r>
            <a:endParaRPr/>
          </a:p>
          <a:p>
            <a:pPr indent="-285736" lvl="1" marL="742913" rtl="0" algn="l">
              <a:lnSpc>
                <a:spcPct val="90000"/>
              </a:lnSpc>
              <a:spcBef>
                <a:spcPts val="400"/>
              </a:spcBef>
              <a:spcAft>
                <a:spcPts val="0"/>
              </a:spcAft>
              <a:buSzPts val="2000"/>
              <a:buChar char="o"/>
            </a:pPr>
            <a:r>
              <a:rPr lang="en-US" sz="2000"/>
              <a:t>States are specific positions in specific words (so, tens of thousands)</a:t>
            </a:r>
            <a:endParaRPr/>
          </a:p>
          <a:p>
            <a:pPr indent="-158736" lvl="1" marL="742913" rtl="0" algn="l">
              <a:lnSpc>
                <a:spcPct val="90000"/>
              </a:lnSpc>
              <a:spcBef>
                <a:spcPts val="400"/>
              </a:spcBef>
              <a:spcAft>
                <a:spcPts val="0"/>
              </a:spcAft>
              <a:buSzPts val="2000"/>
              <a:buNone/>
            </a:pPr>
            <a:r>
              <a:t/>
            </a:r>
            <a:endParaRPr sz="2000"/>
          </a:p>
          <a:p>
            <a:pPr indent="-342882" lvl="0" marL="342882" rtl="0" algn="l">
              <a:lnSpc>
                <a:spcPct val="90000"/>
              </a:lnSpc>
              <a:spcBef>
                <a:spcPts val="480"/>
              </a:spcBef>
              <a:spcAft>
                <a:spcPts val="0"/>
              </a:spcAft>
              <a:buSzPts val="2400"/>
              <a:buChar char="o"/>
            </a:pPr>
            <a:r>
              <a:rPr lang="en-US" sz="2400"/>
              <a:t>Machine translation HMMs:</a:t>
            </a:r>
            <a:endParaRPr/>
          </a:p>
          <a:p>
            <a:pPr indent="-285736" lvl="1" marL="742913" rtl="0" algn="l">
              <a:lnSpc>
                <a:spcPct val="90000"/>
              </a:lnSpc>
              <a:spcBef>
                <a:spcPts val="400"/>
              </a:spcBef>
              <a:spcAft>
                <a:spcPts val="0"/>
              </a:spcAft>
              <a:buSzPts val="2000"/>
              <a:buChar char="o"/>
            </a:pPr>
            <a:r>
              <a:rPr lang="en-US" sz="2000"/>
              <a:t>Observations are words (tens of thousands)</a:t>
            </a:r>
            <a:endParaRPr/>
          </a:p>
          <a:p>
            <a:pPr indent="-285736" lvl="1" marL="742913" rtl="0" algn="l">
              <a:lnSpc>
                <a:spcPct val="90000"/>
              </a:lnSpc>
              <a:spcBef>
                <a:spcPts val="400"/>
              </a:spcBef>
              <a:spcAft>
                <a:spcPts val="0"/>
              </a:spcAft>
              <a:buSzPts val="2000"/>
              <a:buChar char="o"/>
            </a:pPr>
            <a:r>
              <a:rPr lang="en-US" sz="2000"/>
              <a:t>States are translation options</a:t>
            </a:r>
            <a:endParaRPr/>
          </a:p>
          <a:p>
            <a:pPr indent="-158736" lvl="1" marL="742913" rtl="0" algn="l">
              <a:lnSpc>
                <a:spcPct val="90000"/>
              </a:lnSpc>
              <a:spcBef>
                <a:spcPts val="400"/>
              </a:spcBef>
              <a:spcAft>
                <a:spcPts val="0"/>
              </a:spcAft>
              <a:buSzPts val="2000"/>
              <a:buNone/>
            </a:pPr>
            <a:r>
              <a:t/>
            </a:r>
            <a:endParaRPr sz="2000"/>
          </a:p>
          <a:p>
            <a:pPr indent="-342882" lvl="0" marL="342882" rtl="0" algn="l">
              <a:lnSpc>
                <a:spcPct val="90000"/>
              </a:lnSpc>
              <a:spcBef>
                <a:spcPts val="0"/>
              </a:spcBef>
              <a:spcAft>
                <a:spcPts val="0"/>
              </a:spcAft>
              <a:buSzPts val="2400"/>
              <a:buChar char="o"/>
            </a:pPr>
            <a:r>
              <a:rPr lang="en-US" sz="2400"/>
              <a:t>Robot tracking:</a:t>
            </a:r>
            <a:endParaRPr/>
          </a:p>
          <a:p>
            <a:pPr indent="-285736" lvl="1" marL="742913" rtl="0" algn="l">
              <a:lnSpc>
                <a:spcPct val="90000"/>
              </a:lnSpc>
              <a:spcBef>
                <a:spcPts val="400"/>
              </a:spcBef>
              <a:spcAft>
                <a:spcPts val="0"/>
              </a:spcAft>
              <a:buSzPts val="2000"/>
              <a:buChar char="o"/>
            </a:pPr>
            <a:r>
              <a:rPr lang="en-US" sz="2000"/>
              <a:t>Observations are range readings (continuous)</a:t>
            </a:r>
            <a:endParaRPr/>
          </a:p>
          <a:p>
            <a:pPr indent="-285736" lvl="1" marL="742913" rtl="0" algn="l">
              <a:lnSpc>
                <a:spcPct val="90000"/>
              </a:lnSpc>
              <a:spcBef>
                <a:spcPts val="400"/>
              </a:spcBef>
              <a:spcAft>
                <a:spcPts val="0"/>
              </a:spcAft>
              <a:buSzPts val="2000"/>
              <a:buChar char="o"/>
            </a:pPr>
            <a:r>
              <a:rPr lang="en-US" sz="2000"/>
              <a:t>States are positions on a map (continuous)</a:t>
            </a:r>
            <a:endParaRPr/>
          </a:p>
          <a:p>
            <a:pPr indent="-158736" lvl="1" marL="742913" rtl="0" algn="l">
              <a:lnSpc>
                <a:spcPct val="90000"/>
              </a:lnSpc>
              <a:spcBef>
                <a:spcPts val="400"/>
              </a:spcBef>
              <a:spcAft>
                <a:spcPts val="0"/>
              </a:spcAft>
              <a:buSzPts val="2000"/>
              <a:buNone/>
            </a:pPr>
            <a:r>
              <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2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Filtering / Monitoring</a:t>
            </a:r>
            <a:endParaRPr/>
          </a:p>
        </p:txBody>
      </p:sp>
      <p:sp>
        <p:nvSpPr>
          <p:cNvPr id="480" name="Google Shape;480;p25"/>
          <p:cNvSpPr txBox="1"/>
          <p:nvPr>
            <p:ph idx="1" type="body"/>
          </p:nvPr>
        </p:nvSpPr>
        <p:spPr>
          <a:xfrm>
            <a:off x="1905000" y="1523999"/>
            <a:ext cx="8458200" cy="4602165"/>
          </a:xfrm>
          <a:prstGeom prst="rect">
            <a:avLst/>
          </a:prstGeom>
          <a:noFill/>
          <a:ln>
            <a:noFill/>
          </a:ln>
        </p:spPr>
        <p:txBody>
          <a:bodyPr anchorCtr="0" anchor="t" bIns="45700" lIns="91425" spcFirstLastPara="1" rIns="91425" wrap="square" tIns="45700">
            <a:noAutofit/>
          </a:bodyPr>
          <a:lstStyle/>
          <a:p>
            <a:pPr indent="-342882" lvl="0" marL="342882" rtl="0" algn="l">
              <a:lnSpc>
                <a:spcPct val="100000"/>
              </a:lnSpc>
              <a:spcBef>
                <a:spcPts val="0"/>
              </a:spcBef>
              <a:spcAft>
                <a:spcPts val="0"/>
              </a:spcAft>
              <a:buSzPts val="2400"/>
              <a:buChar char="o"/>
            </a:pPr>
            <a:r>
              <a:rPr lang="en-US" sz="2400"/>
              <a:t>Filtering, or monitoring, is the task of tracking the distribution B</a:t>
            </a:r>
            <a:r>
              <a:rPr baseline="-25000" lang="en-US" sz="2400"/>
              <a:t>t</a:t>
            </a:r>
            <a:r>
              <a:rPr lang="en-US" sz="2400"/>
              <a:t>(X) = P</a:t>
            </a:r>
            <a:r>
              <a:rPr baseline="-25000" lang="en-US" sz="2400"/>
              <a:t>t</a:t>
            </a:r>
            <a:r>
              <a:rPr lang="en-US" sz="2400"/>
              <a:t>(X</a:t>
            </a:r>
            <a:r>
              <a:rPr baseline="-25000" lang="en-US" sz="2400"/>
              <a:t>t</a:t>
            </a:r>
            <a:r>
              <a:rPr lang="en-US" sz="2400"/>
              <a:t> | e</a:t>
            </a:r>
            <a:r>
              <a:rPr baseline="-25000" lang="en-US" sz="2400"/>
              <a:t>1</a:t>
            </a:r>
            <a:r>
              <a:rPr lang="en-US" sz="2400"/>
              <a:t>, …, e</a:t>
            </a:r>
            <a:r>
              <a:rPr baseline="-25000" lang="en-US" sz="2400"/>
              <a:t>t</a:t>
            </a:r>
            <a:r>
              <a:rPr lang="en-US" sz="2400"/>
              <a:t>) (the belief state) over time</a:t>
            </a:r>
            <a:endParaRPr/>
          </a:p>
          <a:p>
            <a:pPr indent="-190482" lvl="0" marL="342882" rtl="0" algn="l">
              <a:lnSpc>
                <a:spcPct val="100000"/>
              </a:lnSpc>
              <a:spcBef>
                <a:spcPts val="480"/>
              </a:spcBef>
              <a:spcAft>
                <a:spcPts val="0"/>
              </a:spcAft>
              <a:buSzPts val="2400"/>
              <a:buNone/>
            </a:pPr>
            <a:r>
              <a:t/>
            </a:r>
            <a:endParaRPr sz="2400"/>
          </a:p>
          <a:p>
            <a:pPr indent="-342882" lvl="0" marL="342882" rtl="0" algn="l">
              <a:lnSpc>
                <a:spcPct val="100000"/>
              </a:lnSpc>
              <a:spcBef>
                <a:spcPts val="480"/>
              </a:spcBef>
              <a:spcAft>
                <a:spcPts val="0"/>
              </a:spcAft>
              <a:buSzPts val="2400"/>
              <a:buChar char="o"/>
            </a:pPr>
            <a:r>
              <a:rPr lang="en-US" sz="2400"/>
              <a:t>We start with B</a:t>
            </a:r>
            <a:r>
              <a:rPr baseline="-25000" lang="en-US" sz="2400"/>
              <a:t>1</a:t>
            </a:r>
            <a:r>
              <a:rPr lang="en-US" sz="2400"/>
              <a:t>(X) in an initial setting, usually uniform</a:t>
            </a:r>
            <a:endParaRPr/>
          </a:p>
          <a:p>
            <a:pPr indent="-190482" lvl="0" marL="342882" rtl="0" algn="l">
              <a:lnSpc>
                <a:spcPct val="100000"/>
              </a:lnSpc>
              <a:spcBef>
                <a:spcPts val="480"/>
              </a:spcBef>
              <a:spcAft>
                <a:spcPts val="0"/>
              </a:spcAft>
              <a:buSzPts val="2400"/>
              <a:buNone/>
            </a:pPr>
            <a:r>
              <a:t/>
            </a:r>
            <a:endParaRPr sz="2400"/>
          </a:p>
          <a:p>
            <a:pPr indent="-342882" lvl="0" marL="342882" rtl="0" algn="l">
              <a:lnSpc>
                <a:spcPct val="100000"/>
              </a:lnSpc>
              <a:spcBef>
                <a:spcPts val="480"/>
              </a:spcBef>
              <a:spcAft>
                <a:spcPts val="0"/>
              </a:spcAft>
              <a:buSzPts val="2400"/>
              <a:buChar char="o"/>
            </a:pPr>
            <a:r>
              <a:rPr lang="en-US" sz="2400"/>
              <a:t>As time passes, or we get observations, we update B(X)</a:t>
            </a:r>
            <a:endParaRPr/>
          </a:p>
          <a:p>
            <a:pPr indent="-190482" lvl="0" marL="342882" rtl="0" algn="l">
              <a:lnSpc>
                <a:spcPct val="100000"/>
              </a:lnSpc>
              <a:spcBef>
                <a:spcPts val="480"/>
              </a:spcBef>
              <a:spcAft>
                <a:spcPts val="0"/>
              </a:spcAft>
              <a:buSzPts val="2400"/>
              <a:buNone/>
            </a:pPr>
            <a:r>
              <a:t/>
            </a:r>
            <a:endParaRPr sz="2400"/>
          </a:p>
          <a:p>
            <a:pPr indent="-342882" lvl="0" marL="342882" rtl="0" algn="l">
              <a:lnSpc>
                <a:spcPct val="100000"/>
              </a:lnSpc>
              <a:spcBef>
                <a:spcPts val="480"/>
              </a:spcBef>
              <a:spcAft>
                <a:spcPts val="0"/>
              </a:spcAft>
              <a:buSzPts val="2400"/>
              <a:buChar char="o"/>
            </a:pPr>
            <a:r>
              <a:rPr lang="en-US" sz="2400"/>
              <a:t>The Kalman filter was invented in the 60’s and first implemented as a method of trajectory estimation for the Apollo program</a:t>
            </a:r>
            <a:endParaRPr/>
          </a:p>
          <a:p>
            <a:pPr indent="-158736" lvl="1" marL="742913" rtl="0" algn="l">
              <a:lnSpc>
                <a:spcPct val="100000"/>
              </a:lnSpc>
              <a:spcBef>
                <a:spcPts val="400"/>
              </a:spcBef>
              <a:spcAft>
                <a:spcPts val="0"/>
              </a:spcAft>
              <a:buSzPts val="2000"/>
              <a:buNone/>
            </a:pPr>
            <a:r>
              <a:t/>
            </a:r>
            <a:endParaRPr sz="2000"/>
          </a:p>
          <a:p>
            <a:pPr indent="-190482" lvl="0" marL="342882" rtl="0" algn="l">
              <a:lnSpc>
                <a:spcPct val="100000"/>
              </a:lnSpc>
              <a:spcBef>
                <a:spcPts val="480"/>
              </a:spcBef>
              <a:spcAft>
                <a:spcPts val="0"/>
              </a:spcAft>
              <a:buSzPts val="2400"/>
              <a:buNone/>
            </a:pPr>
            <a:r>
              <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2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4000">
                <a:latin typeface="Calibri"/>
                <a:ea typeface="Calibri"/>
                <a:cs typeface="Calibri"/>
                <a:sym typeface="Calibri"/>
              </a:rPr>
              <a:t>Example: Robot Localization</a:t>
            </a:r>
            <a:endParaRPr/>
          </a:p>
        </p:txBody>
      </p:sp>
      <p:sp>
        <p:nvSpPr>
          <p:cNvPr id="487" name="Google Shape;487;p26"/>
          <p:cNvSpPr txBox="1"/>
          <p:nvPr>
            <p:ph idx="1" type="body"/>
          </p:nvPr>
        </p:nvSpPr>
        <p:spPr>
          <a:xfrm>
            <a:off x="628650" y="5334000"/>
            <a:ext cx="7772400" cy="1271588"/>
          </a:xfrm>
          <a:prstGeom prst="rect">
            <a:avLst/>
          </a:prstGeom>
          <a:noFill/>
          <a:ln>
            <a:noFill/>
          </a:ln>
        </p:spPr>
        <p:txBody>
          <a:bodyPr anchorCtr="0" anchor="t" bIns="45700" lIns="91425" spcFirstLastPara="1" rIns="91425" wrap="square" tIns="45700">
            <a:noAutofit/>
          </a:bodyPr>
          <a:lstStyle/>
          <a:p>
            <a:pPr indent="-342882" lvl="0" marL="342882" rtl="0" algn="ctr">
              <a:lnSpc>
                <a:spcPct val="90000"/>
              </a:lnSpc>
              <a:spcBef>
                <a:spcPts val="0"/>
              </a:spcBef>
              <a:spcAft>
                <a:spcPts val="0"/>
              </a:spcAft>
              <a:buSzPts val="2400"/>
              <a:buFont typeface="Noto Sans Symbols"/>
              <a:buNone/>
            </a:pPr>
            <a:r>
              <a:rPr lang="en-US" sz="2400">
                <a:latin typeface="Calibri"/>
                <a:ea typeface="Calibri"/>
                <a:cs typeface="Calibri"/>
                <a:sym typeface="Calibri"/>
              </a:rPr>
              <a:t>t=0</a:t>
            </a:r>
            <a:endParaRPr/>
          </a:p>
          <a:p>
            <a:pPr indent="-342882" lvl="0" marL="342882" rtl="0" algn="ctr">
              <a:lnSpc>
                <a:spcPct val="90000"/>
              </a:lnSpc>
              <a:spcBef>
                <a:spcPts val="480"/>
              </a:spcBef>
              <a:spcAft>
                <a:spcPts val="0"/>
              </a:spcAft>
              <a:buSzPts val="2400"/>
              <a:buFont typeface="Noto Sans Symbols"/>
              <a:buNone/>
            </a:pPr>
            <a:r>
              <a:rPr lang="en-US" sz="2400">
                <a:latin typeface="Calibri"/>
                <a:ea typeface="Calibri"/>
                <a:cs typeface="Calibri"/>
                <a:sym typeface="Calibri"/>
              </a:rPr>
              <a:t>Sensor model: can read in which directions there is a wall, never more than 1 mistake</a:t>
            </a:r>
            <a:endParaRPr/>
          </a:p>
          <a:p>
            <a:pPr indent="-342882" lvl="0" marL="342882" rtl="0" algn="ctr">
              <a:lnSpc>
                <a:spcPct val="90000"/>
              </a:lnSpc>
              <a:spcBef>
                <a:spcPts val="480"/>
              </a:spcBef>
              <a:spcAft>
                <a:spcPts val="0"/>
              </a:spcAft>
              <a:buSzPts val="2400"/>
              <a:buFont typeface="Noto Sans Symbols"/>
              <a:buNone/>
            </a:pPr>
            <a:r>
              <a:rPr lang="en-US" sz="2400">
                <a:latin typeface="Calibri"/>
                <a:ea typeface="Calibri"/>
                <a:cs typeface="Calibri"/>
                <a:sym typeface="Calibri"/>
              </a:rPr>
              <a:t>Motion model: may not execute action with small prob.</a:t>
            </a:r>
            <a:endParaRPr/>
          </a:p>
        </p:txBody>
      </p:sp>
      <p:sp>
        <p:nvSpPr>
          <p:cNvPr id="488" name="Google Shape;488;p26"/>
          <p:cNvSpPr/>
          <p:nvPr/>
        </p:nvSpPr>
        <p:spPr>
          <a:xfrm>
            <a:off x="2286000" y="21336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9" name="Google Shape;489;p26"/>
          <p:cNvSpPr/>
          <p:nvPr/>
        </p:nvSpPr>
        <p:spPr>
          <a:xfrm>
            <a:off x="2819400" y="21336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0" name="Google Shape;490;p26"/>
          <p:cNvSpPr/>
          <p:nvPr/>
        </p:nvSpPr>
        <p:spPr>
          <a:xfrm>
            <a:off x="3352800" y="21336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1" name="Google Shape;491;p26"/>
          <p:cNvSpPr/>
          <p:nvPr/>
        </p:nvSpPr>
        <p:spPr>
          <a:xfrm>
            <a:off x="3886200" y="21336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2" name="Google Shape;492;p26"/>
          <p:cNvSpPr/>
          <p:nvPr/>
        </p:nvSpPr>
        <p:spPr>
          <a:xfrm>
            <a:off x="4419600" y="21336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3" name="Google Shape;493;p26"/>
          <p:cNvSpPr/>
          <p:nvPr/>
        </p:nvSpPr>
        <p:spPr>
          <a:xfrm>
            <a:off x="4953000" y="21336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4" name="Google Shape;494;p26"/>
          <p:cNvSpPr/>
          <p:nvPr/>
        </p:nvSpPr>
        <p:spPr>
          <a:xfrm>
            <a:off x="5486400" y="21336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5" name="Google Shape;495;p26"/>
          <p:cNvSpPr/>
          <p:nvPr/>
        </p:nvSpPr>
        <p:spPr>
          <a:xfrm>
            <a:off x="6019800" y="21336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6" name="Google Shape;496;p26"/>
          <p:cNvSpPr/>
          <p:nvPr/>
        </p:nvSpPr>
        <p:spPr>
          <a:xfrm>
            <a:off x="2286000" y="26670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7" name="Google Shape;497;p26"/>
          <p:cNvSpPr/>
          <p:nvPr/>
        </p:nvSpPr>
        <p:spPr>
          <a:xfrm>
            <a:off x="4953000" y="26670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8" name="Google Shape;498;p26"/>
          <p:cNvSpPr/>
          <p:nvPr/>
        </p:nvSpPr>
        <p:spPr>
          <a:xfrm>
            <a:off x="6019800" y="26670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9" name="Google Shape;499;p26"/>
          <p:cNvSpPr/>
          <p:nvPr/>
        </p:nvSpPr>
        <p:spPr>
          <a:xfrm>
            <a:off x="2286000" y="32004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0" name="Google Shape;500;p26"/>
          <p:cNvSpPr/>
          <p:nvPr/>
        </p:nvSpPr>
        <p:spPr>
          <a:xfrm>
            <a:off x="4953000" y="32004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1" name="Google Shape;501;p26"/>
          <p:cNvSpPr/>
          <p:nvPr/>
        </p:nvSpPr>
        <p:spPr>
          <a:xfrm>
            <a:off x="6019800" y="32004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2" name="Google Shape;502;p26"/>
          <p:cNvSpPr/>
          <p:nvPr/>
        </p:nvSpPr>
        <p:spPr>
          <a:xfrm>
            <a:off x="2286000" y="37338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3" name="Google Shape;503;p26"/>
          <p:cNvSpPr/>
          <p:nvPr/>
        </p:nvSpPr>
        <p:spPr>
          <a:xfrm>
            <a:off x="2819400" y="37338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4" name="Google Shape;504;p26"/>
          <p:cNvSpPr/>
          <p:nvPr/>
        </p:nvSpPr>
        <p:spPr>
          <a:xfrm>
            <a:off x="3352800" y="37338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5" name="Google Shape;505;p26"/>
          <p:cNvSpPr/>
          <p:nvPr/>
        </p:nvSpPr>
        <p:spPr>
          <a:xfrm>
            <a:off x="3886200" y="37338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6" name="Google Shape;506;p26"/>
          <p:cNvSpPr/>
          <p:nvPr/>
        </p:nvSpPr>
        <p:spPr>
          <a:xfrm>
            <a:off x="4419600" y="37338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7" name="Google Shape;507;p26"/>
          <p:cNvSpPr/>
          <p:nvPr/>
        </p:nvSpPr>
        <p:spPr>
          <a:xfrm>
            <a:off x="4953000" y="37338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8" name="Google Shape;508;p26"/>
          <p:cNvSpPr/>
          <p:nvPr/>
        </p:nvSpPr>
        <p:spPr>
          <a:xfrm>
            <a:off x="5486400" y="37338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9" name="Google Shape;509;p26"/>
          <p:cNvSpPr/>
          <p:nvPr/>
        </p:nvSpPr>
        <p:spPr>
          <a:xfrm>
            <a:off x="6019800" y="3733800"/>
            <a:ext cx="533400" cy="533400"/>
          </a:xfrm>
          <a:prstGeom prst="rect">
            <a:avLst/>
          </a:prstGeom>
          <a:solidFill>
            <a:srgbClr val="B2B2B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0" name="Google Shape;510;p26"/>
          <p:cNvSpPr/>
          <p:nvPr/>
        </p:nvSpPr>
        <p:spPr>
          <a:xfrm>
            <a:off x="2819400" y="2667000"/>
            <a:ext cx="2133600" cy="10668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1" name="Google Shape;511;p26"/>
          <p:cNvSpPr/>
          <p:nvPr/>
        </p:nvSpPr>
        <p:spPr>
          <a:xfrm>
            <a:off x="2286000" y="2133600"/>
            <a:ext cx="4267200" cy="21336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2" name="Google Shape;512;p26"/>
          <p:cNvSpPr/>
          <p:nvPr/>
        </p:nvSpPr>
        <p:spPr>
          <a:xfrm>
            <a:off x="5486400" y="2667000"/>
            <a:ext cx="533400" cy="10668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3" name="Google Shape;513;p26"/>
          <p:cNvSpPr/>
          <p:nvPr/>
        </p:nvSpPr>
        <p:spPr>
          <a:xfrm>
            <a:off x="2286000" y="4724400"/>
            <a:ext cx="4267200" cy="228600"/>
          </a:xfrm>
          <a:prstGeom prst="rect">
            <a:avLst/>
          </a:prstGeom>
          <a:gradFill>
            <a:gsLst>
              <a:gs pos="0">
                <a:schemeClr val="lt1"/>
              </a:gs>
              <a:gs pos="100000">
                <a:schemeClr val="dk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4" name="Google Shape;514;p26"/>
          <p:cNvSpPr/>
          <p:nvPr/>
        </p:nvSpPr>
        <p:spPr>
          <a:xfrm>
            <a:off x="4419600" y="4953000"/>
            <a:ext cx="21336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1</a:t>
            </a:r>
            <a:endParaRPr b="0" i="0" sz="2000" u="none" cap="none" strike="noStrike">
              <a:solidFill>
                <a:schemeClr val="dk1"/>
              </a:solidFill>
              <a:latin typeface="Calibri"/>
              <a:ea typeface="Calibri"/>
              <a:cs typeface="Calibri"/>
              <a:sym typeface="Calibri"/>
            </a:endParaRPr>
          </a:p>
        </p:txBody>
      </p:sp>
      <p:sp>
        <p:nvSpPr>
          <p:cNvPr id="515" name="Google Shape;515;p26"/>
          <p:cNvSpPr/>
          <p:nvPr/>
        </p:nvSpPr>
        <p:spPr>
          <a:xfrm>
            <a:off x="2286000" y="4953000"/>
            <a:ext cx="2133600" cy="30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0</a:t>
            </a:r>
            <a:endParaRPr b="0" i="0" sz="2000" u="none" cap="none" strike="noStrike">
              <a:solidFill>
                <a:schemeClr val="dk1"/>
              </a:solidFill>
              <a:latin typeface="Calibri"/>
              <a:ea typeface="Calibri"/>
              <a:cs typeface="Calibri"/>
              <a:sym typeface="Calibri"/>
            </a:endParaRPr>
          </a:p>
        </p:txBody>
      </p:sp>
      <p:sp>
        <p:nvSpPr>
          <p:cNvPr id="516" name="Google Shape;516;p26"/>
          <p:cNvSpPr/>
          <p:nvPr/>
        </p:nvSpPr>
        <p:spPr>
          <a:xfrm>
            <a:off x="762000" y="4953000"/>
            <a:ext cx="1371600" cy="304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Prob</a:t>
            </a:r>
            <a:endParaRPr b="0" i="0" sz="2000" u="none" cap="none" strike="noStrike">
              <a:solidFill>
                <a:schemeClr val="dk1"/>
              </a:solidFill>
              <a:latin typeface="Calibri"/>
              <a:ea typeface="Calibri"/>
              <a:cs typeface="Calibri"/>
              <a:sym typeface="Calibri"/>
            </a:endParaRPr>
          </a:p>
        </p:txBody>
      </p:sp>
      <p:sp>
        <p:nvSpPr>
          <p:cNvPr id="517" name="Google Shape;517;p26"/>
          <p:cNvSpPr/>
          <p:nvPr/>
        </p:nvSpPr>
        <p:spPr>
          <a:xfrm>
            <a:off x="2895600" y="2209800"/>
            <a:ext cx="381000" cy="3810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518" name="Google Shape;518;p26"/>
          <p:cNvCxnSpPr/>
          <p:nvPr/>
        </p:nvCxnSpPr>
        <p:spPr>
          <a:xfrm rot="10800000">
            <a:off x="3090863" y="1876425"/>
            <a:ext cx="0" cy="304800"/>
          </a:xfrm>
          <a:prstGeom prst="straightConnector1">
            <a:avLst/>
          </a:prstGeom>
          <a:noFill/>
          <a:ln cap="flat" cmpd="sng" w="9525">
            <a:solidFill>
              <a:schemeClr val="dk1"/>
            </a:solidFill>
            <a:prstDash val="solid"/>
            <a:round/>
            <a:headEnd len="sm" w="sm" type="none"/>
            <a:tailEnd len="med" w="med" type="triangle"/>
          </a:ln>
        </p:spPr>
      </p:cxnSp>
      <p:cxnSp>
        <p:nvCxnSpPr>
          <p:cNvPr id="519" name="Google Shape;519;p26"/>
          <p:cNvCxnSpPr/>
          <p:nvPr/>
        </p:nvCxnSpPr>
        <p:spPr>
          <a:xfrm>
            <a:off x="3086100" y="2586038"/>
            <a:ext cx="0" cy="257175"/>
          </a:xfrm>
          <a:prstGeom prst="straightConnector1">
            <a:avLst/>
          </a:prstGeom>
          <a:noFill/>
          <a:ln cap="flat" cmpd="sng" w="9525">
            <a:solidFill>
              <a:schemeClr val="dk1"/>
            </a:solidFill>
            <a:prstDash val="solid"/>
            <a:round/>
            <a:headEnd len="sm" w="sm" type="none"/>
            <a:tailEnd len="med" w="med" type="triangle"/>
          </a:ln>
        </p:spPr>
      </p:cxnSp>
      <p:cxnSp>
        <p:nvCxnSpPr>
          <p:cNvPr id="520" name="Google Shape;520;p26"/>
          <p:cNvCxnSpPr/>
          <p:nvPr/>
        </p:nvCxnSpPr>
        <p:spPr>
          <a:xfrm rot="10800000">
            <a:off x="2643188" y="2400300"/>
            <a:ext cx="242887" cy="0"/>
          </a:xfrm>
          <a:prstGeom prst="straightConnector1">
            <a:avLst/>
          </a:prstGeom>
          <a:noFill/>
          <a:ln cap="flat" cmpd="sng" w="9525">
            <a:solidFill>
              <a:schemeClr val="dk1"/>
            </a:solidFill>
            <a:prstDash val="solid"/>
            <a:round/>
            <a:headEnd len="sm" w="sm" type="none"/>
            <a:tailEnd len="med" w="med" type="triangle"/>
          </a:ln>
        </p:spPr>
      </p:cxnSp>
      <p:cxnSp>
        <p:nvCxnSpPr>
          <p:cNvPr id="521" name="Google Shape;521;p26"/>
          <p:cNvCxnSpPr/>
          <p:nvPr/>
        </p:nvCxnSpPr>
        <p:spPr>
          <a:xfrm rot="10800000">
            <a:off x="3295650" y="2409825"/>
            <a:ext cx="242888" cy="0"/>
          </a:xfrm>
          <a:prstGeom prst="straightConnector1">
            <a:avLst/>
          </a:prstGeom>
          <a:noFill/>
          <a:ln cap="flat" cmpd="sng" w="9525">
            <a:solidFill>
              <a:schemeClr val="dk1"/>
            </a:solidFill>
            <a:prstDash val="solid"/>
            <a:round/>
            <a:headEnd len="med" w="med" type="triangle"/>
            <a:tailEnd len="sm" w="sm" type="none"/>
          </a:ln>
        </p:spPr>
      </p:cxnSp>
      <p:sp>
        <p:nvSpPr>
          <p:cNvPr id="522" name="Google Shape;522;p26"/>
          <p:cNvSpPr txBox="1"/>
          <p:nvPr/>
        </p:nvSpPr>
        <p:spPr>
          <a:xfrm>
            <a:off x="152400" y="1295400"/>
            <a:ext cx="1676400"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Calibri"/>
                <a:ea typeface="Calibri"/>
                <a:cs typeface="Calibri"/>
                <a:sym typeface="Calibri"/>
              </a:rPr>
              <a:t>Example from Michael Pfeiffer</a:t>
            </a:r>
            <a:endParaRPr b="0" i="1" sz="1600" u="none" cap="none" strike="noStrike">
              <a:solidFill>
                <a:schemeClr val="dk1"/>
              </a:solidFill>
              <a:latin typeface="Calibri"/>
              <a:ea typeface="Calibri"/>
              <a:cs typeface="Calibri"/>
              <a:sym typeface="Calibri"/>
            </a:endParaRPr>
          </a:p>
        </p:txBody>
      </p:sp>
      <p:pic>
        <p:nvPicPr>
          <p:cNvPr id="523" name="Google Shape;523;p26"/>
          <p:cNvPicPr preferRelativeResize="0"/>
          <p:nvPr/>
        </p:nvPicPr>
        <p:blipFill rotWithShape="1">
          <a:blip r:embed="rId3">
            <a:alphaModFix/>
          </a:blip>
          <a:srcRect b="0" l="0" r="0" t="0"/>
          <a:stretch/>
        </p:blipFill>
        <p:spPr>
          <a:xfrm>
            <a:off x="8305800" y="2057400"/>
            <a:ext cx="3536186" cy="2266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2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4000">
                <a:latin typeface="Calibri"/>
                <a:ea typeface="Calibri"/>
                <a:cs typeface="Calibri"/>
                <a:sym typeface="Calibri"/>
              </a:rPr>
              <a:t>Example: Robot Localization</a:t>
            </a:r>
            <a:endParaRPr/>
          </a:p>
        </p:txBody>
      </p:sp>
      <p:sp>
        <p:nvSpPr>
          <p:cNvPr id="530" name="Google Shape;530;p27"/>
          <p:cNvSpPr txBox="1"/>
          <p:nvPr>
            <p:ph idx="1" type="body"/>
          </p:nvPr>
        </p:nvSpPr>
        <p:spPr>
          <a:xfrm>
            <a:off x="381000" y="5257800"/>
            <a:ext cx="8534400" cy="1195388"/>
          </a:xfrm>
          <a:prstGeom prst="rect">
            <a:avLst/>
          </a:prstGeom>
          <a:noFill/>
          <a:ln>
            <a:noFill/>
          </a:ln>
        </p:spPr>
        <p:txBody>
          <a:bodyPr anchorCtr="0" anchor="t" bIns="45700" lIns="91425" spcFirstLastPara="1" rIns="91425" wrap="square" tIns="45700">
            <a:noAutofit/>
          </a:bodyPr>
          <a:lstStyle/>
          <a:p>
            <a:pPr indent="-342882" lvl="0" marL="342882" rtl="0" algn="ctr">
              <a:lnSpc>
                <a:spcPct val="100000"/>
              </a:lnSpc>
              <a:spcBef>
                <a:spcPts val="0"/>
              </a:spcBef>
              <a:spcAft>
                <a:spcPts val="0"/>
              </a:spcAft>
              <a:buSzPts val="2400"/>
              <a:buFont typeface="Noto Sans Symbols"/>
              <a:buNone/>
            </a:pPr>
            <a:r>
              <a:rPr lang="en-US" sz="2400">
                <a:latin typeface="Calibri"/>
                <a:ea typeface="Calibri"/>
                <a:cs typeface="Calibri"/>
                <a:sym typeface="Calibri"/>
              </a:rPr>
              <a:t>t=1</a:t>
            </a:r>
            <a:endParaRPr/>
          </a:p>
          <a:p>
            <a:pPr indent="-342882" lvl="0" marL="342882" rtl="0" algn="ctr">
              <a:lnSpc>
                <a:spcPct val="100000"/>
              </a:lnSpc>
              <a:spcBef>
                <a:spcPts val="480"/>
              </a:spcBef>
              <a:spcAft>
                <a:spcPts val="0"/>
              </a:spcAft>
              <a:buSzPts val="2400"/>
              <a:buFont typeface="Noto Sans Symbols"/>
              <a:buNone/>
            </a:pPr>
            <a:r>
              <a:rPr lang="en-US" sz="2400">
                <a:latin typeface="Calibri"/>
                <a:ea typeface="Calibri"/>
                <a:cs typeface="Calibri"/>
                <a:sym typeface="Calibri"/>
              </a:rPr>
              <a:t>Lighter grey: was possible to get the reading, but less likely b/c required 1 mistake</a:t>
            </a:r>
            <a:endParaRPr/>
          </a:p>
        </p:txBody>
      </p:sp>
      <p:sp>
        <p:nvSpPr>
          <p:cNvPr id="531" name="Google Shape;531;p27"/>
          <p:cNvSpPr/>
          <p:nvPr/>
        </p:nvSpPr>
        <p:spPr>
          <a:xfrm>
            <a:off x="2286000" y="21336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2" name="Google Shape;532;p27"/>
          <p:cNvSpPr/>
          <p:nvPr/>
        </p:nvSpPr>
        <p:spPr>
          <a:xfrm>
            <a:off x="2819400" y="2133600"/>
            <a:ext cx="533400" cy="533400"/>
          </a:xfrm>
          <a:prstGeom prst="rect">
            <a:avLst/>
          </a:prstGeom>
          <a:solidFill>
            <a:srgbClr val="77777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3" name="Google Shape;533;p27"/>
          <p:cNvSpPr/>
          <p:nvPr/>
        </p:nvSpPr>
        <p:spPr>
          <a:xfrm>
            <a:off x="3352800" y="2133600"/>
            <a:ext cx="533400" cy="533400"/>
          </a:xfrm>
          <a:prstGeom prst="rect">
            <a:avLst/>
          </a:prstGeom>
          <a:solidFill>
            <a:srgbClr val="77777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4" name="Google Shape;534;p27"/>
          <p:cNvSpPr/>
          <p:nvPr/>
        </p:nvSpPr>
        <p:spPr>
          <a:xfrm>
            <a:off x="3886200" y="2133600"/>
            <a:ext cx="533400" cy="533400"/>
          </a:xfrm>
          <a:prstGeom prst="rect">
            <a:avLst/>
          </a:prstGeom>
          <a:solidFill>
            <a:srgbClr val="77777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5" name="Google Shape;535;p27"/>
          <p:cNvSpPr/>
          <p:nvPr/>
        </p:nvSpPr>
        <p:spPr>
          <a:xfrm>
            <a:off x="4419600" y="2133600"/>
            <a:ext cx="533400" cy="533400"/>
          </a:xfrm>
          <a:prstGeom prst="rect">
            <a:avLst/>
          </a:prstGeom>
          <a:solidFill>
            <a:srgbClr val="77777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6" name="Google Shape;536;p27"/>
          <p:cNvSpPr/>
          <p:nvPr/>
        </p:nvSpPr>
        <p:spPr>
          <a:xfrm>
            <a:off x="4953000" y="2133600"/>
            <a:ext cx="533400" cy="5334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7" name="Google Shape;537;p27"/>
          <p:cNvSpPr/>
          <p:nvPr/>
        </p:nvSpPr>
        <p:spPr>
          <a:xfrm>
            <a:off x="5486400" y="2133600"/>
            <a:ext cx="533400" cy="533400"/>
          </a:xfrm>
          <a:prstGeom prst="rect">
            <a:avLst/>
          </a:prstGeom>
          <a:solidFill>
            <a:srgbClr val="77777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8" name="Google Shape;538;p27"/>
          <p:cNvSpPr/>
          <p:nvPr/>
        </p:nvSpPr>
        <p:spPr>
          <a:xfrm>
            <a:off x="6019800" y="21336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9" name="Google Shape;539;p27"/>
          <p:cNvSpPr/>
          <p:nvPr/>
        </p:nvSpPr>
        <p:spPr>
          <a:xfrm>
            <a:off x="2286000" y="26670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0" name="Google Shape;540;p27"/>
          <p:cNvSpPr/>
          <p:nvPr/>
        </p:nvSpPr>
        <p:spPr>
          <a:xfrm>
            <a:off x="4953000" y="26670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1" name="Google Shape;541;p27"/>
          <p:cNvSpPr/>
          <p:nvPr/>
        </p:nvSpPr>
        <p:spPr>
          <a:xfrm>
            <a:off x="6019800" y="26670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2" name="Google Shape;542;p27"/>
          <p:cNvSpPr/>
          <p:nvPr/>
        </p:nvSpPr>
        <p:spPr>
          <a:xfrm>
            <a:off x="2286000" y="32004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3" name="Google Shape;543;p27"/>
          <p:cNvSpPr/>
          <p:nvPr/>
        </p:nvSpPr>
        <p:spPr>
          <a:xfrm>
            <a:off x="4953000" y="32004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4" name="Google Shape;544;p27"/>
          <p:cNvSpPr/>
          <p:nvPr/>
        </p:nvSpPr>
        <p:spPr>
          <a:xfrm>
            <a:off x="6019800" y="32004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5" name="Google Shape;545;p27"/>
          <p:cNvSpPr/>
          <p:nvPr/>
        </p:nvSpPr>
        <p:spPr>
          <a:xfrm>
            <a:off x="2286000" y="37338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6" name="Google Shape;546;p27"/>
          <p:cNvSpPr/>
          <p:nvPr/>
        </p:nvSpPr>
        <p:spPr>
          <a:xfrm>
            <a:off x="2819400" y="3733800"/>
            <a:ext cx="533400" cy="533400"/>
          </a:xfrm>
          <a:prstGeom prst="rect">
            <a:avLst/>
          </a:prstGeom>
          <a:solidFill>
            <a:srgbClr val="77777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7" name="Google Shape;547;p27"/>
          <p:cNvSpPr/>
          <p:nvPr/>
        </p:nvSpPr>
        <p:spPr>
          <a:xfrm>
            <a:off x="3352800" y="3733800"/>
            <a:ext cx="533400" cy="533400"/>
          </a:xfrm>
          <a:prstGeom prst="rect">
            <a:avLst/>
          </a:prstGeom>
          <a:solidFill>
            <a:srgbClr val="77777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8" name="Google Shape;548;p27"/>
          <p:cNvSpPr/>
          <p:nvPr/>
        </p:nvSpPr>
        <p:spPr>
          <a:xfrm>
            <a:off x="3886200" y="3733800"/>
            <a:ext cx="533400" cy="533400"/>
          </a:xfrm>
          <a:prstGeom prst="rect">
            <a:avLst/>
          </a:prstGeom>
          <a:solidFill>
            <a:srgbClr val="77777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9" name="Google Shape;549;p27"/>
          <p:cNvSpPr/>
          <p:nvPr/>
        </p:nvSpPr>
        <p:spPr>
          <a:xfrm>
            <a:off x="4419600" y="3733800"/>
            <a:ext cx="533400" cy="533400"/>
          </a:xfrm>
          <a:prstGeom prst="rect">
            <a:avLst/>
          </a:prstGeom>
          <a:solidFill>
            <a:srgbClr val="77777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0" name="Google Shape;550;p27"/>
          <p:cNvSpPr/>
          <p:nvPr/>
        </p:nvSpPr>
        <p:spPr>
          <a:xfrm>
            <a:off x="4953000" y="3733800"/>
            <a:ext cx="533400" cy="5334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1" name="Google Shape;551;p27"/>
          <p:cNvSpPr/>
          <p:nvPr/>
        </p:nvSpPr>
        <p:spPr>
          <a:xfrm>
            <a:off x="5486400" y="3733800"/>
            <a:ext cx="533400" cy="533400"/>
          </a:xfrm>
          <a:prstGeom prst="rect">
            <a:avLst/>
          </a:prstGeom>
          <a:solidFill>
            <a:srgbClr val="77777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2" name="Google Shape;552;p27"/>
          <p:cNvSpPr/>
          <p:nvPr/>
        </p:nvSpPr>
        <p:spPr>
          <a:xfrm>
            <a:off x="6019800" y="37338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3" name="Google Shape;553;p27"/>
          <p:cNvSpPr/>
          <p:nvPr/>
        </p:nvSpPr>
        <p:spPr>
          <a:xfrm>
            <a:off x="2819400" y="2667000"/>
            <a:ext cx="2133600" cy="10668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4" name="Google Shape;554;p27"/>
          <p:cNvSpPr/>
          <p:nvPr/>
        </p:nvSpPr>
        <p:spPr>
          <a:xfrm>
            <a:off x="2286000" y="2133600"/>
            <a:ext cx="4267200" cy="21336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5" name="Google Shape;555;p27"/>
          <p:cNvSpPr/>
          <p:nvPr/>
        </p:nvSpPr>
        <p:spPr>
          <a:xfrm>
            <a:off x="5486400" y="2667000"/>
            <a:ext cx="533400" cy="10668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556" name="Google Shape;556;p27"/>
          <p:cNvCxnSpPr/>
          <p:nvPr/>
        </p:nvCxnSpPr>
        <p:spPr>
          <a:xfrm>
            <a:off x="3300413" y="2400300"/>
            <a:ext cx="271462" cy="0"/>
          </a:xfrm>
          <a:prstGeom prst="straightConnector1">
            <a:avLst/>
          </a:prstGeom>
          <a:noFill/>
          <a:ln cap="flat" cmpd="sng" w="9525">
            <a:solidFill>
              <a:srgbClr val="FF0000"/>
            </a:solidFill>
            <a:prstDash val="solid"/>
            <a:round/>
            <a:headEnd len="sm" w="sm" type="none"/>
            <a:tailEnd len="med" w="med" type="triangle"/>
          </a:ln>
        </p:spPr>
      </p:cxnSp>
      <p:sp>
        <p:nvSpPr>
          <p:cNvPr id="557" name="Google Shape;557;p27"/>
          <p:cNvSpPr/>
          <p:nvPr/>
        </p:nvSpPr>
        <p:spPr>
          <a:xfrm>
            <a:off x="2895600" y="2209800"/>
            <a:ext cx="381000" cy="3810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558" name="Google Shape;558;p27"/>
          <p:cNvCxnSpPr/>
          <p:nvPr/>
        </p:nvCxnSpPr>
        <p:spPr>
          <a:xfrm rot="10800000">
            <a:off x="3090863" y="1876425"/>
            <a:ext cx="0" cy="304800"/>
          </a:xfrm>
          <a:prstGeom prst="straightConnector1">
            <a:avLst/>
          </a:prstGeom>
          <a:noFill/>
          <a:ln cap="flat" cmpd="sng" w="9525">
            <a:solidFill>
              <a:srgbClr val="009900"/>
            </a:solidFill>
            <a:prstDash val="solid"/>
            <a:round/>
            <a:headEnd len="sm" w="sm" type="none"/>
            <a:tailEnd len="med" w="med" type="triangle"/>
          </a:ln>
        </p:spPr>
      </p:cxnSp>
      <p:cxnSp>
        <p:nvCxnSpPr>
          <p:cNvPr id="559" name="Google Shape;559;p27"/>
          <p:cNvCxnSpPr/>
          <p:nvPr/>
        </p:nvCxnSpPr>
        <p:spPr>
          <a:xfrm>
            <a:off x="3086100" y="2586038"/>
            <a:ext cx="0" cy="257175"/>
          </a:xfrm>
          <a:prstGeom prst="straightConnector1">
            <a:avLst/>
          </a:prstGeom>
          <a:noFill/>
          <a:ln cap="flat" cmpd="sng" w="9525">
            <a:solidFill>
              <a:srgbClr val="009900"/>
            </a:solidFill>
            <a:prstDash val="solid"/>
            <a:round/>
            <a:headEnd len="sm" w="sm" type="none"/>
            <a:tailEnd len="med" w="med" type="triangle"/>
          </a:ln>
        </p:spPr>
      </p:cxnSp>
      <p:cxnSp>
        <p:nvCxnSpPr>
          <p:cNvPr id="560" name="Google Shape;560;p27"/>
          <p:cNvCxnSpPr/>
          <p:nvPr/>
        </p:nvCxnSpPr>
        <p:spPr>
          <a:xfrm rot="10800000">
            <a:off x="2643188" y="2400300"/>
            <a:ext cx="242887" cy="0"/>
          </a:xfrm>
          <a:prstGeom prst="straightConnector1">
            <a:avLst/>
          </a:prstGeom>
          <a:noFill/>
          <a:ln cap="flat" cmpd="sng" w="9525">
            <a:solidFill>
              <a:srgbClr val="FF0000"/>
            </a:solidFill>
            <a:prstDash val="solid"/>
            <a:round/>
            <a:headEnd len="sm" w="sm" type="none"/>
            <a:tailEnd len="med" w="med" type="triangle"/>
          </a:ln>
        </p:spPr>
      </p:cxnSp>
      <p:sp>
        <p:nvSpPr>
          <p:cNvPr id="561" name="Google Shape;561;p27"/>
          <p:cNvSpPr/>
          <p:nvPr/>
        </p:nvSpPr>
        <p:spPr>
          <a:xfrm>
            <a:off x="2286000" y="4724400"/>
            <a:ext cx="4267200" cy="228600"/>
          </a:xfrm>
          <a:prstGeom prst="rect">
            <a:avLst/>
          </a:prstGeom>
          <a:gradFill>
            <a:gsLst>
              <a:gs pos="0">
                <a:schemeClr val="lt1"/>
              </a:gs>
              <a:gs pos="100000">
                <a:schemeClr val="dk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2" name="Google Shape;562;p27"/>
          <p:cNvSpPr/>
          <p:nvPr/>
        </p:nvSpPr>
        <p:spPr>
          <a:xfrm>
            <a:off x="4419600" y="4953000"/>
            <a:ext cx="21336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1</a:t>
            </a:r>
            <a:endParaRPr b="0" i="0" sz="2000" u="none" cap="none" strike="noStrike">
              <a:solidFill>
                <a:schemeClr val="dk1"/>
              </a:solidFill>
              <a:latin typeface="Calibri"/>
              <a:ea typeface="Calibri"/>
              <a:cs typeface="Calibri"/>
              <a:sym typeface="Calibri"/>
            </a:endParaRPr>
          </a:p>
        </p:txBody>
      </p:sp>
      <p:sp>
        <p:nvSpPr>
          <p:cNvPr id="563" name="Google Shape;563;p27"/>
          <p:cNvSpPr/>
          <p:nvPr/>
        </p:nvSpPr>
        <p:spPr>
          <a:xfrm>
            <a:off x="2286000" y="4953000"/>
            <a:ext cx="2133600" cy="30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0</a:t>
            </a:r>
            <a:endParaRPr b="0" i="0" sz="2000" u="none" cap="none" strike="noStrike">
              <a:solidFill>
                <a:schemeClr val="dk1"/>
              </a:solidFill>
              <a:latin typeface="Calibri"/>
              <a:ea typeface="Calibri"/>
              <a:cs typeface="Calibri"/>
              <a:sym typeface="Calibri"/>
            </a:endParaRPr>
          </a:p>
        </p:txBody>
      </p:sp>
      <p:sp>
        <p:nvSpPr>
          <p:cNvPr id="564" name="Google Shape;564;p27"/>
          <p:cNvSpPr/>
          <p:nvPr/>
        </p:nvSpPr>
        <p:spPr>
          <a:xfrm>
            <a:off x="762000" y="4953000"/>
            <a:ext cx="1371600" cy="304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Prob</a:t>
            </a:r>
            <a:endParaRPr b="0" i="0" sz="2000" u="none" cap="none" strike="noStrike">
              <a:solidFill>
                <a:schemeClr val="dk1"/>
              </a:solidFill>
              <a:latin typeface="Calibri"/>
              <a:ea typeface="Calibri"/>
              <a:cs typeface="Calibri"/>
              <a:sym typeface="Calibri"/>
            </a:endParaRPr>
          </a:p>
        </p:txBody>
      </p:sp>
      <p:sp>
        <p:nvSpPr>
          <p:cNvPr id="565" name="Google Shape;565;p27"/>
          <p:cNvSpPr/>
          <p:nvPr/>
        </p:nvSpPr>
        <p:spPr>
          <a:xfrm>
            <a:off x="3276600" y="2286000"/>
            <a:ext cx="457200" cy="228600"/>
          </a:xfrm>
          <a:prstGeom prst="right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66" name="Google Shape;566;p27"/>
          <p:cNvPicPr preferRelativeResize="0"/>
          <p:nvPr/>
        </p:nvPicPr>
        <p:blipFill rotWithShape="1">
          <a:blip r:embed="rId3">
            <a:alphaModFix/>
          </a:blip>
          <a:srcRect b="0" l="0" r="0" t="0"/>
          <a:stretch/>
        </p:blipFill>
        <p:spPr>
          <a:xfrm>
            <a:off x="8305800" y="2057400"/>
            <a:ext cx="3536186" cy="2266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28"/>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4000">
                <a:latin typeface="Calibri"/>
                <a:ea typeface="Calibri"/>
                <a:cs typeface="Calibri"/>
                <a:sym typeface="Calibri"/>
              </a:rPr>
              <a:t>Example: Robot Localization</a:t>
            </a:r>
            <a:endParaRPr/>
          </a:p>
        </p:txBody>
      </p:sp>
      <p:sp>
        <p:nvSpPr>
          <p:cNvPr id="573" name="Google Shape;573;p28"/>
          <p:cNvSpPr txBox="1"/>
          <p:nvPr>
            <p:ph idx="1" type="body"/>
          </p:nvPr>
        </p:nvSpPr>
        <p:spPr>
          <a:xfrm>
            <a:off x="628650" y="5767388"/>
            <a:ext cx="7772400" cy="914400"/>
          </a:xfrm>
          <a:prstGeom prst="rect">
            <a:avLst/>
          </a:prstGeom>
          <a:noFill/>
          <a:ln>
            <a:noFill/>
          </a:ln>
        </p:spPr>
        <p:txBody>
          <a:bodyPr anchorCtr="0" anchor="t" bIns="45700" lIns="91425" spcFirstLastPara="1" rIns="91425" wrap="square" tIns="45700">
            <a:noAutofit/>
          </a:bodyPr>
          <a:lstStyle/>
          <a:p>
            <a:pPr indent="-342882" lvl="0" marL="342882" rtl="0" algn="ctr">
              <a:lnSpc>
                <a:spcPct val="100000"/>
              </a:lnSpc>
              <a:spcBef>
                <a:spcPts val="0"/>
              </a:spcBef>
              <a:spcAft>
                <a:spcPts val="0"/>
              </a:spcAft>
              <a:buSzPts val="3200"/>
              <a:buFont typeface="Noto Sans Symbols"/>
              <a:buNone/>
            </a:pPr>
            <a:r>
              <a:rPr lang="en-US">
                <a:latin typeface="Calibri"/>
                <a:ea typeface="Calibri"/>
                <a:cs typeface="Calibri"/>
                <a:sym typeface="Calibri"/>
              </a:rPr>
              <a:t>t=2</a:t>
            </a:r>
            <a:endParaRPr/>
          </a:p>
        </p:txBody>
      </p:sp>
      <p:sp>
        <p:nvSpPr>
          <p:cNvPr id="574" name="Google Shape;574;p28"/>
          <p:cNvSpPr/>
          <p:nvPr/>
        </p:nvSpPr>
        <p:spPr>
          <a:xfrm>
            <a:off x="2286000" y="21336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5" name="Google Shape;575;p28"/>
          <p:cNvSpPr/>
          <p:nvPr/>
        </p:nvSpPr>
        <p:spPr>
          <a:xfrm>
            <a:off x="2819400" y="2133600"/>
            <a:ext cx="533400" cy="5334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6" name="Google Shape;576;p28"/>
          <p:cNvSpPr/>
          <p:nvPr/>
        </p:nvSpPr>
        <p:spPr>
          <a:xfrm>
            <a:off x="3352800" y="2133600"/>
            <a:ext cx="533400" cy="533400"/>
          </a:xfrm>
          <a:prstGeom prst="rect">
            <a:avLst/>
          </a:prstGeom>
          <a:solidFill>
            <a:srgbClr val="5F5F5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7" name="Google Shape;577;p28"/>
          <p:cNvSpPr/>
          <p:nvPr/>
        </p:nvSpPr>
        <p:spPr>
          <a:xfrm>
            <a:off x="3886200" y="2133600"/>
            <a:ext cx="533400" cy="533400"/>
          </a:xfrm>
          <a:prstGeom prst="rect">
            <a:avLst/>
          </a:prstGeom>
          <a:solidFill>
            <a:srgbClr val="5F5F5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8" name="Google Shape;578;p28"/>
          <p:cNvSpPr/>
          <p:nvPr/>
        </p:nvSpPr>
        <p:spPr>
          <a:xfrm>
            <a:off x="4419600" y="2133600"/>
            <a:ext cx="533400" cy="533400"/>
          </a:xfrm>
          <a:prstGeom prst="rect">
            <a:avLst/>
          </a:prstGeom>
          <a:solidFill>
            <a:srgbClr val="5F5F5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9" name="Google Shape;579;p28"/>
          <p:cNvSpPr/>
          <p:nvPr/>
        </p:nvSpPr>
        <p:spPr>
          <a:xfrm>
            <a:off x="4953000" y="2133600"/>
            <a:ext cx="533400" cy="5334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0" name="Google Shape;580;p28"/>
          <p:cNvSpPr/>
          <p:nvPr/>
        </p:nvSpPr>
        <p:spPr>
          <a:xfrm>
            <a:off x="5486400" y="2133600"/>
            <a:ext cx="533400" cy="5334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1" name="Google Shape;581;p28"/>
          <p:cNvSpPr/>
          <p:nvPr/>
        </p:nvSpPr>
        <p:spPr>
          <a:xfrm>
            <a:off x="6019800" y="21336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2" name="Google Shape;582;p28"/>
          <p:cNvSpPr/>
          <p:nvPr/>
        </p:nvSpPr>
        <p:spPr>
          <a:xfrm>
            <a:off x="2286000" y="26670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3" name="Google Shape;583;p28"/>
          <p:cNvSpPr/>
          <p:nvPr/>
        </p:nvSpPr>
        <p:spPr>
          <a:xfrm>
            <a:off x="4953000" y="26670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4" name="Google Shape;584;p28"/>
          <p:cNvSpPr/>
          <p:nvPr/>
        </p:nvSpPr>
        <p:spPr>
          <a:xfrm>
            <a:off x="6019800" y="26670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5" name="Google Shape;585;p28"/>
          <p:cNvSpPr/>
          <p:nvPr/>
        </p:nvSpPr>
        <p:spPr>
          <a:xfrm>
            <a:off x="2286000" y="32004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6" name="Google Shape;586;p28"/>
          <p:cNvSpPr/>
          <p:nvPr/>
        </p:nvSpPr>
        <p:spPr>
          <a:xfrm>
            <a:off x="4953000" y="32004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7" name="Google Shape;587;p28"/>
          <p:cNvSpPr/>
          <p:nvPr/>
        </p:nvSpPr>
        <p:spPr>
          <a:xfrm>
            <a:off x="6019800" y="32004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8" name="Google Shape;588;p28"/>
          <p:cNvSpPr/>
          <p:nvPr/>
        </p:nvSpPr>
        <p:spPr>
          <a:xfrm>
            <a:off x="2286000" y="37338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9" name="Google Shape;589;p28"/>
          <p:cNvSpPr/>
          <p:nvPr/>
        </p:nvSpPr>
        <p:spPr>
          <a:xfrm>
            <a:off x="2819400" y="3733800"/>
            <a:ext cx="533400" cy="5334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0" name="Google Shape;590;p28"/>
          <p:cNvSpPr/>
          <p:nvPr/>
        </p:nvSpPr>
        <p:spPr>
          <a:xfrm>
            <a:off x="3352800" y="3733800"/>
            <a:ext cx="533400" cy="533400"/>
          </a:xfrm>
          <a:prstGeom prst="rect">
            <a:avLst/>
          </a:prstGeom>
          <a:solidFill>
            <a:srgbClr val="5F5F5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1" name="Google Shape;591;p28"/>
          <p:cNvSpPr/>
          <p:nvPr/>
        </p:nvSpPr>
        <p:spPr>
          <a:xfrm>
            <a:off x="3886200" y="3733800"/>
            <a:ext cx="533400" cy="533400"/>
          </a:xfrm>
          <a:prstGeom prst="rect">
            <a:avLst/>
          </a:prstGeom>
          <a:solidFill>
            <a:srgbClr val="5F5F5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2" name="Google Shape;592;p28"/>
          <p:cNvSpPr/>
          <p:nvPr/>
        </p:nvSpPr>
        <p:spPr>
          <a:xfrm>
            <a:off x="4419600" y="3733800"/>
            <a:ext cx="533400" cy="533400"/>
          </a:xfrm>
          <a:prstGeom prst="rect">
            <a:avLst/>
          </a:prstGeom>
          <a:solidFill>
            <a:srgbClr val="5F5F5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3" name="Google Shape;593;p28"/>
          <p:cNvSpPr/>
          <p:nvPr/>
        </p:nvSpPr>
        <p:spPr>
          <a:xfrm>
            <a:off x="4953000" y="3733800"/>
            <a:ext cx="533400" cy="5334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4" name="Google Shape;594;p28"/>
          <p:cNvSpPr/>
          <p:nvPr/>
        </p:nvSpPr>
        <p:spPr>
          <a:xfrm>
            <a:off x="5486400" y="3733800"/>
            <a:ext cx="533400" cy="5334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5" name="Google Shape;595;p28"/>
          <p:cNvSpPr/>
          <p:nvPr/>
        </p:nvSpPr>
        <p:spPr>
          <a:xfrm>
            <a:off x="6019800" y="37338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6" name="Google Shape;596;p28"/>
          <p:cNvSpPr/>
          <p:nvPr/>
        </p:nvSpPr>
        <p:spPr>
          <a:xfrm>
            <a:off x="2819400" y="2667000"/>
            <a:ext cx="2133600" cy="10668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7" name="Google Shape;597;p28"/>
          <p:cNvSpPr/>
          <p:nvPr/>
        </p:nvSpPr>
        <p:spPr>
          <a:xfrm>
            <a:off x="2286000" y="2133600"/>
            <a:ext cx="4267200" cy="21336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8" name="Google Shape;598;p28"/>
          <p:cNvSpPr/>
          <p:nvPr/>
        </p:nvSpPr>
        <p:spPr>
          <a:xfrm>
            <a:off x="5486400" y="2667000"/>
            <a:ext cx="533400" cy="10668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599" name="Google Shape;599;p28"/>
          <p:cNvCxnSpPr/>
          <p:nvPr/>
        </p:nvCxnSpPr>
        <p:spPr>
          <a:xfrm>
            <a:off x="3829050" y="2424113"/>
            <a:ext cx="271463" cy="0"/>
          </a:xfrm>
          <a:prstGeom prst="straightConnector1">
            <a:avLst/>
          </a:prstGeom>
          <a:noFill/>
          <a:ln cap="flat" cmpd="sng" w="9525">
            <a:solidFill>
              <a:srgbClr val="FF0000"/>
            </a:solidFill>
            <a:prstDash val="solid"/>
            <a:round/>
            <a:headEnd len="sm" w="sm" type="none"/>
            <a:tailEnd len="med" w="med" type="triangle"/>
          </a:ln>
        </p:spPr>
      </p:cxnSp>
      <p:sp>
        <p:nvSpPr>
          <p:cNvPr id="600" name="Google Shape;600;p28"/>
          <p:cNvSpPr/>
          <p:nvPr/>
        </p:nvSpPr>
        <p:spPr>
          <a:xfrm>
            <a:off x="2286000" y="4724400"/>
            <a:ext cx="4267200" cy="228600"/>
          </a:xfrm>
          <a:prstGeom prst="rect">
            <a:avLst/>
          </a:prstGeom>
          <a:gradFill>
            <a:gsLst>
              <a:gs pos="0">
                <a:schemeClr val="lt1"/>
              </a:gs>
              <a:gs pos="100000">
                <a:schemeClr val="dk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1" name="Google Shape;601;p28"/>
          <p:cNvSpPr/>
          <p:nvPr/>
        </p:nvSpPr>
        <p:spPr>
          <a:xfrm>
            <a:off x="4419600" y="4953000"/>
            <a:ext cx="21336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1</a:t>
            </a:r>
            <a:endParaRPr b="0" i="0" sz="2000" u="none" cap="none" strike="noStrike">
              <a:solidFill>
                <a:schemeClr val="dk1"/>
              </a:solidFill>
              <a:latin typeface="Calibri"/>
              <a:ea typeface="Calibri"/>
              <a:cs typeface="Calibri"/>
              <a:sym typeface="Calibri"/>
            </a:endParaRPr>
          </a:p>
        </p:txBody>
      </p:sp>
      <p:sp>
        <p:nvSpPr>
          <p:cNvPr id="602" name="Google Shape;602;p28"/>
          <p:cNvSpPr/>
          <p:nvPr/>
        </p:nvSpPr>
        <p:spPr>
          <a:xfrm>
            <a:off x="2286000" y="4953000"/>
            <a:ext cx="2133600" cy="30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0</a:t>
            </a:r>
            <a:endParaRPr b="0" i="0" sz="2000" u="none" cap="none" strike="noStrike">
              <a:solidFill>
                <a:schemeClr val="dk1"/>
              </a:solidFill>
              <a:latin typeface="Calibri"/>
              <a:ea typeface="Calibri"/>
              <a:cs typeface="Calibri"/>
              <a:sym typeface="Calibri"/>
            </a:endParaRPr>
          </a:p>
        </p:txBody>
      </p:sp>
      <p:sp>
        <p:nvSpPr>
          <p:cNvPr id="603" name="Google Shape;603;p28"/>
          <p:cNvSpPr/>
          <p:nvPr/>
        </p:nvSpPr>
        <p:spPr>
          <a:xfrm>
            <a:off x="762000" y="4953000"/>
            <a:ext cx="1371600" cy="304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Prob</a:t>
            </a:r>
            <a:endParaRPr b="0" i="0" sz="2000" u="none" cap="none" strike="noStrike">
              <a:solidFill>
                <a:schemeClr val="dk1"/>
              </a:solidFill>
              <a:latin typeface="Calibri"/>
              <a:ea typeface="Calibri"/>
              <a:cs typeface="Calibri"/>
              <a:sym typeface="Calibri"/>
            </a:endParaRPr>
          </a:p>
        </p:txBody>
      </p:sp>
      <p:sp>
        <p:nvSpPr>
          <p:cNvPr id="604" name="Google Shape;604;p28"/>
          <p:cNvSpPr/>
          <p:nvPr/>
        </p:nvSpPr>
        <p:spPr>
          <a:xfrm>
            <a:off x="3452813" y="2238375"/>
            <a:ext cx="381000" cy="3810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605" name="Google Shape;605;p28"/>
          <p:cNvCxnSpPr/>
          <p:nvPr/>
        </p:nvCxnSpPr>
        <p:spPr>
          <a:xfrm rot="10800000">
            <a:off x="3648075" y="1905000"/>
            <a:ext cx="0" cy="304800"/>
          </a:xfrm>
          <a:prstGeom prst="straightConnector1">
            <a:avLst/>
          </a:prstGeom>
          <a:noFill/>
          <a:ln cap="flat" cmpd="sng" w="9525">
            <a:solidFill>
              <a:srgbClr val="009900"/>
            </a:solidFill>
            <a:prstDash val="solid"/>
            <a:round/>
            <a:headEnd len="sm" w="sm" type="none"/>
            <a:tailEnd len="med" w="med" type="triangle"/>
          </a:ln>
        </p:spPr>
      </p:cxnSp>
      <p:cxnSp>
        <p:nvCxnSpPr>
          <p:cNvPr id="606" name="Google Shape;606;p28"/>
          <p:cNvCxnSpPr/>
          <p:nvPr/>
        </p:nvCxnSpPr>
        <p:spPr>
          <a:xfrm>
            <a:off x="3643313" y="2614613"/>
            <a:ext cx="0" cy="257175"/>
          </a:xfrm>
          <a:prstGeom prst="straightConnector1">
            <a:avLst/>
          </a:prstGeom>
          <a:noFill/>
          <a:ln cap="flat" cmpd="sng" w="9525">
            <a:solidFill>
              <a:srgbClr val="009900"/>
            </a:solidFill>
            <a:prstDash val="solid"/>
            <a:round/>
            <a:headEnd len="sm" w="sm" type="none"/>
            <a:tailEnd len="med" w="med" type="triangle"/>
          </a:ln>
        </p:spPr>
      </p:cxnSp>
      <p:cxnSp>
        <p:nvCxnSpPr>
          <p:cNvPr id="607" name="Google Shape;607;p28"/>
          <p:cNvCxnSpPr/>
          <p:nvPr/>
        </p:nvCxnSpPr>
        <p:spPr>
          <a:xfrm rot="10800000">
            <a:off x="3200400" y="2428875"/>
            <a:ext cx="242888" cy="0"/>
          </a:xfrm>
          <a:prstGeom prst="straightConnector1">
            <a:avLst/>
          </a:prstGeom>
          <a:noFill/>
          <a:ln cap="flat" cmpd="sng" w="9525">
            <a:solidFill>
              <a:srgbClr val="FF0000"/>
            </a:solidFill>
            <a:prstDash val="solid"/>
            <a:round/>
            <a:headEnd len="sm" w="sm" type="none"/>
            <a:tailEnd len="med" w="med" type="triangle"/>
          </a:ln>
        </p:spPr>
      </p:cxnSp>
      <p:sp>
        <p:nvSpPr>
          <p:cNvPr id="608" name="Google Shape;608;p28"/>
          <p:cNvSpPr/>
          <p:nvPr/>
        </p:nvSpPr>
        <p:spPr>
          <a:xfrm>
            <a:off x="3833813" y="2305050"/>
            <a:ext cx="457200" cy="228600"/>
          </a:xfrm>
          <a:prstGeom prst="right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09" name="Google Shape;609;p28"/>
          <p:cNvPicPr preferRelativeResize="0"/>
          <p:nvPr/>
        </p:nvPicPr>
        <p:blipFill rotWithShape="1">
          <a:blip r:embed="rId3">
            <a:alphaModFix/>
          </a:blip>
          <a:srcRect b="0" l="0" r="0" t="0"/>
          <a:stretch/>
        </p:blipFill>
        <p:spPr>
          <a:xfrm>
            <a:off x="8305800" y="2057400"/>
            <a:ext cx="3536186" cy="2266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29"/>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4000">
                <a:latin typeface="Calibri"/>
                <a:ea typeface="Calibri"/>
                <a:cs typeface="Calibri"/>
                <a:sym typeface="Calibri"/>
              </a:rPr>
              <a:t>Example: Robot Localization</a:t>
            </a:r>
            <a:endParaRPr/>
          </a:p>
        </p:txBody>
      </p:sp>
      <p:sp>
        <p:nvSpPr>
          <p:cNvPr id="616" name="Google Shape;616;p29"/>
          <p:cNvSpPr txBox="1"/>
          <p:nvPr>
            <p:ph idx="1" type="body"/>
          </p:nvPr>
        </p:nvSpPr>
        <p:spPr>
          <a:xfrm>
            <a:off x="628650" y="5767388"/>
            <a:ext cx="7772400" cy="914400"/>
          </a:xfrm>
          <a:prstGeom prst="rect">
            <a:avLst/>
          </a:prstGeom>
          <a:noFill/>
          <a:ln>
            <a:noFill/>
          </a:ln>
        </p:spPr>
        <p:txBody>
          <a:bodyPr anchorCtr="0" anchor="t" bIns="45700" lIns="91425" spcFirstLastPara="1" rIns="91425" wrap="square" tIns="45700">
            <a:noAutofit/>
          </a:bodyPr>
          <a:lstStyle/>
          <a:p>
            <a:pPr indent="-342882" lvl="0" marL="342882" rtl="0" algn="ctr">
              <a:lnSpc>
                <a:spcPct val="100000"/>
              </a:lnSpc>
              <a:spcBef>
                <a:spcPts val="0"/>
              </a:spcBef>
              <a:spcAft>
                <a:spcPts val="0"/>
              </a:spcAft>
              <a:buSzPts val="3200"/>
              <a:buFont typeface="Noto Sans Symbols"/>
              <a:buNone/>
            </a:pPr>
            <a:r>
              <a:rPr lang="en-US">
                <a:latin typeface="Calibri"/>
                <a:ea typeface="Calibri"/>
                <a:cs typeface="Calibri"/>
                <a:sym typeface="Calibri"/>
              </a:rPr>
              <a:t>t=3</a:t>
            </a:r>
            <a:endParaRPr/>
          </a:p>
        </p:txBody>
      </p:sp>
      <p:sp>
        <p:nvSpPr>
          <p:cNvPr id="617" name="Google Shape;617;p29"/>
          <p:cNvSpPr/>
          <p:nvPr/>
        </p:nvSpPr>
        <p:spPr>
          <a:xfrm>
            <a:off x="2286000" y="21336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8" name="Google Shape;618;p29"/>
          <p:cNvSpPr/>
          <p:nvPr/>
        </p:nvSpPr>
        <p:spPr>
          <a:xfrm>
            <a:off x="2819400" y="2133600"/>
            <a:ext cx="533400" cy="533400"/>
          </a:xfrm>
          <a:prstGeom prst="rect">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9" name="Google Shape;619;p29"/>
          <p:cNvSpPr/>
          <p:nvPr/>
        </p:nvSpPr>
        <p:spPr>
          <a:xfrm>
            <a:off x="3352800" y="2133600"/>
            <a:ext cx="533400" cy="5334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0" name="Google Shape;620;p29"/>
          <p:cNvSpPr/>
          <p:nvPr/>
        </p:nvSpPr>
        <p:spPr>
          <a:xfrm>
            <a:off x="3886200" y="2133600"/>
            <a:ext cx="533400" cy="533400"/>
          </a:xfrm>
          <a:prstGeom prst="rect">
            <a:avLst/>
          </a:prstGeom>
          <a:solidFill>
            <a:srgbClr val="4D4D4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1" name="Google Shape;621;p29"/>
          <p:cNvSpPr/>
          <p:nvPr/>
        </p:nvSpPr>
        <p:spPr>
          <a:xfrm>
            <a:off x="4419600" y="2133600"/>
            <a:ext cx="533400" cy="533400"/>
          </a:xfrm>
          <a:prstGeom prst="rect">
            <a:avLst/>
          </a:prstGeom>
          <a:solidFill>
            <a:srgbClr val="4D4D4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2" name="Google Shape;622;p29"/>
          <p:cNvSpPr/>
          <p:nvPr/>
        </p:nvSpPr>
        <p:spPr>
          <a:xfrm>
            <a:off x="4953000" y="2133600"/>
            <a:ext cx="533400" cy="5334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3" name="Google Shape;623;p29"/>
          <p:cNvSpPr/>
          <p:nvPr/>
        </p:nvSpPr>
        <p:spPr>
          <a:xfrm>
            <a:off x="5486400" y="2133600"/>
            <a:ext cx="533400" cy="533400"/>
          </a:xfrm>
          <a:prstGeom prst="rect">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4" name="Google Shape;624;p29"/>
          <p:cNvSpPr/>
          <p:nvPr/>
        </p:nvSpPr>
        <p:spPr>
          <a:xfrm>
            <a:off x="6019800" y="21336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5" name="Google Shape;625;p29"/>
          <p:cNvSpPr/>
          <p:nvPr/>
        </p:nvSpPr>
        <p:spPr>
          <a:xfrm>
            <a:off x="2286000" y="26670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6" name="Google Shape;626;p29"/>
          <p:cNvSpPr/>
          <p:nvPr/>
        </p:nvSpPr>
        <p:spPr>
          <a:xfrm>
            <a:off x="4953000" y="26670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7" name="Google Shape;627;p29"/>
          <p:cNvSpPr/>
          <p:nvPr/>
        </p:nvSpPr>
        <p:spPr>
          <a:xfrm>
            <a:off x="6019800" y="26670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8" name="Google Shape;628;p29"/>
          <p:cNvSpPr/>
          <p:nvPr/>
        </p:nvSpPr>
        <p:spPr>
          <a:xfrm>
            <a:off x="2286000" y="32004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9" name="Google Shape;629;p29"/>
          <p:cNvSpPr/>
          <p:nvPr/>
        </p:nvSpPr>
        <p:spPr>
          <a:xfrm>
            <a:off x="4953000" y="32004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0" name="Google Shape;630;p29"/>
          <p:cNvSpPr/>
          <p:nvPr/>
        </p:nvSpPr>
        <p:spPr>
          <a:xfrm>
            <a:off x="6019800" y="32004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1" name="Google Shape;631;p29"/>
          <p:cNvSpPr/>
          <p:nvPr/>
        </p:nvSpPr>
        <p:spPr>
          <a:xfrm>
            <a:off x="2286000" y="37338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2" name="Google Shape;632;p29"/>
          <p:cNvSpPr/>
          <p:nvPr/>
        </p:nvSpPr>
        <p:spPr>
          <a:xfrm>
            <a:off x="2819400" y="3733800"/>
            <a:ext cx="533400" cy="533400"/>
          </a:xfrm>
          <a:prstGeom prst="rect">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3" name="Google Shape;633;p29"/>
          <p:cNvSpPr/>
          <p:nvPr/>
        </p:nvSpPr>
        <p:spPr>
          <a:xfrm>
            <a:off x="3352800" y="3733800"/>
            <a:ext cx="533400" cy="5334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4" name="Google Shape;634;p29"/>
          <p:cNvSpPr/>
          <p:nvPr/>
        </p:nvSpPr>
        <p:spPr>
          <a:xfrm>
            <a:off x="3886200" y="3733800"/>
            <a:ext cx="533400" cy="533400"/>
          </a:xfrm>
          <a:prstGeom prst="rect">
            <a:avLst/>
          </a:prstGeom>
          <a:solidFill>
            <a:srgbClr val="4D4D4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5" name="Google Shape;635;p29"/>
          <p:cNvSpPr/>
          <p:nvPr/>
        </p:nvSpPr>
        <p:spPr>
          <a:xfrm>
            <a:off x="4419600" y="3733800"/>
            <a:ext cx="533400" cy="533400"/>
          </a:xfrm>
          <a:prstGeom prst="rect">
            <a:avLst/>
          </a:prstGeom>
          <a:solidFill>
            <a:srgbClr val="4D4D4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6" name="Google Shape;636;p29"/>
          <p:cNvSpPr/>
          <p:nvPr/>
        </p:nvSpPr>
        <p:spPr>
          <a:xfrm>
            <a:off x="4953000" y="3733800"/>
            <a:ext cx="533400" cy="5334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7" name="Google Shape;637;p29"/>
          <p:cNvSpPr/>
          <p:nvPr/>
        </p:nvSpPr>
        <p:spPr>
          <a:xfrm>
            <a:off x="5486400" y="3733800"/>
            <a:ext cx="533400" cy="533400"/>
          </a:xfrm>
          <a:prstGeom prst="rect">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8" name="Google Shape;638;p29"/>
          <p:cNvSpPr/>
          <p:nvPr/>
        </p:nvSpPr>
        <p:spPr>
          <a:xfrm>
            <a:off x="6019800" y="37338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9" name="Google Shape;639;p29"/>
          <p:cNvSpPr/>
          <p:nvPr/>
        </p:nvSpPr>
        <p:spPr>
          <a:xfrm>
            <a:off x="2819400" y="2667000"/>
            <a:ext cx="2133600" cy="10668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0" name="Google Shape;640;p29"/>
          <p:cNvSpPr/>
          <p:nvPr/>
        </p:nvSpPr>
        <p:spPr>
          <a:xfrm>
            <a:off x="2286000" y="2133600"/>
            <a:ext cx="4267200" cy="21336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1" name="Google Shape;641;p29"/>
          <p:cNvSpPr/>
          <p:nvPr/>
        </p:nvSpPr>
        <p:spPr>
          <a:xfrm>
            <a:off x="5486400" y="2667000"/>
            <a:ext cx="533400" cy="10668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642" name="Google Shape;642;p29"/>
          <p:cNvCxnSpPr/>
          <p:nvPr/>
        </p:nvCxnSpPr>
        <p:spPr>
          <a:xfrm>
            <a:off x="4376738" y="2428875"/>
            <a:ext cx="271462" cy="0"/>
          </a:xfrm>
          <a:prstGeom prst="straightConnector1">
            <a:avLst/>
          </a:prstGeom>
          <a:noFill/>
          <a:ln cap="flat" cmpd="sng" w="9525">
            <a:solidFill>
              <a:srgbClr val="FF0000"/>
            </a:solidFill>
            <a:prstDash val="solid"/>
            <a:round/>
            <a:headEnd len="sm" w="sm" type="none"/>
            <a:tailEnd len="med" w="med" type="triangle"/>
          </a:ln>
        </p:spPr>
      </p:cxnSp>
      <p:sp>
        <p:nvSpPr>
          <p:cNvPr id="643" name="Google Shape;643;p29"/>
          <p:cNvSpPr/>
          <p:nvPr/>
        </p:nvSpPr>
        <p:spPr>
          <a:xfrm>
            <a:off x="2286000" y="4724400"/>
            <a:ext cx="4267200" cy="228600"/>
          </a:xfrm>
          <a:prstGeom prst="rect">
            <a:avLst/>
          </a:prstGeom>
          <a:gradFill>
            <a:gsLst>
              <a:gs pos="0">
                <a:schemeClr val="lt1"/>
              </a:gs>
              <a:gs pos="100000">
                <a:schemeClr val="dk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4" name="Google Shape;644;p29"/>
          <p:cNvSpPr/>
          <p:nvPr/>
        </p:nvSpPr>
        <p:spPr>
          <a:xfrm>
            <a:off x="4419600" y="4953000"/>
            <a:ext cx="21336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1</a:t>
            </a:r>
            <a:endParaRPr b="0" i="0" sz="2000" u="none" cap="none" strike="noStrike">
              <a:solidFill>
                <a:schemeClr val="dk1"/>
              </a:solidFill>
              <a:latin typeface="Calibri"/>
              <a:ea typeface="Calibri"/>
              <a:cs typeface="Calibri"/>
              <a:sym typeface="Calibri"/>
            </a:endParaRPr>
          </a:p>
        </p:txBody>
      </p:sp>
      <p:sp>
        <p:nvSpPr>
          <p:cNvPr id="645" name="Google Shape;645;p29"/>
          <p:cNvSpPr/>
          <p:nvPr/>
        </p:nvSpPr>
        <p:spPr>
          <a:xfrm>
            <a:off x="2286000" y="4953000"/>
            <a:ext cx="2133600" cy="30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0</a:t>
            </a:r>
            <a:endParaRPr b="0" i="0" sz="2000" u="none" cap="none" strike="noStrike">
              <a:solidFill>
                <a:schemeClr val="dk1"/>
              </a:solidFill>
              <a:latin typeface="Calibri"/>
              <a:ea typeface="Calibri"/>
              <a:cs typeface="Calibri"/>
              <a:sym typeface="Calibri"/>
            </a:endParaRPr>
          </a:p>
        </p:txBody>
      </p:sp>
      <p:sp>
        <p:nvSpPr>
          <p:cNvPr id="646" name="Google Shape;646;p29"/>
          <p:cNvSpPr/>
          <p:nvPr/>
        </p:nvSpPr>
        <p:spPr>
          <a:xfrm>
            <a:off x="762000" y="4953000"/>
            <a:ext cx="1371600" cy="304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Prob</a:t>
            </a:r>
            <a:endParaRPr b="0" i="0" sz="2000" u="none" cap="none" strike="noStrike">
              <a:solidFill>
                <a:schemeClr val="dk1"/>
              </a:solidFill>
              <a:latin typeface="Calibri"/>
              <a:ea typeface="Calibri"/>
              <a:cs typeface="Calibri"/>
              <a:sym typeface="Calibri"/>
            </a:endParaRPr>
          </a:p>
        </p:txBody>
      </p:sp>
      <p:sp>
        <p:nvSpPr>
          <p:cNvPr id="647" name="Google Shape;647;p29"/>
          <p:cNvSpPr/>
          <p:nvPr/>
        </p:nvSpPr>
        <p:spPr>
          <a:xfrm>
            <a:off x="3986213" y="2238375"/>
            <a:ext cx="381000" cy="3810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648" name="Google Shape;648;p29"/>
          <p:cNvCxnSpPr/>
          <p:nvPr/>
        </p:nvCxnSpPr>
        <p:spPr>
          <a:xfrm rot="10800000">
            <a:off x="4181475" y="1905000"/>
            <a:ext cx="0" cy="304800"/>
          </a:xfrm>
          <a:prstGeom prst="straightConnector1">
            <a:avLst/>
          </a:prstGeom>
          <a:noFill/>
          <a:ln cap="flat" cmpd="sng" w="9525">
            <a:solidFill>
              <a:srgbClr val="009900"/>
            </a:solidFill>
            <a:prstDash val="solid"/>
            <a:round/>
            <a:headEnd len="sm" w="sm" type="none"/>
            <a:tailEnd len="med" w="med" type="triangle"/>
          </a:ln>
        </p:spPr>
      </p:cxnSp>
      <p:cxnSp>
        <p:nvCxnSpPr>
          <p:cNvPr id="649" name="Google Shape;649;p29"/>
          <p:cNvCxnSpPr/>
          <p:nvPr/>
        </p:nvCxnSpPr>
        <p:spPr>
          <a:xfrm>
            <a:off x="4176713" y="2614613"/>
            <a:ext cx="0" cy="257175"/>
          </a:xfrm>
          <a:prstGeom prst="straightConnector1">
            <a:avLst/>
          </a:prstGeom>
          <a:noFill/>
          <a:ln cap="flat" cmpd="sng" w="9525">
            <a:solidFill>
              <a:srgbClr val="009900"/>
            </a:solidFill>
            <a:prstDash val="solid"/>
            <a:round/>
            <a:headEnd len="sm" w="sm" type="none"/>
            <a:tailEnd len="med" w="med" type="triangle"/>
          </a:ln>
        </p:spPr>
      </p:cxnSp>
      <p:cxnSp>
        <p:nvCxnSpPr>
          <p:cNvPr id="650" name="Google Shape;650;p29"/>
          <p:cNvCxnSpPr/>
          <p:nvPr/>
        </p:nvCxnSpPr>
        <p:spPr>
          <a:xfrm rot="10800000">
            <a:off x="3733800" y="2428875"/>
            <a:ext cx="242888" cy="0"/>
          </a:xfrm>
          <a:prstGeom prst="straightConnector1">
            <a:avLst/>
          </a:prstGeom>
          <a:noFill/>
          <a:ln cap="flat" cmpd="sng" w="9525">
            <a:solidFill>
              <a:srgbClr val="FF0000"/>
            </a:solidFill>
            <a:prstDash val="solid"/>
            <a:round/>
            <a:headEnd len="sm" w="sm" type="none"/>
            <a:tailEnd len="med" w="med" type="triangle"/>
          </a:ln>
        </p:spPr>
      </p:cxnSp>
      <p:sp>
        <p:nvSpPr>
          <p:cNvPr id="651" name="Google Shape;651;p29"/>
          <p:cNvSpPr/>
          <p:nvPr/>
        </p:nvSpPr>
        <p:spPr>
          <a:xfrm>
            <a:off x="4362450" y="2309813"/>
            <a:ext cx="457200" cy="228600"/>
          </a:xfrm>
          <a:prstGeom prst="right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52" name="Google Shape;652;p29"/>
          <p:cNvPicPr preferRelativeResize="0"/>
          <p:nvPr/>
        </p:nvPicPr>
        <p:blipFill rotWithShape="1">
          <a:blip r:embed="rId3">
            <a:alphaModFix/>
          </a:blip>
          <a:srcRect b="0" l="0" r="0" t="0"/>
          <a:stretch/>
        </p:blipFill>
        <p:spPr>
          <a:xfrm>
            <a:off x="8305800" y="2057400"/>
            <a:ext cx="3536186" cy="2266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30"/>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4000">
                <a:latin typeface="Calibri"/>
                <a:ea typeface="Calibri"/>
                <a:cs typeface="Calibri"/>
                <a:sym typeface="Calibri"/>
              </a:rPr>
              <a:t>Example: Robot Localization</a:t>
            </a:r>
            <a:endParaRPr/>
          </a:p>
        </p:txBody>
      </p:sp>
      <p:sp>
        <p:nvSpPr>
          <p:cNvPr id="659" name="Google Shape;659;p30"/>
          <p:cNvSpPr txBox="1"/>
          <p:nvPr>
            <p:ph idx="1" type="body"/>
          </p:nvPr>
        </p:nvSpPr>
        <p:spPr>
          <a:xfrm>
            <a:off x="628650" y="5767388"/>
            <a:ext cx="7772400" cy="914400"/>
          </a:xfrm>
          <a:prstGeom prst="rect">
            <a:avLst/>
          </a:prstGeom>
          <a:noFill/>
          <a:ln>
            <a:noFill/>
          </a:ln>
        </p:spPr>
        <p:txBody>
          <a:bodyPr anchorCtr="0" anchor="t" bIns="45700" lIns="91425" spcFirstLastPara="1" rIns="91425" wrap="square" tIns="45700">
            <a:noAutofit/>
          </a:bodyPr>
          <a:lstStyle/>
          <a:p>
            <a:pPr indent="-342882" lvl="0" marL="342882" rtl="0" algn="ctr">
              <a:lnSpc>
                <a:spcPct val="100000"/>
              </a:lnSpc>
              <a:spcBef>
                <a:spcPts val="0"/>
              </a:spcBef>
              <a:spcAft>
                <a:spcPts val="0"/>
              </a:spcAft>
              <a:buSzPts val="3200"/>
              <a:buFont typeface="Noto Sans Symbols"/>
              <a:buNone/>
            </a:pPr>
            <a:r>
              <a:rPr lang="en-US">
                <a:latin typeface="Calibri"/>
                <a:ea typeface="Calibri"/>
                <a:cs typeface="Calibri"/>
                <a:sym typeface="Calibri"/>
              </a:rPr>
              <a:t>t=4</a:t>
            </a:r>
            <a:endParaRPr/>
          </a:p>
        </p:txBody>
      </p:sp>
      <p:sp>
        <p:nvSpPr>
          <p:cNvPr id="660" name="Google Shape;660;p30"/>
          <p:cNvSpPr/>
          <p:nvPr/>
        </p:nvSpPr>
        <p:spPr>
          <a:xfrm>
            <a:off x="2286000" y="21336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1" name="Google Shape;661;p30"/>
          <p:cNvSpPr/>
          <p:nvPr/>
        </p:nvSpPr>
        <p:spPr>
          <a:xfrm>
            <a:off x="2819400" y="2133600"/>
            <a:ext cx="533400" cy="5334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2" name="Google Shape;662;p30"/>
          <p:cNvSpPr/>
          <p:nvPr/>
        </p:nvSpPr>
        <p:spPr>
          <a:xfrm>
            <a:off x="3352800" y="2133600"/>
            <a:ext cx="533400" cy="533400"/>
          </a:xfrm>
          <a:prstGeom prst="rect">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3" name="Google Shape;663;p30"/>
          <p:cNvSpPr/>
          <p:nvPr/>
        </p:nvSpPr>
        <p:spPr>
          <a:xfrm>
            <a:off x="3886200" y="2133600"/>
            <a:ext cx="533400" cy="5334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4" name="Google Shape;664;p30"/>
          <p:cNvSpPr/>
          <p:nvPr/>
        </p:nvSpPr>
        <p:spPr>
          <a:xfrm>
            <a:off x="4419600" y="2133600"/>
            <a:ext cx="533400" cy="533400"/>
          </a:xfrm>
          <a:prstGeom prst="rect">
            <a:avLst/>
          </a:prstGeom>
          <a:solidFill>
            <a:srgbClr val="1C1C1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5" name="Google Shape;665;p30"/>
          <p:cNvSpPr/>
          <p:nvPr/>
        </p:nvSpPr>
        <p:spPr>
          <a:xfrm>
            <a:off x="4953000" y="2133600"/>
            <a:ext cx="533400" cy="5334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6" name="Google Shape;666;p30"/>
          <p:cNvSpPr/>
          <p:nvPr/>
        </p:nvSpPr>
        <p:spPr>
          <a:xfrm>
            <a:off x="5486400" y="2133600"/>
            <a:ext cx="533400" cy="533400"/>
          </a:xfrm>
          <a:prstGeom prst="rect">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7" name="Google Shape;667;p30"/>
          <p:cNvSpPr/>
          <p:nvPr/>
        </p:nvSpPr>
        <p:spPr>
          <a:xfrm>
            <a:off x="6019800" y="21336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8" name="Google Shape;668;p30"/>
          <p:cNvSpPr/>
          <p:nvPr/>
        </p:nvSpPr>
        <p:spPr>
          <a:xfrm>
            <a:off x="2286000" y="26670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9" name="Google Shape;669;p30"/>
          <p:cNvSpPr/>
          <p:nvPr/>
        </p:nvSpPr>
        <p:spPr>
          <a:xfrm>
            <a:off x="4953000" y="26670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0" name="Google Shape;670;p30"/>
          <p:cNvSpPr/>
          <p:nvPr/>
        </p:nvSpPr>
        <p:spPr>
          <a:xfrm>
            <a:off x="6019800" y="26670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1" name="Google Shape;671;p30"/>
          <p:cNvSpPr/>
          <p:nvPr/>
        </p:nvSpPr>
        <p:spPr>
          <a:xfrm>
            <a:off x="2286000" y="32004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2" name="Google Shape;672;p30"/>
          <p:cNvSpPr/>
          <p:nvPr/>
        </p:nvSpPr>
        <p:spPr>
          <a:xfrm>
            <a:off x="4953000" y="32004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3" name="Google Shape;673;p30"/>
          <p:cNvSpPr/>
          <p:nvPr/>
        </p:nvSpPr>
        <p:spPr>
          <a:xfrm>
            <a:off x="6019800" y="32004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4" name="Google Shape;674;p30"/>
          <p:cNvSpPr/>
          <p:nvPr/>
        </p:nvSpPr>
        <p:spPr>
          <a:xfrm>
            <a:off x="2286000" y="37338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5" name="Google Shape;675;p30"/>
          <p:cNvSpPr/>
          <p:nvPr/>
        </p:nvSpPr>
        <p:spPr>
          <a:xfrm>
            <a:off x="2819400" y="3733800"/>
            <a:ext cx="533400" cy="5334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6" name="Google Shape;676;p30"/>
          <p:cNvSpPr/>
          <p:nvPr/>
        </p:nvSpPr>
        <p:spPr>
          <a:xfrm>
            <a:off x="3352800" y="3733800"/>
            <a:ext cx="533400" cy="533400"/>
          </a:xfrm>
          <a:prstGeom prst="rect">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7" name="Google Shape;677;p30"/>
          <p:cNvSpPr/>
          <p:nvPr/>
        </p:nvSpPr>
        <p:spPr>
          <a:xfrm>
            <a:off x="3886200" y="3733800"/>
            <a:ext cx="533400" cy="5334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8" name="Google Shape;678;p30"/>
          <p:cNvSpPr/>
          <p:nvPr/>
        </p:nvSpPr>
        <p:spPr>
          <a:xfrm>
            <a:off x="4419600" y="3733800"/>
            <a:ext cx="533400" cy="533400"/>
          </a:xfrm>
          <a:prstGeom prst="rect">
            <a:avLst/>
          </a:prstGeom>
          <a:solidFill>
            <a:srgbClr val="1C1C1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9" name="Google Shape;679;p30"/>
          <p:cNvSpPr/>
          <p:nvPr/>
        </p:nvSpPr>
        <p:spPr>
          <a:xfrm>
            <a:off x="4953000" y="3733800"/>
            <a:ext cx="533400" cy="5334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0" name="Google Shape;680;p30"/>
          <p:cNvSpPr/>
          <p:nvPr/>
        </p:nvSpPr>
        <p:spPr>
          <a:xfrm>
            <a:off x="5486400" y="3733800"/>
            <a:ext cx="533400" cy="533400"/>
          </a:xfrm>
          <a:prstGeom prst="rect">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1" name="Google Shape;681;p30"/>
          <p:cNvSpPr/>
          <p:nvPr/>
        </p:nvSpPr>
        <p:spPr>
          <a:xfrm>
            <a:off x="6019800" y="37338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2" name="Google Shape;682;p30"/>
          <p:cNvSpPr/>
          <p:nvPr/>
        </p:nvSpPr>
        <p:spPr>
          <a:xfrm>
            <a:off x="2819400" y="2667000"/>
            <a:ext cx="2133600" cy="10668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3" name="Google Shape;683;p30"/>
          <p:cNvSpPr/>
          <p:nvPr/>
        </p:nvSpPr>
        <p:spPr>
          <a:xfrm>
            <a:off x="2286000" y="2133600"/>
            <a:ext cx="4267200" cy="21336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4" name="Google Shape;684;p30"/>
          <p:cNvSpPr/>
          <p:nvPr/>
        </p:nvSpPr>
        <p:spPr>
          <a:xfrm>
            <a:off x="5486400" y="2667000"/>
            <a:ext cx="533400" cy="10668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685" name="Google Shape;685;p30"/>
          <p:cNvCxnSpPr/>
          <p:nvPr/>
        </p:nvCxnSpPr>
        <p:spPr>
          <a:xfrm>
            <a:off x="4886325" y="2400300"/>
            <a:ext cx="271463" cy="0"/>
          </a:xfrm>
          <a:prstGeom prst="straightConnector1">
            <a:avLst/>
          </a:prstGeom>
          <a:noFill/>
          <a:ln cap="flat" cmpd="sng" w="9525">
            <a:solidFill>
              <a:srgbClr val="FF0000"/>
            </a:solidFill>
            <a:prstDash val="solid"/>
            <a:round/>
            <a:headEnd len="sm" w="sm" type="none"/>
            <a:tailEnd len="med" w="med" type="triangle"/>
          </a:ln>
        </p:spPr>
      </p:cxnSp>
      <p:sp>
        <p:nvSpPr>
          <p:cNvPr id="686" name="Google Shape;686;p30"/>
          <p:cNvSpPr/>
          <p:nvPr/>
        </p:nvSpPr>
        <p:spPr>
          <a:xfrm>
            <a:off x="2286000" y="4724400"/>
            <a:ext cx="4267200" cy="228600"/>
          </a:xfrm>
          <a:prstGeom prst="rect">
            <a:avLst/>
          </a:prstGeom>
          <a:gradFill>
            <a:gsLst>
              <a:gs pos="0">
                <a:schemeClr val="lt1"/>
              </a:gs>
              <a:gs pos="100000">
                <a:schemeClr val="dk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7" name="Google Shape;687;p30"/>
          <p:cNvSpPr/>
          <p:nvPr/>
        </p:nvSpPr>
        <p:spPr>
          <a:xfrm>
            <a:off x="4419600" y="4953000"/>
            <a:ext cx="21336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1</a:t>
            </a:r>
            <a:endParaRPr b="0" i="0" sz="2000" u="none" cap="none" strike="noStrike">
              <a:solidFill>
                <a:schemeClr val="dk1"/>
              </a:solidFill>
              <a:latin typeface="Calibri"/>
              <a:ea typeface="Calibri"/>
              <a:cs typeface="Calibri"/>
              <a:sym typeface="Calibri"/>
            </a:endParaRPr>
          </a:p>
        </p:txBody>
      </p:sp>
      <p:sp>
        <p:nvSpPr>
          <p:cNvPr id="688" name="Google Shape;688;p30"/>
          <p:cNvSpPr/>
          <p:nvPr/>
        </p:nvSpPr>
        <p:spPr>
          <a:xfrm>
            <a:off x="2286000" y="4953000"/>
            <a:ext cx="2133600" cy="30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0</a:t>
            </a:r>
            <a:endParaRPr b="0" i="0" sz="2000" u="none" cap="none" strike="noStrike">
              <a:solidFill>
                <a:schemeClr val="dk1"/>
              </a:solidFill>
              <a:latin typeface="Calibri"/>
              <a:ea typeface="Calibri"/>
              <a:cs typeface="Calibri"/>
              <a:sym typeface="Calibri"/>
            </a:endParaRPr>
          </a:p>
        </p:txBody>
      </p:sp>
      <p:sp>
        <p:nvSpPr>
          <p:cNvPr id="689" name="Google Shape;689;p30"/>
          <p:cNvSpPr/>
          <p:nvPr/>
        </p:nvSpPr>
        <p:spPr>
          <a:xfrm>
            <a:off x="762000" y="4953000"/>
            <a:ext cx="1371600" cy="304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Prob</a:t>
            </a:r>
            <a:endParaRPr b="0" i="0" sz="2000" u="none" cap="none" strike="noStrike">
              <a:solidFill>
                <a:schemeClr val="dk1"/>
              </a:solidFill>
              <a:latin typeface="Calibri"/>
              <a:ea typeface="Calibri"/>
              <a:cs typeface="Calibri"/>
              <a:sym typeface="Calibri"/>
            </a:endParaRPr>
          </a:p>
        </p:txBody>
      </p:sp>
      <p:sp>
        <p:nvSpPr>
          <p:cNvPr id="690" name="Google Shape;690;p30"/>
          <p:cNvSpPr/>
          <p:nvPr/>
        </p:nvSpPr>
        <p:spPr>
          <a:xfrm>
            <a:off x="4495800" y="2209800"/>
            <a:ext cx="381000" cy="3810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691" name="Google Shape;691;p30"/>
          <p:cNvCxnSpPr/>
          <p:nvPr/>
        </p:nvCxnSpPr>
        <p:spPr>
          <a:xfrm rot="10800000">
            <a:off x="4691063" y="1876425"/>
            <a:ext cx="0" cy="304800"/>
          </a:xfrm>
          <a:prstGeom prst="straightConnector1">
            <a:avLst/>
          </a:prstGeom>
          <a:noFill/>
          <a:ln cap="flat" cmpd="sng" w="9525">
            <a:solidFill>
              <a:srgbClr val="009900"/>
            </a:solidFill>
            <a:prstDash val="solid"/>
            <a:round/>
            <a:headEnd len="sm" w="sm" type="none"/>
            <a:tailEnd len="med" w="med" type="triangle"/>
          </a:ln>
        </p:spPr>
      </p:cxnSp>
      <p:cxnSp>
        <p:nvCxnSpPr>
          <p:cNvPr id="692" name="Google Shape;692;p30"/>
          <p:cNvCxnSpPr/>
          <p:nvPr/>
        </p:nvCxnSpPr>
        <p:spPr>
          <a:xfrm>
            <a:off x="4686300" y="2586038"/>
            <a:ext cx="0" cy="257175"/>
          </a:xfrm>
          <a:prstGeom prst="straightConnector1">
            <a:avLst/>
          </a:prstGeom>
          <a:noFill/>
          <a:ln cap="flat" cmpd="sng" w="9525">
            <a:solidFill>
              <a:srgbClr val="009900"/>
            </a:solidFill>
            <a:prstDash val="solid"/>
            <a:round/>
            <a:headEnd len="sm" w="sm" type="none"/>
            <a:tailEnd len="med" w="med" type="triangle"/>
          </a:ln>
        </p:spPr>
      </p:cxnSp>
      <p:cxnSp>
        <p:nvCxnSpPr>
          <p:cNvPr id="693" name="Google Shape;693;p30"/>
          <p:cNvCxnSpPr/>
          <p:nvPr/>
        </p:nvCxnSpPr>
        <p:spPr>
          <a:xfrm rot="10800000">
            <a:off x="4243388" y="2400300"/>
            <a:ext cx="242887" cy="0"/>
          </a:xfrm>
          <a:prstGeom prst="straightConnector1">
            <a:avLst/>
          </a:prstGeom>
          <a:noFill/>
          <a:ln cap="flat" cmpd="sng" w="9525">
            <a:solidFill>
              <a:srgbClr val="FF0000"/>
            </a:solidFill>
            <a:prstDash val="solid"/>
            <a:round/>
            <a:headEnd len="sm" w="sm" type="none"/>
            <a:tailEnd len="med" w="med" type="triangle"/>
          </a:ln>
        </p:spPr>
      </p:cxnSp>
      <p:sp>
        <p:nvSpPr>
          <p:cNvPr id="694" name="Google Shape;694;p30"/>
          <p:cNvSpPr/>
          <p:nvPr/>
        </p:nvSpPr>
        <p:spPr>
          <a:xfrm>
            <a:off x="4872038" y="2281238"/>
            <a:ext cx="457200" cy="228600"/>
          </a:xfrm>
          <a:prstGeom prst="right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95" name="Google Shape;695;p30"/>
          <p:cNvPicPr preferRelativeResize="0"/>
          <p:nvPr/>
        </p:nvPicPr>
        <p:blipFill rotWithShape="1">
          <a:blip r:embed="rId3">
            <a:alphaModFix/>
          </a:blip>
          <a:srcRect b="0" l="0" r="0" t="0"/>
          <a:stretch/>
        </p:blipFill>
        <p:spPr>
          <a:xfrm>
            <a:off x="8305800" y="2057400"/>
            <a:ext cx="3536186" cy="2266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Markov Models</a:t>
            </a:r>
            <a:endParaRPr/>
          </a:p>
        </p:txBody>
      </p:sp>
      <p:sp>
        <p:nvSpPr>
          <p:cNvPr id="108" name="Google Shape;108;p3"/>
          <p:cNvSpPr txBox="1"/>
          <p:nvPr>
            <p:ph idx="1" type="body"/>
          </p:nvPr>
        </p:nvSpPr>
        <p:spPr>
          <a:xfrm>
            <a:off x="685800" y="1447800"/>
            <a:ext cx="11277600" cy="5029200"/>
          </a:xfrm>
          <a:prstGeom prst="rect">
            <a:avLst/>
          </a:prstGeom>
          <a:noFill/>
          <a:ln>
            <a:noFill/>
          </a:ln>
        </p:spPr>
        <p:txBody>
          <a:bodyPr anchorCtr="0" anchor="t" bIns="45700" lIns="91425" spcFirstLastPara="1" rIns="91425" wrap="square" tIns="45700">
            <a:noAutofit/>
          </a:bodyPr>
          <a:lstStyle/>
          <a:p>
            <a:pPr indent="-285736" lvl="1" marL="742913" rtl="0" algn="l">
              <a:lnSpc>
                <a:spcPct val="90000"/>
              </a:lnSpc>
              <a:spcBef>
                <a:spcPts val="0"/>
              </a:spcBef>
              <a:spcAft>
                <a:spcPts val="0"/>
              </a:spcAft>
              <a:buSzPts val="2400"/>
              <a:buChar char="o"/>
            </a:pPr>
            <a:r>
              <a:rPr lang="en-US" sz="2400"/>
              <a:t>Value of X at a given time is called the </a:t>
            </a:r>
            <a:r>
              <a:rPr lang="en-US" sz="2400">
                <a:solidFill>
                  <a:srgbClr val="CC0000"/>
                </a:solidFill>
              </a:rPr>
              <a:t>state</a:t>
            </a:r>
            <a:endParaRPr/>
          </a:p>
          <a:p>
            <a:pPr indent="-133336" lvl="1" marL="742913" rtl="0" algn="l">
              <a:lnSpc>
                <a:spcPct val="90000"/>
              </a:lnSpc>
              <a:spcBef>
                <a:spcPts val="480"/>
              </a:spcBef>
              <a:spcAft>
                <a:spcPts val="0"/>
              </a:spcAft>
              <a:buSzPts val="2400"/>
              <a:buNone/>
            </a:pPr>
            <a:r>
              <a:t/>
            </a:r>
            <a:endParaRPr sz="2400"/>
          </a:p>
          <a:p>
            <a:pPr indent="-133336" lvl="1" marL="742913" rtl="0" algn="l">
              <a:lnSpc>
                <a:spcPct val="90000"/>
              </a:lnSpc>
              <a:spcBef>
                <a:spcPts val="480"/>
              </a:spcBef>
              <a:spcAft>
                <a:spcPts val="0"/>
              </a:spcAft>
              <a:buSzPts val="2400"/>
              <a:buNone/>
            </a:pPr>
            <a:r>
              <a:t/>
            </a:r>
            <a:endParaRPr sz="2400"/>
          </a:p>
          <a:p>
            <a:pPr indent="-133336" lvl="1" marL="742913" rtl="0" algn="l">
              <a:lnSpc>
                <a:spcPct val="90000"/>
              </a:lnSpc>
              <a:spcBef>
                <a:spcPts val="480"/>
              </a:spcBef>
              <a:spcAft>
                <a:spcPts val="0"/>
              </a:spcAft>
              <a:buSzPts val="2400"/>
              <a:buNone/>
            </a:pPr>
            <a:r>
              <a:t/>
            </a:r>
            <a:endParaRPr sz="2400"/>
          </a:p>
          <a:p>
            <a:pPr indent="-133336" lvl="1" marL="742913" rtl="0" algn="l">
              <a:lnSpc>
                <a:spcPct val="90000"/>
              </a:lnSpc>
              <a:spcBef>
                <a:spcPts val="480"/>
              </a:spcBef>
              <a:spcAft>
                <a:spcPts val="0"/>
              </a:spcAft>
              <a:buSzPts val="2400"/>
              <a:buNone/>
            </a:pPr>
            <a:r>
              <a:t/>
            </a:r>
            <a:endParaRPr sz="2400"/>
          </a:p>
          <a:p>
            <a:pPr indent="-133336" lvl="1" marL="742913" rtl="0" algn="l">
              <a:lnSpc>
                <a:spcPct val="90000"/>
              </a:lnSpc>
              <a:spcBef>
                <a:spcPts val="480"/>
              </a:spcBef>
              <a:spcAft>
                <a:spcPts val="0"/>
              </a:spcAft>
              <a:buSzPts val="2400"/>
              <a:buNone/>
            </a:pPr>
            <a:r>
              <a:t/>
            </a:r>
            <a:endParaRPr sz="2400"/>
          </a:p>
          <a:p>
            <a:pPr indent="-133336" lvl="1" marL="742913" rtl="0" algn="l">
              <a:lnSpc>
                <a:spcPct val="90000"/>
              </a:lnSpc>
              <a:spcBef>
                <a:spcPts val="480"/>
              </a:spcBef>
              <a:spcAft>
                <a:spcPts val="0"/>
              </a:spcAft>
              <a:buSzPts val="2400"/>
              <a:buNone/>
            </a:pPr>
            <a:r>
              <a:t/>
            </a:r>
            <a:endParaRPr sz="2400"/>
          </a:p>
          <a:p>
            <a:pPr indent="-285736" lvl="1" marL="742913" rtl="0" algn="l">
              <a:lnSpc>
                <a:spcPct val="90000"/>
              </a:lnSpc>
              <a:spcBef>
                <a:spcPts val="480"/>
              </a:spcBef>
              <a:spcAft>
                <a:spcPts val="0"/>
              </a:spcAft>
              <a:buSzPts val="2400"/>
              <a:buChar char="o"/>
            </a:pPr>
            <a:r>
              <a:rPr lang="en-US" sz="2400"/>
              <a:t>Parameters: called </a:t>
            </a:r>
            <a:r>
              <a:rPr lang="en-US" sz="2400">
                <a:solidFill>
                  <a:srgbClr val="CC0000"/>
                </a:solidFill>
              </a:rPr>
              <a:t>transition probabilities </a:t>
            </a:r>
            <a:r>
              <a:rPr lang="en-US" sz="2400"/>
              <a:t>or dynamics, specify how the state evolves over time (also, initial state probabilities)</a:t>
            </a:r>
            <a:endParaRPr/>
          </a:p>
          <a:p>
            <a:pPr indent="-285736" lvl="1" marL="742913" rtl="0" algn="l">
              <a:lnSpc>
                <a:spcPct val="90000"/>
              </a:lnSpc>
              <a:spcBef>
                <a:spcPts val="480"/>
              </a:spcBef>
              <a:spcAft>
                <a:spcPts val="0"/>
              </a:spcAft>
              <a:buSzPts val="2400"/>
              <a:buChar char="o"/>
            </a:pPr>
            <a:r>
              <a:rPr lang="en-US" sz="2400"/>
              <a:t>Stationarity assumption: transition probabilities the same at all times</a:t>
            </a:r>
            <a:endParaRPr/>
          </a:p>
          <a:p>
            <a:pPr indent="-285736" lvl="1" marL="742913" rtl="0" algn="l">
              <a:lnSpc>
                <a:spcPct val="90000"/>
              </a:lnSpc>
              <a:spcBef>
                <a:spcPts val="480"/>
              </a:spcBef>
              <a:spcAft>
                <a:spcPts val="0"/>
              </a:spcAft>
              <a:buSzPts val="2400"/>
              <a:buChar char="o"/>
            </a:pPr>
            <a:r>
              <a:rPr lang="en-US" sz="2400"/>
              <a:t>Same as MDP transition model, but no choice of action</a:t>
            </a:r>
            <a:endParaRPr/>
          </a:p>
          <a:p>
            <a:pPr indent="-285736" lvl="1" marL="742913" rtl="0" algn="l">
              <a:lnSpc>
                <a:spcPct val="90000"/>
              </a:lnSpc>
              <a:spcBef>
                <a:spcPts val="480"/>
              </a:spcBef>
              <a:spcAft>
                <a:spcPts val="0"/>
              </a:spcAft>
              <a:buSzPts val="2400"/>
              <a:buChar char="o"/>
            </a:pPr>
            <a:r>
              <a:rPr lang="en-US" sz="2400"/>
              <a:t>A (growable) BN: We can always use generic BN reasoning on it if we truncate the chain at a fixed length</a:t>
            </a:r>
            <a:endParaRPr/>
          </a:p>
          <a:p>
            <a:pPr indent="-133336" lvl="1" marL="742913" rtl="0" algn="l">
              <a:lnSpc>
                <a:spcPct val="90000"/>
              </a:lnSpc>
              <a:spcBef>
                <a:spcPts val="480"/>
              </a:spcBef>
              <a:spcAft>
                <a:spcPts val="0"/>
              </a:spcAft>
              <a:buSzPts val="2400"/>
              <a:buNone/>
            </a:pPr>
            <a:r>
              <a:t/>
            </a:r>
            <a:endParaRPr sz="2400"/>
          </a:p>
        </p:txBody>
      </p:sp>
      <p:sp>
        <p:nvSpPr>
          <p:cNvPr id="109" name="Google Shape;109;p3"/>
          <p:cNvSpPr/>
          <p:nvPr/>
        </p:nvSpPr>
        <p:spPr>
          <a:xfrm>
            <a:off x="8010076" y="2590800"/>
            <a:ext cx="542842" cy="533400"/>
          </a:xfrm>
          <a:prstGeom prst="ellipse">
            <a:avLst/>
          </a:prstGeom>
          <a:solidFill>
            <a:schemeClr val="lt1"/>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baseline="-25000" i="0" sz="2400" u="none" cap="none" strike="noStrike">
              <a:solidFill>
                <a:schemeClr val="dk1"/>
              </a:solidFill>
              <a:latin typeface="Times New Roman"/>
              <a:ea typeface="Times New Roman"/>
              <a:cs typeface="Times New Roman"/>
              <a:sym typeface="Times New Roman"/>
            </a:endParaRPr>
          </a:p>
        </p:txBody>
      </p:sp>
      <p:sp>
        <p:nvSpPr>
          <p:cNvPr id="110" name="Google Shape;110;p3"/>
          <p:cNvSpPr/>
          <p:nvPr/>
        </p:nvSpPr>
        <p:spPr>
          <a:xfrm>
            <a:off x="4809676" y="2590800"/>
            <a:ext cx="542842"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11430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2</a:t>
            </a:r>
            <a:endParaRPr b="0" i="0" sz="1400" u="none" cap="none" strike="noStrike">
              <a:solidFill>
                <a:srgbClr val="000000"/>
              </a:solidFill>
              <a:latin typeface="Arial"/>
              <a:ea typeface="Arial"/>
              <a:cs typeface="Arial"/>
              <a:sym typeface="Arial"/>
            </a:endParaRPr>
          </a:p>
        </p:txBody>
      </p:sp>
      <p:cxnSp>
        <p:nvCxnSpPr>
          <p:cNvPr id="111" name="Google Shape;111;p3"/>
          <p:cNvCxnSpPr>
            <a:stCxn id="112" idx="6"/>
            <a:endCxn id="110" idx="2"/>
          </p:cNvCxnSpPr>
          <p:nvPr/>
        </p:nvCxnSpPr>
        <p:spPr>
          <a:xfrm>
            <a:off x="4438118" y="2857500"/>
            <a:ext cx="371700" cy="0"/>
          </a:xfrm>
          <a:prstGeom prst="straightConnector1">
            <a:avLst/>
          </a:prstGeom>
          <a:noFill/>
          <a:ln cap="flat" cmpd="sng" w="28575">
            <a:solidFill>
              <a:schemeClr val="dk1"/>
            </a:solidFill>
            <a:prstDash val="solid"/>
            <a:round/>
            <a:headEnd len="sm" w="sm" type="none"/>
            <a:tailEnd len="lg" w="lg" type="triangle"/>
          </a:ln>
        </p:spPr>
      </p:cxnSp>
      <p:sp>
        <p:nvSpPr>
          <p:cNvPr id="112" name="Google Shape;112;p3"/>
          <p:cNvSpPr/>
          <p:nvPr/>
        </p:nvSpPr>
        <p:spPr>
          <a:xfrm>
            <a:off x="3895276" y="2590800"/>
            <a:ext cx="542842"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113" name="Google Shape;113;p3"/>
          <p:cNvSpPr/>
          <p:nvPr/>
        </p:nvSpPr>
        <p:spPr>
          <a:xfrm>
            <a:off x="5724076" y="2590800"/>
            <a:ext cx="542842"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0" wrap="square" tIns="45700">
            <a:noAutofit/>
          </a:bodyPr>
          <a:lstStyle/>
          <a:p>
            <a:pPr indent="-11430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3</a:t>
            </a:r>
            <a:endParaRPr b="0" i="0" sz="1400" u="none" cap="none" strike="noStrike">
              <a:solidFill>
                <a:srgbClr val="000000"/>
              </a:solidFill>
              <a:latin typeface="Arial"/>
              <a:ea typeface="Arial"/>
              <a:cs typeface="Arial"/>
              <a:sym typeface="Arial"/>
            </a:endParaRPr>
          </a:p>
        </p:txBody>
      </p:sp>
      <p:cxnSp>
        <p:nvCxnSpPr>
          <p:cNvPr id="114" name="Google Shape;114;p3"/>
          <p:cNvCxnSpPr>
            <a:stCxn id="113" idx="6"/>
            <a:endCxn id="115" idx="2"/>
          </p:cNvCxnSpPr>
          <p:nvPr/>
        </p:nvCxnSpPr>
        <p:spPr>
          <a:xfrm>
            <a:off x="6266918" y="2857500"/>
            <a:ext cx="371700" cy="0"/>
          </a:xfrm>
          <a:prstGeom prst="straightConnector1">
            <a:avLst/>
          </a:prstGeom>
          <a:noFill/>
          <a:ln cap="flat" cmpd="sng" w="28575">
            <a:solidFill>
              <a:schemeClr val="dk1"/>
            </a:solidFill>
            <a:prstDash val="solid"/>
            <a:round/>
            <a:headEnd len="sm" w="sm" type="none"/>
            <a:tailEnd len="lg" w="lg" type="triangle"/>
          </a:ln>
        </p:spPr>
      </p:cxnSp>
      <p:cxnSp>
        <p:nvCxnSpPr>
          <p:cNvPr id="116" name="Google Shape;116;p3"/>
          <p:cNvCxnSpPr>
            <a:stCxn id="110" idx="6"/>
            <a:endCxn id="113" idx="2"/>
          </p:cNvCxnSpPr>
          <p:nvPr/>
        </p:nvCxnSpPr>
        <p:spPr>
          <a:xfrm>
            <a:off x="5352518" y="2857500"/>
            <a:ext cx="371700" cy="0"/>
          </a:xfrm>
          <a:prstGeom prst="straightConnector1">
            <a:avLst/>
          </a:prstGeom>
          <a:noFill/>
          <a:ln cap="flat" cmpd="sng" w="28575">
            <a:solidFill>
              <a:schemeClr val="dk1"/>
            </a:solidFill>
            <a:prstDash val="solid"/>
            <a:round/>
            <a:headEnd len="sm" w="sm" type="none"/>
            <a:tailEnd len="lg" w="lg" type="triangle"/>
          </a:ln>
        </p:spPr>
      </p:cxnSp>
      <p:sp>
        <p:nvSpPr>
          <p:cNvPr id="115" name="Google Shape;115;p3"/>
          <p:cNvSpPr/>
          <p:nvPr/>
        </p:nvSpPr>
        <p:spPr>
          <a:xfrm>
            <a:off x="6638476" y="2590800"/>
            <a:ext cx="542842"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11430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4</a:t>
            </a:r>
            <a:endParaRPr b="0" i="0" sz="1400" u="none" cap="none" strike="noStrike">
              <a:solidFill>
                <a:srgbClr val="000000"/>
              </a:solidFill>
              <a:latin typeface="Arial"/>
              <a:ea typeface="Arial"/>
              <a:cs typeface="Arial"/>
              <a:sym typeface="Arial"/>
            </a:endParaRPr>
          </a:p>
        </p:txBody>
      </p:sp>
      <p:cxnSp>
        <p:nvCxnSpPr>
          <p:cNvPr id="117" name="Google Shape;117;p3"/>
          <p:cNvCxnSpPr>
            <a:stCxn id="115" idx="6"/>
            <a:endCxn id="109" idx="2"/>
          </p:cNvCxnSpPr>
          <p:nvPr/>
        </p:nvCxnSpPr>
        <p:spPr>
          <a:xfrm>
            <a:off x="7181318" y="2857500"/>
            <a:ext cx="828900" cy="0"/>
          </a:xfrm>
          <a:prstGeom prst="straightConnector1">
            <a:avLst/>
          </a:prstGeom>
          <a:noFill/>
          <a:ln cap="flat" cmpd="sng" w="28575">
            <a:solidFill>
              <a:schemeClr val="dk1"/>
            </a:solidFill>
            <a:prstDash val="dash"/>
            <a:round/>
            <a:headEnd len="sm" w="sm" type="none"/>
            <a:tailEnd len="lg" w="lg" type="triangle"/>
          </a:ln>
        </p:spPr>
      </p:cxnSp>
      <p:pic>
        <p:nvPicPr>
          <p:cNvPr descr="txp_fig.png" id="118" name="Google Shape;118;p3"/>
          <p:cNvPicPr preferRelativeResize="0"/>
          <p:nvPr/>
        </p:nvPicPr>
        <p:blipFill rotWithShape="1">
          <a:blip r:embed="rId3">
            <a:alphaModFix/>
          </a:blip>
          <a:srcRect b="0" l="0" r="0" t="0"/>
          <a:stretch/>
        </p:blipFill>
        <p:spPr>
          <a:xfrm>
            <a:off x="5072138" y="3505200"/>
            <a:ext cx="1728179" cy="360045"/>
          </a:xfrm>
          <a:prstGeom prst="rect">
            <a:avLst/>
          </a:prstGeom>
          <a:noFill/>
          <a:ln>
            <a:noFill/>
          </a:ln>
        </p:spPr>
      </p:pic>
      <p:pic>
        <p:nvPicPr>
          <p:cNvPr descr="txp_fig" id="119" name="Google Shape;119;p3"/>
          <p:cNvPicPr preferRelativeResize="0"/>
          <p:nvPr/>
        </p:nvPicPr>
        <p:blipFill rotWithShape="1">
          <a:blip r:embed="rId4">
            <a:alphaModFix/>
          </a:blip>
          <a:srcRect b="0" l="0" r="0" t="0"/>
          <a:stretch/>
        </p:blipFill>
        <p:spPr>
          <a:xfrm>
            <a:off x="3276600" y="3505200"/>
            <a:ext cx="1009117" cy="342900"/>
          </a:xfrm>
          <a:prstGeom prst="rect">
            <a:avLst/>
          </a:prstGeom>
          <a:noFill/>
          <a:ln>
            <a:noFill/>
          </a:ln>
        </p:spPr>
      </p:pic>
      <p:pic>
        <p:nvPicPr>
          <p:cNvPr descr="latex-image-1.pdf" id="120" name="Google Shape;120;p3"/>
          <p:cNvPicPr preferRelativeResize="0"/>
          <p:nvPr/>
        </p:nvPicPr>
        <p:blipFill rotWithShape="1">
          <a:blip r:embed="rId5">
            <a:alphaModFix/>
          </a:blip>
          <a:srcRect b="0" l="0" r="0" t="0"/>
          <a:stretch/>
        </p:blipFill>
        <p:spPr>
          <a:xfrm>
            <a:off x="9296400" y="2971800"/>
            <a:ext cx="1866900" cy="482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3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4000">
                <a:latin typeface="Calibri"/>
                <a:ea typeface="Calibri"/>
                <a:cs typeface="Calibri"/>
                <a:sym typeface="Calibri"/>
              </a:rPr>
              <a:t>Example: Robot Localization</a:t>
            </a:r>
            <a:endParaRPr/>
          </a:p>
        </p:txBody>
      </p:sp>
      <p:sp>
        <p:nvSpPr>
          <p:cNvPr id="702" name="Google Shape;702;p31"/>
          <p:cNvSpPr txBox="1"/>
          <p:nvPr>
            <p:ph idx="1" type="body"/>
          </p:nvPr>
        </p:nvSpPr>
        <p:spPr>
          <a:xfrm>
            <a:off x="628650" y="5767388"/>
            <a:ext cx="7772400" cy="914400"/>
          </a:xfrm>
          <a:prstGeom prst="rect">
            <a:avLst/>
          </a:prstGeom>
          <a:noFill/>
          <a:ln>
            <a:noFill/>
          </a:ln>
        </p:spPr>
        <p:txBody>
          <a:bodyPr anchorCtr="0" anchor="t" bIns="45700" lIns="91425" spcFirstLastPara="1" rIns="91425" wrap="square" tIns="45700">
            <a:noAutofit/>
          </a:bodyPr>
          <a:lstStyle/>
          <a:p>
            <a:pPr indent="-342882" lvl="0" marL="342882" rtl="0" algn="ctr">
              <a:lnSpc>
                <a:spcPct val="100000"/>
              </a:lnSpc>
              <a:spcBef>
                <a:spcPts val="0"/>
              </a:spcBef>
              <a:spcAft>
                <a:spcPts val="0"/>
              </a:spcAft>
              <a:buSzPts val="3200"/>
              <a:buFont typeface="Noto Sans Symbols"/>
              <a:buNone/>
            </a:pPr>
            <a:r>
              <a:rPr lang="en-US">
                <a:latin typeface="Calibri"/>
                <a:ea typeface="Calibri"/>
                <a:cs typeface="Calibri"/>
                <a:sym typeface="Calibri"/>
              </a:rPr>
              <a:t>t=5</a:t>
            </a:r>
            <a:endParaRPr/>
          </a:p>
        </p:txBody>
      </p:sp>
      <p:sp>
        <p:nvSpPr>
          <p:cNvPr id="703" name="Google Shape;703;p31"/>
          <p:cNvSpPr/>
          <p:nvPr/>
        </p:nvSpPr>
        <p:spPr>
          <a:xfrm>
            <a:off x="2286000" y="21336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4" name="Google Shape;704;p31"/>
          <p:cNvSpPr/>
          <p:nvPr/>
        </p:nvSpPr>
        <p:spPr>
          <a:xfrm>
            <a:off x="2819400" y="21336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5" name="Google Shape;705;p31"/>
          <p:cNvSpPr/>
          <p:nvPr/>
        </p:nvSpPr>
        <p:spPr>
          <a:xfrm>
            <a:off x="3352800" y="21336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6" name="Google Shape;706;p31"/>
          <p:cNvSpPr/>
          <p:nvPr/>
        </p:nvSpPr>
        <p:spPr>
          <a:xfrm>
            <a:off x="3886200" y="21336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7" name="Google Shape;707;p31"/>
          <p:cNvSpPr/>
          <p:nvPr/>
        </p:nvSpPr>
        <p:spPr>
          <a:xfrm>
            <a:off x="4419600" y="2133600"/>
            <a:ext cx="533400" cy="533400"/>
          </a:xfrm>
          <a:prstGeom prst="rect">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8" name="Google Shape;708;p31"/>
          <p:cNvSpPr/>
          <p:nvPr/>
        </p:nvSpPr>
        <p:spPr>
          <a:xfrm>
            <a:off x="4953000" y="2133600"/>
            <a:ext cx="533400" cy="5334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9" name="Google Shape;709;p31"/>
          <p:cNvSpPr/>
          <p:nvPr/>
        </p:nvSpPr>
        <p:spPr>
          <a:xfrm>
            <a:off x="5486400" y="2133600"/>
            <a:ext cx="533400" cy="533400"/>
          </a:xfrm>
          <a:prstGeom prst="rect">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0" name="Google Shape;710;p31"/>
          <p:cNvSpPr/>
          <p:nvPr/>
        </p:nvSpPr>
        <p:spPr>
          <a:xfrm>
            <a:off x="6019800" y="2133600"/>
            <a:ext cx="533400" cy="5334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1" name="Google Shape;711;p31"/>
          <p:cNvSpPr/>
          <p:nvPr/>
        </p:nvSpPr>
        <p:spPr>
          <a:xfrm>
            <a:off x="2286000" y="26670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2" name="Google Shape;712;p31"/>
          <p:cNvSpPr/>
          <p:nvPr/>
        </p:nvSpPr>
        <p:spPr>
          <a:xfrm>
            <a:off x="4953000" y="26670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3" name="Google Shape;713;p31"/>
          <p:cNvSpPr/>
          <p:nvPr/>
        </p:nvSpPr>
        <p:spPr>
          <a:xfrm>
            <a:off x="6019800" y="26670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4" name="Google Shape;714;p31"/>
          <p:cNvSpPr/>
          <p:nvPr/>
        </p:nvSpPr>
        <p:spPr>
          <a:xfrm>
            <a:off x="2286000" y="32004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5" name="Google Shape;715;p31"/>
          <p:cNvSpPr/>
          <p:nvPr/>
        </p:nvSpPr>
        <p:spPr>
          <a:xfrm>
            <a:off x="4953000" y="32004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6" name="Google Shape;716;p31"/>
          <p:cNvSpPr/>
          <p:nvPr/>
        </p:nvSpPr>
        <p:spPr>
          <a:xfrm>
            <a:off x="6019800" y="32004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7" name="Google Shape;717;p31"/>
          <p:cNvSpPr/>
          <p:nvPr/>
        </p:nvSpPr>
        <p:spPr>
          <a:xfrm>
            <a:off x="2286000" y="37338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8" name="Google Shape;718;p31"/>
          <p:cNvSpPr/>
          <p:nvPr/>
        </p:nvSpPr>
        <p:spPr>
          <a:xfrm>
            <a:off x="2819400" y="37338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9" name="Google Shape;719;p31"/>
          <p:cNvSpPr/>
          <p:nvPr/>
        </p:nvSpPr>
        <p:spPr>
          <a:xfrm>
            <a:off x="3352800" y="37338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0" name="Google Shape;720;p31"/>
          <p:cNvSpPr/>
          <p:nvPr/>
        </p:nvSpPr>
        <p:spPr>
          <a:xfrm>
            <a:off x="3886200" y="37338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1" name="Google Shape;721;p31"/>
          <p:cNvSpPr/>
          <p:nvPr/>
        </p:nvSpPr>
        <p:spPr>
          <a:xfrm>
            <a:off x="4419600" y="3733800"/>
            <a:ext cx="533400" cy="5334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2" name="Google Shape;722;p31"/>
          <p:cNvSpPr/>
          <p:nvPr/>
        </p:nvSpPr>
        <p:spPr>
          <a:xfrm>
            <a:off x="5486400" y="3733800"/>
            <a:ext cx="533400" cy="5334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3" name="Google Shape;723;p31"/>
          <p:cNvSpPr/>
          <p:nvPr/>
        </p:nvSpPr>
        <p:spPr>
          <a:xfrm>
            <a:off x="6019800" y="37338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4" name="Google Shape;724;p31"/>
          <p:cNvSpPr/>
          <p:nvPr/>
        </p:nvSpPr>
        <p:spPr>
          <a:xfrm>
            <a:off x="2819400" y="2667000"/>
            <a:ext cx="2133600" cy="1066800"/>
          </a:xfrm>
          <a:prstGeom prst="rect">
            <a:avLst/>
          </a:pr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5" name="Google Shape;725;p31"/>
          <p:cNvSpPr/>
          <p:nvPr/>
        </p:nvSpPr>
        <p:spPr>
          <a:xfrm>
            <a:off x="2286000" y="2133600"/>
            <a:ext cx="4267200" cy="21336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6" name="Google Shape;726;p31"/>
          <p:cNvSpPr/>
          <p:nvPr/>
        </p:nvSpPr>
        <p:spPr>
          <a:xfrm>
            <a:off x="5486400" y="2667000"/>
            <a:ext cx="533400" cy="10668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727" name="Google Shape;727;p31"/>
          <p:cNvCxnSpPr/>
          <p:nvPr/>
        </p:nvCxnSpPr>
        <p:spPr>
          <a:xfrm>
            <a:off x="4886325" y="2400300"/>
            <a:ext cx="271463" cy="0"/>
          </a:xfrm>
          <a:prstGeom prst="straightConnector1">
            <a:avLst/>
          </a:prstGeom>
          <a:noFill/>
          <a:ln cap="flat" cmpd="sng" w="9525">
            <a:solidFill>
              <a:srgbClr val="FF0000"/>
            </a:solidFill>
            <a:prstDash val="solid"/>
            <a:round/>
            <a:headEnd len="sm" w="sm" type="none"/>
            <a:tailEnd len="med" w="med" type="triangle"/>
          </a:ln>
        </p:spPr>
      </p:cxnSp>
      <p:sp>
        <p:nvSpPr>
          <p:cNvPr id="728" name="Google Shape;728;p31"/>
          <p:cNvSpPr/>
          <p:nvPr/>
        </p:nvSpPr>
        <p:spPr>
          <a:xfrm>
            <a:off x="2286000" y="4724400"/>
            <a:ext cx="4267200" cy="228600"/>
          </a:xfrm>
          <a:prstGeom prst="rect">
            <a:avLst/>
          </a:prstGeom>
          <a:gradFill>
            <a:gsLst>
              <a:gs pos="0">
                <a:schemeClr val="lt1"/>
              </a:gs>
              <a:gs pos="100000">
                <a:schemeClr val="dk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9" name="Google Shape;729;p31"/>
          <p:cNvSpPr/>
          <p:nvPr/>
        </p:nvSpPr>
        <p:spPr>
          <a:xfrm>
            <a:off x="4419600" y="4953000"/>
            <a:ext cx="21336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1</a:t>
            </a:r>
            <a:endParaRPr b="0" i="0" sz="2000" u="none" cap="none" strike="noStrike">
              <a:solidFill>
                <a:schemeClr val="dk1"/>
              </a:solidFill>
              <a:latin typeface="Calibri"/>
              <a:ea typeface="Calibri"/>
              <a:cs typeface="Calibri"/>
              <a:sym typeface="Calibri"/>
            </a:endParaRPr>
          </a:p>
        </p:txBody>
      </p:sp>
      <p:sp>
        <p:nvSpPr>
          <p:cNvPr id="730" name="Google Shape;730;p31"/>
          <p:cNvSpPr/>
          <p:nvPr/>
        </p:nvSpPr>
        <p:spPr>
          <a:xfrm>
            <a:off x="2286000" y="4953000"/>
            <a:ext cx="2133600" cy="30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0</a:t>
            </a:r>
            <a:endParaRPr b="0" i="0" sz="2000" u="none" cap="none" strike="noStrike">
              <a:solidFill>
                <a:schemeClr val="dk1"/>
              </a:solidFill>
              <a:latin typeface="Calibri"/>
              <a:ea typeface="Calibri"/>
              <a:cs typeface="Calibri"/>
              <a:sym typeface="Calibri"/>
            </a:endParaRPr>
          </a:p>
        </p:txBody>
      </p:sp>
      <p:sp>
        <p:nvSpPr>
          <p:cNvPr id="731" name="Google Shape;731;p31"/>
          <p:cNvSpPr/>
          <p:nvPr/>
        </p:nvSpPr>
        <p:spPr>
          <a:xfrm>
            <a:off x="762000" y="4953000"/>
            <a:ext cx="1371600" cy="304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Prob</a:t>
            </a:r>
            <a:endParaRPr b="0" i="0" sz="2000" u="none" cap="none" strike="noStrike">
              <a:solidFill>
                <a:schemeClr val="dk1"/>
              </a:solidFill>
              <a:latin typeface="Calibri"/>
              <a:ea typeface="Calibri"/>
              <a:cs typeface="Calibri"/>
              <a:sym typeface="Calibri"/>
            </a:endParaRPr>
          </a:p>
        </p:txBody>
      </p:sp>
      <p:sp>
        <p:nvSpPr>
          <p:cNvPr id="732" name="Google Shape;732;p31"/>
          <p:cNvSpPr/>
          <p:nvPr/>
        </p:nvSpPr>
        <p:spPr>
          <a:xfrm>
            <a:off x="5029200" y="2209800"/>
            <a:ext cx="381000" cy="3810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733" name="Google Shape;733;p31"/>
          <p:cNvCxnSpPr/>
          <p:nvPr/>
        </p:nvCxnSpPr>
        <p:spPr>
          <a:xfrm rot="10800000">
            <a:off x="5224463" y="1876425"/>
            <a:ext cx="0" cy="304800"/>
          </a:xfrm>
          <a:prstGeom prst="straightConnector1">
            <a:avLst/>
          </a:prstGeom>
          <a:noFill/>
          <a:ln cap="flat" cmpd="sng" w="9525">
            <a:solidFill>
              <a:srgbClr val="009900"/>
            </a:solidFill>
            <a:prstDash val="solid"/>
            <a:round/>
            <a:headEnd len="sm" w="sm" type="none"/>
            <a:tailEnd len="med" w="med" type="triangle"/>
          </a:ln>
        </p:spPr>
      </p:cxnSp>
      <p:cxnSp>
        <p:nvCxnSpPr>
          <p:cNvPr id="734" name="Google Shape;734;p31"/>
          <p:cNvCxnSpPr/>
          <p:nvPr/>
        </p:nvCxnSpPr>
        <p:spPr>
          <a:xfrm>
            <a:off x="5219700" y="2586038"/>
            <a:ext cx="0" cy="257175"/>
          </a:xfrm>
          <a:prstGeom prst="straightConnector1">
            <a:avLst/>
          </a:prstGeom>
          <a:noFill/>
          <a:ln cap="flat" cmpd="sng" w="9525">
            <a:solidFill>
              <a:srgbClr val="FF0000"/>
            </a:solidFill>
            <a:prstDash val="solid"/>
            <a:round/>
            <a:headEnd len="sm" w="sm" type="none"/>
            <a:tailEnd len="med" w="med" type="triangle"/>
          </a:ln>
        </p:spPr>
      </p:cxnSp>
      <p:cxnSp>
        <p:nvCxnSpPr>
          <p:cNvPr id="735" name="Google Shape;735;p31"/>
          <p:cNvCxnSpPr/>
          <p:nvPr/>
        </p:nvCxnSpPr>
        <p:spPr>
          <a:xfrm>
            <a:off x="5414963" y="2400300"/>
            <a:ext cx="242887" cy="1588"/>
          </a:xfrm>
          <a:prstGeom prst="straightConnector1">
            <a:avLst/>
          </a:prstGeom>
          <a:noFill/>
          <a:ln cap="flat" cmpd="sng" w="9525">
            <a:solidFill>
              <a:srgbClr val="FF0000"/>
            </a:solidFill>
            <a:prstDash val="solid"/>
            <a:round/>
            <a:headEnd len="sm" w="sm" type="none"/>
            <a:tailEnd len="med" w="med" type="triangle"/>
          </a:ln>
        </p:spPr>
      </p:cxnSp>
      <p:cxnSp>
        <p:nvCxnSpPr>
          <p:cNvPr id="736" name="Google Shape;736;p31"/>
          <p:cNvCxnSpPr/>
          <p:nvPr/>
        </p:nvCxnSpPr>
        <p:spPr>
          <a:xfrm rot="10800000">
            <a:off x="4776788" y="2400300"/>
            <a:ext cx="242887" cy="0"/>
          </a:xfrm>
          <a:prstGeom prst="straightConnector1">
            <a:avLst/>
          </a:prstGeom>
          <a:noFill/>
          <a:ln cap="flat" cmpd="sng" w="9525">
            <a:solidFill>
              <a:srgbClr val="FF0000"/>
            </a:solidFill>
            <a:prstDash val="solid"/>
            <a:round/>
            <a:headEnd len="sm" w="sm" type="none"/>
            <a:tailEnd len="med" w="med" type="triangle"/>
          </a:ln>
        </p:spPr>
      </p:cxnSp>
      <p:sp>
        <p:nvSpPr>
          <p:cNvPr id="737" name="Google Shape;737;p31"/>
          <p:cNvSpPr/>
          <p:nvPr/>
        </p:nvSpPr>
        <p:spPr>
          <a:xfrm>
            <a:off x="4953000" y="3733800"/>
            <a:ext cx="533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738" name="Google Shape;738;p31"/>
          <p:cNvPicPr preferRelativeResize="0"/>
          <p:nvPr/>
        </p:nvPicPr>
        <p:blipFill rotWithShape="1">
          <a:blip r:embed="rId3">
            <a:alphaModFix/>
          </a:blip>
          <a:srcRect b="0" l="0" r="0" t="0"/>
          <a:stretch/>
        </p:blipFill>
        <p:spPr>
          <a:xfrm>
            <a:off x="8305800" y="2057400"/>
            <a:ext cx="3536186" cy="2266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g29d33fe0db6_0_21"/>
          <p:cNvSpPr txBox="1"/>
          <p:nvPr>
            <p:ph type="title"/>
          </p:nvPr>
        </p:nvSpPr>
        <p:spPr>
          <a:xfrm>
            <a:off x="0" y="-25400"/>
            <a:ext cx="121920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Inference</a:t>
            </a:r>
            <a:endParaRPr/>
          </a:p>
        </p:txBody>
      </p:sp>
      <p:sp>
        <p:nvSpPr>
          <p:cNvPr id="745" name="Google Shape;745;g29d33fe0db6_0_21"/>
          <p:cNvSpPr txBox="1"/>
          <p:nvPr>
            <p:ph idx="1" type="body"/>
          </p:nvPr>
        </p:nvSpPr>
        <p:spPr>
          <a:xfrm>
            <a:off x="406400" y="1397001"/>
            <a:ext cx="11379300" cy="47292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o"/>
            </a:pPr>
            <a:r>
              <a:rPr lang="en-US"/>
              <a:t>Filtering</a:t>
            </a:r>
            <a:endParaRPr/>
          </a:p>
          <a:p>
            <a:pPr indent="0" lvl="0" marL="457200" rtl="0" algn="l">
              <a:spcBef>
                <a:spcPts val="360"/>
              </a:spcBef>
              <a:spcAft>
                <a:spcPts val="0"/>
              </a:spcAft>
              <a:buNone/>
            </a:pPr>
            <a:r>
              <a:rPr lang="en-US"/>
              <a:t>								</a:t>
            </a:r>
            <a:endParaRPr/>
          </a:p>
          <a:p>
            <a:pPr indent="-342900" lvl="0" marL="457200" rtl="0" algn="l">
              <a:spcBef>
                <a:spcPts val="360"/>
              </a:spcBef>
              <a:spcAft>
                <a:spcPts val="0"/>
              </a:spcAft>
              <a:buSzPts val="1800"/>
              <a:buChar char="o"/>
            </a:pPr>
            <a:r>
              <a:rPr lang="en-US"/>
              <a:t>Prediction</a:t>
            </a:r>
            <a:endParaRPr/>
          </a:p>
          <a:p>
            <a:pPr indent="0" lvl="0" marL="457200" rtl="0" algn="l">
              <a:spcBef>
                <a:spcPts val="360"/>
              </a:spcBef>
              <a:spcAft>
                <a:spcPts val="0"/>
              </a:spcAft>
              <a:buNone/>
            </a:pPr>
            <a:r>
              <a:t/>
            </a:r>
            <a:endParaRPr/>
          </a:p>
          <a:p>
            <a:pPr indent="-342900" lvl="0" marL="457200" rtl="0" algn="l">
              <a:spcBef>
                <a:spcPts val="360"/>
              </a:spcBef>
              <a:spcAft>
                <a:spcPts val="0"/>
              </a:spcAft>
              <a:buSzPts val="1800"/>
              <a:buChar char="o"/>
            </a:pPr>
            <a:r>
              <a:rPr lang="en-US"/>
              <a:t>Smoothing</a:t>
            </a:r>
            <a:endParaRPr/>
          </a:p>
          <a:p>
            <a:pPr indent="0" lvl="0" marL="457200" rtl="0" algn="l">
              <a:spcBef>
                <a:spcPts val="360"/>
              </a:spcBef>
              <a:spcAft>
                <a:spcPts val="0"/>
              </a:spcAft>
              <a:buNone/>
            </a:pPr>
            <a:r>
              <a:t/>
            </a:r>
            <a:endParaRPr/>
          </a:p>
          <a:p>
            <a:pPr indent="-342900" lvl="0" marL="457200" rtl="0" algn="l">
              <a:spcBef>
                <a:spcPts val="360"/>
              </a:spcBef>
              <a:spcAft>
                <a:spcPts val="0"/>
              </a:spcAft>
              <a:buSzPts val="1800"/>
              <a:buChar char="o"/>
            </a:pPr>
            <a:r>
              <a:rPr lang="en-US"/>
              <a:t>Most likely explanation</a:t>
            </a:r>
            <a:endParaRPr/>
          </a:p>
          <a:p>
            <a:pPr indent="0" lvl="0" marL="0" rtl="0" algn="l">
              <a:spcBef>
                <a:spcPts val="360"/>
              </a:spcBef>
              <a:spcAft>
                <a:spcPts val="0"/>
              </a:spcAft>
              <a:buNone/>
            </a:pPr>
            <a:r>
              <a:t/>
            </a:r>
            <a:endParaRPr/>
          </a:p>
        </p:txBody>
      </p:sp>
      <p:sp>
        <p:nvSpPr>
          <p:cNvPr id="746" name="Google Shape;746;g29d33fe0db6_0_21"/>
          <p:cNvSpPr txBox="1"/>
          <p:nvPr>
            <p:ph idx="12" type="sldNum"/>
          </p:nvPr>
        </p:nvSpPr>
        <p:spPr>
          <a:xfrm>
            <a:off x="6553200" y="6245225"/>
            <a:ext cx="21336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500"/>
              <a:buFont typeface="Arial"/>
              <a:buNone/>
            </a:pPr>
            <a:fld id="{00000000-1234-1234-1234-123412341234}" type="slidenum">
              <a:rPr lang="en-US"/>
              <a:t>‹#›</a:t>
            </a:fld>
            <a:endParaRPr/>
          </a:p>
        </p:txBody>
      </p:sp>
      <p:pic>
        <p:nvPicPr>
          <p:cNvPr id="747" name="Google Shape;747;g29d33fe0db6_0_21"/>
          <p:cNvPicPr preferRelativeResize="0"/>
          <p:nvPr/>
        </p:nvPicPr>
        <p:blipFill>
          <a:blip r:embed="rId3">
            <a:alphaModFix/>
          </a:blip>
          <a:stretch>
            <a:fillRect/>
          </a:stretch>
        </p:blipFill>
        <p:spPr>
          <a:xfrm>
            <a:off x="5648088" y="1474401"/>
            <a:ext cx="1417637" cy="426999"/>
          </a:xfrm>
          <a:prstGeom prst="rect">
            <a:avLst/>
          </a:prstGeom>
          <a:noFill/>
          <a:ln>
            <a:noFill/>
          </a:ln>
        </p:spPr>
      </p:pic>
      <p:pic>
        <p:nvPicPr>
          <p:cNvPr id="748" name="Google Shape;748;g29d33fe0db6_0_21"/>
          <p:cNvPicPr preferRelativeResize="0"/>
          <p:nvPr/>
        </p:nvPicPr>
        <p:blipFill>
          <a:blip r:embed="rId4">
            <a:alphaModFix/>
          </a:blip>
          <a:stretch>
            <a:fillRect/>
          </a:stretch>
        </p:blipFill>
        <p:spPr>
          <a:xfrm>
            <a:off x="5648100" y="2545151"/>
            <a:ext cx="1666939" cy="426999"/>
          </a:xfrm>
          <a:prstGeom prst="rect">
            <a:avLst/>
          </a:prstGeom>
          <a:noFill/>
          <a:ln>
            <a:noFill/>
          </a:ln>
        </p:spPr>
      </p:pic>
      <p:pic>
        <p:nvPicPr>
          <p:cNvPr id="749" name="Google Shape;749;g29d33fe0db6_0_21"/>
          <p:cNvPicPr preferRelativeResize="0"/>
          <p:nvPr/>
        </p:nvPicPr>
        <p:blipFill>
          <a:blip r:embed="rId5">
            <a:alphaModFix/>
          </a:blip>
          <a:stretch>
            <a:fillRect/>
          </a:stretch>
        </p:blipFill>
        <p:spPr>
          <a:xfrm>
            <a:off x="5648088" y="3615901"/>
            <a:ext cx="1448448" cy="426999"/>
          </a:xfrm>
          <a:prstGeom prst="rect">
            <a:avLst/>
          </a:prstGeom>
          <a:noFill/>
          <a:ln>
            <a:noFill/>
          </a:ln>
        </p:spPr>
      </p:pic>
      <p:pic>
        <p:nvPicPr>
          <p:cNvPr id="750" name="Google Shape;750;g29d33fe0db6_0_21"/>
          <p:cNvPicPr preferRelativeResize="0"/>
          <p:nvPr/>
        </p:nvPicPr>
        <p:blipFill>
          <a:blip r:embed="rId6">
            <a:alphaModFix/>
          </a:blip>
          <a:stretch>
            <a:fillRect/>
          </a:stretch>
        </p:blipFill>
        <p:spPr>
          <a:xfrm>
            <a:off x="5648100" y="4668601"/>
            <a:ext cx="2931513" cy="4269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32"/>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Calibri"/>
                <a:ea typeface="Calibri"/>
                <a:cs typeface="Calibri"/>
                <a:sym typeface="Calibri"/>
              </a:rPr>
              <a:t>Filtering</a:t>
            </a:r>
            <a:r>
              <a:rPr lang="en-US">
                <a:latin typeface="Calibri"/>
                <a:ea typeface="Calibri"/>
                <a:cs typeface="Calibri"/>
                <a:sym typeface="Calibri"/>
              </a:rPr>
              <a:t>: Find State Given Evidence</a:t>
            </a:r>
            <a:endParaRPr/>
          </a:p>
        </p:txBody>
      </p:sp>
      <p:sp>
        <p:nvSpPr>
          <p:cNvPr id="757" name="Google Shape;757;p32"/>
          <p:cNvSpPr txBox="1"/>
          <p:nvPr>
            <p:ph idx="1" type="body"/>
          </p:nvPr>
        </p:nvSpPr>
        <p:spPr>
          <a:xfrm>
            <a:off x="990600" y="1676400"/>
            <a:ext cx="8458200" cy="4525963"/>
          </a:xfrm>
          <a:prstGeom prst="rect">
            <a:avLst/>
          </a:prstGeom>
          <a:noFill/>
          <a:ln>
            <a:noFill/>
          </a:ln>
        </p:spPr>
        <p:txBody>
          <a:bodyPr anchorCtr="0" anchor="t" bIns="45700" lIns="91425" spcFirstLastPara="1" rIns="91425" wrap="square" tIns="45700">
            <a:noAutofit/>
          </a:bodyPr>
          <a:lstStyle/>
          <a:p>
            <a:pPr indent="-342882" lvl="0" marL="342882" rtl="0" algn="l">
              <a:lnSpc>
                <a:spcPct val="100000"/>
              </a:lnSpc>
              <a:spcBef>
                <a:spcPts val="0"/>
              </a:spcBef>
              <a:spcAft>
                <a:spcPts val="0"/>
              </a:spcAft>
              <a:buSzPts val="2400"/>
              <a:buChar char="o"/>
            </a:pPr>
            <a:r>
              <a:rPr lang="en-US" sz="2400">
                <a:latin typeface="Calibri"/>
                <a:ea typeface="Calibri"/>
                <a:cs typeface="Calibri"/>
                <a:sym typeface="Calibri"/>
              </a:rPr>
              <a:t>We are given evidence at each time and want to know</a:t>
            </a:r>
            <a:endParaRPr/>
          </a:p>
          <a:p>
            <a:pPr indent="-190482" lvl="0" marL="342882" rtl="0" algn="l">
              <a:lnSpc>
                <a:spcPct val="100000"/>
              </a:lnSpc>
              <a:spcBef>
                <a:spcPts val="480"/>
              </a:spcBef>
              <a:spcAft>
                <a:spcPts val="0"/>
              </a:spcAft>
              <a:buSzPts val="2400"/>
              <a:buNone/>
            </a:pPr>
            <a:r>
              <a:t/>
            </a:r>
            <a:endParaRPr sz="2400">
              <a:latin typeface="Calibri"/>
              <a:ea typeface="Calibri"/>
              <a:cs typeface="Calibri"/>
              <a:sym typeface="Calibri"/>
            </a:endParaRPr>
          </a:p>
          <a:p>
            <a:pPr indent="-190482" lvl="0" marL="342882" rtl="0" algn="l">
              <a:lnSpc>
                <a:spcPct val="100000"/>
              </a:lnSpc>
              <a:spcBef>
                <a:spcPts val="480"/>
              </a:spcBef>
              <a:spcAft>
                <a:spcPts val="0"/>
              </a:spcAft>
              <a:buSzPts val="2400"/>
              <a:buNone/>
            </a:pPr>
            <a:r>
              <a:t/>
            </a:r>
            <a:endParaRPr sz="2400">
              <a:latin typeface="Calibri"/>
              <a:ea typeface="Calibri"/>
              <a:cs typeface="Calibri"/>
              <a:sym typeface="Calibri"/>
            </a:endParaRPr>
          </a:p>
          <a:p>
            <a:pPr indent="-190482" lvl="0" marL="342882" rtl="0" algn="l">
              <a:lnSpc>
                <a:spcPct val="100000"/>
              </a:lnSpc>
              <a:spcBef>
                <a:spcPts val="480"/>
              </a:spcBef>
              <a:spcAft>
                <a:spcPts val="0"/>
              </a:spcAft>
              <a:buSzPts val="2400"/>
              <a:buNone/>
            </a:pPr>
            <a:r>
              <a:t/>
            </a:r>
            <a:endParaRPr sz="2400">
              <a:latin typeface="Calibri"/>
              <a:ea typeface="Calibri"/>
              <a:cs typeface="Calibri"/>
              <a:sym typeface="Calibri"/>
            </a:endParaRPr>
          </a:p>
          <a:p>
            <a:pPr indent="-190482" lvl="0" marL="342882" rtl="0" algn="l">
              <a:lnSpc>
                <a:spcPct val="100000"/>
              </a:lnSpc>
              <a:spcBef>
                <a:spcPts val="480"/>
              </a:spcBef>
              <a:spcAft>
                <a:spcPts val="0"/>
              </a:spcAft>
              <a:buSzPts val="2400"/>
              <a:buNone/>
            </a:pPr>
            <a:r>
              <a:t/>
            </a:r>
            <a:endParaRPr sz="2400">
              <a:latin typeface="Calibri"/>
              <a:ea typeface="Calibri"/>
              <a:cs typeface="Calibri"/>
              <a:sym typeface="Calibri"/>
            </a:endParaRPr>
          </a:p>
          <a:p>
            <a:pPr indent="-342882" lvl="0" marL="342882" rtl="0" algn="l">
              <a:lnSpc>
                <a:spcPct val="100000"/>
              </a:lnSpc>
              <a:spcBef>
                <a:spcPts val="480"/>
              </a:spcBef>
              <a:spcAft>
                <a:spcPts val="0"/>
              </a:spcAft>
              <a:buSzPts val="2400"/>
              <a:buChar char="o"/>
            </a:pPr>
            <a:r>
              <a:rPr lang="en-US" sz="2400">
                <a:latin typeface="Calibri"/>
                <a:ea typeface="Calibri"/>
                <a:cs typeface="Calibri"/>
                <a:sym typeface="Calibri"/>
              </a:rPr>
              <a:t>Idea: start with P(X</a:t>
            </a:r>
            <a:r>
              <a:rPr baseline="-25000" lang="en-US" sz="2400">
                <a:latin typeface="Calibri"/>
                <a:ea typeface="Calibri"/>
                <a:cs typeface="Calibri"/>
                <a:sym typeface="Calibri"/>
              </a:rPr>
              <a:t>1</a:t>
            </a:r>
            <a:r>
              <a:rPr lang="en-US" sz="2400">
                <a:latin typeface="Calibri"/>
                <a:ea typeface="Calibri"/>
                <a:cs typeface="Calibri"/>
                <a:sym typeface="Calibri"/>
              </a:rPr>
              <a:t>) and derive B</a:t>
            </a:r>
            <a:r>
              <a:rPr baseline="-25000" lang="en-US" sz="2400">
                <a:latin typeface="Calibri"/>
                <a:ea typeface="Calibri"/>
                <a:cs typeface="Calibri"/>
                <a:sym typeface="Calibri"/>
              </a:rPr>
              <a:t>t </a:t>
            </a:r>
            <a:r>
              <a:rPr lang="en-US" sz="2400">
                <a:latin typeface="Calibri"/>
                <a:ea typeface="Calibri"/>
                <a:cs typeface="Calibri"/>
                <a:sym typeface="Calibri"/>
              </a:rPr>
              <a:t>in terms of B</a:t>
            </a:r>
            <a:r>
              <a:rPr baseline="-25000" lang="en-US" sz="2400">
                <a:latin typeface="Calibri"/>
                <a:ea typeface="Calibri"/>
                <a:cs typeface="Calibri"/>
                <a:sym typeface="Calibri"/>
              </a:rPr>
              <a:t>t-1</a:t>
            </a:r>
            <a:endParaRPr/>
          </a:p>
          <a:p>
            <a:pPr indent="-285736" lvl="1" marL="742913" rtl="0" algn="l">
              <a:lnSpc>
                <a:spcPct val="100000"/>
              </a:lnSpc>
              <a:spcBef>
                <a:spcPts val="400"/>
              </a:spcBef>
              <a:spcAft>
                <a:spcPts val="0"/>
              </a:spcAft>
              <a:buSzPts val="2000"/>
              <a:buChar char="o"/>
            </a:pPr>
            <a:r>
              <a:rPr lang="en-US" sz="2000">
                <a:latin typeface="Calibri"/>
                <a:ea typeface="Calibri"/>
                <a:cs typeface="Calibri"/>
                <a:sym typeface="Calibri"/>
              </a:rPr>
              <a:t>equivalently, derive B</a:t>
            </a:r>
            <a:r>
              <a:rPr baseline="-25000" lang="en-US" sz="2000">
                <a:latin typeface="Calibri"/>
                <a:ea typeface="Calibri"/>
                <a:cs typeface="Calibri"/>
                <a:sym typeface="Calibri"/>
              </a:rPr>
              <a:t>t+1</a:t>
            </a:r>
            <a:r>
              <a:rPr lang="en-US" sz="2000">
                <a:latin typeface="Calibri"/>
                <a:ea typeface="Calibri"/>
                <a:cs typeface="Calibri"/>
                <a:sym typeface="Calibri"/>
              </a:rPr>
              <a:t> in terms of B</a:t>
            </a:r>
            <a:r>
              <a:rPr baseline="-25000" lang="en-US" sz="2000">
                <a:latin typeface="Calibri"/>
                <a:ea typeface="Calibri"/>
                <a:cs typeface="Calibri"/>
                <a:sym typeface="Calibri"/>
              </a:rPr>
              <a:t>t</a:t>
            </a:r>
            <a:endParaRPr sz="2000">
              <a:latin typeface="Calibri"/>
              <a:ea typeface="Calibri"/>
              <a:cs typeface="Calibri"/>
              <a:sym typeface="Calibri"/>
            </a:endParaRPr>
          </a:p>
          <a:p>
            <a:pPr indent="-342882" lvl="0" marL="342882" rtl="0" algn="l">
              <a:lnSpc>
                <a:spcPct val="100000"/>
              </a:lnSpc>
              <a:spcBef>
                <a:spcPts val="480"/>
              </a:spcBef>
              <a:spcAft>
                <a:spcPts val="0"/>
              </a:spcAft>
              <a:buSzPts val="2400"/>
              <a:buFont typeface="Noto Sans Symbols"/>
              <a:buNone/>
            </a:pPr>
            <a:r>
              <a:t/>
            </a:r>
            <a:endParaRPr sz="2400">
              <a:latin typeface="Calibri"/>
              <a:ea typeface="Calibri"/>
              <a:cs typeface="Calibri"/>
              <a:sym typeface="Calibri"/>
            </a:endParaRPr>
          </a:p>
          <a:p>
            <a:pPr indent="-190482" lvl="0" marL="342882" rtl="0" algn="l">
              <a:lnSpc>
                <a:spcPct val="100000"/>
              </a:lnSpc>
              <a:spcBef>
                <a:spcPts val="480"/>
              </a:spcBef>
              <a:spcAft>
                <a:spcPts val="0"/>
              </a:spcAft>
              <a:buSzPts val="2400"/>
              <a:buNone/>
            </a:pPr>
            <a:r>
              <a:t/>
            </a:r>
            <a:endParaRPr sz="2400">
              <a:latin typeface="Calibri"/>
              <a:ea typeface="Calibri"/>
              <a:cs typeface="Calibri"/>
              <a:sym typeface="Calibri"/>
            </a:endParaRPr>
          </a:p>
          <a:p>
            <a:pPr indent="-190482" lvl="0" marL="342882" rtl="0" algn="l">
              <a:lnSpc>
                <a:spcPct val="100000"/>
              </a:lnSpc>
              <a:spcBef>
                <a:spcPts val="480"/>
              </a:spcBef>
              <a:spcAft>
                <a:spcPts val="0"/>
              </a:spcAft>
              <a:buSzPts val="2400"/>
              <a:buNone/>
            </a:pPr>
            <a:r>
              <a:t/>
            </a:r>
            <a:endParaRPr sz="2400">
              <a:latin typeface="Calibri"/>
              <a:ea typeface="Calibri"/>
              <a:cs typeface="Calibri"/>
              <a:sym typeface="Calibri"/>
            </a:endParaRPr>
          </a:p>
          <a:p>
            <a:pPr indent="-190482" lvl="0" marL="342882" rtl="0" algn="l">
              <a:lnSpc>
                <a:spcPct val="100000"/>
              </a:lnSpc>
              <a:spcBef>
                <a:spcPts val="480"/>
              </a:spcBef>
              <a:spcAft>
                <a:spcPts val="0"/>
              </a:spcAft>
              <a:buSzPts val="2400"/>
              <a:buNone/>
            </a:pPr>
            <a:r>
              <a:t/>
            </a:r>
            <a:endParaRPr sz="2400">
              <a:latin typeface="Calibri"/>
              <a:ea typeface="Calibri"/>
              <a:cs typeface="Calibri"/>
              <a:sym typeface="Calibri"/>
            </a:endParaRPr>
          </a:p>
          <a:p>
            <a:pPr indent="-139682" lvl="0" marL="342882" rtl="0" algn="l">
              <a:lnSpc>
                <a:spcPct val="100000"/>
              </a:lnSpc>
              <a:spcBef>
                <a:spcPts val="640"/>
              </a:spcBef>
              <a:spcAft>
                <a:spcPts val="0"/>
              </a:spcAft>
              <a:buSzPts val="3200"/>
              <a:buNone/>
            </a:pPr>
            <a:r>
              <a:t/>
            </a:r>
            <a:endParaRPr>
              <a:latin typeface="Calibri"/>
              <a:ea typeface="Calibri"/>
              <a:cs typeface="Calibri"/>
              <a:sym typeface="Calibri"/>
            </a:endParaRPr>
          </a:p>
        </p:txBody>
      </p:sp>
      <p:pic>
        <p:nvPicPr>
          <p:cNvPr descr="txp_fig" id="758" name="Google Shape;758;p32"/>
          <p:cNvPicPr preferRelativeResize="0"/>
          <p:nvPr/>
        </p:nvPicPr>
        <p:blipFill rotWithShape="1">
          <a:blip r:embed="rId3">
            <a:alphaModFix/>
          </a:blip>
          <a:srcRect b="0" l="0" r="0" t="0"/>
          <a:stretch/>
        </p:blipFill>
        <p:spPr>
          <a:xfrm>
            <a:off x="3429000" y="2590800"/>
            <a:ext cx="5446568" cy="609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g29d33fe0db6_0_3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Two Steps: Passage of Time + Observation</a:t>
            </a:r>
            <a:endParaRPr/>
          </a:p>
        </p:txBody>
      </p:sp>
      <p:sp>
        <p:nvSpPr>
          <p:cNvPr id="765" name="Google Shape;765;g29d33fe0db6_0_36"/>
          <p:cNvSpPr txBox="1"/>
          <p:nvPr>
            <p:ph idx="1" type="body"/>
          </p:nvPr>
        </p:nvSpPr>
        <p:spPr>
          <a:xfrm>
            <a:off x="990600" y="1676400"/>
            <a:ext cx="8458200" cy="4526100"/>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Font typeface="Noto Sans Symbols"/>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39682" lvl="0" marL="342882" rtl="0" algn="l">
              <a:spcBef>
                <a:spcPts val="640"/>
              </a:spcBef>
              <a:spcAft>
                <a:spcPts val="0"/>
              </a:spcAft>
              <a:buSzPts val="3200"/>
              <a:buNone/>
            </a:pPr>
            <a:r>
              <a:t/>
            </a:r>
            <a:endParaRPr>
              <a:latin typeface="Calibri"/>
              <a:ea typeface="Calibri"/>
              <a:cs typeface="Calibri"/>
              <a:sym typeface="Calibri"/>
            </a:endParaRPr>
          </a:p>
        </p:txBody>
      </p:sp>
      <p:sp>
        <p:nvSpPr>
          <p:cNvPr id="766" name="Google Shape;766;g29d33fe0db6_0_36"/>
          <p:cNvSpPr/>
          <p:nvPr/>
        </p:nvSpPr>
        <p:spPr>
          <a:xfrm>
            <a:off x="7848600" y="3200400"/>
            <a:ext cx="533400" cy="533400"/>
          </a:xfrm>
          <a:prstGeom prst="ellipse">
            <a:avLst/>
          </a:prstGeom>
          <a:solidFill>
            <a:schemeClr val="lt1"/>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lt1"/>
                </a:solidFill>
                <a:latin typeface="Calibri"/>
                <a:ea typeface="Calibri"/>
                <a:cs typeface="Calibri"/>
                <a:sym typeface="Calibri"/>
              </a:rPr>
              <a:t>X</a:t>
            </a:r>
            <a:r>
              <a:rPr baseline="-25000" lang="en-US" sz="2400">
                <a:solidFill>
                  <a:schemeClr val="lt1"/>
                </a:solidFill>
                <a:latin typeface="Calibri"/>
                <a:ea typeface="Calibri"/>
                <a:cs typeface="Calibri"/>
                <a:sym typeface="Calibri"/>
              </a:rPr>
              <a:t>5</a:t>
            </a:r>
            <a:endParaRPr/>
          </a:p>
        </p:txBody>
      </p:sp>
      <p:cxnSp>
        <p:nvCxnSpPr>
          <p:cNvPr id="767" name="Google Shape;767;g29d33fe0db6_0_36"/>
          <p:cNvCxnSpPr>
            <a:stCxn id="766" idx="4"/>
            <a:endCxn id="768" idx="0"/>
          </p:cNvCxnSpPr>
          <p:nvPr/>
        </p:nvCxnSpPr>
        <p:spPr>
          <a:xfrm>
            <a:off x="8115300" y="3733800"/>
            <a:ext cx="0" cy="533400"/>
          </a:xfrm>
          <a:prstGeom prst="straightConnector1">
            <a:avLst/>
          </a:prstGeom>
          <a:noFill/>
          <a:ln cap="flat" cmpd="sng" w="28575">
            <a:solidFill>
              <a:schemeClr val="lt1"/>
            </a:solidFill>
            <a:prstDash val="solid"/>
            <a:round/>
            <a:headEnd len="med" w="med" type="none"/>
            <a:tailEnd len="lg" w="lg" type="triangle"/>
          </a:ln>
        </p:spPr>
      </p:cxnSp>
      <p:sp>
        <p:nvSpPr>
          <p:cNvPr id="769" name="Google Shape;769;g29d33fe0db6_0_36"/>
          <p:cNvSpPr/>
          <p:nvPr/>
        </p:nvSpPr>
        <p:spPr>
          <a:xfrm>
            <a:off x="4495800" y="32004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X</a:t>
            </a:r>
            <a:r>
              <a:rPr baseline="-25000" lang="en-US" sz="2400">
                <a:solidFill>
                  <a:schemeClr val="dk1"/>
                </a:solidFill>
                <a:latin typeface="Calibri"/>
                <a:ea typeface="Calibri"/>
                <a:cs typeface="Calibri"/>
                <a:sym typeface="Calibri"/>
              </a:rPr>
              <a:t>2</a:t>
            </a:r>
            <a:endParaRPr/>
          </a:p>
        </p:txBody>
      </p:sp>
      <p:cxnSp>
        <p:nvCxnSpPr>
          <p:cNvPr id="770" name="Google Shape;770;g29d33fe0db6_0_36"/>
          <p:cNvCxnSpPr>
            <a:stCxn id="769" idx="4"/>
            <a:endCxn id="771" idx="0"/>
          </p:cNvCxnSpPr>
          <p:nvPr/>
        </p:nvCxnSpPr>
        <p:spPr>
          <a:xfrm>
            <a:off x="4762500" y="3733800"/>
            <a:ext cx="0" cy="533400"/>
          </a:xfrm>
          <a:prstGeom prst="straightConnector1">
            <a:avLst/>
          </a:prstGeom>
          <a:noFill/>
          <a:ln cap="flat" cmpd="sng" w="28575">
            <a:solidFill>
              <a:schemeClr val="dk1"/>
            </a:solidFill>
            <a:prstDash val="solid"/>
            <a:round/>
            <a:headEnd len="med" w="med" type="none"/>
            <a:tailEnd len="lg" w="lg" type="triangle"/>
          </a:ln>
        </p:spPr>
      </p:cxnSp>
      <p:sp>
        <p:nvSpPr>
          <p:cNvPr id="772" name="Google Shape;772;g29d33fe0db6_0_36"/>
          <p:cNvSpPr/>
          <p:nvPr/>
        </p:nvSpPr>
        <p:spPr>
          <a:xfrm>
            <a:off x="3581400" y="42672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57150" lvl="0" marL="0" marR="0" rtl="0" algn="ctr">
              <a:spcBef>
                <a:spcPts val="0"/>
              </a:spcBef>
              <a:spcAft>
                <a:spcPts val="0"/>
              </a:spcAft>
              <a:buNone/>
            </a:pPr>
            <a:r>
              <a:rPr i="1" lang="en-US" sz="2400">
                <a:solidFill>
                  <a:schemeClr val="dk1"/>
                </a:solidFill>
                <a:latin typeface="Calibri"/>
                <a:ea typeface="Calibri"/>
                <a:cs typeface="Calibri"/>
                <a:sym typeface="Calibri"/>
              </a:rPr>
              <a:t>E</a:t>
            </a:r>
            <a:r>
              <a:rPr baseline="-25000" lang="en-US" sz="2400">
                <a:solidFill>
                  <a:schemeClr val="dk1"/>
                </a:solidFill>
                <a:latin typeface="Calibri"/>
                <a:ea typeface="Calibri"/>
                <a:cs typeface="Calibri"/>
                <a:sym typeface="Calibri"/>
              </a:rPr>
              <a:t>1</a:t>
            </a:r>
            <a:endParaRPr/>
          </a:p>
        </p:txBody>
      </p:sp>
      <p:cxnSp>
        <p:nvCxnSpPr>
          <p:cNvPr id="773" name="Google Shape;773;g29d33fe0db6_0_36"/>
          <p:cNvCxnSpPr>
            <a:stCxn id="774" idx="6"/>
            <a:endCxn id="769" idx="2"/>
          </p:cNvCxnSpPr>
          <p:nvPr/>
        </p:nvCxnSpPr>
        <p:spPr>
          <a:xfrm>
            <a:off x="4114800" y="3467100"/>
            <a:ext cx="381000" cy="0"/>
          </a:xfrm>
          <a:prstGeom prst="straightConnector1">
            <a:avLst/>
          </a:prstGeom>
          <a:noFill/>
          <a:ln cap="flat" cmpd="sng" w="28575">
            <a:solidFill>
              <a:schemeClr val="dk1"/>
            </a:solidFill>
            <a:prstDash val="solid"/>
            <a:round/>
            <a:headEnd len="med" w="med" type="none"/>
            <a:tailEnd len="lg" w="lg" type="triangle"/>
          </a:ln>
        </p:spPr>
      </p:cxnSp>
      <p:sp>
        <p:nvSpPr>
          <p:cNvPr id="774" name="Google Shape;774;g29d33fe0db6_0_36"/>
          <p:cNvSpPr/>
          <p:nvPr/>
        </p:nvSpPr>
        <p:spPr>
          <a:xfrm>
            <a:off x="3581400" y="32004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X</a:t>
            </a:r>
            <a:r>
              <a:rPr baseline="-25000" lang="en-US" sz="2400">
                <a:solidFill>
                  <a:schemeClr val="dk1"/>
                </a:solidFill>
                <a:latin typeface="Calibri"/>
                <a:ea typeface="Calibri"/>
                <a:cs typeface="Calibri"/>
                <a:sym typeface="Calibri"/>
              </a:rPr>
              <a:t>1</a:t>
            </a:r>
            <a:endParaRPr/>
          </a:p>
        </p:txBody>
      </p:sp>
      <p:cxnSp>
        <p:nvCxnSpPr>
          <p:cNvPr id="775" name="Google Shape;775;g29d33fe0db6_0_36"/>
          <p:cNvCxnSpPr>
            <a:stCxn id="774" idx="4"/>
            <a:endCxn id="772" idx="0"/>
          </p:cNvCxnSpPr>
          <p:nvPr/>
        </p:nvCxnSpPr>
        <p:spPr>
          <a:xfrm>
            <a:off x="3848100" y="3733800"/>
            <a:ext cx="0" cy="533400"/>
          </a:xfrm>
          <a:prstGeom prst="straightConnector1">
            <a:avLst/>
          </a:prstGeom>
          <a:noFill/>
          <a:ln cap="flat" cmpd="sng" w="28575">
            <a:solidFill>
              <a:schemeClr val="dk1"/>
            </a:solidFill>
            <a:prstDash val="solid"/>
            <a:round/>
            <a:headEnd len="med" w="med" type="none"/>
            <a:tailEnd len="lg" w="lg" type="triangle"/>
          </a:ln>
        </p:spPr>
      </p:cxnSp>
      <p:sp>
        <p:nvSpPr>
          <p:cNvPr id="776" name="Google Shape;776;g29d33fe0db6_0_36"/>
          <p:cNvSpPr/>
          <p:nvPr/>
        </p:nvSpPr>
        <p:spPr>
          <a:xfrm>
            <a:off x="5410200" y="32004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X</a:t>
            </a:r>
            <a:r>
              <a:rPr baseline="-25000" lang="en-US" sz="2400">
                <a:solidFill>
                  <a:schemeClr val="dk1"/>
                </a:solidFill>
                <a:latin typeface="Calibri"/>
                <a:ea typeface="Calibri"/>
                <a:cs typeface="Calibri"/>
                <a:sym typeface="Calibri"/>
              </a:rPr>
              <a:t>3</a:t>
            </a:r>
            <a:endParaRPr/>
          </a:p>
        </p:txBody>
      </p:sp>
      <p:cxnSp>
        <p:nvCxnSpPr>
          <p:cNvPr id="777" name="Google Shape;777;g29d33fe0db6_0_36"/>
          <p:cNvCxnSpPr>
            <a:stCxn id="776" idx="6"/>
            <a:endCxn id="778" idx="2"/>
          </p:cNvCxnSpPr>
          <p:nvPr/>
        </p:nvCxnSpPr>
        <p:spPr>
          <a:xfrm>
            <a:off x="5943600" y="3467100"/>
            <a:ext cx="381000" cy="0"/>
          </a:xfrm>
          <a:prstGeom prst="straightConnector1">
            <a:avLst/>
          </a:prstGeom>
          <a:noFill/>
          <a:ln cap="flat" cmpd="sng" w="28575">
            <a:solidFill>
              <a:schemeClr val="dk1"/>
            </a:solidFill>
            <a:prstDash val="solid"/>
            <a:round/>
            <a:headEnd len="med" w="med" type="none"/>
            <a:tailEnd len="lg" w="lg" type="triangle"/>
          </a:ln>
        </p:spPr>
      </p:cxnSp>
      <p:cxnSp>
        <p:nvCxnSpPr>
          <p:cNvPr id="779" name="Google Shape;779;g29d33fe0db6_0_36"/>
          <p:cNvCxnSpPr>
            <a:stCxn id="769" idx="6"/>
            <a:endCxn id="776" idx="2"/>
          </p:cNvCxnSpPr>
          <p:nvPr/>
        </p:nvCxnSpPr>
        <p:spPr>
          <a:xfrm>
            <a:off x="5029200" y="3467100"/>
            <a:ext cx="381000" cy="0"/>
          </a:xfrm>
          <a:prstGeom prst="straightConnector1">
            <a:avLst/>
          </a:prstGeom>
          <a:noFill/>
          <a:ln cap="flat" cmpd="sng" w="28575">
            <a:solidFill>
              <a:schemeClr val="dk1"/>
            </a:solidFill>
            <a:prstDash val="solid"/>
            <a:round/>
            <a:headEnd len="med" w="med" type="none"/>
            <a:tailEnd len="lg" w="lg" type="triangle"/>
          </a:ln>
        </p:spPr>
      </p:cxnSp>
      <p:sp>
        <p:nvSpPr>
          <p:cNvPr id="778" name="Google Shape;778;g29d33fe0db6_0_36"/>
          <p:cNvSpPr/>
          <p:nvPr/>
        </p:nvSpPr>
        <p:spPr>
          <a:xfrm>
            <a:off x="6324600" y="32004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X</a:t>
            </a:r>
            <a:r>
              <a:rPr baseline="-25000" lang="en-US" sz="2400">
                <a:solidFill>
                  <a:schemeClr val="dk1"/>
                </a:solidFill>
                <a:latin typeface="Calibri"/>
                <a:ea typeface="Calibri"/>
                <a:cs typeface="Calibri"/>
                <a:sym typeface="Calibri"/>
              </a:rPr>
              <a:t>4</a:t>
            </a:r>
            <a:endParaRPr/>
          </a:p>
        </p:txBody>
      </p:sp>
      <p:sp>
        <p:nvSpPr>
          <p:cNvPr id="771" name="Google Shape;771;g29d33fe0db6_0_36"/>
          <p:cNvSpPr/>
          <p:nvPr/>
        </p:nvSpPr>
        <p:spPr>
          <a:xfrm>
            <a:off x="4495800" y="42672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E</a:t>
            </a:r>
            <a:r>
              <a:rPr baseline="-25000" lang="en-US" sz="2400">
                <a:solidFill>
                  <a:schemeClr val="dk1"/>
                </a:solidFill>
                <a:latin typeface="Calibri"/>
                <a:ea typeface="Calibri"/>
                <a:cs typeface="Calibri"/>
                <a:sym typeface="Calibri"/>
              </a:rPr>
              <a:t>2</a:t>
            </a:r>
            <a:endParaRPr/>
          </a:p>
        </p:txBody>
      </p:sp>
      <p:sp>
        <p:nvSpPr>
          <p:cNvPr id="780" name="Google Shape;780;g29d33fe0db6_0_36"/>
          <p:cNvSpPr/>
          <p:nvPr/>
        </p:nvSpPr>
        <p:spPr>
          <a:xfrm>
            <a:off x="5410200" y="42672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E</a:t>
            </a:r>
            <a:r>
              <a:rPr baseline="-25000" lang="en-US" sz="2400">
                <a:solidFill>
                  <a:schemeClr val="dk1"/>
                </a:solidFill>
                <a:latin typeface="Calibri"/>
                <a:ea typeface="Calibri"/>
                <a:cs typeface="Calibri"/>
                <a:sym typeface="Calibri"/>
              </a:rPr>
              <a:t>3</a:t>
            </a:r>
            <a:endParaRPr/>
          </a:p>
        </p:txBody>
      </p:sp>
      <p:sp>
        <p:nvSpPr>
          <p:cNvPr id="781" name="Google Shape;781;g29d33fe0db6_0_36"/>
          <p:cNvSpPr/>
          <p:nvPr/>
        </p:nvSpPr>
        <p:spPr>
          <a:xfrm>
            <a:off x="6324600" y="42672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E</a:t>
            </a:r>
            <a:r>
              <a:rPr baseline="-25000" lang="en-US" sz="2400">
                <a:solidFill>
                  <a:schemeClr val="dk1"/>
                </a:solidFill>
                <a:latin typeface="Calibri"/>
                <a:ea typeface="Calibri"/>
                <a:cs typeface="Calibri"/>
                <a:sym typeface="Calibri"/>
              </a:rPr>
              <a:t>4</a:t>
            </a:r>
            <a:endParaRPr/>
          </a:p>
        </p:txBody>
      </p:sp>
      <p:sp>
        <p:nvSpPr>
          <p:cNvPr id="768" name="Google Shape;768;g29d33fe0db6_0_36"/>
          <p:cNvSpPr/>
          <p:nvPr/>
        </p:nvSpPr>
        <p:spPr>
          <a:xfrm>
            <a:off x="7848600" y="4267200"/>
            <a:ext cx="533400" cy="533400"/>
          </a:xfrm>
          <a:prstGeom prst="ellipse">
            <a:avLst/>
          </a:prstGeom>
          <a:solidFill>
            <a:schemeClr val="lt1"/>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lt1"/>
                </a:solidFill>
                <a:latin typeface="Calibri"/>
                <a:ea typeface="Calibri"/>
                <a:cs typeface="Calibri"/>
                <a:sym typeface="Calibri"/>
              </a:rPr>
              <a:t>E</a:t>
            </a:r>
            <a:r>
              <a:rPr baseline="-25000" lang="en-US" sz="2400">
                <a:solidFill>
                  <a:schemeClr val="lt1"/>
                </a:solidFill>
                <a:latin typeface="Calibri"/>
                <a:ea typeface="Calibri"/>
                <a:cs typeface="Calibri"/>
                <a:sym typeface="Calibri"/>
              </a:rPr>
              <a:t>5</a:t>
            </a:r>
            <a:endParaRPr/>
          </a:p>
        </p:txBody>
      </p:sp>
      <p:cxnSp>
        <p:nvCxnSpPr>
          <p:cNvPr id="782" name="Google Shape;782;g29d33fe0db6_0_36"/>
          <p:cNvCxnSpPr>
            <a:stCxn id="776" idx="4"/>
            <a:endCxn id="780" idx="0"/>
          </p:cNvCxnSpPr>
          <p:nvPr/>
        </p:nvCxnSpPr>
        <p:spPr>
          <a:xfrm>
            <a:off x="5676900" y="3733800"/>
            <a:ext cx="0" cy="533400"/>
          </a:xfrm>
          <a:prstGeom prst="straightConnector1">
            <a:avLst/>
          </a:prstGeom>
          <a:noFill/>
          <a:ln cap="flat" cmpd="sng" w="28575">
            <a:solidFill>
              <a:schemeClr val="dk1"/>
            </a:solidFill>
            <a:prstDash val="solid"/>
            <a:round/>
            <a:headEnd len="med" w="med" type="none"/>
            <a:tailEnd len="lg" w="lg" type="triangle"/>
          </a:ln>
        </p:spPr>
      </p:cxnSp>
      <p:cxnSp>
        <p:nvCxnSpPr>
          <p:cNvPr id="783" name="Google Shape;783;g29d33fe0db6_0_36"/>
          <p:cNvCxnSpPr>
            <a:stCxn id="778" idx="4"/>
            <a:endCxn id="781" idx="0"/>
          </p:cNvCxnSpPr>
          <p:nvPr/>
        </p:nvCxnSpPr>
        <p:spPr>
          <a:xfrm>
            <a:off x="6591300" y="3733800"/>
            <a:ext cx="0" cy="533400"/>
          </a:xfrm>
          <a:prstGeom prst="straightConnector1">
            <a:avLst/>
          </a:prstGeom>
          <a:noFill/>
          <a:ln cap="flat" cmpd="sng" w="28575">
            <a:solidFill>
              <a:schemeClr val="dk1"/>
            </a:solidFill>
            <a:prstDash val="solid"/>
            <a:round/>
            <a:headEnd len="med" w="med" type="none"/>
            <a:tailEnd len="lg" w="lg" type="triangle"/>
          </a:ln>
        </p:spPr>
      </p:cxnSp>
      <p:pic>
        <p:nvPicPr>
          <p:cNvPr descr="txp_fig" id="784" name="Google Shape;784;g29d33fe0db6_0_36"/>
          <p:cNvPicPr preferRelativeResize="0"/>
          <p:nvPr/>
        </p:nvPicPr>
        <p:blipFill rotWithShape="1">
          <a:blip r:embed="rId3">
            <a:alphaModFix/>
          </a:blip>
          <a:srcRect b="0" l="0" r="0" t="0"/>
          <a:stretch/>
        </p:blipFill>
        <p:spPr>
          <a:xfrm>
            <a:off x="3429000" y="2819400"/>
            <a:ext cx="2452688" cy="274638"/>
          </a:xfrm>
          <a:prstGeom prst="rect">
            <a:avLst/>
          </a:prstGeom>
          <a:noFill/>
          <a:ln>
            <a:noFill/>
          </a:ln>
        </p:spPr>
      </p:pic>
      <p:pic>
        <p:nvPicPr>
          <p:cNvPr descr="latex-image-1.pdf" id="785" name="Google Shape;785;g29d33fe0db6_0_36"/>
          <p:cNvPicPr preferRelativeResize="0"/>
          <p:nvPr/>
        </p:nvPicPr>
        <p:blipFill rotWithShape="1">
          <a:blip r:embed="rId4">
            <a:alphaModFix/>
          </a:blip>
          <a:srcRect b="17810" l="0" r="69330" t="0"/>
          <a:stretch/>
        </p:blipFill>
        <p:spPr>
          <a:xfrm>
            <a:off x="6324600" y="2743200"/>
            <a:ext cx="1121759" cy="502078"/>
          </a:xfrm>
          <a:prstGeom prst="rect">
            <a:avLst/>
          </a:prstGeom>
          <a:noFill/>
          <a:ln>
            <a:noFill/>
          </a:ln>
        </p:spPr>
      </p:pic>
      <p:pic>
        <p:nvPicPr>
          <p:cNvPr descr="latex-image-1.pdf" id="786" name="Google Shape;786;g29d33fe0db6_0_36"/>
          <p:cNvPicPr preferRelativeResize="0"/>
          <p:nvPr/>
        </p:nvPicPr>
        <p:blipFill rotWithShape="1">
          <a:blip r:embed="rId5">
            <a:alphaModFix/>
          </a:blip>
          <a:srcRect b="13911" l="0" r="76699" t="0"/>
          <a:stretch/>
        </p:blipFill>
        <p:spPr>
          <a:xfrm>
            <a:off x="7177628" y="4495801"/>
            <a:ext cx="1171848" cy="30156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g29d33fe0db6_0_63"/>
          <p:cNvSpPr txBox="1"/>
          <p:nvPr>
            <p:ph type="title"/>
          </p:nvPr>
        </p:nvSpPr>
        <p:spPr>
          <a:xfrm>
            <a:off x="0" y="-381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Calibri"/>
                <a:ea typeface="Calibri"/>
                <a:cs typeface="Calibri"/>
                <a:sym typeface="Calibri"/>
              </a:rPr>
              <a:t>Inference: Base Cases</a:t>
            </a:r>
            <a:endParaRPr/>
          </a:p>
        </p:txBody>
      </p:sp>
      <p:sp>
        <p:nvSpPr>
          <p:cNvPr id="793" name="Google Shape;793;g29d33fe0db6_0_63"/>
          <p:cNvSpPr/>
          <p:nvPr/>
        </p:nvSpPr>
        <p:spPr>
          <a:xfrm>
            <a:off x="3733800" y="2895600"/>
            <a:ext cx="533400" cy="533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57150" lvl="0" marL="0" marR="0" rtl="0" algn="ctr">
              <a:spcBef>
                <a:spcPts val="0"/>
              </a:spcBef>
              <a:spcAft>
                <a:spcPts val="0"/>
              </a:spcAft>
              <a:buNone/>
            </a:pPr>
            <a:r>
              <a:rPr i="1" lang="en-US" sz="2400">
                <a:solidFill>
                  <a:schemeClr val="dk1"/>
                </a:solidFill>
                <a:latin typeface="Calibri"/>
                <a:ea typeface="Calibri"/>
                <a:cs typeface="Calibri"/>
                <a:sym typeface="Calibri"/>
              </a:rPr>
              <a:t>E</a:t>
            </a:r>
            <a:r>
              <a:rPr baseline="-25000" lang="en-US" sz="2400">
                <a:solidFill>
                  <a:schemeClr val="dk1"/>
                </a:solidFill>
                <a:latin typeface="Calibri"/>
                <a:ea typeface="Calibri"/>
                <a:cs typeface="Calibri"/>
                <a:sym typeface="Calibri"/>
              </a:rPr>
              <a:t>1</a:t>
            </a:r>
            <a:endParaRPr/>
          </a:p>
        </p:txBody>
      </p:sp>
      <p:sp>
        <p:nvSpPr>
          <p:cNvPr id="794" name="Google Shape;794;g29d33fe0db6_0_63"/>
          <p:cNvSpPr/>
          <p:nvPr/>
        </p:nvSpPr>
        <p:spPr>
          <a:xfrm>
            <a:off x="3733800" y="18288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X</a:t>
            </a:r>
            <a:r>
              <a:rPr baseline="-25000" lang="en-US" sz="2400">
                <a:solidFill>
                  <a:schemeClr val="dk1"/>
                </a:solidFill>
                <a:latin typeface="Calibri"/>
                <a:ea typeface="Calibri"/>
                <a:cs typeface="Calibri"/>
                <a:sym typeface="Calibri"/>
              </a:rPr>
              <a:t>1</a:t>
            </a:r>
            <a:endParaRPr/>
          </a:p>
        </p:txBody>
      </p:sp>
      <p:cxnSp>
        <p:nvCxnSpPr>
          <p:cNvPr id="795" name="Google Shape;795;g29d33fe0db6_0_63"/>
          <p:cNvCxnSpPr>
            <a:stCxn id="794" idx="4"/>
            <a:endCxn id="793" idx="0"/>
          </p:cNvCxnSpPr>
          <p:nvPr/>
        </p:nvCxnSpPr>
        <p:spPr>
          <a:xfrm>
            <a:off x="4000500" y="2362200"/>
            <a:ext cx="0" cy="533400"/>
          </a:xfrm>
          <a:prstGeom prst="straightConnector1">
            <a:avLst/>
          </a:prstGeom>
          <a:noFill/>
          <a:ln cap="flat" cmpd="sng" w="28575">
            <a:solidFill>
              <a:schemeClr val="dk1"/>
            </a:solidFill>
            <a:prstDash val="solid"/>
            <a:round/>
            <a:headEnd len="med" w="med" type="none"/>
            <a:tailEnd len="lg" w="lg" type="triangle"/>
          </a:ln>
        </p:spPr>
      </p:cxnSp>
      <p:pic>
        <p:nvPicPr>
          <p:cNvPr descr="txp_fig" id="796" name="Google Shape;796;g29d33fe0db6_0_63"/>
          <p:cNvPicPr preferRelativeResize="0"/>
          <p:nvPr/>
        </p:nvPicPr>
        <p:blipFill rotWithShape="1">
          <a:blip r:embed="rId3">
            <a:alphaModFix/>
          </a:blip>
          <a:srcRect b="0" l="0" r="0" t="0"/>
          <a:stretch/>
        </p:blipFill>
        <p:spPr>
          <a:xfrm>
            <a:off x="2133600" y="4038600"/>
            <a:ext cx="1509712" cy="360363"/>
          </a:xfrm>
          <a:prstGeom prst="rect">
            <a:avLst/>
          </a:prstGeom>
          <a:noFill/>
          <a:ln>
            <a:noFill/>
          </a:ln>
        </p:spPr>
      </p:pic>
      <p:sp>
        <p:nvSpPr>
          <p:cNvPr id="797" name="Google Shape;797;g29d33fe0db6_0_63"/>
          <p:cNvSpPr/>
          <p:nvPr/>
        </p:nvSpPr>
        <p:spPr>
          <a:xfrm>
            <a:off x="10668000" y="25146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X</a:t>
            </a:r>
            <a:r>
              <a:rPr baseline="-25000" lang="en-US" sz="2400">
                <a:solidFill>
                  <a:schemeClr val="dk1"/>
                </a:solidFill>
                <a:latin typeface="Calibri"/>
                <a:ea typeface="Calibri"/>
                <a:cs typeface="Calibri"/>
                <a:sym typeface="Calibri"/>
              </a:rPr>
              <a:t>2</a:t>
            </a:r>
            <a:endParaRPr/>
          </a:p>
        </p:txBody>
      </p:sp>
      <p:cxnSp>
        <p:nvCxnSpPr>
          <p:cNvPr id="798" name="Google Shape;798;g29d33fe0db6_0_63"/>
          <p:cNvCxnSpPr>
            <a:stCxn id="799" idx="6"/>
            <a:endCxn id="797" idx="2"/>
          </p:cNvCxnSpPr>
          <p:nvPr/>
        </p:nvCxnSpPr>
        <p:spPr>
          <a:xfrm>
            <a:off x="10287000" y="2781300"/>
            <a:ext cx="381000" cy="0"/>
          </a:xfrm>
          <a:prstGeom prst="straightConnector1">
            <a:avLst/>
          </a:prstGeom>
          <a:noFill/>
          <a:ln cap="flat" cmpd="sng" w="28575">
            <a:solidFill>
              <a:schemeClr val="dk1"/>
            </a:solidFill>
            <a:prstDash val="solid"/>
            <a:round/>
            <a:headEnd len="med" w="med" type="none"/>
            <a:tailEnd len="lg" w="lg" type="triangle"/>
          </a:ln>
        </p:spPr>
      </p:cxnSp>
      <p:sp>
        <p:nvSpPr>
          <p:cNvPr id="799" name="Google Shape;799;g29d33fe0db6_0_63"/>
          <p:cNvSpPr/>
          <p:nvPr/>
        </p:nvSpPr>
        <p:spPr>
          <a:xfrm>
            <a:off x="9753600" y="25146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X</a:t>
            </a:r>
            <a:r>
              <a:rPr baseline="-25000" lang="en-US" sz="2400">
                <a:solidFill>
                  <a:schemeClr val="dk1"/>
                </a:solidFill>
                <a:latin typeface="Calibri"/>
                <a:ea typeface="Calibri"/>
                <a:cs typeface="Calibri"/>
                <a:sym typeface="Calibri"/>
              </a:rPr>
              <a:t>1</a:t>
            </a:r>
            <a:endParaRPr/>
          </a:p>
        </p:txBody>
      </p:sp>
      <p:pic>
        <p:nvPicPr>
          <p:cNvPr descr="txp_fig" id="800" name="Google Shape;800;g29d33fe0db6_0_63"/>
          <p:cNvPicPr preferRelativeResize="0"/>
          <p:nvPr/>
        </p:nvPicPr>
        <p:blipFill rotWithShape="1">
          <a:blip r:embed="rId4">
            <a:alphaModFix/>
          </a:blip>
          <a:srcRect b="0" l="0" r="0" t="0"/>
          <a:stretch/>
        </p:blipFill>
        <p:spPr>
          <a:xfrm>
            <a:off x="8686800" y="4038600"/>
            <a:ext cx="1046162" cy="342900"/>
          </a:xfrm>
          <a:prstGeom prst="rect">
            <a:avLst/>
          </a:prstGeom>
          <a:noFill/>
          <a:ln>
            <a:noFill/>
          </a:ln>
        </p:spPr>
      </p:pic>
      <p:pic>
        <p:nvPicPr>
          <p:cNvPr id="801" name="Google Shape;801;g29d33fe0db6_0_63"/>
          <p:cNvPicPr preferRelativeResize="0"/>
          <p:nvPr/>
        </p:nvPicPr>
        <p:blipFill rotWithShape="1">
          <a:blip r:embed="rId5">
            <a:alphaModFix/>
          </a:blip>
          <a:srcRect b="0" l="0" r="0" t="0"/>
          <a:stretch/>
        </p:blipFill>
        <p:spPr>
          <a:xfrm>
            <a:off x="7010400" y="1676400"/>
            <a:ext cx="2316608" cy="2133600"/>
          </a:xfrm>
          <a:prstGeom prst="rect">
            <a:avLst/>
          </a:prstGeom>
          <a:noFill/>
          <a:ln>
            <a:noFill/>
          </a:ln>
        </p:spPr>
      </p:pic>
      <p:pic>
        <p:nvPicPr>
          <p:cNvPr id="802" name="Google Shape;802;g29d33fe0db6_0_63"/>
          <p:cNvPicPr preferRelativeResize="0"/>
          <p:nvPr/>
        </p:nvPicPr>
        <p:blipFill rotWithShape="1">
          <a:blip r:embed="rId6">
            <a:alphaModFix/>
          </a:blip>
          <a:srcRect b="0" l="0" r="0" t="0"/>
          <a:stretch/>
        </p:blipFill>
        <p:spPr>
          <a:xfrm>
            <a:off x="457200" y="1676400"/>
            <a:ext cx="2209799" cy="2020506"/>
          </a:xfrm>
          <a:prstGeom prst="rect">
            <a:avLst/>
          </a:prstGeom>
          <a:noFill/>
          <a:ln>
            <a:noFill/>
          </a:ln>
        </p:spPr>
      </p:pic>
      <p:pic>
        <p:nvPicPr>
          <p:cNvPr descr="latex-image-1.pdf" id="803" name="Google Shape;803;g29d33fe0db6_0_63"/>
          <p:cNvPicPr preferRelativeResize="0"/>
          <p:nvPr/>
        </p:nvPicPr>
        <p:blipFill rotWithShape="1">
          <a:blip r:embed="rId7">
            <a:alphaModFix/>
          </a:blip>
          <a:srcRect b="0" l="0" r="0" t="0"/>
          <a:stretch/>
        </p:blipFill>
        <p:spPr>
          <a:xfrm>
            <a:off x="609608" y="4724400"/>
            <a:ext cx="3876258" cy="914400"/>
          </a:xfrm>
          <a:prstGeom prst="rect">
            <a:avLst/>
          </a:prstGeom>
          <a:noFill/>
          <a:ln>
            <a:noFill/>
          </a:ln>
        </p:spPr>
      </p:pic>
      <p:pic>
        <p:nvPicPr>
          <p:cNvPr descr="latex-image-1.pdf" id="804" name="Google Shape;804;g29d33fe0db6_0_63"/>
          <p:cNvPicPr preferRelativeResize="0"/>
          <p:nvPr/>
        </p:nvPicPr>
        <p:blipFill rotWithShape="1">
          <a:blip r:embed="rId8">
            <a:alphaModFix/>
          </a:blip>
          <a:srcRect b="0" l="0" r="0" t="0"/>
          <a:stretch/>
        </p:blipFill>
        <p:spPr>
          <a:xfrm>
            <a:off x="7467600" y="4953000"/>
            <a:ext cx="3321382" cy="725930"/>
          </a:xfrm>
          <a:prstGeom prst="rect">
            <a:avLst/>
          </a:prstGeom>
          <a:noFill/>
          <a:ln>
            <a:noFill/>
          </a:ln>
        </p:spPr>
      </p:pic>
      <p:pic>
        <p:nvPicPr>
          <p:cNvPr descr="latex-image-1.pdf" id="805" name="Google Shape;805;g29d33fe0db6_0_63"/>
          <p:cNvPicPr preferRelativeResize="0"/>
          <p:nvPr/>
        </p:nvPicPr>
        <p:blipFill rotWithShape="1">
          <a:blip r:embed="rId9">
            <a:alphaModFix/>
          </a:blip>
          <a:srcRect b="0" l="0" r="0" t="0"/>
          <a:stretch/>
        </p:blipFill>
        <p:spPr>
          <a:xfrm>
            <a:off x="7391400" y="6095974"/>
            <a:ext cx="4198726" cy="731520"/>
          </a:xfrm>
          <a:prstGeom prst="rect">
            <a:avLst/>
          </a:prstGeom>
          <a:noFill/>
          <a:ln>
            <a:noFill/>
          </a:ln>
        </p:spPr>
      </p:pic>
      <p:pic>
        <p:nvPicPr>
          <p:cNvPr descr="latex-image-1.pdf" id="806" name="Google Shape;806;g29d33fe0db6_0_63"/>
          <p:cNvPicPr preferRelativeResize="0"/>
          <p:nvPr/>
        </p:nvPicPr>
        <p:blipFill rotWithShape="1">
          <a:blip r:embed="rId10">
            <a:alphaModFix/>
          </a:blip>
          <a:srcRect b="0" l="0" r="0" t="0"/>
          <a:stretch/>
        </p:blipFill>
        <p:spPr>
          <a:xfrm>
            <a:off x="609600" y="5794147"/>
            <a:ext cx="4705869" cy="91145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g29d33fe0db6_0_82"/>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Passage of Time</a:t>
            </a:r>
            <a:endParaRPr/>
          </a:p>
        </p:txBody>
      </p:sp>
      <p:sp>
        <p:nvSpPr>
          <p:cNvPr id="813" name="Google Shape;813;g29d33fe0db6_0_82"/>
          <p:cNvSpPr txBox="1"/>
          <p:nvPr>
            <p:ph idx="1" type="body"/>
          </p:nvPr>
        </p:nvSpPr>
        <p:spPr>
          <a:xfrm>
            <a:off x="381000" y="1397001"/>
            <a:ext cx="11404500" cy="4729200"/>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o"/>
            </a:pPr>
            <a:r>
              <a:rPr lang="en-US" sz="2400">
                <a:latin typeface="Calibri"/>
                <a:ea typeface="Calibri"/>
                <a:cs typeface="Calibri"/>
                <a:sym typeface="Calibri"/>
              </a:rPr>
              <a:t>Assume we have current belief P(X | evidence to date)</a:t>
            </a:r>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342882" lvl="0" marL="342882" rtl="0" algn="l">
              <a:spcBef>
                <a:spcPts val="480"/>
              </a:spcBef>
              <a:spcAft>
                <a:spcPts val="0"/>
              </a:spcAft>
              <a:buSzPts val="2400"/>
              <a:buChar char="o"/>
            </a:pPr>
            <a:r>
              <a:rPr lang="en-US" sz="2400">
                <a:latin typeface="Calibri"/>
                <a:ea typeface="Calibri"/>
                <a:cs typeface="Calibri"/>
                <a:sym typeface="Calibri"/>
              </a:rPr>
              <a:t>Then, after one time step passes:</a:t>
            </a:r>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342882" lvl="0" marL="342882" rtl="0" algn="l">
              <a:spcBef>
                <a:spcPts val="480"/>
              </a:spcBef>
              <a:spcAft>
                <a:spcPts val="0"/>
              </a:spcAft>
              <a:buSzPts val="2400"/>
              <a:buChar char="o"/>
            </a:pPr>
            <a:r>
              <a:rPr lang="en-US" sz="2400">
                <a:latin typeface="Calibri"/>
                <a:ea typeface="Calibri"/>
                <a:cs typeface="Calibri"/>
                <a:sym typeface="Calibri"/>
              </a:rPr>
              <a:t>Basic idea: beliefs get “pushed” through the transitions</a:t>
            </a:r>
            <a:endParaRPr/>
          </a:p>
          <a:p>
            <a:pPr indent="-285737" lvl="1" marL="742913" rtl="0" algn="l">
              <a:spcBef>
                <a:spcPts val="400"/>
              </a:spcBef>
              <a:spcAft>
                <a:spcPts val="0"/>
              </a:spcAft>
              <a:buSzPts val="2000"/>
              <a:buChar char="o"/>
            </a:pPr>
            <a:r>
              <a:rPr lang="en-US" sz="2000">
                <a:latin typeface="Calibri"/>
                <a:ea typeface="Calibri"/>
                <a:cs typeface="Calibri"/>
                <a:sym typeface="Calibri"/>
              </a:rPr>
              <a:t>With the “B” notation, we have to be careful about what time step t the belief is about, and what evidence it includes</a:t>
            </a:r>
            <a:endParaRPr/>
          </a:p>
          <a:p>
            <a:pPr indent="-139682" lvl="0" marL="342882" rtl="0" algn="l">
              <a:spcBef>
                <a:spcPts val="640"/>
              </a:spcBef>
              <a:spcAft>
                <a:spcPts val="0"/>
              </a:spcAft>
              <a:buSzPts val="3200"/>
              <a:buNone/>
            </a:pPr>
            <a:r>
              <a:t/>
            </a:r>
            <a:endParaRPr>
              <a:latin typeface="Calibri"/>
              <a:ea typeface="Calibri"/>
              <a:cs typeface="Calibri"/>
              <a:sym typeface="Calibri"/>
            </a:endParaRPr>
          </a:p>
        </p:txBody>
      </p:sp>
      <p:pic>
        <p:nvPicPr>
          <p:cNvPr descr="txp_fig" id="814" name="Google Shape;814;g29d33fe0db6_0_82"/>
          <p:cNvPicPr preferRelativeResize="0"/>
          <p:nvPr/>
        </p:nvPicPr>
        <p:blipFill rotWithShape="1">
          <a:blip r:embed="rId3">
            <a:alphaModFix/>
          </a:blip>
          <a:srcRect b="0" l="0" r="0" t="0"/>
          <a:stretch/>
        </p:blipFill>
        <p:spPr>
          <a:xfrm>
            <a:off x="1905000" y="2057400"/>
            <a:ext cx="2452688" cy="274638"/>
          </a:xfrm>
          <a:prstGeom prst="rect">
            <a:avLst/>
          </a:prstGeom>
          <a:noFill/>
          <a:ln>
            <a:noFill/>
          </a:ln>
        </p:spPr>
      </p:pic>
      <p:grpSp>
        <p:nvGrpSpPr>
          <p:cNvPr id="815" name="Google Shape;815;g29d33fe0db6_0_82"/>
          <p:cNvGrpSpPr/>
          <p:nvPr/>
        </p:nvGrpSpPr>
        <p:grpSpPr>
          <a:xfrm>
            <a:off x="8991787" y="1585157"/>
            <a:ext cx="1901926" cy="699842"/>
            <a:chOff x="7848600" y="2362200"/>
            <a:chExt cx="758858" cy="279300"/>
          </a:xfrm>
        </p:grpSpPr>
        <p:sp>
          <p:nvSpPr>
            <p:cNvPr id="816" name="Google Shape;816;g29d33fe0db6_0_82"/>
            <p:cNvSpPr/>
            <p:nvPr/>
          </p:nvSpPr>
          <p:spPr>
            <a:xfrm>
              <a:off x="8327858" y="2362200"/>
              <a:ext cx="279600" cy="2793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X</a:t>
              </a:r>
              <a:r>
                <a:rPr baseline="-25000" lang="en-US" sz="2400">
                  <a:solidFill>
                    <a:schemeClr val="dk1"/>
                  </a:solidFill>
                  <a:latin typeface="Calibri"/>
                  <a:ea typeface="Calibri"/>
                  <a:cs typeface="Calibri"/>
                  <a:sym typeface="Calibri"/>
                </a:rPr>
                <a:t>2</a:t>
              </a:r>
              <a:endParaRPr/>
            </a:p>
          </p:txBody>
        </p:sp>
        <p:cxnSp>
          <p:nvCxnSpPr>
            <p:cNvPr id="817" name="Google Shape;817;g29d33fe0db6_0_82"/>
            <p:cNvCxnSpPr>
              <a:stCxn id="818" idx="6"/>
              <a:endCxn id="816" idx="2"/>
            </p:cNvCxnSpPr>
            <p:nvPr/>
          </p:nvCxnSpPr>
          <p:spPr>
            <a:xfrm>
              <a:off x="8128200" y="2501850"/>
              <a:ext cx="199800" cy="0"/>
            </a:xfrm>
            <a:prstGeom prst="straightConnector1">
              <a:avLst/>
            </a:prstGeom>
            <a:noFill/>
            <a:ln cap="flat" cmpd="sng" w="28575">
              <a:solidFill>
                <a:schemeClr val="dk1"/>
              </a:solidFill>
              <a:prstDash val="solid"/>
              <a:round/>
              <a:headEnd len="med" w="med" type="none"/>
              <a:tailEnd len="lg" w="lg" type="triangle"/>
            </a:ln>
          </p:spPr>
        </p:cxnSp>
        <p:sp>
          <p:nvSpPr>
            <p:cNvPr id="818" name="Google Shape;818;g29d33fe0db6_0_82"/>
            <p:cNvSpPr/>
            <p:nvPr/>
          </p:nvSpPr>
          <p:spPr>
            <a:xfrm>
              <a:off x="7848600" y="2362200"/>
              <a:ext cx="279600" cy="2793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X</a:t>
              </a:r>
              <a:r>
                <a:rPr baseline="-25000" lang="en-US" sz="2400">
                  <a:solidFill>
                    <a:schemeClr val="dk1"/>
                  </a:solidFill>
                  <a:latin typeface="Calibri"/>
                  <a:ea typeface="Calibri"/>
                  <a:cs typeface="Calibri"/>
                  <a:sym typeface="Calibri"/>
                </a:rPr>
                <a:t>1</a:t>
              </a:r>
              <a:endParaRPr/>
            </a:p>
          </p:txBody>
        </p:sp>
      </p:grpSp>
      <p:pic>
        <p:nvPicPr>
          <p:cNvPr descr="latex-image-1.pdf" id="819" name="Google Shape;819;g29d33fe0db6_0_82"/>
          <p:cNvPicPr preferRelativeResize="0"/>
          <p:nvPr/>
        </p:nvPicPr>
        <p:blipFill rotWithShape="1">
          <a:blip r:embed="rId4">
            <a:alphaModFix/>
          </a:blip>
          <a:srcRect b="0" l="0" r="0" t="0"/>
          <a:stretch/>
        </p:blipFill>
        <p:spPr>
          <a:xfrm>
            <a:off x="2590800" y="3416300"/>
            <a:ext cx="2870199" cy="681353"/>
          </a:xfrm>
          <a:prstGeom prst="rect">
            <a:avLst/>
          </a:prstGeom>
          <a:noFill/>
          <a:ln>
            <a:noFill/>
          </a:ln>
        </p:spPr>
      </p:pic>
      <p:pic>
        <p:nvPicPr>
          <p:cNvPr descr="latex-image-1.pdf" id="820" name="Google Shape;820;g29d33fe0db6_0_82"/>
          <p:cNvPicPr preferRelativeResize="0"/>
          <p:nvPr/>
        </p:nvPicPr>
        <p:blipFill rotWithShape="1">
          <a:blip r:embed="rId5">
            <a:alphaModFix/>
          </a:blip>
          <a:srcRect b="0" l="0" r="0" t="0"/>
          <a:stretch/>
        </p:blipFill>
        <p:spPr>
          <a:xfrm>
            <a:off x="2590800" y="4267201"/>
            <a:ext cx="3962399" cy="650908"/>
          </a:xfrm>
          <a:prstGeom prst="rect">
            <a:avLst/>
          </a:prstGeom>
          <a:noFill/>
          <a:ln>
            <a:noFill/>
          </a:ln>
        </p:spPr>
      </p:pic>
      <p:pic>
        <p:nvPicPr>
          <p:cNvPr descr="latex-image-1.pdf" id="821" name="Google Shape;821;g29d33fe0db6_0_82"/>
          <p:cNvPicPr preferRelativeResize="0"/>
          <p:nvPr/>
        </p:nvPicPr>
        <p:blipFill rotWithShape="1">
          <a:blip r:embed="rId6">
            <a:alphaModFix/>
          </a:blip>
          <a:srcRect b="0" l="0" r="0" t="0"/>
          <a:stretch/>
        </p:blipFill>
        <p:spPr>
          <a:xfrm>
            <a:off x="2559050" y="5029200"/>
            <a:ext cx="3460749" cy="660764"/>
          </a:xfrm>
          <a:prstGeom prst="rect">
            <a:avLst/>
          </a:prstGeom>
          <a:noFill/>
          <a:ln>
            <a:noFill/>
          </a:ln>
        </p:spPr>
      </p:pic>
      <p:sp>
        <p:nvSpPr>
          <p:cNvPr id="822" name="Google Shape;822;g29d33fe0db6_0_82"/>
          <p:cNvSpPr txBox="1"/>
          <p:nvPr/>
        </p:nvSpPr>
        <p:spPr>
          <a:xfrm>
            <a:off x="7848600" y="4191000"/>
            <a:ext cx="3657600" cy="609600"/>
          </a:xfrm>
          <a:prstGeom prst="rect">
            <a:avLst/>
          </a:prstGeom>
          <a:noFill/>
          <a:ln>
            <a:noFill/>
          </a:ln>
        </p:spPr>
        <p:txBody>
          <a:bodyPr anchorCtr="0" anchor="t" bIns="45700" lIns="91425" spcFirstLastPara="1" rIns="91425" wrap="square" tIns="45700">
            <a:noAutofit/>
          </a:bodyPr>
          <a:lstStyle/>
          <a:p>
            <a:pPr indent="-342882" lvl="0" marL="342882" marR="0" rtl="0" algn="l">
              <a:spcBef>
                <a:spcPts val="0"/>
              </a:spcBef>
              <a:spcAft>
                <a:spcPts val="0"/>
              </a:spcAft>
              <a:buClr>
                <a:schemeClr val="accent2"/>
              </a:buClr>
              <a:buSzPts val="2400"/>
              <a:buFont typeface="Noto Sans Symbols"/>
              <a:buChar char="▪"/>
            </a:pPr>
            <a:r>
              <a:rPr lang="en-US" sz="2400">
                <a:solidFill>
                  <a:schemeClr val="accent2"/>
                </a:solidFill>
                <a:latin typeface="Calibri"/>
                <a:ea typeface="Calibri"/>
                <a:cs typeface="Calibri"/>
                <a:sym typeface="Calibri"/>
              </a:rPr>
              <a:t>Or compactly:</a:t>
            </a:r>
            <a:endParaRPr sz="3200">
              <a:solidFill>
                <a:schemeClr val="accent2"/>
              </a:solidFill>
              <a:latin typeface="Calibri"/>
              <a:ea typeface="Calibri"/>
              <a:cs typeface="Calibri"/>
              <a:sym typeface="Calibri"/>
            </a:endParaRPr>
          </a:p>
        </p:txBody>
      </p:sp>
      <p:pic>
        <p:nvPicPr>
          <p:cNvPr descr="latex-image-1.pdf" id="823" name="Google Shape;823;g29d33fe0db6_0_82"/>
          <p:cNvPicPr preferRelativeResize="0"/>
          <p:nvPr/>
        </p:nvPicPr>
        <p:blipFill rotWithShape="1">
          <a:blip r:embed="rId7">
            <a:alphaModFix/>
          </a:blip>
          <a:srcRect b="0" l="0" r="0" t="0"/>
          <a:stretch/>
        </p:blipFill>
        <p:spPr>
          <a:xfrm>
            <a:off x="8229600" y="4876800"/>
            <a:ext cx="3657600" cy="610873"/>
          </a:xfrm>
          <a:prstGeom prst="rect">
            <a:avLst/>
          </a:prstGeom>
          <a:noFill/>
          <a:ln>
            <a:noFill/>
          </a:ln>
        </p:spPr>
      </p:pic>
      <p:pic>
        <p:nvPicPr>
          <p:cNvPr descr="latex-image-1.pdf" id="824" name="Google Shape;824;g29d33fe0db6_0_82"/>
          <p:cNvPicPr preferRelativeResize="0"/>
          <p:nvPr/>
        </p:nvPicPr>
        <p:blipFill rotWithShape="1">
          <a:blip r:embed="rId8">
            <a:alphaModFix/>
          </a:blip>
          <a:srcRect b="0" l="0" r="0" t="0"/>
          <a:stretch/>
        </p:blipFill>
        <p:spPr>
          <a:xfrm>
            <a:off x="428368" y="3422650"/>
            <a:ext cx="2010033" cy="3873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pic>
        <p:nvPicPr>
          <p:cNvPr id="829" name="Google Shape;829;g29d33fe0db6_0_99"/>
          <p:cNvPicPr preferRelativeResize="0"/>
          <p:nvPr/>
        </p:nvPicPr>
        <p:blipFill rotWithShape="1">
          <a:blip r:embed="rId3">
            <a:alphaModFix/>
          </a:blip>
          <a:srcRect b="0" l="0" r="0" t="0"/>
          <a:stretch/>
        </p:blipFill>
        <p:spPr>
          <a:xfrm>
            <a:off x="2209800" y="4333282"/>
            <a:ext cx="7772400" cy="2524718"/>
          </a:xfrm>
          <a:prstGeom prst="rect">
            <a:avLst/>
          </a:prstGeom>
          <a:noFill/>
          <a:ln>
            <a:noFill/>
          </a:ln>
        </p:spPr>
      </p:pic>
      <p:sp>
        <p:nvSpPr>
          <p:cNvPr id="830" name="Google Shape;830;g29d33fe0db6_0_99"/>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Example: Passage of Time</a:t>
            </a:r>
            <a:endParaRPr/>
          </a:p>
        </p:txBody>
      </p:sp>
      <p:sp>
        <p:nvSpPr>
          <p:cNvPr id="831" name="Google Shape;831;g29d33fe0db6_0_99"/>
          <p:cNvSpPr txBox="1"/>
          <p:nvPr>
            <p:ph idx="1" type="body"/>
          </p:nvPr>
        </p:nvSpPr>
        <p:spPr>
          <a:xfrm>
            <a:off x="457200" y="1371600"/>
            <a:ext cx="8534400" cy="4526100"/>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o"/>
            </a:pPr>
            <a:r>
              <a:rPr lang="en-US" sz="2400">
                <a:latin typeface="Calibri"/>
                <a:ea typeface="Calibri"/>
                <a:cs typeface="Calibri"/>
                <a:sym typeface="Calibri"/>
              </a:rPr>
              <a:t>As time passes, uncertainty “accumulates”</a:t>
            </a:r>
            <a:endParaRPr sz="2400">
              <a:latin typeface="Calibri"/>
              <a:ea typeface="Calibri"/>
              <a:cs typeface="Calibri"/>
              <a:sym typeface="Calibri"/>
            </a:endParaRPr>
          </a:p>
        </p:txBody>
      </p:sp>
      <p:pic>
        <p:nvPicPr>
          <p:cNvPr id="832" name="Google Shape;832;g29d33fe0db6_0_99"/>
          <p:cNvPicPr preferRelativeResize="0"/>
          <p:nvPr/>
        </p:nvPicPr>
        <p:blipFill rotWithShape="1">
          <a:blip r:embed="rId4">
            <a:alphaModFix/>
          </a:blip>
          <a:srcRect b="1229" l="1062" r="1481" t="1219"/>
          <a:stretch/>
        </p:blipFill>
        <p:spPr>
          <a:xfrm>
            <a:off x="1127125" y="2041525"/>
            <a:ext cx="2559050" cy="1714500"/>
          </a:xfrm>
          <a:prstGeom prst="rect">
            <a:avLst/>
          </a:prstGeom>
          <a:noFill/>
          <a:ln>
            <a:noFill/>
          </a:ln>
        </p:spPr>
      </p:pic>
      <p:pic>
        <p:nvPicPr>
          <p:cNvPr id="833" name="Google Shape;833;g29d33fe0db6_0_99"/>
          <p:cNvPicPr preferRelativeResize="0"/>
          <p:nvPr/>
        </p:nvPicPr>
        <p:blipFill rotWithShape="1">
          <a:blip r:embed="rId5">
            <a:alphaModFix/>
          </a:blip>
          <a:srcRect b="2402" l="1017" r="2083" t="1499"/>
          <a:stretch/>
        </p:blipFill>
        <p:spPr>
          <a:xfrm>
            <a:off x="4071937" y="2041525"/>
            <a:ext cx="2568575" cy="1744663"/>
          </a:xfrm>
          <a:prstGeom prst="rect">
            <a:avLst/>
          </a:prstGeom>
          <a:noFill/>
          <a:ln>
            <a:noFill/>
          </a:ln>
        </p:spPr>
      </p:pic>
      <p:pic>
        <p:nvPicPr>
          <p:cNvPr id="834" name="Google Shape;834;g29d33fe0db6_0_99"/>
          <p:cNvPicPr preferRelativeResize="0"/>
          <p:nvPr/>
        </p:nvPicPr>
        <p:blipFill rotWithShape="1">
          <a:blip r:embed="rId6">
            <a:alphaModFix/>
          </a:blip>
          <a:srcRect b="2869" l="1659" r="2426" t="1491"/>
          <a:stretch/>
        </p:blipFill>
        <p:spPr>
          <a:xfrm>
            <a:off x="8078787" y="2041525"/>
            <a:ext cx="2589213" cy="1754188"/>
          </a:xfrm>
          <a:prstGeom prst="rect">
            <a:avLst/>
          </a:prstGeom>
          <a:noFill/>
          <a:ln>
            <a:noFill/>
          </a:ln>
        </p:spPr>
      </p:pic>
      <p:sp>
        <p:nvSpPr>
          <p:cNvPr id="835" name="Google Shape;835;g29d33fe0db6_0_99"/>
          <p:cNvSpPr txBox="1"/>
          <p:nvPr/>
        </p:nvSpPr>
        <p:spPr>
          <a:xfrm>
            <a:off x="2057400" y="3717925"/>
            <a:ext cx="7938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 = 1</a:t>
            </a:r>
            <a:endParaRPr/>
          </a:p>
        </p:txBody>
      </p:sp>
      <p:sp>
        <p:nvSpPr>
          <p:cNvPr id="836" name="Google Shape;836;g29d33fe0db6_0_99"/>
          <p:cNvSpPr txBox="1"/>
          <p:nvPr/>
        </p:nvSpPr>
        <p:spPr>
          <a:xfrm>
            <a:off x="5029200" y="3717925"/>
            <a:ext cx="7938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 = 2</a:t>
            </a:r>
            <a:endParaRPr/>
          </a:p>
        </p:txBody>
      </p:sp>
      <p:sp>
        <p:nvSpPr>
          <p:cNvPr id="837" name="Google Shape;837;g29d33fe0db6_0_99"/>
          <p:cNvSpPr txBox="1"/>
          <p:nvPr/>
        </p:nvSpPr>
        <p:spPr>
          <a:xfrm>
            <a:off x="9072793" y="3717925"/>
            <a:ext cx="7938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 = 5</a:t>
            </a:r>
            <a:endParaRPr/>
          </a:p>
        </p:txBody>
      </p:sp>
      <p:sp>
        <p:nvSpPr>
          <p:cNvPr id="838" name="Google Shape;838;g29d33fe0db6_0_99"/>
          <p:cNvSpPr txBox="1"/>
          <p:nvPr/>
        </p:nvSpPr>
        <p:spPr>
          <a:xfrm>
            <a:off x="7391400" y="1447800"/>
            <a:ext cx="5257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(Transition model: ghosts usually go clockwise)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g29d33fe0db6_0_112"/>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Observation</a:t>
            </a:r>
            <a:endParaRPr/>
          </a:p>
        </p:txBody>
      </p:sp>
      <p:sp>
        <p:nvSpPr>
          <p:cNvPr id="845" name="Google Shape;845;g29d33fe0db6_0_112"/>
          <p:cNvSpPr txBox="1"/>
          <p:nvPr>
            <p:ph idx="1" type="body"/>
          </p:nvPr>
        </p:nvSpPr>
        <p:spPr>
          <a:xfrm>
            <a:off x="406400" y="1219200"/>
            <a:ext cx="11379300" cy="4907100"/>
          </a:xfrm>
          <a:prstGeom prst="rect">
            <a:avLst/>
          </a:prstGeom>
          <a:noFill/>
          <a:ln>
            <a:noFill/>
          </a:ln>
        </p:spPr>
        <p:txBody>
          <a:bodyPr anchorCtr="0" anchor="t" bIns="45700" lIns="91425" spcFirstLastPara="1" rIns="91425" wrap="square" tIns="45700">
            <a:noAutofit/>
          </a:bodyPr>
          <a:lstStyle/>
          <a:p>
            <a:pPr indent="-342882" lvl="0" marL="342882" rtl="0" algn="l">
              <a:lnSpc>
                <a:spcPct val="90000"/>
              </a:lnSpc>
              <a:spcBef>
                <a:spcPts val="0"/>
              </a:spcBef>
              <a:spcAft>
                <a:spcPts val="0"/>
              </a:spcAft>
              <a:buSzPts val="2400"/>
              <a:buChar char="o"/>
            </a:pPr>
            <a:r>
              <a:rPr lang="en-US" sz="2400">
                <a:latin typeface="Calibri"/>
                <a:ea typeface="Calibri"/>
                <a:cs typeface="Calibri"/>
                <a:sym typeface="Calibri"/>
              </a:rPr>
              <a:t>Assume we have current belief P(X | previous evidence):</a:t>
            </a:r>
            <a:endParaRPr/>
          </a:p>
          <a:p>
            <a:pPr indent="-190482" lvl="0" marL="342882" rtl="0" algn="l">
              <a:lnSpc>
                <a:spcPct val="90000"/>
              </a:lnSpc>
              <a:spcBef>
                <a:spcPts val="480"/>
              </a:spcBef>
              <a:spcAft>
                <a:spcPts val="0"/>
              </a:spcAft>
              <a:buSzPts val="2400"/>
              <a:buNone/>
            </a:pPr>
            <a:r>
              <a:t/>
            </a:r>
            <a:endParaRPr sz="2400">
              <a:latin typeface="Calibri"/>
              <a:ea typeface="Calibri"/>
              <a:cs typeface="Calibri"/>
              <a:sym typeface="Calibri"/>
            </a:endParaRPr>
          </a:p>
          <a:p>
            <a:pPr indent="-190482" lvl="0" marL="342882" rtl="0" algn="l">
              <a:lnSpc>
                <a:spcPct val="90000"/>
              </a:lnSpc>
              <a:spcBef>
                <a:spcPts val="480"/>
              </a:spcBef>
              <a:spcAft>
                <a:spcPts val="0"/>
              </a:spcAft>
              <a:buSzPts val="2400"/>
              <a:buNone/>
            </a:pPr>
            <a:r>
              <a:t/>
            </a:r>
            <a:endParaRPr sz="2400">
              <a:latin typeface="Calibri"/>
              <a:ea typeface="Calibri"/>
              <a:cs typeface="Calibri"/>
              <a:sym typeface="Calibri"/>
            </a:endParaRPr>
          </a:p>
          <a:p>
            <a:pPr indent="-342882" lvl="0" marL="342882" rtl="0" algn="l">
              <a:lnSpc>
                <a:spcPct val="90000"/>
              </a:lnSpc>
              <a:spcBef>
                <a:spcPts val="480"/>
              </a:spcBef>
              <a:spcAft>
                <a:spcPts val="0"/>
              </a:spcAft>
              <a:buSzPts val="2400"/>
              <a:buChar char="o"/>
            </a:pPr>
            <a:r>
              <a:rPr lang="en-US" sz="2400">
                <a:latin typeface="Calibri"/>
                <a:ea typeface="Calibri"/>
                <a:cs typeface="Calibri"/>
                <a:sym typeface="Calibri"/>
              </a:rPr>
              <a:t>Then, after evidence comes in:</a:t>
            </a:r>
            <a:endParaRPr/>
          </a:p>
          <a:p>
            <a:pPr indent="-190482" lvl="0" marL="342882" rtl="0" algn="l">
              <a:lnSpc>
                <a:spcPct val="90000"/>
              </a:lnSpc>
              <a:spcBef>
                <a:spcPts val="480"/>
              </a:spcBef>
              <a:spcAft>
                <a:spcPts val="0"/>
              </a:spcAft>
              <a:buSzPts val="2400"/>
              <a:buNone/>
            </a:pPr>
            <a:r>
              <a:t/>
            </a:r>
            <a:endParaRPr sz="2400">
              <a:latin typeface="Calibri"/>
              <a:ea typeface="Calibri"/>
              <a:cs typeface="Calibri"/>
              <a:sym typeface="Calibri"/>
            </a:endParaRPr>
          </a:p>
          <a:p>
            <a:pPr indent="-190482" lvl="0" marL="342882" rtl="0" algn="l">
              <a:lnSpc>
                <a:spcPct val="90000"/>
              </a:lnSpc>
              <a:spcBef>
                <a:spcPts val="480"/>
              </a:spcBef>
              <a:spcAft>
                <a:spcPts val="0"/>
              </a:spcAft>
              <a:buSzPts val="2400"/>
              <a:buNone/>
            </a:pPr>
            <a:r>
              <a:t/>
            </a:r>
            <a:endParaRPr sz="2400">
              <a:latin typeface="Calibri"/>
              <a:ea typeface="Calibri"/>
              <a:cs typeface="Calibri"/>
              <a:sym typeface="Calibri"/>
            </a:endParaRPr>
          </a:p>
          <a:p>
            <a:pPr indent="-190482" lvl="0" marL="342882" rtl="0" algn="l">
              <a:lnSpc>
                <a:spcPct val="90000"/>
              </a:lnSpc>
              <a:spcBef>
                <a:spcPts val="480"/>
              </a:spcBef>
              <a:spcAft>
                <a:spcPts val="0"/>
              </a:spcAft>
              <a:buSzPts val="2400"/>
              <a:buNone/>
            </a:pPr>
            <a:r>
              <a:t/>
            </a:r>
            <a:endParaRPr sz="2400">
              <a:latin typeface="Calibri"/>
              <a:ea typeface="Calibri"/>
              <a:cs typeface="Calibri"/>
              <a:sym typeface="Calibri"/>
            </a:endParaRPr>
          </a:p>
          <a:p>
            <a:pPr indent="-190482" lvl="0" marL="342882" rtl="0" algn="l">
              <a:lnSpc>
                <a:spcPct val="90000"/>
              </a:lnSpc>
              <a:spcBef>
                <a:spcPts val="480"/>
              </a:spcBef>
              <a:spcAft>
                <a:spcPts val="0"/>
              </a:spcAft>
              <a:buSzPts val="2400"/>
              <a:buNone/>
            </a:pPr>
            <a:r>
              <a:t/>
            </a:r>
            <a:endParaRPr sz="2400">
              <a:latin typeface="Calibri"/>
              <a:ea typeface="Calibri"/>
              <a:cs typeface="Calibri"/>
              <a:sym typeface="Calibri"/>
            </a:endParaRPr>
          </a:p>
          <a:p>
            <a:pPr indent="-190482" lvl="0" marL="342882" rtl="0" algn="l">
              <a:lnSpc>
                <a:spcPct val="90000"/>
              </a:lnSpc>
              <a:spcBef>
                <a:spcPts val="480"/>
              </a:spcBef>
              <a:spcAft>
                <a:spcPts val="0"/>
              </a:spcAft>
              <a:buSzPts val="2400"/>
              <a:buNone/>
            </a:pPr>
            <a:r>
              <a:t/>
            </a:r>
            <a:endParaRPr sz="2400">
              <a:latin typeface="Calibri"/>
              <a:ea typeface="Calibri"/>
              <a:cs typeface="Calibri"/>
              <a:sym typeface="Calibri"/>
            </a:endParaRPr>
          </a:p>
          <a:p>
            <a:pPr indent="-190482" lvl="0" marL="342882" rtl="0" algn="l">
              <a:lnSpc>
                <a:spcPct val="90000"/>
              </a:lnSpc>
              <a:spcBef>
                <a:spcPts val="480"/>
              </a:spcBef>
              <a:spcAft>
                <a:spcPts val="0"/>
              </a:spcAft>
              <a:buSzPts val="2400"/>
              <a:buNone/>
            </a:pPr>
            <a:r>
              <a:t/>
            </a:r>
            <a:endParaRPr sz="2400">
              <a:latin typeface="Calibri"/>
              <a:ea typeface="Calibri"/>
              <a:cs typeface="Calibri"/>
              <a:sym typeface="Calibri"/>
            </a:endParaRPr>
          </a:p>
          <a:p>
            <a:pPr indent="-190482" lvl="0" marL="342882" rtl="0" algn="l">
              <a:lnSpc>
                <a:spcPct val="90000"/>
              </a:lnSpc>
              <a:spcBef>
                <a:spcPts val="480"/>
              </a:spcBef>
              <a:spcAft>
                <a:spcPts val="0"/>
              </a:spcAft>
              <a:buSzPts val="2400"/>
              <a:buNone/>
            </a:pPr>
            <a:r>
              <a:t/>
            </a:r>
            <a:endParaRPr sz="2400">
              <a:latin typeface="Calibri"/>
              <a:ea typeface="Calibri"/>
              <a:cs typeface="Calibri"/>
              <a:sym typeface="Calibri"/>
            </a:endParaRPr>
          </a:p>
          <a:p>
            <a:pPr indent="-342882" lvl="0" marL="342882" rtl="0" algn="l">
              <a:lnSpc>
                <a:spcPct val="90000"/>
              </a:lnSpc>
              <a:spcBef>
                <a:spcPts val="480"/>
              </a:spcBef>
              <a:spcAft>
                <a:spcPts val="0"/>
              </a:spcAft>
              <a:buSzPts val="2400"/>
              <a:buChar char="o"/>
            </a:pPr>
            <a:r>
              <a:rPr lang="en-US" sz="2400">
                <a:latin typeface="Calibri"/>
                <a:ea typeface="Calibri"/>
                <a:cs typeface="Calibri"/>
                <a:sym typeface="Calibri"/>
              </a:rPr>
              <a:t>Or, compactly:</a:t>
            </a:r>
            <a:endParaRPr/>
          </a:p>
          <a:p>
            <a:pPr indent="-190482" lvl="0" marL="342882" rtl="0" algn="l">
              <a:lnSpc>
                <a:spcPct val="90000"/>
              </a:lnSpc>
              <a:spcBef>
                <a:spcPts val="480"/>
              </a:spcBef>
              <a:spcAft>
                <a:spcPts val="0"/>
              </a:spcAft>
              <a:buSzPts val="2400"/>
              <a:buNone/>
            </a:pPr>
            <a:r>
              <a:t/>
            </a:r>
            <a:endParaRPr sz="2400">
              <a:latin typeface="Calibri"/>
              <a:ea typeface="Calibri"/>
              <a:cs typeface="Calibri"/>
              <a:sym typeface="Calibri"/>
            </a:endParaRPr>
          </a:p>
          <a:p>
            <a:pPr indent="-190482" lvl="0" marL="342882" rtl="0" algn="l">
              <a:lnSpc>
                <a:spcPct val="90000"/>
              </a:lnSpc>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p:txBody>
      </p:sp>
      <p:grpSp>
        <p:nvGrpSpPr>
          <p:cNvPr id="846" name="Google Shape;846;g29d33fe0db6_0_112"/>
          <p:cNvGrpSpPr/>
          <p:nvPr/>
        </p:nvGrpSpPr>
        <p:grpSpPr>
          <a:xfrm>
            <a:off x="9143877" y="1142934"/>
            <a:ext cx="588655" cy="1766736"/>
            <a:chOff x="8173954" y="2209800"/>
            <a:chExt cx="284100" cy="852425"/>
          </a:xfrm>
        </p:grpSpPr>
        <p:sp>
          <p:nvSpPr>
            <p:cNvPr id="847" name="Google Shape;847;g29d33fe0db6_0_112"/>
            <p:cNvSpPr/>
            <p:nvPr/>
          </p:nvSpPr>
          <p:spPr>
            <a:xfrm>
              <a:off x="8173954" y="2778125"/>
              <a:ext cx="284100" cy="2841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E</a:t>
              </a:r>
              <a:r>
                <a:rPr baseline="-25000" lang="en-US" sz="2400">
                  <a:solidFill>
                    <a:schemeClr val="dk1"/>
                  </a:solidFill>
                  <a:latin typeface="Calibri"/>
                  <a:ea typeface="Calibri"/>
                  <a:cs typeface="Calibri"/>
                  <a:sym typeface="Calibri"/>
                </a:rPr>
                <a:t>1</a:t>
              </a:r>
              <a:endParaRPr baseline="-25000" sz="1400">
                <a:solidFill>
                  <a:schemeClr val="dk1"/>
                </a:solidFill>
                <a:latin typeface="Calibri"/>
                <a:ea typeface="Calibri"/>
                <a:cs typeface="Calibri"/>
                <a:sym typeface="Calibri"/>
              </a:endParaRPr>
            </a:p>
          </p:txBody>
        </p:sp>
        <p:sp>
          <p:nvSpPr>
            <p:cNvPr id="848" name="Google Shape;848;g29d33fe0db6_0_112"/>
            <p:cNvSpPr/>
            <p:nvPr/>
          </p:nvSpPr>
          <p:spPr>
            <a:xfrm>
              <a:off x="8173954" y="2209800"/>
              <a:ext cx="284100" cy="2841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X</a:t>
              </a:r>
              <a:r>
                <a:rPr baseline="-25000" lang="en-US" sz="2400">
                  <a:solidFill>
                    <a:schemeClr val="dk1"/>
                  </a:solidFill>
                  <a:latin typeface="Calibri"/>
                  <a:ea typeface="Calibri"/>
                  <a:cs typeface="Calibri"/>
                  <a:sym typeface="Calibri"/>
                </a:rPr>
                <a:t>1</a:t>
              </a:r>
              <a:endParaRPr/>
            </a:p>
          </p:txBody>
        </p:sp>
        <p:cxnSp>
          <p:nvCxnSpPr>
            <p:cNvPr id="849" name="Google Shape;849;g29d33fe0db6_0_112"/>
            <p:cNvCxnSpPr>
              <a:stCxn id="848" idx="4"/>
              <a:endCxn id="847" idx="0"/>
            </p:cNvCxnSpPr>
            <p:nvPr/>
          </p:nvCxnSpPr>
          <p:spPr>
            <a:xfrm>
              <a:off x="8316004" y="2493900"/>
              <a:ext cx="0" cy="284100"/>
            </a:xfrm>
            <a:prstGeom prst="straightConnector1">
              <a:avLst/>
            </a:prstGeom>
            <a:noFill/>
            <a:ln cap="flat" cmpd="sng" w="28575">
              <a:solidFill>
                <a:schemeClr val="dk1"/>
              </a:solidFill>
              <a:prstDash val="solid"/>
              <a:round/>
              <a:headEnd len="med" w="med" type="none"/>
              <a:tailEnd len="lg" w="lg" type="triangle"/>
            </a:ln>
          </p:spPr>
        </p:cxnSp>
      </p:grpSp>
      <p:pic>
        <p:nvPicPr>
          <p:cNvPr id="850" name="Google Shape;850;g29d33fe0db6_0_112"/>
          <p:cNvPicPr preferRelativeResize="0"/>
          <p:nvPr/>
        </p:nvPicPr>
        <p:blipFill rotWithShape="1">
          <a:blip r:embed="rId3">
            <a:alphaModFix/>
          </a:blip>
          <a:srcRect b="0" l="0" r="0" t="0"/>
          <a:stretch/>
        </p:blipFill>
        <p:spPr>
          <a:xfrm>
            <a:off x="10058400" y="1219200"/>
            <a:ext cx="2209799" cy="2020506"/>
          </a:xfrm>
          <a:prstGeom prst="rect">
            <a:avLst/>
          </a:prstGeom>
          <a:noFill/>
          <a:ln>
            <a:noFill/>
          </a:ln>
        </p:spPr>
      </p:pic>
      <p:pic>
        <p:nvPicPr>
          <p:cNvPr descr="latex-image-1.pdf" id="851" name="Google Shape;851;g29d33fe0db6_0_112"/>
          <p:cNvPicPr preferRelativeResize="0"/>
          <p:nvPr/>
        </p:nvPicPr>
        <p:blipFill rotWithShape="1">
          <a:blip r:embed="rId4">
            <a:alphaModFix/>
          </a:blip>
          <a:srcRect b="0" l="0" r="0" t="0"/>
          <a:stretch/>
        </p:blipFill>
        <p:spPr>
          <a:xfrm>
            <a:off x="1219200" y="1828800"/>
            <a:ext cx="3625852" cy="367294"/>
          </a:xfrm>
          <a:prstGeom prst="rect">
            <a:avLst/>
          </a:prstGeom>
          <a:noFill/>
          <a:ln>
            <a:noFill/>
          </a:ln>
        </p:spPr>
      </p:pic>
      <p:pic>
        <p:nvPicPr>
          <p:cNvPr descr="latex-image-1.pdf" id="852" name="Google Shape;852;g29d33fe0db6_0_112"/>
          <p:cNvPicPr preferRelativeResize="0"/>
          <p:nvPr/>
        </p:nvPicPr>
        <p:blipFill rotWithShape="1">
          <a:blip r:embed="rId5">
            <a:alphaModFix/>
          </a:blip>
          <a:srcRect b="0" l="0" r="0" t="0"/>
          <a:stretch/>
        </p:blipFill>
        <p:spPr>
          <a:xfrm>
            <a:off x="1143000" y="3048000"/>
            <a:ext cx="2529703" cy="349250"/>
          </a:xfrm>
          <a:prstGeom prst="rect">
            <a:avLst/>
          </a:prstGeom>
          <a:noFill/>
          <a:ln>
            <a:noFill/>
          </a:ln>
        </p:spPr>
      </p:pic>
      <p:pic>
        <p:nvPicPr>
          <p:cNvPr descr="latex-image-1.pdf" id="853" name="Google Shape;853;g29d33fe0db6_0_112"/>
          <p:cNvPicPr preferRelativeResize="0"/>
          <p:nvPr/>
        </p:nvPicPr>
        <p:blipFill rotWithShape="1">
          <a:blip r:embed="rId6">
            <a:alphaModFix/>
          </a:blip>
          <a:srcRect b="0" l="0" r="0" t="0"/>
          <a:stretch/>
        </p:blipFill>
        <p:spPr>
          <a:xfrm>
            <a:off x="3886200" y="3048000"/>
            <a:ext cx="4464051" cy="347726"/>
          </a:xfrm>
          <a:prstGeom prst="rect">
            <a:avLst/>
          </a:prstGeom>
          <a:noFill/>
          <a:ln>
            <a:noFill/>
          </a:ln>
        </p:spPr>
      </p:pic>
      <p:pic>
        <p:nvPicPr>
          <p:cNvPr descr="latex-image-1.pdf" id="854" name="Google Shape;854;g29d33fe0db6_0_112"/>
          <p:cNvPicPr preferRelativeResize="0"/>
          <p:nvPr/>
        </p:nvPicPr>
        <p:blipFill rotWithShape="1">
          <a:blip r:embed="rId7">
            <a:alphaModFix/>
          </a:blip>
          <a:srcRect b="0" l="0" r="0" t="0"/>
          <a:stretch/>
        </p:blipFill>
        <p:spPr>
          <a:xfrm>
            <a:off x="3429000" y="3581400"/>
            <a:ext cx="3733797" cy="394069"/>
          </a:xfrm>
          <a:prstGeom prst="rect">
            <a:avLst/>
          </a:prstGeom>
          <a:noFill/>
          <a:ln>
            <a:noFill/>
          </a:ln>
        </p:spPr>
      </p:pic>
      <p:pic>
        <p:nvPicPr>
          <p:cNvPr descr="latex-image-1.pdf" id="855" name="Google Shape;855;g29d33fe0db6_0_112"/>
          <p:cNvPicPr preferRelativeResize="0"/>
          <p:nvPr/>
        </p:nvPicPr>
        <p:blipFill rotWithShape="1">
          <a:blip r:embed="rId8">
            <a:alphaModFix/>
          </a:blip>
          <a:srcRect b="0" l="0" r="0" t="0"/>
          <a:stretch/>
        </p:blipFill>
        <p:spPr>
          <a:xfrm>
            <a:off x="3429000" y="5029200"/>
            <a:ext cx="4153245" cy="349250"/>
          </a:xfrm>
          <a:prstGeom prst="rect">
            <a:avLst/>
          </a:prstGeom>
          <a:noFill/>
          <a:ln>
            <a:noFill/>
          </a:ln>
        </p:spPr>
      </p:pic>
      <p:pic>
        <p:nvPicPr>
          <p:cNvPr descr="latex-image-1.pdf" id="856" name="Google Shape;856;g29d33fe0db6_0_112"/>
          <p:cNvPicPr preferRelativeResize="0"/>
          <p:nvPr/>
        </p:nvPicPr>
        <p:blipFill rotWithShape="1">
          <a:blip r:embed="rId9">
            <a:alphaModFix/>
          </a:blip>
          <a:srcRect b="0" l="0" r="0" t="0"/>
          <a:stretch/>
        </p:blipFill>
        <p:spPr>
          <a:xfrm>
            <a:off x="3429000" y="4343400"/>
            <a:ext cx="4800596" cy="349650"/>
          </a:xfrm>
          <a:prstGeom prst="rect">
            <a:avLst/>
          </a:prstGeom>
          <a:noFill/>
          <a:ln>
            <a:noFill/>
          </a:ln>
        </p:spPr>
      </p:pic>
      <p:pic>
        <p:nvPicPr>
          <p:cNvPr descr="latex-image-1.pdf" id="857" name="Google Shape;857;g29d33fe0db6_0_112"/>
          <p:cNvPicPr preferRelativeResize="0"/>
          <p:nvPr/>
        </p:nvPicPr>
        <p:blipFill rotWithShape="1">
          <a:blip r:embed="rId10">
            <a:alphaModFix/>
          </a:blip>
          <a:srcRect b="0" l="0" r="0" t="0"/>
          <a:stretch/>
        </p:blipFill>
        <p:spPr>
          <a:xfrm>
            <a:off x="1143000" y="6172200"/>
            <a:ext cx="5029200" cy="350293"/>
          </a:xfrm>
          <a:prstGeom prst="rect">
            <a:avLst/>
          </a:prstGeom>
          <a:noFill/>
          <a:ln>
            <a:noFill/>
          </a:ln>
        </p:spPr>
      </p:pic>
      <p:sp>
        <p:nvSpPr>
          <p:cNvPr id="858" name="Google Shape;858;g29d33fe0db6_0_112"/>
          <p:cNvSpPr txBox="1"/>
          <p:nvPr/>
        </p:nvSpPr>
        <p:spPr>
          <a:xfrm>
            <a:off x="7772400" y="5410200"/>
            <a:ext cx="4572000" cy="1600200"/>
          </a:xfrm>
          <a:prstGeom prst="rect">
            <a:avLst/>
          </a:prstGeom>
          <a:noFill/>
          <a:ln>
            <a:noFill/>
          </a:ln>
        </p:spPr>
        <p:txBody>
          <a:bodyPr anchorCtr="0" anchor="t" bIns="45700" lIns="91425" spcFirstLastPara="1" rIns="91425" wrap="square" tIns="45700">
            <a:noAutofit/>
          </a:bodyPr>
          <a:lstStyle/>
          <a:p>
            <a:pPr indent="-342882" lvl="0" marL="342882" marR="0" rtl="0" algn="l">
              <a:lnSpc>
                <a:spcPct val="90000"/>
              </a:lnSpc>
              <a:spcBef>
                <a:spcPts val="0"/>
              </a:spcBef>
              <a:spcAft>
                <a:spcPts val="0"/>
              </a:spcAft>
              <a:buClr>
                <a:schemeClr val="accent2"/>
              </a:buClr>
              <a:buSzPts val="2400"/>
              <a:buFont typeface="Noto Sans Symbols"/>
              <a:buChar char="▪"/>
            </a:pPr>
            <a:r>
              <a:rPr lang="en-US" sz="2400">
                <a:solidFill>
                  <a:schemeClr val="accent2"/>
                </a:solidFill>
                <a:latin typeface="Calibri"/>
                <a:ea typeface="Calibri"/>
                <a:cs typeface="Calibri"/>
                <a:sym typeface="Calibri"/>
              </a:rPr>
              <a:t>Basic idea: beliefs “reweighted” by likelihood of evidence</a:t>
            </a:r>
            <a:endParaRPr/>
          </a:p>
          <a:p>
            <a:pPr indent="-342882" lvl="0" marL="342882" marR="0" rtl="0" algn="l">
              <a:lnSpc>
                <a:spcPct val="90000"/>
              </a:lnSpc>
              <a:spcBef>
                <a:spcPts val="480"/>
              </a:spcBef>
              <a:spcAft>
                <a:spcPts val="0"/>
              </a:spcAft>
              <a:buClr>
                <a:schemeClr val="accent2"/>
              </a:buClr>
              <a:buSzPts val="2400"/>
              <a:buFont typeface="Noto Sans Symbols"/>
              <a:buChar char="▪"/>
            </a:pPr>
            <a:r>
              <a:rPr lang="en-US" sz="2400">
                <a:solidFill>
                  <a:schemeClr val="accent2"/>
                </a:solidFill>
                <a:latin typeface="Calibri"/>
                <a:ea typeface="Calibri"/>
                <a:cs typeface="Calibri"/>
                <a:sym typeface="Calibri"/>
              </a:rPr>
              <a:t>Unlike passage of time, we have to renormalize</a:t>
            </a:r>
            <a:endParaRPr/>
          </a:p>
          <a:p>
            <a:pPr indent="-190482" lvl="0" marL="342882" marR="0" rtl="0" algn="l">
              <a:spcBef>
                <a:spcPts val="480"/>
              </a:spcBef>
              <a:spcAft>
                <a:spcPts val="0"/>
              </a:spcAft>
              <a:buClr>
                <a:schemeClr val="accent2"/>
              </a:buClr>
              <a:buSzPts val="2400"/>
              <a:buFont typeface="Noto Sans Symbols"/>
              <a:buNone/>
            </a:pPr>
            <a:r>
              <a:t/>
            </a:r>
            <a:endParaRPr sz="2400">
              <a:solidFill>
                <a:schemeClr val="accent2"/>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g29d33fe0db6_0_13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Example: Observation</a:t>
            </a:r>
            <a:endParaRPr/>
          </a:p>
        </p:txBody>
      </p:sp>
      <p:sp>
        <p:nvSpPr>
          <p:cNvPr id="864" name="Google Shape;864;g29d33fe0db6_0_131"/>
          <p:cNvSpPr txBox="1"/>
          <p:nvPr>
            <p:ph idx="1" type="body"/>
          </p:nvPr>
        </p:nvSpPr>
        <p:spPr>
          <a:xfrm>
            <a:off x="990600" y="1397001"/>
            <a:ext cx="10794900" cy="4729200"/>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o"/>
            </a:pPr>
            <a:r>
              <a:rPr lang="en-US" sz="2400">
                <a:latin typeface="Calibri"/>
                <a:ea typeface="Calibri"/>
                <a:cs typeface="Calibri"/>
                <a:sym typeface="Calibri"/>
              </a:rPr>
              <a:t>As we get observations, beliefs get reweighted, uncertainty “decreases”</a:t>
            </a:r>
            <a:endParaRPr sz="2400">
              <a:latin typeface="Calibri"/>
              <a:ea typeface="Calibri"/>
              <a:cs typeface="Calibri"/>
              <a:sym typeface="Calibri"/>
            </a:endParaRPr>
          </a:p>
        </p:txBody>
      </p:sp>
      <p:pic>
        <p:nvPicPr>
          <p:cNvPr id="865" name="Google Shape;865;g29d33fe0db6_0_131"/>
          <p:cNvPicPr preferRelativeResize="0"/>
          <p:nvPr/>
        </p:nvPicPr>
        <p:blipFill rotWithShape="1">
          <a:blip r:embed="rId3">
            <a:alphaModFix/>
          </a:blip>
          <a:srcRect b="0" l="0" r="0" t="0"/>
          <a:stretch/>
        </p:blipFill>
        <p:spPr>
          <a:xfrm>
            <a:off x="6553200" y="2514600"/>
            <a:ext cx="2505075" cy="1692275"/>
          </a:xfrm>
          <a:prstGeom prst="rect">
            <a:avLst/>
          </a:prstGeom>
          <a:noFill/>
          <a:ln>
            <a:noFill/>
          </a:ln>
        </p:spPr>
      </p:pic>
      <p:pic>
        <p:nvPicPr>
          <p:cNvPr id="866" name="Google Shape;866;g29d33fe0db6_0_131"/>
          <p:cNvPicPr preferRelativeResize="0"/>
          <p:nvPr/>
        </p:nvPicPr>
        <p:blipFill rotWithShape="1">
          <a:blip r:embed="rId4">
            <a:alphaModFix/>
          </a:blip>
          <a:srcRect b="2350" l="1597" r="2146" t="909"/>
          <a:stretch/>
        </p:blipFill>
        <p:spPr>
          <a:xfrm>
            <a:off x="2994025" y="2517775"/>
            <a:ext cx="2492375" cy="1697037"/>
          </a:xfrm>
          <a:prstGeom prst="rect">
            <a:avLst/>
          </a:prstGeom>
          <a:noFill/>
          <a:ln>
            <a:noFill/>
          </a:ln>
        </p:spPr>
      </p:pic>
      <p:sp>
        <p:nvSpPr>
          <p:cNvPr id="867" name="Google Shape;867;g29d33fe0db6_0_131"/>
          <p:cNvSpPr txBox="1"/>
          <p:nvPr/>
        </p:nvSpPr>
        <p:spPr>
          <a:xfrm>
            <a:off x="3048000" y="4335462"/>
            <a:ext cx="25179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Before observation</a:t>
            </a:r>
            <a:endParaRPr/>
          </a:p>
        </p:txBody>
      </p:sp>
      <p:sp>
        <p:nvSpPr>
          <p:cNvPr id="868" name="Google Shape;868;g29d33fe0db6_0_131"/>
          <p:cNvSpPr txBox="1"/>
          <p:nvPr/>
        </p:nvSpPr>
        <p:spPr>
          <a:xfrm>
            <a:off x="6778625" y="4335462"/>
            <a:ext cx="25179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After observation</a:t>
            </a:r>
            <a:endParaRPr/>
          </a:p>
        </p:txBody>
      </p:sp>
      <p:pic>
        <p:nvPicPr>
          <p:cNvPr descr="txp_fig" id="869" name="Google Shape;869;g29d33fe0db6_0_131"/>
          <p:cNvPicPr preferRelativeResize="0"/>
          <p:nvPr/>
        </p:nvPicPr>
        <p:blipFill rotWithShape="1">
          <a:blip r:embed="rId5">
            <a:alphaModFix/>
          </a:blip>
          <a:srcRect b="0" l="0" r="0" t="0"/>
          <a:stretch/>
        </p:blipFill>
        <p:spPr>
          <a:xfrm>
            <a:off x="4549775" y="5257800"/>
            <a:ext cx="2765426" cy="314325"/>
          </a:xfrm>
          <a:prstGeom prst="rect">
            <a:avLst/>
          </a:prstGeom>
          <a:noFill/>
          <a:ln>
            <a:noFill/>
          </a:ln>
        </p:spPr>
      </p:pic>
      <p:pic>
        <p:nvPicPr>
          <p:cNvPr id="870" name="Google Shape;870;g29d33fe0db6_0_131"/>
          <p:cNvPicPr preferRelativeResize="0"/>
          <p:nvPr/>
        </p:nvPicPr>
        <p:blipFill rotWithShape="1">
          <a:blip r:embed="rId6">
            <a:alphaModFix/>
          </a:blip>
          <a:srcRect b="0" l="0" r="0" t="0"/>
          <a:stretch/>
        </p:blipFill>
        <p:spPr>
          <a:xfrm>
            <a:off x="9372600" y="4058769"/>
            <a:ext cx="2436812" cy="2521887"/>
          </a:xfrm>
          <a:prstGeom prst="rect">
            <a:avLst/>
          </a:prstGeom>
          <a:noFill/>
          <a:ln>
            <a:noFill/>
          </a:ln>
        </p:spPr>
      </p:pic>
      <p:pic>
        <p:nvPicPr>
          <p:cNvPr id="871" name="Google Shape;871;g29d33fe0db6_0_131"/>
          <p:cNvPicPr preferRelativeResize="0"/>
          <p:nvPr/>
        </p:nvPicPr>
        <p:blipFill rotWithShape="1">
          <a:blip r:embed="rId7">
            <a:alphaModFix/>
          </a:blip>
          <a:srcRect b="0" l="0" r="0" t="0"/>
          <a:stretch/>
        </p:blipFill>
        <p:spPr>
          <a:xfrm>
            <a:off x="152903" y="4114800"/>
            <a:ext cx="2561219" cy="252471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g29d33fe0db6_0_143"/>
          <p:cNvSpPr txBox="1"/>
          <p:nvPr>
            <p:ph type="title"/>
          </p:nvPr>
        </p:nvSpPr>
        <p:spPr>
          <a:xfrm>
            <a:off x="0" y="-25400"/>
            <a:ext cx="9982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Example: Weather HMM</a:t>
            </a:r>
            <a:endParaRPr/>
          </a:p>
        </p:txBody>
      </p:sp>
      <p:cxnSp>
        <p:nvCxnSpPr>
          <p:cNvPr id="878" name="Google Shape;878;g29d33fe0db6_0_143"/>
          <p:cNvCxnSpPr>
            <a:endCxn id="879" idx="2"/>
          </p:cNvCxnSpPr>
          <p:nvPr/>
        </p:nvCxnSpPr>
        <p:spPr>
          <a:xfrm>
            <a:off x="2133600" y="4327525"/>
            <a:ext cx="533400" cy="0"/>
          </a:xfrm>
          <a:prstGeom prst="straightConnector1">
            <a:avLst/>
          </a:prstGeom>
          <a:noFill/>
          <a:ln cap="flat" cmpd="sng" w="9525">
            <a:solidFill>
              <a:srgbClr val="2E2E97"/>
            </a:solidFill>
            <a:prstDash val="solid"/>
            <a:round/>
            <a:headEnd len="sm" w="sm" type="none"/>
            <a:tailEnd len="med" w="med" type="stealth"/>
          </a:ln>
        </p:spPr>
      </p:cxnSp>
      <p:graphicFrame>
        <p:nvGraphicFramePr>
          <p:cNvPr id="880" name="Google Shape;880;g29d33fe0db6_0_143"/>
          <p:cNvGraphicFramePr/>
          <p:nvPr/>
        </p:nvGraphicFramePr>
        <p:xfrm>
          <a:off x="7543800" y="4251325"/>
          <a:ext cx="3000000" cy="3000000"/>
        </p:xfrm>
        <a:graphic>
          <a:graphicData uri="http://schemas.openxmlformats.org/drawingml/2006/table">
            <a:tbl>
              <a:tblPr bandRow="1" firstRow="1">
                <a:noFill/>
                <a:tableStyleId>{C3AB730E-046B-42DB-B8D2-120C7F23E699}</a:tableStyleId>
              </a:tblPr>
              <a:tblGrid>
                <a:gridCol w="570675"/>
                <a:gridCol w="574425"/>
                <a:gridCol w="1064700"/>
              </a:tblGrid>
              <a:tr h="38112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R</a:t>
                      </a:r>
                      <a:r>
                        <a:rPr b="0" baseline="-25000" lang="en-US" sz="1800" u="none" cap="none" strike="noStrike">
                          <a:solidFill>
                            <a:srgbClr val="333399"/>
                          </a:solidFill>
                          <a:latin typeface="Calibri"/>
                          <a:ea typeface="Calibri"/>
                          <a:cs typeface="Calibri"/>
                          <a:sym typeface="Calibri"/>
                        </a:rPr>
                        <a:t>t</a:t>
                      </a:r>
                      <a:endParaRPr b="0" baseline="-2500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R</a:t>
                      </a:r>
                      <a:r>
                        <a:rPr b="0" baseline="-25000" lang="en-US" sz="1800" u="none" cap="none" strike="noStrike">
                          <a:solidFill>
                            <a:srgbClr val="333399"/>
                          </a:solidFill>
                          <a:latin typeface="Calibri"/>
                          <a:ea typeface="Calibri"/>
                          <a:cs typeface="Calibri"/>
                          <a:sym typeface="Calibri"/>
                        </a:rPr>
                        <a:t>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P(R</a:t>
                      </a:r>
                      <a:r>
                        <a:rPr b="0" baseline="-25000" lang="en-US" sz="1800" u="none" cap="none" strike="noStrike">
                          <a:solidFill>
                            <a:srgbClr val="333399"/>
                          </a:solidFill>
                          <a:latin typeface="Calibri"/>
                          <a:ea typeface="Calibri"/>
                          <a:cs typeface="Calibri"/>
                          <a:sym typeface="Calibri"/>
                        </a:rPr>
                        <a:t>t+1</a:t>
                      </a:r>
                      <a:r>
                        <a:rPr b="0" lang="en-US" sz="1800" u="none" cap="none" strike="noStrike">
                          <a:solidFill>
                            <a:srgbClr val="333399"/>
                          </a:solidFill>
                          <a:latin typeface="Calibri"/>
                          <a:ea typeface="Calibri"/>
                          <a:cs typeface="Calibri"/>
                          <a:sym typeface="Calibri"/>
                        </a:rPr>
                        <a:t>|R</a:t>
                      </a:r>
                      <a:r>
                        <a:rPr b="0" baseline="-25000" lang="en-US" sz="1800" u="none" cap="none" strike="noStrike">
                          <a:solidFill>
                            <a:srgbClr val="333399"/>
                          </a:solidFill>
                          <a:latin typeface="Calibri"/>
                          <a:ea typeface="Calibri"/>
                          <a:cs typeface="Calibri"/>
                          <a:sym typeface="Calibri"/>
                        </a:rPr>
                        <a:t>t</a:t>
                      </a:r>
                      <a:r>
                        <a:rPr b="0" lang="en-US" sz="1800" u="none" cap="none" strike="noStrike">
                          <a:solidFill>
                            <a:srgbClr val="333399"/>
                          </a:solidFill>
                          <a:latin typeface="Calibri"/>
                          <a:ea typeface="Calibri"/>
                          <a:cs typeface="Calibri"/>
                          <a:sym typeface="Calibri"/>
                        </a:rPr>
                        <a:t>)</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lt1"/>
                    </a:solidFill>
                  </a:tcPr>
                </a:tc>
              </a:tr>
              <a:tr h="36587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+r</a:t>
                      </a:r>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0.7</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+r</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-r</a:t>
                      </a:r>
                      <a:endParaRPr b="0" sz="1800" u="none" cap="none" strike="noStrike">
                        <a:solidFill>
                          <a:srgbClr val="333399"/>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0.3</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-r</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0.3</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-r</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-r</a:t>
                      </a:r>
                      <a:endParaRPr b="0" sz="1800" u="none" cap="none" strike="noStrike">
                        <a:solidFill>
                          <a:srgbClr val="333399"/>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0.7</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cxnSp>
        <p:nvCxnSpPr>
          <p:cNvPr id="881" name="Google Shape;881;g29d33fe0db6_0_143"/>
          <p:cNvCxnSpPr/>
          <p:nvPr/>
        </p:nvCxnSpPr>
        <p:spPr>
          <a:xfrm>
            <a:off x="3657600" y="4716463"/>
            <a:ext cx="0" cy="503100"/>
          </a:xfrm>
          <a:prstGeom prst="straightConnector1">
            <a:avLst/>
          </a:prstGeom>
          <a:noFill/>
          <a:ln cap="flat" cmpd="sng" w="9525">
            <a:solidFill>
              <a:srgbClr val="2E2E97"/>
            </a:solidFill>
            <a:prstDash val="solid"/>
            <a:round/>
            <a:headEnd len="sm" w="sm" type="none"/>
            <a:tailEnd len="med" w="med" type="stealth"/>
          </a:ln>
        </p:spPr>
      </p:cxnSp>
      <p:cxnSp>
        <p:nvCxnSpPr>
          <p:cNvPr id="882" name="Google Shape;882;g29d33fe0db6_0_143"/>
          <p:cNvCxnSpPr>
            <a:endCxn id="883" idx="2"/>
          </p:cNvCxnSpPr>
          <p:nvPr/>
        </p:nvCxnSpPr>
        <p:spPr>
          <a:xfrm flipH="1" rot="10800000">
            <a:off x="4419600" y="4327525"/>
            <a:ext cx="533400" cy="7800"/>
          </a:xfrm>
          <a:prstGeom prst="straightConnector1">
            <a:avLst/>
          </a:prstGeom>
          <a:noFill/>
          <a:ln cap="flat" cmpd="sng" w="9525">
            <a:solidFill>
              <a:srgbClr val="2E2E97"/>
            </a:solidFill>
            <a:prstDash val="solid"/>
            <a:round/>
            <a:headEnd len="sm" w="sm" type="none"/>
            <a:tailEnd len="med" w="med" type="stealth"/>
          </a:ln>
        </p:spPr>
      </p:cxnSp>
      <p:cxnSp>
        <p:nvCxnSpPr>
          <p:cNvPr id="884" name="Google Shape;884;g29d33fe0db6_0_143"/>
          <p:cNvCxnSpPr/>
          <p:nvPr/>
        </p:nvCxnSpPr>
        <p:spPr>
          <a:xfrm>
            <a:off x="5943600" y="4724401"/>
            <a:ext cx="0" cy="503100"/>
          </a:xfrm>
          <a:prstGeom prst="straightConnector1">
            <a:avLst/>
          </a:prstGeom>
          <a:noFill/>
          <a:ln cap="flat" cmpd="sng" w="9525">
            <a:solidFill>
              <a:srgbClr val="2E2E97"/>
            </a:solidFill>
            <a:prstDash val="solid"/>
            <a:round/>
            <a:headEnd len="sm" w="sm" type="none"/>
            <a:tailEnd len="med" w="med" type="stealth"/>
          </a:ln>
        </p:spPr>
      </p:cxnSp>
      <p:graphicFrame>
        <p:nvGraphicFramePr>
          <p:cNvPr id="885" name="Google Shape;885;g29d33fe0db6_0_143"/>
          <p:cNvGraphicFramePr/>
          <p:nvPr/>
        </p:nvGraphicFramePr>
        <p:xfrm>
          <a:off x="9906000" y="4251325"/>
          <a:ext cx="3000000" cy="3000000"/>
        </p:xfrm>
        <a:graphic>
          <a:graphicData uri="http://schemas.openxmlformats.org/drawingml/2006/table">
            <a:tbl>
              <a:tblPr bandRow="1" firstRow="1">
                <a:noFill/>
                <a:tableStyleId>{C3AB730E-046B-42DB-B8D2-120C7F23E699}</a:tableStyleId>
              </a:tblPr>
              <a:tblGrid>
                <a:gridCol w="570675"/>
                <a:gridCol w="574425"/>
                <a:gridCol w="1064700"/>
              </a:tblGrid>
              <a:tr h="38112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R</a:t>
                      </a:r>
                      <a:r>
                        <a:rPr b="0" baseline="-25000" lang="en-US" sz="1800" u="none" cap="none" strike="noStrike">
                          <a:solidFill>
                            <a:srgbClr val="333399"/>
                          </a:solidFill>
                          <a:latin typeface="Calibri"/>
                          <a:ea typeface="Calibri"/>
                          <a:cs typeface="Calibri"/>
                          <a:sym typeface="Calibri"/>
                        </a:rPr>
                        <a:t>t</a:t>
                      </a:r>
                      <a:endParaRPr b="0" baseline="-2500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U</a:t>
                      </a:r>
                      <a:r>
                        <a:rPr b="0" baseline="-25000" lang="en-US" sz="1800" u="none" cap="none" strike="noStrike">
                          <a:solidFill>
                            <a:srgbClr val="333399"/>
                          </a:solidFill>
                          <a:latin typeface="Calibri"/>
                          <a:ea typeface="Calibri"/>
                          <a:cs typeface="Calibri"/>
                          <a:sym typeface="Calibri"/>
                        </a:rPr>
                        <a:t>t</a:t>
                      </a:r>
                      <a:endParaRPr b="0" baseline="-25000" sz="1800" u="none" cap="none" strike="noStrike">
                        <a:solidFill>
                          <a:srgbClr val="333399"/>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P(U</a:t>
                      </a:r>
                      <a:r>
                        <a:rPr b="0" baseline="-25000" lang="en-US" sz="1800" u="none" cap="none" strike="noStrike">
                          <a:solidFill>
                            <a:srgbClr val="333399"/>
                          </a:solidFill>
                          <a:latin typeface="Calibri"/>
                          <a:ea typeface="Calibri"/>
                          <a:cs typeface="Calibri"/>
                          <a:sym typeface="Calibri"/>
                        </a:rPr>
                        <a:t>t</a:t>
                      </a:r>
                      <a:r>
                        <a:rPr b="0" lang="en-US" sz="1800" u="none" cap="none" strike="noStrike">
                          <a:solidFill>
                            <a:srgbClr val="333399"/>
                          </a:solidFill>
                          <a:latin typeface="Calibri"/>
                          <a:ea typeface="Calibri"/>
                          <a:cs typeface="Calibri"/>
                          <a:sym typeface="Calibri"/>
                        </a:rPr>
                        <a:t>|R</a:t>
                      </a:r>
                      <a:r>
                        <a:rPr b="0" baseline="-25000" lang="en-US" sz="1800" u="none" cap="none" strike="noStrike">
                          <a:solidFill>
                            <a:srgbClr val="333399"/>
                          </a:solidFill>
                          <a:latin typeface="Calibri"/>
                          <a:ea typeface="Calibri"/>
                          <a:cs typeface="Calibri"/>
                          <a:sym typeface="Calibri"/>
                        </a:rPr>
                        <a:t>t</a:t>
                      </a:r>
                      <a:r>
                        <a:rPr b="0" lang="en-US" sz="1800" u="none" cap="none" strike="noStrike">
                          <a:solidFill>
                            <a:srgbClr val="333399"/>
                          </a:solidFill>
                          <a:latin typeface="Calibri"/>
                          <a:ea typeface="Calibri"/>
                          <a:cs typeface="Calibri"/>
                          <a:sym typeface="Calibri"/>
                        </a:rPr>
                        <a:t>)</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lt1"/>
                    </a:solidFill>
                  </a:tcPr>
                </a:tc>
              </a:tr>
              <a:tr h="365875">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+r</a:t>
                      </a:r>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+u</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0.9</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+r</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-u</a:t>
                      </a:r>
                      <a:endParaRPr b="0" sz="1800" u="none" cap="none" strike="noStrike">
                        <a:solidFill>
                          <a:srgbClr val="333399"/>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0.1</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-r</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+u</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0.2</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-r</a:t>
                      </a:r>
                      <a:endParaRPr b="0" sz="1800" u="none" cap="none" strike="noStrike">
                        <a:solidFill>
                          <a:srgbClr val="333399"/>
                        </a:solidFill>
                        <a:latin typeface="Calibri"/>
                        <a:ea typeface="Calibri"/>
                        <a:cs typeface="Calibri"/>
                        <a:sym typeface="Calibri"/>
                      </a:endParaRPr>
                    </a:p>
                  </a:txBody>
                  <a:tcPr marT="45725" marB="45725" marR="91450" marL="9145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99"/>
                        </a:buClr>
                        <a:buSzPts val="1800"/>
                        <a:buFont typeface="Calibri"/>
                        <a:buNone/>
                      </a:pPr>
                      <a:r>
                        <a:rPr b="0" lang="en-US" sz="1800" u="none" cap="none" strike="noStrike">
                          <a:solidFill>
                            <a:srgbClr val="333399"/>
                          </a:solidFill>
                          <a:latin typeface="Calibri"/>
                          <a:ea typeface="Calibri"/>
                          <a:cs typeface="Calibri"/>
                          <a:sym typeface="Calibri"/>
                        </a:rPr>
                        <a:t>-u</a:t>
                      </a:r>
                      <a:endParaRPr b="0" sz="1800" u="none" cap="none" strike="noStrike">
                        <a:solidFill>
                          <a:srgbClr val="333399"/>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u="none" cap="none" strike="noStrike">
                          <a:solidFill>
                            <a:srgbClr val="333399"/>
                          </a:solidFill>
                          <a:latin typeface="Calibri"/>
                          <a:ea typeface="Calibri"/>
                          <a:cs typeface="Calibri"/>
                          <a:sym typeface="Calibri"/>
                        </a:rPr>
                        <a:t>0.8</a:t>
                      </a:r>
                      <a:endParaRPr/>
                    </a:p>
                  </a:txBody>
                  <a:tcPr marT="45725" marB="45725" marR="91450" marL="9145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886" name="Google Shape;886;g29d33fe0db6_0_143"/>
          <p:cNvSpPr/>
          <p:nvPr/>
        </p:nvSpPr>
        <p:spPr>
          <a:xfrm>
            <a:off x="2667000" y="5241925"/>
            <a:ext cx="1981200" cy="762000"/>
          </a:xfrm>
          <a:prstGeom prst="ellipse">
            <a:avLst/>
          </a:prstGeom>
          <a:solidFill>
            <a:srgbClr val="BFBFBF"/>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333399"/>
                </a:solidFill>
                <a:latin typeface="Calibri"/>
                <a:ea typeface="Calibri"/>
                <a:cs typeface="Calibri"/>
                <a:sym typeface="Calibri"/>
              </a:rPr>
              <a:t>Umbrella</a:t>
            </a:r>
            <a:r>
              <a:rPr baseline="-25000" lang="en-US" sz="1800">
                <a:solidFill>
                  <a:srgbClr val="333399"/>
                </a:solidFill>
                <a:latin typeface="Calibri"/>
                <a:ea typeface="Calibri"/>
                <a:cs typeface="Calibri"/>
                <a:sym typeface="Calibri"/>
              </a:rPr>
              <a:t>1</a:t>
            </a:r>
            <a:endParaRPr/>
          </a:p>
        </p:txBody>
      </p:sp>
      <p:sp>
        <p:nvSpPr>
          <p:cNvPr id="887" name="Google Shape;887;g29d33fe0db6_0_143"/>
          <p:cNvSpPr/>
          <p:nvPr/>
        </p:nvSpPr>
        <p:spPr>
          <a:xfrm>
            <a:off x="4953000" y="5241925"/>
            <a:ext cx="1981200" cy="762000"/>
          </a:xfrm>
          <a:prstGeom prst="ellipse">
            <a:avLst/>
          </a:prstGeom>
          <a:solidFill>
            <a:srgbClr val="BFBFBF"/>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333399"/>
                </a:solidFill>
                <a:latin typeface="Calibri"/>
                <a:ea typeface="Calibri"/>
                <a:cs typeface="Calibri"/>
                <a:sym typeface="Calibri"/>
              </a:rPr>
              <a:t>Umbrella</a:t>
            </a:r>
            <a:r>
              <a:rPr baseline="-25000" lang="en-US" sz="1800">
                <a:solidFill>
                  <a:srgbClr val="333399"/>
                </a:solidFill>
                <a:latin typeface="Calibri"/>
                <a:ea typeface="Calibri"/>
                <a:cs typeface="Calibri"/>
                <a:sym typeface="Calibri"/>
              </a:rPr>
              <a:t>2</a:t>
            </a:r>
            <a:endParaRPr/>
          </a:p>
        </p:txBody>
      </p:sp>
      <p:sp>
        <p:nvSpPr>
          <p:cNvPr id="888" name="Google Shape;888;g29d33fe0db6_0_143"/>
          <p:cNvSpPr/>
          <p:nvPr/>
        </p:nvSpPr>
        <p:spPr>
          <a:xfrm>
            <a:off x="381000" y="3946525"/>
            <a:ext cx="1981200" cy="762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333399"/>
                </a:solidFill>
                <a:latin typeface="Calibri"/>
                <a:ea typeface="Calibri"/>
                <a:cs typeface="Calibri"/>
                <a:sym typeface="Calibri"/>
              </a:rPr>
              <a:t>Rain</a:t>
            </a:r>
            <a:r>
              <a:rPr baseline="-25000" lang="en-US" sz="1800">
                <a:solidFill>
                  <a:srgbClr val="333399"/>
                </a:solidFill>
                <a:latin typeface="Calibri"/>
                <a:ea typeface="Calibri"/>
                <a:cs typeface="Calibri"/>
                <a:sym typeface="Calibri"/>
              </a:rPr>
              <a:t>0</a:t>
            </a:r>
            <a:endParaRPr/>
          </a:p>
        </p:txBody>
      </p:sp>
      <p:sp>
        <p:nvSpPr>
          <p:cNvPr id="879" name="Google Shape;879;g29d33fe0db6_0_143"/>
          <p:cNvSpPr/>
          <p:nvPr/>
        </p:nvSpPr>
        <p:spPr>
          <a:xfrm>
            <a:off x="2667000" y="3946525"/>
            <a:ext cx="1981200" cy="762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333399"/>
                </a:solidFill>
                <a:latin typeface="Calibri"/>
                <a:ea typeface="Calibri"/>
                <a:cs typeface="Calibri"/>
                <a:sym typeface="Calibri"/>
              </a:rPr>
              <a:t>Rain</a:t>
            </a:r>
            <a:r>
              <a:rPr baseline="-25000" lang="en-US" sz="1800">
                <a:solidFill>
                  <a:srgbClr val="333399"/>
                </a:solidFill>
                <a:latin typeface="Calibri"/>
                <a:ea typeface="Calibri"/>
                <a:cs typeface="Calibri"/>
                <a:sym typeface="Calibri"/>
              </a:rPr>
              <a:t>1</a:t>
            </a:r>
            <a:endParaRPr/>
          </a:p>
        </p:txBody>
      </p:sp>
      <p:sp>
        <p:nvSpPr>
          <p:cNvPr id="883" name="Google Shape;883;g29d33fe0db6_0_143"/>
          <p:cNvSpPr/>
          <p:nvPr/>
        </p:nvSpPr>
        <p:spPr>
          <a:xfrm>
            <a:off x="4953000" y="3946525"/>
            <a:ext cx="1981200" cy="76200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333399"/>
                </a:solidFill>
                <a:latin typeface="Calibri"/>
                <a:ea typeface="Calibri"/>
                <a:cs typeface="Calibri"/>
                <a:sym typeface="Calibri"/>
              </a:rPr>
              <a:t>Rain</a:t>
            </a:r>
            <a:r>
              <a:rPr baseline="-25000" lang="en-US" sz="1800">
                <a:solidFill>
                  <a:srgbClr val="333399"/>
                </a:solidFill>
                <a:latin typeface="Calibri"/>
                <a:ea typeface="Calibri"/>
                <a:cs typeface="Calibri"/>
                <a:sym typeface="Calibri"/>
              </a:rPr>
              <a:t>2</a:t>
            </a:r>
            <a:endParaRPr/>
          </a:p>
        </p:txBody>
      </p:sp>
      <p:pic>
        <p:nvPicPr>
          <p:cNvPr id="889" name="Google Shape;889;g29d33fe0db6_0_143"/>
          <p:cNvPicPr preferRelativeResize="0"/>
          <p:nvPr/>
        </p:nvPicPr>
        <p:blipFill rotWithShape="1">
          <a:blip r:embed="rId3">
            <a:alphaModFix/>
          </a:blip>
          <a:srcRect b="0" l="0" r="0" t="0"/>
          <a:stretch/>
        </p:blipFill>
        <p:spPr>
          <a:xfrm>
            <a:off x="9305378" y="63500"/>
            <a:ext cx="2621611" cy="890016"/>
          </a:xfrm>
          <a:prstGeom prst="rect">
            <a:avLst/>
          </a:prstGeom>
          <a:noFill/>
          <a:ln>
            <a:noFill/>
          </a:ln>
        </p:spPr>
      </p:pic>
      <p:cxnSp>
        <p:nvCxnSpPr>
          <p:cNvPr id="890" name="Google Shape;890;g29d33fe0db6_0_143"/>
          <p:cNvCxnSpPr/>
          <p:nvPr/>
        </p:nvCxnSpPr>
        <p:spPr>
          <a:xfrm>
            <a:off x="6934200" y="4327525"/>
            <a:ext cx="381000" cy="0"/>
          </a:xfrm>
          <a:prstGeom prst="straightConnector1">
            <a:avLst/>
          </a:prstGeom>
          <a:noFill/>
          <a:ln cap="flat" cmpd="sng" w="9525">
            <a:solidFill>
              <a:srgbClr val="2E2E97"/>
            </a:solidFill>
            <a:prstDash val="solid"/>
            <a:round/>
            <a:headEnd len="sm" w="sm" type="none"/>
            <a:tailEnd len="med" w="med" type="stealth"/>
          </a:ln>
        </p:spPr>
      </p:cxnSp>
      <p:sp>
        <p:nvSpPr>
          <p:cNvPr id="891" name="Google Shape;891;g29d33fe0db6_0_143"/>
          <p:cNvSpPr txBox="1"/>
          <p:nvPr/>
        </p:nvSpPr>
        <p:spPr>
          <a:xfrm>
            <a:off x="762000" y="2895600"/>
            <a:ext cx="1165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B(+r) = 0.5</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B(-r)  = 0.5</a:t>
            </a:r>
            <a:endParaRPr/>
          </a:p>
        </p:txBody>
      </p:sp>
      <p:sp>
        <p:nvSpPr>
          <p:cNvPr id="892" name="Google Shape;892;g29d33fe0db6_0_143"/>
          <p:cNvSpPr txBox="1"/>
          <p:nvPr/>
        </p:nvSpPr>
        <p:spPr>
          <a:xfrm>
            <a:off x="3055405" y="1828800"/>
            <a:ext cx="12228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B’(+r) = 0.5</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B’(-r)  = 0.5</a:t>
            </a:r>
            <a:endParaRPr/>
          </a:p>
        </p:txBody>
      </p:sp>
      <p:sp>
        <p:nvSpPr>
          <p:cNvPr id="893" name="Google Shape;893;g29d33fe0db6_0_143"/>
          <p:cNvSpPr txBox="1"/>
          <p:nvPr/>
        </p:nvSpPr>
        <p:spPr>
          <a:xfrm>
            <a:off x="3048000" y="2858869"/>
            <a:ext cx="1399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B(+r) = 0.818</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B(-r)  = 0.182</a:t>
            </a:r>
            <a:endParaRPr/>
          </a:p>
        </p:txBody>
      </p:sp>
      <p:sp>
        <p:nvSpPr>
          <p:cNvPr id="894" name="Google Shape;894;g29d33fe0db6_0_143"/>
          <p:cNvSpPr txBox="1"/>
          <p:nvPr/>
        </p:nvSpPr>
        <p:spPr>
          <a:xfrm>
            <a:off x="5265205" y="1828800"/>
            <a:ext cx="14568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B’(+r) = 0.627</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B’(-r)  = 0.373</a:t>
            </a:r>
            <a:endParaRPr/>
          </a:p>
        </p:txBody>
      </p:sp>
      <p:sp>
        <p:nvSpPr>
          <p:cNvPr id="895" name="Google Shape;895;g29d33fe0db6_0_143"/>
          <p:cNvSpPr txBox="1"/>
          <p:nvPr/>
        </p:nvSpPr>
        <p:spPr>
          <a:xfrm>
            <a:off x="5257800" y="2895600"/>
            <a:ext cx="1399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B(+r) = 0.883</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B(-r)  = 0.117</a:t>
            </a:r>
            <a:endParaRPr/>
          </a:p>
        </p:txBody>
      </p:sp>
      <p:cxnSp>
        <p:nvCxnSpPr>
          <p:cNvPr id="896" name="Google Shape;896;g29d33fe0db6_0_143"/>
          <p:cNvCxnSpPr>
            <a:stCxn id="891" idx="3"/>
            <a:endCxn id="892" idx="1"/>
          </p:cNvCxnSpPr>
          <p:nvPr/>
        </p:nvCxnSpPr>
        <p:spPr>
          <a:xfrm flipH="1" rot="10800000">
            <a:off x="1927200" y="2152050"/>
            <a:ext cx="1128300" cy="1066800"/>
          </a:xfrm>
          <a:prstGeom prst="straightConnector1">
            <a:avLst/>
          </a:prstGeom>
          <a:noFill/>
          <a:ln cap="flat" cmpd="sng" w="9525">
            <a:solidFill>
              <a:srgbClr val="2E2E97"/>
            </a:solidFill>
            <a:prstDash val="solid"/>
            <a:round/>
            <a:headEnd len="sm" w="sm" type="none"/>
            <a:tailEnd len="med" w="med" type="stealth"/>
          </a:ln>
        </p:spPr>
      </p:cxnSp>
      <p:cxnSp>
        <p:nvCxnSpPr>
          <p:cNvPr id="897" name="Google Shape;897;g29d33fe0db6_0_143"/>
          <p:cNvCxnSpPr>
            <a:endCxn id="893" idx="0"/>
          </p:cNvCxnSpPr>
          <p:nvPr/>
        </p:nvCxnSpPr>
        <p:spPr>
          <a:xfrm flipH="1">
            <a:off x="3747600" y="2514469"/>
            <a:ext cx="62400" cy="344400"/>
          </a:xfrm>
          <a:prstGeom prst="straightConnector1">
            <a:avLst/>
          </a:prstGeom>
          <a:noFill/>
          <a:ln cap="flat" cmpd="sng" w="9525">
            <a:solidFill>
              <a:srgbClr val="2E2E97"/>
            </a:solidFill>
            <a:prstDash val="solid"/>
            <a:round/>
            <a:headEnd len="sm" w="sm" type="none"/>
            <a:tailEnd len="med" w="med" type="stealth"/>
          </a:ln>
        </p:spPr>
      </p:cxnSp>
      <p:cxnSp>
        <p:nvCxnSpPr>
          <p:cNvPr id="898" name="Google Shape;898;g29d33fe0db6_0_143"/>
          <p:cNvCxnSpPr/>
          <p:nvPr/>
        </p:nvCxnSpPr>
        <p:spPr>
          <a:xfrm>
            <a:off x="6019800" y="2514600"/>
            <a:ext cx="10500" cy="344400"/>
          </a:xfrm>
          <a:prstGeom prst="straightConnector1">
            <a:avLst/>
          </a:prstGeom>
          <a:noFill/>
          <a:ln cap="flat" cmpd="sng" w="9525">
            <a:solidFill>
              <a:srgbClr val="2E2E97"/>
            </a:solidFill>
            <a:prstDash val="solid"/>
            <a:round/>
            <a:headEnd len="sm" w="sm" type="none"/>
            <a:tailEnd len="med" w="med" type="stealth"/>
          </a:ln>
        </p:spPr>
      </p:cxnSp>
      <p:cxnSp>
        <p:nvCxnSpPr>
          <p:cNvPr id="899" name="Google Shape;899;g29d33fe0db6_0_143"/>
          <p:cNvCxnSpPr>
            <a:stCxn id="893" idx="3"/>
            <a:endCxn id="894" idx="1"/>
          </p:cNvCxnSpPr>
          <p:nvPr/>
        </p:nvCxnSpPr>
        <p:spPr>
          <a:xfrm flipH="1" rot="10800000">
            <a:off x="4447200" y="2151919"/>
            <a:ext cx="818100" cy="1030200"/>
          </a:xfrm>
          <a:prstGeom prst="straightConnector1">
            <a:avLst/>
          </a:prstGeom>
          <a:noFill/>
          <a:ln cap="flat" cmpd="sng" w="9525">
            <a:solidFill>
              <a:srgbClr val="2E2E97"/>
            </a:solidFill>
            <a:prstDash val="solid"/>
            <a:round/>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4000"/>
              <a:t>Markov Assumption: Conditional Independence</a:t>
            </a:r>
            <a:endParaRPr sz="4000"/>
          </a:p>
        </p:txBody>
      </p:sp>
      <p:sp>
        <p:nvSpPr>
          <p:cNvPr id="126" name="Google Shape;126;p4"/>
          <p:cNvSpPr txBox="1"/>
          <p:nvPr>
            <p:ph idx="1" type="body"/>
          </p:nvPr>
        </p:nvSpPr>
        <p:spPr>
          <a:xfrm>
            <a:off x="2438400" y="3200400"/>
            <a:ext cx="8077200" cy="3154363"/>
          </a:xfrm>
          <a:prstGeom prst="rect">
            <a:avLst/>
          </a:prstGeom>
          <a:noFill/>
          <a:ln>
            <a:noFill/>
          </a:ln>
        </p:spPr>
        <p:txBody>
          <a:bodyPr anchorCtr="0" anchor="t" bIns="45700" lIns="91425" spcFirstLastPara="1" rIns="91425" wrap="square" tIns="45700">
            <a:noAutofit/>
          </a:bodyPr>
          <a:lstStyle/>
          <a:p>
            <a:pPr indent="-342882" lvl="0" marL="342882" rtl="0" algn="l">
              <a:lnSpc>
                <a:spcPct val="80000"/>
              </a:lnSpc>
              <a:spcBef>
                <a:spcPts val="0"/>
              </a:spcBef>
              <a:spcAft>
                <a:spcPts val="0"/>
              </a:spcAft>
              <a:buSzPts val="2800"/>
              <a:buChar char="o"/>
            </a:pPr>
            <a:r>
              <a:rPr lang="en-US" sz="2800"/>
              <a:t>Basic conditional independence:</a:t>
            </a:r>
            <a:endParaRPr/>
          </a:p>
          <a:p>
            <a:pPr indent="-285736" lvl="1" marL="742913" rtl="0" algn="l">
              <a:lnSpc>
                <a:spcPct val="80000"/>
              </a:lnSpc>
              <a:spcBef>
                <a:spcPts val="480"/>
              </a:spcBef>
              <a:spcAft>
                <a:spcPts val="0"/>
              </a:spcAft>
              <a:buSzPts val="2400"/>
              <a:buChar char="o"/>
            </a:pPr>
            <a:r>
              <a:rPr lang="en-US" sz="2400"/>
              <a:t>Past and future independent given the present</a:t>
            </a:r>
            <a:endParaRPr/>
          </a:p>
          <a:p>
            <a:pPr indent="-285736" lvl="1" marL="742913" rtl="0" algn="l">
              <a:lnSpc>
                <a:spcPct val="80000"/>
              </a:lnSpc>
              <a:spcBef>
                <a:spcPts val="480"/>
              </a:spcBef>
              <a:spcAft>
                <a:spcPts val="0"/>
              </a:spcAft>
              <a:buSzPts val="2400"/>
              <a:buChar char="o"/>
            </a:pPr>
            <a:r>
              <a:rPr lang="en-US" sz="2400"/>
              <a:t>Each time step only depends on the previous</a:t>
            </a:r>
            <a:endParaRPr/>
          </a:p>
          <a:p>
            <a:pPr indent="-285736" lvl="1" marL="742913" rtl="0" algn="l">
              <a:lnSpc>
                <a:spcPct val="80000"/>
              </a:lnSpc>
              <a:spcBef>
                <a:spcPts val="480"/>
              </a:spcBef>
              <a:spcAft>
                <a:spcPts val="0"/>
              </a:spcAft>
              <a:buSzPts val="2400"/>
              <a:buChar char="o"/>
            </a:pPr>
            <a:r>
              <a:rPr lang="en-US" sz="2400"/>
              <a:t>This is called the (first order) Markov property</a:t>
            </a:r>
            <a:endParaRPr/>
          </a:p>
          <a:p>
            <a:pPr indent="-133336" lvl="1" marL="742913" rtl="0" algn="l">
              <a:lnSpc>
                <a:spcPct val="80000"/>
              </a:lnSpc>
              <a:spcBef>
                <a:spcPts val="480"/>
              </a:spcBef>
              <a:spcAft>
                <a:spcPts val="0"/>
              </a:spcAft>
              <a:buSzPts val="2400"/>
              <a:buNone/>
            </a:pPr>
            <a:r>
              <a:t/>
            </a:r>
            <a:endParaRPr sz="2400"/>
          </a:p>
        </p:txBody>
      </p:sp>
      <p:pic>
        <p:nvPicPr>
          <p:cNvPr id="127" name="Google Shape;127;p4"/>
          <p:cNvPicPr preferRelativeResize="0"/>
          <p:nvPr/>
        </p:nvPicPr>
        <p:blipFill rotWithShape="1">
          <a:blip r:embed="rId3">
            <a:alphaModFix/>
          </a:blip>
          <a:srcRect b="0" l="0" r="0" t="0"/>
          <a:stretch/>
        </p:blipFill>
        <p:spPr>
          <a:xfrm>
            <a:off x="2667002" y="1399767"/>
            <a:ext cx="6790812" cy="149583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g29d33fe0db6_0_170"/>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Online Belief Updates</a:t>
            </a:r>
            <a:endParaRPr/>
          </a:p>
        </p:txBody>
      </p:sp>
      <p:sp>
        <p:nvSpPr>
          <p:cNvPr id="906" name="Google Shape;906;g29d33fe0db6_0_170"/>
          <p:cNvSpPr txBox="1"/>
          <p:nvPr>
            <p:ph idx="1" type="body"/>
          </p:nvPr>
        </p:nvSpPr>
        <p:spPr>
          <a:xfrm>
            <a:off x="406400" y="1397001"/>
            <a:ext cx="11379300" cy="4729200"/>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o"/>
            </a:pPr>
            <a:r>
              <a:rPr lang="en-US" sz="2400">
                <a:latin typeface="Calibri"/>
                <a:ea typeface="Calibri"/>
                <a:cs typeface="Calibri"/>
                <a:sym typeface="Calibri"/>
              </a:rPr>
              <a:t>Every time step, we start with current P(X | evidence)</a:t>
            </a:r>
            <a:endParaRPr/>
          </a:p>
          <a:p>
            <a:pPr indent="-342882" lvl="0" marL="342882" rtl="0" algn="l">
              <a:spcBef>
                <a:spcPts val="480"/>
              </a:spcBef>
              <a:spcAft>
                <a:spcPts val="0"/>
              </a:spcAft>
              <a:buSzPts val="2400"/>
              <a:buChar char="o"/>
            </a:pPr>
            <a:r>
              <a:rPr lang="en-US" sz="2400">
                <a:latin typeface="Calibri"/>
                <a:ea typeface="Calibri"/>
                <a:cs typeface="Calibri"/>
                <a:sym typeface="Calibri"/>
              </a:rPr>
              <a:t>We update for time:</a:t>
            </a:r>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342882" lvl="0" marL="342882" rtl="0" algn="l">
              <a:spcBef>
                <a:spcPts val="480"/>
              </a:spcBef>
              <a:spcAft>
                <a:spcPts val="0"/>
              </a:spcAft>
              <a:buSzPts val="2400"/>
              <a:buChar char="o"/>
            </a:pPr>
            <a:r>
              <a:rPr lang="en-US" sz="2400">
                <a:latin typeface="Calibri"/>
                <a:ea typeface="Calibri"/>
                <a:cs typeface="Calibri"/>
                <a:sym typeface="Calibri"/>
              </a:rPr>
              <a:t>We update for evidence:</a:t>
            </a:r>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342882" lvl="0" marL="342882" rtl="0" algn="l">
              <a:spcBef>
                <a:spcPts val="480"/>
              </a:spcBef>
              <a:spcAft>
                <a:spcPts val="0"/>
              </a:spcAft>
              <a:buSzPts val="2400"/>
              <a:buChar char="o"/>
            </a:pPr>
            <a:r>
              <a:rPr lang="en-US" sz="2400">
                <a:latin typeface="Calibri"/>
                <a:ea typeface="Calibri"/>
                <a:cs typeface="Calibri"/>
                <a:sym typeface="Calibri"/>
              </a:rPr>
              <a:t>The forward algorithm does both at once (and doesn’t normalize)</a:t>
            </a:r>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p:txBody>
      </p:sp>
      <p:pic>
        <p:nvPicPr>
          <p:cNvPr descr="txp_fig" id="907" name="Google Shape;907;g29d33fe0db6_0_170"/>
          <p:cNvPicPr preferRelativeResize="0"/>
          <p:nvPr/>
        </p:nvPicPr>
        <p:blipFill rotWithShape="1">
          <a:blip r:embed="rId3">
            <a:alphaModFix/>
          </a:blip>
          <a:srcRect b="0" l="0" r="0" t="0"/>
          <a:stretch/>
        </p:blipFill>
        <p:spPr>
          <a:xfrm>
            <a:off x="1295400" y="2740025"/>
            <a:ext cx="6629398" cy="612775"/>
          </a:xfrm>
          <a:prstGeom prst="rect">
            <a:avLst/>
          </a:prstGeom>
          <a:noFill/>
          <a:ln>
            <a:noFill/>
          </a:ln>
        </p:spPr>
      </p:pic>
      <p:pic>
        <p:nvPicPr>
          <p:cNvPr descr="txp_fig" id="908" name="Google Shape;908;g29d33fe0db6_0_170"/>
          <p:cNvPicPr preferRelativeResize="0"/>
          <p:nvPr/>
        </p:nvPicPr>
        <p:blipFill rotWithShape="1">
          <a:blip r:embed="rId4">
            <a:alphaModFix/>
          </a:blip>
          <a:srcRect b="0" l="0" r="0" t="0"/>
          <a:stretch/>
        </p:blipFill>
        <p:spPr>
          <a:xfrm>
            <a:off x="1219200" y="4945062"/>
            <a:ext cx="5114925" cy="312738"/>
          </a:xfrm>
          <a:prstGeom prst="rect">
            <a:avLst/>
          </a:prstGeom>
          <a:noFill/>
          <a:ln>
            <a:noFill/>
          </a:ln>
        </p:spPr>
      </p:pic>
      <p:grpSp>
        <p:nvGrpSpPr>
          <p:cNvPr id="909" name="Google Shape;909;g29d33fe0db6_0_170"/>
          <p:cNvGrpSpPr/>
          <p:nvPr/>
        </p:nvGrpSpPr>
        <p:grpSpPr>
          <a:xfrm>
            <a:off x="8991600" y="2338607"/>
            <a:ext cx="2049379" cy="701422"/>
            <a:chOff x="4800" y="1056"/>
            <a:chExt cx="876" cy="300"/>
          </a:xfrm>
        </p:grpSpPr>
        <p:sp>
          <p:nvSpPr>
            <p:cNvPr id="910" name="Google Shape;910;g29d33fe0db6_0_170"/>
            <p:cNvSpPr/>
            <p:nvPr/>
          </p:nvSpPr>
          <p:spPr>
            <a:xfrm>
              <a:off x="5376" y="1056"/>
              <a:ext cx="300" cy="3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X</a:t>
              </a:r>
              <a:r>
                <a:rPr baseline="-25000" lang="en-US" sz="2400">
                  <a:solidFill>
                    <a:schemeClr val="dk1"/>
                  </a:solidFill>
                  <a:latin typeface="Calibri"/>
                  <a:ea typeface="Calibri"/>
                  <a:cs typeface="Calibri"/>
                  <a:sym typeface="Calibri"/>
                </a:rPr>
                <a:t>2</a:t>
              </a:r>
              <a:endParaRPr/>
            </a:p>
          </p:txBody>
        </p:sp>
        <p:cxnSp>
          <p:nvCxnSpPr>
            <p:cNvPr id="911" name="Google Shape;911;g29d33fe0db6_0_170"/>
            <p:cNvCxnSpPr>
              <a:stCxn id="912" idx="6"/>
              <a:endCxn id="910" idx="2"/>
            </p:cNvCxnSpPr>
            <p:nvPr/>
          </p:nvCxnSpPr>
          <p:spPr>
            <a:xfrm>
              <a:off x="5100" y="1206"/>
              <a:ext cx="300" cy="0"/>
            </a:xfrm>
            <a:prstGeom prst="straightConnector1">
              <a:avLst/>
            </a:prstGeom>
            <a:noFill/>
            <a:ln cap="flat" cmpd="sng" w="28575">
              <a:solidFill>
                <a:schemeClr val="dk1"/>
              </a:solidFill>
              <a:prstDash val="solid"/>
              <a:round/>
              <a:headEnd len="med" w="med" type="none"/>
              <a:tailEnd len="lg" w="lg" type="triangle"/>
            </a:ln>
          </p:spPr>
        </p:cxnSp>
        <p:sp>
          <p:nvSpPr>
            <p:cNvPr id="912" name="Google Shape;912;g29d33fe0db6_0_170"/>
            <p:cNvSpPr/>
            <p:nvPr/>
          </p:nvSpPr>
          <p:spPr>
            <a:xfrm>
              <a:off x="4800" y="1056"/>
              <a:ext cx="300" cy="3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X</a:t>
              </a:r>
              <a:r>
                <a:rPr baseline="-25000" lang="en-US" sz="2400">
                  <a:solidFill>
                    <a:schemeClr val="dk1"/>
                  </a:solidFill>
                  <a:latin typeface="Calibri"/>
                  <a:ea typeface="Calibri"/>
                  <a:cs typeface="Calibri"/>
                  <a:sym typeface="Calibri"/>
                </a:rPr>
                <a:t>1</a:t>
              </a:r>
              <a:endParaRPr/>
            </a:p>
          </p:txBody>
        </p:sp>
      </p:grpSp>
      <p:grpSp>
        <p:nvGrpSpPr>
          <p:cNvPr id="913" name="Google Shape;913;g29d33fe0db6_0_170"/>
          <p:cNvGrpSpPr/>
          <p:nvPr/>
        </p:nvGrpSpPr>
        <p:grpSpPr>
          <a:xfrm>
            <a:off x="9525000" y="3657600"/>
            <a:ext cx="680357" cy="2051954"/>
            <a:chOff x="5256" y="2199"/>
            <a:chExt cx="300" cy="905"/>
          </a:xfrm>
        </p:grpSpPr>
        <p:sp>
          <p:nvSpPr>
            <p:cNvPr id="914" name="Google Shape;914;g29d33fe0db6_0_170"/>
            <p:cNvSpPr/>
            <p:nvPr/>
          </p:nvSpPr>
          <p:spPr>
            <a:xfrm>
              <a:off x="5256" y="2199"/>
              <a:ext cx="300" cy="3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X</a:t>
              </a:r>
              <a:r>
                <a:rPr baseline="-25000" lang="en-US" sz="2400">
                  <a:solidFill>
                    <a:schemeClr val="dk1"/>
                  </a:solidFill>
                  <a:latin typeface="Calibri"/>
                  <a:ea typeface="Calibri"/>
                  <a:cs typeface="Calibri"/>
                  <a:sym typeface="Calibri"/>
                </a:rPr>
                <a:t>2</a:t>
              </a:r>
              <a:endParaRPr baseline="-25000" sz="1400">
                <a:solidFill>
                  <a:schemeClr val="dk1"/>
                </a:solidFill>
                <a:latin typeface="Calibri"/>
                <a:ea typeface="Calibri"/>
                <a:cs typeface="Calibri"/>
                <a:sym typeface="Calibri"/>
              </a:endParaRPr>
            </a:p>
          </p:txBody>
        </p:sp>
        <p:cxnSp>
          <p:nvCxnSpPr>
            <p:cNvPr id="915" name="Google Shape;915;g29d33fe0db6_0_170"/>
            <p:cNvCxnSpPr>
              <a:stCxn id="914" idx="4"/>
              <a:endCxn id="916" idx="0"/>
            </p:cNvCxnSpPr>
            <p:nvPr/>
          </p:nvCxnSpPr>
          <p:spPr>
            <a:xfrm>
              <a:off x="5406" y="2499"/>
              <a:ext cx="0" cy="300"/>
            </a:xfrm>
            <a:prstGeom prst="straightConnector1">
              <a:avLst/>
            </a:prstGeom>
            <a:noFill/>
            <a:ln cap="flat" cmpd="sng" w="28575">
              <a:solidFill>
                <a:schemeClr val="dk1"/>
              </a:solidFill>
              <a:prstDash val="solid"/>
              <a:round/>
              <a:headEnd len="med" w="med" type="none"/>
              <a:tailEnd len="lg" w="lg" type="triangle"/>
            </a:ln>
          </p:spPr>
        </p:cxnSp>
        <p:sp>
          <p:nvSpPr>
            <p:cNvPr id="916" name="Google Shape;916;g29d33fe0db6_0_170"/>
            <p:cNvSpPr/>
            <p:nvPr/>
          </p:nvSpPr>
          <p:spPr>
            <a:xfrm>
              <a:off x="5256" y="2804"/>
              <a:ext cx="300" cy="3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Calibri"/>
                  <a:ea typeface="Calibri"/>
                  <a:cs typeface="Calibri"/>
                  <a:sym typeface="Calibri"/>
                </a:rPr>
                <a:t>E</a:t>
              </a:r>
              <a:r>
                <a:rPr baseline="-25000" lang="en-US" sz="2400">
                  <a:solidFill>
                    <a:schemeClr val="dk1"/>
                  </a:solidFill>
                  <a:latin typeface="Calibri"/>
                  <a:ea typeface="Calibri"/>
                  <a:cs typeface="Calibri"/>
                  <a:sym typeface="Calibri"/>
                </a:rPr>
                <a:t>2</a:t>
              </a:r>
              <a:endParaRPr baseline="-25000" sz="1400">
                <a:solidFill>
                  <a:schemeClr val="dk1"/>
                </a:solidFill>
                <a:latin typeface="Calibri"/>
                <a:ea typeface="Calibri"/>
                <a:cs typeface="Calibri"/>
                <a:sym typeface="Calibri"/>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g29d33fe0db6_0_18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The Forward Algorithm</a:t>
            </a:r>
            <a:endParaRPr/>
          </a:p>
        </p:txBody>
      </p:sp>
      <p:sp>
        <p:nvSpPr>
          <p:cNvPr id="923" name="Google Shape;923;g29d33fe0db6_0_186"/>
          <p:cNvSpPr txBox="1"/>
          <p:nvPr>
            <p:ph idx="1" type="body"/>
          </p:nvPr>
        </p:nvSpPr>
        <p:spPr>
          <a:xfrm>
            <a:off x="1066800" y="1219200"/>
            <a:ext cx="8458200" cy="4526100"/>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o"/>
            </a:pPr>
            <a:r>
              <a:rPr lang="en-US" sz="2400">
                <a:latin typeface="Calibri"/>
                <a:ea typeface="Calibri"/>
                <a:cs typeface="Calibri"/>
                <a:sym typeface="Calibri"/>
              </a:rPr>
              <a:t>We are given evidence at each time and want to know</a:t>
            </a:r>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342882" lvl="0" marL="342882" rtl="0" algn="l">
              <a:spcBef>
                <a:spcPts val="480"/>
              </a:spcBef>
              <a:spcAft>
                <a:spcPts val="0"/>
              </a:spcAft>
              <a:buSzPts val="2400"/>
              <a:buChar char="o"/>
            </a:pPr>
            <a:r>
              <a:rPr lang="en-US" sz="2400">
                <a:latin typeface="Calibri"/>
                <a:ea typeface="Calibri"/>
                <a:cs typeface="Calibri"/>
                <a:sym typeface="Calibri"/>
              </a:rPr>
              <a:t>We can derive the following updates</a:t>
            </a:r>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342882" lvl="0" marL="342882" rtl="0" algn="l">
              <a:spcBef>
                <a:spcPts val="480"/>
              </a:spcBef>
              <a:spcAft>
                <a:spcPts val="0"/>
              </a:spcAft>
              <a:buSzPts val="2400"/>
              <a:buFont typeface="Noto Sans Symbols"/>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39682" lvl="0" marL="342882" rtl="0" algn="l">
              <a:spcBef>
                <a:spcPts val="640"/>
              </a:spcBef>
              <a:spcAft>
                <a:spcPts val="0"/>
              </a:spcAft>
              <a:buSzPts val="3200"/>
              <a:buNone/>
            </a:pPr>
            <a:r>
              <a:t/>
            </a:r>
            <a:endParaRPr>
              <a:latin typeface="Calibri"/>
              <a:ea typeface="Calibri"/>
              <a:cs typeface="Calibri"/>
              <a:sym typeface="Calibri"/>
            </a:endParaRPr>
          </a:p>
        </p:txBody>
      </p:sp>
      <p:pic>
        <p:nvPicPr>
          <p:cNvPr descr="txp_fig" id="924" name="Google Shape;924;g29d33fe0db6_0_186"/>
          <p:cNvPicPr preferRelativeResize="0"/>
          <p:nvPr/>
        </p:nvPicPr>
        <p:blipFill rotWithShape="1">
          <a:blip r:embed="rId3">
            <a:alphaModFix/>
          </a:blip>
          <a:srcRect b="0" l="0" r="0" t="0"/>
          <a:stretch/>
        </p:blipFill>
        <p:spPr>
          <a:xfrm>
            <a:off x="2743200" y="3800475"/>
            <a:ext cx="3154362" cy="615950"/>
          </a:xfrm>
          <a:prstGeom prst="rect">
            <a:avLst/>
          </a:prstGeom>
          <a:noFill/>
          <a:ln>
            <a:noFill/>
          </a:ln>
        </p:spPr>
      </p:pic>
      <p:pic>
        <p:nvPicPr>
          <p:cNvPr descr="txp_fig" id="925" name="Google Shape;925;g29d33fe0db6_0_186"/>
          <p:cNvPicPr preferRelativeResize="0"/>
          <p:nvPr/>
        </p:nvPicPr>
        <p:blipFill rotWithShape="1">
          <a:blip r:embed="rId4">
            <a:alphaModFix/>
          </a:blip>
          <a:srcRect b="0" l="0" r="0" t="0"/>
          <a:stretch/>
        </p:blipFill>
        <p:spPr>
          <a:xfrm>
            <a:off x="1255713" y="3260725"/>
            <a:ext cx="3468686" cy="315913"/>
          </a:xfrm>
          <a:prstGeom prst="rect">
            <a:avLst/>
          </a:prstGeom>
          <a:noFill/>
          <a:ln>
            <a:noFill/>
          </a:ln>
        </p:spPr>
      </p:pic>
      <p:pic>
        <p:nvPicPr>
          <p:cNvPr descr="txp_fig" id="926" name="Google Shape;926;g29d33fe0db6_0_186"/>
          <p:cNvPicPr preferRelativeResize="0"/>
          <p:nvPr/>
        </p:nvPicPr>
        <p:blipFill rotWithShape="1">
          <a:blip r:embed="rId5">
            <a:alphaModFix/>
          </a:blip>
          <a:srcRect b="0" l="0" r="0" t="0"/>
          <a:stretch/>
        </p:blipFill>
        <p:spPr>
          <a:xfrm>
            <a:off x="2727325" y="4632325"/>
            <a:ext cx="5781674" cy="615950"/>
          </a:xfrm>
          <a:prstGeom prst="rect">
            <a:avLst/>
          </a:prstGeom>
          <a:noFill/>
          <a:ln>
            <a:noFill/>
          </a:ln>
        </p:spPr>
      </p:pic>
      <p:pic>
        <p:nvPicPr>
          <p:cNvPr descr="txp_fig" id="927" name="Google Shape;927;g29d33fe0db6_0_186"/>
          <p:cNvPicPr preferRelativeResize="0"/>
          <p:nvPr/>
        </p:nvPicPr>
        <p:blipFill rotWithShape="1">
          <a:blip r:embed="rId6">
            <a:alphaModFix/>
          </a:blip>
          <a:srcRect b="0" l="0" r="0" t="0"/>
          <a:stretch/>
        </p:blipFill>
        <p:spPr>
          <a:xfrm>
            <a:off x="2773363" y="5470525"/>
            <a:ext cx="5840413" cy="615950"/>
          </a:xfrm>
          <a:prstGeom prst="rect">
            <a:avLst/>
          </a:prstGeom>
          <a:noFill/>
          <a:ln>
            <a:noFill/>
          </a:ln>
        </p:spPr>
      </p:pic>
      <p:pic>
        <p:nvPicPr>
          <p:cNvPr descr="txp_fig" id="928" name="Google Shape;928;g29d33fe0db6_0_186"/>
          <p:cNvPicPr preferRelativeResize="0"/>
          <p:nvPr/>
        </p:nvPicPr>
        <p:blipFill rotWithShape="1">
          <a:blip r:embed="rId7">
            <a:alphaModFix/>
          </a:blip>
          <a:srcRect b="0" l="0" r="0" t="0"/>
          <a:stretch/>
        </p:blipFill>
        <p:spPr>
          <a:xfrm>
            <a:off x="3424238" y="1905000"/>
            <a:ext cx="2822576" cy="315913"/>
          </a:xfrm>
          <a:prstGeom prst="rect">
            <a:avLst/>
          </a:prstGeom>
          <a:noFill/>
          <a:ln>
            <a:noFill/>
          </a:ln>
        </p:spPr>
      </p:pic>
      <p:sp>
        <p:nvSpPr>
          <p:cNvPr id="929" name="Google Shape;929;g29d33fe0db6_0_186"/>
          <p:cNvSpPr/>
          <p:nvPr/>
        </p:nvSpPr>
        <p:spPr>
          <a:xfrm>
            <a:off x="8305800" y="2819400"/>
            <a:ext cx="3581400" cy="990600"/>
          </a:xfrm>
          <a:prstGeom prst="wedgeRectCallout">
            <a:avLst>
              <a:gd fmla="val -146411" name="adj1"/>
              <a:gd fmla="val 10671" name="adj2"/>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We can normalize as we go if we want to have P(x|e) at each time step, or just once at the end…</a:t>
            </a:r>
            <a:endParaRPr/>
          </a:p>
        </p:txBody>
      </p:sp>
      <p:sp>
        <p:nvSpPr>
          <p:cNvPr id="930" name="Google Shape;930;g29d33fe0db6_0_186"/>
          <p:cNvSpPr txBox="1"/>
          <p:nvPr/>
        </p:nvSpPr>
        <p:spPr>
          <a:xfrm>
            <a:off x="7696200" y="6488113"/>
            <a:ext cx="4495800" cy="3693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rgbClr val="FF0000"/>
                </a:solidFill>
                <a:latin typeface="Calibri"/>
                <a:ea typeface="Calibri"/>
                <a:cs typeface="Calibri"/>
                <a:sym typeface="Calibri"/>
              </a:rPr>
              <a:t>[Demo: Ghostbusters Exact Filtering (L15D2)]</a:t>
            </a:r>
            <a:endParaRPr/>
          </a:p>
        </p:txBody>
      </p:sp>
      <p:sp>
        <p:nvSpPr>
          <p:cNvPr id="931" name="Google Shape;931;g29d33fe0db6_0_186"/>
          <p:cNvSpPr txBox="1"/>
          <p:nvPr/>
        </p:nvSpPr>
        <p:spPr>
          <a:xfrm>
            <a:off x="3143150" y="3352800"/>
            <a:ext cx="114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g29d33fe0db6_0_7"/>
          <p:cNvSpPr txBox="1"/>
          <p:nvPr>
            <p:ph type="title"/>
          </p:nvPr>
        </p:nvSpPr>
        <p:spPr>
          <a:xfrm>
            <a:off x="0" y="-25400"/>
            <a:ext cx="121920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Inference: Prediction</a:t>
            </a:r>
            <a:endParaRPr/>
          </a:p>
        </p:txBody>
      </p:sp>
      <p:sp>
        <p:nvSpPr>
          <p:cNvPr id="938" name="Google Shape;938;g29d33fe0db6_0_7"/>
          <p:cNvSpPr txBox="1"/>
          <p:nvPr>
            <p:ph idx="1" type="body"/>
          </p:nvPr>
        </p:nvSpPr>
        <p:spPr>
          <a:xfrm>
            <a:off x="406400" y="1397001"/>
            <a:ext cx="11379300" cy="47292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o"/>
            </a:pPr>
            <a:r>
              <a:rPr lang="en-US"/>
              <a:t>Prediction</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342900" lvl="0" marL="457200" marR="0" rtl="0" algn="l">
              <a:lnSpc>
                <a:spcPct val="100000"/>
              </a:lnSpc>
              <a:spcBef>
                <a:spcPts val="360"/>
              </a:spcBef>
              <a:spcAft>
                <a:spcPts val="0"/>
              </a:spcAft>
              <a:buSzPts val="1800"/>
              <a:buChar char="o"/>
            </a:pPr>
            <a:r>
              <a:rPr lang="en-US"/>
              <a:t>Smoothing</a:t>
            </a:r>
            <a:endParaRPr/>
          </a:p>
          <a:p>
            <a:pPr indent="0" lvl="0" marL="457200" rtl="0" algn="l">
              <a:spcBef>
                <a:spcPts val="360"/>
              </a:spcBef>
              <a:spcAft>
                <a:spcPts val="0"/>
              </a:spcAft>
              <a:buNone/>
            </a:pPr>
            <a:r>
              <a:t/>
            </a:r>
            <a:endParaRPr/>
          </a:p>
        </p:txBody>
      </p:sp>
      <p:sp>
        <p:nvSpPr>
          <p:cNvPr id="939" name="Google Shape;939;g29d33fe0db6_0_7"/>
          <p:cNvSpPr txBox="1"/>
          <p:nvPr>
            <p:ph idx="12" type="sldNum"/>
          </p:nvPr>
        </p:nvSpPr>
        <p:spPr>
          <a:xfrm>
            <a:off x="6553200" y="6245225"/>
            <a:ext cx="21336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500"/>
              <a:buFont typeface="Arial"/>
              <a:buNone/>
            </a:pPr>
            <a:fld id="{00000000-1234-1234-1234-123412341234}" type="slidenum">
              <a:rPr lang="en-US"/>
              <a:t>‹#›</a:t>
            </a:fld>
            <a:endParaRPr/>
          </a:p>
        </p:txBody>
      </p:sp>
      <p:pic>
        <p:nvPicPr>
          <p:cNvPr id="940" name="Google Shape;940;g29d33fe0db6_0_7"/>
          <p:cNvPicPr preferRelativeResize="0"/>
          <p:nvPr/>
        </p:nvPicPr>
        <p:blipFill>
          <a:blip r:embed="rId3">
            <a:alphaModFix/>
          </a:blip>
          <a:stretch>
            <a:fillRect/>
          </a:stretch>
        </p:blipFill>
        <p:spPr>
          <a:xfrm>
            <a:off x="2224075" y="2457450"/>
            <a:ext cx="7743825" cy="971550"/>
          </a:xfrm>
          <a:prstGeom prst="rect">
            <a:avLst/>
          </a:prstGeom>
          <a:noFill/>
          <a:ln>
            <a:noFill/>
          </a:ln>
        </p:spPr>
      </p:pic>
      <p:pic>
        <p:nvPicPr>
          <p:cNvPr id="941" name="Google Shape;941;g29d33fe0db6_0_7"/>
          <p:cNvPicPr preferRelativeResize="0"/>
          <p:nvPr/>
        </p:nvPicPr>
        <p:blipFill>
          <a:blip r:embed="rId4">
            <a:alphaModFix/>
          </a:blip>
          <a:stretch>
            <a:fillRect/>
          </a:stretch>
        </p:blipFill>
        <p:spPr>
          <a:xfrm>
            <a:off x="956138" y="4306913"/>
            <a:ext cx="11115675" cy="2047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g29d33fe0db6_0_520"/>
          <p:cNvSpPr txBox="1"/>
          <p:nvPr>
            <p:ph type="title"/>
          </p:nvPr>
        </p:nvSpPr>
        <p:spPr>
          <a:xfrm>
            <a:off x="0" y="-25400"/>
            <a:ext cx="121920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Inference: Smoothing</a:t>
            </a:r>
            <a:endParaRPr/>
          </a:p>
        </p:txBody>
      </p:sp>
      <p:sp>
        <p:nvSpPr>
          <p:cNvPr id="948" name="Google Shape;948;g29d33fe0db6_0_520"/>
          <p:cNvSpPr txBox="1"/>
          <p:nvPr>
            <p:ph idx="1" type="body"/>
          </p:nvPr>
        </p:nvSpPr>
        <p:spPr>
          <a:xfrm>
            <a:off x="406400" y="1397001"/>
            <a:ext cx="11379300" cy="4729200"/>
          </a:xfrm>
          <a:prstGeom prst="rect">
            <a:avLst/>
          </a:prstGeom>
        </p:spPr>
        <p:txBody>
          <a:bodyPr anchorCtr="0" anchor="t" bIns="45700" lIns="91425" spcFirstLastPara="1" rIns="91425" wrap="square" tIns="45700">
            <a:noAutofit/>
          </a:bodyPr>
          <a:lstStyle/>
          <a:p>
            <a:pPr indent="-342900" lvl="0" marL="457200" marR="0" rtl="0" algn="l">
              <a:lnSpc>
                <a:spcPct val="100000"/>
              </a:lnSpc>
              <a:spcBef>
                <a:spcPts val="360"/>
              </a:spcBef>
              <a:spcAft>
                <a:spcPts val="0"/>
              </a:spcAft>
              <a:buSzPts val="1800"/>
              <a:buChar char="o"/>
            </a:pPr>
            <a:r>
              <a:rPr lang="en-US"/>
              <a:t>Smoothing</a:t>
            </a:r>
            <a:endParaRPr/>
          </a:p>
          <a:p>
            <a:pPr indent="0" lvl="0" marL="457200" rtl="0" algn="l">
              <a:spcBef>
                <a:spcPts val="360"/>
              </a:spcBef>
              <a:spcAft>
                <a:spcPts val="0"/>
              </a:spcAft>
              <a:buNone/>
            </a:pPr>
            <a:r>
              <a:t/>
            </a:r>
            <a:endParaRPr/>
          </a:p>
        </p:txBody>
      </p:sp>
      <p:sp>
        <p:nvSpPr>
          <p:cNvPr id="949" name="Google Shape;949;g29d33fe0db6_0_520"/>
          <p:cNvSpPr txBox="1"/>
          <p:nvPr>
            <p:ph idx="12" type="sldNum"/>
          </p:nvPr>
        </p:nvSpPr>
        <p:spPr>
          <a:xfrm>
            <a:off x="6553200" y="6245225"/>
            <a:ext cx="21336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950" name="Google Shape;950;g29d33fe0db6_0_520"/>
          <p:cNvPicPr preferRelativeResize="0"/>
          <p:nvPr/>
        </p:nvPicPr>
        <p:blipFill>
          <a:blip r:embed="rId3">
            <a:alphaModFix/>
          </a:blip>
          <a:stretch>
            <a:fillRect/>
          </a:stretch>
        </p:blipFill>
        <p:spPr>
          <a:xfrm>
            <a:off x="538200" y="2311088"/>
            <a:ext cx="11115675" cy="20478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g29d33fe0db6_0_14"/>
          <p:cNvSpPr txBox="1"/>
          <p:nvPr>
            <p:ph type="title"/>
          </p:nvPr>
        </p:nvSpPr>
        <p:spPr>
          <a:xfrm>
            <a:off x="0" y="-25400"/>
            <a:ext cx="121920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chemeClr val="dk1"/>
                </a:solidFill>
              </a:rPr>
              <a:t>Inference: Smoothing</a:t>
            </a:r>
            <a:endParaRPr/>
          </a:p>
        </p:txBody>
      </p:sp>
      <p:grpSp>
        <p:nvGrpSpPr>
          <p:cNvPr id="957" name="Google Shape;957;g29d33fe0db6_0_14"/>
          <p:cNvGrpSpPr/>
          <p:nvPr/>
        </p:nvGrpSpPr>
        <p:grpSpPr>
          <a:xfrm>
            <a:off x="152400" y="1309400"/>
            <a:ext cx="11887200" cy="3933900"/>
            <a:chOff x="152400" y="1842800"/>
            <a:chExt cx="11887200" cy="3933900"/>
          </a:xfrm>
        </p:grpSpPr>
        <p:pic>
          <p:nvPicPr>
            <p:cNvPr id="958" name="Google Shape;958;g29d33fe0db6_0_14"/>
            <p:cNvPicPr preferRelativeResize="0"/>
            <p:nvPr/>
          </p:nvPicPr>
          <p:blipFill>
            <a:blip r:embed="rId3">
              <a:alphaModFix/>
            </a:blip>
            <a:stretch>
              <a:fillRect/>
            </a:stretch>
          </p:blipFill>
          <p:spPr>
            <a:xfrm>
              <a:off x="152400" y="1842800"/>
              <a:ext cx="11887200" cy="3933900"/>
            </a:xfrm>
            <a:prstGeom prst="rect">
              <a:avLst/>
            </a:prstGeom>
            <a:noFill/>
            <a:ln>
              <a:noFill/>
            </a:ln>
          </p:spPr>
        </p:pic>
        <p:sp>
          <p:nvSpPr>
            <p:cNvPr id="959" name="Google Shape;959;g29d33fe0db6_0_14"/>
            <p:cNvSpPr/>
            <p:nvPr/>
          </p:nvSpPr>
          <p:spPr>
            <a:xfrm>
              <a:off x="10661700" y="4895225"/>
              <a:ext cx="1377900" cy="387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alatino"/>
                <a:ea typeface="Palatino"/>
                <a:cs typeface="Palatino"/>
                <a:sym typeface="Palatino"/>
              </a:endParaRPr>
            </a:p>
          </p:txBody>
        </p:sp>
      </p:grpSp>
      <p:pic>
        <p:nvPicPr>
          <p:cNvPr id="960" name="Google Shape;960;g29d33fe0db6_0_14"/>
          <p:cNvPicPr preferRelativeResize="0"/>
          <p:nvPr/>
        </p:nvPicPr>
        <p:blipFill>
          <a:blip r:embed="rId4">
            <a:alphaModFix/>
          </a:blip>
          <a:stretch>
            <a:fillRect/>
          </a:stretch>
        </p:blipFill>
        <p:spPr>
          <a:xfrm>
            <a:off x="3124725" y="6238700"/>
            <a:ext cx="4800600" cy="4667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64" name="Shape 964"/>
        <p:cNvGrpSpPr/>
        <p:nvPr/>
      </p:nvGrpSpPr>
      <p:grpSpPr>
        <a:xfrm>
          <a:off x="0" y="0"/>
          <a:ext cx="0" cy="0"/>
          <a:chOff x="0" y="0"/>
          <a:chExt cx="0" cy="0"/>
        </a:xfrm>
      </p:grpSpPr>
      <p:sp>
        <p:nvSpPr>
          <p:cNvPr id="965" name="Google Shape;965;g29d3c64b486_0_0"/>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Most Likely Explanation</a:t>
            </a:r>
            <a:endParaRPr/>
          </a:p>
        </p:txBody>
      </p:sp>
      <p:pic>
        <p:nvPicPr>
          <p:cNvPr id="966" name="Google Shape;966;g29d3c64b486_0_0"/>
          <p:cNvPicPr preferRelativeResize="0"/>
          <p:nvPr/>
        </p:nvPicPr>
        <p:blipFill rotWithShape="1">
          <a:blip r:embed="rId3">
            <a:alphaModFix/>
          </a:blip>
          <a:srcRect b="0" l="0" r="0" t="0"/>
          <a:stretch/>
        </p:blipFill>
        <p:spPr>
          <a:xfrm>
            <a:off x="2138387" y="1442418"/>
            <a:ext cx="7797751" cy="472978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70" name="Shape 970"/>
        <p:cNvGrpSpPr/>
        <p:nvPr/>
      </p:nvGrpSpPr>
      <p:grpSpPr>
        <a:xfrm>
          <a:off x="0" y="0"/>
          <a:ext cx="0" cy="0"/>
          <a:chOff x="0" y="0"/>
          <a:chExt cx="0" cy="0"/>
        </a:xfrm>
      </p:grpSpPr>
      <p:sp>
        <p:nvSpPr>
          <p:cNvPr id="971" name="Google Shape;971;g29d3c64b486_0_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HMMs: MLE Queries</a:t>
            </a:r>
            <a:endParaRPr/>
          </a:p>
        </p:txBody>
      </p:sp>
      <p:sp>
        <p:nvSpPr>
          <p:cNvPr id="972" name="Google Shape;972;g29d3c64b486_0_6"/>
          <p:cNvSpPr txBox="1"/>
          <p:nvPr>
            <p:ph idx="1" type="body"/>
          </p:nvPr>
        </p:nvSpPr>
        <p:spPr>
          <a:xfrm>
            <a:off x="457200" y="1676400"/>
            <a:ext cx="7315200" cy="1630500"/>
          </a:xfrm>
          <a:prstGeom prst="rect">
            <a:avLst/>
          </a:prstGeom>
          <a:noFill/>
          <a:ln>
            <a:noFill/>
          </a:ln>
        </p:spPr>
        <p:txBody>
          <a:bodyPr anchorCtr="0" anchor="t" bIns="45700" lIns="91425" spcFirstLastPara="1" rIns="91425" wrap="square" tIns="45700">
            <a:noAutofit/>
          </a:bodyPr>
          <a:lstStyle/>
          <a:p>
            <a:pPr indent="-342882" lvl="0" marL="342882" rtl="0" algn="l">
              <a:lnSpc>
                <a:spcPct val="80000"/>
              </a:lnSpc>
              <a:spcBef>
                <a:spcPts val="0"/>
              </a:spcBef>
              <a:spcAft>
                <a:spcPts val="0"/>
              </a:spcAft>
              <a:buSzPts val="2800"/>
              <a:buChar char="o"/>
            </a:pPr>
            <a:r>
              <a:rPr lang="en-US" sz="2800">
                <a:latin typeface="Calibri"/>
                <a:ea typeface="Calibri"/>
                <a:cs typeface="Calibri"/>
                <a:sym typeface="Calibri"/>
              </a:rPr>
              <a:t>HMMs defined by</a:t>
            </a:r>
            <a:endParaRPr/>
          </a:p>
          <a:p>
            <a:pPr indent="-285737" lvl="1" marL="742913" rtl="0" algn="l">
              <a:lnSpc>
                <a:spcPct val="80000"/>
              </a:lnSpc>
              <a:spcBef>
                <a:spcPts val="480"/>
              </a:spcBef>
              <a:spcAft>
                <a:spcPts val="0"/>
              </a:spcAft>
              <a:buSzPts val="2400"/>
              <a:buChar char="o"/>
            </a:pPr>
            <a:r>
              <a:rPr lang="en-US" sz="2400">
                <a:latin typeface="Calibri"/>
                <a:ea typeface="Calibri"/>
                <a:cs typeface="Calibri"/>
                <a:sym typeface="Calibri"/>
              </a:rPr>
              <a:t>States X</a:t>
            </a:r>
            <a:endParaRPr/>
          </a:p>
          <a:p>
            <a:pPr indent="-285737" lvl="1" marL="742913" rtl="0" algn="l">
              <a:lnSpc>
                <a:spcPct val="80000"/>
              </a:lnSpc>
              <a:spcBef>
                <a:spcPts val="480"/>
              </a:spcBef>
              <a:spcAft>
                <a:spcPts val="0"/>
              </a:spcAft>
              <a:buSzPts val="2400"/>
              <a:buChar char="o"/>
            </a:pPr>
            <a:r>
              <a:rPr lang="en-US" sz="2400">
                <a:latin typeface="Calibri"/>
                <a:ea typeface="Calibri"/>
                <a:cs typeface="Calibri"/>
                <a:sym typeface="Calibri"/>
              </a:rPr>
              <a:t>Observations E</a:t>
            </a:r>
            <a:endParaRPr/>
          </a:p>
          <a:p>
            <a:pPr indent="-285737" lvl="1" marL="742913" rtl="0" algn="l">
              <a:lnSpc>
                <a:spcPct val="80000"/>
              </a:lnSpc>
              <a:spcBef>
                <a:spcPts val="480"/>
              </a:spcBef>
              <a:spcAft>
                <a:spcPts val="0"/>
              </a:spcAft>
              <a:buSzPts val="2400"/>
              <a:buChar char="o"/>
            </a:pPr>
            <a:r>
              <a:rPr lang="en-US" sz="2400">
                <a:latin typeface="Calibri"/>
                <a:ea typeface="Calibri"/>
                <a:cs typeface="Calibri"/>
                <a:sym typeface="Calibri"/>
              </a:rPr>
              <a:t>Initial distribution:</a:t>
            </a:r>
            <a:endParaRPr/>
          </a:p>
          <a:p>
            <a:pPr indent="-285737" lvl="1" marL="742913" rtl="0" algn="l">
              <a:lnSpc>
                <a:spcPct val="80000"/>
              </a:lnSpc>
              <a:spcBef>
                <a:spcPts val="480"/>
              </a:spcBef>
              <a:spcAft>
                <a:spcPts val="0"/>
              </a:spcAft>
              <a:buSzPts val="2400"/>
              <a:buChar char="o"/>
            </a:pPr>
            <a:r>
              <a:rPr lang="en-US" sz="2400">
                <a:latin typeface="Calibri"/>
                <a:ea typeface="Calibri"/>
                <a:cs typeface="Calibri"/>
                <a:sym typeface="Calibri"/>
              </a:rPr>
              <a:t>Transitions:</a:t>
            </a:r>
            <a:endParaRPr/>
          </a:p>
          <a:p>
            <a:pPr indent="-285737" lvl="1" marL="742913" rtl="0" algn="l">
              <a:lnSpc>
                <a:spcPct val="80000"/>
              </a:lnSpc>
              <a:spcBef>
                <a:spcPts val="480"/>
              </a:spcBef>
              <a:spcAft>
                <a:spcPts val="0"/>
              </a:spcAft>
              <a:buSzPts val="2400"/>
              <a:buChar char="o"/>
            </a:pPr>
            <a:r>
              <a:rPr lang="en-US" sz="2400">
                <a:latin typeface="Calibri"/>
                <a:ea typeface="Calibri"/>
                <a:cs typeface="Calibri"/>
                <a:sym typeface="Calibri"/>
              </a:rPr>
              <a:t>Emissions:</a:t>
            </a:r>
            <a:endParaRPr/>
          </a:p>
          <a:p>
            <a:pPr indent="-133337" lvl="1" marL="742913" rtl="0" algn="l">
              <a:lnSpc>
                <a:spcPct val="80000"/>
              </a:lnSpc>
              <a:spcBef>
                <a:spcPts val="480"/>
              </a:spcBef>
              <a:spcAft>
                <a:spcPts val="0"/>
              </a:spcAft>
              <a:buSzPts val="2400"/>
              <a:buNone/>
            </a:pPr>
            <a:r>
              <a:t/>
            </a:r>
            <a:endParaRPr sz="2400">
              <a:latin typeface="Calibri"/>
              <a:ea typeface="Calibri"/>
              <a:cs typeface="Calibri"/>
              <a:sym typeface="Calibri"/>
            </a:endParaRPr>
          </a:p>
          <a:p>
            <a:pPr indent="-165082" lvl="0" marL="342882" rtl="0" algn="l">
              <a:lnSpc>
                <a:spcPct val="80000"/>
              </a:lnSpc>
              <a:spcBef>
                <a:spcPts val="560"/>
              </a:spcBef>
              <a:spcAft>
                <a:spcPts val="0"/>
              </a:spcAft>
              <a:buSzPts val="2800"/>
              <a:buNone/>
            </a:pPr>
            <a:r>
              <a:t/>
            </a:r>
            <a:endParaRPr sz="2800">
              <a:latin typeface="Calibri"/>
              <a:ea typeface="Calibri"/>
              <a:cs typeface="Calibri"/>
              <a:sym typeface="Calibri"/>
            </a:endParaRPr>
          </a:p>
          <a:p>
            <a:pPr indent="-342882" lvl="0" marL="342882" rtl="0" algn="l">
              <a:lnSpc>
                <a:spcPct val="80000"/>
              </a:lnSpc>
              <a:spcBef>
                <a:spcPts val="560"/>
              </a:spcBef>
              <a:spcAft>
                <a:spcPts val="0"/>
              </a:spcAft>
              <a:buSzPts val="2800"/>
              <a:buChar char="o"/>
            </a:pPr>
            <a:r>
              <a:rPr lang="en-US" sz="2800">
                <a:latin typeface="Calibri"/>
                <a:ea typeface="Calibri"/>
                <a:cs typeface="Calibri"/>
                <a:sym typeface="Calibri"/>
              </a:rPr>
              <a:t>New query: most likely explanation:</a:t>
            </a:r>
            <a:endParaRPr/>
          </a:p>
          <a:p>
            <a:pPr indent="-165082" lvl="0" marL="342882" rtl="0" algn="l">
              <a:lnSpc>
                <a:spcPct val="80000"/>
              </a:lnSpc>
              <a:spcBef>
                <a:spcPts val="560"/>
              </a:spcBef>
              <a:spcAft>
                <a:spcPts val="0"/>
              </a:spcAft>
              <a:buSzPts val="2800"/>
              <a:buNone/>
            </a:pPr>
            <a:r>
              <a:t/>
            </a:r>
            <a:endParaRPr sz="2800">
              <a:latin typeface="Calibri"/>
              <a:ea typeface="Calibri"/>
              <a:cs typeface="Calibri"/>
              <a:sym typeface="Calibri"/>
            </a:endParaRPr>
          </a:p>
          <a:p>
            <a:pPr indent="-342882" lvl="0" marL="342882" rtl="0" algn="l">
              <a:lnSpc>
                <a:spcPct val="80000"/>
              </a:lnSpc>
              <a:spcBef>
                <a:spcPts val="560"/>
              </a:spcBef>
              <a:spcAft>
                <a:spcPts val="0"/>
              </a:spcAft>
              <a:buSzPts val="2800"/>
              <a:buChar char="o"/>
            </a:pPr>
            <a:r>
              <a:rPr lang="en-US" sz="2800">
                <a:latin typeface="Calibri"/>
                <a:ea typeface="Calibri"/>
                <a:cs typeface="Calibri"/>
                <a:sym typeface="Calibri"/>
              </a:rPr>
              <a:t>New method: the Viterbi algorithm</a:t>
            </a:r>
            <a:endParaRPr/>
          </a:p>
        </p:txBody>
      </p:sp>
      <p:pic>
        <p:nvPicPr>
          <p:cNvPr descr="txp_fig" id="973" name="Google Shape;973;g29d3c64b486_0_6"/>
          <p:cNvPicPr preferRelativeResize="0"/>
          <p:nvPr/>
        </p:nvPicPr>
        <p:blipFill rotWithShape="1">
          <a:blip r:embed="rId3">
            <a:alphaModFix/>
          </a:blip>
          <a:srcRect b="0" l="0" r="0" t="0"/>
          <a:stretch/>
        </p:blipFill>
        <p:spPr>
          <a:xfrm>
            <a:off x="3708402" y="3230561"/>
            <a:ext cx="1577789" cy="298451"/>
          </a:xfrm>
          <a:prstGeom prst="rect">
            <a:avLst/>
          </a:prstGeom>
          <a:noFill/>
          <a:ln>
            <a:noFill/>
          </a:ln>
        </p:spPr>
      </p:pic>
      <p:pic>
        <p:nvPicPr>
          <p:cNvPr descr="txp_fig" id="974" name="Google Shape;974;g29d3c64b486_0_6"/>
          <p:cNvPicPr preferRelativeResize="0"/>
          <p:nvPr/>
        </p:nvPicPr>
        <p:blipFill rotWithShape="1">
          <a:blip r:embed="rId4">
            <a:alphaModFix/>
          </a:blip>
          <a:srcRect b="0" l="0" r="0" t="0"/>
          <a:stretch/>
        </p:blipFill>
        <p:spPr>
          <a:xfrm>
            <a:off x="3708401" y="2849564"/>
            <a:ext cx="963226" cy="284163"/>
          </a:xfrm>
          <a:prstGeom prst="rect">
            <a:avLst/>
          </a:prstGeom>
          <a:noFill/>
          <a:ln>
            <a:noFill/>
          </a:ln>
        </p:spPr>
      </p:pic>
      <p:pic>
        <p:nvPicPr>
          <p:cNvPr descr="txp_fig" id="975" name="Google Shape;975;g29d3c64b486_0_6"/>
          <p:cNvPicPr preferRelativeResize="0"/>
          <p:nvPr/>
        </p:nvPicPr>
        <p:blipFill rotWithShape="1">
          <a:blip r:embed="rId5">
            <a:alphaModFix/>
          </a:blip>
          <a:srcRect b="0" l="0" r="0" t="0"/>
          <a:stretch/>
        </p:blipFill>
        <p:spPr>
          <a:xfrm>
            <a:off x="3708400" y="3611561"/>
            <a:ext cx="1183341" cy="298451"/>
          </a:xfrm>
          <a:prstGeom prst="rect">
            <a:avLst/>
          </a:prstGeom>
          <a:noFill/>
          <a:ln>
            <a:noFill/>
          </a:ln>
        </p:spPr>
      </p:pic>
      <p:sp>
        <p:nvSpPr>
          <p:cNvPr id="976" name="Google Shape;976;g29d3c64b486_0_6"/>
          <p:cNvSpPr/>
          <p:nvPr/>
        </p:nvSpPr>
        <p:spPr>
          <a:xfrm>
            <a:off x="11785600" y="1782763"/>
            <a:ext cx="711300" cy="533400"/>
          </a:xfrm>
          <a:prstGeom prst="ellipse">
            <a:avLst/>
          </a:prstGeom>
          <a:solidFill>
            <a:schemeClr val="lt1"/>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lt1"/>
                </a:solidFill>
                <a:latin typeface="Calibri"/>
                <a:ea typeface="Calibri"/>
                <a:cs typeface="Calibri"/>
                <a:sym typeface="Calibri"/>
              </a:rPr>
              <a:t>X</a:t>
            </a:r>
            <a:r>
              <a:rPr baseline="-25000" lang="en-US" sz="1800">
                <a:solidFill>
                  <a:schemeClr val="lt1"/>
                </a:solidFill>
                <a:latin typeface="Calibri"/>
                <a:ea typeface="Calibri"/>
                <a:cs typeface="Calibri"/>
                <a:sym typeface="Calibri"/>
              </a:rPr>
              <a:t>5</a:t>
            </a:r>
            <a:endParaRPr/>
          </a:p>
        </p:txBody>
      </p:sp>
      <p:cxnSp>
        <p:nvCxnSpPr>
          <p:cNvPr id="977" name="Google Shape;977;g29d3c64b486_0_6"/>
          <p:cNvCxnSpPr>
            <a:stCxn id="976" idx="4"/>
            <a:endCxn id="978" idx="0"/>
          </p:cNvCxnSpPr>
          <p:nvPr/>
        </p:nvCxnSpPr>
        <p:spPr>
          <a:xfrm>
            <a:off x="12141250" y="2316163"/>
            <a:ext cx="0" cy="533400"/>
          </a:xfrm>
          <a:prstGeom prst="straightConnector1">
            <a:avLst/>
          </a:prstGeom>
          <a:noFill/>
          <a:ln cap="flat" cmpd="sng" w="28575">
            <a:solidFill>
              <a:schemeClr val="lt1"/>
            </a:solidFill>
            <a:prstDash val="solid"/>
            <a:round/>
            <a:headEnd len="med" w="med" type="none"/>
            <a:tailEnd len="lg" w="lg" type="triangle"/>
          </a:ln>
        </p:spPr>
      </p:cxnSp>
      <p:sp>
        <p:nvSpPr>
          <p:cNvPr id="979" name="Google Shape;979;g29d3c64b486_0_6"/>
          <p:cNvSpPr/>
          <p:nvPr/>
        </p:nvSpPr>
        <p:spPr>
          <a:xfrm>
            <a:off x="7315200" y="1782763"/>
            <a:ext cx="7113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X</a:t>
            </a:r>
            <a:r>
              <a:rPr baseline="-25000" lang="en-US" sz="1800">
                <a:solidFill>
                  <a:schemeClr val="dk1"/>
                </a:solidFill>
                <a:latin typeface="Calibri"/>
                <a:ea typeface="Calibri"/>
                <a:cs typeface="Calibri"/>
                <a:sym typeface="Calibri"/>
              </a:rPr>
              <a:t>2</a:t>
            </a:r>
            <a:endParaRPr/>
          </a:p>
        </p:txBody>
      </p:sp>
      <p:cxnSp>
        <p:nvCxnSpPr>
          <p:cNvPr id="980" name="Google Shape;980;g29d3c64b486_0_6"/>
          <p:cNvCxnSpPr>
            <a:stCxn id="979" idx="4"/>
            <a:endCxn id="981" idx="0"/>
          </p:cNvCxnSpPr>
          <p:nvPr/>
        </p:nvCxnSpPr>
        <p:spPr>
          <a:xfrm>
            <a:off x="7670850" y="2316163"/>
            <a:ext cx="0" cy="533400"/>
          </a:xfrm>
          <a:prstGeom prst="straightConnector1">
            <a:avLst/>
          </a:prstGeom>
          <a:noFill/>
          <a:ln cap="flat" cmpd="sng" w="28575">
            <a:solidFill>
              <a:schemeClr val="dk1"/>
            </a:solidFill>
            <a:prstDash val="solid"/>
            <a:round/>
            <a:headEnd len="med" w="med" type="none"/>
            <a:tailEnd len="lg" w="lg" type="triangle"/>
          </a:ln>
        </p:spPr>
      </p:cxnSp>
      <p:sp>
        <p:nvSpPr>
          <p:cNvPr id="982" name="Google Shape;982;g29d3c64b486_0_6"/>
          <p:cNvSpPr/>
          <p:nvPr/>
        </p:nvSpPr>
        <p:spPr>
          <a:xfrm>
            <a:off x="6096000" y="2849563"/>
            <a:ext cx="711300" cy="533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E</a:t>
            </a:r>
            <a:r>
              <a:rPr baseline="-25000" lang="en-US" sz="1800">
                <a:solidFill>
                  <a:schemeClr val="dk1"/>
                </a:solidFill>
                <a:latin typeface="Calibri"/>
                <a:ea typeface="Calibri"/>
                <a:cs typeface="Calibri"/>
                <a:sym typeface="Calibri"/>
              </a:rPr>
              <a:t>1</a:t>
            </a:r>
            <a:endParaRPr/>
          </a:p>
        </p:txBody>
      </p:sp>
      <p:cxnSp>
        <p:nvCxnSpPr>
          <p:cNvPr id="983" name="Google Shape;983;g29d3c64b486_0_6"/>
          <p:cNvCxnSpPr>
            <a:stCxn id="984" idx="6"/>
            <a:endCxn id="979" idx="2"/>
          </p:cNvCxnSpPr>
          <p:nvPr/>
        </p:nvCxnSpPr>
        <p:spPr>
          <a:xfrm>
            <a:off x="6807300" y="2049463"/>
            <a:ext cx="507900" cy="0"/>
          </a:xfrm>
          <a:prstGeom prst="straightConnector1">
            <a:avLst/>
          </a:prstGeom>
          <a:noFill/>
          <a:ln cap="flat" cmpd="sng" w="28575">
            <a:solidFill>
              <a:schemeClr val="dk1"/>
            </a:solidFill>
            <a:prstDash val="solid"/>
            <a:round/>
            <a:headEnd len="med" w="med" type="none"/>
            <a:tailEnd len="lg" w="lg" type="triangle"/>
          </a:ln>
        </p:spPr>
      </p:cxnSp>
      <p:sp>
        <p:nvSpPr>
          <p:cNvPr id="984" name="Google Shape;984;g29d3c64b486_0_6"/>
          <p:cNvSpPr/>
          <p:nvPr/>
        </p:nvSpPr>
        <p:spPr>
          <a:xfrm>
            <a:off x="6096000" y="1782763"/>
            <a:ext cx="7113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X</a:t>
            </a:r>
            <a:r>
              <a:rPr baseline="-25000" lang="en-US" sz="1800">
                <a:solidFill>
                  <a:schemeClr val="dk1"/>
                </a:solidFill>
                <a:latin typeface="Calibri"/>
                <a:ea typeface="Calibri"/>
                <a:cs typeface="Calibri"/>
                <a:sym typeface="Calibri"/>
              </a:rPr>
              <a:t>1</a:t>
            </a:r>
            <a:endParaRPr/>
          </a:p>
        </p:txBody>
      </p:sp>
      <p:cxnSp>
        <p:nvCxnSpPr>
          <p:cNvPr id="985" name="Google Shape;985;g29d3c64b486_0_6"/>
          <p:cNvCxnSpPr>
            <a:stCxn id="984" idx="4"/>
            <a:endCxn id="982" idx="0"/>
          </p:cNvCxnSpPr>
          <p:nvPr/>
        </p:nvCxnSpPr>
        <p:spPr>
          <a:xfrm>
            <a:off x="6451650" y="2316163"/>
            <a:ext cx="0" cy="533400"/>
          </a:xfrm>
          <a:prstGeom prst="straightConnector1">
            <a:avLst/>
          </a:prstGeom>
          <a:noFill/>
          <a:ln cap="flat" cmpd="sng" w="28575">
            <a:solidFill>
              <a:schemeClr val="dk1"/>
            </a:solidFill>
            <a:prstDash val="solid"/>
            <a:round/>
            <a:headEnd len="med" w="med" type="none"/>
            <a:tailEnd len="lg" w="lg" type="triangle"/>
          </a:ln>
        </p:spPr>
      </p:cxnSp>
      <p:sp>
        <p:nvSpPr>
          <p:cNvPr id="986" name="Google Shape;986;g29d3c64b486_0_6"/>
          <p:cNvSpPr/>
          <p:nvPr/>
        </p:nvSpPr>
        <p:spPr>
          <a:xfrm>
            <a:off x="8534400" y="1782763"/>
            <a:ext cx="7113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X</a:t>
            </a:r>
            <a:r>
              <a:rPr baseline="-25000" lang="en-US" sz="1800">
                <a:solidFill>
                  <a:schemeClr val="dk1"/>
                </a:solidFill>
                <a:latin typeface="Calibri"/>
                <a:ea typeface="Calibri"/>
                <a:cs typeface="Calibri"/>
                <a:sym typeface="Calibri"/>
              </a:rPr>
              <a:t>3</a:t>
            </a:r>
            <a:endParaRPr/>
          </a:p>
        </p:txBody>
      </p:sp>
      <p:cxnSp>
        <p:nvCxnSpPr>
          <p:cNvPr id="987" name="Google Shape;987;g29d3c64b486_0_6"/>
          <p:cNvCxnSpPr>
            <a:stCxn id="986" idx="6"/>
            <a:endCxn id="988" idx="2"/>
          </p:cNvCxnSpPr>
          <p:nvPr/>
        </p:nvCxnSpPr>
        <p:spPr>
          <a:xfrm>
            <a:off x="9245700" y="2049463"/>
            <a:ext cx="507900" cy="0"/>
          </a:xfrm>
          <a:prstGeom prst="straightConnector1">
            <a:avLst/>
          </a:prstGeom>
          <a:noFill/>
          <a:ln cap="flat" cmpd="sng" w="28575">
            <a:solidFill>
              <a:schemeClr val="dk1"/>
            </a:solidFill>
            <a:prstDash val="solid"/>
            <a:round/>
            <a:headEnd len="med" w="med" type="none"/>
            <a:tailEnd len="lg" w="lg" type="triangle"/>
          </a:ln>
        </p:spPr>
      </p:cxnSp>
      <p:cxnSp>
        <p:nvCxnSpPr>
          <p:cNvPr id="989" name="Google Shape;989;g29d3c64b486_0_6"/>
          <p:cNvCxnSpPr>
            <a:stCxn id="979" idx="6"/>
            <a:endCxn id="986" idx="2"/>
          </p:cNvCxnSpPr>
          <p:nvPr/>
        </p:nvCxnSpPr>
        <p:spPr>
          <a:xfrm>
            <a:off x="8026500" y="2049463"/>
            <a:ext cx="507900" cy="0"/>
          </a:xfrm>
          <a:prstGeom prst="straightConnector1">
            <a:avLst/>
          </a:prstGeom>
          <a:noFill/>
          <a:ln cap="flat" cmpd="sng" w="28575">
            <a:solidFill>
              <a:schemeClr val="dk1"/>
            </a:solidFill>
            <a:prstDash val="solid"/>
            <a:round/>
            <a:headEnd len="med" w="med" type="none"/>
            <a:tailEnd len="lg" w="lg" type="triangle"/>
          </a:ln>
        </p:spPr>
      </p:cxnSp>
      <p:sp>
        <p:nvSpPr>
          <p:cNvPr id="988" name="Google Shape;988;g29d3c64b486_0_6"/>
          <p:cNvSpPr/>
          <p:nvPr/>
        </p:nvSpPr>
        <p:spPr>
          <a:xfrm>
            <a:off x="9753600" y="1782763"/>
            <a:ext cx="7113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X</a:t>
            </a:r>
            <a:r>
              <a:rPr baseline="-25000" lang="en-US" sz="1800">
                <a:solidFill>
                  <a:schemeClr val="dk1"/>
                </a:solidFill>
                <a:latin typeface="Calibri"/>
                <a:ea typeface="Calibri"/>
                <a:cs typeface="Calibri"/>
                <a:sym typeface="Calibri"/>
              </a:rPr>
              <a:t>4</a:t>
            </a:r>
            <a:endParaRPr/>
          </a:p>
        </p:txBody>
      </p:sp>
      <p:cxnSp>
        <p:nvCxnSpPr>
          <p:cNvPr id="990" name="Google Shape;990;g29d3c64b486_0_6"/>
          <p:cNvCxnSpPr>
            <a:stCxn id="988" idx="6"/>
            <a:endCxn id="976" idx="2"/>
          </p:cNvCxnSpPr>
          <p:nvPr/>
        </p:nvCxnSpPr>
        <p:spPr>
          <a:xfrm>
            <a:off x="10464900" y="2049463"/>
            <a:ext cx="1320600" cy="0"/>
          </a:xfrm>
          <a:prstGeom prst="straightConnector1">
            <a:avLst/>
          </a:prstGeom>
          <a:noFill/>
          <a:ln cap="flat" cmpd="sng" w="28575">
            <a:solidFill>
              <a:schemeClr val="dk1"/>
            </a:solidFill>
            <a:prstDash val="dash"/>
            <a:round/>
            <a:headEnd len="med" w="med" type="none"/>
            <a:tailEnd len="lg" w="lg" type="triangle"/>
          </a:ln>
        </p:spPr>
      </p:cxnSp>
      <p:sp>
        <p:nvSpPr>
          <p:cNvPr id="981" name="Google Shape;981;g29d3c64b486_0_6"/>
          <p:cNvSpPr/>
          <p:nvPr/>
        </p:nvSpPr>
        <p:spPr>
          <a:xfrm>
            <a:off x="7315200" y="2849563"/>
            <a:ext cx="711300" cy="533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E</a:t>
            </a:r>
            <a:r>
              <a:rPr baseline="-25000" lang="en-US" sz="1800">
                <a:solidFill>
                  <a:schemeClr val="dk1"/>
                </a:solidFill>
                <a:latin typeface="Calibri"/>
                <a:ea typeface="Calibri"/>
                <a:cs typeface="Calibri"/>
                <a:sym typeface="Calibri"/>
              </a:rPr>
              <a:t>2</a:t>
            </a:r>
            <a:endParaRPr/>
          </a:p>
        </p:txBody>
      </p:sp>
      <p:sp>
        <p:nvSpPr>
          <p:cNvPr id="991" name="Google Shape;991;g29d3c64b486_0_6"/>
          <p:cNvSpPr/>
          <p:nvPr/>
        </p:nvSpPr>
        <p:spPr>
          <a:xfrm>
            <a:off x="8534400" y="2849563"/>
            <a:ext cx="711300" cy="533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E</a:t>
            </a:r>
            <a:r>
              <a:rPr baseline="-25000" lang="en-US" sz="1800">
                <a:solidFill>
                  <a:schemeClr val="dk1"/>
                </a:solidFill>
                <a:latin typeface="Calibri"/>
                <a:ea typeface="Calibri"/>
                <a:cs typeface="Calibri"/>
                <a:sym typeface="Calibri"/>
              </a:rPr>
              <a:t>3</a:t>
            </a:r>
            <a:endParaRPr/>
          </a:p>
        </p:txBody>
      </p:sp>
      <p:sp>
        <p:nvSpPr>
          <p:cNvPr id="992" name="Google Shape;992;g29d3c64b486_0_6"/>
          <p:cNvSpPr/>
          <p:nvPr/>
        </p:nvSpPr>
        <p:spPr>
          <a:xfrm>
            <a:off x="9753600" y="2849563"/>
            <a:ext cx="711300" cy="5334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Calibri"/>
                <a:ea typeface="Calibri"/>
                <a:cs typeface="Calibri"/>
                <a:sym typeface="Calibri"/>
              </a:rPr>
              <a:t>E</a:t>
            </a:r>
            <a:r>
              <a:rPr baseline="-25000" lang="en-US" sz="1800">
                <a:solidFill>
                  <a:schemeClr val="dk1"/>
                </a:solidFill>
                <a:latin typeface="Calibri"/>
                <a:ea typeface="Calibri"/>
                <a:cs typeface="Calibri"/>
                <a:sym typeface="Calibri"/>
              </a:rPr>
              <a:t>4</a:t>
            </a:r>
            <a:endParaRPr/>
          </a:p>
        </p:txBody>
      </p:sp>
      <p:sp>
        <p:nvSpPr>
          <p:cNvPr id="978" name="Google Shape;978;g29d3c64b486_0_6"/>
          <p:cNvSpPr/>
          <p:nvPr/>
        </p:nvSpPr>
        <p:spPr>
          <a:xfrm>
            <a:off x="11785600" y="2849563"/>
            <a:ext cx="711300" cy="533400"/>
          </a:xfrm>
          <a:prstGeom prst="ellipse">
            <a:avLst/>
          </a:prstGeom>
          <a:solidFill>
            <a:schemeClr val="lt1"/>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lt1"/>
                </a:solidFill>
                <a:latin typeface="Calibri"/>
                <a:ea typeface="Calibri"/>
                <a:cs typeface="Calibri"/>
                <a:sym typeface="Calibri"/>
              </a:rPr>
              <a:t>E</a:t>
            </a:r>
            <a:r>
              <a:rPr baseline="-25000" lang="en-US" sz="1800">
                <a:solidFill>
                  <a:schemeClr val="lt1"/>
                </a:solidFill>
                <a:latin typeface="Calibri"/>
                <a:ea typeface="Calibri"/>
                <a:cs typeface="Calibri"/>
                <a:sym typeface="Calibri"/>
              </a:rPr>
              <a:t>5</a:t>
            </a:r>
            <a:endParaRPr/>
          </a:p>
        </p:txBody>
      </p:sp>
      <p:cxnSp>
        <p:nvCxnSpPr>
          <p:cNvPr id="993" name="Google Shape;993;g29d3c64b486_0_6"/>
          <p:cNvCxnSpPr>
            <a:stCxn id="986" idx="4"/>
            <a:endCxn id="991" idx="0"/>
          </p:cNvCxnSpPr>
          <p:nvPr/>
        </p:nvCxnSpPr>
        <p:spPr>
          <a:xfrm>
            <a:off x="8890050" y="2316163"/>
            <a:ext cx="0" cy="533400"/>
          </a:xfrm>
          <a:prstGeom prst="straightConnector1">
            <a:avLst/>
          </a:prstGeom>
          <a:noFill/>
          <a:ln cap="flat" cmpd="sng" w="28575">
            <a:solidFill>
              <a:schemeClr val="dk1"/>
            </a:solidFill>
            <a:prstDash val="solid"/>
            <a:round/>
            <a:headEnd len="med" w="med" type="none"/>
            <a:tailEnd len="lg" w="lg" type="triangle"/>
          </a:ln>
        </p:spPr>
      </p:cxnSp>
      <p:cxnSp>
        <p:nvCxnSpPr>
          <p:cNvPr id="994" name="Google Shape;994;g29d3c64b486_0_6"/>
          <p:cNvCxnSpPr>
            <a:stCxn id="988" idx="4"/>
            <a:endCxn id="992" idx="0"/>
          </p:cNvCxnSpPr>
          <p:nvPr/>
        </p:nvCxnSpPr>
        <p:spPr>
          <a:xfrm>
            <a:off x="10109250" y="2316163"/>
            <a:ext cx="0" cy="533400"/>
          </a:xfrm>
          <a:prstGeom prst="straightConnector1">
            <a:avLst/>
          </a:prstGeom>
          <a:noFill/>
          <a:ln cap="flat" cmpd="sng" w="28575">
            <a:solidFill>
              <a:schemeClr val="dk1"/>
            </a:solidFill>
            <a:prstDash val="solid"/>
            <a:round/>
            <a:headEnd len="med" w="med" type="none"/>
            <a:tailEnd len="lg" w="lg" type="triangle"/>
          </a:ln>
        </p:spPr>
      </p:cxnSp>
      <p:pic>
        <p:nvPicPr>
          <p:cNvPr descr="txp_fig" id="995" name="Google Shape;995;g29d3c64b486_0_6"/>
          <p:cNvPicPr preferRelativeResize="0"/>
          <p:nvPr/>
        </p:nvPicPr>
        <p:blipFill rotWithShape="1">
          <a:blip r:embed="rId6">
            <a:alphaModFix/>
          </a:blip>
          <a:srcRect b="0" l="0" r="0" t="0"/>
          <a:stretch/>
        </p:blipFill>
        <p:spPr>
          <a:xfrm>
            <a:off x="6934200" y="4830763"/>
            <a:ext cx="3352799" cy="5334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99" name="Shape 999"/>
        <p:cNvGrpSpPr/>
        <p:nvPr/>
      </p:nvGrpSpPr>
      <p:grpSpPr>
        <a:xfrm>
          <a:off x="0" y="0"/>
          <a:ext cx="0" cy="0"/>
          <a:chOff x="0" y="0"/>
          <a:chExt cx="0" cy="0"/>
        </a:xfrm>
      </p:grpSpPr>
      <p:sp>
        <p:nvSpPr>
          <p:cNvPr id="1000" name="Google Shape;1000;g29d3c64b486_0_3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State Trellis</a:t>
            </a:r>
            <a:endParaRPr/>
          </a:p>
        </p:txBody>
      </p:sp>
      <p:sp>
        <p:nvSpPr>
          <p:cNvPr id="1001" name="Google Shape;1001;g29d3c64b486_0_34"/>
          <p:cNvSpPr txBox="1"/>
          <p:nvPr>
            <p:ph idx="1" type="body"/>
          </p:nvPr>
        </p:nvSpPr>
        <p:spPr>
          <a:xfrm>
            <a:off x="457200" y="1295400"/>
            <a:ext cx="11582400" cy="4953000"/>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o"/>
            </a:pPr>
            <a:r>
              <a:rPr lang="en-US" sz="2400">
                <a:latin typeface="Calibri"/>
                <a:ea typeface="Calibri"/>
                <a:cs typeface="Calibri"/>
                <a:sym typeface="Calibri"/>
              </a:rPr>
              <a:t>State trellis: graph of states and transitions over time</a:t>
            </a:r>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342882" lvl="0" marL="342882" rtl="0" algn="l">
              <a:spcBef>
                <a:spcPts val="480"/>
              </a:spcBef>
              <a:spcAft>
                <a:spcPts val="0"/>
              </a:spcAft>
              <a:buSzPts val="2400"/>
              <a:buChar char="o"/>
            </a:pPr>
            <a:r>
              <a:rPr lang="en-US" sz="2400">
                <a:latin typeface="Calibri"/>
                <a:ea typeface="Calibri"/>
                <a:cs typeface="Calibri"/>
                <a:sym typeface="Calibri"/>
              </a:rPr>
              <a:t>Each arc represents some transition</a:t>
            </a:r>
            <a:endParaRPr/>
          </a:p>
          <a:p>
            <a:pPr indent="-342882" lvl="0" marL="342882" rtl="0" algn="l">
              <a:spcBef>
                <a:spcPts val="480"/>
              </a:spcBef>
              <a:spcAft>
                <a:spcPts val="0"/>
              </a:spcAft>
              <a:buSzPts val="2400"/>
              <a:buChar char="o"/>
            </a:pPr>
            <a:r>
              <a:rPr lang="en-US" sz="2400">
                <a:latin typeface="Calibri"/>
                <a:ea typeface="Calibri"/>
                <a:cs typeface="Calibri"/>
                <a:sym typeface="Calibri"/>
              </a:rPr>
              <a:t>Each arc has weight</a:t>
            </a:r>
            <a:endParaRPr/>
          </a:p>
          <a:p>
            <a:pPr indent="-342882" lvl="0" marL="342882" rtl="0" algn="l">
              <a:spcBef>
                <a:spcPts val="480"/>
              </a:spcBef>
              <a:spcAft>
                <a:spcPts val="0"/>
              </a:spcAft>
              <a:buSzPts val="2400"/>
              <a:buChar char="o"/>
            </a:pPr>
            <a:r>
              <a:rPr lang="en-US" sz="2400">
                <a:latin typeface="Calibri"/>
                <a:ea typeface="Calibri"/>
                <a:cs typeface="Calibri"/>
                <a:sym typeface="Calibri"/>
              </a:rPr>
              <a:t>Each path is a sequence of states</a:t>
            </a:r>
            <a:endParaRPr/>
          </a:p>
          <a:p>
            <a:pPr indent="-342882" lvl="0" marL="342882" rtl="0" algn="l">
              <a:spcBef>
                <a:spcPts val="480"/>
              </a:spcBef>
              <a:spcAft>
                <a:spcPts val="0"/>
              </a:spcAft>
              <a:buSzPts val="2400"/>
              <a:buChar char="o"/>
            </a:pPr>
            <a:r>
              <a:rPr lang="en-US" sz="2400">
                <a:latin typeface="Calibri"/>
                <a:ea typeface="Calibri"/>
                <a:cs typeface="Calibri"/>
                <a:sym typeface="Calibri"/>
              </a:rPr>
              <a:t>The product of weights on a path is that sequence’s probability along with the evidence</a:t>
            </a:r>
            <a:endParaRPr/>
          </a:p>
          <a:p>
            <a:pPr indent="-342882" lvl="0" marL="342882" rtl="0" algn="l">
              <a:spcBef>
                <a:spcPts val="480"/>
              </a:spcBef>
              <a:spcAft>
                <a:spcPts val="0"/>
              </a:spcAft>
              <a:buSzPts val="2400"/>
              <a:buChar char="o"/>
            </a:pPr>
            <a:r>
              <a:rPr lang="en-US" sz="2400">
                <a:latin typeface="Calibri"/>
                <a:ea typeface="Calibri"/>
                <a:cs typeface="Calibri"/>
                <a:sym typeface="Calibri"/>
              </a:rPr>
              <a:t>Forward algorithm computes sums of paths, Viterbi computes best paths</a:t>
            </a:r>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a:p>
            <a:pPr indent="-190482" lvl="0" marL="342882" rtl="0" algn="l">
              <a:spcBef>
                <a:spcPts val="480"/>
              </a:spcBef>
              <a:spcAft>
                <a:spcPts val="0"/>
              </a:spcAft>
              <a:buSzPts val="2400"/>
              <a:buNone/>
            </a:pPr>
            <a:r>
              <a:t/>
            </a:r>
            <a:endParaRPr sz="2400">
              <a:latin typeface="Calibri"/>
              <a:ea typeface="Calibri"/>
              <a:cs typeface="Calibri"/>
              <a:sym typeface="Calibri"/>
            </a:endParaRPr>
          </a:p>
        </p:txBody>
      </p:sp>
      <p:sp>
        <p:nvSpPr>
          <p:cNvPr id="1002" name="Google Shape;1002;g29d3c64b486_0_34"/>
          <p:cNvSpPr/>
          <p:nvPr/>
        </p:nvSpPr>
        <p:spPr>
          <a:xfrm>
            <a:off x="1676400" y="1905000"/>
            <a:ext cx="685800" cy="381000"/>
          </a:xfrm>
          <a:prstGeom prst="rect">
            <a:avLst/>
          </a:prstGeom>
          <a:solidFill>
            <a:srgbClr val="FF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sun</a:t>
            </a:r>
            <a:endParaRPr/>
          </a:p>
        </p:txBody>
      </p:sp>
      <p:sp>
        <p:nvSpPr>
          <p:cNvPr id="1003" name="Google Shape;1003;g29d3c64b486_0_34"/>
          <p:cNvSpPr/>
          <p:nvPr/>
        </p:nvSpPr>
        <p:spPr>
          <a:xfrm>
            <a:off x="1676400" y="2590800"/>
            <a:ext cx="6858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rain</a:t>
            </a:r>
            <a:endParaRPr/>
          </a:p>
        </p:txBody>
      </p:sp>
      <p:sp>
        <p:nvSpPr>
          <p:cNvPr id="1004" name="Google Shape;1004;g29d3c64b486_0_34"/>
          <p:cNvSpPr/>
          <p:nvPr/>
        </p:nvSpPr>
        <p:spPr>
          <a:xfrm>
            <a:off x="3124200" y="1905000"/>
            <a:ext cx="685800" cy="381000"/>
          </a:xfrm>
          <a:prstGeom prst="rect">
            <a:avLst/>
          </a:prstGeom>
          <a:solidFill>
            <a:srgbClr val="FF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sun</a:t>
            </a:r>
            <a:endParaRPr/>
          </a:p>
        </p:txBody>
      </p:sp>
      <p:sp>
        <p:nvSpPr>
          <p:cNvPr id="1005" name="Google Shape;1005;g29d3c64b486_0_34"/>
          <p:cNvSpPr/>
          <p:nvPr/>
        </p:nvSpPr>
        <p:spPr>
          <a:xfrm>
            <a:off x="3124200" y="2590800"/>
            <a:ext cx="6858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rain</a:t>
            </a:r>
            <a:endParaRPr/>
          </a:p>
        </p:txBody>
      </p:sp>
      <p:sp>
        <p:nvSpPr>
          <p:cNvPr id="1006" name="Google Shape;1006;g29d3c64b486_0_34"/>
          <p:cNvSpPr/>
          <p:nvPr/>
        </p:nvSpPr>
        <p:spPr>
          <a:xfrm>
            <a:off x="4648200" y="1905000"/>
            <a:ext cx="685800" cy="381000"/>
          </a:xfrm>
          <a:prstGeom prst="rect">
            <a:avLst/>
          </a:prstGeom>
          <a:solidFill>
            <a:srgbClr val="FF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sun</a:t>
            </a:r>
            <a:endParaRPr/>
          </a:p>
        </p:txBody>
      </p:sp>
      <p:sp>
        <p:nvSpPr>
          <p:cNvPr id="1007" name="Google Shape;1007;g29d3c64b486_0_34"/>
          <p:cNvSpPr/>
          <p:nvPr/>
        </p:nvSpPr>
        <p:spPr>
          <a:xfrm>
            <a:off x="4648200" y="2590800"/>
            <a:ext cx="6858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rain</a:t>
            </a:r>
            <a:endParaRPr/>
          </a:p>
        </p:txBody>
      </p:sp>
      <p:sp>
        <p:nvSpPr>
          <p:cNvPr id="1008" name="Google Shape;1008;g29d3c64b486_0_34"/>
          <p:cNvSpPr/>
          <p:nvPr/>
        </p:nvSpPr>
        <p:spPr>
          <a:xfrm>
            <a:off x="6172200" y="1905000"/>
            <a:ext cx="685800" cy="381000"/>
          </a:xfrm>
          <a:prstGeom prst="rect">
            <a:avLst/>
          </a:prstGeom>
          <a:solidFill>
            <a:srgbClr val="FF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sun</a:t>
            </a:r>
            <a:endParaRPr/>
          </a:p>
        </p:txBody>
      </p:sp>
      <p:sp>
        <p:nvSpPr>
          <p:cNvPr id="1009" name="Google Shape;1009;g29d3c64b486_0_34"/>
          <p:cNvSpPr/>
          <p:nvPr/>
        </p:nvSpPr>
        <p:spPr>
          <a:xfrm>
            <a:off x="6172200" y="2590800"/>
            <a:ext cx="6858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rain</a:t>
            </a:r>
            <a:endParaRPr/>
          </a:p>
        </p:txBody>
      </p:sp>
      <p:cxnSp>
        <p:nvCxnSpPr>
          <p:cNvPr id="1010" name="Google Shape;1010;g29d3c64b486_0_34"/>
          <p:cNvCxnSpPr>
            <a:stCxn id="1002" idx="3"/>
            <a:endCxn id="1004" idx="1"/>
          </p:cNvCxnSpPr>
          <p:nvPr/>
        </p:nvCxnSpPr>
        <p:spPr>
          <a:xfrm>
            <a:off x="2362200" y="2095500"/>
            <a:ext cx="762000" cy="0"/>
          </a:xfrm>
          <a:prstGeom prst="straightConnector1">
            <a:avLst/>
          </a:prstGeom>
          <a:noFill/>
          <a:ln cap="flat" cmpd="sng" w="28575">
            <a:solidFill>
              <a:schemeClr val="dk1"/>
            </a:solidFill>
            <a:prstDash val="solid"/>
            <a:round/>
            <a:headEnd len="med" w="med" type="none"/>
            <a:tailEnd len="med" w="med" type="triangle"/>
          </a:ln>
        </p:spPr>
      </p:cxnSp>
      <p:cxnSp>
        <p:nvCxnSpPr>
          <p:cNvPr id="1011" name="Google Shape;1011;g29d3c64b486_0_34"/>
          <p:cNvCxnSpPr>
            <a:stCxn id="1002" idx="3"/>
            <a:endCxn id="1005" idx="1"/>
          </p:cNvCxnSpPr>
          <p:nvPr/>
        </p:nvCxnSpPr>
        <p:spPr>
          <a:xfrm>
            <a:off x="2362200" y="2095500"/>
            <a:ext cx="762000" cy="685800"/>
          </a:xfrm>
          <a:prstGeom prst="straightConnector1">
            <a:avLst/>
          </a:prstGeom>
          <a:noFill/>
          <a:ln cap="flat" cmpd="sng" w="9525">
            <a:solidFill>
              <a:schemeClr val="dk1"/>
            </a:solidFill>
            <a:prstDash val="solid"/>
            <a:round/>
            <a:headEnd len="med" w="med" type="none"/>
            <a:tailEnd len="med" w="med" type="triangle"/>
          </a:ln>
        </p:spPr>
      </p:cxnSp>
      <p:cxnSp>
        <p:nvCxnSpPr>
          <p:cNvPr id="1012" name="Google Shape;1012;g29d3c64b486_0_34"/>
          <p:cNvCxnSpPr>
            <a:stCxn id="1003" idx="3"/>
            <a:endCxn id="1004" idx="1"/>
          </p:cNvCxnSpPr>
          <p:nvPr/>
        </p:nvCxnSpPr>
        <p:spPr>
          <a:xfrm flipH="1" rot="10800000">
            <a:off x="2362200" y="2095500"/>
            <a:ext cx="762000" cy="685800"/>
          </a:xfrm>
          <a:prstGeom prst="straightConnector1">
            <a:avLst/>
          </a:prstGeom>
          <a:noFill/>
          <a:ln cap="flat" cmpd="sng" w="9525">
            <a:solidFill>
              <a:schemeClr val="dk1"/>
            </a:solidFill>
            <a:prstDash val="solid"/>
            <a:round/>
            <a:headEnd len="med" w="med" type="none"/>
            <a:tailEnd len="med" w="med" type="triangle"/>
          </a:ln>
        </p:spPr>
      </p:cxnSp>
      <p:cxnSp>
        <p:nvCxnSpPr>
          <p:cNvPr id="1013" name="Google Shape;1013;g29d3c64b486_0_34"/>
          <p:cNvCxnSpPr>
            <a:stCxn id="1003" idx="3"/>
            <a:endCxn id="1005" idx="1"/>
          </p:cNvCxnSpPr>
          <p:nvPr/>
        </p:nvCxnSpPr>
        <p:spPr>
          <a:xfrm>
            <a:off x="2362200" y="2781300"/>
            <a:ext cx="762000" cy="0"/>
          </a:xfrm>
          <a:prstGeom prst="straightConnector1">
            <a:avLst/>
          </a:prstGeom>
          <a:noFill/>
          <a:ln cap="flat" cmpd="sng" w="28575">
            <a:solidFill>
              <a:schemeClr val="dk1"/>
            </a:solidFill>
            <a:prstDash val="solid"/>
            <a:round/>
            <a:headEnd len="med" w="med" type="none"/>
            <a:tailEnd len="med" w="med" type="triangle"/>
          </a:ln>
        </p:spPr>
      </p:cxnSp>
      <p:cxnSp>
        <p:nvCxnSpPr>
          <p:cNvPr id="1014" name="Google Shape;1014;g29d3c64b486_0_34"/>
          <p:cNvCxnSpPr>
            <a:stCxn id="1004" idx="3"/>
            <a:endCxn id="1006" idx="1"/>
          </p:cNvCxnSpPr>
          <p:nvPr/>
        </p:nvCxnSpPr>
        <p:spPr>
          <a:xfrm>
            <a:off x="3810000" y="2095500"/>
            <a:ext cx="838200" cy="0"/>
          </a:xfrm>
          <a:prstGeom prst="straightConnector1">
            <a:avLst/>
          </a:prstGeom>
          <a:noFill/>
          <a:ln cap="flat" cmpd="sng" w="28575">
            <a:solidFill>
              <a:schemeClr val="dk1"/>
            </a:solidFill>
            <a:prstDash val="solid"/>
            <a:round/>
            <a:headEnd len="med" w="med" type="none"/>
            <a:tailEnd len="med" w="med" type="triangle"/>
          </a:ln>
        </p:spPr>
      </p:cxnSp>
      <p:cxnSp>
        <p:nvCxnSpPr>
          <p:cNvPr id="1015" name="Google Shape;1015;g29d3c64b486_0_34"/>
          <p:cNvCxnSpPr>
            <a:stCxn id="1004" idx="3"/>
            <a:endCxn id="1007" idx="1"/>
          </p:cNvCxnSpPr>
          <p:nvPr/>
        </p:nvCxnSpPr>
        <p:spPr>
          <a:xfrm>
            <a:off x="3810000" y="2095500"/>
            <a:ext cx="838200" cy="685800"/>
          </a:xfrm>
          <a:prstGeom prst="straightConnector1">
            <a:avLst/>
          </a:prstGeom>
          <a:noFill/>
          <a:ln cap="flat" cmpd="sng" w="9525">
            <a:solidFill>
              <a:schemeClr val="dk1"/>
            </a:solidFill>
            <a:prstDash val="solid"/>
            <a:round/>
            <a:headEnd len="med" w="med" type="none"/>
            <a:tailEnd len="med" w="med" type="triangle"/>
          </a:ln>
        </p:spPr>
      </p:cxnSp>
      <p:cxnSp>
        <p:nvCxnSpPr>
          <p:cNvPr id="1016" name="Google Shape;1016;g29d3c64b486_0_34"/>
          <p:cNvCxnSpPr>
            <a:stCxn id="1005" idx="3"/>
            <a:endCxn id="1006" idx="1"/>
          </p:cNvCxnSpPr>
          <p:nvPr/>
        </p:nvCxnSpPr>
        <p:spPr>
          <a:xfrm flipH="1" rot="10800000">
            <a:off x="3810000" y="2095500"/>
            <a:ext cx="838200" cy="685800"/>
          </a:xfrm>
          <a:prstGeom prst="straightConnector1">
            <a:avLst/>
          </a:prstGeom>
          <a:noFill/>
          <a:ln cap="flat" cmpd="sng" w="9525">
            <a:solidFill>
              <a:schemeClr val="dk1"/>
            </a:solidFill>
            <a:prstDash val="solid"/>
            <a:round/>
            <a:headEnd len="med" w="med" type="none"/>
            <a:tailEnd len="med" w="med" type="triangle"/>
          </a:ln>
        </p:spPr>
      </p:cxnSp>
      <p:cxnSp>
        <p:nvCxnSpPr>
          <p:cNvPr id="1017" name="Google Shape;1017;g29d3c64b486_0_34"/>
          <p:cNvCxnSpPr>
            <a:stCxn id="1005" idx="3"/>
            <a:endCxn id="1007" idx="1"/>
          </p:cNvCxnSpPr>
          <p:nvPr/>
        </p:nvCxnSpPr>
        <p:spPr>
          <a:xfrm>
            <a:off x="3810000" y="2781300"/>
            <a:ext cx="838200" cy="0"/>
          </a:xfrm>
          <a:prstGeom prst="straightConnector1">
            <a:avLst/>
          </a:prstGeom>
          <a:noFill/>
          <a:ln cap="flat" cmpd="sng" w="28575">
            <a:solidFill>
              <a:schemeClr val="dk1"/>
            </a:solidFill>
            <a:prstDash val="solid"/>
            <a:round/>
            <a:headEnd len="med" w="med" type="none"/>
            <a:tailEnd len="med" w="med" type="triangle"/>
          </a:ln>
        </p:spPr>
      </p:cxnSp>
      <p:cxnSp>
        <p:nvCxnSpPr>
          <p:cNvPr id="1018" name="Google Shape;1018;g29d3c64b486_0_34"/>
          <p:cNvCxnSpPr>
            <a:stCxn id="1006" idx="3"/>
            <a:endCxn id="1008" idx="1"/>
          </p:cNvCxnSpPr>
          <p:nvPr/>
        </p:nvCxnSpPr>
        <p:spPr>
          <a:xfrm>
            <a:off x="5334000" y="2095500"/>
            <a:ext cx="838200" cy="0"/>
          </a:xfrm>
          <a:prstGeom prst="straightConnector1">
            <a:avLst/>
          </a:prstGeom>
          <a:noFill/>
          <a:ln cap="flat" cmpd="sng" w="28575">
            <a:solidFill>
              <a:schemeClr val="dk1"/>
            </a:solidFill>
            <a:prstDash val="solid"/>
            <a:round/>
            <a:headEnd len="med" w="med" type="none"/>
            <a:tailEnd len="med" w="med" type="triangle"/>
          </a:ln>
        </p:spPr>
      </p:cxnSp>
      <p:cxnSp>
        <p:nvCxnSpPr>
          <p:cNvPr id="1019" name="Google Shape;1019;g29d3c64b486_0_34"/>
          <p:cNvCxnSpPr>
            <a:stCxn id="1006" idx="3"/>
            <a:endCxn id="1009" idx="1"/>
          </p:cNvCxnSpPr>
          <p:nvPr/>
        </p:nvCxnSpPr>
        <p:spPr>
          <a:xfrm>
            <a:off x="5334000" y="2095500"/>
            <a:ext cx="838200" cy="685800"/>
          </a:xfrm>
          <a:prstGeom prst="straightConnector1">
            <a:avLst/>
          </a:prstGeom>
          <a:noFill/>
          <a:ln cap="flat" cmpd="sng" w="9525">
            <a:solidFill>
              <a:schemeClr val="dk1"/>
            </a:solidFill>
            <a:prstDash val="solid"/>
            <a:round/>
            <a:headEnd len="med" w="med" type="none"/>
            <a:tailEnd len="med" w="med" type="triangle"/>
          </a:ln>
        </p:spPr>
      </p:cxnSp>
      <p:cxnSp>
        <p:nvCxnSpPr>
          <p:cNvPr id="1020" name="Google Shape;1020;g29d3c64b486_0_34"/>
          <p:cNvCxnSpPr>
            <a:stCxn id="1007" idx="3"/>
            <a:endCxn id="1008" idx="1"/>
          </p:cNvCxnSpPr>
          <p:nvPr/>
        </p:nvCxnSpPr>
        <p:spPr>
          <a:xfrm flipH="1" rot="10800000">
            <a:off x="5334000" y="2095500"/>
            <a:ext cx="838200" cy="685800"/>
          </a:xfrm>
          <a:prstGeom prst="straightConnector1">
            <a:avLst/>
          </a:prstGeom>
          <a:noFill/>
          <a:ln cap="flat" cmpd="sng" w="9525">
            <a:solidFill>
              <a:schemeClr val="dk1"/>
            </a:solidFill>
            <a:prstDash val="solid"/>
            <a:round/>
            <a:headEnd len="med" w="med" type="none"/>
            <a:tailEnd len="med" w="med" type="triangle"/>
          </a:ln>
        </p:spPr>
      </p:cxnSp>
      <p:cxnSp>
        <p:nvCxnSpPr>
          <p:cNvPr id="1021" name="Google Shape;1021;g29d3c64b486_0_34"/>
          <p:cNvCxnSpPr>
            <a:stCxn id="1007" idx="3"/>
            <a:endCxn id="1009" idx="1"/>
          </p:cNvCxnSpPr>
          <p:nvPr/>
        </p:nvCxnSpPr>
        <p:spPr>
          <a:xfrm>
            <a:off x="5334000" y="2781300"/>
            <a:ext cx="838200" cy="0"/>
          </a:xfrm>
          <a:prstGeom prst="straightConnector1">
            <a:avLst/>
          </a:prstGeom>
          <a:noFill/>
          <a:ln cap="flat" cmpd="sng" w="28575">
            <a:solidFill>
              <a:schemeClr val="dk1"/>
            </a:solidFill>
            <a:prstDash val="solid"/>
            <a:round/>
            <a:headEnd len="med" w="med" type="none"/>
            <a:tailEnd len="med" w="med" type="triangle"/>
          </a:ln>
        </p:spPr>
      </p:cxnSp>
      <p:pic>
        <p:nvPicPr>
          <p:cNvPr descr="txp_fig" id="1022" name="Google Shape;1022;g29d3c64b486_0_34"/>
          <p:cNvPicPr preferRelativeResize="0"/>
          <p:nvPr/>
        </p:nvPicPr>
        <p:blipFill rotWithShape="1">
          <a:blip r:embed="rId3">
            <a:alphaModFix/>
          </a:blip>
          <a:srcRect b="0" l="0" r="0" t="0"/>
          <a:stretch/>
        </p:blipFill>
        <p:spPr>
          <a:xfrm>
            <a:off x="5867400" y="4057650"/>
            <a:ext cx="1411287" cy="209551"/>
          </a:xfrm>
          <a:prstGeom prst="rect">
            <a:avLst/>
          </a:prstGeom>
          <a:noFill/>
          <a:ln>
            <a:noFill/>
          </a:ln>
        </p:spPr>
      </p:pic>
      <p:pic>
        <p:nvPicPr>
          <p:cNvPr descr="txp_fig" id="1023" name="Google Shape;1023;g29d3c64b486_0_34"/>
          <p:cNvPicPr preferRelativeResize="0"/>
          <p:nvPr/>
        </p:nvPicPr>
        <p:blipFill rotWithShape="1">
          <a:blip r:embed="rId4">
            <a:alphaModFix/>
          </a:blip>
          <a:srcRect b="0" l="0" r="0" t="0"/>
          <a:stretch/>
        </p:blipFill>
        <p:spPr>
          <a:xfrm>
            <a:off x="1905000" y="3352801"/>
            <a:ext cx="390525" cy="269875"/>
          </a:xfrm>
          <a:prstGeom prst="rect">
            <a:avLst/>
          </a:prstGeom>
          <a:noFill/>
          <a:ln>
            <a:noFill/>
          </a:ln>
        </p:spPr>
      </p:pic>
      <p:pic>
        <p:nvPicPr>
          <p:cNvPr descr="txp_fig" id="1024" name="Google Shape;1024;g29d3c64b486_0_34"/>
          <p:cNvPicPr preferRelativeResize="0"/>
          <p:nvPr/>
        </p:nvPicPr>
        <p:blipFill rotWithShape="1">
          <a:blip r:embed="rId5">
            <a:alphaModFix/>
          </a:blip>
          <a:srcRect b="0" l="0" r="0" t="0"/>
          <a:stretch/>
        </p:blipFill>
        <p:spPr>
          <a:xfrm>
            <a:off x="3268663" y="3352801"/>
            <a:ext cx="404812" cy="269875"/>
          </a:xfrm>
          <a:prstGeom prst="rect">
            <a:avLst/>
          </a:prstGeom>
          <a:noFill/>
          <a:ln>
            <a:noFill/>
          </a:ln>
        </p:spPr>
      </p:pic>
      <p:pic>
        <p:nvPicPr>
          <p:cNvPr descr="txp_fig" id="1025" name="Google Shape;1025;g29d3c64b486_0_34"/>
          <p:cNvPicPr preferRelativeResize="0"/>
          <p:nvPr/>
        </p:nvPicPr>
        <p:blipFill rotWithShape="1">
          <a:blip r:embed="rId6">
            <a:alphaModFix/>
          </a:blip>
          <a:srcRect b="0" l="0" r="0" t="0"/>
          <a:stretch/>
        </p:blipFill>
        <p:spPr>
          <a:xfrm>
            <a:off x="6280152" y="3352801"/>
            <a:ext cx="493713" cy="285751"/>
          </a:xfrm>
          <a:prstGeom prst="rect">
            <a:avLst/>
          </a:prstGeom>
          <a:noFill/>
          <a:ln>
            <a:noFill/>
          </a:ln>
        </p:spPr>
      </p:pic>
      <p:pic>
        <p:nvPicPr>
          <p:cNvPr descr="txp_fig" id="1026" name="Google Shape;1026;g29d3c64b486_0_34"/>
          <p:cNvPicPr preferRelativeResize="0"/>
          <p:nvPr/>
        </p:nvPicPr>
        <p:blipFill rotWithShape="1">
          <a:blip r:embed="rId7">
            <a:alphaModFix/>
          </a:blip>
          <a:srcRect b="0" l="0" r="0" t="0"/>
          <a:stretch/>
        </p:blipFill>
        <p:spPr>
          <a:xfrm>
            <a:off x="4806951" y="3429000"/>
            <a:ext cx="330200" cy="60325"/>
          </a:xfrm>
          <a:prstGeom prst="rect">
            <a:avLst/>
          </a:prstGeom>
          <a:noFill/>
          <a:ln>
            <a:noFill/>
          </a:ln>
        </p:spPr>
      </p:pic>
      <p:pic>
        <p:nvPicPr>
          <p:cNvPr descr="txp_fig" id="1027" name="Google Shape;1027;g29d3c64b486_0_34"/>
          <p:cNvPicPr preferRelativeResize="0"/>
          <p:nvPr/>
        </p:nvPicPr>
        <p:blipFill rotWithShape="1">
          <a:blip r:embed="rId8">
            <a:alphaModFix/>
          </a:blip>
          <a:srcRect b="0" l="0" r="0" t="0"/>
          <a:stretch/>
        </p:blipFill>
        <p:spPr>
          <a:xfrm>
            <a:off x="3810001" y="4419600"/>
            <a:ext cx="2654299" cy="3143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31" name="Shape 1031"/>
        <p:cNvGrpSpPr/>
        <p:nvPr/>
      </p:nvGrpSpPr>
      <p:grpSpPr>
        <a:xfrm>
          <a:off x="0" y="0"/>
          <a:ext cx="0" cy="0"/>
          <a:chOff x="0" y="0"/>
          <a:chExt cx="0" cy="0"/>
        </a:xfrm>
      </p:grpSpPr>
      <p:sp>
        <p:nvSpPr>
          <p:cNvPr id="1032" name="Google Shape;1032;g29d3c64b486_0_6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Calibri"/>
                <a:ea typeface="Calibri"/>
                <a:cs typeface="Calibri"/>
                <a:sym typeface="Calibri"/>
              </a:rPr>
              <a:t>Forward / Viterbi Algorithms</a:t>
            </a:r>
            <a:endParaRPr/>
          </a:p>
        </p:txBody>
      </p:sp>
      <p:pic>
        <p:nvPicPr>
          <p:cNvPr descr="txp_fig" id="1033" name="Google Shape;1033;g29d3c64b486_0_65"/>
          <p:cNvPicPr preferRelativeResize="0"/>
          <p:nvPr/>
        </p:nvPicPr>
        <p:blipFill rotWithShape="1">
          <a:blip r:embed="rId3">
            <a:alphaModFix/>
          </a:blip>
          <a:srcRect b="0" l="0" r="0" t="0"/>
          <a:stretch/>
        </p:blipFill>
        <p:spPr>
          <a:xfrm>
            <a:off x="7670800" y="5673726"/>
            <a:ext cx="3835400" cy="322263"/>
          </a:xfrm>
          <a:prstGeom prst="rect">
            <a:avLst/>
          </a:prstGeom>
          <a:noFill/>
          <a:ln>
            <a:noFill/>
          </a:ln>
        </p:spPr>
      </p:pic>
      <p:sp>
        <p:nvSpPr>
          <p:cNvPr id="1034" name="Google Shape;1034;g29d3c64b486_0_65"/>
          <p:cNvSpPr/>
          <p:nvPr/>
        </p:nvSpPr>
        <p:spPr>
          <a:xfrm>
            <a:off x="3505200" y="1676400"/>
            <a:ext cx="685800" cy="381000"/>
          </a:xfrm>
          <a:prstGeom prst="rect">
            <a:avLst/>
          </a:prstGeom>
          <a:solidFill>
            <a:srgbClr val="FF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sun</a:t>
            </a:r>
            <a:endParaRPr/>
          </a:p>
        </p:txBody>
      </p:sp>
      <p:sp>
        <p:nvSpPr>
          <p:cNvPr id="1035" name="Google Shape;1035;g29d3c64b486_0_65"/>
          <p:cNvSpPr/>
          <p:nvPr/>
        </p:nvSpPr>
        <p:spPr>
          <a:xfrm>
            <a:off x="3505200" y="2362200"/>
            <a:ext cx="6858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rain</a:t>
            </a:r>
            <a:endParaRPr/>
          </a:p>
        </p:txBody>
      </p:sp>
      <p:sp>
        <p:nvSpPr>
          <p:cNvPr id="1036" name="Google Shape;1036;g29d3c64b486_0_65"/>
          <p:cNvSpPr/>
          <p:nvPr/>
        </p:nvSpPr>
        <p:spPr>
          <a:xfrm>
            <a:off x="4953000" y="1676400"/>
            <a:ext cx="685800" cy="381000"/>
          </a:xfrm>
          <a:prstGeom prst="rect">
            <a:avLst/>
          </a:prstGeom>
          <a:solidFill>
            <a:srgbClr val="FF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sun</a:t>
            </a:r>
            <a:endParaRPr/>
          </a:p>
        </p:txBody>
      </p:sp>
      <p:sp>
        <p:nvSpPr>
          <p:cNvPr id="1037" name="Google Shape;1037;g29d3c64b486_0_65"/>
          <p:cNvSpPr/>
          <p:nvPr/>
        </p:nvSpPr>
        <p:spPr>
          <a:xfrm>
            <a:off x="4953000" y="2362200"/>
            <a:ext cx="6858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rain</a:t>
            </a:r>
            <a:endParaRPr/>
          </a:p>
        </p:txBody>
      </p:sp>
      <p:sp>
        <p:nvSpPr>
          <p:cNvPr id="1038" name="Google Shape;1038;g29d3c64b486_0_65"/>
          <p:cNvSpPr/>
          <p:nvPr/>
        </p:nvSpPr>
        <p:spPr>
          <a:xfrm>
            <a:off x="6477000" y="1676400"/>
            <a:ext cx="685800" cy="381000"/>
          </a:xfrm>
          <a:prstGeom prst="rect">
            <a:avLst/>
          </a:prstGeom>
          <a:solidFill>
            <a:srgbClr val="FF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sun</a:t>
            </a:r>
            <a:endParaRPr/>
          </a:p>
        </p:txBody>
      </p:sp>
      <p:pic>
        <p:nvPicPr>
          <p:cNvPr descr="txp_fig" id="1039" name="Google Shape;1039;g29d3c64b486_0_65"/>
          <p:cNvPicPr preferRelativeResize="0"/>
          <p:nvPr/>
        </p:nvPicPr>
        <p:blipFill rotWithShape="1">
          <a:blip r:embed="rId4">
            <a:alphaModFix/>
          </a:blip>
          <a:srcRect b="0" l="0" r="0" t="0"/>
          <a:stretch/>
        </p:blipFill>
        <p:spPr>
          <a:xfrm>
            <a:off x="914401" y="4759326"/>
            <a:ext cx="2627312" cy="300039"/>
          </a:xfrm>
          <a:prstGeom prst="rect">
            <a:avLst/>
          </a:prstGeom>
          <a:noFill/>
          <a:ln>
            <a:noFill/>
          </a:ln>
        </p:spPr>
      </p:pic>
      <p:sp>
        <p:nvSpPr>
          <p:cNvPr id="1040" name="Google Shape;1040;g29d3c64b486_0_65"/>
          <p:cNvSpPr/>
          <p:nvPr/>
        </p:nvSpPr>
        <p:spPr>
          <a:xfrm>
            <a:off x="6477000" y="2362200"/>
            <a:ext cx="6858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rain</a:t>
            </a:r>
            <a:endParaRPr/>
          </a:p>
        </p:txBody>
      </p:sp>
      <p:sp>
        <p:nvSpPr>
          <p:cNvPr id="1041" name="Google Shape;1041;g29d3c64b486_0_65"/>
          <p:cNvSpPr/>
          <p:nvPr/>
        </p:nvSpPr>
        <p:spPr>
          <a:xfrm>
            <a:off x="8001000" y="1676400"/>
            <a:ext cx="685800" cy="381000"/>
          </a:xfrm>
          <a:prstGeom prst="rect">
            <a:avLst/>
          </a:prstGeom>
          <a:solidFill>
            <a:srgbClr val="FF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sun</a:t>
            </a:r>
            <a:endParaRPr/>
          </a:p>
        </p:txBody>
      </p:sp>
      <p:sp>
        <p:nvSpPr>
          <p:cNvPr id="1042" name="Google Shape;1042;g29d3c64b486_0_65"/>
          <p:cNvSpPr/>
          <p:nvPr/>
        </p:nvSpPr>
        <p:spPr>
          <a:xfrm>
            <a:off x="8001000" y="2362200"/>
            <a:ext cx="6858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rain</a:t>
            </a:r>
            <a:endParaRPr/>
          </a:p>
        </p:txBody>
      </p:sp>
      <p:cxnSp>
        <p:nvCxnSpPr>
          <p:cNvPr id="1043" name="Google Shape;1043;g29d3c64b486_0_65"/>
          <p:cNvCxnSpPr>
            <a:stCxn id="1034" idx="3"/>
            <a:endCxn id="1036" idx="1"/>
          </p:cNvCxnSpPr>
          <p:nvPr/>
        </p:nvCxnSpPr>
        <p:spPr>
          <a:xfrm>
            <a:off x="4191000" y="1866900"/>
            <a:ext cx="762000" cy="0"/>
          </a:xfrm>
          <a:prstGeom prst="straightConnector1">
            <a:avLst/>
          </a:prstGeom>
          <a:noFill/>
          <a:ln cap="flat" cmpd="sng" w="28575">
            <a:solidFill>
              <a:schemeClr val="dk1"/>
            </a:solidFill>
            <a:prstDash val="solid"/>
            <a:round/>
            <a:headEnd len="med" w="med" type="none"/>
            <a:tailEnd len="med" w="med" type="triangle"/>
          </a:ln>
        </p:spPr>
      </p:cxnSp>
      <p:cxnSp>
        <p:nvCxnSpPr>
          <p:cNvPr id="1044" name="Google Shape;1044;g29d3c64b486_0_65"/>
          <p:cNvCxnSpPr>
            <a:stCxn id="1034" idx="3"/>
            <a:endCxn id="1037" idx="1"/>
          </p:cNvCxnSpPr>
          <p:nvPr/>
        </p:nvCxnSpPr>
        <p:spPr>
          <a:xfrm>
            <a:off x="4191000" y="1866900"/>
            <a:ext cx="762000" cy="685800"/>
          </a:xfrm>
          <a:prstGeom prst="straightConnector1">
            <a:avLst/>
          </a:prstGeom>
          <a:noFill/>
          <a:ln cap="flat" cmpd="sng" w="9525">
            <a:solidFill>
              <a:schemeClr val="dk1"/>
            </a:solidFill>
            <a:prstDash val="solid"/>
            <a:round/>
            <a:headEnd len="med" w="med" type="none"/>
            <a:tailEnd len="med" w="med" type="triangle"/>
          </a:ln>
        </p:spPr>
      </p:cxnSp>
      <p:cxnSp>
        <p:nvCxnSpPr>
          <p:cNvPr id="1045" name="Google Shape;1045;g29d3c64b486_0_65"/>
          <p:cNvCxnSpPr>
            <a:stCxn id="1035" idx="3"/>
            <a:endCxn id="1036" idx="1"/>
          </p:cNvCxnSpPr>
          <p:nvPr/>
        </p:nvCxnSpPr>
        <p:spPr>
          <a:xfrm flipH="1" rot="10800000">
            <a:off x="4191000" y="1866900"/>
            <a:ext cx="762000" cy="685800"/>
          </a:xfrm>
          <a:prstGeom prst="straightConnector1">
            <a:avLst/>
          </a:prstGeom>
          <a:noFill/>
          <a:ln cap="flat" cmpd="sng" w="9525">
            <a:solidFill>
              <a:schemeClr val="dk1"/>
            </a:solidFill>
            <a:prstDash val="solid"/>
            <a:round/>
            <a:headEnd len="med" w="med" type="none"/>
            <a:tailEnd len="med" w="med" type="triangle"/>
          </a:ln>
        </p:spPr>
      </p:cxnSp>
      <p:cxnSp>
        <p:nvCxnSpPr>
          <p:cNvPr id="1046" name="Google Shape;1046;g29d3c64b486_0_65"/>
          <p:cNvCxnSpPr>
            <a:stCxn id="1035" idx="3"/>
            <a:endCxn id="1037" idx="1"/>
          </p:cNvCxnSpPr>
          <p:nvPr/>
        </p:nvCxnSpPr>
        <p:spPr>
          <a:xfrm>
            <a:off x="4191000" y="2552700"/>
            <a:ext cx="762000" cy="0"/>
          </a:xfrm>
          <a:prstGeom prst="straightConnector1">
            <a:avLst/>
          </a:prstGeom>
          <a:noFill/>
          <a:ln cap="flat" cmpd="sng" w="28575">
            <a:solidFill>
              <a:schemeClr val="dk1"/>
            </a:solidFill>
            <a:prstDash val="solid"/>
            <a:round/>
            <a:headEnd len="med" w="med" type="none"/>
            <a:tailEnd len="med" w="med" type="triangle"/>
          </a:ln>
        </p:spPr>
      </p:cxnSp>
      <p:cxnSp>
        <p:nvCxnSpPr>
          <p:cNvPr id="1047" name="Google Shape;1047;g29d3c64b486_0_65"/>
          <p:cNvCxnSpPr>
            <a:stCxn id="1036" idx="3"/>
            <a:endCxn id="1038" idx="1"/>
          </p:cNvCxnSpPr>
          <p:nvPr/>
        </p:nvCxnSpPr>
        <p:spPr>
          <a:xfrm>
            <a:off x="5638800" y="1866900"/>
            <a:ext cx="838200" cy="0"/>
          </a:xfrm>
          <a:prstGeom prst="straightConnector1">
            <a:avLst/>
          </a:prstGeom>
          <a:noFill/>
          <a:ln cap="flat" cmpd="sng" w="28575">
            <a:solidFill>
              <a:schemeClr val="dk1"/>
            </a:solidFill>
            <a:prstDash val="solid"/>
            <a:round/>
            <a:headEnd len="med" w="med" type="none"/>
            <a:tailEnd len="med" w="med" type="triangle"/>
          </a:ln>
        </p:spPr>
      </p:cxnSp>
      <p:cxnSp>
        <p:nvCxnSpPr>
          <p:cNvPr id="1048" name="Google Shape;1048;g29d3c64b486_0_65"/>
          <p:cNvCxnSpPr>
            <a:stCxn id="1036" idx="3"/>
            <a:endCxn id="1040" idx="1"/>
          </p:cNvCxnSpPr>
          <p:nvPr/>
        </p:nvCxnSpPr>
        <p:spPr>
          <a:xfrm>
            <a:off x="5638800" y="1866900"/>
            <a:ext cx="838200" cy="685800"/>
          </a:xfrm>
          <a:prstGeom prst="straightConnector1">
            <a:avLst/>
          </a:prstGeom>
          <a:noFill/>
          <a:ln cap="flat" cmpd="sng" w="9525">
            <a:solidFill>
              <a:schemeClr val="dk1"/>
            </a:solidFill>
            <a:prstDash val="solid"/>
            <a:round/>
            <a:headEnd len="med" w="med" type="none"/>
            <a:tailEnd len="med" w="med" type="triangle"/>
          </a:ln>
        </p:spPr>
      </p:cxnSp>
      <p:cxnSp>
        <p:nvCxnSpPr>
          <p:cNvPr id="1049" name="Google Shape;1049;g29d3c64b486_0_65"/>
          <p:cNvCxnSpPr>
            <a:stCxn id="1037" idx="3"/>
            <a:endCxn id="1038" idx="1"/>
          </p:cNvCxnSpPr>
          <p:nvPr/>
        </p:nvCxnSpPr>
        <p:spPr>
          <a:xfrm flipH="1" rot="10800000">
            <a:off x="5638800" y="1866900"/>
            <a:ext cx="838200" cy="685800"/>
          </a:xfrm>
          <a:prstGeom prst="straightConnector1">
            <a:avLst/>
          </a:prstGeom>
          <a:noFill/>
          <a:ln cap="flat" cmpd="sng" w="9525">
            <a:solidFill>
              <a:schemeClr val="dk1"/>
            </a:solidFill>
            <a:prstDash val="solid"/>
            <a:round/>
            <a:headEnd len="med" w="med" type="none"/>
            <a:tailEnd len="med" w="med" type="triangle"/>
          </a:ln>
        </p:spPr>
      </p:cxnSp>
      <p:cxnSp>
        <p:nvCxnSpPr>
          <p:cNvPr id="1050" name="Google Shape;1050;g29d3c64b486_0_65"/>
          <p:cNvCxnSpPr>
            <a:stCxn id="1037" idx="3"/>
            <a:endCxn id="1040" idx="1"/>
          </p:cNvCxnSpPr>
          <p:nvPr/>
        </p:nvCxnSpPr>
        <p:spPr>
          <a:xfrm>
            <a:off x="5638800" y="2552700"/>
            <a:ext cx="838200" cy="0"/>
          </a:xfrm>
          <a:prstGeom prst="straightConnector1">
            <a:avLst/>
          </a:prstGeom>
          <a:noFill/>
          <a:ln cap="flat" cmpd="sng" w="28575">
            <a:solidFill>
              <a:schemeClr val="dk1"/>
            </a:solidFill>
            <a:prstDash val="solid"/>
            <a:round/>
            <a:headEnd len="med" w="med" type="none"/>
            <a:tailEnd len="med" w="med" type="triangle"/>
          </a:ln>
        </p:spPr>
      </p:cxnSp>
      <p:cxnSp>
        <p:nvCxnSpPr>
          <p:cNvPr id="1051" name="Google Shape;1051;g29d3c64b486_0_65"/>
          <p:cNvCxnSpPr>
            <a:stCxn id="1038" idx="3"/>
            <a:endCxn id="1041" idx="1"/>
          </p:cNvCxnSpPr>
          <p:nvPr/>
        </p:nvCxnSpPr>
        <p:spPr>
          <a:xfrm>
            <a:off x="7162800" y="1866900"/>
            <a:ext cx="838200" cy="0"/>
          </a:xfrm>
          <a:prstGeom prst="straightConnector1">
            <a:avLst/>
          </a:prstGeom>
          <a:noFill/>
          <a:ln cap="flat" cmpd="sng" w="28575">
            <a:solidFill>
              <a:schemeClr val="dk1"/>
            </a:solidFill>
            <a:prstDash val="solid"/>
            <a:round/>
            <a:headEnd len="med" w="med" type="none"/>
            <a:tailEnd len="med" w="med" type="triangle"/>
          </a:ln>
        </p:spPr>
      </p:cxnSp>
      <p:cxnSp>
        <p:nvCxnSpPr>
          <p:cNvPr id="1052" name="Google Shape;1052;g29d3c64b486_0_65"/>
          <p:cNvCxnSpPr>
            <a:stCxn id="1038" idx="3"/>
            <a:endCxn id="1042" idx="1"/>
          </p:cNvCxnSpPr>
          <p:nvPr/>
        </p:nvCxnSpPr>
        <p:spPr>
          <a:xfrm>
            <a:off x="7162800" y="1866900"/>
            <a:ext cx="838200" cy="685800"/>
          </a:xfrm>
          <a:prstGeom prst="straightConnector1">
            <a:avLst/>
          </a:prstGeom>
          <a:noFill/>
          <a:ln cap="flat" cmpd="sng" w="9525">
            <a:solidFill>
              <a:schemeClr val="dk1"/>
            </a:solidFill>
            <a:prstDash val="solid"/>
            <a:round/>
            <a:headEnd len="med" w="med" type="none"/>
            <a:tailEnd len="med" w="med" type="triangle"/>
          </a:ln>
        </p:spPr>
      </p:cxnSp>
      <p:cxnSp>
        <p:nvCxnSpPr>
          <p:cNvPr id="1053" name="Google Shape;1053;g29d3c64b486_0_65"/>
          <p:cNvCxnSpPr>
            <a:stCxn id="1040" idx="3"/>
            <a:endCxn id="1041" idx="1"/>
          </p:cNvCxnSpPr>
          <p:nvPr/>
        </p:nvCxnSpPr>
        <p:spPr>
          <a:xfrm flipH="1" rot="10800000">
            <a:off x="7162800" y="1866900"/>
            <a:ext cx="838200" cy="685800"/>
          </a:xfrm>
          <a:prstGeom prst="straightConnector1">
            <a:avLst/>
          </a:prstGeom>
          <a:noFill/>
          <a:ln cap="flat" cmpd="sng" w="9525">
            <a:solidFill>
              <a:schemeClr val="dk1"/>
            </a:solidFill>
            <a:prstDash val="solid"/>
            <a:round/>
            <a:headEnd len="med" w="med" type="none"/>
            <a:tailEnd len="med" w="med" type="triangle"/>
          </a:ln>
        </p:spPr>
      </p:cxnSp>
      <p:cxnSp>
        <p:nvCxnSpPr>
          <p:cNvPr id="1054" name="Google Shape;1054;g29d3c64b486_0_65"/>
          <p:cNvCxnSpPr>
            <a:stCxn id="1040" idx="3"/>
            <a:endCxn id="1042" idx="1"/>
          </p:cNvCxnSpPr>
          <p:nvPr/>
        </p:nvCxnSpPr>
        <p:spPr>
          <a:xfrm>
            <a:off x="7162800" y="2552700"/>
            <a:ext cx="838200" cy="0"/>
          </a:xfrm>
          <a:prstGeom prst="straightConnector1">
            <a:avLst/>
          </a:prstGeom>
          <a:noFill/>
          <a:ln cap="flat" cmpd="sng" w="28575">
            <a:solidFill>
              <a:schemeClr val="dk1"/>
            </a:solidFill>
            <a:prstDash val="solid"/>
            <a:round/>
            <a:headEnd len="med" w="med" type="none"/>
            <a:tailEnd len="med" w="med" type="triangle"/>
          </a:ln>
        </p:spPr>
      </p:cxnSp>
      <p:pic>
        <p:nvPicPr>
          <p:cNvPr descr="txp_fig" id="1055" name="Google Shape;1055;g29d3c64b486_0_65"/>
          <p:cNvPicPr preferRelativeResize="0"/>
          <p:nvPr/>
        </p:nvPicPr>
        <p:blipFill rotWithShape="1">
          <a:blip r:embed="rId5">
            <a:alphaModFix/>
          </a:blip>
          <a:srcRect b="0" l="0" r="0" t="0"/>
          <a:stretch/>
        </p:blipFill>
        <p:spPr>
          <a:xfrm>
            <a:off x="6629401" y="4759325"/>
            <a:ext cx="4564062" cy="450851"/>
          </a:xfrm>
          <a:prstGeom prst="rect">
            <a:avLst/>
          </a:prstGeom>
          <a:noFill/>
          <a:ln>
            <a:noFill/>
          </a:ln>
        </p:spPr>
      </p:pic>
      <p:pic>
        <p:nvPicPr>
          <p:cNvPr descr="txp_fig" id="1056" name="Google Shape;1056;g29d3c64b486_0_65"/>
          <p:cNvPicPr preferRelativeResize="0"/>
          <p:nvPr/>
        </p:nvPicPr>
        <p:blipFill rotWithShape="1">
          <a:blip r:embed="rId6">
            <a:alphaModFix/>
          </a:blip>
          <a:srcRect b="0" l="0" r="0" t="0"/>
          <a:stretch/>
        </p:blipFill>
        <p:spPr>
          <a:xfrm>
            <a:off x="1812925" y="5656265"/>
            <a:ext cx="3673475" cy="439737"/>
          </a:xfrm>
          <a:prstGeom prst="rect">
            <a:avLst/>
          </a:prstGeom>
          <a:noFill/>
          <a:ln>
            <a:noFill/>
          </a:ln>
        </p:spPr>
      </p:pic>
      <p:pic>
        <p:nvPicPr>
          <p:cNvPr descr="txp_fig" id="1057" name="Google Shape;1057;g29d3c64b486_0_65"/>
          <p:cNvPicPr preferRelativeResize="0"/>
          <p:nvPr/>
        </p:nvPicPr>
        <p:blipFill rotWithShape="1">
          <a:blip r:embed="rId7">
            <a:alphaModFix/>
          </a:blip>
          <a:srcRect b="0" l="0" r="0" t="0"/>
          <a:stretch/>
        </p:blipFill>
        <p:spPr>
          <a:xfrm>
            <a:off x="3665539" y="3048001"/>
            <a:ext cx="390525" cy="269875"/>
          </a:xfrm>
          <a:prstGeom prst="rect">
            <a:avLst/>
          </a:prstGeom>
          <a:noFill/>
          <a:ln>
            <a:noFill/>
          </a:ln>
        </p:spPr>
      </p:pic>
      <p:pic>
        <p:nvPicPr>
          <p:cNvPr descr="txp_fig" id="1058" name="Google Shape;1058;g29d3c64b486_0_65"/>
          <p:cNvPicPr preferRelativeResize="0"/>
          <p:nvPr/>
        </p:nvPicPr>
        <p:blipFill rotWithShape="1">
          <a:blip r:embed="rId8">
            <a:alphaModFix/>
          </a:blip>
          <a:srcRect b="0" l="0" r="0" t="0"/>
          <a:stretch/>
        </p:blipFill>
        <p:spPr>
          <a:xfrm>
            <a:off x="5029200" y="3048001"/>
            <a:ext cx="404813" cy="269875"/>
          </a:xfrm>
          <a:prstGeom prst="rect">
            <a:avLst/>
          </a:prstGeom>
          <a:noFill/>
          <a:ln>
            <a:noFill/>
          </a:ln>
        </p:spPr>
      </p:pic>
      <p:pic>
        <p:nvPicPr>
          <p:cNvPr descr="txp_fig" id="1059" name="Google Shape;1059;g29d3c64b486_0_65"/>
          <p:cNvPicPr preferRelativeResize="0"/>
          <p:nvPr/>
        </p:nvPicPr>
        <p:blipFill rotWithShape="1">
          <a:blip r:embed="rId9">
            <a:alphaModFix/>
          </a:blip>
          <a:srcRect b="0" l="0" r="0" t="0"/>
          <a:stretch/>
        </p:blipFill>
        <p:spPr>
          <a:xfrm>
            <a:off x="8040688" y="3048001"/>
            <a:ext cx="493712" cy="285751"/>
          </a:xfrm>
          <a:prstGeom prst="rect">
            <a:avLst/>
          </a:prstGeom>
          <a:noFill/>
          <a:ln>
            <a:noFill/>
          </a:ln>
        </p:spPr>
      </p:pic>
      <p:pic>
        <p:nvPicPr>
          <p:cNvPr descr="txp_fig" id="1060" name="Google Shape;1060;g29d3c64b486_0_65"/>
          <p:cNvPicPr preferRelativeResize="0"/>
          <p:nvPr/>
        </p:nvPicPr>
        <p:blipFill rotWithShape="1">
          <a:blip r:embed="rId10">
            <a:alphaModFix/>
          </a:blip>
          <a:srcRect b="0" l="0" r="0" t="0"/>
          <a:stretch/>
        </p:blipFill>
        <p:spPr>
          <a:xfrm>
            <a:off x="6567488" y="3124200"/>
            <a:ext cx="330200" cy="60325"/>
          </a:xfrm>
          <a:prstGeom prst="rect">
            <a:avLst/>
          </a:prstGeom>
          <a:noFill/>
          <a:ln>
            <a:noFill/>
          </a:ln>
        </p:spPr>
      </p:pic>
      <p:sp>
        <p:nvSpPr>
          <p:cNvPr id="1061" name="Google Shape;1061;g29d3c64b486_0_65"/>
          <p:cNvSpPr txBox="1"/>
          <p:nvPr/>
        </p:nvSpPr>
        <p:spPr>
          <a:xfrm>
            <a:off x="1295400" y="3810001"/>
            <a:ext cx="4191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Forward Algorithm (Sum)</a:t>
            </a:r>
            <a:endParaRPr/>
          </a:p>
        </p:txBody>
      </p:sp>
      <p:sp>
        <p:nvSpPr>
          <p:cNvPr id="1062" name="Google Shape;1062;g29d3c64b486_0_65"/>
          <p:cNvSpPr txBox="1"/>
          <p:nvPr/>
        </p:nvSpPr>
        <p:spPr>
          <a:xfrm>
            <a:off x="7010400" y="3810001"/>
            <a:ext cx="4191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Viterbi Algorithm (Max)</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ph type="title"/>
          </p:nvPr>
        </p:nvSpPr>
        <p:spPr>
          <a:xfrm>
            <a:off x="0" y="-38100"/>
            <a:ext cx="12192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4000"/>
              <a:t>Example Markov Chain: Weather</a:t>
            </a:r>
            <a:endParaRPr sz="4000"/>
          </a:p>
        </p:txBody>
      </p:sp>
      <p:sp>
        <p:nvSpPr>
          <p:cNvPr id="133" name="Google Shape;133;p5"/>
          <p:cNvSpPr txBox="1"/>
          <p:nvPr>
            <p:ph idx="1" type="body"/>
          </p:nvPr>
        </p:nvSpPr>
        <p:spPr>
          <a:xfrm>
            <a:off x="457200" y="1447800"/>
            <a:ext cx="4267200" cy="838200"/>
          </a:xfrm>
          <a:prstGeom prst="rect">
            <a:avLst/>
          </a:prstGeom>
          <a:noFill/>
          <a:ln>
            <a:noFill/>
          </a:ln>
        </p:spPr>
        <p:txBody>
          <a:bodyPr anchorCtr="0" anchor="t" bIns="45700" lIns="91425" spcFirstLastPara="1" rIns="91425" wrap="square" tIns="45700">
            <a:noAutofit/>
          </a:bodyPr>
          <a:lstStyle/>
          <a:p>
            <a:pPr indent="-342882" lvl="0" marL="342882" rtl="0" algn="l">
              <a:lnSpc>
                <a:spcPct val="100000"/>
              </a:lnSpc>
              <a:spcBef>
                <a:spcPts val="0"/>
              </a:spcBef>
              <a:spcAft>
                <a:spcPts val="0"/>
              </a:spcAft>
              <a:buSzPts val="2800"/>
              <a:buChar char="o"/>
            </a:pPr>
            <a:r>
              <a:rPr lang="en-US" sz="2800"/>
              <a:t>States: X = {rain, sun}</a:t>
            </a:r>
            <a:endParaRPr/>
          </a:p>
          <a:p>
            <a:pPr indent="0" lvl="1" marL="457176" rtl="0" algn="l">
              <a:lnSpc>
                <a:spcPct val="100000"/>
              </a:lnSpc>
              <a:spcBef>
                <a:spcPts val="480"/>
              </a:spcBef>
              <a:spcAft>
                <a:spcPts val="0"/>
              </a:spcAft>
              <a:buSzPts val="2400"/>
              <a:buNone/>
            </a:pPr>
            <a:r>
              <a:t/>
            </a:r>
            <a:endParaRPr sz="2400"/>
          </a:p>
          <a:p>
            <a:pPr indent="-133336" lvl="1" marL="742913" rtl="0" algn="l">
              <a:lnSpc>
                <a:spcPct val="100000"/>
              </a:lnSpc>
              <a:spcBef>
                <a:spcPts val="480"/>
              </a:spcBef>
              <a:spcAft>
                <a:spcPts val="0"/>
              </a:spcAft>
              <a:buSzPts val="2400"/>
              <a:buNone/>
            </a:pPr>
            <a:r>
              <a:t/>
            </a:r>
            <a:endParaRPr sz="2400"/>
          </a:p>
          <a:p>
            <a:pPr indent="-133336" lvl="1" marL="742913" rtl="0" algn="l">
              <a:lnSpc>
                <a:spcPct val="100000"/>
              </a:lnSpc>
              <a:spcBef>
                <a:spcPts val="480"/>
              </a:spcBef>
              <a:spcAft>
                <a:spcPts val="0"/>
              </a:spcAft>
              <a:buSzPts val="2400"/>
              <a:buNone/>
            </a:pPr>
            <a:r>
              <a:t/>
            </a:r>
            <a:endParaRPr sz="2400"/>
          </a:p>
        </p:txBody>
      </p:sp>
      <p:sp>
        <p:nvSpPr>
          <p:cNvPr id="134" name="Google Shape;134;p5"/>
          <p:cNvSpPr/>
          <p:nvPr/>
        </p:nvSpPr>
        <p:spPr>
          <a:xfrm>
            <a:off x="5853113" y="5057775"/>
            <a:ext cx="609600" cy="6096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rain</a:t>
            </a:r>
            <a:endParaRPr b="0" i="0" sz="1400" u="none" cap="none" strike="noStrike">
              <a:solidFill>
                <a:srgbClr val="000000"/>
              </a:solidFill>
              <a:latin typeface="Arial"/>
              <a:ea typeface="Arial"/>
              <a:cs typeface="Arial"/>
              <a:sym typeface="Arial"/>
            </a:endParaRPr>
          </a:p>
        </p:txBody>
      </p:sp>
      <p:sp>
        <p:nvSpPr>
          <p:cNvPr id="135" name="Google Shape;135;p5"/>
          <p:cNvSpPr/>
          <p:nvPr/>
        </p:nvSpPr>
        <p:spPr>
          <a:xfrm>
            <a:off x="7300913" y="5057775"/>
            <a:ext cx="609600" cy="609600"/>
          </a:xfrm>
          <a:prstGeom prst="ellipse">
            <a:avLst/>
          </a:prstGeom>
          <a:solidFill>
            <a:srgbClr val="FFCC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sun</a:t>
            </a:r>
            <a:endParaRPr b="0" i="0" sz="1400" u="none" cap="none" strike="noStrike">
              <a:solidFill>
                <a:srgbClr val="000000"/>
              </a:solidFill>
              <a:latin typeface="Arial"/>
              <a:ea typeface="Arial"/>
              <a:cs typeface="Arial"/>
              <a:sym typeface="Arial"/>
            </a:endParaRPr>
          </a:p>
        </p:txBody>
      </p:sp>
      <p:cxnSp>
        <p:nvCxnSpPr>
          <p:cNvPr id="136" name="Google Shape;136;p5"/>
          <p:cNvCxnSpPr>
            <a:stCxn id="134" idx="0"/>
            <a:endCxn id="135" idx="0"/>
          </p:cNvCxnSpPr>
          <p:nvPr/>
        </p:nvCxnSpPr>
        <p:spPr>
          <a:xfrm flipH="1" rot="-5400000">
            <a:off x="6881513" y="4334175"/>
            <a:ext cx="600" cy="1447800"/>
          </a:xfrm>
          <a:prstGeom prst="curvedConnector3">
            <a:avLst>
              <a:gd fmla="val -70665357" name="adj1"/>
            </a:avLst>
          </a:prstGeom>
          <a:noFill/>
          <a:ln cap="flat" cmpd="sng" w="28575">
            <a:solidFill>
              <a:schemeClr val="dk1"/>
            </a:solidFill>
            <a:prstDash val="solid"/>
            <a:round/>
            <a:headEnd len="sm" w="sm" type="none"/>
            <a:tailEnd len="med" w="med" type="triangle"/>
          </a:ln>
        </p:spPr>
      </p:cxnSp>
      <p:cxnSp>
        <p:nvCxnSpPr>
          <p:cNvPr id="137" name="Google Shape;137;p5"/>
          <p:cNvCxnSpPr>
            <a:stCxn id="135" idx="4"/>
            <a:endCxn id="134" idx="4"/>
          </p:cNvCxnSpPr>
          <p:nvPr/>
        </p:nvCxnSpPr>
        <p:spPr>
          <a:xfrm rot="5400000">
            <a:off x="6881513" y="4943775"/>
            <a:ext cx="600" cy="1447800"/>
          </a:xfrm>
          <a:prstGeom prst="curvedConnector3">
            <a:avLst>
              <a:gd fmla="val 78605190" name="adj1"/>
            </a:avLst>
          </a:prstGeom>
          <a:noFill/>
          <a:ln cap="flat" cmpd="sng" w="28575">
            <a:solidFill>
              <a:schemeClr val="dk1"/>
            </a:solidFill>
            <a:prstDash val="solid"/>
            <a:round/>
            <a:headEnd len="sm" w="sm" type="none"/>
            <a:tailEnd len="med" w="med" type="triangle"/>
          </a:ln>
        </p:spPr>
      </p:cxnSp>
      <p:cxnSp>
        <p:nvCxnSpPr>
          <p:cNvPr id="138" name="Google Shape;138;p5"/>
          <p:cNvCxnSpPr>
            <a:stCxn id="135" idx="7"/>
            <a:endCxn id="135" idx="6"/>
          </p:cNvCxnSpPr>
          <p:nvPr/>
        </p:nvCxnSpPr>
        <p:spPr>
          <a:xfrm flipH="1" rot="-5400000">
            <a:off x="7758239" y="5210049"/>
            <a:ext cx="215400" cy="89400"/>
          </a:xfrm>
          <a:prstGeom prst="curvedConnector4">
            <a:avLst>
              <a:gd fmla="val -233807" name="adj1"/>
              <a:gd fmla="val 545562" name="adj2"/>
            </a:avLst>
          </a:prstGeom>
          <a:noFill/>
          <a:ln cap="flat" cmpd="sng" w="28575">
            <a:solidFill>
              <a:schemeClr val="dk1"/>
            </a:solidFill>
            <a:prstDash val="solid"/>
            <a:round/>
            <a:headEnd len="sm" w="sm" type="none"/>
            <a:tailEnd len="med" w="med" type="triangle"/>
          </a:ln>
        </p:spPr>
      </p:cxnSp>
      <p:cxnSp>
        <p:nvCxnSpPr>
          <p:cNvPr id="139" name="Google Shape;139;p5"/>
          <p:cNvCxnSpPr>
            <a:stCxn id="134" idx="3"/>
            <a:endCxn id="134" idx="2"/>
          </p:cNvCxnSpPr>
          <p:nvPr/>
        </p:nvCxnSpPr>
        <p:spPr>
          <a:xfrm flipH="1" rot="5400000">
            <a:off x="5789987" y="5425701"/>
            <a:ext cx="215400" cy="89400"/>
          </a:xfrm>
          <a:prstGeom prst="curvedConnector4">
            <a:avLst>
              <a:gd fmla="val -273602" name="adj1"/>
              <a:gd fmla="val 552668" name="adj2"/>
            </a:avLst>
          </a:prstGeom>
          <a:noFill/>
          <a:ln cap="flat" cmpd="sng" w="28575">
            <a:solidFill>
              <a:schemeClr val="dk1"/>
            </a:solidFill>
            <a:prstDash val="solid"/>
            <a:round/>
            <a:headEnd len="sm" w="sm" type="none"/>
            <a:tailEnd len="med" w="med" type="triangle"/>
          </a:ln>
        </p:spPr>
      </p:cxnSp>
      <p:sp>
        <p:nvSpPr>
          <p:cNvPr id="140" name="Google Shape;140;p5"/>
          <p:cNvSpPr txBox="1"/>
          <p:nvPr/>
        </p:nvSpPr>
        <p:spPr>
          <a:xfrm>
            <a:off x="8153400" y="4510087"/>
            <a:ext cx="5334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0.9</a:t>
            </a:r>
            <a:endParaRPr b="0" i="0" sz="1400" u="none" cap="none" strike="noStrike">
              <a:solidFill>
                <a:srgbClr val="000000"/>
              </a:solidFill>
              <a:latin typeface="Arial"/>
              <a:ea typeface="Arial"/>
              <a:cs typeface="Arial"/>
              <a:sym typeface="Arial"/>
            </a:endParaRPr>
          </a:p>
        </p:txBody>
      </p:sp>
      <p:sp>
        <p:nvSpPr>
          <p:cNvPr id="141" name="Google Shape;141;p5"/>
          <p:cNvSpPr txBox="1"/>
          <p:nvPr/>
        </p:nvSpPr>
        <p:spPr>
          <a:xfrm>
            <a:off x="5638800" y="6048375"/>
            <a:ext cx="533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0.7</a:t>
            </a:r>
            <a:endParaRPr b="0" i="0" sz="1400" u="none" cap="none" strike="noStrike">
              <a:solidFill>
                <a:srgbClr val="000000"/>
              </a:solidFill>
              <a:latin typeface="Arial"/>
              <a:ea typeface="Arial"/>
              <a:cs typeface="Arial"/>
              <a:sym typeface="Arial"/>
            </a:endParaRPr>
          </a:p>
        </p:txBody>
      </p:sp>
      <p:sp>
        <p:nvSpPr>
          <p:cNvPr id="142" name="Google Shape;142;p5"/>
          <p:cNvSpPr txBox="1"/>
          <p:nvPr/>
        </p:nvSpPr>
        <p:spPr>
          <a:xfrm>
            <a:off x="6629400" y="4676775"/>
            <a:ext cx="533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0.3</a:t>
            </a:r>
            <a:endParaRPr b="0" i="0" sz="1400" u="none" cap="none" strike="noStrike">
              <a:solidFill>
                <a:srgbClr val="000000"/>
              </a:solidFill>
              <a:latin typeface="Arial"/>
              <a:ea typeface="Arial"/>
              <a:cs typeface="Arial"/>
              <a:sym typeface="Arial"/>
            </a:endParaRPr>
          </a:p>
        </p:txBody>
      </p:sp>
      <p:sp>
        <p:nvSpPr>
          <p:cNvPr id="143" name="Google Shape;143;p5"/>
          <p:cNvSpPr txBox="1"/>
          <p:nvPr/>
        </p:nvSpPr>
        <p:spPr>
          <a:xfrm>
            <a:off x="6629400" y="6200775"/>
            <a:ext cx="533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0.1</a:t>
            </a:r>
            <a:endParaRPr b="0" i="0" sz="1400" u="none" cap="none" strike="noStrike">
              <a:solidFill>
                <a:srgbClr val="000000"/>
              </a:solidFill>
              <a:latin typeface="Arial"/>
              <a:ea typeface="Arial"/>
              <a:cs typeface="Arial"/>
              <a:sym typeface="Arial"/>
            </a:endParaRPr>
          </a:p>
        </p:txBody>
      </p:sp>
      <p:sp>
        <p:nvSpPr>
          <p:cNvPr id="144" name="Google Shape;144;p5"/>
          <p:cNvSpPr/>
          <p:nvPr/>
        </p:nvSpPr>
        <p:spPr>
          <a:xfrm>
            <a:off x="5562600" y="3810000"/>
            <a:ext cx="6019800" cy="457200"/>
          </a:xfrm>
          <a:prstGeom prst="wedgeRectCallout">
            <a:avLst>
              <a:gd fmla="val -49866" name="adj1"/>
              <a:gd fmla="val -26079" name="adj2"/>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CC0000"/>
                </a:solidFill>
                <a:latin typeface="Calibri"/>
                <a:ea typeface="Calibri"/>
                <a:cs typeface="Calibri"/>
                <a:sym typeface="Calibri"/>
              </a:rPr>
              <a:t>Two new ways of representing the same CPT</a:t>
            </a:r>
            <a:endParaRPr b="0" i="0" sz="1400" u="none" cap="none" strike="noStrike">
              <a:solidFill>
                <a:srgbClr val="000000"/>
              </a:solidFill>
              <a:latin typeface="Arial"/>
              <a:ea typeface="Arial"/>
              <a:cs typeface="Arial"/>
              <a:sym typeface="Arial"/>
            </a:endParaRPr>
          </a:p>
        </p:txBody>
      </p:sp>
      <p:grpSp>
        <p:nvGrpSpPr>
          <p:cNvPr id="145" name="Google Shape;145;p5"/>
          <p:cNvGrpSpPr/>
          <p:nvPr/>
        </p:nvGrpSpPr>
        <p:grpSpPr>
          <a:xfrm>
            <a:off x="8839200" y="5029200"/>
            <a:ext cx="2133600" cy="1066800"/>
            <a:chOff x="2057400" y="3260725"/>
            <a:chExt cx="2133600" cy="1066800"/>
          </a:xfrm>
        </p:grpSpPr>
        <p:sp>
          <p:nvSpPr>
            <p:cNvPr id="146" name="Google Shape;146;p5"/>
            <p:cNvSpPr/>
            <p:nvPr/>
          </p:nvSpPr>
          <p:spPr>
            <a:xfrm>
              <a:off x="2057400" y="3260725"/>
              <a:ext cx="685800" cy="381000"/>
            </a:xfrm>
            <a:prstGeom prst="rect">
              <a:avLst/>
            </a:prstGeom>
            <a:solidFill>
              <a:srgbClr val="FF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sun</a:t>
              </a:r>
              <a:endParaRPr b="0" i="0" sz="1400" u="none" cap="none" strike="noStrike">
                <a:solidFill>
                  <a:srgbClr val="000000"/>
                </a:solidFill>
                <a:latin typeface="Arial"/>
                <a:ea typeface="Arial"/>
                <a:cs typeface="Arial"/>
                <a:sym typeface="Arial"/>
              </a:endParaRPr>
            </a:p>
          </p:txBody>
        </p:sp>
        <p:sp>
          <p:nvSpPr>
            <p:cNvPr id="147" name="Google Shape;147;p5"/>
            <p:cNvSpPr/>
            <p:nvPr/>
          </p:nvSpPr>
          <p:spPr>
            <a:xfrm>
              <a:off x="2057400" y="3946525"/>
              <a:ext cx="6858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rain</a:t>
              </a:r>
              <a:endParaRPr b="0" i="0" sz="1400" u="none" cap="none" strike="noStrike">
                <a:solidFill>
                  <a:srgbClr val="000000"/>
                </a:solidFill>
                <a:latin typeface="Arial"/>
                <a:ea typeface="Arial"/>
                <a:cs typeface="Arial"/>
                <a:sym typeface="Arial"/>
              </a:endParaRPr>
            </a:p>
          </p:txBody>
        </p:sp>
        <p:sp>
          <p:nvSpPr>
            <p:cNvPr id="148" name="Google Shape;148;p5"/>
            <p:cNvSpPr/>
            <p:nvPr/>
          </p:nvSpPr>
          <p:spPr>
            <a:xfrm>
              <a:off x="3505200" y="3260725"/>
              <a:ext cx="685800" cy="381000"/>
            </a:xfrm>
            <a:prstGeom prst="rect">
              <a:avLst/>
            </a:prstGeom>
            <a:solidFill>
              <a:srgbClr val="FF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sun</a:t>
              </a:r>
              <a:endParaRPr b="0" i="0" sz="1400" u="none" cap="none" strike="noStrike">
                <a:solidFill>
                  <a:srgbClr val="000000"/>
                </a:solidFill>
                <a:latin typeface="Arial"/>
                <a:ea typeface="Arial"/>
                <a:cs typeface="Arial"/>
                <a:sym typeface="Arial"/>
              </a:endParaRPr>
            </a:p>
          </p:txBody>
        </p:sp>
        <p:sp>
          <p:nvSpPr>
            <p:cNvPr id="149" name="Google Shape;149;p5"/>
            <p:cNvSpPr/>
            <p:nvPr/>
          </p:nvSpPr>
          <p:spPr>
            <a:xfrm>
              <a:off x="3505200" y="3946525"/>
              <a:ext cx="6858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rain</a:t>
              </a:r>
              <a:endParaRPr b="0" i="0" sz="1400" u="none" cap="none" strike="noStrike">
                <a:solidFill>
                  <a:srgbClr val="000000"/>
                </a:solidFill>
                <a:latin typeface="Arial"/>
                <a:ea typeface="Arial"/>
                <a:cs typeface="Arial"/>
                <a:sym typeface="Arial"/>
              </a:endParaRPr>
            </a:p>
          </p:txBody>
        </p:sp>
        <p:cxnSp>
          <p:nvCxnSpPr>
            <p:cNvPr id="150" name="Google Shape;150;p5"/>
            <p:cNvCxnSpPr>
              <a:stCxn id="146" idx="3"/>
              <a:endCxn id="148" idx="1"/>
            </p:cNvCxnSpPr>
            <p:nvPr/>
          </p:nvCxnSpPr>
          <p:spPr>
            <a:xfrm>
              <a:off x="2743200" y="3451225"/>
              <a:ext cx="762000" cy="0"/>
            </a:xfrm>
            <a:prstGeom prst="straightConnector1">
              <a:avLst/>
            </a:prstGeom>
            <a:noFill/>
            <a:ln cap="flat" cmpd="sng" w="28575">
              <a:solidFill>
                <a:schemeClr val="dk1"/>
              </a:solidFill>
              <a:prstDash val="solid"/>
              <a:round/>
              <a:headEnd len="sm" w="sm" type="none"/>
              <a:tailEnd len="med" w="med" type="triangle"/>
            </a:ln>
          </p:spPr>
        </p:cxnSp>
        <p:cxnSp>
          <p:nvCxnSpPr>
            <p:cNvPr id="151" name="Google Shape;151;p5"/>
            <p:cNvCxnSpPr>
              <a:stCxn id="146" idx="3"/>
              <a:endCxn id="149" idx="1"/>
            </p:cNvCxnSpPr>
            <p:nvPr/>
          </p:nvCxnSpPr>
          <p:spPr>
            <a:xfrm>
              <a:off x="2743200" y="3451225"/>
              <a:ext cx="762000" cy="685800"/>
            </a:xfrm>
            <a:prstGeom prst="straightConnector1">
              <a:avLst/>
            </a:prstGeom>
            <a:noFill/>
            <a:ln cap="flat" cmpd="sng" w="9525">
              <a:solidFill>
                <a:schemeClr val="dk1"/>
              </a:solidFill>
              <a:prstDash val="solid"/>
              <a:round/>
              <a:headEnd len="sm" w="sm" type="none"/>
              <a:tailEnd len="med" w="med" type="triangle"/>
            </a:ln>
          </p:spPr>
        </p:cxnSp>
        <p:cxnSp>
          <p:nvCxnSpPr>
            <p:cNvPr id="152" name="Google Shape;152;p5"/>
            <p:cNvCxnSpPr>
              <a:stCxn id="147" idx="3"/>
              <a:endCxn id="148" idx="1"/>
            </p:cNvCxnSpPr>
            <p:nvPr/>
          </p:nvCxnSpPr>
          <p:spPr>
            <a:xfrm flipH="1" rot="10800000">
              <a:off x="2743200" y="3451225"/>
              <a:ext cx="762000" cy="685800"/>
            </a:xfrm>
            <a:prstGeom prst="straightConnector1">
              <a:avLst/>
            </a:prstGeom>
            <a:noFill/>
            <a:ln cap="flat" cmpd="sng" w="9525">
              <a:solidFill>
                <a:schemeClr val="dk1"/>
              </a:solidFill>
              <a:prstDash val="solid"/>
              <a:round/>
              <a:headEnd len="sm" w="sm" type="none"/>
              <a:tailEnd len="med" w="med" type="triangle"/>
            </a:ln>
          </p:spPr>
        </p:cxnSp>
        <p:cxnSp>
          <p:nvCxnSpPr>
            <p:cNvPr id="153" name="Google Shape;153;p5"/>
            <p:cNvCxnSpPr>
              <a:stCxn id="147" idx="3"/>
              <a:endCxn id="149" idx="1"/>
            </p:cNvCxnSpPr>
            <p:nvPr/>
          </p:nvCxnSpPr>
          <p:spPr>
            <a:xfrm>
              <a:off x="2743200" y="4137025"/>
              <a:ext cx="762000" cy="0"/>
            </a:xfrm>
            <a:prstGeom prst="straightConnector1">
              <a:avLst/>
            </a:prstGeom>
            <a:noFill/>
            <a:ln cap="flat" cmpd="sng" w="28575">
              <a:solidFill>
                <a:schemeClr val="dk1"/>
              </a:solidFill>
              <a:prstDash val="solid"/>
              <a:round/>
              <a:headEnd len="sm" w="sm" type="none"/>
              <a:tailEnd len="med" w="med" type="triangle"/>
            </a:ln>
          </p:spPr>
        </p:cxnSp>
      </p:grpSp>
      <p:sp>
        <p:nvSpPr>
          <p:cNvPr id="154" name="Google Shape;154;p5"/>
          <p:cNvSpPr txBox="1"/>
          <p:nvPr/>
        </p:nvSpPr>
        <p:spPr>
          <a:xfrm>
            <a:off x="9829800" y="5181600"/>
            <a:ext cx="533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0.1</a:t>
            </a:r>
            <a:endParaRPr b="0" i="0" sz="1400" u="none" cap="none" strike="noStrike">
              <a:solidFill>
                <a:srgbClr val="000000"/>
              </a:solidFill>
              <a:latin typeface="Arial"/>
              <a:ea typeface="Arial"/>
              <a:cs typeface="Arial"/>
              <a:sym typeface="Arial"/>
            </a:endParaRPr>
          </a:p>
        </p:txBody>
      </p:sp>
      <p:sp>
        <p:nvSpPr>
          <p:cNvPr id="155" name="Google Shape;155;p5"/>
          <p:cNvSpPr txBox="1"/>
          <p:nvPr/>
        </p:nvSpPr>
        <p:spPr>
          <a:xfrm>
            <a:off x="9829800" y="4814887"/>
            <a:ext cx="5334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0.9</a:t>
            </a:r>
            <a:endParaRPr b="0" i="0" sz="1400" u="none" cap="none" strike="noStrike">
              <a:solidFill>
                <a:srgbClr val="000000"/>
              </a:solidFill>
              <a:latin typeface="Arial"/>
              <a:ea typeface="Arial"/>
              <a:cs typeface="Arial"/>
              <a:sym typeface="Arial"/>
            </a:endParaRPr>
          </a:p>
        </p:txBody>
      </p:sp>
      <p:sp>
        <p:nvSpPr>
          <p:cNvPr id="156" name="Google Shape;156;p5"/>
          <p:cNvSpPr txBox="1"/>
          <p:nvPr/>
        </p:nvSpPr>
        <p:spPr>
          <a:xfrm>
            <a:off x="9829800" y="5943600"/>
            <a:ext cx="533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0.7</a:t>
            </a:r>
            <a:endParaRPr b="0" i="0" sz="1400" u="none" cap="none" strike="noStrike">
              <a:solidFill>
                <a:srgbClr val="000000"/>
              </a:solidFill>
              <a:latin typeface="Arial"/>
              <a:ea typeface="Arial"/>
              <a:cs typeface="Arial"/>
              <a:sym typeface="Arial"/>
            </a:endParaRPr>
          </a:p>
        </p:txBody>
      </p:sp>
      <p:sp>
        <p:nvSpPr>
          <p:cNvPr id="157" name="Google Shape;157;p5"/>
          <p:cNvSpPr txBox="1"/>
          <p:nvPr/>
        </p:nvSpPr>
        <p:spPr>
          <a:xfrm>
            <a:off x="9829800" y="5500687"/>
            <a:ext cx="5334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0.3</a:t>
            </a:r>
            <a:endParaRPr b="0" i="0" sz="1400" u="none" cap="none" strike="noStrike">
              <a:solidFill>
                <a:srgbClr val="000000"/>
              </a:solidFill>
              <a:latin typeface="Arial"/>
              <a:ea typeface="Arial"/>
              <a:cs typeface="Arial"/>
              <a:sym typeface="Arial"/>
            </a:endParaRPr>
          </a:p>
        </p:txBody>
      </p:sp>
      <p:graphicFrame>
        <p:nvGraphicFramePr>
          <p:cNvPr id="158" name="Google Shape;158;p5"/>
          <p:cNvGraphicFramePr/>
          <p:nvPr/>
        </p:nvGraphicFramePr>
        <p:xfrm>
          <a:off x="1219200" y="4495800"/>
          <a:ext cx="3000000" cy="3000000"/>
        </p:xfrm>
        <a:graphic>
          <a:graphicData uri="http://schemas.openxmlformats.org/drawingml/2006/table">
            <a:tbl>
              <a:tblPr bandRow="1" firstRow="1">
                <a:noFill/>
                <a:tableStyleId>{0D968AB5-F9FD-478D-8B2E-F9D144DACDA4}</a:tableStyleId>
              </a:tblPr>
              <a:tblGrid>
                <a:gridCol w="563875"/>
                <a:gridCol w="563875"/>
                <a:gridCol w="1093150"/>
              </a:tblGrid>
              <a:tr h="381125">
                <a:tc>
                  <a:txBody>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latin typeface="Calibri"/>
                          <a:ea typeface="Calibri"/>
                          <a:cs typeface="Calibri"/>
                          <a:sym typeface="Calibri"/>
                        </a:rPr>
                        <a:t>X</a:t>
                      </a:r>
                      <a:r>
                        <a:rPr b="1" baseline="-25000" i="0" lang="en-US" sz="1800" u="none" cap="none" strike="noStrike">
                          <a:latin typeface="Calibri"/>
                          <a:ea typeface="Calibri"/>
                          <a:cs typeface="Calibri"/>
                          <a:sym typeface="Calibri"/>
                        </a:rPr>
                        <a:t>t</a:t>
                      </a:r>
                      <a:r>
                        <a:rPr b="1" baseline="-25000" lang="en-US" sz="1800" u="none" cap="none" strike="noStrike">
                          <a:latin typeface="Calibri"/>
                          <a:ea typeface="Calibri"/>
                          <a:cs typeface="Calibri"/>
                          <a:sym typeface="Calibri"/>
                        </a:rPr>
                        <a:t>-1</a:t>
                      </a:r>
                      <a:endParaRPr sz="1400" u="none" cap="none" strike="noStrike"/>
                    </a:p>
                  </a:txBody>
                  <a:tcPr marT="45725" marB="45725" marR="91400" marL="9140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latin typeface="Calibri"/>
                          <a:ea typeface="Calibri"/>
                          <a:cs typeface="Calibri"/>
                          <a:sym typeface="Calibri"/>
                        </a:rPr>
                        <a:t>X</a:t>
                      </a:r>
                      <a:r>
                        <a:rPr b="1" baseline="-25000" i="0" lang="en-US" sz="1800" u="none" cap="none" strike="noStrike">
                          <a:latin typeface="Calibri"/>
                          <a:ea typeface="Calibri"/>
                          <a:cs typeface="Calibri"/>
                          <a:sym typeface="Calibri"/>
                        </a:rPr>
                        <a:t>t</a:t>
                      </a:r>
                      <a:endParaRPr b="1" baseline="-25000" i="0" sz="1800" u="none" cap="none" strike="noStrike">
                        <a:latin typeface="Calibri"/>
                        <a:ea typeface="Calibri"/>
                        <a:cs typeface="Calibri"/>
                        <a:sym typeface="Calibri"/>
                      </a:endParaRPr>
                    </a:p>
                  </a:txBody>
                  <a:tcPr marT="45725" marB="45725" marR="91400" marL="914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Calibri"/>
                          <a:ea typeface="Calibri"/>
                          <a:cs typeface="Calibri"/>
                          <a:sym typeface="Calibri"/>
                        </a:rPr>
                        <a:t>P(</a:t>
                      </a:r>
                      <a:r>
                        <a:rPr b="1" i="0" lang="en-US" sz="1800" u="none" cap="none" strike="noStrike">
                          <a:latin typeface="Calibri"/>
                          <a:ea typeface="Calibri"/>
                          <a:cs typeface="Calibri"/>
                          <a:sym typeface="Calibri"/>
                        </a:rPr>
                        <a:t>X</a:t>
                      </a:r>
                      <a:r>
                        <a:rPr b="1" baseline="-25000" i="0" lang="en-US" sz="1800" u="none" cap="none" strike="noStrike">
                          <a:latin typeface="Calibri"/>
                          <a:ea typeface="Calibri"/>
                          <a:cs typeface="Calibri"/>
                          <a:sym typeface="Calibri"/>
                        </a:rPr>
                        <a:t>t</a:t>
                      </a:r>
                      <a:r>
                        <a:rPr b="1" lang="en-US" sz="1800" u="none" cap="none" strike="noStrike">
                          <a:latin typeface="Calibri"/>
                          <a:ea typeface="Calibri"/>
                          <a:cs typeface="Calibri"/>
                          <a:sym typeface="Calibri"/>
                        </a:rPr>
                        <a:t>|</a:t>
                      </a:r>
                      <a:r>
                        <a:rPr b="1" i="0" lang="en-US" sz="1800" u="none" cap="none" strike="noStrike">
                          <a:latin typeface="Calibri"/>
                          <a:ea typeface="Calibri"/>
                          <a:cs typeface="Calibri"/>
                          <a:sym typeface="Calibri"/>
                        </a:rPr>
                        <a:t>X</a:t>
                      </a:r>
                      <a:r>
                        <a:rPr b="1" baseline="-25000" i="0" lang="en-US" sz="1800" u="none" cap="none" strike="noStrike">
                          <a:latin typeface="Calibri"/>
                          <a:ea typeface="Calibri"/>
                          <a:cs typeface="Calibri"/>
                          <a:sym typeface="Calibri"/>
                        </a:rPr>
                        <a:t>t</a:t>
                      </a:r>
                      <a:r>
                        <a:rPr b="1" baseline="-25000" lang="en-US" sz="1800" u="none" cap="none" strike="noStrike">
                          <a:latin typeface="Calibri"/>
                          <a:ea typeface="Calibri"/>
                          <a:cs typeface="Calibri"/>
                          <a:sym typeface="Calibri"/>
                        </a:rPr>
                        <a:t>-1</a:t>
                      </a:r>
                      <a:r>
                        <a:rPr b="1" lang="en-US" sz="1800" u="none" cap="none" strike="noStrike">
                          <a:latin typeface="Calibri"/>
                          <a:ea typeface="Calibri"/>
                          <a:cs typeface="Calibri"/>
                          <a:sym typeface="Calibri"/>
                        </a:rPr>
                        <a:t>)</a:t>
                      </a:r>
                      <a:endParaRPr sz="1400" u="none" cap="none" strike="noStrike"/>
                    </a:p>
                  </a:txBody>
                  <a:tcPr marT="45725" marB="45725" marR="91400" marL="9140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latin typeface="Calibri"/>
                          <a:ea typeface="Calibri"/>
                          <a:cs typeface="Calibri"/>
                          <a:sym typeface="Calibri"/>
                        </a:rPr>
                        <a:t>sun</a:t>
                      </a:r>
                      <a:endParaRPr sz="1400" u="none" cap="none" strike="noStrike"/>
                    </a:p>
                  </a:txBody>
                  <a:tcPr marT="45725" marB="45725" marR="91400" marL="9140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latin typeface="Calibri"/>
                          <a:ea typeface="Calibri"/>
                          <a:cs typeface="Calibri"/>
                          <a:sym typeface="Calibri"/>
                        </a:rPr>
                        <a:t>sun</a:t>
                      </a:r>
                      <a:endParaRPr sz="1400" u="none" cap="none" strike="noStrike"/>
                    </a:p>
                  </a:txBody>
                  <a:tcPr marT="45725" marB="45725" marR="91400" marL="914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latin typeface="Calibri"/>
                          <a:ea typeface="Calibri"/>
                          <a:cs typeface="Calibri"/>
                          <a:sym typeface="Calibri"/>
                        </a:rPr>
                        <a:t>0.9</a:t>
                      </a:r>
                      <a:endParaRPr sz="1400" u="none" cap="none" strike="noStrike"/>
                    </a:p>
                  </a:txBody>
                  <a:tcPr marT="45725" marB="45725" marR="91400" marL="9140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sun</a:t>
                      </a:r>
                      <a:endParaRPr b="0" sz="1800" u="none" cap="none" strike="noStrike">
                        <a:latin typeface="Calibri"/>
                        <a:ea typeface="Calibri"/>
                        <a:cs typeface="Calibri"/>
                        <a:sym typeface="Calibri"/>
                      </a:endParaRPr>
                    </a:p>
                  </a:txBody>
                  <a:tcPr marT="45725" marB="45725" marR="91400" marL="9140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rain</a:t>
                      </a:r>
                      <a:endParaRPr b="0" sz="1800" u="none" cap="none" strike="noStrike">
                        <a:latin typeface="Calibri"/>
                        <a:ea typeface="Calibri"/>
                        <a:cs typeface="Calibri"/>
                        <a:sym typeface="Calibri"/>
                      </a:endParaRPr>
                    </a:p>
                  </a:txBody>
                  <a:tcPr marT="45725" marB="45725" marR="91400" marL="914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latin typeface="Calibri"/>
                          <a:ea typeface="Calibri"/>
                          <a:cs typeface="Calibri"/>
                          <a:sym typeface="Calibri"/>
                        </a:rPr>
                        <a:t>0.1</a:t>
                      </a:r>
                      <a:endParaRPr sz="1400" u="none" cap="none" strike="noStrike"/>
                    </a:p>
                  </a:txBody>
                  <a:tcPr marT="45725" marB="45725" marR="91400" marL="9140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rain</a:t>
                      </a:r>
                      <a:endParaRPr b="0" sz="1800" u="none" cap="none" strike="noStrike">
                        <a:latin typeface="Calibri"/>
                        <a:ea typeface="Calibri"/>
                        <a:cs typeface="Calibri"/>
                        <a:sym typeface="Calibri"/>
                      </a:endParaRPr>
                    </a:p>
                  </a:txBody>
                  <a:tcPr marT="45725" marB="45725" marR="91400" marL="9140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latin typeface="Calibri"/>
                          <a:ea typeface="Calibri"/>
                          <a:cs typeface="Calibri"/>
                          <a:sym typeface="Calibri"/>
                        </a:rPr>
                        <a:t>sun</a:t>
                      </a:r>
                      <a:endParaRPr sz="1400" u="none" cap="none" strike="noStrike"/>
                    </a:p>
                  </a:txBody>
                  <a:tcPr marT="45725" marB="45725" marR="91400" marL="914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latin typeface="Calibri"/>
                          <a:ea typeface="Calibri"/>
                          <a:cs typeface="Calibri"/>
                          <a:sym typeface="Calibri"/>
                        </a:rPr>
                        <a:t>0.3</a:t>
                      </a:r>
                      <a:endParaRPr sz="1400" u="none" cap="none" strike="noStrike"/>
                    </a:p>
                  </a:txBody>
                  <a:tcPr marT="45725" marB="45725" marR="91400" marL="9140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rain</a:t>
                      </a:r>
                      <a:endParaRPr b="0" sz="1800" u="none" cap="none" strike="noStrike">
                        <a:latin typeface="Calibri"/>
                        <a:ea typeface="Calibri"/>
                        <a:cs typeface="Calibri"/>
                        <a:sym typeface="Calibri"/>
                      </a:endParaRPr>
                    </a:p>
                  </a:txBody>
                  <a:tcPr marT="45725" marB="45725" marR="91400" marL="91400">
                    <a:lnL cap="flat" cmpd="sng" w="2857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b="0" lang="en-US" sz="1800" u="none" cap="none" strike="noStrike">
                          <a:latin typeface="Calibri"/>
                          <a:ea typeface="Calibri"/>
                          <a:cs typeface="Calibri"/>
                          <a:sym typeface="Calibri"/>
                        </a:rPr>
                        <a:t>rain</a:t>
                      </a:r>
                      <a:endParaRPr b="0" sz="1800" u="none" cap="none" strike="noStrike">
                        <a:latin typeface="Calibri"/>
                        <a:ea typeface="Calibri"/>
                        <a:cs typeface="Calibri"/>
                        <a:sym typeface="Calibri"/>
                      </a:endParaRPr>
                    </a:p>
                  </a:txBody>
                  <a:tcPr marT="45725" marB="45725" marR="91400" marL="914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latin typeface="Calibri"/>
                          <a:ea typeface="Calibri"/>
                          <a:cs typeface="Calibri"/>
                          <a:sym typeface="Calibri"/>
                        </a:rPr>
                        <a:t>0.7</a:t>
                      </a:r>
                      <a:endParaRPr sz="1400" u="none" cap="none" strike="noStrike"/>
                    </a:p>
                  </a:txBody>
                  <a:tcPr marT="45725" marB="45725" marR="91400" marL="91400">
                    <a:lnL cap="flat" cmpd="sng" w="12700">
                      <a:solidFill>
                        <a:schemeClr val="dk1"/>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159" name="Google Shape;159;p5"/>
          <p:cNvSpPr txBox="1"/>
          <p:nvPr/>
        </p:nvSpPr>
        <p:spPr>
          <a:xfrm>
            <a:off x="457200" y="2819400"/>
            <a:ext cx="4724400" cy="1600200"/>
          </a:xfrm>
          <a:prstGeom prst="rect">
            <a:avLst/>
          </a:prstGeom>
          <a:noFill/>
          <a:ln>
            <a:noFill/>
          </a:ln>
        </p:spPr>
        <p:txBody>
          <a:bodyPr anchorCtr="0" anchor="t" bIns="45700" lIns="91425" spcFirstLastPara="1" rIns="91425" wrap="square" tIns="45700">
            <a:noAutofit/>
          </a:bodyPr>
          <a:lstStyle/>
          <a:p>
            <a:pPr indent="-342882" lvl="0" marL="342882" marR="0" rtl="0" algn="l">
              <a:lnSpc>
                <a:spcPct val="100000"/>
              </a:lnSpc>
              <a:spcBef>
                <a:spcPts val="0"/>
              </a:spcBef>
              <a:spcAft>
                <a:spcPts val="0"/>
              </a:spcAft>
              <a:buClr>
                <a:schemeClr val="accent2"/>
              </a:buClr>
              <a:buSzPts val="2800"/>
              <a:buFont typeface="Noto Sans Symbols"/>
              <a:buChar char="▪"/>
            </a:pPr>
            <a:r>
              <a:rPr b="0" i="0" lang="en-US" sz="2800" u="none" cap="none" strike="noStrike">
                <a:solidFill>
                  <a:schemeClr val="accent2"/>
                </a:solidFill>
                <a:latin typeface="Calibri"/>
                <a:ea typeface="Calibri"/>
                <a:cs typeface="Calibri"/>
                <a:sym typeface="Calibri"/>
              </a:rPr>
              <a:t>Initial distribution: 1.0 sun</a:t>
            </a:r>
            <a:endParaRPr b="0" i="0" sz="1400" u="none" cap="none" strike="noStrike">
              <a:solidFill>
                <a:srgbClr val="000000"/>
              </a:solidFill>
              <a:latin typeface="Arial"/>
              <a:ea typeface="Arial"/>
              <a:cs typeface="Arial"/>
              <a:sym typeface="Arial"/>
            </a:endParaRPr>
          </a:p>
          <a:p>
            <a:pPr indent="-76187" lvl="2" marL="1142942" marR="0" rtl="0" algn="l">
              <a:lnSpc>
                <a:spcPct val="100000"/>
              </a:lnSpc>
              <a:spcBef>
                <a:spcPts val="480"/>
              </a:spcBef>
              <a:spcAft>
                <a:spcPts val="0"/>
              </a:spcAft>
              <a:buClr>
                <a:schemeClr val="accent2"/>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342882" lvl="0" marL="342882" marR="0" rtl="0" algn="l">
              <a:lnSpc>
                <a:spcPct val="100000"/>
              </a:lnSpc>
              <a:spcBef>
                <a:spcPts val="560"/>
              </a:spcBef>
              <a:spcAft>
                <a:spcPts val="0"/>
              </a:spcAft>
              <a:buClr>
                <a:schemeClr val="accent2"/>
              </a:buClr>
              <a:buSzPts val="2800"/>
              <a:buFont typeface="Noto Sans Symbols"/>
              <a:buChar char="▪"/>
            </a:pPr>
            <a:r>
              <a:rPr b="0" i="0" lang="en-US" sz="2800" u="none" cap="none" strike="noStrike">
                <a:solidFill>
                  <a:schemeClr val="accent2"/>
                </a:solidFill>
                <a:latin typeface="Calibri"/>
                <a:ea typeface="Calibri"/>
                <a:cs typeface="Calibri"/>
                <a:sym typeface="Calibri"/>
              </a:rPr>
              <a:t>CPT P(X</a:t>
            </a:r>
            <a:r>
              <a:rPr b="0" baseline="-25000" i="0" lang="en-US" sz="2800" u="none" cap="none" strike="noStrike">
                <a:solidFill>
                  <a:schemeClr val="accent2"/>
                </a:solidFill>
                <a:latin typeface="Calibri"/>
                <a:ea typeface="Calibri"/>
                <a:cs typeface="Calibri"/>
                <a:sym typeface="Calibri"/>
              </a:rPr>
              <a:t>t</a:t>
            </a:r>
            <a:r>
              <a:rPr b="0" i="0" lang="en-US" sz="2800" u="none" cap="none" strike="noStrike">
                <a:solidFill>
                  <a:schemeClr val="accent2"/>
                </a:solidFill>
                <a:latin typeface="Calibri"/>
                <a:ea typeface="Calibri"/>
                <a:cs typeface="Calibri"/>
                <a:sym typeface="Calibri"/>
              </a:rPr>
              <a:t> | X</a:t>
            </a:r>
            <a:r>
              <a:rPr b="0" baseline="-25000" i="0" lang="en-US" sz="2800" u="none" cap="none" strike="noStrike">
                <a:solidFill>
                  <a:schemeClr val="accent2"/>
                </a:solidFill>
                <a:latin typeface="Calibri"/>
                <a:ea typeface="Calibri"/>
                <a:cs typeface="Calibri"/>
                <a:sym typeface="Calibri"/>
              </a:rPr>
              <a:t>t-1</a:t>
            </a:r>
            <a:r>
              <a:rPr b="0" i="0" lang="en-US" sz="2800" u="none" cap="none" strike="noStrike">
                <a:solidFill>
                  <a:schemeClr val="accent2"/>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133336" lvl="1" marL="742913" marR="0" rtl="0" algn="l">
              <a:lnSpc>
                <a:spcPct val="100000"/>
              </a:lnSpc>
              <a:spcBef>
                <a:spcPts val="48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133336" lvl="1" marL="742913" marR="0" rtl="0" algn="l">
              <a:lnSpc>
                <a:spcPct val="100000"/>
              </a:lnSpc>
              <a:spcBef>
                <a:spcPts val="480"/>
              </a:spcBef>
              <a:spcAft>
                <a:spcPts val="0"/>
              </a:spcAft>
              <a:buClr>
                <a:schemeClr val="dk1"/>
              </a:buClr>
              <a:buSzPts val="2400"/>
              <a:buFont typeface="Noto Sans Symbols"/>
              <a:buNone/>
            </a:pPr>
            <a:r>
              <a:t/>
            </a:r>
            <a:endParaRPr b="0" i="0" sz="2400" u="none" cap="none" strike="noStrike">
              <a:solidFill>
                <a:schemeClr val="lt1"/>
              </a:solidFill>
              <a:latin typeface="Calibri"/>
              <a:ea typeface="Calibri"/>
              <a:cs typeface="Calibri"/>
              <a:sym typeface="Calibri"/>
            </a:endParaRPr>
          </a:p>
          <a:p>
            <a:pPr indent="-133336" lvl="1" marL="742913" marR="0" rtl="0" algn="l">
              <a:lnSpc>
                <a:spcPct val="100000"/>
              </a:lnSpc>
              <a:spcBef>
                <a:spcPts val="48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p:txBody>
      </p:sp>
      <p:pic>
        <p:nvPicPr>
          <p:cNvPr id="160" name="Google Shape;160;p5"/>
          <p:cNvPicPr preferRelativeResize="0"/>
          <p:nvPr/>
        </p:nvPicPr>
        <p:blipFill rotWithShape="1">
          <a:blip r:embed="rId3">
            <a:alphaModFix/>
          </a:blip>
          <a:srcRect b="0" l="0" r="0" t="0"/>
          <a:stretch/>
        </p:blipFill>
        <p:spPr>
          <a:xfrm>
            <a:off x="5791200" y="1143000"/>
            <a:ext cx="5298851" cy="226694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4000"/>
              <a:t>Example Markov Chain: Weather</a:t>
            </a:r>
            <a:endParaRPr sz="4000"/>
          </a:p>
        </p:txBody>
      </p:sp>
      <p:sp>
        <p:nvSpPr>
          <p:cNvPr id="166" name="Google Shape;166;p6"/>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p>
            <a:pPr indent="-342882" lvl="0" marL="342882" rtl="0" algn="l">
              <a:lnSpc>
                <a:spcPct val="100000"/>
              </a:lnSpc>
              <a:spcBef>
                <a:spcPts val="0"/>
              </a:spcBef>
              <a:spcAft>
                <a:spcPts val="0"/>
              </a:spcAft>
              <a:buSzPts val="3200"/>
              <a:buChar char="o"/>
            </a:pPr>
            <a:r>
              <a:rPr lang="en-US"/>
              <a:t>Initial distribution: 1.0 sun</a:t>
            </a:r>
            <a:endParaRPr/>
          </a:p>
          <a:p>
            <a:pPr indent="-139682" lvl="0" marL="342882" rtl="0" algn="l">
              <a:lnSpc>
                <a:spcPct val="100000"/>
              </a:lnSpc>
              <a:spcBef>
                <a:spcPts val="640"/>
              </a:spcBef>
              <a:spcAft>
                <a:spcPts val="0"/>
              </a:spcAft>
              <a:buSzPts val="3200"/>
              <a:buNone/>
            </a:pPr>
            <a:r>
              <a:t/>
            </a:r>
            <a:endParaRPr/>
          </a:p>
          <a:p>
            <a:pPr indent="0" lvl="0" marL="0" rtl="0" algn="l">
              <a:lnSpc>
                <a:spcPct val="100000"/>
              </a:lnSpc>
              <a:spcBef>
                <a:spcPts val="640"/>
              </a:spcBef>
              <a:spcAft>
                <a:spcPts val="0"/>
              </a:spcAft>
              <a:buSzPts val="3200"/>
              <a:buNone/>
            </a:pPr>
            <a:r>
              <a:t/>
            </a:r>
            <a:endParaRPr/>
          </a:p>
          <a:p>
            <a:pPr indent="-342882" lvl="0" marL="342882" rtl="0" algn="l">
              <a:lnSpc>
                <a:spcPct val="100000"/>
              </a:lnSpc>
              <a:spcBef>
                <a:spcPts val="640"/>
              </a:spcBef>
              <a:spcAft>
                <a:spcPts val="0"/>
              </a:spcAft>
              <a:buSzPts val="3200"/>
              <a:buChar char="o"/>
            </a:pPr>
            <a:r>
              <a:rPr lang="en-US"/>
              <a:t>What is the probability distribution after one step?</a:t>
            </a:r>
            <a:endParaRPr/>
          </a:p>
        </p:txBody>
      </p:sp>
      <p:sp>
        <p:nvSpPr>
          <p:cNvPr id="167" name="Google Shape;167;p6"/>
          <p:cNvSpPr/>
          <p:nvPr/>
        </p:nvSpPr>
        <p:spPr>
          <a:xfrm>
            <a:off x="7529513" y="1690688"/>
            <a:ext cx="609600" cy="6096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Calibri"/>
                <a:ea typeface="Calibri"/>
                <a:cs typeface="Calibri"/>
                <a:sym typeface="Calibri"/>
              </a:rPr>
              <a:t>rain</a:t>
            </a:r>
            <a:endParaRPr b="0" i="0" sz="1300" u="none" cap="none" strike="noStrike">
              <a:solidFill>
                <a:srgbClr val="000000"/>
              </a:solidFill>
              <a:latin typeface="Arial"/>
              <a:ea typeface="Arial"/>
              <a:cs typeface="Arial"/>
              <a:sym typeface="Arial"/>
            </a:endParaRPr>
          </a:p>
        </p:txBody>
      </p:sp>
      <p:sp>
        <p:nvSpPr>
          <p:cNvPr id="168" name="Google Shape;168;p6"/>
          <p:cNvSpPr/>
          <p:nvPr/>
        </p:nvSpPr>
        <p:spPr>
          <a:xfrm>
            <a:off x="8977313" y="1690688"/>
            <a:ext cx="609600" cy="609600"/>
          </a:xfrm>
          <a:prstGeom prst="ellipse">
            <a:avLst/>
          </a:prstGeom>
          <a:solidFill>
            <a:srgbClr val="FFCC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sun</a:t>
            </a:r>
            <a:endParaRPr b="0" i="0" sz="1400" u="none" cap="none" strike="noStrike">
              <a:solidFill>
                <a:srgbClr val="000000"/>
              </a:solidFill>
              <a:latin typeface="Arial"/>
              <a:ea typeface="Arial"/>
              <a:cs typeface="Arial"/>
              <a:sym typeface="Arial"/>
            </a:endParaRPr>
          </a:p>
        </p:txBody>
      </p:sp>
      <p:cxnSp>
        <p:nvCxnSpPr>
          <p:cNvPr id="169" name="Google Shape;169;p6"/>
          <p:cNvCxnSpPr>
            <a:stCxn id="167" idx="0"/>
            <a:endCxn id="168" idx="0"/>
          </p:cNvCxnSpPr>
          <p:nvPr/>
        </p:nvCxnSpPr>
        <p:spPr>
          <a:xfrm flipH="1" rot="-5400000">
            <a:off x="8557913" y="967088"/>
            <a:ext cx="600" cy="1447800"/>
          </a:xfrm>
          <a:prstGeom prst="curvedConnector3">
            <a:avLst>
              <a:gd fmla="val -70665357" name="adj1"/>
            </a:avLst>
          </a:prstGeom>
          <a:noFill/>
          <a:ln cap="flat" cmpd="sng" w="28575">
            <a:solidFill>
              <a:schemeClr val="dk1"/>
            </a:solidFill>
            <a:prstDash val="solid"/>
            <a:round/>
            <a:headEnd len="sm" w="sm" type="none"/>
            <a:tailEnd len="med" w="med" type="triangle"/>
          </a:ln>
        </p:spPr>
      </p:cxnSp>
      <p:cxnSp>
        <p:nvCxnSpPr>
          <p:cNvPr id="170" name="Google Shape;170;p6"/>
          <p:cNvCxnSpPr>
            <a:stCxn id="168" idx="4"/>
            <a:endCxn id="167" idx="4"/>
          </p:cNvCxnSpPr>
          <p:nvPr/>
        </p:nvCxnSpPr>
        <p:spPr>
          <a:xfrm rot="5400000">
            <a:off x="8557913" y="1576688"/>
            <a:ext cx="600" cy="1447800"/>
          </a:xfrm>
          <a:prstGeom prst="curvedConnector3">
            <a:avLst>
              <a:gd fmla="val 78605190" name="adj1"/>
            </a:avLst>
          </a:prstGeom>
          <a:noFill/>
          <a:ln cap="flat" cmpd="sng" w="28575">
            <a:solidFill>
              <a:schemeClr val="dk1"/>
            </a:solidFill>
            <a:prstDash val="solid"/>
            <a:round/>
            <a:headEnd len="sm" w="sm" type="none"/>
            <a:tailEnd len="med" w="med" type="triangle"/>
          </a:ln>
        </p:spPr>
      </p:cxnSp>
      <p:cxnSp>
        <p:nvCxnSpPr>
          <p:cNvPr id="171" name="Google Shape;171;p6"/>
          <p:cNvCxnSpPr>
            <a:stCxn id="168" idx="7"/>
            <a:endCxn id="168" idx="6"/>
          </p:cNvCxnSpPr>
          <p:nvPr/>
        </p:nvCxnSpPr>
        <p:spPr>
          <a:xfrm flipH="1" rot="-5400000">
            <a:off x="9434639" y="1842962"/>
            <a:ext cx="215400" cy="89400"/>
          </a:xfrm>
          <a:prstGeom prst="curvedConnector4">
            <a:avLst>
              <a:gd fmla="val -233807" name="adj1"/>
              <a:gd fmla="val 545562" name="adj2"/>
            </a:avLst>
          </a:prstGeom>
          <a:noFill/>
          <a:ln cap="flat" cmpd="sng" w="28575">
            <a:solidFill>
              <a:schemeClr val="dk1"/>
            </a:solidFill>
            <a:prstDash val="solid"/>
            <a:round/>
            <a:headEnd len="sm" w="sm" type="none"/>
            <a:tailEnd len="med" w="med" type="triangle"/>
          </a:ln>
        </p:spPr>
      </p:cxnSp>
      <p:cxnSp>
        <p:nvCxnSpPr>
          <p:cNvPr id="172" name="Google Shape;172;p6"/>
          <p:cNvCxnSpPr>
            <a:stCxn id="167" idx="3"/>
            <a:endCxn id="167" idx="2"/>
          </p:cNvCxnSpPr>
          <p:nvPr/>
        </p:nvCxnSpPr>
        <p:spPr>
          <a:xfrm flipH="1" rot="5400000">
            <a:off x="7466387" y="2058614"/>
            <a:ext cx="215400" cy="89400"/>
          </a:xfrm>
          <a:prstGeom prst="curvedConnector4">
            <a:avLst>
              <a:gd fmla="val -273602" name="adj1"/>
              <a:gd fmla="val 552668" name="adj2"/>
            </a:avLst>
          </a:prstGeom>
          <a:noFill/>
          <a:ln cap="flat" cmpd="sng" w="28575">
            <a:solidFill>
              <a:schemeClr val="dk1"/>
            </a:solidFill>
            <a:prstDash val="solid"/>
            <a:round/>
            <a:headEnd len="sm" w="sm" type="none"/>
            <a:tailEnd len="med" w="med" type="triangle"/>
          </a:ln>
        </p:spPr>
      </p:cxnSp>
      <p:sp>
        <p:nvSpPr>
          <p:cNvPr id="173" name="Google Shape;173;p6"/>
          <p:cNvSpPr txBox="1"/>
          <p:nvPr/>
        </p:nvSpPr>
        <p:spPr>
          <a:xfrm>
            <a:off x="9829800" y="1143000"/>
            <a:ext cx="5334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0.9</a:t>
            </a:r>
            <a:endParaRPr b="0" i="0" sz="1400" u="none" cap="none" strike="noStrike">
              <a:solidFill>
                <a:srgbClr val="000000"/>
              </a:solidFill>
              <a:latin typeface="Arial"/>
              <a:ea typeface="Arial"/>
              <a:cs typeface="Arial"/>
              <a:sym typeface="Arial"/>
            </a:endParaRPr>
          </a:p>
        </p:txBody>
      </p:sp>
      <p:sp>
        <p:nvSpPr>
          <p:cNvPr id="174" name="Google Shape;174;p6"/>
          <p:cNvSpPr txBox="1"/>
          <p:nvPr/>
        </p:nvSpPr>
        <p:spPr>
          <a:xfrm>
            <a:off x="7315200" y="2681288"/>
            <a:ext cx="533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0.7</a:t>
            </a:r>
            <a:endParaRPr b="0" i="0" sz="1400" u="none" cap="none" strike="noStrike">
              <a:solidFill>
                <a:srgbClr val="000000"/>
              </a:solidFill>
              <a:latin typeface="Arial"/>
              <a:ea typeface="Arial"/>
              <a:cs typeface="Arial"/>
              <a:sym typeface="Arial"/>
            </a:endParaRPr>
          </a:p>
        </p:txBody>
      </p:sp>
      <p:sp>
        <p:nvSpPr>
          <p:cNvPr id="175" name="Google Shape;175;p6"/>
          <p:cNvSpPr txBox="1"/>
          <p:nvPr/>
        </p:nvSpPr>
        <p:spPr>
          <a:xfrm>
            <a:off x="8305800" y="1309688"/>
            <a:ext cx="533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0.3</a:t>
            </a:r>
            <a:endParaRPr b="0" i="0" sz="1400" u="none" cap="none" strike="noStrike">
              <a:solidFill>
                <a:srgbClr val="000000"/>
              </a:solidFill>
              <a:latin typeface="Arial"/>
              <a:ea typeface="Arial"/>
              <a:cs typeface="Arial"/>
              <a:sym typeface="Arial"/>
            </a:endParaRPr>
          </a:p>
        </p:txBody>
      </p:sp>
      <p:sp>
        <p:nvSpPr>
          <p:cNvPr id="176" name="Google Shape;176;p6"/>
          <p:cNvSpPr txBox="1"/>
          <p:nvPr/>
        </p:nvSpPr>
        <p:spPr>
          <a:xfrm>
            <a:off x="8305800" y="2743200"/>
            <a:ext cx="533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0.1</a:t>
            </a:r>
            <a:endParaRPr b="0" i="0" sz="1400" u="none" cap="none" strike="noStrike">
              <a:solidFill>
                <a:srgbClr val="000000"/>
              </a:solidFill>
              <a:latin typeface="Arial"/>
              <a:ea typeface="Arial"/>
              <a:cs typeface="Arial"/>
              <a:sym typeface="Arial"/>
            </a:endParaRPr>
          </a:p>
        </p:txBody>
      </p:sp>
      <p:pic>
        <p:nvPicPr>
          <p:cNvPr descr="txp_fig" id="177" name="Google Shape;177;p6"/>
          <p:cNvPicPr preferRelativeResize="0"/>
          <p:nvPr/>
        </p:nvPicPr>
        <p:blipFill rotWithShape="1">
          <a:blip r:embed="rId3">
            <a:alphaModFix/>
          </a:blip>
          <a:srcRect b="0" l="0" r="0" t="0"/>
          <a:stretch/>
        </p:blipFill>
        <p:spPr>
          <a:xfrm>
            <a:off x="1066800" y="5212325"/>
            <a:ext cx="8497887" cy="781050"/>
          </a:xfrm>
          <a:prstGeom prst="rect">
            <a:avLst/>
          </a:prstGeom>
          <a:noFill/>
          <a:ln>
            <a:noFill/>
          </a:ln>
        </p:spPr>
      </p:pic>
      <p:pic>
        <p:nvPicPr>
          <p:cNvPr descr="txp_fig.png" id="178" name="Google Shape;178;p6"/>
          <p:cNvPicPr preferRelativeResize="0"/>
          <p:nvPr/>
        </p:nvPicPr>
        <p:blipFill rotWithShape="1">
          <a:blip r:embed="rId4">
            <a:alphaModFix/>
          </a:blip>
          <a:srcRect b="0" l="0" r="0" t="0"/>
          <a:stretch/>
        </p:blipFill>
        <p:spPr>
          <a:xfrm>
            <a:off x="3962400" y="6248400"/>
            <a:ext cx="3632200" cy="255155"/>
          </a:xfrm>
          <a:prstGeom prst="rect">
            <a:avLst/>
          </a:prstGeom>
          <a:noFill/>
          <a:ln>
            <a:noFill/>
          </a:ln>
        </p:spPr>
      </p:pic>
      <p:pic>
        <p:nvPicPr>
          <p:cNvPr descr="latex-image-1.pdf" id="179" name="Google Shape;179;p6"/>
          <p:cNvPicPr preferRelativeResize="0"/>
          <p:nvPr/>
        </p:nvPicPr>
        <p:blipFill rotWithShape="1">
          <a:blip r:embed="rId5">
            <a:alphaModFix/>
          </a:blip>
          <a:srcRect b="0" l="0" r="0" t="0"/>
          <a:stretch/>
        </p:blipFill>
        <p:spPr>
          <a:xfrm>
            <a:off x="990600" y="4089400"/>
            <a:ext cx="2077235" cy="396658"/>
          </a:xfrm>
          <a:prstGeom prst="rect">
            <a:avLst/>
          </a:prstGeom>
          <a:noFill/>
          <a:ln>
            <a:noFill/>
          </a:ln>
        </p:spPr>
      </p:pic>
      <p:pic>
        <p:nvPicPr>
          <p:cNvPr descr="latex-image-1.pdf" id="180" name="Google Shape;180;p6"/>
          <p:cNvPicPr preferRelativeResize="0"/>
          <p:nvPr/>
        </p:nvPicPr>
        <p:blipFill rotWithShape="1">
          <a:blip r:embed="rId6">
            <a:alphaModFix/>
          </a:blip>
          <a:srcRect b="0" l="0" r="0" t="0"/>
          <a:stretch/>
        </p:blipFill>
        <p:spPr>
          <a:xfrm>
            <a:off x="3200400" y="4038600"/>
            <a:ext cx="3465534" cy="762000"/>
          </a:xfrm>
          <a:prstGeom prst="rect">
            <a:avLst/>
          </a:prstGeom>
          <a:noFill/>
          <a:ln>
            <a:noFill/>
          </a:ln>
        </p:spPr>
      </p:pic>
      <p:pic>
        <p:nvPicPr>
          <p:cNvPr descr="latex-image-1.pdf" id="181" name="Google Shape;181;p6"/>
          <p:cNvPicPr preferRelativeResize="0"/>
          <p:nvPr/>
        </p:nvPicPr>
        <p:blipFill rotWithShape="1">
          <a:blip r:embed="rId7">
            <a:alphaModFix/>
          </a:blip>
          <a:srcRect b="0" l="0" r="0" t="0"/>
          <a:stretch/>
        </p:blipFill>
        <p:spPr>
          <a:xfrm>
            <a:off x="6761967" y="4038600"/>
            <a:ext cx="4363233" cy="76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Mini-Forward Algorithm</a:t>
            </a:r>
            <a:endParaRPr/>
          </a:p>
        </p:txBody>
      </p:sp>
      <p:sp>
        <p:nvSpPr>
          <p:cNvPr id="187" name="Google Shape;187;p7"/>
          <p:cNvSpPr txBox="1"/>
          <p:nvPr>
            <p:ph idx="1" type="body"/>
          </p:nvPr>
        </p:nvSpPr>
        <p:spPr>
          <a:xfrm>
            <a:off x="457200" y="1600200"/>
            <a:ext cx="8458200" cy="4525963"/>
          </a:xfrm>
          <a:prstGeom prst="rect">
            <a:avLst/>
          </a:prstGeom>
          <a:noFill/>
          <a:ln>
            <a:noFill/>
          </a:ln>
        </p:spPr>
        <p:txBody>
          <a:bodyPr anchorCtr="0" anchor="t" bIns="45700" lIns="91425" spcFirstLastPara="1" rIns="91425" wrap="square" tIns="45700">
            <a:noAutofit/>
          </a:bodyPr>
          <a:lstStyle/>
          <a:p>
            <a:pPr indent="-342882" lvl="0" marL="342882" rtl="0" algn="l">
              <a:lnSpc>
                <a:spcPct val="100000"/>
              </a:lnSpc>
              <a:spcBef>
                <a:spcPts val="0"/>
              </a:spcBef>
              <a:spcAft>
                <a:spcPts val="0"/>
              </a:spcAft>
              <a:buSzPts val="2800"/>
              <a:buChar char="o"/>
            </a:pPr>
            <a:r>
              <a:rPr lang="en-US" sz="2800"/>
              <a:t>Question: What’s P(X) on some day t?</a:t>
            </a:r>
            <a:endParaRPr/>
          </a:p>
        </p:txBody>
      </p:sp>
      <p:pic>
        <p:nvPicPr>
          <p:cNvPr descr="txp_fig" id="188" name="Google Shape;188;p7"/>
          <p:cNvPicPr preferRelativeResize="0"/>
          <p:nvPr/>
        </p:nvPicPr>
        <p:blipFill rotWithShape="1">
          <a:blip r:embed="rId3">
            <a:alphaModFix/>
          </a:blip>
          <a:srcRect b="0" l="0" r="0" t="0"/>
          <a:stretch/>
        </p:blipFill>
        <p:spPr>
          <a:xfrm>
            <a:off x="1295400" y="4343400"/>
            <a:ext cx="2605087" cy="342900"/>
          </a:xfrm>
          <a:prstGeom prst="rect">
            <a:avLst/>
          </a:prstGeom>
          <a:noFill/>
          <a:ln>
            <a:noFill/>
          </a:ln>
        </p:spPr>
      </p:pic>
      <p:cxnSp>
        <p:nvCxnSpPr>
          <p:cNvPr id="189" name="Google Shape;189;p7"/>
          <p:cNvCxnSpPr/>
          <p:nvPr/>
        </p:nvCxnSpPr>
        <p:spPr>
          <a:xfrm rot="10800000">
            <a:off x="4114800" y="6248400"/>
            <a:ext cx="1066800" cy="304800"/>
          </a:xfrm>
          <a:prstGeom prst="straightConnector1">
            <a:avLst/>
          </a:prstGeom>
          <a:noFill/>
          <a:ln cap="flat" cmpd="sng" w="9525">
            <a:solidFill>
              <a:schemeClr val="dk1"/>
            </a:solidFill>
            <a:prstDash val="solid"/>
            <a:round/>
            <a:headEnd len="sm" w="sm" type="none"/>
            <a:tailEnd len="med" w="med" type="triangle"/>
          </a:ln>
        </p:spPr>
      </p:cxnSp>
      <p:sp>
        <p:nvSpPr>
          <p:cNvPr id="190" name="Google Shape;190;p7"/>
          <p:cNvSpPr txBox="1"/>
          <p:nvPr/>
        </p:nvSpPr>
        <p:spPr>
          <a:xfrm>
            <a:off x="5105400" y="6324600"/>
            <a:ext cx="24384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000000"/>
                </a:solidFill>
                <a:latin typeface="Arial"/>
                <a:ea typeface="Arial"/>
                <a:cs typeface="Arial"/>
                <a:sym typeface="Arial"/>
              </a:rPr>
              <a:t>Forward simulation</a:t>
            </a:r>
            <a:endParaRPr b="0" i="0" sz="1400" u="none" cap="none" strike="noStrike">
              <a:solidFill>
                <a:srgbClr val="000000"/>
              </a:solidFill>
              <a:latin typeface="Arial"/>
              <a:ea typeface="Arial"/>
              <a:cs typeface="Arial"/>
              <a:sym typeface="Arial"/>
            </a:endParaRPr>
          </a:p>
        </p:txBody>
      </p:sp>
      <p:pic>
        <p:nvPicPr>
          <p:cNvPr id="191" name="Google Shape;191;p7"/>
          <p:cNvPicPr preferRelativeResize="0"/>
          <p:nvPr/>
        </p:nvPicPr>
        <p:blipFill rotWithShape="1">
          <a:blip r:embed="rId4">
            <a:alphaModFix/>
          </a:blip>
          <a:srcRect b="0" l="0" r="0" t="0"/>
          <a:stretch/>
        </p:blipFill>
        <p:spPr>
          <a:xfrm>
            <a:off x="7620001" y="2514600"/>
            <a:ext cx="4480838" cy="2743199"/>
          </a:xfrm>
          <a:prstGeom prst="rect">
            <a:avLst/>
          </a:prstGeom>
          <a:noFill/>
          <a:ln>
            <a:noFill/>
          </a:ln>
        </p:spPr>
      </p:pic>
      <p:sp>
        <p:nvSpPr>
          <p:cNvPr id="192" name="Google Shape;192;p7"/>
          <p:cNvSpPr/>
          <p:nvPr/>
        </p:nvSpPr>
        <p:spPr>
          <a:xfrm>
            <a:off x="5638800" y="2514600"/>
            <a:ext cx="533400" cy="533400"/>
          </a:xfrm>
          <a:prstGeom prst="ellipse">
            <a:avLst/>
          </a:prstGeom>
          <a:solidFill>
            <a:schemeClr val="lt1"/>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baseline="-25000" i="0" sz="2400" u="none" cap="none" strike="noStrike">
              <a:solidFill>
                <a:schemeClr val="dk1"/>
              </a:solidFill>
              <a:latin typeface="Times New Roman"/>
              <a:ea typeface="Times New Roman"/>
              <a:cs typeface="Times New Roman"/>
              <a:sym typeface="Times New Roman"/>
            </a:endParaRPr>
          </a:p>
        </p:txBody>
      </p:sp>
      <p:sp>
        <p:nvSpPr>
          <p:cNvPr id="193" name="Google Shape;193;p7"/>
          <p:cNvSpPr/>
          <p:nvPr/>
        </p:nvSpPr>
        <p:spPr>
          <a:xfrm>
            <a:off x="2438400" y="25146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2</a:t>
            </a:r>
            <a:endParaRPr b="0" i="0" sz="1400" u="none" cap="none" strike="noStrike">
              <a:solidFill>
                <a:srgbClr val="000000"/>
              </a:solidFill>
              <a:latin typeface="Arial"/>
              <a:ea typeface="Arial"/>
              <a:cs typeface="Arial"/>
              <a:sym typeface="Arial"/>
            </a:endParaRPr>
          </a:p>
        </p:txBody>
      </p:sp>
      <p:cxnSp>
        <p:nvCxnSpPr>
          <p:cNvPr id="194" name="Google Shape;194;p7"/>
          <p:cNvCxnSpPr>
            <a:stCxn id="195" idx="6"/>
            <a:endCxn id="193" idx="2"/>
          </p:cNvCxnSpPr>
          <p:nvPr/>
        </p:nvCxnSpPr>
        <p:spPr>
          <a:xfrm>
            <a:off x="2057400" y="2781300"/>
            <a:ext cx="381000" cy="0"/>
          </a:xfrm>
          <a:prstGeom prst="straightConnector1">
            <a:avLst/>
          </a:prstGeom>
          <a:noFill/>
          <a:ln cap="flat" cmpd="sng" w="28575">
            <a:solidFill>
              <a:schemeClr val="dk1"/>
            </a:solidFill>
            <a:prstDash val="solid"/>
            <a:round/>
            <a:headEnd len="sm" w="sm" type="none"/>
            <a:tailEnd len="lg" w="lg" type="triangle"/>
          </a:ln>
        </p:spPr>
      </p:cxnSp>
      <p:sp>
        <p:nvSpPr>
          <p:cNvPr id="195" name="Google Shape;195;p7"/>
          <p:cNvSpPr/>
          <p:nvPr/>
        </p:nvSpPr>
        <p:spPr>
          <a:xfrm>
            <a:off x="1524000" y="25146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0"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196" name="Google Shape;196;p7"/>
          <p:cNvSpPr/>
          <p:nvPr/>
        </p:nvSpPr>
        <p:spPr>
          <a:xfrm>
            <a:off x="3352800" y="2514600"/>
            <a:ext cx="533400" cy="533400"/>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3</a:t>
            </a:r>
            <a:endParaRPr b="0" i="0" sz="1400" u="none" cap="none" strike="noStrike">
              <a:solidFill>
                <a:srgbClr val="000000"/>
              </a:solidFill>
              <a:latin typeface="Arial"/>
              <a:ea typeface="Arial"/>
              <a:cs typeface="Arial"/>
              <a:sym typeface="Arial"/>
            </a:endParaRPr>
          </a:p>
        </p:txBody>
      </p:sp>
      <p:cxnSp>
        <p:nvCxnSpPr>
          <p:cNvPr id="197" name="Google Shape;197;p7"/>
          <p:cNvCxnSpPr>
            <a:stCxn id="196" idx="6"/>
            <a:endCxn id="198" idx="2"/>
          </p:cNvCxnSpPr>
          <p:nvPr/>
        </p:nvCxnSpPr>
        <p:spPr>
          <a:xfrm>
            <a:off x="3886200" y="2781300"/>
            <a:ext cx="381000" cy="0"/>
          </a:xfrm>
          <a:prstGeom prst="straightConnector1">
            <a:avLst/>
          </a:prstGeom>
          <a:noFill/>
          <a:ln cap="flat" cmpd="sng" w="28575">
            <a:solidFill>
              <a:schemeClr val="dk1"/>
            </a:solidFill>
            <a:prstDash val="solid"/>
            <a:round/>
            <a:headEnd len="sm" w="sm" type="none"/>
            <a:tailEnd len="lg" w="lg" type="triangle"/>
          </a:ln>
        </p:spPr>
      </p:cxnSp>
      <p:cxnSp>
        <p:nvCxnSpPr>
          <p:cNvPr id="199" name="Google Shape;199;p7"/>
          <p:cNvCxnSpPr>
            <a:stCxn id="193" idx="6"/>
            <a:endCxn id="196" idx="2"/>
          </p:cNvCxnSpPr>
          <p:nvPr/>
        </p:nvCxnSpPr>
        <p:spPr>
          <a:xfrm>
            <a:off x="2971800" y="2781300"/>
            <a:ext cx="381000" cy="0"/>
          </a:xfrm>
          <a:prstGeom prst="straightConnector1">
            <a:avLst/>
          </a:prstGeom>
          <a:noFill/>
          <a:ln cap="flat" cmpd="sng" w="28575">
            <a:solidFill>
              <a:schemeClr val="dk1"/>
            </a:solidFill>
            <a:prstDash val="solid"/>
            <a:round/>
            <a:headEnd len="sm" w="sm" type="none"/>
            <a:tailEnd len="lg" w="lg" type="triangle"/>
          </a:ln>
        </p:spPr>
      </p:cxnSp>
      <p:sp>
        <p:nvSpPr>
          <p:cNvPr id="198" name="Google Shape;198;p7"/>
          <p:cNvSpPr/>
          <p:nvPr/>
        </p:nvSpPr>
        <p:spPr>
          <a:xfrm>
            <a:off x="4267200" y="2514600"/>
            <a:ext cx="533400" cy="533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4</a:t>
            </a:r>
            <a:endParaRPr b="0" i="0" sz="1400" u="none" cap="none" strike="noStrike">
              <a:solidFill>
                <a:srgbClr val="000000"/>
              </a:solidFill>
              <a:latin typeface="Arial"/>
              <a:ea typeface="Arial"/>
              <a:cs typeface="Arial"/>
              <a:sym typeface="Arial"/>
            </a:endParaRPr>
          </a:p>
        </p:txBody>
      </p:sp>
      <p:cxnSp>
        <p:nvCxnSpPr>
          <p:cNvPr id="200" name="Google Shape;200;p7"/>
          <p:cNvCxnSpPr>
            <a:stCxn id="198" idx="6"/>
            <a:endCxn id="192" idx="2"/>
          </p:cNvCxnSpPr>
          <p:nvPr/>
        </p:nvCxnSpPr>
        <p:spPr>
          <a:xfrm>
            <a:off x="4800600" y="2781300"/>
            <a:ext cx="838200" cy="0"/>
          </a:xfrm>
          <a:prstGeom prst="straightConnector1">
            <a:avLst/>
          </a:prstGeom>
          <a:noFill/>
          <a:ln cap="flat" cmpd="sng" w="28575">
            <a:solidFill>
              <a:schemeClr val="dk1"/>
            </a:solidFill>
            <a:prstDash val="dash"/>
            <a:round/>
            <a:headEnd len="sm" w="sm" type="none"/>
            <a:tailEnd len="lg" w="lg" type="triangle"/>
          </a:ln>
        </p:spPr>
      </p:cxnSp>
      <p:pic>
        <p:nvPicPr>
          <p:cNvPr descr="latex-image-1.pdf" id="201" name="Google Shape;201;p7"/>
          <p:cNvPicPr preferRelativeResize="0"/>
          <p:nvPr/>
        </p:nvPicPr>
        <p:blipFill rotWithShape="1">
          <a:blip r:embed="rId5">
            <a:alphaModFix/>
          </a:blip>
          <a:srcRect b="0" l="0" r="0" t="0"/>
          <a:stretch/>
        </p:blipFill>
        <p:spPr>
          <a:xfrm>
            <a:off x="1371600" y="5029200"/>
            <a:ext cx="1282700" cy="382741"/>
          </a:xfrm>
          <a:prstGeom prst="rect">
            <a:avLst/>
          </a:prstGeom>
          <a:noFill/>
          <a:ln>
            <a:noFill/>
          </a:ln>
        </p:spPr>
      </p:pic>
      <p:pic>
        <p:nvPicPr>
          <p:cNvPr descr="latex-image-1.pdf" id="202" name="Google Shape;202;p7"/>
          <p:cNvPicPr preferRelativeResize="0"/>
          <p:nvPr/>
        </p:nvPicPr>
        <p:blipFill rotWithShape="1">
          <a:blip r:embed="rId6">
            <a:alphaModFix/>
          </a:blip>
          <a:srcRect b="0" l="0" r="0" t="0"/>
          <a:stretch/>
        </p:blipFill>
        <p:spPr>
          <a:xfrm>
            <a:off x="2819400" y="5029200"/>
            <a:ext cx="1905000" cy="643038"/>
          </a:xfrm>
          <a:prstGeom prst="rect">
            <a:avLst/>
          </a:prstGeom>
          <a:noFill/>
          <a:ln>
            <a:noFill/>
          </a:ln>
        </p:spPr>
      </p:pic>
      <p:pic>
        <p:nvPicPr>
          <p:cNvPr descr="latex-image-1.pdf" id="203" name="Google Shape;203;p7"/>
          <p:cNvPicPr preferRelativeResize="0"/>
          <p:nvPr/>
        </p:nvPicPr>
        <p:blipFill rotWithShape="1">
          <a:blip r:embed="rId7">
            <a:alphaModFix/>
          </a:blip>
          <a:srcRect b="0" l="0" r="0" t="0"/>
          <a:stretch/>
        </p:blipFill>
        <p:spPr>
          <a:xfrm>
            <a:off x="2438400" y="5791200"/>
            <a:ext cx="3583303" cy="685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8"/>
          <p:cNvSpPr txBox="1"/>
          <p:nvPr>
            <p:ph type="title"/>
          </p:nvPr>
        </p:nvSpPr>
        <p:spPr>
          <a:xfrm>
            <a:off x="0" y="-38100"/>
            <a:ext cx="12192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4000"/>
              <a:t>Example Run of Mini-Forward Algorithm</a:t>
            </a:r>
            <a:endParaRPr/>
          </a:p>
        </p:txBody>
      </p:sp>
      <p:sp>
        <p:nvSpPr>
          <p:cNvPr id="209" name="Google Shape;209;p8"/>
          <p:cNvSpPr txBox="1"/>
          <p:nvPr>
            <p:ph idx="1" type="body"/>
          </p:nvPr>
        </p:nvSpPr>
        <p:spPr>
          <a:xfrm>
            <a:off x="1219200" y="1219200"/>
            <a:ext cx="8229600" cy="4525963"/>
          </a:xfrm>
          <a:prstGeom prst="rect">
            <a:avLst/>
          </a:prstGeom>
          <a:noFill/>
          <a:ln>
            <a:noFill/>
          </a:ln>
        </p:spPr>
        <p:txBody>
          <a:bodyPr anchorCtr="0" anchor="t" bIns="45700" lIns="91425" spcFirstLastPara="1" rIns="91425" wrap="square" tIns="45700">
            <a:noAutofit/>
          </a:bodyPr>
          <a:lstStyle/>
          <a:p>
            <a:pPr indent="-342882" lvl="0" marL="342882" rtl="0" algn="l">
              <a:lnSpc>
                <a:spcPct val="100000"/>
              </a:lnSpc>
              <a:spcBef>
                <a:spcPts val="0"/>
              </a:spcBef>
              <a:spcAft>
                <a:spcPts val="0"/>
              </a:spcAft>
              <a:buSzPts val="2800"/>
              <a:buFont typeface="Noto Sans Symbols"/>
              <a:buChar char="▪"/>
            </a:pPr>
            <a:r>
              <a:rPr lang="en-US" sz="2800"/>
              <a:t>From initial observation of sun</a:t>
            </a:r>
            <a:endParaRPr/>
          </a:p>
          <a:p>
            <a:pPr indent="-133336" lvl="1" marL="742913" rtl="0" algn="l">
              <a:lnSpc>
                <a:spcPct val="100000"/>
              </a:lnSpc>
              <a:spcBef>
                <a:spcPts val="480"/>
              </a:spcBef>
              <a:spcAft>
                <a:spcPts val="0"/>
              </a:spcAft>
              <a:buSzPts val="2400"/>
              <a:buFont typeface="Noto Sans Symbols"/>
              <a:buNone/>
            </a:pPr>
            <a:r>
              <a:t/>
            </a:r>
            <a:endParaRPr sz="2400"/>
          </a:p>
          <a:p>
            <a:pPr indent="-133336" lvl="1" marL="742913" rtl="0" algn="l">
              <a:lnSpc>
                <a:spcPct val="100000"/>
              </a:lnSpc>
              <a:spcBef>
                <a:spcPts val="480"/>
              </a:spcBef>
              <a:spcAft>
                <a:spcPts val="0"/>
              </a:spcAft>
              <a:buSzPts val="2400"/>
              <a:buFont typeface="Noto Sans Symbols"/>
              <a:buNone/>
            </a:pPr>
            <a:r>
              <a:t/>
            </a:r>
            <a:endParaRPr sz="2400"/>
          </a:p>
          <a:p>
            <a:pPr indent="0" lvl="0" marL="0" rtl="0" algn="l">
              <a:lnSpc>
                <a:spcPct val="100000"/>
              </a:lnSpc>
              <a:spcBef>
                <a:spcPts val="560"/>
              </a:spcBef>
              <a:spcAft>
                <a:spcPts val="0"/>
              </a:spcAft>
              <a:buSzPts val="2800"/>
              <a:buFont typeface="Noto Sans Symbols"/>
              <a:buNone/>
            </a:pPr>
            <a:r>
              <a:rPr lang="en-US" sz="2800"/>
              <a:t>	</a:t>
            </a:r>
            <a:endParaRPr/>
          </a:p>
          <a:p>
            <a:pPr indent="-342882" lvl="0" marL="342882" rtl="0" algn="l">
              <a:lnSpc>
                <a:spcPct val="100000"/>
              </a:lnSpc>
              <a:spcBef>
                <a:spcPts val="560"/>
              </a:spcBef>
              <a:spcAft>
                <a:spcPts val="0"/>
              </a:spcAft>
              <a:buSzPts val="2800"/>
              <a:buFont typeface="Noto Sans Symbols"/>
              <a:buChar char="▪"/>
            </a:pPr>
            <a:r>
              <a:rPr lang="en-US" sz="2800"/>
              <a:t>From initial observation of rain</a:t>
            </a:r>
            <a:endParaRPr/>
          </a:p>
          <a:p>
            <a:pPr indent="-165082" lvl="0" marL="342882" rtl="0" algn="l">
              <a:lnSpc>
                <a:spcPct val="100000"/>
              </a:lnSpc>
              <a:spcBef>
                <a:spcPts val="560"/>
              </a:spcBef>
              <a:spcAft>
                <a:spcPts val="0"/>
              </a:spcAft>
              <a:buSzPts val="2800"/>
              <a:buFont typeface="Noto Sans Symbols"/>
              <a:buNone/>
            </a:pPr>
            <a:r>
              <a:t/>
            </a:r>
            <a:endParaRPr sz="2800"/>
          </a:p>
          <a:p>
            <a:pPr indent="-165082" lvl="0" marL="342882" rtl="0" algn="l">
              <a:lnSpc>
                <a:spcPct val="100000"/>
              </a:lnSpc>
              <a:spcBef>
                <a:spcPts val="560"/>
              </a:spcBef>
              <a:spcAft>
                <a:spcPts val="0"/>
              </a:spcAft>
              <a:buSzPts val="2800"/>
              <a:buFont typeface="Noto Sans Symbols"/>
              <a:buNone/>
            </a:pPr>
            <a:r>
              <a:t/>
            </a:r>
            <a:endParaRPr sz="2800"/>
          </a:p>
          <a:p>
            <a:pPr indent="-126989" lvl="4" marL="2057298" rtl="0" algn="l">
              <a:lnSpc>
                <a:spcPct val="100000"/>
              </a:lnSpc>
              <a:spcBef>
                <a:spcPts val="320"/>
              </a:spcBef>
              <a:spcAft>
                <a:spcPts val="0"/>
              </a:spcAft>
              <a:buSzPts val="1600"/>
              <a:buFont typeface="Noto Sans Symbols"/>
              <a:buNone/>
            </a:pPr>
            <a:r>
              <a:t/>
            </a:r>
            <a:endParaRPr sz="1600"/>
          </a:p>
          <a:p>
            <a:pPr indent="-342882" lvl="0" marL="342882" rtl="0" algn="l">
              <a:lnSpc>
                <a:spcPct val="100000"/>
              </a:lnSpc>
              <a:spcBef>
                <a:spcPts val="560"/>
              </a:spcBef>
              <a:spcAft>
                <a:spcPts val="0"/>
              </a:spcAft>
              <a:buSzPts val="2800"/>
              <a:buFont typeface="Noto Sans Symbols"/>
              <a:buChar char="▪"/>
            </a:pPr>
            <a:r>
              <a:rPr lang="en-US" sz="2800"/>
              <a:t>From yet another initial distribution P(X</a:t>
            </a:r>
            <a:r>
              <a:rPr baseline="-25000" lang="en-US" sz="2800"/>
              <a:t>1</a:t>
            </a:r>
            <a:r>
              <a:rPr lang="en-US" sz="2800"/>
              <a:t>):</a:t>
            </a:r>
            <a:endParaRPr/>
          </a:p>
        </p:txBody>
      </p:sp>
      <p:pic>
        <p:nvPicPr>
          <p:cNvPr descr="txp_fig" id="210" name="Google Shape;210;p8"/>
          <p:cNvPicPr preferRelativeResize="0"/>
          <p:nvPr/>
        </p:nvPicPr>
        <p:blipFill rotWithShape="1">
          <a:blip r:embed="rId3">
            <a:alphaModFix/>
          </a:blip>
          <a:srcRect b="0" l="0" r="0" t="0"/>
          <a:stretch/>
        </p:blipFill>
        <p:spPr>
          <a:xfrm>
            <a:off x="1681571" y="1795463"/>
            <a:ext cx="1050925" cy="795337"/>
          </a:xfrm>
          <a:prstGeom prst="rect">
            <a:avLst/>
          </a:prstGeom>
          <a:noFill/>
          <a:ln>
            <a:noFill/>
          </a:ln>
        </p:spPr>
      </p:pic>
      <p:pic>
        <p:nvPicPr>
          <p:cNvPr descr="txp_fig.png" id="211" name="Google Shape;211;p8"/>
          <p:cNvPicPr preferRelativeResize="0"/>
          <p:nvPr/>
        </p:nvPicPr>
        <p:blipFill rotWithShape="1">
          <a:blip r:embed="rId4">
            <a:alphaModFix/>
          </a:blip>
          <a:srcRect b="0" l="0" r="0" t="0"/>
          <a:stretch/>
        </p:blipFill>
        <p:spPr>
          <a:xfrm>
            <a:off x="8598716" y="1792287"/>
            <a:ext cx="1231084" cy="795701"/>
          </a:xfrm>
          <a:prstGeom prst="rect">
            <a:avLst/>
          </a:prstGeom>
          <a:noFill/>
          <a:ln>
            <a:noFill/>
          </a:ln>
        </p:spPr>
      </p:pic>
      <p:sp>
        <p:nvSpPr>
          <p:cNvPr id="212" name="Google Shape;212;p8"/>
          <p:cNvSpPr/>
          <p:nvPr/>
        </p:nvSpPr>
        <p:spPr>
          <a:xfrm>
            <a:off x="7625171" y="2024063"/>
            <a:ext cx="914400" cy="304800"/>
          </a:xfrm>
          <a:prstGeom prst="rightArrow">
            <a:avLst>
              <a:gd fmla="val 50000" name="adj1"/>
              <a:gd fmla="val 75000" name="adj2"/>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 name="Google Shape;213;p8"/>
          <p:cNvSpPr txBox="1"/>
          <p:nvPr/>
        </p:nvSpPr>
        <p:spPr>
          <a:xfrm>
            <a:off x="1757771" y="2589213"/>
            <a:ext cx="914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P(</a:t>
            </a:r>
            <a:r>
              <a:rPr b="0" i="1"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1</a:t>
            </a:r>
            <a:r>
              <a:rPr b="0" i="0" lang="en-US" sz="2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214" name="Google Shape;214;p8"/>
          <p:cNvSpPr txBox="1"/>
          <p:nvPr/>
        </p:nvSpPr>
        <p:spPr>
          <a:xfrm>
            <a:off x="3205571" y="2589213"/>
            <a:ext cx="914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P(</a:t>
            </a:r>
            <a:r>
              <a:rPr b="0" i="1"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pic>
        <p:nvPicPr>
          <p:cNvPr descr="txp_fig.png" id="215" name="Google Shape;215;p8"/>
          <p:cNvPicPr preferRelativeResize="0"/>
          <p:nvPr/>
        </p:nvPicPr>
        <p:blipFill rotWithShape="1">
          <a:blip r:embed="rId5">
            <a:alphaModFix/>
          </a:blip>
          <a:srcRect b="0" l="0" r="0" t="0"/>
          <a:stretch/>
        </p:blipFill>
        <p:spPr>
          <a:xfrm>
            <a:off x="3129371" y="1792287"/>
            <a:ext cx="1050925" cy="795700"/>
          </a:xfrm>
          <a:prstGeom prst="rect">
            <a:avLst/>
          </a:prstGeom>
          <a:noFill/>
          <a:ln>
            <a:noFill/>
          </a:ln>
        </p:spPr>
      </p:pic>
      <p:pic>
        <p:nvPicPr>
          <p:cNvPr descr="txp_fig.png" id="216" name="Google Shape;216;p8"/>
          <p:cNvPicPr preferRelativeResize="0"/>
          <p:nvPr/>
        </p:nvPicPr>
        <p:blipFill rotWithShape="1">
          <a:blip r:embed="rId6">
            <a:alphaModFix/>
          </a:blip>
          <a:srcRect b="0" l="0" r="0" t="0"/>
          <a:stretch/>
        </p:blipFill>
        <p:spPr>
          <a:xfrm>
            <a:off x="4577171" y="1792287"/>
            <a:ext cx="1230312" cy="795202"/>
          </a:xfrm>
          <a:prstGeom prst="rect">
            <a:avLst/>
          </a:prstGeom>
          <a:noFill/>
          <a:ln>
            <a:noFill/>
          </a:ln>
        </p:spPr>
      </p:pic>
      <p:sp>
        <p:nvSpPr>
          <p:cNvPr id="217" name="Google Shape;217;p8"/>
          <p:cNvSpPr txBox="1"/>
          <p:nvPr/>
        </p:nvSpPr>
        <p:spPr>
          <a:xfrm>
            <a:off x="4805771" y="2589213"/>
            <a:ext cx="914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P(</a:t>
            </a:r>
            <a:r>
              <a:rPr b="0" i="1"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3</a:t>
            </a:r>
            <a:r>
              <a:rPr b="0" i="0" lang="en-US" sz="2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218" name="Google Shape;218;p8"/>
          <p:cNvSpPr txBox="1"/>
          <p:nvPr/>
        </p:nvSpPr>
        <p:spPr>
          <a:xfrm>
            <a:off x="8768171" y="2589213"/>
            <a:ext cx="914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P(</a:t>
            </a:r>
            <a:r>
              <a:rPr b="0" i="1"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a:t>
            </a:r>
            <a:r>
              <a:rPr b="0" i="0" lang="en-US" sz="2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pic>
        <p:nvPicPr>
          <p:cNvPr descr="txp_fig.png" id="219" name="Google Shape;219;p8"/>
          <p:cNvPicPr preferRelativeResize="0"/>
          <p:nvPr/>
        </p:nvPicPr>
        <p:blipFill rotWithShape="1">
          <a:blip r:embed="rId7">
            <a:alphaModFix/>
          </a:blip>
          <a:srcRect b="0" l="0" r="0" t="0"/>
          <a:stretch/>
        </p:blipFill>
        <p:spPr>
          <a:xfrm>
            <a:off x="6061232" y="1792287"/>
            <a:ext cx="1440365" cy="795202"/>
          </a:xfrm>
          <a:prstGeom prst="rect">
            <a:avLst/>
          </a:prstGeom>
          <a:noFill/>
          <a:ln>
            <a:noFill/>
          </a:ln>
        </p:spPr>
      </p:pic>
      <p:sp>
        <p:nvSpPr>
          <p:cNvPr id="220" name="Google Shape;220;p8"/>
          <p:cNvSpPr txBox="1"/>
          <p:nvPr/>
        </p:nvSpPr>
        <p:spPr>
          <a:xfrm>
            <a:off x="6405971" y="2586038"/>
            <a:ext cx="9144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P(</a:t>
            </a:r>
            <a:r>
              <a:rPr b="0" i="1"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4</a:t>
            </a:r>
            <a:r>
              <a:rPr b="0" i="0" lang="en-US" sz="2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pic>
        <p:nvPicPr>
          <p:cNvPr descr="txp_fig.png" id="221" name="Google Shape;221;p8"/>
          <p:cNvPicPr preferRelativeResize="0"/>
          <p:nvPr/>
        </p:nvPicPr>
        <p:blipFill rotWithShape="1">
          <a:blip r:embed="rId8">
            <a:alphaModFix/>
          </a:blip>
          <a:srcRect b="0" l="0" r="0" t="0"/>
          <a:stretch/>
        </p:blipFill>
        <p:spPr>
          <a:xfrm>
            <a:off x="1681571" y="3736975"/>
            <a:ext cx="1050925" cy="795700"/>
          </a:xfrm>
          <a:prstGeom prst="rect">
            <a:avLst/>
          </a:prstGeom>
          <a:noFill/>
          <a:ln>
            <a:noFill/>
          </a:ln>
        </p:spPr>
      </p:pic>
      <p:pic>
        <p:nvPicPr>
          <p:cNvPr descr="txp_fig.png" id="222" name="Google Shape;222;p8"/>
          <p:cNvPicPr preferRelativeResize="0"/>
          <p:nvPr/>
        </p:nvPicPr>
        <p:blipFill rotWithShape="1">
          <a:blip r:embed="rId9">
            <a:alphaModFix/>
          </a:blip>
          <a:srcRect b="0" l="0" r="0" t="0"/>
          <a:stretch/>
        </p:blipFill>
        <p:spPr>
          <a:xfrm>
            <a:off x="3129371" y="3733800"/>
            <a:ext cx="1050925" cy="795700"/>
          </a:xfrm>
          <a:prstGeom prst="rect">
            <a:avLst/>
          </a:prstGeom>
          <a:noFill/>
          <a:ln>
            <a:noFill/>
          </a:ln>
        </p:spPr>
      </p:pic>
      <p:pic>
        <p:nvPicPr>
          <p:cNvPr descr="txp_fig.png" id="223" name="Google Shape;223;p8"/>
          <p:cNvPicPr preferRelativeResize="0"/>
          <p:nvPr/>
        </p:nvPicPr>
        <p:blipFill rotWithShape="1">
          <a:blip r:embed="rId10">
            <a:alphaModFix/>
          </a:blip>
          <a:srcRect b="0" l="0" r="0" t="0"/>
          <a:stretch/>
        </p:blipFill>
        <p:spPr>
          <a:xfrm>
            <a:off x="4577171" y="3733800"/>
            <a:ext cx="1230312" cy="795202"/>
          </a:xfrm>
          <a:prstGeom prst="rect">
            <a:avLst/>
          </a:prstGeom>
          <a:noFill/>
          <a:ln>
            <a:noFill/>
          </a:ln>
        </p:spPr>
      </p:pic>
      <p:pic>
        <p:nvPicPr>
          <p:cNvPr descr="txp_fig.png" id="224" name="Google Shape;224;p8"/>
          <p:cNvPicPr preferRelativeResize="0"/>
          <p:nvPr/>
        </p:nvPicPr>
        <p:blipFill rotWithShape="1">
          <a:blip r:embed="rId4">
            <a:alphaModFix/>
          </a:blip>
          <a:srcRect b="0" l="0" r="0" t="0"/>
          <a:stretch/>
        </p:blipFill>
        <p:spPr>
          <a:xfrm>
            <a:off x="8598716" y="3733800"/>
            <a:ext cx="1231084" cy="795701"/>
          </a:xfrm>
          <a:prstGeom prst="rect">
            <a:avLst/>
          </a:prstGeom>
          <a:noFill/>
          <a:ln>
            <a:noFill/>
          </a:ln>
        </p:spPr>
      </p:pic>
      <p:sp>
        <p:nvSpPr>
          <p:cNvPr id="225" name="Google Shape;225;p8"/>
          <p:cNvSpPr/>
          <p:nvPr/>
        </p:nvSpPr>
        <p:spPr>
          <a:xfrm>
            <a:off x="7625171" y="3965575"/>
            <a:ext cx="914400" cy="304800"/>
          </a:xfrm>
          <a:prstGeom prst="rightArrow">
            <a:avLst>
              <a:gd fmla="val 50000" name="adj1"/>
              <a:gd fmla="val 75000" name="adj2"/>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 name="Google Shape;226;p8"/>
          <p:cNvSpPr txBox="1"/>
          <p:nvPr/>
        </p:nvSpPr>
        <p:spPr>
          <a:xfrm>
            <a:off x="1757771" y="4422775"/>
            <a:ext cx="914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P(</a:t>
            </a:r>
            <a:r>
              <a:rPr b="0" i="1"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1</a:t>
            </a:r>
            <a:r>
              <a:rPr b="0" i="0" lang="en-US" sz="2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227" name="Google Shape;227;p8"/>
          <p:cNvSpPr txBox="1"/>
          <p:nvPr/>
        </p:nvSpPr>
        <p:spPr>
          <a:xfrm>
            <a:off x="3205571" y="4422775"/>
            <a:ext cx="914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P(</a:t>
            </a:r>
            <a:r>
              <a:rPr b="0" i="1"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228" name="Google Shape;228;p8"/>
          <p:cNvSpPr txBox="1"/>
          <p:nvPr/>
        </p:nvSpPr>
        <p:spPr>
          <a:xfrm>
            <a:off x="4805771" y="4422775"/>
            <a:ext cx="914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P(</a:t>
            </a:r>
            <a:r>
              <a:rPr b="0" i="1"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3</a:t>
            </a:r>
            <a:r>
              <a:rPr b="0" i="0" lang="en-US" sz="2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229" name="Google Shape;229;p8"/>
          <p:cNvSpPr txBox="1"/>
          <p:nvPr/>
        </p:nvSpPr>
        <p:spPr>
          <a:xfrm>
            <a:off x="8768171" y="4422775"/>
            <a:ext cx="914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P(</a:t>
            </a:r>
            <a:r>
              <a:rPr b="0" i="1"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a:t>
            </a:r>
            <a:r>
              <a:rPr b="0" i="0" lang="en-US" sz="2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pic>
        <p:nvPicPr>
          <p:cNvPr descr="txp_fig.png" id="230" name="Google Shape;230;p8"/>
          <p:cNvPicPr preferRelativeResize="0"/>
          <p:nvPr/>
        </p:nvPicPr>
        <p:blipFill rotWithShape="1">
          <a:blip r:embed="rId11">
            <a:alphaModFix/>
          </a:blip>
          <a:srcRect b="0" l="0" r="0" t="0"/>
          <a:stretch/>
        </p:blipFill>
        <p:spPr>
          <a:xfrm>
            <a:off x="6061232" y="3733800"/>
            <a:ext cx="1440365" cy="795202"/>
          </a:xfrm>
          <a:prstGeom prst="rect">
            <a:avLst/>
          </a:prstGeom>
          <a:noFill/>
          <a:ln>
            <a:noFill/>
          </a:ln>
        </p:spPr>
      </p:pic>
      <p:sp>
        <p:nvSpPr>
          <p:cNvPr id="231" name="Google Shape;231;p8"/>
          <p:cNvSpPr txBox="1"/>
          <p:nvPr/>
        </p:nvSpPr>
        <p:spPr>
          <a:xfrm>
            <a:off x="6405971" y="4419600"/>
            <a:ext cx="914400"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P(</a:t>
            </a:r>
            <a:r>
              <a:rPr b="0" i="1"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4</a:t>
            </a:r>
            <a:r>
              <a:rPr b="0" i="0" lang="en-US" sz="2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pic>
        <p:nvPicPr>
          <p:cNvPr descr="txp_fig.png" id="232" name="Google Shape;232;p8"/>
          <p:cNvPicPr preferRelativeResize="0"/>
          <p:nvPr/>
        </p:nvPicPr>
        <p:blipFill rotWithShape="1">
          <a:blip r:embed="rId12">
            <a:alphaModFix/>
          </a:blip>
          <a:srcRect b="0" l="0" r="0" t="0"/>
          <a:stretch/>
        </p:blipFill>
        <p:spPr>
          <a:xfrm>
            <a:off x="1622652" y="5565775"/>
            <a:ext cx="1321163" cy="795700"/>
          </a:xfrm>
          <a:prstGeom prst="rect">
            <a:avLst/>
          </a:prstGeom>
          <a:noFill/>
          <a:ln>
            <a:noFill/>
          </a:ln>
        </p:spPr>
      </p:pic>
      <p:pic>
        <p:nvPicPr>
          <p:cNvPr descr="txp_fig.png" id="233" name="Google Shape;233;p8"/>
          <p:cNvPicPr preferRelativeResize="0"/>
          <p:nvPr/>
        </p:nvPicPr>
        <p:blipFill rotWithShape="1">
          <a:blip r:embed="rId4">
            <a:alphaModFix/>
          </a:blip>
          <a:srcRect b="0" l="0" r="0" t="0"/>
          <a:stretch/>
        </p:blipFill>
        <p:spPr>
          <a:xfrm>
            <a:off x="8674916" y="5562600"/>
            <a:ext cx="1231084" cy="795701"/>
          </a:xfrm>
          <a:prstGeom prst="rect">
            <a:avLst/>
          </a:prstGeom>
          <a:noFill/>
          <a:ln>
            <a:noFill/>
          </a:ln>
        </p:spPr>
      </p:pic>
      <p:sp>
        <p:nvSpPr>
          <p:cNvPr id="234" name="Google Shape;234;p8"/>
          <p:cNvSpPr txBox="1"/>
          <p:nvPr/>
        </p:nvSpPr>
        <p:spPr>
          <a:xfrm>
            <a:off x="1833971" y="6251575"/>
            <a:ext cx="914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P(</a:t>
            </a:r>
            <a:r>
              <a:rPr b="0" i="1"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1</a:t>
            </a:r>
            <a:r>
              <a:rPr b="0" i="0" lang="en-US" sz="2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235" name="Google Shape;235;p8"/>
          <p:cNvSpPr txBox="1"/>
          <p:nvPr/>
        </p:nvSpPr>
        <p:spPr>
          <a:xfrm>
            <a:off x="8844371" y="6251575"/>
            <a:ext cx="914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P(</a:t>
            </a:r>
            <a:r>
              <a:rPr b="0" i="1" lang="en-US" sz="2400" u="none" cap="none" strike="noStrike">
                <a:solidFill>
                  <a:schemeClr val="dk1"/>
                </a:solidFill>
                <a:latin typeface="Times New Roman"/>
                <a:ea typeface="Times New Roman"/>
                <a:cs typeface="Times New Roman"/>
                <a:sym typeface="Times New Roman"/>
              </a:rPr>
              <a:t>X</a:t>
            </a:r>
            <a:r>
              <a:rPr b="0" baseline="-25000" i="0" lang="en-US" sz="2400" u="none" cap="none" strike="noStrike">
                <a:solidFill>
                  <a:schemeClr val="dk1"/>
                </a:solidFill>
                <a:latin typeface="Times New Roman"/>
                <a:ea typeface="Times New Roman"/>
                <a:cs typeface="Times New Roman"/>
                <a:sym typeface="Times New Roman"/>
              </a:rPr>
              <a:t>∞</a:t>
            </a:r>
            <a:r>
              <a:rPr b="0" i="0" lang="en-US" sz="2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236" name="Google Shape;236;p8"/>
          <p:cNvSpPr/>
          <p:nvPr/>
        </p:nvSpPr>
        <p:spPr>
          <a:xfrm>
            <a:off x="7625171" y="5794375"/>
            <a:ext cx="914400" cy="304800"/>
          </a:xfrm>
          <a:prstGeom prst="rightArrow">
            <a:avLst>
              <a:gd fmla="val 50000" name="adj1"/>
              <a:gd fmla="val 75000" name="adj2"/>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7" name="Google Shape;237;p8"/>
          <p:cNvSpPr txBox="1"/>
          <p:nvPr/>
        </p:nvSpPr>
        <p:spPr>
          <a:xfrm>
            <a:off x="4119971" y="5870575"/>
            <a:ext cx="415925"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38" name="Google Shape;238;p8"/>
          <p:cNvSpPr txBox="1"/>
          <p:nvPr/>
        </p:nvSpPr>
        <p:spPr>
          <a:xfrm>
            <a:off x="10337800" y="6477000"/>
            <a:ext cx="194239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Calibri"/>
                <a:ea typeface="Calibri"/>
                <a:cs typeface="Calibri"/>
                <a:sym typeface="Calibri"/>
              </a:rPr>
              <a:t>[Demo: L13D1,2,3]</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9"/>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Video of Demo Ghostbusters Basic Dynamics</a:t>
            </a:r>
            <a:endParaRPr/>
          </a:p>
        </p:txBody>
      </p:sp>
      <p:pic>
        <p:nvPicPr>
          <p:cNvPr id="244" name="Google Shape;244;p9"/>
          <p:cNvPicPr preferRelativeResize="0"/>
          <p:nvPr/>
        </p:nvPicPr>
        <p:blipFill rotWithShape="1">
          <a:blip r:embed="rId3">
            <a:alphaModFix/>
          </a:blip>
          <a:srcRect b="0" l="0" r="0" t="0"/>
          <a:stretch/>
        </p:blipFill>
        <p:spPr>
          <a:xfrm>
            <a:off x="1889759" y="1143000"/>
            <a:ext cx="8412482" cy="5257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88_anca">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2004-08-27T04:16:05Z</dcterms:created>
  <dc:creator>Preferred Customer</dc:creator>
</cp:coreProperties>
</file>