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3" r:id="rId2"/>
    <p:sldId id="304" r:id="rId3"/>
    <p:sldId id="307" r:id="rId4"/>
    <p:sldId id="274" r:id="rId5"/>
    <p:sldId id="298" r:id="rId6"/>
    <p:sldId id="275" r:id="rId7"/>
    <p:sldId id="321" r:id="rId8"/>
    <p:sldId id="273" r:id="rId9"/>
    <p:sldId id="353" r:id="rId10"/>
    <p:sldId id="278" r:id="rId11"/>
    <p:sldId id="269" r:id="rId12"/>
    <p:sldId id="276" r:id="rId13"/>
    <p:sldId id="277" r:id="rId14"/>
    <p:sldId id="279" r:id="rId15"/>
    <p:sldId id="333" r:id="rId16"/>
    <p:sldId id="363" r:id="rId17"/>
    <p:sldId id="280" r:id="rId18"/>
    <p:sldId id="349" r:id="rId19"/>
    <p:sldId id="387" r:id="rId20"/>
    <p:sldId id="384" r:id="rId21"/>
    <p:sldId id="388" r:id="rId22"/>
    <p:sldId id="389" r:id="rId23"/>
    <p:sldId id="391" r:id="rId24"/>
    <p:sldId id="392" r:id="rId25"/>
    <p:sldId id="395" r:id="rId26"/>
    <p:sldId id="396" r:id="rId27"/>
    <p:sldId id="402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CC0099"/>
    <a:srgbClr val="00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1" autoAdjust="0"/>
    <p:restoredTop sz="91360" autoAdjust="0"/>
  </p:normalViewPr>
  <p:slideViewPr>
    <p:cSldViewPr>
      <p:cViewPr varScale="1">
        <p:scale>
          <a:sx n="63" d="100"/>
          <a:sy n="63" d="100"/>
        </p:scale>
        <p:origin x="76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EC413E5-DD2B-4428-AB3E-0AB19FEDDB05}" type="datetimeFigureOut">
              <a:rPr lang="en-US" smtClean="0"/>
              <a:pPr/>
              <a:t>4/18/2020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23B36A2-D391-4BB6-B1CB-0A6BDE1DFA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71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E19B0-EAF0-49F1-BCD0-769F37B56A2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16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70510-2B3D-4C2E-B966-D8384A2F482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D9B22F-BA61-410C-AAFE-E1A0C9401D3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E70510-2B3D-4C2E-B966-D8384A2F482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2134D1-49F0-4546-86A1-AC0501B90F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0EDD31-9D7F-4A41-8637-222DAC39B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6893A-60E9-48D9-9D9A-C256719550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9FDF80-94A4-4D7C-B1A8-7E251E7DB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A40F0D-5C06-4731-A34C-109BF192A9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124B6E-7B2C-4DD0-B100-850733DB18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235E0-140F-4275-AF4F-B2ED2B4FE7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59DEC-22BE-4F83-BAA8-9945FF9699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325E5-224D-42B9-8A24-02AC07E5B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83EDF7-CE87-4276-8B7E-FD4597F8F2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EB3C9-DDE7-4283-8861-FA4C83D84A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FD88B6D-6F3B-4364-94DC-2683F02AD07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/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classification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xplore.com/news/2015-05-microsoft-age-estimate-tool-unleashed-real-time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amaraberg.com/papers/sirion_wacv2017.pdf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www.cc.gatech.edu/~nvo9/revisitingim2gps_iccv2017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gigaom.com/2013/10/03/stanford-researchers-to-open-source-model-they-say-has-nailed-sentiment-analysis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lp.stanford.edu:8080/sentiment/rntnDemo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AutoShape 2" descr="https://s3.amazonaws.com/coursera/topics/ml/large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0180" name="Picture 4" descr="https://s3.amazonaws.com/coursera/topics/ml/larg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902131" cy="3886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45515" y="6477000"/>
            <a:ext cx="1322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Image </a:t>
            </a:r>
            <a:r>
              <a:rPr lang="en-US" sz="1400" dirty="0" smtClean="0">
                <a:hlinkClick r:id="rId3"/>
              </a:rPr>
              <a:t>source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854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</a:t>
            </a:r>
            <a:r>
              <a:rPr lang="en-US" dirty="0" err="1" smtClean="0"/>
              <a:t>Bayes</a:t>
            </a:r>
            <a:r>
              <a:rPr lang="en-US" dirty="0" smtClean="0"/>
              <a:t> classifier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143000" y="2233613"/>
          <a:ext cx="6626225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0" name="Equation" r:id="rId4" imgW="2120760" imgH="838080" progId="Equation.3">
                  <p:embed/>
                </p:oleObj>
              </mc:Choice>
              <mc:Fallback>
                <p:oleObj name="Equation" r:id="rId4" imgW="2120760" imgH="838080" progId="Equation.3">
                  <p:embed/>
                  <p:pic>
                    <p:nvPicPr>
                      <p:cNvPr id="0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33613"/>
                        <a:ext cx="6626225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 flipH="1" flipV="1">
            <a:off x="6438900" y="4801969"/>
            <a:ext cx="6858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91200" y="5181600"/>
            <a:ext cx="189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single dimension or attribute of </a:t>
            </a:r>
            <a:r>
              <a:rPr lang="en-US" b="1" dirty="0" smtClean="0"/>
              <a:t>x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525963"/>
          </a:xfrm>
        </p:spPr>
        <p:txBody>
          <a:bodyPr/>
          <a:lstStyle/>
          <a:p>
            <a:pPr marL="381000" indent="-381000">
              <a:buFontTx/>
              <a:buNone/>
            </a:pPr>
            <a:r>
              <a:rPr lang="en-US" sz="2400" b="1" dirty="0" smtClean="0"/>
              <a:t>Example problem</a:t>
            </a:r>
            <a:r>
              <a:rPr lang="en-US" sz="2400" b="1" dirty="0"/>
              <a:t>:</a:t>
            </a:r>
            <a:r>
              <a:rPr lang="en-US" sz="2400" dirty="0"/>
              <a:t> decide whether to wait for a table at a restaurant, based on the following attributes: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Alternate:</a:t>
            </a:r>
            <a:r>
              <a:rPr lang="en-US" sz="2000" dirty="0"/>
              <a:t> is there an alternative restaurant nearby?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Bar: </a:t>
            </a:r>
            <a:r>
              <a:rPr lang="en-US" sz="2000" dirty="0"/>
              <a:t>is there a comfortable bar area to wait in?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 smtClean="0"/>
              <a:t>Fri/Sat:</a:t>
            </a:r>
            <a:r>
              <a:rPr lang="en-US" sz="2000" dirty="0" smtClean="0"/>
              <a:t> </a:t>
            </a:r>
            <a:r>
              <a:rPr lang="en-US" sz="2000" dirty="0"/>
              <a:t>is today Friday or Saturday?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 smtClean="0"/>
              <a:t>Hungry</a:t>
            </a:r>
            <a:r>
              <a:rPr lang="en-US" sz="2000" b="1" dirty="0"/>
              <a:t>:</a:t>
            </a:r>
            <a:r>
              <a:rPr lang="en-US" sz="2000" dirty="0"/>
              <a:t> are we hungry?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Patrons:</a:t>
            </a:r>
            <a:r>
              <a:rPr lang="en-US" sz="2000" dirty="0"/>
              <a:t> number of people in the restaurant (None, Some, Full)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Price:</a:t>
            </a:r>
            <a:r>
              <a:rPr lang="en-US" sz="2000" dirty="0"/>
              <a:t> price range ($, $$, $$$)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Raining:</a:t>
            </a:r>
            <a:r>
              <a:rPr lang="en-US" sz="2000" dirty="0"/>
              <a:t> is it raining outside?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Reservation:</a:t>
            </a:r>
            <a:r>
              <a:rPr lang="en-US" sz="2000" dirty="0"/>
              <a:t> have we made a reservation?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/>
              <a:t>Type:</a:t>
            </a:r>
            <a:r>
              <a:rPr lang="en-US" sz="2000" dirty="0"/>
              <a:t> kind of restaurant (French, Italian, Thai, Burger)</a:t>
            </a:r>
          </a:p>
          <a:p>
            <a:pPr marL="914400" lvl="1" indent="-457200">
              <a:buFontTx/>
              <a:buAutoNum type="arabicPeriod"/>
            </a:pPr>
            <a:r>
              <a:rPr lang="en-US" sz="2000" b="1" dirty="0" err="1" smtClean="0"/>
              <a:t>WaitEstimate</a:t>
            </a:r>
            <a:r>
              <a:rPr lang="en-US" sz="2000" b="1" dirty="0"/>
              <a:t>:</a:t>
            </a:r>
            <a:r>
              <a:rPr lang="en-US" sz="2000" dirty="0"/>
              <a:t> estimated waiting time (0-10, 10-30, 30-60, &gt;60)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 l="53906" t="29167" r="9766" b="19792"/>
          <a:stretch>
            <a:fillRect/>
          </a:stretch>
        </p:blipFill>
        <p:spPr bwMode="auto">
          <a:xfrm>
            <a:off x="305404" y="1600200"/>
            <a:ext cx="8533796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458200" cy="1143000"/>
          </a:xfrm>
        </p:spPr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371600"/>
            <a:ext cx="79727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neighbor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495800"/>
            <a:ext cx="8686800" cy="1325563"/>
          </a:xfrm>
        </p:spPr>
        <p:txBody>
          <a:bodyPr/>
          <a:lstStyle/>
          <a:p>
            <a:pPr>
              <a:buNone/>
            </a:pPr>
            <a:r>
              <a:rPr lang="en-US" dirty="0"/>
              <a:t>f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 = label of the training example nearest to </a:t>
            </a:r>
            <a:r>
              <a:rPr lang="en-US" b="1" dirty="0" smtClean="0"/>
              <a:t>x</a:t>
            </a:r>
          </a:p>
          <a:p>
            <a:endParaRPr lang="en-US" sz="2400" dirty="0" smtClean="0"/>
          </a:p>
          <a:p>
            <a:r>
              <a:rPr lang="en-US" sz="2400" dirty="0" smtClean="0"/>
              <a:t>All we need is a distance function for our inputs</a:t>
            </a:r>
          </a:p>
          <a:p>
            <a:r>
              <a:rPr lang="en-US" sz="2400" dirty="0" smtClean="0"/>
              <a:t>No training required!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05200" y="2234625"/>
            <a:ext cx="106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Test example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71600" y="22860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00FF"/>
                </a:solidFill>
              </a:rPr>
              <a:t>Training examples from class 1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0" y="2133600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Training examples from class 2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16200000" flipV="1">
            <a:off x="3352800" y="2057400"/>
            <a:ext cx="381000" cy="2286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5-Point Star 16"/>
          <p:cNvSpPr/>
          <p:nvPr/>
        </p:nvSpPr>
        <p:spPr>
          <a:xfrm>
            <a:off x="3429000" y="2133600"/>
            <a:ext cx="381000" cy="381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classifier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For a new point, find the k closest points from training data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Vote for class label with labels of the k points </a:t>
            </a:r>
          </a:p>
        </p:txBody>
      </p:sp>
      <p:pic>
        <p:nvPicPr>
          <p:cNvPr id="18436" name="Picture 4" descr="duda_4"/>
          <p:cNvPicPr>
            <a:picLocks noChangeAspect="1" noChangeArrowheads="1"/>
          </p:cNvPicPr>
          <p:nvPr/>
        </p:nvPicPr>
        <p:blipFill>
          <a:blip r:embed="rId3" cstate="print"/>
          <a:srcRect l="25735" r="25735" b="27457"/>
          <a:stretch>
            <a:fillRect/>
          </a:stretch>
        </p:blipFill>
        <p:spPr bwMode="auto">
          <a:xfrm>
            <a:off x="2667000" y="3051667"/>
            <a:ext cx="3962400" cy="375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5410200" y="3124200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>
                <a:latin typeface="cmmi10" pitchFamily="34" charset="0"/>
              </a:rPr>
              <a:t>k</a:t>
            </a:r>
            <a:r>
              <a:rPr lang="en-US" dirty="0">
                <a:latin typeface="cmr10" pitchFamily="34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51784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K-nearest neighbor classifier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/>
          <a:lstStyle/>
          <a:p>
            <a:r>
              <a:rPr lang="en-US" dirty="0" smtClean="0"/>
              <a:t>Which classifier is more robust to </a:t>
            </a:r>
            <a:r>
              <a:rPr lang="en-US" i="1" dirty="0" smtClean="0"/>
              <a:t>outliers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3" descr="Screen Shot 2015-11-17 at 1.12.5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5"/>
          <a:stretch/>
        </p:blipFill>
        <p:spPr>
          <a:xfrm>
            <a:off x="-76200" y="1772400"/>
            <a:ext cx="9448800" cy="2390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6324600"/>
            <a:ext cx="639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Credit: Andrej </a:t>
            </a:r>
            <a:r>
              <a:rPr lang="en-US" dirty="0" err="1" smtClean="0"/>
              <a:t>Karpathy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http://cs231n.github.io/classification/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39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800600"/>
            <a:ext cx="8915400" cy="1325563"/>
          </a:xfrm>
        </p:spPr>
        <p:txBody>
          <a:bodyPr/>
          <a:lstStyle/>
          <a:p>
            <a:r>
              <a:rPr lang="en-US" sz="2800" dirty="0" smtClean="0"/>
              <a:t>Find a </a:t>
            </a:r>
            <a:r>
              <a:rPr lang="en-US" sz="2800" i="1" dirty="0" smtClean="0"/>
              <a:t>linear function </a:t>
            </a:r>
            <a:r>
              <a:rPr lang="en-US" sz="2800" dirty="0" smtClean="0"/>
              <a:t>to separate the classes</a:t>
            </a:r>
          </a:p>
          <a:p>
            <a:endParaRPr lang="en-US" sz="1200" dirty="0" smtClean="0"/>
          </a:p>
          <a:p>
            <a:pPr>
              <a:buNone/>
            </a:pPr>
            <a:r>
              <a:rPr lang="en-US" sz="2800" dirty="0" smtClean="0"/>
              <a:t>f(</a:t>
            </a:r>
            <a:r>
              <a:rPr lang="en-US" sz="2800" b="1" dirty="0" smtClean="0"/>
              <a:t>x</a:t>
            </a:r>
            <a:r>
              <a:rPr lang="en-US" sz="2800" dirty="0" smtClean="0"/>
              <a:t>) = </a:t>
            </a:r>
            <a:r>
              <a:rPr lang="en-US" sz="2800" dirty="0" err="1" smtClean="0"/>
              <a:t>sgn</a:t>
            </a:r>
            <a:r>
              <a:rPr lang="en-US" sz="2800" dirty="0" smtClean="0"/>
              <a:t>(w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+ w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… + </a:t>
            </a:r>
            <a:r>
              <a:rPr lang="en-US" sz="2800" dirty="0" err="1" smtClean="0"/>
              <a:t>w</a:t>
            </a:r>
            <a:r>
              <a:rPr lang="en-US" sz="2800" baseline="-25000" dirty="0" err="1" smtClean="0"/>
              <a:t>D</a:t>
            </a:r>
            <a:r>
              <a:rPr lang="en-US" sz="2800" dirty="0" err="1" smtClean="0"/>
              <a:t>x</a:t>
            </a:r>
            <a:r>
              <a:rPr lang="en-US" sz="2800" baseline="-25000" dirty="0" err="1" smtClean="0"/>
              <a:t>D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+ b) = </a:t>
            </a:r>
            <a:r>
              <a:rPr lang="en-US" sz="2800" dirty="0" err="1" smtClean="0"/>
              <a:t>sgn</a:t>
            </a:r>
            <a:r>
              <a:rPr lang="en-US" sz="2800" dirty="0" smtClean="0"/>
              <a:t>(</a:t>
            </a:r>
            <a:r>
              <a:rPr lang="en-US" sz="2800" b="1" dirty="0" smtClean="0"/>
              <a:t>w </a:t>
            </a:r>
            <a:r>
              <a:rPr lang="en-US" sz="2800" dirty="0" smtClean="0">
                <a:sym typeface="Symbol"/>
              </a:rPr>
              <a:t> </a:t>
            </a:r>
            <a:r>
              <a:rPr lang="en-US" sz="2800" b="1" dirty="0" smtClean="0"/>
              <a:t>x</a:t>
            </a:r>
            <a:r>
              <a:rPr lang="en-US" sz="2800" baseline="-25000" dirty="0"/>
              <a:t> </a:t>
            </a:r>
            <a:r>
              <a:rPr lang="en-US" sz="2800" dirty="0"/>
              <a:t>+ b)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09800" y="1828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43200" y="2514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76600" y="1752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32766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2971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733800"/>
            <a:ext cx="228600" cy="2286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791200" y="2057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743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91200" y="31242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876800" y="1676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257800" y="22860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876800" y="3581400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16200000" flipH="1">
            <a:off x="2667000" y="2590800"/>
            <a:ext cx="3276600" cy="533400"/>
          </a:xfrm>
          <a:prstGeom prst="line">
            <a:avLst/>
          </a:prstGeom>
          <a:ln w="38100">
            <a:solidFill>
              <a:srgbClr val="CC00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838200"/>
          </a:xfrm>
        </p:spPr>
        <p:txBody>
          <a:bodyPr/>
          <a:lstStyle/>
          <a:p>
            <a:r>
              <a:rPr lang="en-US" dirty="0" smtClean="0"/>
              <a:t>NN vs. linear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NN pros: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Simple to implement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Decision boundaries not necessarily linear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Works for any number of classes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NN </a:t>
            </a:r>
            <a:r>
              <a:rPr lang="en-US" sz="2400" dirty="0" smtClean="0">
                <a:solidFill>
                  <a:srgbClr val="FF0000"/>
                </a:solidFill>
              </a:rPr>
              <a:t>cons:</a:t>
            </a:r>
          </a:p>
          <a:p>
            <a:pPr lvl="1"/>
            <a:r>
              <a:rPr lang="en-US" sz="2000" dirty="0" smtClean="0"/>
              <a:t>Need good distance function</a:t>
            </a:r>
          </a:p>
          <a:p>
            <a:pPr lvl="1"/>
            <a:r>
              <a:rPr lang="en-US" sz="2000" dirty="0" smtClean="0"/>
              <a:t>Slow at test time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Linear pros: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Low-dimensional </a:t>
            </a:r>
            <a:r>
              <a:rPr lang="en-US" sz="2000" i="1" dirty="0" smtClean="0"/>
              <a:t>parametric</a:t>
            </a:r>
            <a:r>
              <a:rPr lang="en-US" sz="2000" dirty="0" smtClean="0"/>
              <a:t> representation</a:t>
            </a:r>
          </a:p>
          <a:p>
            <a:pPr lvl="1">
              <a:buFont typeface="Lucida Grande"/>
              <a:buChar char="+"/>
            </a:pPr>
            <a:r>
              <a:rPr lang="en-US" sz="2000" dirty="0" smtClean="0"/>
              <a:t>Very fast at test time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Linear cons:</a:t>
            </a:r>
          </a:p>
          <a:p>
            <a:pPr lvl="1"/>
            <a:r>
              <a:rPr lang="en-US" sz="2000" dirty="0" smtClean="0"/>
              <a:t>Works for two classes</a:t>
            </a:r>
          </a:p>
          <a:p>
            <a:pPr lvl="1"/>
            <a:r>
              <a:rPr lang="en-US" sz="2000" dirty="0" smtClean="0"/>
              <a:t>How to train the linear function?</a:t>
            </a:r>
          </a:p>
          <a:p>
            <a:pPr lvl="1"/>
            <a:r>
              <a:rPr lang="en-US" sz="2000" dirty="0" smtClean="0"/>
              <a:t>What if data is not linearly separable?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389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Prediction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Learning and inference pipeline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" y="1570038"/>
            <a:ext cx="2438400" cy="3078162"/>
            <a:chOff x="228600" y="1417320"/>
            <a:chExt cx="2438400" cy="2849880"/>
          </a:xfrm>
        </p:grpSpPr>
        <p:sp>
          <p:nvSpPr>
            <p:cNvPr id="10268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769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</a:t>
              </a:r>
              <a:r>
                <a:rPr lang="en-US" sz="2400" dirty="0" smtClean="0">
                  <a:solidFill>
                    <a:srgbClr val="000000"/>
                  </a:solidFill>
                </a:rPr>
                <a:t>Samples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Training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551692" y="838200"/>
            <a:ext cx="1700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Learning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2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457200" y="4800600"/>
            <a:ext cx="17812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Inference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7"/>
            <a:ext cx="18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Test </a:t>
            </a:r>
            <a:r>
              <a:rPr lang="en-US" sz="2400" dirty="0" smtClean="0">
                <a:solidFill>
                  <a:srgbClr val="000000"/>
                </a:solidFill>
              </a:rPr>
              <a:t>Sample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1600" y="39624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5867400" y="5029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22376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897" r="11338"/>
          <a:stretch/>
        </p:blipFill>
        <p:spPr>
          <a:xfrm>
            <a:off x="7543800" y="1447800"/>
            <a:ext cx="1469777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</a:p>
          <a:p>
            <a:pPr lvl="1"/>
            <a:r>
              <a:rPr lang="en-US" dirty="0" smtClean="0"/>
              <a:t>Getting a computer to do well on a task without explicitly programming it</a:t>
            </a:r>
          </a:p>
          <a:p>
            <a:pPr lvl="1"/>
            <a:r>
              <a:rPr lang="en-US" dirty="0" smtClean="0"/>
              <a:t>Improving performance on a task based on experience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Experimentation cycle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600200"/>
            <a:ext cx="6629400" cy="4525963"/>
          </a:xfrm>
        </p:spPr>
        <p:txBody>
          <a:bodyPr/>
          <a:lstStyle/>
          <a:p>
            <a:r>
              <a:rPr lang="en-US" sz="2400" dirty="0" smtClean="0"/>
              <a:t>Learn </a:t>
            </a:r>
            <a:r>
              <a:rPr lang="en-US" sz="2400" i="1" dirty="0" smtClean="0"/>
              <a:t>parameters</a:t>
            </a:r>
            <a:r>
              <a:rPr lang="en-US" sz="2400" dirty="0" smtClean="0"/>
              <a:t> on the </a:t>
            </a:r>
            <a:r>
              <a:rPr lang="en-US" sz="2400" i="1" dirty="0" smtClean="0"/>
              <a:t>training set</a:t>
            </a:r>
          </a:p>
          <a:p>
            <a:r>
              <a:rPr lang="en-US" sz="2400" dirty="0" smtClean="0"/>
              <a:t>Tune </a:t>
            </a:r>
            <a:r>
              <a:rPr lang="en-US" sz="2400" i="1" dirty="0" err="1" smtClean="0"/>
              <a:t>hyperparameters</a:t>
            </a:r>
            <a:r>
              <a:rPr lang="en-US" sz="2400" dirty="0" smtClean="0"/>
              <a:t> (implementation choices) on the </a:t>
            </a:r>
            <a:r>
              <a:rPr lang="en-US" sz="2400" i="1" dirty="0" smtClean="0"/>
              <a:t>held out validation set</a:t>
            </a:r>
          </a:p>
          <a:p>
            <a:r>
              <a:rPr lang="en-US" sz="2400" dirty="0" smtClean="0"/>
              <a:t>Evaluate performance on the </a:t>
            </a:r>
            <a:r>
              <a:rPr lang="en-US" sz="2400" i="1" dirty="0" smtClean="0"/>
              <a:t>test set</a:t>
            </a:r>
          </a:p>
          <a:p>
            <a:r>
              <a:rPr lang="en-US" sz="2400" b="1" dirty="0" smtClean="0"/>
              <a:t>Very important</a:t>
            </a:r>
            <a:r>
              <a:rPr lang="en-US" sz="2400" dirty="0" smtClean="0"/>
              <a:t>: do not peek at the test set!</a:t>
            </a:r>
          </a:p>
          <a:p>
            <a:r>
              <a:rPr lang="en-US" sz="2400" i="1" dirty="0" smtClean="0"/>
              <a:t>Generalization </a:t>
            </a:r>
            <a:r>
              <a:rPr lang="en-US" sz="2400" dirty="0" smtClean="0"/>
              <a:t>and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overfitting</a:t>
            </a:r>
            <a:endParaRPr lang="en-US" sz="2400" i="1" dirty="0" smtClean="0"/>
          </a:p>
          <a:p>
            <a:pPr lvl="1"/>
            <a:r>
              <a:rPr lang="en-US" sz="2400" dirty="0" smtClean="0"/>
              <a:t>Want classifier that does well on never before seen data</a:t>
            </a:r>
          </a:p>
          <a:p>
            <a:pPr lvl="1"/>
            <a:r>
              <a:rPr lang="en-US" sz="2400" dirty="0" err="1" smtClean="0"/>
              <a:t>Overfitting</a:t>
            </a:r>
            <a:r>
              <a:rPr lang="en-US" sz="2400" dirty="0" smtClean="0"/>
              <a:t>: good performance on the training/validation set, poor performance on test set</a:t>
            </a:r>
          </a:p>
          <a:p>
            <a:endParaRPr lang="en-US" sz="2800" dirty="0"/>
          </a:p>
        </p:txBody>
      </p:sp>
      <p:pic>
        <p:nvPicPr>
          <p:cNvPr id="8" name="Picture 7" descr="Screen Shot 2015-11-17 at 11.10.1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1809577" cy="48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supervised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prediction scenarios</a:t>
            </a:r>
          </a:p>
          <a:p>
            <a:pPr lvl="1"/>
            <a:r>
              <a:rPr lang="en-US" dirty="0" smtClean="0"/>
              <a:t>Regression</a:t>
            </a:r>
          </a:p>
          <a:p>
            <a:pPr lvl="1"/>
            <a:r>
              <a:rPr lang="en-US" dirty="0" smtClean="0"/>
              <a:t>Structured prediction</a:t>
            </a:r>
          </a:p>
          <a:p>
            <a:r>
              <a:rPr lang="en-US" dirty="0" smtClean="0"/>
              <a:t>Other supervision scenarios</a:t>
            </a:r>
          </a:p>
          <a:p>
            <a:pPr lvl="1"/>
            <a:r>
              <a:rPr lang="en-US" dirty="0" smtClean="0"/>
              <a:t>Unsupervised learning</a:t>
            </a:r>
          </a:p>
          <a:p>
            <a:pPr lvl="1"/>
            <a:r>
              <a:rPr lang="en-US" dirty="0" smtClean="0"/>
              <a:t>Self-supervised or predictive learning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Lifelong learning</a:t>
            </a:r>
            <a:endParaRPr lang="en-US" dirty="0"/>
          </a:p>
        </p:txBody>
      </p:sp>
      <p:sp>
        <p:nvSpPr>
          <p:cNvPr id="4" name="AutoShape 2" descr="https://s3.amazonaws.com/coursera/topics/ml/large-ic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dirty="0" smtClean="0"/>
              <a:t>Beyond classification: Regression</a:t>
            </a:r>
            <a:endParaRPr lang="en-US" dirty="0"/>
          </a:p>
        </p:txBody>
      </p:sp>
      <p:pic>
        <p:nvPicPr>
          <p:cNvPr id="3" name="Picture 2" descr="Screen Shot 2017-11-08 at 5.49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229100"/>
            <a:ext cx="3494891" cy="2628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5000" y="5345668"/>
            <a:ext cx="10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IM2GPS</a:t>
            </a:r>
            <a:endParaRPr lang="en-US" dirty="0"/>
          </a:p>
        </p:txBody>
      </p:sp>
      <p:pic>
        <p:nvPicPr>
          <p:cNvPr id="5" name="Picture 4" descr="Screen Shot 2017-11-08 at 5.52.23 PM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63097"/>
          <a:stretch/>
        </p:blipFill>
        <p:spPr>
          <a:xfrm>
            <a:off x="5562600" y="990600"/>
            <a:ext cx="3124200" cy="26727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3581400"/>
            <a:ext cx="248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When was that made?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36" y="1066800"/>
            <a:ext cx="3258864" cy="2514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71600" y="3669268"/>
            <a:ext cx="172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8"/>
              </a:rPr>
              <a:t>Age estimation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8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200" y="1600200"/>
            <a:ext cx="7974013" cy="325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93003" y="4719935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Sentence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2673" y="456753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Parse tree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4138" y="6320135"/>
            <a:ext cx="1801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Source: B. </a:t>
            </a:r>
            <a:r>
              <a:rPr lang="en-US" sz="1600" dirty="0" err="1" smtClean="0">
                <a:solidFill>
                  <a:srgbClr val="000000"/>
                </a:solidFill>
              </a:rPr>
              <a:t>Taskar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Beyond classification: Structured </a:t>
            </a:r>
            <a:r>
              <a:rPr lang="en-US" dirty="0"/>
              <a:t>p</a:t>
            </a:r>
            <a:r>
              <a:rPr lang="en-US" dirty="0" smtClean="0"/>
              <a:t>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7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0050" y="1028700"/>
            <a:ext cx="8342313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Structured Prediction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562600"/>
            <a:ext cx="35599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Sentence in two languages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2870" y="5558135"/>
            <a:ext cx="2336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Word alignment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4138" y="6320135"/>
            <a:ext cx="1801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</a:rPr>
              <a:t>Source: B. </a:t>
            </a:r>
            <a:r>
              <a:rPr lang="en-US" sz="1600" dirty="0" err="1" smtClean="0">
                <a:solidFill>
                  <a:srgbClr val="000000"/>
                </a:solidFill>
              </a:rPr>
              <a:t>Taskar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Given only </a:t>
            </a:r>
            <a:r>
              <a:rPr lang="en-US" i="1" dirty="0" smtClean="0"/>
              <a:t>unlabeled</a:t>
            </a:r>
            <a:r>
              <a:rPr lang="en-US" dirty="0" smtClean="0"/>
              <a:t> data as input, learn some sort of structure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objective is often more vague or subjective than in supervised learning</a:t>
            </a:r>
          </a:p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more of an exploratory/descriptive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5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Clustering</a:t>
            </a:r>
          </a:p>
          <a:p>
            <a:pPr lvl="1"/>
            <a:r>
              <a:rPr lang="en-US" sz="2400" dirty="0" smtClean="0"/>
              <a:t>Discover groups of “similar” data points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400" dirty="0"/>
              <a:t>Dimensionality </a:t>
            </a:r>
            <a:r>
              <a:rPr lang="en-US" sz="2400" dirty="0" smtClean="0"/>
              <a:t>reduction</a:t>
            </a:r>
          </a:p>
          <a:p>
            <a:r>
              <a:rPr lang="en-US" sz="2400" dirty="0"/>
              <a:t>Density </a:t>
            </a:r>
            <a:r>
              <a:rPr lang="en-US" sz="2400" dirty="0" smtClean="0"/>
              <a:t>estimation</a:t>
            </a:r>
          </a:p>
          <a:p>
            <a:r>
              <a:rPr lang="en-US" sz="2400" dirty="0"/>
              <a:t>Quantization</a:t>
            </a:r>
          </a:p>
          <a:p>
            <a:endParaRPr lang="en-US" sz="2800" b="1" dirty="0"/>
          </a:p>
          <a:p>
            <a:endParaRPr lang="en-US" sz="28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505075"/>
            <a:ext cx="6248400" cy="257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4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Continuum of supervision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14400" y="3288268"/>
            <a:ext cx="7543800" cy="0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6200" y="4050268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Unsupervised</a:t>
            </a:r>
            <a:r>
              <a:rPr lang="en-US" sz="2400" dirty="0" smtClean="0"/>
              <a:t> (no labels)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6629400" y="4004608"/>
            <a:ext cx="243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</a:t>
            </a:r>
            <a:r>
              <a:rPr lang="en-US" sz="2400" b="1" dirty="0" smtClean="0"/>
              <a:t>upervised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(clean, complete training labels for the task of interest)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1676400" y="1916668"/>
            <a:ext cx="3810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Semi-supervised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(labels for a small portion of training data)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361194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Weakly supervised </a:t>
            </a:r>
            <a:r>
              <a:rPr lang="en-US" sz="2400" dirty="0" smtClean="0"/>
              <a:t>(noisy labels, labels not exactly for the task of interest)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92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for episodic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221163"/>
          </a:xfrm>
        </p:spPr>
        <p:txBody>
          <a:bodyPr/>
          <a:lstStyle/>
          <a:p>
            <a:r>
              <a:rPr lang="en-US" dirty="0" smtClean="0"/>
              <a:t>First, we consider the “easier” problem of learning in episodic environments</a:t>
            </a:r>
          </a:p>
          <a:p>
            <a:pPr lvl="1"/>
            <a:r>
              <a:rPr lang="en-US" dirty="0" smtClean="0"/>
              <a:t>The agent gets a series of unrelated problem instances and has to make some decision or inference about each of them</a:t>
            </a:r>
          </a:p>
          <a:p>
            <a:pPr lvl="1"/>
            <a:r>
              <a:rPr lang="en-US" dirty="0" smtClean="0"/>
              <a:t>In this case, “experience” comes in the form of </a:t>
            </a:r>
            <a:r>
              <a:rPr lang="en-US" i="1" dirty="0" smtClean="0"/>
              <a:t>training data</a:t>
            </a:r>
          </a:p>
          <a:p>
            <a:r>
              <a:rPr lang="en-US" dirty="0" smtClean="0"/>
              <a:t>At the end of the course, we will look at learning in sequential environments (reinforcement 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Image classification</a:t>
            </a:r>
            <a:endParaRPr lang="en-US" dirty="0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1828799"/>
            <a:ext cx="761999" cy="4524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apple</a:t>
            </a:r>
            <a:endParaRPr lang="en-US" sz="1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2743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pear</a:t>
            </a:r>
            <a:endParaRPr lang="en-US" sz="18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3505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tomato</a:t>
            </a:r>
            <a:endParaRPr lang="en-US" sz="18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29053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cow</a:t>
            </a:r>
            <a:endParaRPr lang="en-US" sz="18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5029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dog</a:t>
            </a:r>
            <a:endParaRPr lang="en-US" sz="18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5802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horse</a:t>
            </a:r>
            <a:endParaRPr lang="en-US" sz="1800" b="0" dirty="0"/>
          </a:p>
        </p:txBody>
      </p:sp>
      <p:sp>
        <p:nvSpPr>
          <p:cNvPr id="15" name="TextBox 14"/>
          <p:cNvSpPr txBox="1"/>
          <p:nvPr/>
        </p:nvSpPr>
        <p:spPr>
          <a:xfrm>
            <a:off x="3048000" y="13716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66CC"/>
                </a:solidFill>
              </a:rPr>
              <a:t>input</a:t>
            </a:r>
            <a:endParaRPr lang="en-US" sz="1800" b="1" dirty="0">
              <a:solidFill>
                <a:srgbClr val="0066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66CC"/>
                </a:solidFill>
              </a:rPr>
              <a:t>desired output</a:t>
            </a:r>
            <a:endParaRPr lang="en-US" sz="1800" b="1" dirty="0">
              <a:solidFill>
                <a:srgbClr val="00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428750"/>
            <a:ext cx="42291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210300" y="15049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apple</a:t>
            </a:r>
            <a:endParaRPr lang="en-US" sz="1800" b="0" dirty="0"/>
          </a:p>
        </p:txBody>
      </p:sp>
      <p:sp>
        <p:nvSpPr>
          <p:cNvPr id="10" name="TextBox 9"/>
          <p:cNvSpPr txBox="1"/>
          <p:nvPr/>
        </p:nvSpPr>
        <p:spPr>
          <a:xfrm>
            <a:off x="6210300" y="21262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pear</a:t>
            </a:r>
            <a:endParaRPr lang="en-US" sz="1800" b="0" dirty="0"/>
          </a:p>
        </p:txBody>
      </p:sp>
      <p:sp>
        <p:nvSpPr>
          <p:cNvPr id="11" name="TextBox 10"/>
          <p:cNvSpPr txBox="1"/>
          <p:nvPr/>
        </p:nvSpPr>
        <p:spPr>
          <a:xfrm>
            <a:off x="6210300" y="27241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tomato</a:t>
            </a:r>
            <a:endParaRPr lang="en-US" sz="1800" b="0" dirty="0"/>
          </a:p>
        </p:txBody>
      </p:sp>
      <p:sp>
        <p:nvSpPr>
          <p:cNvPr id="12" name="TextBox 11"/>
          <p:cNvSpPr txBox="1"/>
          <p:nvPr/>
        </p:nvSpPr>
        <p:spPr>
          <a:xfrm>
            <a:off x="6210300" y="33337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cow</a:t>
            </a:r>
            <a:endParaRPr lang="en-US" sz="1800" b="0" dirty="0"/>
          </a:p>
        </p:txBody>
      </p:sp>
      <p:sp>
        <p:nvSpPr>
          <p:cNvPr id="13" name="TextBox 12"/>
          <p:cNvSpPr txBox="1"/>
          <p:nvPr/>
        </p:nvSpPr>
        <p:spPr>
          <a:xfrm>
            <a:off x="6210300" y="39550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dog</a:t>
            </a:r>
            <a:endParaRPr lang="en-US" sz="1800" b="0" dirty="0"/>
          </a:p>
        </p:txBody>
      </p:sp>
      <p:sp>
        <p:nvSpPr>
          <p:cNvPr id="14" name="TextBox 13"/>
          <p:cNvSpPr txBox="1"/>
          <p:nvPr/>
        </p:nvSpPr>
        <p:spPr>
          <a:xfrm>
            <a:off x="6210300" y="464081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 smtClean="0"/>
              <a:t>horse</a:t>
            </a:r>
            <a:endParaRPr lang="en-US" sz="18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15400" cy="1371600"/>
          </a:xfrm>
        </p:spPr>
        <p:txBody>
          <a:bodyPr/>
          <a:lstStyle/>
          <a:p>
            <a:r>
              <a:rPr lang="en-US" dirty="0" smtClean="0"/>
              <a:t>Example 2: Spam filter</a:t>
            </a:r>
            <a:endParaRPr lang="en-US" dirty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187" y="2375399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987" y="2908799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3: </a:t>
            </a:r>
            <a:r>
              <a:rPr lang="en-US" dirty="0" smtClean="0"/>
              <a:t>Sentiment analysis</a:t>
            </a:r>
            <a:endParaRPr lang="en-US" dirty="0"/>
          </a:p>
        </p:txBody>
      </p:sp>
      <p:pic>
        <p:nvPicPr>
          <p:cNvPr id="50178" name="Picture 2" descr="http://gigaom2.files.wordpress.com/2013/10/slowandrepetitiv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80" b="-10480"/>
          <a:stretch/>
        </p:blipFill>
        <p:spPr bwMode="auto">
          <a:xfrm>
            <a:off x="0" y="1600200"/>
            <a:ext cx="9144000" cy="39255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172200"/>
            <a:ext cx="876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http://gigaom.com/2013/10/03/stanford-researchers-to-open-source-model-they-say-has-nailed-sentiment-analysis/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371600" y="6477000"/>
            <a:ext cx="6477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4"/>
              </a:rPr>
              <a:t>http://nlp.stanford.edu:8080/sentiment/rntnDemo.html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1253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 </a:t>
            </a:r>
            <a:r>
              <a:rPr lang="en-US" i="1" dirty="0" smtClean="0"/>
              <a:t>supervised learning </a:t>
            </a:r>
            <a:r>
              <a:rPr lang="en-US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/>
          <a:lstStyle/>
          <a:p>
            <a:pPr algn="ctr">
              <a:buNone/>
            </a:pPr>
            <a:r>
              <a:rPr lang="en-US" sz="6000" dirty="0" smtClean="0">
                <a:solidFill>
                  <a:srgbClr val="0000FF"/>
                </a:solidFill>
              </a:rPr>
              <a:t>y = f(</a:t>
            </a:r>
            <a:r>
              <a:rPr lang="en-US" sz="6000" b="1" dirty="0" smtClean="0">
                <a:solidFill>
                  <a:srgbClr val="0000FF"/>
                </a:solidFill>
              </a:rPr>
              <a:t>x</a:t>
            </a:r>
            <a:r>
              <a:rPr lang="en-US" sz="60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sz="2800" b="1" dirty="0" smtClean="0"/>
              <a:t>Learning: </a:t>
            </a:r>
            <a:r>
              <a:rPr lang="en-US" sz="2800" dirty="0" smtClean="0"/>
              <a:t>given a </a:t>
            </a:r>
            <a:r>
              <a:rPr lang="en-US" sz="2800" i="1" dirty="0" smtClean="0"/>
              <a:t>training set </a:t>
            </a:r>
            <a:r>
              <a:rPr lang="en-US" sz="2800" dirty="0" smtClean="0"/>
              <a:t>of labeled examples</a:t>
            </a:r>
            <a:r>
              <a:rPr lang="en-US" sz="2800" i="1" dirty="0" smtClean="0"/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{(</a:t>
            </a:r>
            <a:r>
              <a:rPr lang="en-US" sz="2800" b="1" dirty="0" smtClean="0">
                <a:solidFill>
                  <a:srgbClr val="0000FF"/>
                </a:solidFill>
              </a:rPr>
              <a:t>x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,y</a:t>
            </a:r>
            <a:r>
              <a:rPr lang="en-US" sz="2800" baseline="-250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>
                <a:solidFill>
                  <a:srgbClr val="0000FF"/>
                </a:solidFill>
              </a:rPr>
              <a:t>), …, (</a:t>
            </a:r>
            <a:r>
              <a:rPr lang="en-US" sz="2800" b="1" dirty="0" err="1" smtClean="0">
                <a:solidFill>
                  <a:srgbClr val="0000FF"/>
                </a:solidFill>
              </a:rPr>
              <a:t>x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800" dirty="0" err="1" smtClean="0">
                <a:solidFill>
                  <a:srgbClr val="0000FF"/>
                </a:solidFill>
              </a:rPr>
              <a:t>,y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)}</a:t>
            </a:r>
            <a:r>
              <a:rPr lang="en-US" sz="2800" dirty="0" smtClean="0"/>
              <a:t>, estimate the parameters of the prediction function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</a:p>
          <a:p>
            <a:r>
              <a:rPr lang="en-US" sz="2800" b="1" dirty="0" smtClean="0"/>
              <a:t>Inference:</a:t>
            </a:r>
            <a:r>
              <a:rPr lang="en-US" sz="2800" dirty="0" smtClean="0"/>
              <a:t> apply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/>
              <a:t> to a never before seen </a:t>
            </a:r>
            <a:r>
              <a:rPr lang="en-US" sz="2800" i="1" dirty="0" smtClean="0"/>
              <a:t>test example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/>
              <a:t> and output the predicted value </a:t>
            </a:r>
            <a:r>
              <a:rPr lang="en-US" sz="2800" dirty="0" smtClean="0">
                <a:solidFill>
                  <a:srgbClr val="0000FF"/>
                </a:solidFill>
              </a:rPr>
              <a:t>y = f(</a:t>
            </a:r>
            <a:r>
              <a:rPr lang="en-US" sz="2800" b="1" dirty="0" smtClean="0">
                <a:solidFill>
                  <a:srgbClr val="0000FF"/>
                </a:solidFill>
              </a:rPr>
              <a:t>x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581400" y="2590800"/>
            <a:ext cx="0" cy="457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723606" y="2590800"/>
            <a:ext cx="794" cy="4579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410200" y="2590800"/>
            <a:ext cx="838200" cy="4572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12733" y="30480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22333" y="3048001"/>
            <a:ext cx="1892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lassification function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46333" y="3048001"/>
            <a:ext cx="1892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51816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Prediction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dirty="0" smtClean="0"/>
              <a:t>Learning and inference pipeline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257800" y="990600"/>
            <a:ext cx="1600200" cy="838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</a:rPr>
              <a:t>Training Labels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" y="1570038"/>
            <a:ext cx="2438400" cy="3078162"/>
            <a:chOff x="228600" y="1417320"/>
            <a:chExt cx="2438400" cy="2849880"/>
          </a:xfrm>
        </p:grpSpPr>
        <p:sp>
          <p:nvSpPr>
            <p:cNvPr id="10268" name="TextBox 7"/>
            <p:cNvSpPr txBox="1">
              <a:spLocks noChangeArrowheads="1"/>
            </p:cNvSpPr>
            <p:nvPr/>
          </p:nvSpPr>
          <p:spPr bwMode="auto">
            <a:xfrm>
              <a:off x="533400" y="1417320"/>
              <a:ext cx="1828800" cy="769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Training </a:t>
              </a:r>
              <a:r>
                <a:rPr lang="en-US" sz="2400" dirty="0" smtClean="0">
                  <a:solidFill>
                    <a:srgbClr val="000000"/>
                  </a:solidFill>
                </a:rPr>
                <a:t>Samples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8600" y="1447485"/>
              <a:ext cx="2438400" cy="28197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5410200" y="2438400"/>
            <a:ext cx="1371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Training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246" name="TextBox 13"/>
          <p:cNvSpPr txBox="1">
            <a:spLocks noChangeArrowheads="1"/>
          </p:cNvSpPr>
          <p:nvPr/>
        </p:nvSpPr>
        <p:spPr bwMode="auto">
          <a:xfrm>
            <a:off x="551692" y="838200"/>
            <a:ext cx="170090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Learning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004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5908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8006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5821362" y="1981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743200" y="55626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Features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1336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54" name="TextBox 20"/>
          <p:cNvSpPr txBox="1">
            <a:spLocks noChangeArrowheads="1"/>
          </p:cNvSpPr>
          <p:nvPr/>
        </p:nvSpPr>
        <p:spPr bwMode="auto">
          <a:xfrm>
            <a:off x="457200" y="4800600"/>
            <a:ext cx="17812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</a:rPr>
              <a:t>Inference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10255" name="TextBox 21"/>
          <p:cNvSpPr txBox="1">
            <a:spLocks noChangeArrowheads="1"/>
          </p:cNvSpPr>
          <p:nvPr/>
        </p:nvSpPr>
        <p:spPr bwMode="auto">
          <a:xfrm>
            <a:off x="457200" y="6396037"/>
            <a:ext cx="1878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Test </a:t>
            </a:r>
            <a:r>
              <a:rPr lang="en-US" sz="2400" dirty="0" smtClean="0">
                <a:solidFill>
                  <a:srgbClr val="000000"/>
                </a:solidFill>
              </a:rPr>
              <a:t>Sample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6858000" y="27432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543800" y="2438400"/>
            <a:ext cx="1524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81600" y="3962400"/>
            <a:ext cx="17526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smtClean="0">
                <a:solidFill>
                  <a:srgbClr val="000000"/>
                </a:solidFill>
              </a:rPr>
              <a:t>Learned model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72000" y="58674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 rot="5400000">
            <a:off x="5867400" y="502920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438400"/>
            <a:ext cx="2237618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5638800"/>
            <a:ext cx="8001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5897" r="11338"/>
          <a:stretch/>
        </p:blipFill>
        <p:spPr>
          <a:xfrm>
            <a:off x="7543800" y="1447800"/>
            <a:ext cx="1469777" cy="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1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9" grpId="0" animBg="1"/>
      <p:bldP spid="20" grpId="0" animBg="1"/>
      <p:bldP spid="10254" grpId="0"/>
      <p:bldP spid="10255" grpId="0"/>
      <p:bldP spid="25" grpId="0" animBg="1"/>
      <p:bldP spid="26" grpId="0" animBg="1"/>
      <p:bldP spid="3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30338</TotalTime>
  <Words>784</Words>
  <Application>Microsoft Office PowerPoint</Application>
  <PresentationFormat>On-screen Show (4:3)</PresentationFormat>
  <Paragraphs>186</Paragraphs>
  <Slides>27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cmmi10</vt:lpstr>
      <vt:lpstr>cmr10</vt:lpstr>
      <vt:lpstr>Lucida Grande</vt:lpstr>
      <vt:lpstr>Symbol</vt:lpstr>
      <vt:lpstr>Default Design</vt:lpstr>
      <vt:lpstr>Equation</vt:lpstr>
      <vt:lpstr>Machine learning</vt:lpstr>
      <vt:lpstr>Machine learning</vt:lpstr>
      <vt:lpstr>Learning for episodic tasks</vt:lpstr>
      <vt:lpstr>Example: Image classification</vt:lpstr>
      <vt:lpstr>Training data</vt:lpstr>
      <vt:lpstr>Example 2: Spam filter</vt:lpstr>
      <vt:lpstr>Example 3: Sentiment analysis</vt:lpstr>
      <vt:lpstr>The basic supervised learning framework</vt:lpstr>
      <vt:lpstr>Learning and inference pipeline</vt:lpstr>
      <vt:lpstr>Naïve Bayes classifier</vt:lpstr>
      <vt:lpstr>Decision tree classifier</vt:lpstr>
      <vt:lpstr>Decision tree classifier</vt:lpstr>
      <vt:lpstr>Decision tree classifier</vt:lpstr>
      <vt:lpstr>Nearest neighbor classifier</vt:lpstr>
      <vt:lpstr>K-nearest neighbor classifier</vt:lpstr>
      <vt:lpstr>K-nearest neighbor classifier</vt:lpstr>
      <vt:lpstr>Linear classifier</vt:lpstr>
      <vt:lpstr>NN vs. linear classifiers</vt:lpstr>
      <vt:lpstr>Learning and inference pipeline</vt:lpstr>
      <vt:lpstr>Experimentation cycle</vt:lpstr>
      <vt:lpstr>Beyond supervised classification</vt:lpstr>
      <vt:lpstr>Beyond classification: Regression</vt:lpstr>
      <vt:lpstr>Beyond classification: Structured prediction</vt:lpstr>
      <vt:lpstr>Structured Prediction</vt:lpstr>
      <vt:lpstr>Unsupervised Learning</vt:lpstr>
      <vt:lpstr>Unsupervised Learning</vt:lpstr>
      <vt:lpstr>Continuum of supervision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Observations</dc:title>
  <dc:creator>Min-Yen Kan</dc:creator>
  <cp:lastModifiedBy>shafagh</cp:lastModifiedBy>
  <cp:revision>214</cp:revision>
  <cp:lastPrinted>2015-11-30T19:12:09Z</cp:lastPrinted>
  <dcterms:created xsi:type="dcterms:W3CDTF">2003-12-24T06:34:20Z</dcterms:created>
  <dcterms:modified xsi:type="dcterms:W3CDTF">2020-04-18T14:21:11Z</dcterms:modified>
</cp:coreProperties>
</file>