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VxJfZgYV1gTlMYTblOcpyw9QM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2AC8F6-27C4-4B58-BF6D-DEAE6913C154}">
  <a:tblStyle styleId="{612AC8F6-27C4-4B58-BF6D-DEAE6913C15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8240" y="768240"/>
            <a:ext cx="6822360" cy="3837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09560" y="4862520"/>
            <a:ext cx="5679360" cy="46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Please retain proper attribution, including the reference to ai.berkeley.edu.  Thanks!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:notes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38240" y="768240"/>
            <a:ext cx="6822360" cy="3837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709560" y="4862520"/>
            <a:ext cx="5679360" cy="46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:notes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38240" y="768240"/>
            <a:ext cx="6822360" cy="3837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709560" y="4862520"/>
            <a:ext cx="5679360" cy="46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:notes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/>
          <p:nvPr/>
        </p:nvSpPr>
        <p:spPr>
          <a:xfrm>
            <a:off x="0" y="1031400"/>
            <a:ext cx="12191400" cy="6012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rgbClr val="00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26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1.png"/><Relationship Id="rId5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338400"/>
            <a:ext cx="12191400" cy="15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Naïve Bayes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523880" y="6248520"/>
            <a:ext cx="5866560" cy="3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625760"/>
            <a:ext cx="7314480" cy="412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Learning I\Lecture20-MachineLearning.png" id="120" name="Google Shape;120;p1"/>
          <p:cNvPicPr preferRelativeResize="0"/>
          <p:nvPr/>
        </p:nvPicPr>
        <p:blipFill rotWithShape="1">
          <a:blip r:embed="rId4">
            <a:alphaModFix/>
          </a:blip>
          <a:srcRect b="71055" l="27084" r="41668" t="8627"/>
          <a:stretch/>
        </p:blipFill>
        <p:spPr>
          <a:xfrm>
            <a:off x="4329720" y="1981080"/>
            <a:ext cx="2908800" cy="10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0" y="6004080"/>
            <a:ext cx="12191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[These slides were created by Dan Klein, Pieter Abbeel, Sergey Levine, with some materials from A. Farhadi.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ai.berkeley.edu</a:t>
            </a:r>
            <a:r>
              <a:rPr lang="en-US" sz="2500">
                <a:solidFill>
                  <a:schemeClr val="dk1"/>
                </a:solidFill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Model-Based Classification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80" y="1307160"/>
            <a:ext cx="5942880" cy="506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Model-Based Classification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406440" y="1397160"/>
            <a:ext cx="629856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Model-based approach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 model (e.g. Bayes’ net) where both the label and features are random variables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Instantiate any observed features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for the distribution of the label conditioned on the features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structure should the model have?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should we learn its parameters?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2400" y="1355400"/>
            <a:ext cx="5208120" cy="44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Naïve Bayes for Digits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457200" y="1295280"/>
            <a:ext cx="10972080" cy="47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Naïve Bayes: Assume all features are independent effects of the label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Simple digit recognition version: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feature (variable) F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each grid position &lt;i,j&gt;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values are on / off, based on whether intensity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is more or less than 0.5 in underlying image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input maps to a feature vector, e.g.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Here: lots of features, each is binary valued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Naïve Bayes model: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280" y="3981600"/>
            <a:ext cx="403920" cy="456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4" name="Google Shape;28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4880" y="4097880"/>
            <a:ext cx="6617518" cy="237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5" name="Google Shape;28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6320" y="6090120"/>
            <a:ext cx="5404680" cy="6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/>
          <p:nvPr/>
        </p:nvSpPr>
        <p:spPr>
          <a:xfrm>
            <a:off x="10020240" y="1905120"/>
            <a:ext cx="532800" cy="532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9105840" y="3352680"/>
            <a:ext cx="532800" cy="532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10934640" y="3352680"/>
            <a:ext cx="532800" cy="532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"/>
          <p:cNvSpPr/>
          <p:nvPr/>
        </p:nvSpPr>
        <p:spPr>
          <a:xfrm>
            <a:off x="10287000" y="2438280"/>
            <a:ext cx="913680" cy="913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0" name="Google Shape;290;p12"/>
          <p:cNvSpPr/>
          <p:nvPr/>
        </p:nvSpPr>
        <p:spPr>
          <a:xfrm flipH="1">
            <a:off x="9371880" y="2438280"/>
            <a:ext cx="913680" cy="913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1" name="Google Shape;291;p12"/>
          <p:cNvSpPr/>
          <p:nvPr/>
        </p:nvSpPr>
        <p:spPr>
          <a:xfrm>
            <a:off x="9791640" y="3352680"/>
            <a:ext cx="532800" cy="532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 flipH="1">
            <a:off x="10057680" y="2438280"/>
            <a:ext cx="227880" cy="913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descr="txp_fig" id="293" name="Google Shape;29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7440" y="3581280"/>
            <a:ext cx="307080" cy="5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Naïve Bayes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457200" y="1600200"/>
            <a:ext cx="967680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A general </a:t>
            </a:r>
            <a:r>
              <a:rPr b="0" i="0" lang="en-US" sz="2400" u="none" cap="none" strike="noStrike">
                <a:solidFill>
                  <a:srgbClr val="2D2D8A"/>
                </a:solidFill>
                <a:latin typeface="Calibri"/>
                <a:ea typeface="Calibri"/>
                <a:cs typeface="Calibri"/>
                <a:sym typeface="Calibri"/>
              </a:rPr>
              <a:t>Naive Bayes </a:t>
            </a: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model: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We only have to specify how each feature depends on the class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Total number of parameters is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in 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Model is very simplistic, but often works anyway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9258480" y="1752480"/>
            <a:ext cx="532800" cy="532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8344080" y="3200400"/>
            <a:ext cx="532800" cy="532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10172880" y="3200400"/>
            <a:ext cx="532800" cy="532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9524880" y="2286000"/>
            <a:ext cx="913680" cy="913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4" name="Google Shape;304;p13"/>
          <p:cNvSpPr/>
          <p:nvPr/>
        </p:nvSpPr>
        <p:spPr>
          <a:xfrm flipH="1">
            <a:off x="8609760" y="2286000"/>
            <a:ext cx="913680" cy="913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5" name="Google Shape;305;p13"/>
          <p:cNvSpPr/>
          <p:nvPr/>
        </p:nvSpPr>
        <p:spPr>
          <a:xfrm>
            <a:off x="9029880" y="3200400"/>
            <a:ext cx="532800" cy="532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 flipH="1">
            <a:off x="9295560" y="2286000"/>
            <a:ext cx="227880" cy="913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descr="txp_fig" id="307" name="Google Shape;3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680" y="3429000"/>
            <a:ext cx="307080" cy="5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08" name="Google Shape;3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225960"/>
            <a:ext cx="2345760" cy="278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09" name="Google Shape;3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0" y="3200400"/>
            <a:ext cx="2193120" cy="5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3"/>
          <p:cNvSpPr/>
          <p:nvPr/>
        </p:nvSpPr>
        <p:spPr>
          <a:xfrm>
            <a:off x="3429000" y="2654280"/>
            <a:ext cx="17517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|Y| parameters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4952880" y="3862800"/>
            <a:ext cx="236160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x |F| x |Y| parameters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1371600" y="3930480"/>
            <a:ext cx="205668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|Y| x |F|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Inference for Naïve Bayes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457200" y="1645920"/>
            <a:ext cx="9692640" cy="48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Goal: compute posterior distribution over label variable 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 get joint probability of label and evidence for each label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 sum to get probability of evidence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3: normalize by dividing Step 1 by Step 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319" name="Google Shape;3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920" y="3141720"/>
            <a:ext cx="2180520" cy="278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20" name="Google Shape;3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440" y="2684520"/>
            <a:ext cx="2347200" cy="131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21" name="Google Shape;32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3560" y="2666880"/>
            <a:ext cx="2710800" cy="1313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4"/>
          <p:cNvSpPr/>
          <p:nvPr/>
        </p:nvSpPr>
        <p:spPr>
          <a:xfrm>
            <a:off x="6705720" y="3065400"/>
            <a:ext cx="532800" cy="532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14"/>
          <p:cNvCxnSpPr/>
          <p:nvPr/>
        </p:nvCxnSpPr>
        <p:spPr>
          <a:xfrm>
            <a:off x="7391160" y="4284360"/>
            <a:ext cx="30481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xp_fig" id="324" name="Google Shape;32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1000" y="4437000"/>
            <a:ext cx="1494720" cy="278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/>
          <p:nvPr/>
        </p:nvSpPr>
        <p:spPr>
          <a:xfrm flipH="1">
            <a:off x="10438560" y="3294000"/>
            <a:ext cx="469080" cy="1294560"/>
          </a:xfrm>
          <a:custGeom>
            <a:rect b="b" l="l" r="r" t="t"/>
            <a:pathLst>
              <a:path extrusionOk="0" h="960" w="952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"/>
          <p:cNvSpPr/>
          <p:nvPr/>
        </p:nvSpPr>
        <p:spPr>
          <a:xfrm>
            <a:off x="10744200" y="4361040"/>
            <a:ext cx="45648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327" name="Google Shape;32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45560" y="5726160"/>
            <a:ext cx="1813680" cy="2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4"/>
          <p:cNvSpPr/>
          <p:nvPr/>
        </p:nvSpPr>
        <p:spPr>
          <a:xfrm rot="5400000">
            <a:off x="8573040" y="4932360"/>
            <a:ext cx="456480" cy="532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xp_fig" id="329" name="Google Shape;329;p14"/>
          <p:cNvPicPr preferRelativeResize="0"/>
          <p:nvPr/>
        </p:nvPicPr>
        <p:blipFill rotWithShape="1">
          <a:blip r:embed="rId4">
            <a:alphaModFix/>
          </a:blip>
          <a:srcRect b="0" l="23203" r="62943" t="0"/>
          <a:stretch/>
        </p:blipFill>
        <p:spPr>
          <a:xfrm>
            <a:off x="8077320" y="2649600"/>
            <a:ext cx="324720" cy="13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Naïve Bayes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1143000" y="1569960"/>
            <a:ext cx="99212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What do we need in order to use Naïve Bayes?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Inference method (we just saw this part)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with a bunch of probabilities: P(Y) and the P(F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|Y) tables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standard inference to compute P(Y|F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…F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 new here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Estimates of local conditional probability tables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P(Y), the prior over labels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P(F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|Y) for each feature (evidence variable)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probabilities are collectively called the </a:t>
            </a: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model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 until now, we assumed these appeared by magic, but…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Conditional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16"/>
          <p:cNvGrpSpPr/>
          <p:nvPr/>
        </p:nvGrpSpPr>
        <p:grpSpPr>
          <a:xfrm>
            <a:off x="3886200" y="2514600"/>
            <a:ext cx="2437920" cy="2437920"/>
            <a:chOff x="3886200" y="2514600"/>
            <a:chExt cx="2437920" cy="2437920"/>
          </a:xfrm>
        </p:grpSpPr>
        <p:sp>
          <p:nvSpPr>
            <p:cNvPr id="342" name="Google Shape;342;p16"/>
            <p:cNvSpPr/>
            <p:nvPr/>
          </p:nvSpPr>
          <p:spPr>
            <a:xfrm>
              <a:off x="3886200" y="25146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4191120" y="25146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886200" y="28195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191120" y="281952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495680" y="251460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800600" y="251460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4495680" y="28195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4800600" y="28195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86200" y="31240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4191120" y="31240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3886200" y="34290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191120" y="34290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4495680" y="31240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800600" y="31240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4495680" y="34290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4800600" y="342900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105520" y="251460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410080" y="25146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5105520" y="28195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410080" y="281952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715000" y="25146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019920" y="25146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715000" y="28195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019920" y="28195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105520" y="312408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410080" y="31240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105520" y="34290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410080" y="34290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715000" y="31240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019920" y="31240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5715000" y="34290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6019920" y="34290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886200" y="37339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4191120" y="37339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886200" y="40384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191120" y="40384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495680" y="37339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800600" y="37339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495680" y="40384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800600" y="40384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886200" y="43434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191120" y="434340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3886200" y="46483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191120" y="46483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4495680" y="43434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4800600" y="43434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495680" y="464832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800600" y="464832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5105520" y="373392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5410080" y="37339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5105520" y="40384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5410080" y="403848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5715000" y="37339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6019920" y="37339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5715000" y="40384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6019920" y="403848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5105520" y="43434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5410080" y="434340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5105520" y="4648320"/>
              <a:ext cx="304200" cy="3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5410080" y="46483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5715000" y="43434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6019920" y="434340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5715000" y="46483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6019920" y="4648320"/>
              <a:ext cx="304200" cy="30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xp_fig" id="406" name="Google Shape;4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920" y="1676520"/>
            <a:ext cx="712080" cy="2786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p16"/>
          <p:cNvGraphicFramePr/>
          <p:nvPr/>
        </p:nvGraphicFramePr>
        <p:xfrm>
          <a:off x="2209680" y="2146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{612AC8F6-27C4-4B58-BF6D-DEAE6913C154}</a:tableStyleId>
              </a:tblPr>
              <a:tblGrid>
                <a:gridCol w="533150"/>
                <a:gridCol w="533150"/>
              </a:tblGrid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8" name="Google Shape;408;p16"/>
          <p:cNvCxnSpPr/>
          <p:nvPr/>
        </p:nvCxnSpPr>
        <p:spPr>
          <a:xfrm flipH="1" rot="10800000">
            <a:off x="5562360" y="2057400"/>
            <a:ext cx="3124440" cy="21333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16"/>
          <p:cNvCxnSpPr/>
          <p:nvPr/>
        </p:nvCxnSpPr>
        <p:spPr>
          <a:xfrm flipH="1" rot="10800000">
            <a:off x="4419360" y="1904760"/>
            <a:ext cx="2210040" cy="16002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16"/>
          <p:cNvSpPr/>
          <p:nvPr/>
        </p:nvSpPr>
        <p:spPr>
          <a:xfrm>
            <a:off x="4191120" y="3429000"/>
            <a:ext cx="304200" cy="3042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6"/>
          <p:cNvSpPr/>
          <p:nvPr/>
        </p:nvSpPr>
        <p:spPr>
          <a:xfrm>
            <a:off x="5410080" y="4038480"/>
            <a:ext cx="304200" cy="304200"/>
          </a:xfrm>
          <a:prstGeom prst="rect">
            <a:avLst/>
          </a:prstGeom>
          <a:noFill/>
          <a:ln cap="flat" cmpd="sng" w="381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2" name="Google Shape;412;p16"/>
          <p:cNvGraphicFramePr/>
          <p:nvPr/>
        </p:nvGraphicFramePr>
        <p:xfrm>
          <a:off x="7086600" y="220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{612AC8F6-27C4-4B58-BF6D-DEAE6913C154}</a:tableStyleId>
              </a:tblPr>
              <a:tblGrid>
                <a:gridCol w="380875"/>
                <a:gridCol w="685800"/>
              </a:tblGrid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txp_fig" id="413" name="Google Shape;4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680" y="1828800"/>
            <a:ext cx="1625040" cy="25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14" name="Google Shape;4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480" y="1828800"/>
            <a:ext cx="1621800" cy="25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5" name="Google Shape;415;p16"/>
          <p:cNvGraphicFramePr/>
          <p:nvPr/>
        </p:nvGraphicFramePr>
        <p:xfrm>
          <a:off x="8839080" y="220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{612AC8F6-27C4-4B58-BF6D-DEAE6913C154}</a:tableStyleId>
              </a:tblPr>
              <a:tblGrid>
                <a:gridCol w="380875"/>
                <a:gridCol w="685800"/>
              </a:tblGrid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Spam Filter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7"/>
          <p:cNvSpPr/>
          <p:nvPr/>
        </p:nvSpPr>
        <p:spPr>
          <a:xfrm>
            <a:off x="304920" y="1722600"/>
            <a:ext cx="41756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Naïve Bayes spam filter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 of emails, labeled spam or ham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someone has to hand label all this data!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into training, held-out, test sets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Classifiers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 on the training set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(Tune it on a held-out set)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it on new emails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7"/>
          <p:cNvSpPr/>
          <p:nvPr/>
        </p:nvSpPr>
        <p:spPr>
          <a:xfrm>
            <a:off x="6553800" y="1600200"/>
            <a:ext cx="3580560" cy="13687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Dear Sir.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I must solicit your confidence in this transaction, this is by virture of its nature as being utterly confidencial and top secret. …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7"/>
          <p:cNvSpPr/>
          <p:nvPr/>
        </p:nvSpPr>
        <p:spPr>
          <a:xfrm>
            <a:off x="6553800" y="3200400"/>
            <a:ext cx="3504600" cy="15818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REMOVED FROM FUTURE MAILINGS, SIMPLY REPLY TO THIS MESSAGE AND PUT "REMOVE" IN THE SUBJECT.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  MILLION EMAIL ADDRESSES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FOR ONLY $99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6553800" y="5029200"/>
            <a:ext cx="3504600" cy="15818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5613840" y="5486400"/>
            <a:ext cx="634320" cy="456480"/>
          </a:xfrm>
          <a:custGeom>
            <a:rect b="b" l="l" r="r" t="t"/>
            <a:pathLst>
              <a:path extrusionOk="0" h="144" w="248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7"/>
          <p:cNvSpPr/>
          <p:nvPr/>
        </p:nvSpPr>
        <p:spPr>
          <a:xfrm>
            <a:off x="5718600" y="2057400"/>
            <a:ext cx="453240" cy="456480"/>
          </a:xfrm>
          <a:custGeom>
            <a:rect b="b" l="l" r="r" t="t"/>
            <a:pathLst>
              <a:path extrusionOk="0" h="412" w="409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7"/>
          <p:cNvSpPr/>
          <p:nvPr/>
        </p:nvSpPr>
        <p:spPr>
          <a:xfrm>
            <a:off x="5715720" y="3657600"/>
            <a:ext cx="453240" cy="456480"/>
          </a:xfrm>
          <a:custGeom>
            <a:rect b="b" l="l" r="r" t="t"/>
            <a:pathLst>
              <a:path extrusionOk="0" h="412" w="409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Naïve Bayes for Text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457200" y="1447920"/>
            <a:ext cx="1135296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Bag-of-words Naïve Bayes: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Features: W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word at positon 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before: predict label conditioned on feature variables (spam vs. ham)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before: assume features are conditionally independent given label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New: each W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identically distributed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Generative model: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23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“Tied” distributions and bag-of-words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Usually, each variable gets its own conditional probability distribution P(F|Y)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bag-of-words model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position is identically distributed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positions share the same conditional probs P(W|Y)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make this assumption?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434" name="Google Shape;4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720" y="3578400"/>
            <a:ext cx="4844160" cy="57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8"/>
          <p:cNvSpPr/>
          <p:nvPr/>
        </p:nvSpPr>
        <p:spPr>
          <a:xfrm>
            <a:off x="8948880" y="2728800"/>
            <a:ext cx="1675800" cy="106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at position i, not i</a:t>
            </a:r>
            <a:r>
              <a:rPr b="0" baseline="3000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 in the dictionary!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8"/>
          <p:cNvSpPr/>
          <p:nvPr/>
        </p:nvSpPr>
        <p:spPr>
          <a:xfrm>
            <a:off x="7427880" y="3886920"/>
            <a:ext cx="2409120" cy="254880"/>
          </a:xfrm>
          <a:custGeom>
            <a:rect b="b" l="l" r="r" t="t"/>
            <a:pathLst>
              <a:path extrusionOk="0" h="161" w="1518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5339160" y="4847760"/>
            <a:ext cx="6386400" cy="6998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When the lecture is over, remember to wake up the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person sitting next to you in the lecture room.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5035680" y="4848120"/>
            <a:ext cx="6696000" cy="6998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in is lecture lecture next over person remember room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sitting the the the to to up wake when you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5795280" y="1501920"/>
            <a:ext cx="26222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variables are there?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values?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Spam Filtering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762120" y="1447920"/>
            <a:ext cx="822888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Model: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What are the parameters?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Where do these tables come from?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446" name="Google Shape;4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523880"/>
            <a:ext cx="4847400" cy="57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9"/>
          <p:cNvSpPr/>
          <p:nvPr/>
        </p:nvSpPr>
        <p:spPr>
          <a:xfrm>
            <a:off x="4648320" y="3141720"/>
            <a:ext cx="2056680" cy="25588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:  0.0156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  :  0.0153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:  0.0115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  :  0.0095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 :  0.0093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  :  0.0086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with:  0.0080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from:  0.0075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448" name="Google Shape;4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920" y="2743200"/>
            <a:ext cx="1605960" cy="29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9" name="Google Shape;44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5920" y="2743200"/>
            <a:ext cx="1466280" cy="2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9"/>
          <p:cNvSpPr/>
          <p:nvPr/>
        </p:nvSpPr>
        <p:spPr>
          <a:xfrm>
            <a:off x="8001000" y="3141720"/>
            <a:ext cx="2056680" cy="25588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:  0.0210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  :  0.0133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  :  0.0119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2002:  0.0110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with:  0.0108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from:  0.0107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:  0.0105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  :  0.0100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451" name="Google Shape;45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6040" y="2743200"/>
            <a:ext cx="711360" cy="278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9"/>
          <p:cNvSpPr/>
          <p:nvPr/>
        </p:nvSpPr>
        <p:spPr>
          <a:xfrm>
            <a:off x="1981080" y="3124080"/>
            <a:ext cx="1599480" cy="6386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ham : 0.66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spam: 0.33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Rule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The product rule gives us two ways to factor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a joint probability: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Therefore,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Why is this useful?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update our beliefs about A based on evidence B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P(A) is the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P(A|B) is the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posterior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tool for probabilistic inference: can get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diagnostic probability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causal probability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E.g.,</a:t>
            </a:r>
            <a:r>
              <a:rPr b="0" i="0" lang="en-US" sz="16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 P(Cavity = true | Toothache = true)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6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 P(Toothache = true | Cavity = true)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2971800" y="2381760"/>
            <a:ext cx="4861080" cy="685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4200" y="1117440"/>
            <a:ext cx="1135080" cy="12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10490760" y="2351880"/>
            <a:ext cx="154224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Rev. Thomas Bayes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(1702-1761)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280" y="2438280"/>
            <a:ext cx="6489360" cy="53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3048120"/>
            <a:ext cx="3555720" cy="9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Spam 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20"/>
          <p:cNvGraphicFramePr/>
          <p:nvPr/>
        </p:nvGraphicFramePr>
        <p:xfrm>
          <a:off x="259092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{612AC8F6-27C4-4B58-BF6D-DEAE6913C154}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Word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P(w|spam)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P(w|ham)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 Spam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 Ham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(prior)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0.33333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0.66666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-0.4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Gary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0.00021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-11.8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-8.9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would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0.00084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-19.1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-16.0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you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0.00881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0.00304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-23.8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-21.8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like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0.00086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0.00083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-30.9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-28.9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0.01517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0.01339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-35.1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-33.2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-44.5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-44.0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weight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0.00016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-53.3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-55.0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while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0.00027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0.00027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-61.5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-63.2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you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0.00881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0.00304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-66.2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-69.0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sleep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-76.0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-80.5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9" name="Google Shape;459;p20"/>
          <p:cNvSpPr/>
          <p:nvPr/>
        </p:nvSpPr>
        <p:spPr>
          <a:xfrm>
            <a:off x="7391520" y="5943600"/>
            <a:ext cx="2208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P(spam | w) = 98.9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20"/>
          <p:cNvCxnSpPr/>
          <p:nvPr/>
        </p:nvCxnSpPr>
        <p:spPr>
          <a:xfrm>
            <a:off x="7315200" y="5790960"/>
            <a:ext cx="220968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20"/>
          <p:cNvSpPr/>
          <p:nvPr/>
        </p:nvSpPr>
        <p:spPr>
          <a:xfrm>
            <a:off x="2590920" y="3352680"/>
            <a:ext cx="6857280" cy="2285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2590920" y="2971800"/>
            <a:ext cx="6857280" cy="26661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2590920" y="2666880"/>
            <a:ext cx="6857280" cy="29710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2590920" y="2286000"/>
            <a:ext cx="6857280" cy="3428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45440"/>
            <a:ext cx="561600" cy="25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480" y="2286000"/>
            <a:ext cx="985320" cy="25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6480" y="2664000"/>
            <a:ext cx="985320" cy="252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20"/>
          <p:cNvCxnSpPr/>
          <p:nvPr/>
        </p:nvCxnSpPr>
        <p:spPr>
          <a:xfrm>
            <a:off x="1752480" y="3051000"/>
            <a:ext cx="0" cy="2587680"/>
          </a:xfrm>
          <a:prstGeom prst="straightConnector1">
            <a:avLst/>
          </a:prstGeom>
          <a:noFill/>
          <a:ln cap="flat" cmpd="sng" w="763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Rule 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In recent years, it has rained only 5 days each year (5/365 = 0.014) in the desert. The weatherman has predicted rain for tomorrow. When it actually rains, the weatherman correctly forecasts rain 90% of the time. When it doesn't rain, he incorrectly forecasts rain 10% of the time. What is the probability that it will rain tomorrow?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6880" y="3886200"/>
            <a:ext cx="504144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4775040"/>
            <a:ext cx="6476760" cy="83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Law of total probability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040" y="2120760"/>
            <a:ext cx="6349680" cy="274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1981080" y="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Rule 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304920" y="990720"/>
            <a:ext cx="11352960" cy="490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just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In recent years, it has rained only 5 days each year (5/365 = 0.014) in the desert. The weatherman has predicted rain for tomorrow. When it actually rains, the weatherman correctly forecasts rain 90% of the time. When it doesn't rain, he incorrectly forecasts rain 10% of the time. What is the probability that it will rain tomorrow?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040" y="3809880"/>
            <a:ext cx="504144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9200" y="5715000"/>
            <a:ext cx="632412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60" y="4711680"/>
            <a:ext cx="6476760" cy="83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720" y="1174680"/>
            <a:ext cx="5681160" cy="507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Spam Filter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304920" y="1447920"/>
            <a:ext cx="655236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Input: an email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Output: spam/ham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a large collection of example emails, each labeled “spam” or “ham”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someone has to hand label all this data!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 to learn to predict labels of new, future emails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Features: The attributes used to make the ham / spam decision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Words: FREE!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Patterns: $dd, CAPS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Non-text: SenderInContacts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8001000" y="1447920"/>
            <a:ext cx="3580560" cy="14749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Dear Sir.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First, I must solicit your confidence in this transaction, this is by virture of its nature as being utterly confidencial and top secret. …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8001000" y="3048120"/>
            <a:ext cx="3504600" cy="17031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BE REMOVED FROM FUTURE MAILINGS, SIMPLY REPLY TO THIS MESSAGE AND PUT "REMOVE" IN THE SUBJECT.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99  MILLION EMAIL ADDRESSES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FOR ONLY $99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8001000" y="4876920"/>
            <a:ext cx="3504600" cy="19162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7061040" y="5334120"/>
            <a:ext cx="634320" cy="456480"/>
          </a:xfrm>
          <a:custGeom>
            <a:rect b="b" l="l" r="r" t="t"/>
            <a:pathLst>
              <a:path extrusionOk="0" h="144" w="248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"/>
          <p:cNvSpPr/>
          <p:nvPr/>
        </p:nvSpPr>
        <p:spPr>
          <a:xfrm>
            <a:off x="7165800" y="1905120"/>
            <a:ext cx="453240" cy="456480"/>
          </a:xfrm>
          <a:custGeom>
            <a:rect b="b" l="l" r="r" t="t"/>
            <a:pathLst>
              <a:path extrusionOk="0" h="412" w="409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"/>
          <p:cNvSpPr/>
          <p:nvPr/>
        </p:nvSpPr>
        <p:spPr>
          <a:xfrm>
            <a:off x="7162920" y="3505320"/>
            <a:ext cx="453240" cy="456480"/>
          </a:xfrm>
          <a:custGeom>
            <a:rect b="b" l="l" r="r" t="t"/>
            <a:pathLst>
              <a:path extrusionOk="0" h="412" w="409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Digit Recognition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57200" y="1569960"/>
            <a:ext cx="80002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Input: images / pixel grids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Output: a digit 0-9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a large collection of example images, each labeled with a digit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someone has to hand label all this data!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 to learn to predict labels of new, future digit images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Features: </a:t>
            </a:r>
            <a:r>
              <a:rPr b="0" i="0" lang="en-US" sz="20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The attributes used to make the digit decision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Pixels: (6,8)=ON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Shape Patterns: NumComponents, AspectRatio, NumLoops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7520" y="1676520"/>
            <a:ext cx="507240" cy="57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1200" y="2514600"/>
            <a:ext cx="54396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55120" y="4267080"/>
            <a:ext cx="654840" cy="67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93280" y="5415120"/>
            <a:ext cx="616680" cy="6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01200" y="3352680"/>
            <a:ext cx="61668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/>
          <p:nvPr/>
        </p:nvSpPr>
        <p:spPr>
          <a:xfrm>
            <a:off x="10896480" y="175248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0896480" y="259092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0896480" y="350532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10896480" y="441972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0820520" y="5567400"/>
            <a:ext cx="608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8"/>
          <p:cNvGrpSpPr/>
          <p:nvPr/>
        </p:nvGrpSpPr>
        <p:grpSpPr>
          <a:xfrm>
            <a:off x="7174080" y="1366200"/>
            <a:ext cx="1675440" cy="1569240"/>
            <a:chOff x="7174080" y="1366200"/>
            <a:chExt cx="1675440" cy="1569240"/>
          </a:xfrm>
        </p:grpSpPr>
        <p:sp>
          <p:nvSpPr>
            <p:cNvPr id="193" name="Google Shape;193;p8"/>
            <p:cNvSpPr/>
            <p:nvPr/>
          </p:nvSpPr>
          <p:spPr>
            <a:xfrm>
              <a:off x="7174080" y="13662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383600" y="13662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174080" y="15624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383600" y="156240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593120" y="136620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802640" y="136620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593120" y="15624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7802640" y="15624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174080" y="17586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7383600" y="17586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174080" y="19551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383600" y="19551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593120" y="17586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02640" y="17586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593120" y="19551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802640" y="195516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012160" y="136620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221680" y="13662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8012160" y="15624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221680" y="156240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8431200" y="13662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8640720" y="13662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431200" y="15624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640720" y="15624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012160" y="175860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8221680" y="17586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8012160" y="19551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8221680" y="19551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431200" y="17586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8640720" y="175860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8431200" y="19551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8640720" y="19551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174080" y="21513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383600" y="21513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174080" y="23475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7383600" y="23475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7593120" y="21513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7802640" y="21513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593120" y="23475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802640" y="23475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174080" y="25437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383600" y="254376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174080" y="27399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383600" y="27399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593120" y="25437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802640" y="25437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593120" y="273996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802640" y="273996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012160" y="215136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221680" y="21513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012160" y="23475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221680" y="234756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431200" y="21513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640720" y="21513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8431200" y="23475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640720" y="23475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8012160" y="25437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8221680" y="254376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012160" y="2739960"/>
              <a:ext cx="208800" cy="1954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221680" y="27399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431200" y="25437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8640720" y="25437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8431200" y="27399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640720" y="2739960"/>
              <a:ext cx="208800" cy="19548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Classification Tasks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406440" y="1397160"/>
            <a:ext cx="744156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Classification: given inputs x, predict labels (classes) 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Spam detection (input: document,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classes: spam / ham)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OCR (input: images, classes: characters)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Medical diagnosis (input: symptoms,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classes: diseases)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 essay grading (input: document,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classes: grades)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Fraud detection (input: account activity,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classes: fraud / no fraud)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service email routing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many more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Classification is an important commercial technology!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120" y="1371600"/>
            <a:ext cx="5333040" cy="436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