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y="6858000" cx="12192000"/>
  <p:notesSz cx="7315200" cy="9601200"/>
  <p:embeddedFontLst>
    <p:embeddedFont>
      <p:font typeface="Tahom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ieD9PMbUn8OgwbcnT3TOpzuo13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Tahoma-regular.fntdata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Tahoma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 txBox="1"/>
          <p:nvPr>
            <p:ph idx="1" type="body"/>
          </p:nvPr>
        </p:nvSpPr>
        <p:spPr>
          <a:xfrm>
            <a:off x="731880" y="4560840"/>
            <a:ext cx="5850720" cy="43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Please retain proper attribution, including the reference to ai.berkeley.edu.  Thanks!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:notes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31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1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32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2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3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33:notes"/>
          <p:cNvSpPr txBox="1"/>
          <p:nvPr>
            <p:ph idx="1"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3:notes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6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2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6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7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8"/>
          <p:cNvSpPr txBox="1"/>
          <p:nvPr>
            <p:ph idx="1" type="subTitle"/>
          </p:nvPr>
        </p:nvSpPr>
        <p:spPr>
          <a:xfrm>
            <a:off x="0" y="-25560"/>
            <a:ext cx="12191400" cy="529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9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0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1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3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3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4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4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4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4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4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4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4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0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6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7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8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9"/>
          <p:cNvSpPr txBox="1"/>
          <p:nvPr>
            <p:ph idx="1" type="subTitle"/>
          </p:nvPr>
        </p:nvSpPr>
        <p:spPr>
          <a:xfrm>
            <a:off x="0" y="-25560"/>
            <a:ext cx="12191400" cy="529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0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2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7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7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3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4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7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5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7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7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2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7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7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8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7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9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7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7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0"/>
          <p:cNvSpPr txBox="1"/>
          <p:nvPr>
            <p:ph idx="1" type="subTitle"/>
          </p:nvPr>
        </p:nvSpPr>
        <p:spPr>
          <a:xfrm>
            <a:off x="0" y="-25560"/>
            <a:ext cx="12191400" cy="529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1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8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8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8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2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8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8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82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3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83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8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83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4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4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84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5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8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8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8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6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8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8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8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8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8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>
            <p:ph idx="1" type="subTitle"/>
          </p:nvPr>
        </p:nvSpPr>
        <p:spPr>
          <a:xfrm>
            <a:off x="0" y="-25560"/>
            <a:ext cx="12191400" cy="529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0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/>
          <p:nvPr/>
        </p:nvSpPr>
        <p:spPr>
          <a:xfrm>
            <a:off x="0" y="1031400"/>
            <a:ext cx="12191400" cy="6012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rgbClr val="00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3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/>
          <p:nvPr/>
        </p:nvSpPr>
        <p:spPr>
          <a:xfrm>
            <a:off x="0" y="1031400"/>
            <a:ext cx="12191400" cy="6012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rgbClr val="00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9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3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1"/>
          <p:cNvSpPr/>
          <p:nvPr/>
        </p:nvSpPr>
        <p:spPr>
          <a:xfrm>
            <a:off x="0" y="1031400"/>
            <a:ext cx="12191400" cy="6012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rgbClr val="00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1"/>
          <p:cNvSpPr txBox="1"/>
          <p:nvPr>
            <p:ph type="title"/>
          </p:nvPr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4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/>
          <p:nvPr/>
        </p:nvSpPr>
        <p:spPr>
          <a:xfrm>
            <a:off x="0" y="279360"/>
            <a:ext cx="1219140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0" y="1295280"/>
            <a:ext cx="12191400" cy="1523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3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b="0" sz="4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1523880" y="6248520"/>
            <a:ext cx="5866560" cy="36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480" y="2435400"/>
            <a:ext cx="4685760" cy="3123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"/>
          <p:cNvSpPr/>
          <p:nvPr/>
        </p:nvSpPr>
        <p:spPr>
          <a:xfrm>
            <a:off x="0" y="6004080"/>
            <a:ext cx="121914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[These slides were created by Dan Klein and Pieter Abbeel for CS188 Intro to AI at UC Berkeley.  All CS188 materials are available at http://ai.berkeley.edu.]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Hypothesis Spaces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67000" y="1788480"/>
            <a:ext cx="5294520" cy="3642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0"/>
          <p:cNvSpPr/>
          <p:nvPr/>
        </p:nvSpPr>
        <p:spPr>
          <a:xfrm>
            <a:off x="457200" y="1600200"/>
            <a:ext cx="6323760" cy="5028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lang="en-US" sz="1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How many distinct decision trees with n Boolean attributes?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number of Boolean functions over n attributes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number of distinct truth tables with 2</a:t>
            </a:r>
            <a:r>
              <a:rPr b="0" baseline="3000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rows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2^(2</a:t>
            </a:r>
            <a:r>
              <a:rPr b="0" baseline="3000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E.g., with 6 Boolean attributes, there are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18,446,744,073,709,551,616 trees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lang="en-US" sz="1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How many trees of depth 1 (decision stumps)?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number of Boolean functions over 1 attribute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number of truth tables with 2 rows, times n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4n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with 6 Boolean attributes, there are 24 decision stumps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lang="en-US" sz="1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More expressive hypothesis space: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Increases chance that target function can be expressed (good)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Increases number of hypotheses consistent with training set (bad, why?)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Means we can get better predictions (lower </a:t>
            </a:r>
            <a:r>
              <a:rPr b="0" i="0" lang="en-US" sz="1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we may get worse predictions (higher </a:t>
            </a:r>
            <a:r>
              <a:rPr b="0" i="0" lang="en-US" sz="16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 Learning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Aim: find a small tree consistent with the training examples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Idea: (recursively) choose “most significant” attribute as root of (sub)tree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362320"/>
            <a:ext cx="8233920" cy="40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Choosing an Attribute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Idea: a good attribute splits the examples into subsets that are (ideally) “all positive” or “all negative”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So: we need a measure of how “good” a split is, even if the results aren’t perfectly separated out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760" y="2798640"/>
            <a:ext cx="7101720" cy="171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Entropy and Information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457200" y="1568525"/>
            <a:ext cx="10071300" cy="49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answers questions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more uncertain about the answer initially, the more information in the answer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Scale: bits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Answer to Boolean question with prior &lt;1/2, 1/2&gt;? 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Answer to 4-way question with prior &lt;1/4, 1/4, 1/4, 1/4&gt;?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Answer to 4-way question with prior &lt;0, 0, 0, 1&gt;?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Answer to 3-way question with prior &lt;1/2, 1/4, 1/4&gt;?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Entropy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999" lvl="0" marL="34271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General answer: if prior is &lt;</a:t>
            </a:r>
            <a:r>
              <a:rPr b="0" i="1" lang="en-US" sz="2800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lang="en-US" sz="2800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1" lang="en-US" sz="2800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,…,p</a:t>
            </a:r>
            <a:r>
              <a:rPr b="0" baseline="-25000" i="1" lang="en-US" sz="2800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&gt;:</a:t>
            </a:r>
            <a:endParaRPr b="0" sz="2400" strike="noStrike">
              <a:solidFill>
                <a:srgbClr val="33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is the expected code length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Also called the </a:t>
            </a:r>
            <a:r>
              <a:rPr b="0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entropy </a:t>
            </a: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of the distribution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uniform = higher entropy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values = higher entropy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peaked = lower entropy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Rare values almost “don’t count”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760" y="2743200"/>
            <a:ext cx="4218840" cy="32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160" y="3376440"/>
            <a:ext cx="2313720" cy="789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14"/>
          <p:cNvCxnSpPr/>
          <p:nvPr/>
        </p:nvCxnSpPr>
        <p:spPr>
          <a:xfrm>
            <a:off x="7010280" y="2376360"/>
            <a:ext cx="1447920" cy="3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14"/>
          <p:cNvSpPr/>
          <p:nvPr/>
        </p:nvSpPr>
        <p:spPr>
          <a:xfrm>
            <a:off x="7238880" y="1690560"/>
            <a:ext cx="380160" cy="68508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4"/>
          <p:cNvSpPr/>
          <p:nvPr/>
        </p:nvSpPr>
        <p:spPr>
          <a:xfrm>
            <a:off x="7848720" y="1690560"/>
            <a:ext cx="380160" cy="68508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14"/>
          <p:cNvCxnSpPr/>
          <p:nvPr/>
        </p:nvCxnSpPr>
        <p:spPr>
          <a:xfrm>
            <a:off x="7010280" y="4433760"/>
            <a:ext cx="1447920" cy="3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14"/>
          <p:cNvSpPr/>
          <p:nvPr/>
        </p:nvSpPr>
        <p:spPr>
          <a:xfrm>
            <a:off x="7848720" y="3138480"/>
            <a:ext cx="380160" cy="129456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4"/>
          <p:cNvSpPr/>
          <p:nvPr/>
        </p:nvSpPr>
        <p:spPr>
          <a:xfrm>
            <a:off x="7391520" y="2452680"/>
            <a:ext cx="7614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bit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/>
          <p:nvPr/>
        </p:nvSpPr>
        <p:spPr>
          <a:xfrm>
            <a:off x="7391520" y="4510080"/>
            <a:ext cx="7614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bits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2960" y="4038480"/>
            <a:ext cx="5248440" cy="28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5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5"/>
          <p:cNvSpPr/>
          <p:nvPr/>
        </p:nvSpPr>
        <p:spPr>
          <a:xfrm>
            <a:off x="228600" y="1447920"/>
            <a:ext cx="6857280" cy="518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Back to decision trees!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For each split, compare entropy before and after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Difference is the </a:t>
            </a:r>
            <a:r>
              <a:rPr b="0" i="0" lang="en-US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Problem: there’s more than one distribution after split!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Solution: use </a:t>
            </a:r>
            <a:r>
              <a:rPr b="0" i="0" lang="en-US" sz="1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expected entropy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weighted by the number of examples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920" y="3086280"/>
            <a:ext cx="7101720" cy="171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Step: Recurse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Now we need to keep growing the tree!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Two branches are done (why?)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What to do under “full”?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See what examples are there…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16"/>
          <p:cNvPicPr preferRelativeResize="0"/>
          <p:nvPr/>
        </p:nvPicPr>
        <p:blipFill rotWithShape="1">
          <a:blip r:embed="rId3">
            <a:alphaModFix/>
          </a:blip>
          <a:srcRect b="0" l="0" r="53867" t="0"/>
          <a:stretch/>
        </p:blipFill>
        <p:spPr>
          <a:xfrm>
            <a:off x="6095880" y="1447920"/>
            <a:ext cx="3276000" cy="171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200" y="3429000"/>
            <a:ext cx="6512760" cy="32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6"/>
          <p:cNvSpPr/>
          <p:nvPr/>
        </p:nvSpPr>
        <p:spPr>
          <a:xfrm>
            <a:off x="1447920" y="4114800"/>
            <a:ext cx="6476400" cy="227880"/>
          </a:xfrm>
          <a:prstGeom prst="rect">
            <a:avLst/>
          </a:prstGeom>
          <a:solidFill>
            <a:srgbClr val="CC0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6"/>
          <p:cNvSpPr/>
          <p:nvPr/>
        </p:nvSpPr>
        <p:spPr>
          <a:xfrm>
            <a:off x="1447920" y="4572000"/>
            <a:ext cx="6476400" cy="227880"/>
          </a:xfrm>
          <a:prstGeom prst="rect">
            <a:avLst/>
          </a:prstGeom>
          <a:solidFill>
            <a:srgbClr val="008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6"/>
          <p:cNvSpPr/>
          <p:nvPr/>
        </p:nvSpPr>
        <p:spPr>
          <a:xfrm>
            <a:off x="1447920" y="4800600"/>
            <a:ext cx="6476400" cy="227880"/>
          </a:xfrm>
          <a:prstGeom prst="rect">
            <a:avLst/>
          </a:prstGeom>
          <a:solidFill>
            <a:srgbClr val="CC0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6"/>
          <p:cNvSpPr/>
          <p:nvPr/>
        </p:nvSpPr>
        <p:spPr>
          <a:xfrm>
            <a:off x="1447920" y="5715000"/>
            <a:ext cx="6476400" cy="227880"/>
          </a:xfrm>
          <a:prstGeom prst="rect">
            <a:avLst/>
          </a:prstGeom>
          <a:solidFill>
            <a:srgbClr val="CC0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6"/>
          <p:cNvSpPr/>
          <p:nvPr/>
        </p:nvSpPr>
        <p:spPr>
          <a:xfrm>
            <a:off x="1447920" y="5943600"/>
            <a:ext cx="6476400" cy="227880"/>
          </a:xfrm>
          <a:prstGeom prst="rect">
            <a:avLst/>
          </a:prstGeom>
          <a:solidFill>
            <a:srgbClr val="CC0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1447920" y="6400800"/>
            <a:ext cx="6476400" cy="227880"/>
          </a:xfrm>
          <a:prstGeom prst="rect">
            <a:avLst/>
          </a:prstGeom>
          <a:solidFill>
            <a:srgbClr val="008000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Learned Tree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7"/>
          <p:cNvSpPr/>
          <p:nvPr/>
        </p:nvSpPr>
        <p:spPr>
          <a:xfrm>
            <a:off x="2209680" y="1600200"/>
            <a:ext cx="7757280" cy="4892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Decision tree learned from these 12 examples: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1896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Substantially simpler than “true” tree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more complex hypothesis isn't justified by data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58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Also: it’s reasonable, but wrong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5680" y="2194560"/>
            <a:ext cx="4350600" cy="314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Miles Per Gallon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365040" y="2166840"/>
            <a:ext cx="1234440" cy="45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 rot="-5400000">
            <a:off x="1063800" y="3197520"/>
            <a:ext cx="2356920" cy="3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40 Examples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1495440" y="1530360"/>
            <a:ext cx="529560" cy="494604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080" y="1523880"/>
            <a:ext cx="6501960" cy="4965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280" y="304920"/>
            <a:ext cx="2983680" cy="6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9"/>
          <p:cNvSpPr/>
          <p:nvPr/>
        </p:nvSpPr>
        <p:spPr>
          <a:xfrm>
            <a:off x="0" y="0"/>
            <a:ext cx="815256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First Split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295280" y="1600200"/>
            <a:ext cx="56379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Look at information gain for each attribute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Note that each attribute is correlated with the target!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What do we split on?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Inductive Learning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080" y="1143000"/>
            <a:ext cx="8675640" cy="538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Result: Decision Stump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600200"/>
            <a:ext cx="7017480" cy="3621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320" y="1523880"/>
            <a:ext cx="7828920" cy="40917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1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Second Level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880" y="490680"/>
            <a:ext cx="7463880" cy="587448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/>
          <p:nvPr/>
        </p:nvSpPr>
        <p:spPr>
          <a:xfrm>
            <a:off x="380880" y="309960"/>
            <a:ext cx="3504600" cy="7606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Final Tree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8991720" y="457200"/>
            <a:ext cx="2742480" cy="6095160"/>
          </a:xfrm>
          <a:prstGeom prst="wedgeRectCallout">
            <a:avLst>
              <a:gd fmla="val -270570" name="adj1"/>
              <a:gd fmla="val 39706" name="adj2"/>
            </a:avLst>
          </a:prstGeom>
          <a:solidFill>
            <a:schemeClr val="lt1"/>
          </a:solidFill>
          <a:ln cap="flat" cmpd="sng" w="284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7680" y="533520"/>
            <a:ext cx="2580480" cy="598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Overfitting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Overfitting: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you stop modeling the patterns in the training data (which generalize)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start modeling the noise (which doesn’t)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880" y="490680"/>
            <a:ext cx="7463880" cy="587448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4"/>
          <p:cNvSpPr/>
          <p:nvPr/>
        </p:nvSpPr>
        <p:spPr>
          <a:xfrm>
            <a:off x="5486400" y="-283320"/>
            <a:ext cx="3496680" cy="20998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MPG Training Error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4"/>
          <p:cNvSpPr/>
          <p:nvPr/>
        </p:nvSpPr>
        <p:spPr>
          <a:xfrm>
            <a:off x="457200" y="1905120"/>
            <a:ext cx="6628680" cy="12945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4"/>
          <p:cNvSpPr/>
          <p:nvPr/>
        </p:nvSpPr>
        <p:spPr>
          <a:xfrm>
            <a:off x="1828800" y="5029200"/>
            <a:ext cx="1675800" cy="1375560"/>
          </a:xfrm>
          <a:custGeom>
            <a:rect b="b" l="l" r="r" t="t"/>
            <a:pathLst>
              <a:path extrusionOk="0" h="771" w="981">
                <a:moveTo>
                  <a:pt x="389" y="771"/>
                </a:moveTo>
                <a:cubicBezTo>
                  <a:pt x="326" y="764"/>
                  <a:pt x="264" y="756"/>
                  <a:pt x="202" y="746"/>
                </a:cubicBezTo>
                <a:cubicBezTo>
                  <a:pt x="141" y="726"/>
                  <a:pt x="73" y="714"/>
                  <a:pt x="32" y="657"/>
                </a:cubicBezTo>
                <a:cubicBezTo>
                  <a:pt x="25" y="647"/>
                  <a:pt x="20" y="636"/>
                  <a:pt x="16" y="625"/>
                </a:cubicBezTo>
                <a:cubicBezTo>
                  <a:pt x="10" y="609"/>
                  <a:pt x="0" y="576"/>
                  <a:pt x="0" y="576"/>
                </a:cubicBezTo>
                <a:cubicBezTo>
                  <a:pt x="4" y="509"/>
                  <a:pt x="2" y="431"/>
                  <a:pt x="24" y="365"/>
                </a:cubicBezTo>
                <a:cubicBezTo>
                  <a:pt x="31" y="322"/>
                  <a:pt x="34" y="283"/>
                  <a:pt x="64" y="251"/>
                </a:cubicBezTo>
                <a:cubicBezTo>
                  <a:pt x="82" y="203"/>
                  <a:pt x="142" y="178"/>
                  <a:pt x="186" y="154"/>
                </a:cubicBezTo>
                <a:cubicBezTo>
                  <a:pt x="200" y="146"/>
                  <a:pt x="214" y="139"/>
                  <a:pt x="227" y="130"/>
                </a:cubicBezTo>
                <a:cubicBezTo>
                  <a:pt x="233" y="125"/>
                  <a:pt x="237" y="117"/>
                  <a:pt x="243" y="113"/>
                </a:cubicBezTo>
                <a:cubicBezTo>
                  <a:pt x="276" y="90"/>
                  <a:pt x="327" y="74"/>
                  <a:pt x="365" y="65"/>
                </a:cubicBezTo>
                <a:cubicBezTo>
                  <a:pt x="394" y="46"/>
                  <a:pt x="420" y="40"/>
                  <a:pt x="454" y="32"/>
                </a:cubicBezTo>
                <a:cubicBezTo>
                  <a:pt x="576" y="35"/>
                  <a:pt x="707" y="0"/>
                  <a:pt x="819" y="49"/>
                </a:cubicBezTo>
                <a:cubicBezTo>
                  <a:pt x="869" y="71"/>
                  <a:pt x="902" y="127"/>
                  <a:pt x="932" y="170"/>
                </a:cubicBezTo>
                <a:cubicBezTo>
                  <a:pt x="946" y="190"/>
                  <a:pt x="954" y="213"/>
                  <a:pt x="965" y="235"/>
                </a:cubicBezTo>
                <a:cubicBezTo>
                  <a:pt x="970" y="246"/>
                  <a:pt x="981" y="268"/>
                  <a:pt x="981" y="268"/>
                </a:cubicBezTo>
                <a:cubicBezTo>
                  <a:pt x="975" y="346"/>
                  <a:pt x="977" y="487"/>
                  <a:pt x="916" y="552"/>
                </a:cubicBezTo>
                <a:cubicBezTo>
                  <a:pt x="846" y="763"/>
                  <a:pt x="669" y="747"/>
                  <a:pt x="478" y="754"/>
                </a:cubicBezTo>
                <a:cubicBezTo>
                  <a:pt x="405" y="763"/>
                  <a:pt x="433" y="754"/>
                  <a:pt x="389" y="771"/>
                </a:cubicBezTo>
                <a:close/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480" y="2057400"/>
            <a:ext cx="6377760" cy="105012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4"/>
          <p:cNvSpPr/>
          <p:nvPr/>
        </p:nvSpPr>
        <p:spPr>
          <a:xfrm>
            <a:off x="457200" y="1905120"/>
            <a:ext cx="6628680" cy="198036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480" y="2057400"/>
            <a:ext cx="6377760" cy="17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4"/>
          <p:cNvSpPr/>
          <p:nvPr/>
        </p:nvSpPr>
        <p:spPr>
          <a:xfrm>
            <a:off x="1058760" y="4582800"/>
            <a:ext cx="6628680" cy="130932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test set error is much worse than the training set error…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…why?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880" y="490680"/>
            <a:ext cx="7463880" cy="587448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/>
          <p:nvPr/>
        </p:nvSpPr>
        <p:spPr>
          <a:xfrm>
            <a:off x="5105520" y="2666880"/>
            <a:ext cx="2590200" cy="1142280"/>
          </a:xfrm>
          <a:prstGeom prst="wedgeRectCallout">
            <a:avLst>
              <a:gd fmla="val -115565" name="adj1"/>
              <a:gd fmla="val 138194" name="adj2"/>
            </a:avLst>
          </a:prstGeom>
          <a:solidFill>
            <a:srgbClr val="FFFFFF"/>
          </a:solidFill>
          <a:ln cap="flat" cmpd="sng" w="381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Consider this split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Significance of a Split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6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Starting with: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cars with 4 cylinders, from Asia, with medium HP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bad MPG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good MPG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What do we expect from a three-way split?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Maybe each example in its own subset?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Maybe just what we saw in the last slide?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Probably shouldn’t split if the counts are so small they could be due to chance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A chi-squared test can tell us how likely it is that deviations from a perfect split are due to chance*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Each split will have a </a:t>
            </a:r>
            <a:r>
              <a:rPr b="0" lang="en-US" sz="20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significance value,</a:t>
            </a: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b="0" baseline="-2500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6"/>
          <p:cNvSpPr/>
          <p:nvPr/>
        </p:nvSpPr>
        <p:spPr>
          <a:xfrm>
            <a:off x="7620120" y="1828800"/>
            <a:ext cx="151560" cy="151560"/>
          </a:xfrm>
          <a:prstGeom prst="ellipse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7848720" y="1828800"/>
            <a:ext cx="151560" cy="151560"/>
          </a:xfrm>
          <a:prstGeom prst="ellipse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7848720" y="2057400"/>
            <a:ext cx="151560" cy="15156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0" name="Google Shape;430;p26"/>
          <p:cNvCxnSpPr/>
          <p:nvPr/>
        </p:nvCxnSpPr>
        <p:spPr>
          <a:xfrm flipH="1">
            <a:off x="7391160" y="2361960"/>
            <a:ext cx="381240" cy="3812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26"/>
          <p:cNvCxnSpPr/>
          <p:nvPr/>
        </p:nvCxnSpPr>
        <p:spPr>
          <a:xfrm>
            <a:off x="7772400" y="2361960"/>
            <a:ext cx="152280" cy="3812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26"/>
          <p:cNvCxnSpPr/>
          <p:nvPr/>
        </p:nvCxnSpPr>
        <p:spPr>
          <a:xfrm>
            <a:off x="7772400" y="2361960"/>
            <a:ext cx="685800" cy="3812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3" name="Google Shape;433;p26"/>
          <p:cNvSpPr/>
          <p:nvPr/>
        </p:nvSpPr>
        <p:spPr>
          <a:xfrm>
            <a:off x="7315200" y="2895480"/>
            <a:ext cx="151560" cy="151560"/>
          </a:xfrm>
          <a:prstGeom prst="ellipse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848720" y="2895480"/>
            <a:ext cx="151560" cy="151560"/>
          </a:xfrm>
          <a:prstGeom prst="ellipse">
            <a:avLst/>
          </a:prstGeom>
          <a:solidFill>
            <a:srgbClr val="3333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848720" y="3124080"/>
            <a:ext cx="151560" cy="15156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Keeping it General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304920" y="1600200"/>
            <a:ext cx="50284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Pruning: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the full decision tree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 at the bottom of the tree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Delete splits in which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r>
              <a:rPr b="0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&gt; MaxP</a:t>
            </a:r>
            <a:r>
              <a:rPr b="0" baseline="-25000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endParaRPr b="0" baseline="-25000" sz="2400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4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Continue working upward until there are no more prunable nodes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some chance nodes may not get pruned because they were “redeemed” later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5793480" y="1523880"/>
            <a:ext cx="171684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y = a XOR b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720" y="3505320"/>
            <a:ext cx="2469600" cy="312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320" y="2438280"/>
            <a:ext cx="3966480" cy="37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58080" y="2057400"/>
            <a:ext cx="1117080" cy="129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Pruning example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8"/>
          <p:cNvSpPr/>
          <p:nvPr/>
        </p:nvSpPr>
        <p:spPr>
          <a:xfrm>
            <a:off x="457200" y="1600200"/>
            <a:ext cx="8228880" cy="94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With MaxP</a:t>
            </a:r>
            <a:r>
              <a:rPr b="0" baseline="-2500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= 0.1: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520" y="2362320"/>
            <a:ext cx="4723560" cy="243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120" y="5129280"/>
            <a:ext cx="5616000" cy="14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8"/>
          <p:cNvSpPr/>
          <p:nvPr/>
        </p:nvSpPr>
        <p:spPr>
          <a:xfrm>
            <a:off x="6553080" y="3478320"/>
            <a:ext cx="2361600" cy="1523160"/>
          </a:xfrm>
          <a:prstGeom prst="wedgeRectCallout">
            <a:avLst>
              <a:gd fmla="val -20630" name="adj1"/>
              <a:gd fmla="val 69690" name="adj2"/>
            </a:avLst>
          </a:prstGeom>
          <a:solidFill>
            <a:srgbClr val="FFFFFF"/>
          </a:solidFill>
          <a:ln cap="flat" cmpd="sng" w="381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Note the improved test set accuracy compared with the unpruned tree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9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Regularization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9"/>
          <p:cNvSpPr/>
          <p:nvPr/>
        </p:nvSpPr>
        <p:spPr>
          <a:xfrm>
            <a:off x="457200" y="1600200"/>
            <a:ext cx="8228880" cy="81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MaxP</a:t>
            </a:r>
            <a:r>
              <a:rPr b="0" baseline="-2500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is a regularization parameter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Generally, set it using held-out data (as usual)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29"/>
          <p:cNvCxnSpPr/>
          <p:nvPr/>
        </p:nvCxnSpPr>
        <p:spPr>
          <a:xfrm>
            <a:off x="1846080" y="5410080"/>
            <a:ext cx="6019920" cy="36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62" name="Google Shape;462;p29"/>
          <p:cNvSpPr/>
          <p:nvPr/>
        </p:nvSpPr>
        <p:spPr>
          <a:xfrm>
            <a:off x="1114920" y="5562720"/>
            <a:ext cx="162864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 Trees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9"/>
          <p:cNvSpPr/>
          <p:nvPr/>
        </p:nvSpPr>
        <p:spPr>
          <a:xfrm>
            <a:off x="6771600" y="5562720"/>
            <a:ext cx="163944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Large Trees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9"/>
          <p:cNvSpPr/>
          <p:nvPr/>
        </p:nvSpPr>
        <p:spPr>
          <a:xfrm>
            <a:off x="4058640" y="4876920"/>
            <a:ext cx="1482120" cy="43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3333FF"/>
                </a:solidFill>
                <a:latin typeface="Tahoma"/>
                <a:ea typeface="Tahoma"/>
                <a:cs typeface="Tahoma"/>
                <a:sym typeface="Tahoma"/>
              </a:rPr>
              <a:t>MaxP</a:t>
            </a:r>
            <a:r>
              <a:rPr b="0" baseline="-25000" lang="en-US" sz="2000" strike="noStrike">
                <a:solidFill>
                  <a:srgbClr val="3333FF"/>
                </a:solidFill>
                <a:latin typeface="Tahoma"/>
                <a:ea typeface="Tahoma"/>
                <a:cs typeface="Tahoma"/>
                <a:sym typeface="Tahoma"/>
              </a:rPr>
              <a:t>CHANCE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5" name="Google Shape;465;p29"/>
          <p:cNvCxnSpPr/>
          <p:nvPr/>
        </p:nvCxnSpPr>
        <p:spPr>
          <a:xfrm>
            <a:off x="5808600" y="5105160"/>
            <a:ext cx="1752480" cy="36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6" name="Google Shape;466;p29"/>
          <p:cNvSpPr/>
          <p:nvPr/>
        </p:nvSpPr>
        <p:spPr>
          <a:xfrm>
            <a:off x="5812920" y="4648320"/>
            <a:ext cx="149292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3333FF"/>
                </a:solidFill>
                <a:latin typeface="Tahoma"/>
                <a:ea typeface="Tahoma"/>
                <a:cs typeface="Tahoma"/>
                <a:sym typeface="Tahoma"/>
              </a:rPr>
              <a:t>Increasing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29"/>
          <p:cNvCxnSpPr/>
          <p:nvPr/>
        </p:nvCxnSpPr>
        <p:spPr>
          <a:xfrm>
            <a:off x="2151000" y="5181480"/>
            <a:ext cx="1752480" cy="36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68" name="Google Shape;468;p29"/>
          <p:cNvSpPr/>
          <p:nvPr/>
        </p:nvSpPr>
        <p:spPr>
          <a:xfrm>
            <a:off x="2096640" y="4724280"/>
            <a:ext cx="161028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3333FF"/>
                </a:solidFill>
                <a:latin typeface="Tahoma"/>
                <a:ea typeface="Tahoma"/>
                <a:cs typeface="Tahoma"/>
                <a:sym typeface="Tahoma"/>
              </a:rPr>
              <a:t>Decreasing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9"/>
          <p:cNvSpPr/>
          <p:nvPr/>
        </p:nvSpPr>
        <p:spPr>
          <a:xfrm rot="-5400000">
            <a:off x="261360" y="4022280"/>
            <a:ext cx="234252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Accuracy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1220040" y="5927760"/>
            <a:ext cx="137880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High Bias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9"/>
          <p:cNvSpPr/>
          <p:nvPr/>
        </p:nvSpPr>
        <p:spPr>
          <a:xfrm>
            <a:off x="6600960" y="5911920"/>
            <a:ext cx="194400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High Variance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2033640" y="3354480"/>
            <a:ext cx="5442840" cy="1524960"/>
          </a:xfrm>
          <a:custGeom>
            <a:rect b="b" l="l" r="r" t="t"/>
            <a:pathLst>
              <a:path extrusionOk="0" h="961" w="3429">
                <a:moveTo>
                  <a:pt x="0" y="961"/>
                </a:moveTo>
                <a:cubicBezTo>
                  <a:pt x="92" y="859"/>
                  <a:pt x="386" y="427"/>
                  <a:pt x="594" y="275"/>
                </a:cubicBezTo>
                <a:cubicBezTo>
                  <a:pt x="802" y="123"/>
                  <a:pt x="990" y="89"/>
                  <a:pt x="1251" y="50"/>
                </a:cubicBezTo>
                <a:cubicBezTo>
                  <a:pt x="1491" y="0"/>
                  <a:pt x="2110" y="41"/>
                  <a:pt x="2163" y="42"/>
                </a:cubicBezTo>
                <a:cubicBezTo>
                  <a:pt x="2420" y="74"/>
                  <a:pt x="2626" y="144"/>
                  <a:pt x="2837" y="218"/>
                </a:cubicBezTo>
                <a:cubicBezTo>
                  <a:pt x="3048" y="292"/>
                  <a:pt x="3306" y="431"/>
                  <a:pt x="3429" y="487"/>
                </a:cubicBezTo>
              </a:path>
            </a:pathLst>
          </a:custGeom>
          <a:noFill/>
          <a:ln cap="flat" cmpd="sng" w="381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2043000" y="3094200"/>
            <a:ext cx="5536440" cy="1767600"/>
          </a:xfrm>
          <a:custGeom>
            <a:rect b="b" l="l" r="r" t="t"/>
            <a:pathLst>
              <a:path extrusionOk="0" h="1114" w="3488">
                <a:moveTo>
                  <a:pt x="0" y="1114"/>
                </a:moveTo>
                <a:cubicBezTo>
                  <a:pt x="92" y="1012"/>
                  <a:pt x="403" y="494"/>
                  <a:pt x="613" y="344"/>
                </a:cubicBezTo>
                <a:cubicBezTo>
                  <a:pt x="853" y="175"/>
                  <a:pt x="1152" y="149"/>
                  <a:pt x="1437" y="102"/>
                </a:cubicBezTo>
                <a:cubicBezTo>
                  <a:pt x="1829" y="51"/>
                  <a:pt x="2624" y="54"/>
                  <a:pt x="2966" y="37"/>
                </a:cubicBezTo>
                <a:cubicBezTo>
                  <a:pt x="3308" y="20"/>
                  <a:pt x="3379" y="8"/>
                  <a:pt x="3488" y="0"/>
                </a:cubicBezTo>
              </a:path>
            </a:pathLst>
          </a:custGeom>
          <a:noFill/>
          <a:ln cap="flat" cmpd="sng" w="381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4807080" y="3733920"/>
            <a:ext cx="201888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Held-out / Test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9"/>
          <p:cNvSpPr/>
          <p:nvPr/>
        </p:nvSpPr>
        <p:spPr>
          <a:xfrm>
            <a:off x="6967440" y="3276720"/>
            <a:ext cx="1182240" cy="39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Training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680" y="5638680"/>
            <a:ext cx="990000" cy="63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520" y="5638680"/>
            <a:ext cx="913680" cy="66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Inductive Learning (Science)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066680" y="1447920"/>
            <a:ext cx="8228880" cy="498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Simplest form: learn a function from examples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target function: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Examples: input-output pairs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 email and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spam / ham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house and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its selling price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hypothesis space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a training set of examples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a hypothesis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such that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~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Includes: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Classification (outputs = class labels)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(outputs = real numbers)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7643880" y="3365640"/>
            <a:ext cx="2947320" cy="1409040"/>
          </a:xfrm>
          <a:custGeom>
            <a:rect b="b" l="l" r="r" t="t"/>
            <a:pathLst>
              <a:path extrusionOk="0" h="888" w="1857">
                <a:moveTo>
                  <a:pt x="213" y="128"/>
                </a:moveTo>
                <a:cubicBezTo>
                  <a:pt x="60" y="206"/>
                  <a:pt x="0" y="354"/>
                  <a:pt x="80" y="475"/>
                </a:cubicBezTo>
                <a:cubicBezTo>
                  <a:pt x="160" y="596"/>
                  <a:pt x="537" y="816"/>
                  <a:pt x="692" y="852"/>
                </a:cubicBezTo>
                <a:cubicBezTo>
                  <a:pt x="847" y="888"/>
                  <a:pt x="887" y="725"/>
                  <a:pt x="1013" y="689"/>
                </a:cubicBezTo>
                <a:cubicBezTo>
                  <a:pt x="1139" y="653"/>
                  <a:pt x="1328" y="654"/>
                  <a:pt x="1451" y="638"/>
                </a:cubicBezTo>
                <a:cubicBezTo>
                  <a:pt x="1574" y="622"/>
                  <a:pt x="1691" y="647"/>
                  <a:pt x="1752" y="592"/>
                </a:cubicBezTo>
                <a:cubicBezTo>
                  <a:pt x="1813" y="537"/>
                  <a:pt x="1857" y="389"/>
                  <a:pt x="1818" y="306"/>
                </a:cubicBezTo>
                <a:cubicBezTo>
                  <a:pt x="1779" y="223"/>
                  <a:pt x="1654" y="142"/>
                  <a:pt x="1517" y="92"/>
                </a:cubicBezTo>
                <a:cubicBezTo>
                  <a:pt x="1380" y="42"/>
                  <a:pt x="1215" y="0"/>
                  <a:pt x="998" y="6"/>
                </a:cubicBezTo>
                <a:cubicBezTo>
                  <a:pt x="781" y="12"/>
                  <a:pt x="366" y="50"/>
                  <a:pt x="213" y="128"/>
                </a:cubicBezTo>
                <a:close/>
              </a:path>
            </a:pathLst>
          </a:custGeom>
          <a:solidFill>
            <a:schemeClr val="accent1">
              <a:alpha val="74901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7320" y="2403360"/>
            <a:ext cx="185040" cy="2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6920" y="3519360"/>
            <a:ext cx="185040" cy="253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"/>
          <p:cNvSpPr/>
          <p:nvPr/>
        </p:nvSpPr>
        <p:spPr>
          <a:xfrm>
            <a:off x="9032760" y="3325680"/>
            <a:ext cx="111960" cy="11196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"/>
          <p:cNvSpPr/>
          <p:nvPr/>
        </p:nvSpPr>
        <p:spPr>
          <a:xfrm>
            <a:off x="9032760" y="2871720"/>
            <a:ext cx="111960" cy="11196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3" name="Google Shape;243;p3"/>
          <p:cNvCxnSpPr/>
          <p:nvPr/>
        </p:nvCxnSpPr>
        <p:spPr>
          <a:xfrm>
            <a:off x="9090000" y="2920680"/>
            <a:ext cx="360" cy="428760"/>
          </a:xfrm>
          <a:prstGeom prst="straightConnector1">
            <a:avLst/>
          </a:prstGeom>
          <a:noFill/>
          <a:ln cap="rnd" cmpd="sng" w="255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244" name="Google Shape;24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48840" y="4132440"/>
            <a:ext cx="302400" cy="2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Ways of Controlling Overfitting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0"/>
          <p:cNvSpPr/>
          <p:nvPr/>
        </p:nvSpPr>
        <p:spPr>
          <a:xfrm>
            <a:off x="406440" y="1397160"/>
            <a:ext cx="113785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Limit the hypothesis space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limit the max depth of trees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Easier to analyze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Regularize the hypothesis selection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chance cutoff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Disprefer most of the hypotheses unless data is clear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Usually done in practice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1"/>
          <p:cNvSpPr txBox="1"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Methods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1"/>
          <p:cNvSpPr/>
          <p:nvPr/>
        </p:nvSpPr>
        <p:spPr>
          <a:xfrm>
            <a:off x="2075040" y="1493640"/>
            <a:ext cx="3207960" cy="42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Bagging </a:t>
            </a:r>
            <a:r>
              <a:rPr b="0" lang="en-US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Breiman 1994,…</a:t>
            </a:r>
            <a:r>
              <a:rPr b="0" lang="en-US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2112840" y="3168720"/>
            <a:ext cx="3868200" cy="42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forests </a:t>
            </a:r>
            <a:r>
              <a:rPr b="0" lang="en-US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Breiman 2001,…</a:t>
            </a:r>
            <a:r>
              <a:rPr b="0" lang="en-US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1"/>
          <p:cNvSpPr/>
          <p:nvPr/>
        </p:nvSpPr>
        <p:spPr>
          <a:xfrm>
            <a:off x="2146320" y="4305240"/>
            <a:ext cx="789912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class label for unseen data by aggregating a set of predictions (classifiers learned from the training data).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"/>
          <p:cNvSpPr txBox="1"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Idea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2"/>
          <p:cNvSpPr/>
          <p:nvPr/>
        </p:nvSpPr>
        <p:spPr>
          <a:xfrm>
            <a:off x="5429160" y="1203840"/>
            <a:ext cx="1844280" cy="1409400"/>
          </a:xfrm>
          <a:prstGeom prst="flowChartMagneticDisk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0" spcFirstLastPara="1" rIns="90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2"/>
          <p:cNvSpPr/>
          <p:nvPr/>
        </p:nvSpPr>
        <p:spPr>
          <a:xfrm>
            <a:off x="7397640" y="1513440"/>
            <a:ext cx="130140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1" name="Google Shape;501;p32"/>
          <p:cNvGrpSpPr/>
          <p:nvPr/>
        </p:nvGrpSpPr>
        <p:grpSpPr>
          <a:xfrm>
            <a:off x="1663560" y="2613420"/>
            <a:ext cx="7941960" cy="1254060"/>
            <a:chOff x="1663560" y="2613420"/>
            <a:chExt cx="7941960" cy="1254060"/>
          </a:xfrm>
        </p:grpSpPr>
        <p:sp>
          <p:nvSpPr>
            <p:cNvPr id="502" name="Google Shape;502;p32"/>
            <p:cNvSpPr/>
            <p:nvPr/>
          </p:nvSpPr>
          <p:spPr>
            <a:xfrm>
              <a:off x="3645000" y="2967480"/>
              <a:ext cx="1037880" cy="836280"/>
            </a:xfrm>
            <a:prstGeom prst="flowChartMagneticDisk">
              <a:avLst/>
            </a:prstGeom>
            <a:solidFill>
              <a:schemeClr val="accent1">
                <a:alpha val="43921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000" lIns="0" spcFirstLastPara="1" rIns="90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</a:t>
              </a:r>
              <a:r>
                <a:rPr b="0" lang="en-US" sz="18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 rot="5400000">
              <a:off x="5081040" y="1696680"/>
              <a:ext cx="353520" cy="21873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04" name="Google Shape;504;p32"/>
            <p:cNvSpPr/>
            <p:nvPr/>
          </p:nvSpPr>
          <p:spPr>
            <a:xfrm rot="5400000">
              <a:off x="5941440" y="2557080"/>
              <a:ext cx="353520" cy="46620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05" name="Google Shape;505;p32"/>
            <p:cNvSpPr/>
            <p:nvPr/>
          </p:nvSpPr>
          <p:spPr>
            <a:xfrm flipH="1" rot="-5400000">
              <a:off x="7583760" y="1381680"/>
              <a:ext cx="320400" cy="278424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06" name="Google Shape;506;p32"/>
            <p:cNvSpPr/>
            <p:nvPr/>
          </p:nvSpPr>
          <p:spPr>
            <a:xfrm>
              <a:off x="5268960" y="2980440"/>
              <a:ext cx="1037880" cy="836280"/>
            </a:xfrm>
            <a:prstGeom prst="flowChartMagneticDisk">
              <a:avLst/>
            </a:prstGeom>
            <a:solidFill>
              <a:schemeClr val="accent1">
                <a:alpha val="43921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000" lIns="0" spcFirstLastPara="1" rIns="90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</a:t>
              </a:r>
              <a:r>
                <a:rPr b="0" lang="en-US" sz="18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8567640" y="2978640"/>
              <a:ext cx="1037880" cy="836280"/>
            </a:xfrm>
            <a:prstGeom prst="flowChartMagneticDisk">
              <a:avLst/>
            </a:prstGeom>
            <a:solidFill>
              <a:schemeClr val="accent1">
                <a:alpha val="43921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000" lIns="0" spcFirstLastPara="1" rIns="90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</a:t>
              </a:r>
              <a:r>
                <a:rPr b="0" lang="en-US" sz="18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8" name="Google Shape;508;p32"/>
            <p:cNvCxnSpPr/>
            <p:nvPr/>
          </p:nvCxnSpPr>
          <p:spPr>
            <a:xfrm>
              <a:off x="6607080" y="3435840"/>
              <a:ext cx="1627200" cy="140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509" name="Google Shape;509;p32"/>
            <p:cNvSpPr/>
            <p:nvPr/>
          </p:nvSpPr>
          <p:spPr>
            <a:xfrm>
              <a:off x="1663560" y="3045600"/>
              <a:ext cx="1890360" cy="821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Multiple Data Sets</a:t>
              </a:r>
              <a:endParaRPr b="0" sz="2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0" name="Google Shape;510;p32"/>
          <p:cNvGrpSpPr/>
          <p:nvPr/>
        </p:nvGrpSpPr>
        <p:grpSpPr>
          <a:xfrm>
            <a:off x="1709640" y="3804120"/>
            <a:ext cx="7821360" cy="1423800"/>
            <a:chOff x="1709640" y="3804120"/>
            <a:chExt cx="7821360" cy="1423800"/>
          </a:xfrm>
        </p:grpSpPr>
        <p:sp>
          <p:nvSpPr>
            <p:cNvPr id="511" name="Google Shape;511;p32"/>
            <p:cNvSpPr/>
            <p:nvPr/>
          </p:nvSpPr>
          <p:spPr>
            <a:xfrm>
              <a:off x="3740040" y="4412160"/>
              <a:ext cx="852120" cy="7268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000" lIns="0" spcFirstLastPara="1" rIns="90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r>
                <a:rPr b="0" lang="en-US" sz="16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5380200" y="4393080"/>
              <a:ext cx="852120" cy="72828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000" lIns="0" spcFirstLastPara="1" rIns="90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r>
                <a:rPr b="0" lang="en-US" sz="16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8678880" y="4329720"/>
              <a:ext cx="852120" cy="7268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000" lIns="0" spcFirstLastPara="1" rIns="90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</a:t>
              </a:r>
              <a:r>
                <a:rPr b="0" lang="en-US" sz="16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</a:t>
              </a:r>
              <a:endParaRPr b="0" sz="16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" name="Google Shape;514;p32"/>
            <p:cNvCxnSpPr/>
            <p:nvPr/>
          </p:nvCxnSpPr>
          <p:spPr>
            <a:xfrm>
              <a:off x="6743520" y="4672440"/>
              <a:ext cx="1627200" cy="158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515" name="Google Shape;515;p32"/>
            <p:cNvSpPr/>
            <p:nvPr/>
          </p:nvSpPr>
          <p:spPr>
            <a:xfrm flipH="1" rot="-5400000">
              <a:off x="3862080" y="4106520"/>
              <a:ext cx="607680" cy="28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16" name="Google Shape;516;p32"/>
            <p:cNvSpPr/>
            <p:nvPr/>
          </p:nvSpPr>
          <p:spPr>
            <a:xfrm flipH="1" rot="-5400000">
              <a:off x="5509800" y="4095720"/>
              <a:ext cx="576000" cy="18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17" name="Google Shape;517;p32"/>
            <p:cNvSpPr/>
            <p:nvPr/>
          </p:nvSpPr>
          <p:spPr>
            <a:xfrm flipH="1" rot="-5400000">
              <a:off x="8839440" y="4062960"/>
              <a:ext cx="514080" cy="18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18" name="Google Shape;518;p32"/>
            <p:cNvSpPr/>
            <p:nvPr/>
          </p:nvSpPr>
          <p:spPr>
            <a:xfrm>
              <a:off x="1709640" y="4406040"/>
              <a:ext cx="1890360" cy="821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Multiple Classifiers</a:t>
              </a:r>
              <a:endParaRPr b="0" sz="2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32"/>
          <p:cNvGrpSpPr/>
          <p:nvPr/>
        </p:nvGrpSpPr>
        <p:grpSpPr>
          <a:xfrm>
            <a:off x="1832040" y="5056920"/>
            <a:ext cx="7273800" cy="1663200"/>
            <a:chOff x="1832040" y="5056920"/>
            <a:chExt cx="7273800" cy="1663200"/>
          </a:xfrm>
        </p:grpSpPr>
        <p:sp>
          <p:nvSpPr>
            <p:cNvPr id="520" name="Google Shape;520;p32"/>
            <p:cNvSpPr/>
            <p:nvPr/>
          </p:nvSpPr>
          <p:spPr>
            <a:xfrm>
              <a:off x="5967360" y="5785560"/>
              <a:ext cx="1166400" cy="93456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000" lIns="0" spcFirstLastPara="1" rIns="9000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</a:t>
              </a:r>
              <a:endParaRPr b="0" sz="32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2"/>
            <p:cNvSpPr/>
            <p:nvPr/>
          </p:nvSpPr>
          <p:spPr>
            <a:xfrm flipH="1" rot="-5400000">
              <a:off x="4760640" y="4545720"/>
              <a:ext cx="782280" cy="196956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22" name="Google Shape;522;p32"/>
            <p:cNvSpPr/>
            <p:nvPr/>
          </p:nvSpPr>
          <p:spPr>
            <a:xfrm flipH="1" rot="-5400000">
              <a:off x="5846400" y="5081760"/>
              <a:ext cx="663120" cy="74268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23" name="Google Shape;523;p32"/>
            <p:cNvSpPr/>
            <p:nvPr/>
          </p:nvSpPr>
          <p:spPr>
            <a:xfrm rot="5400000">
              <a:off x="7602120" y="4417920"/>
              <a:ext cx="864720" cy="2142720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sp>
        <p:sp>
          <p:nvSpPr>
            <p:cNvPr id="524" name="Google Shape;524;p32"/>
            <p:cNvSpPr/>
            <p:nvPr/>
          </p:nvSpPr>
          <p:spPr>
            <a:xfrm>
              <a:off x="1832040" y="5783760"/>
              <a:ext cx="1890360" cy="821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Combined Classifier</a:t>
              </a:r>
              <a:endParaRPr b="0" sz="24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"/>
          <p:cNvSpPr txBox="1"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Bagging &amp; Boosting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3"/>
          <p:cNvSpPr/>
          <p:nvPr/>
        </p:nvSpPr>
        <p:spPr>
          <a:xfrm>
            <a:off x="2003400" y="1100160"/>
            <a:ext cx="7687800" cy="54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-282240" lvl="0" marL="2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Bagging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2240" lvl="1" marL="7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1" marL="12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dataset S, at each iteration i, a training set 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sampled with replacement from S (i.e. bootstraping)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1" marL="12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classifier 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is learned for each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2240" lvl="1" marL="7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Classification: given an unseen sample X,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1" marL="12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classifier Ci returns its class prediction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1" marL="12556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bagged classifier H counts the votes and assigns the class with the most votes to 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2240" lvl="1" marL="7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applied to the prediction of continuous values by taking the average value of each prediction.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82240" lvl="0" marL="2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lang="en-US" sz="2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Boosting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82240" lvl="1" marL="7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training of weak learners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2240" lvl="2" marL="1197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base classifier is trained on data that is weighted based on the performance of the previous classifier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/>
          <p:cNvSpPr txBox="1"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1640" y="1409040"/>
            <a:ext cx="8278920" cy="519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Inductive Learning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1752480" y="1397160"/>
            <a:ext cx="100321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Curve fitting (regression, function approximation):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 vs. </a:t>
            </a:r>
            <a:r>
              <a:rPr b="0" lang="en-US" sz="2400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simplicity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Ockham’s razor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7640" y="2092320"/>
            <a:ext cx="4715640" cy="346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8840" y="2073240"/>
            <a:ext cx="4771440" cy="350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2320" y="2084400"/>
            <a:ext cx="4734720" cy="349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60880" y="2092320"/>
            <a:ext cx="4734720" cy="34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55840" y="2095560"/>
            <a:ext cx="4734720" cy="348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Consistency vs. Simplicity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1905120" y="1397160"/>
            <a:ext cx="987984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Fundamental tradeoff: bias vs. variance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Usually algorithms prefer consistency by default (why?)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Several ways to operationalize “simplicity”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Reduce the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hypothesis space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Assume more: e.g. independence assumptions, as in naïve Bayes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fewer, better features / attributes: feature selection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structural limitations (decision lists vs trees)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Regularization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Smoothing: cautious use of small counts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other generalization parameters (pruning cutoffs today)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Hypothesis space stays big, but harder to get to the outskirts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480" y="1676520"/>
            <a:ext cx="7085880" cy="4723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Reminder: Features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"/>
          <p:cNvSpPr/>
          <p:nvPr/>
        </p:nvSpPr>
        <p:spPr>
          <a:xfrm>
            <a:off x="1523880" y="1397160"/>
            <a:ext cx="1026072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000"/>
              <a:buFont typeface="Noto Sans Symbols"/>
              <a:buChar char="▪"/>
            </a:pPr>
            <a:r>
              <a:rPr b="0" lang="en-US" sz="20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Features, aka attributes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Sometimes: TYPE=French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Sometimes: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TYPE=French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= 1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6880" y="2838600"/>
            <a:ext cx="7543080" cy="377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8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"/>
          <p:cNvSpPr/>
          <p:nvPr/>
        </p:nvSpPr>
        <p:spPr>
          <a:xfrm>
            <a:off x="1371600" y="1397160"/>
            <a:ext cx="10413360" cy="47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Compact representation of a function: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Truth table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probability table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Regression values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200" y="3048120"/>
            <a:ext cx="5090400" cy="328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"/>
          <p:cNvSpPr/>
          <p:nvPr/>
        </p:nvSpPr>
        <p:spPr>
          <a:xfrm>
            <a:off x="0" y="-25560"/>
            <a:ext cx="1219140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Expressiveness of DTs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2362320" y="1600200"/>
            <a:ext cx="8000280" cy="49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Can express any function of the features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4200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Calibri"/>
                <a:ea typeface="Calibri"/>
                <a:cs typeface="Calibri"/>
                <a:sym typeface="Calibri"/>
              </a:rPr>
              <a:t>However, we hope for compact trees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0880" y="2286000"/>
            <a:ext cx="5736600" cy="194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7200" y="4571880"/>
            <a:ext cx="1573920" cy="35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