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7099300" cy="10234600"/>
  <p:embeddedFontLst>
    <p:embeddedFont>
      <p:font typeface="Noto Sans Symbols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WhnXiCyCZhsP3Ogb8tPrq/WOl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otoSansSymbols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otoSansSymbols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38240" y="768240"/>
            <a:ext cx="68227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710280" y="4861800"/>
            <a:ext cx="56786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http://isl.ira.uka.de/neuralNetCourse/2004/VL_11_5/Perceptron.html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3:notes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138240" y="768240"/>
            <a:ext cx="68227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p14:notes"/>
          <p:cNvSpPr txBox="1"/>
          <p:nvPr>
            <p:ph idx="1" type="body"/>
          </p:nvPr>
        </p:nvSpPr>
        <p:spPr>
          <a:xfrm>
            <a:off x="710280" y="4861800"/>
            <a:ext cx="56786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http://isl.ira.uka.de/neuralNetCourse/2004/VL_11_5/Perceptron.html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4:notes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:notes"/>
          <p:cNvSpPr/>
          <p:nvPr>
            <p:ph idx="2" type="sldImg"/>
          </p:nvPr>
        </p:nvSpPr>
        <p:spPr>
          <a:xfrm>
            <a:off x="138240" y="768240"/>
            <a:ext cx="68227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6:notes"/>
          <p:cNvSpPr txBox="1"/>
          <p:nvPr>
            <p:ph idx="1" type="body"/>
          </p:nvPr>
        </p:nvSpPr>
        <p:spPr>
          <a:xfrm>
            <a:off x="710280" y="4861800"/>
            <a:ext cx="56786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latin typeface="Arial"/>
                <a:ea typeface="Arial"/>
                <a:cs typeface="Arial"/>
                <a:sym typeface="Arial"/>
              </a:rPr>
              <a:t>Picture only true for equal size ws; if we had a really big or really small w1 yellow are would change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:notes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5:notes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3" name="Google Shape;613;p25:notes"/>
          <p:cNvSpPr/>
          <p:nvPr>
            <p:ph idx="2" type="sldImg"/>
          </p:nvPr>
        </p:nvSpPr>
        <p:spPr>
          <a:xfrm>
            <a:off x="139680" y="768240"/>
            <a:ext cx="682128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25:notes"/>
          <p:cNvSpPr txBox="1"/>
          <p:nvPr>
            <p:ph idx="1" type="body"/>
          </p:nvPr>
        </p:nvSpPr>
        <p:spPr>
          <a:xfrm>
            <a:off x="708840" y="4861800"/>
            <a:ext cx="568152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6:notes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3" name="Google Shape;653;p26:notes"/>
          <p:cNvSpPr/>
          <p:nvPr>
            <p:ph idx="2" type="sldImg"/>
          </p:nvPr>
        </p:nvSpPr>
        <p:spPr>
          <a:xfrm>
            <a:off x="139680" y="768240"/>
            <a:ext cx="682128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Google Shape;654;p26:notes"/>
          <p:cNvSpPr txBox="1"/>
          <p:nvPr>
            <p:ph idx="1" type="body"/>
          </p:nvPr>
        </p:nvSpPr>
        <p:spPr>
          <a:xfrm>
            <a:off x="708840" y="4861800"/>
            <a:ext cx="568152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a1e1924cac_0_2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2a1e1924cac_0_2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3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38240" y="768240"/>
            <a:ext cx="6822720" cy="3838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710280" y="4861800"/>
            <a:ext cx="5678640" cy="460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8225" lIns="96825" spcFirstLastPara="1" rIns="96825" wrap="square" tIns="48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:notes"/>
          <p:cNvSpPr txBox="1"/>
          <p:nvPr/>
        </p:nvSpPr>
        <p:spPr>
          <a:xfrm>
            <a:off x="4021200" y="9721800"/>
            <a:ext cx="3076200" cy="510840"/>
          </a:xfrm>
          <a:prstGeom prst="rect">
            <a:avLst/>
          </a:prstGeom>
          <a:noFill/>
          <a:ln>
            <a:noFill/>
          </a:ln>
        </p:spPr>
        <p:txBody>
          <a:bodyPr anchorCtr="0" anchor="b" bIns="48225" lIns="96825" spcFirstLastPara="1" rIns="96825" wrap="square" tIns="482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3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3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"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2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4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" type="body"/>
          </p:nvPr>
        </p:nvSpPr>
        <p:spPr>
          <a:xfrm>
            <a:off x="40644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7"/>
          <p:cNvSpPr txBox="1"/>
          <p:nvPr>
            <p:ph idx="2" type="body"/>
          </p:nvPr>
        </p:nvSpPr>
        <p:spPr>
          <a:xfrm>
            <a:off x="425376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3" type="body"/>
          </p:nvPr>
        </p:nvSpPr>
        <p:spPr>
          <a:xfrm>
            <a:off x="810108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4" type="body"/>
          </p:nvPr>
        </p:nvSpPr>
        <p:spPr>
          <a:xfrm>
            <a:off x="40644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5" type="body"/>
          </p:nvPr>
        </p:nvSpPr>
        <p:spPr>
          <a:xfrm>
            <a:off x="425376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6" type="body"/>
          </p:nvPr>
        </p:nvSpPr>
        <p:spPr>
          <a:xfrm>
            <a:off x="810108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8"/>
          <p:cNvSpPr txBox="1"/>
          <p:nvPr>
            <p:ph idx="1" type="subTitle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9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"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0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0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1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idx="1"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3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3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3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4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4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4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4"/>
          <p:cNvSpPr txBox="1"/>
          <p:nvPr>
            <p:ph idx="3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5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5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5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5"/>
          <p:cNvSpPr txBox="1"/>
          <p:nvPr>
            <p:ph idx="3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6"/>
          <p:cNvSpPr txBox="1"/>
          <p:nvPr>
            <p:ph idx="1" type="body"/>
          </p:nvPr>
        </p:nvSpPr>
        <p:spPr>
          <a:xfrm>
            <a:off x="406440" y="139716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6"/>
          <p:cNvSpPr txBox="1"/>
          <p:nvPr>
            <p:ph idx="2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7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7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7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7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7"/>
          <p:cNvSpPr txBox="1"/>
          <p:nvPr>
            <p:ph idx="4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8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8"/>
          <p:cNvSpPr txBox="1"/>
          <p:nvPr>
            <p:ph idx="1" type="body"/>
          </p:nvPr>
        </p:nvSpPr>
        <p:spPr>
          <a:xfrm>
            <a:off x="40644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8"/>
          <p:cNvSpPr txBox="1"/>
          <p:nvPr>
            <p:ph idx="2" type="body"/>
          </p:nvPr>
        </p:nvSpPr>
        <p:spPr>
          <a:xfrm>
            <a:off x="425376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8"/>
          <p:cNvSpPr txBox="1"/>
          <p:nvPr>
            <p:ph idx="3" type="body"/>
          </p:nvPr>
        </p:nvSpPr>
        <p:spPr>
          <a:xfrm>
            <a:off x="8101080" y="139716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8"/>
          <p:cNvSpPr txBox="1"/>
          <p:nvPr>
            <p:ph idx="4" type="body"/>
          </p:nvPr>
        </p:nvSpPr>
        <p:spPr>
          <a:xfrm>
            <a:off x="40644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8"/>
          <p:cNvSpPr txBox="1"/>
          <p:nvPr>
            <p:ph idx="5" type="body"/>
          </p:nvPr>
        </p:nvSpPr>
        <p:spPr>
          <a:xfrm>
            <a:off x="425376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8"/>
          <p:cNvSpPr txBox="1"/>
          <p:nvPr>
            <p:ph idx="6" type="body"/>
          </p:nvPr>
        </p:nvSpPr>
        <p:spPr>
          <a:xfrm>
            <a:off x="8101080" y="3867120"/>
            <a:ext cx="366372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"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idx="1" type="subTitle"/>
          </p:nvPr>
        </p:nvSpPr>
        <p:spPr>
          <a:xfrm>
            <a:off x="0" y="-25560"/>
            <a:ext cx="1219176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2" type="body"/>
          </p:nvPr>
        </p:nvSpPr>
        <p:spPr>
          <a:xfrm>
            <a:off x="623700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3" type="body"/>
          </p:nvPr>
        </p:nvSpPr>
        <p:spPr>
          <a:xfrm>
            <a:off x="40644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" type="body"/>
          </p:nvPr>
        </p:nvSpPr>
        <p:spPr>
          <a:xfrm>
            <a:off x="406440" y="1397160"/>
            <a:ext cx="555264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3" type="body"/>
          </p:nvPr>
        </p:nvSpPr>
        <p:spPr>
          <a:xfrm>
            <a:off x="6237000" y="386712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40644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6237000" y="1397160"/>
            <a:ext cx="555264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3" type="body"/>
          </p:nvPr>
        </p:nvSpPr>
        <p:spPr>
          <a:xfrm>
            <a:off x="406440" y="3867120"/>
            <a:ext cx="1137888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0" y="1044720"/>
            <a:ext cx="1219176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33"/>
          <p:cNvSpPr txBox="1"/>
          <p:nvPr>
            <p:ph idx="10"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33"/>
          <p:cNvSpPr txBox="1"/>
          <p:nvPr>
            <p:ph idx="11"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33"/>
          <p:cNvSpPr txBox="1"/>
          <p:nvPr>
            <p:ph idx="12"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3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5"/>
          <p:cNvSpPr/>
          <p:nvPr/>
        </p:nvSpPr>
        <p:spPr>
          <a:xfrm>
            <a:off x="0" y="1031400"/>
            <a:ext cx="12191760" cy="60480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rgbClr val="000000"/>
              </a:gs>
            </a:gsLst>
            <a:lin ang="0" scaled="0"/>
          </a:gra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5"/>
          <p:cNvSpPr txBox="1"/>
          <p:nvPr>
            <p:ph type="title"/>
          </p:nvPr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35"/>
          <p:cNvSpPr txBox="1"/>
          <p:nvPr>
            <p:ph idx="1" type="body"/>
          </p:nvPr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35"/>
          <p:cNvSpPr txBox="1"/>
          <p:nvPr>
            <p:ph idx="10"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35"/>
          <p:cNvSpPr txBox="1"/>
          <p:nvPr>
            <p:ph idx="11"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35"/>
          <p:cNvSpPr txBox="1"/>
          <p:nvPr>
            <p:ph idx="12"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5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50.png"/><Relationship Id="rId7" Type="http://schemas.openxmlformats.org/officeDocument/2006/relationships/image" Target="../media/image35.png"/><Relationship Id="rId8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49.png"/><Relationship Id="rId5" Type="http://schemas.openxmlformats.org/officeDocument/2006/relationships/image" Target="../media/image31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54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0.png"/><Relationship Id="rId4" Type="http://schemas.openxmlformats.org/officeDocument/2006/relationships/image" Target="../media/image76.png"/><Relationship Id="rId9" Type="http://schemas.openxmlformats.org/officeDocument/2006/relationships/image" Target="../media/image44.png"/><Relationship Id="rId5" Type="http://schemas.openxmlformats.org/officeDocument/2006/relationships/image" Target="../media/image52.png"/><Relationship Id="rId6" Type="http://schemas.openxmlformats.org/officeDocument/2006/relationships/image" Target="../media/image62.png"/><Relationship Id="rId7" Type="http://schemas.openxmlformats.org/officeDocument/2006/relationships/image" Target="../media/image46.png"/><Relationship Id="rId8" Type="http://schemas.openxmlformats.org/officeDocument/2006/relationships/image" Target="../media/image4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7.png"/><Relationship Id="rId4" Type="http://schemas.openxmlformats.org/officeDocument/2006/relationships/image" Target="../media/image59.png"/><Relationship Id="rId9" Type="http://schemas.openxmlformats.org/officeDocument/2006/relationships/image" Target="../media/image48.png"/><Relationship Id="rId5" Type="http://schemas.openxmlformats.org/officeDocument/2006/relationships/image" Target="../media/image92.png"/><Relationship Id="rId6" Type="http://schemas.openxmlformats.org/officeDocument/2006/relationships/image" Target="../media/image45.png"/><Relationship Id="rId7" Type="http://schemas.openxmlformats.org/officeDocument/2006/relationships/image" Target="../media/image51.png"/><Relationship Id="rId8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1.png"/><Relationship Id="rId4" Type="http://schemas.openxmlformats.org/officeDocument/2006/relationships/image" Target="../media/image53.png"/><Relationship Id="rId5" Type="http://schemas.openxmlformats.org/officeDocument/2006/relationships/image" Target="../media/image6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5.png"/><Relationship Id="rId4" Type="http://schemas.openxmlformats.org/officeDocument/2006/relationships/image" Target="../media/image58.png"/><Relationship Id="rId5" Type="http://schemas.openxmlformats.org/officeDocument/2006/relationships/image" Target="../media/image55.png"/><Relationship Id="rId6" Type="http://schemas.openxmlformats.org/officeDocument/2006/relationships/image" Target="../media/image60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9.png"/><Relationship Id="rId4" Type="http://schemas.openxmlformats.org/officeDocument/2006/relationships/image" Target="../media/image66.png"/><Relationship Id="rId5" Type="http://schemas.openxmlformats.org/officeDocument/2006/relationships/image" Target="../media/image70.png"/><Relationship Id="rId6" Type="http://schemas.openxmlformats.org/officeDocument/2006/relationships/image" Target="../media/image9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4.png"/><Relationship Id="rId4" Type="http://schemas.openxmlformats.org/officeDocument/2006/relationships/image" Target="../media/image82.png"/><Relationship Id="rId5" Type="http://schemas.openxmlformats.org/officeDocument/2006/relationships/image" Target="../media/image72.png"/><Relationship Id="rId6" Type="http://schemas.openxmlformats.org/officeDocument/2006/relationships/image" Target="../media/image79.png"/><Relationship Id="rId7" Type="http://schemas.openxmlformats.org/officeDocument/2006/relationships/image" Target="../media/image75.png"/><Relationship Id="rId8" Type="http://schemas.openxmlformats.org/officeDocument/2006/relationships/image" Target="../media/image9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4.png"/><Relationship Id="rId4" Type="http://schemas.openxmlformats.org/officeDocument/2006/relationships/image" Target="../media/image82.png"/><Relationship Id="rId9" Type="http://schemas.openxmlformats.org/officeDocument/2006/relationships/image" Target="../media/image91.png"/><Relationship Id="rId5" Type="http://schemas.openxmlformats.org/officeDocument/2006/relationships/image" Target="../media/image78.png"/><Relationship Id="rId6" Type="http://schemas.openxmlformats.org/officeDocument/2006/relationships/image" Target="../media/image104.png"/><Relationship Id="rId7" Type="http://schemas.openxmlformats.org/officeDocument/2006/relationships/image" Target="../media/image80.png"/><Relationship Id="rId8" Type="http://schemas.openxmlformats.org/officeDocument/2006/relationships/image" Target="../media/image9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9.png"/><Relationship Id="rId4" Type="http://schemas.openxmlformats.org/officeDocument/2006/relationships/image" Target="../media/image10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4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54.png"/><Relationship Id="rId12" Type="http://schemas.openxmlformats.org/officeDocument/2006/relationships/image" Target="../media/image10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76.png"/><Relationship Id="rId9" Type="http://schemas.openxmlformats.org/officeDocument/2006/relationships/image" Target="../media/image44.png"/><Relationship Id="rId5" Type="http://schemas.openxmlformats.org/officeDocument/2006/relationships/image" Target="../media/image52.png"/><Relationship Id="rId6" Type="http://schemas.openxmlformats.org/officeDocument/2006/relationships/image" Target="../media/image62.png"/><Relationship Id="rId7" Type="http://schemas.openxmlformats.org/officeDocument/2006/relationships/image" Target="../media/image46.png"/><Relationship Id="rId8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9.png"/><Relationship Id="rId4" Type="http://schemas.openxmlformats.org/officeDocument/2006/relationships/image" Target="../media/image10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an\Dropbox\Office\CS 188\Ketrina Art\Perceptron\Neuron.png" id="122" name="Google Shape;12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000" y="1371600"/>
            <a:ext cx="11428200" cy="4295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/>
        </p:nvSpPr>
        <p:spPr>
          <a:xfrm>
            <a:off x="0" y="228600"/>
            <a:ext cx="1219176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Artificial Intelligence</a:t>
            </a:r>
            <a:br>
              <a:rPr b="0" i="0" lang="en-US" sz="1800" u="none" cap="none" strike="noStrike"/>
            </a:b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0" y="990720"/>
            <a:ext cx="12191760" cy="15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Perceptrons and Logistic Regression</a:t>
            </a:r>
            <a:endParaRPr b="0" i="0" sz="3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1523880" y="6248520"/>
            <a:ext cx="58669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0" y="6004080"/>
            <a:ext cx="1219176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00" lIns="68400" spcFirstLastPara="1" rIns="68400" wrap="square" tIns="342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[These slides were created by Dan Klein, Pieter Abbeel, Anca Dragan, Sergey Levine.  All CS188 materials are at http://ai.berkeley.edu.]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Binary Decision Rule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380880" y="14479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In the space of feature vectors</a:t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Examples are points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Any weight vector is a hyperplane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One side corresponds to Y=+1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Other corresponds to Y=-1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1600200" y="4724280"/>
            <a:ext cx="1676160" cy="639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free  :  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money :  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241" name="Google Shape;2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320" y="4111560"/>
            <a:ext cx="291600" cy="194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10"/>
          <p:cNvCxnSpPr/>
          <p:nvPr/>
        </p:nvCxnSpPr>
        <p:spPr>
          <a:xfrm>
            <a:off x="6400800" y="5638680"/>
            <a:ext cx="2361960" cy="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10"/>
          <p:cNvCxnSpPr/>
          <p:nvPr/>
        </p:nvCxnSpPr>
        <p:spPr>
          <a:xfrm rot="10800000">
            <a:off x="6400800" y="3504960"/>
            <a:ext cx="0" cy="213372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10"/>
          <p:cNvSpPr/>
          <p:nvPr/>
        </p:nvSpPr>
        <p:spPr>
          <a:xfrm>
            <a:off x="6248520" y="56386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0"/>
          <p:cNvSpPr/>
          <p:nvPr/>
        </p:nvSpPr>
        <p:spPr>
          <a:xfrm>
            <a:off x="7315200" y="56386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6095880" y="54244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6095880" y="457200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6095880" y="35956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8229600" y="572940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0"/>
          <p:cNvSpPr/>
          <p:nvPr/>
        </p:nvSpPr>
        <p:spPr>
          <a:xfrm rot="-5400000">
            <a:off x="5211720" y="347544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an\Dropbox\Office\CS 188\Ketrina Art\Perceptron\DecisionRule.png" id="251" name="Google Shape;251;p10"/>
          <p:cNvPicPr preferRelativeResize="0"/>
          <p:nvPr/>
        </p:nvPicPr>
        <p:blipFill rotWithShape="1">
          <a:blip r:embed="rId4">
            <a:alphaModFix/>
          </a:blip>
          <a:srcRect b="53539" l="0" r="0" t="0"/>
          <a:stretch/>
        </p:blipFill>
        <p:spPr>
          <a:xfrm>
            <a:off x="5943600" y="1447920"/>
            <a:ext cx="5638320" cy="1860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2" name="Google Shape;252;p10"/>
          <p:cNvCxnSpPr/>
          <p:nvPr/>
        </p:nvCxnSpPr>
        <p:spPr>
          <a:xfrm flipH="1" rot="10800000">
            <a:off x="6391800" y="4827240"/>
            <a:ext cx="1554840" cy="77472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Binary Decision Rule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380880" y="14479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In the space of feature vectors</a:t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Examples are points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Any weight vector is a hyperplane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One side corresponds to Y=+1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Other corresponds to Y=-1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1600200" y="4724280"/>
            <a:ext cx="1676160" cy="11876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BIAS  : -3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free  :  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money :  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260" name="Google Shape;2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320" y="4111560"/>
            <a:ext cx="291600" cy="194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1"/>
          <p:cNvCxnSpPr/>
          <p:nvPr/>
        </p:nvCxnSpPr>
        <p:spPr>
          <a:xfrm>
            <a:off x="6400800" y="5638680"/>
            <a:ext cx="2361960" cy="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11"/>
          <p:cNvCxnSpPr/>
          <p:nvPr/>
        </p:nvCxnSpPr>
        <p:spPr>
          <a:xfrm rot="10800000">
            <a:off x="6400800" y="3504960"/>
            <a:ext cx="0" cy="213372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11"/>
          <p:cNvSpPr/>
          <p:nvPr/>
        </p:nvSpPr>
        <p:spPr>
          <a:xfrm>
            <a:off x="6248520" y="56386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7315200" y="56386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6095880" y="54244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6095880" y="457200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6095880" y="35956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1"/>
          <p:cNvSpPr/>
          <p:nvPr/>
        </p:nvSpPr>
        <p:spPr>
          <a:xfrm rot="-1185000">
            <a:off x="5790960" y="3962160"/>
            <a:ext cx="1117080" cy="2363400"/>
          </a:xfrm>
          <a:custGeom>
            <a:rect b="b" l="l" r="r" t="t"/>
            <a:pathLst>
              <a:path extrusionOk="0" h="1197" w="1510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49803"/>
                </a:srgbClr>
              </a:gs>
            </a:gsLst>
            <a:lin ang="20418000" scaled="0"/>
          </a:gradFill>
          <a:ln>
            <a:noFill/>
          </a:ln>
        </p:spPr>
      </p:sp>
      <p:cxnSp>
        <p:nvCxnSpPr>
          <p:cNvPr id="269" name="Google Shape;269;p11"/>
          <p:cNvCxnSpPr/>
          <p:nvPr/>
        </p:nvCxnSpPr>
        <p:spPr>
          <a:xfrm>
            <a:off x="6236640" y="3933720"/>
            <a:ext cx="1067760" cy="214776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0" name="Google Shape;270;p11"/>
          <p:cNvSpPr/>
          <p:nvPr/>
        </p:nvSpPr>
        <p:spPr>
          <a:xfrm>
            <a:off x="8229600" y="572940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1"/>
          <p:cNvSpPr/>
          <p:nvPr/>
        </p:nvSpPr>
        <p:spPr>
          <a:xfrm rot="-5400000">
            <a:off x="5211720" y="347544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1"/>
          <p:cNvSpPr/>
          <p:nvPr/>
        </p:nvSpPr>
        <p:spPr>
          <a:xfrm>
            <a:off x="7010280" y="411480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+1 = SPAM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1"/>
          <p:cNvSpPr/>
          <p:nvPr/>
        </p:nvSpPr>
        <p:spPr>
          <a:xfrm>
            <a:off x="4724280" y="556272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 = HAM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274" name="Google Shape;27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5720" y="6248520"/>
            <a:ext cx="1218960" cy="2696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Perceptron\DecisionRule.png" id="275" name="Google Shape;275;p11"/>
          <p:cNvPicPr preferRelativeResize="0"/>
          <p:nvPr/>
        </p:nvPicPr>
        <p:blipFill rotWithShape="1">
          <a:blip r:embed="rId5">
            <a:alphaModFix/>
          </a:blip>
          <a:srcRect b="53539" l="0" r="0" t="0"/>
          <a:stretch/>
        </p:blipFill>
        <p:spPr>
          <a:xfrm>
            <a:off x="5943600" y="1447920"/>
            <a:ext cx="5638320" cy="186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Weight Updates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an\Dropbox\Office\CS 188\Ketrina Art\Perceptron\WeightUpdates.png" id="281" name="Google Shape;2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680" y="1739880"/>
            <a:ext cx="7772040" cy="38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Learning: Binary Perceptron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304920" y="1371600"/>
            <a:ext cx="56383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Start with weights = 0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For each training instance: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Classify with current weights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If correct (i.e., y=y*), no change!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descr="C:\Users\Dan\Dropbox\Office\CS 188\Ketrina Art\Perceptron\PerceptronUpdate.png" id="289" name="Google Shape;289;p13"/>
          <p:cNvPicPr preferRelativeResize="0"/>
          <p:nvPr/>
        </p:nvPicPr>
        <p:blipFill rotWithShape="1">
          <a:blip r:embed="rId3">
            <a:alphaModFix/>
          </a:blip>
          <a:srcRect b="63390" l="4852" r="16277" t="0"/>
          <a:stretch/>
        </p:blipFill>
        <p:spPr>
          <a:xfrm>
            <a:off x="6477120" y="1219320"/>
            <a:ext cx="4800240" cy="19807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Perceptron\PerceptronUpdate.png" id="290" name="Google Shape;290;p13"/>
          <p:cNvPicPr preferRelativeResize="0"/>
          <p:nvPr/>
        </p:nvPicPr>
        <p:blipFill rotWithShape="1">
          <a:blip r:embed="rId3">
            <a:alphaModFix/>
          </a:blip>
          <a:srcRect b="30991" l="4852" r="16277" t="40849"/>
          <a:stretch/>
        </p:blipFill>
        <p:spPr>
          <a:xfrm>
            <a:off x="6477120" y="3352680"/>
            <a:ext cx="4800240" cy="1523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Perceptron\PerceptronUpdate.png" id="291" name="Google Shape;291;p13"/>
          <p:cNvPicPr preferRelativeResize="0"/>
          <p:nvPr/>
        </p:nvPicPr>
        <p:blipFill rotWithShape="1">
          <a:blip r:embed="rId3">
            <a:alphaModFix/>
          </a:blip>
          <a:srcRect b="0" l="4852" r="16277" t="70433"/>
          <a:stretch/>
        </p:blipFill>
        <p:spPr>
          <a:xfrm>
            <a:off x="6477120" y="4952880"/>
            <a:ext cx="4800240" cy="159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Learning: Binary Perceptron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304920" y="1371600"/>
            <a:ext cx="56383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Start with weights = 0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For each training instance: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Classify with current weights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If correct (i.e., y=y*), no change!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If wrong: adjust the weight vector by adding or subtracting the feature vector. Subtract if y* is -1.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descr="txp_fig" id="299" name="Google Shape;2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044" y="1170350"/>
            <a:ext cx="248444" cy="1334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00" name="Google Shape;3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9158" y="2199825"/>
            <a:ext cx="199543" cy="2545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01" name="Google Shape;3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5840" y="5924520"/>
            <a:ext cx="2507760" cy="380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02" name="Google Shape;30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38600" y="1726367"/>
            <a:ext cx="665252" cy="2811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emf" id="303" name="Google Shape;30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0400" y="2867040"/>
            <a:ext cx="3746160" cy="101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14"/>
          <p:cNvCxnSpPr/>
          <p:nvPr/>
        </p:nvCxnSpPr>
        <p:spPr>
          <a:xfrm rot="10800000">
            <a:off x="8419563" y="1449554"/>
            <a:ext cx="648300" cy="155370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14"/>
          <p:cNvCxnSpPr/>
          <p:nvPr/>
        </p:nvCxnSpPr>
        <p:spPr>
          <a:xfrm flipH="1">
            <a:off x="7685869" y="1449414"/>
            <a:ext cx="740700" cy="1109400"/>
          </a:xfrm>
          <a:prstGeom prst="straightConnector1">
            <a:avLst/>
          </a:prstGeom>
          <a:noFill/>
          <a:ln cap="flat" cmpd="sng" w="507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14"/>
          <p:cNvCxnSpPr/>
          <p:nvPr/>
        </p:nvCxnSpPr>
        <p:spPr>
          <a:xfrm rot="10800000">
            <a:off x="7685763" y="2517254"/>
            <a:ext cx="1382100" cy="486000"/>
          </a:xfrm>
          <a:prstGeom prst="straightConnector1">
            <a:avLst/>
          </a:prstGeom>
          <a:noFill/>
          <a:ln cap="flat" cmpd="sng" w="50750">
            <a:solidFill>
              <a:srgbClr val="CC00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14"/>
          <p:cNvCxnSpPr/>
          <p:nvPr/>
        </p:nvCxnSpPr>
        <p:spPr>
          <a:xfrm flipH="1">
            <a:off x="9098423" y="1876186"/>
            <a:ext cx="740700" cy="1109400"/>
          </a:xfrm>
          <a:prstGeom prst="straightConnector1">
            <a:avLst/>
          </a:prstGeom>
          <a:noFill/>
          <a:ln cap="flat" cmpd="sng" w="50750">
            <a:solidFill>
              <a:srgbClr val="CC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308" name="Google Shape;308;p14"/>
          <p:cNvSpPr/>
          <p:nvPr/>
        </p:nvSpPr>
        <p:spPr>
          <a:xfrm rot="-6885709">
            <a:off x="8838411" y="2150103"/>
            <a:ext cx="543907" cy="2108013"/>
          </a:xfrm>
          <a:custGeom>
            <a:rect b="b" l="l" r="r" t="t"/>
            <a:pathLst>
              <a:path extrusionOk="0" h="1197" w="1510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49803"/>
                </a:srgbClr>
              </a:gs>
            </a:gsLst>
            <a:lin ang="14982000" scaled="0"/>
          </a:gradFill>
          <a:ln>
            <a:noFill/>
          </a:ln>
        </p:spPr>
      </p:sp>
      <p:sp>
        <p:nvSpPr>
          <p:cNvPr id="309" name="Google Shape;309;p14"/>
          <p:cNvSpPr/>
          <p:nvPr/>
        </p:nvSpPr>
        <p:spPr>
          <a:xfrm rot="-9676424">
            <a:off x="9130998" y="1557954"/>
            <a:ext cx="479907" cy="2387600"/>
          </a:xfrm>
          <a:custGeom>
            <a:rect b="b" l="l" r="r" t="t"/>
            <a:pathLst>
              <a:path extrusionOk="0" h="1197" w="1510">
                <a:moveTo>
                  <a:pt x="1139" y="0"/>
                </a:moveTo>
                <a:lnTo>
                  <a:pt x="1510" y="1197"/>
                </a:lnTo>
                <a:lnTo>
                  <a:pt x="77" y="1101"/>
                </a:lnTo>
                <a:lnTo>
                  <a:pt x="0" y="378"/>
                </a:lnTo>
                <a:lnTo>
                  <a:pt x="1139" y="0"/>
                </a:lnTo>
                <a:close/>
              </a:path>
            </a:pathLst>
          </a:custGeom>
          <a:gradFill>
            <a:gsLst>
              <a:gs pos="0">
                <a:srgbClr val="003B00">
                  <a:alpha val="0"/>
                </a:srgbClr>
              </a:gs>
              <a:gs pos="100000">
                <a:srgbClr val="008000">
                  <a:alpha val="49803"/>
                </a:srgbClr>
              </a:gs>
            </a:gsLst>
            <a:lin ang="12174000" scaled="0"/>
          </a:gradFill>
          <a:ln>
            <a:noFill/>
          </a:ln>
        </p:spPr>
      </p:sp>
      <p:pic>
        <p:nvPicPr>
          <p:cNvPr id="310" name="Google Shape;31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6825" y="3906775"/>
            <a:ext cx="3603224" cy="279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Examples: Perceptron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5"/>
          <p:cNvSpPr txBox="1"/>
          <p:nvPr/>
        </p:nvSpPr>
        <p:spPr>
          <a:xfrm>
            <a:off x="4267080" y="1397160"/>
            <a:ext cx="7517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Separable Case</a:t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317" name="Google Shape;3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2040" y="2070000"/>
            <a:ext cx="4788000" cy="373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0200" y="2095560"/>
            <a:ext cx="4749840" cy="369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45000" y="2057400"/>
            <a:ext cx="4749840" cy="377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3480" y="2095560"/>
            <a:ext cx="4902120" cy="375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05320" y="2095560"/>
            <a:ext cx="4940280" cy="373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4240" y="2070000"/>
            <a:ext cx="4838760" cy="377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57600" y="2120760"/>
            <a:ext cx="471168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581280" y="2108160"/>
            <a:ext cx="4648320" cy="373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Multiclass Decision Rule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457200" y="1600200"/>
            <a:ext cx="44953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If we have multiple classes: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weight vector for each class: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Score (activation) of a class y: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descr="txp_fig" id="332" name="Google Shape;3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120" y="3733920"/>
            <a:ext cx="1418760" cy="380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" name="Google Shape;333;p16"/>
          <p:cNvGrpSpPr/>
          <p:nvPr/>
        </p:nvGrpSpPr>
        <p:grpSpPr>
          <a:xfrm>
            <a:off x="7696080" y="3706920"/>
            <a:ext cx="2285640" cy="2209320"/>
            <a:chOff x="7696080" y="3706920"/>
            <a:chExt cx="2285640" cy="2209320"/>
          </a:xfrm>
        </p:grpSpPr>
        <p:sp>
          <p:nvSpPr>
            <p:cNvPr id="334" name="Google Shape;334;p16"/>
            <p:cNvSpPr/>
            <p:nvPr/>
          </p:nvSpPr>
          <p:spPr>
            <a:xfrm>
              <a:off x="7924680" y="3706920"/>
              <a:ext cx="1752120" cy="837720"/>
            </a:xfrm>
            <a:custGeom>
              <a:rect b="b" l="l" r="r" t="t"/>
              <a:pathLst>
                <a:path extrusionOk="0" h="528" w="1104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5" name="Google Shape;335;p16"/>
            <p:cNvSpPr/>
            <p:nvPr/>
          </p:nvSpPr>
          <p:spPr>
            <a:xfrm>
              <a:off x="9067680" y="4164120"/>
              <a:ext cx="914040" cy="1599840"/>
            </a:xfrm>
            <a:custGeom>
              <a:rect b="b" l="l" r="r" t="t"/>
              <a:pathLst>
                <a:path extrusionOk="0" h="1008" w="576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336" name="Google Shape;336;p16"/>
            <p:cNvSpPr/>
            <p:nvPr/>
          </p:nvSpPr>
          <p:spPr>
            <a:xfrm>
              <a:off x="7696080" y="4545000"/>
              <a:ext cx="1371240" cy="1371240"/>
            </a:xfrm>
            <a:custGeom>
              <a:rect b="b" l="l" r="r" t="t"/>
              <a:pathLst>
                <a:path extrusionOk="0" h="864" w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0"/>
            </a:gradFill>
            <a:ln>
              <a:noFill/>
            </a:ln>
          </p:spPr>
        </p:sp>
        <p:sp>
          <p:nvSpPr>
            <p:cNvPr id="337" name="Google Shape;337;p16"/>
            <p:cNvSpPr/>
            <p:nvPr/>
          </p:nvSpPr>
          <p:spPr>
            <a:xfrm>
              <a:off x="7924680" y="4164120"/>
              <a:ext cx="1752120" cy="609120"/>
            </a:xfrm>
            <a:custGeom>
              <a:rect b="b" l="l" r="r" t="t"/>
              <a:pathLst>
                <a:path extrusionOk="0" h="384" w="110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38" name="Google Shape;338;p16"/>
            <p:cNvSpPr/>
            <p:nvPr/>
          </p:nvSpPr>
          <p:spPr>
            <a:xfrm>
              <a:off x="8915400" y="4164120"/>
              <a:ext cx="761760" cy="1599840"/>
            </a:xfrm>
            <a:custGeom>
              <a:rect b="b" l="l" r="r" t="t"/>
              <a:pathLst>
                <a:path extrusionOk="0" h="1008" w="480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39" name="Google Shape;339;p16"/>
            <p:cNvSpPr/>
            <p:nvPr/>
          </p:nvSpPr>
          <p:spPr>
            <a:xfrm>
              <a:off x="7924680" y="4545000"/>
              <a:ext cx="1142640" cy="1218960"/>
            </a:xfrm>
            <a:custGeom>
              <a:rect b="b" l="l" r="r" t="t"/>
              <a:pathLst>
                <a:path extrusionOk="0" h="768" w="720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0"/>
            </a:gra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</p:grpSp>
      <p:pic>
        <p:nvPicPr>
          <p:cNvPr descr="txp_fig" id="340" name="Google Shape;34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5577480"/>
            <a:ext cx="3352320" cy="52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1" name="Google Shape;34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2400" y="3402000"/>
            <a:ext cx="1523520" cy="218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2" name="Google Shape;342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5200" y="5459400"/>
            <a:ext cx="818640" cy="48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3" name="Google Shape;34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53480" y="5307120"/>
            <a:ext cx="818640" cy="48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4" name="Google Shape;344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05120" y="2666880"/>
            <a:ext cx="468000" cy="29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16"/>
          <p:cNvCxnSpPr/>
          <p:nvPr/>
        </p:nvCxnSpPr>
        <p:spPr>
          <a:xfrm rot="10800000">
            <a:off x="8686800" y="3782880"/>
            <a:ext cx="228600" cy="99072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6" name="Google Shape;346;p16"/>
          <p:cNvCxnSpPr/>
          <p:nvPr/>
        </p:nvCxnSpPr>
        <p:spPr>
          <a:xfrm>
            <a:off x="8915400" y="4773600"/>
            <a:ext cx="1066680" cy="38088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7" name="Google Shape;347;p16"/>
          <p:cNvCxnSpPr/>
          <p:nvPr/>
        </p:nvCxnSpPr>
        <p:spPr>
          <a:xfrm flipH="1">
            <a:off x="8229600" y="4773600"/>
            <a:ext cx="685800" cy="60948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p16"/>
          <p:cNvSpPr/>
          <p:nvPr/>
        </p:nvSpPr>
        <p:spPr>
          <a:xfrm>
            <a:off x="5791320" y="6324480"/>
            <a:ext cx="6171840" cy="333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= multiclass where the negative class has weight zero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349" name="Google Shape;349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39080" y="3809880"/>
            <a:ext cx="337680" cy="196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0" name="Google Shape;350;p1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924680" y="4984920"/>
            <a:ext cx="352080" cy="196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51" name="Google Shape;351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829800" y="4800600"/>
            <a:ext cx="352080" cy="21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Perceptron\DecisionRule.png" id="352" name="Google Shape;352;p16"/>
          <p:cNvPicPr preferRelativeResize="0"/>
          <p:nvPr/>
        </p:nvPicPr>
        <p:blipFill rotWithShape="1">
          <a:blip r:embed="rId12">
            <a:alphaModFix/>
          </a:blip>
          <a:srcRect b="0" l="0" r="0" t="49442"/>
          <a:stretch/>
        </p:blipFill>
        <p:spPr>
          <a:xfrm>
            <a:off x="6324480" y="1378440"/>
            <a:ext cx="4647960" cy="166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Learning: Multiclass Perceptron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7"/>
          <p:cNvSpPr txBox="1"/>
          <p:nvPr/>
        </p:nvSpPr>
        <p:spPr>
          <a:xfrm>
            <a:off x="1066680" y="1600200"/>
            <a:ext cx="56383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Start with all weights = 0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Pick up training examples one by one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Predict with current weights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If correct, no change!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If wrong: lower score of wrong answer, raise score of right answer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descr="txp_fig" id="359" name="Google Shape;3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120" y="4952880"/>
            <a:ext cx="2695320" cy="40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0" name="Google Shape;3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8400" y="5638680"/>
            <a:ext cx="3042720" cy="436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1" name="Google Shape;36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2971800"/>
            <a:ext cx="3663720" cy="363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17"/>
          <p:cNvCxnSpPr/>
          <p:nvPr/>
        </p:nvCxnSpPr>
        <p:spPr>
          <a:xfrm rot="10800000">
            <a:off x="9067680" y="2666880"/>
            <a:ext cx="304920" cy="114300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3" name="Google Shape;363;p17"/>
          <p:cNvCxnSpPr/>
          <p:nvPr/>
        </p:nvCxnSpPr>
        <p:spPr>
          <a:xfrm flipH="1" rot="10800000">
            <a:off x="9372600" y="3200400"/>
            <a:ext cx="1218960" cy="60948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4" name="Google Shape;364;p17"/>
          <p:cNvCxnSpPr/>
          <p:nvPr/>
        </p:nvCxnSpPr>
        <p:spPr>
          <a:xfrm flipH="1">
            <a:off x="9144000" y="3809880"/>
            <a:ext cx="228600" cy="76212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xp_fig" id="365" name="Google Shape;36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39080" y="2362320"/>
            <a:ext cx="436320" cy="272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66" name="Google Shape;366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16920" y="4680000"/>
            <a:ext cx="525240" cy="326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7" name="Google Shape;367;p17"/>
          <p:cNvCxnSpPr/>
          <p:nvPr/>
        </p:nvCxnSpPr>
        <p:spPr>
          <a:xfrm flipH="1" rot="10800000">
            <a:off x="9372600" y="3200400"/>
            <a:ext cx="75960" cy="609480"/>
          </a:xfrm>
          <a:prstGeom prst="straightConnector1">
            <a:avLst/>
          </a:prstGeom>
          <a:noFill/>
          <a:ln cap="flat" cmpd="sng" w="507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xp_fig" id="368" name="Google Shape;368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448920" y="2819520"/>
            <a:ext cx="218880" cy="34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17"/>
          <p:cNvCxnSpPr/>
          <p:nvPr/>
        </p:nvCxnSpPr>
        <p:spPr>
          <a:xfrm flipH="1">
            <a:off x="8991360" y="2666880"/>
            <a:ext cx="76320" cy="609480"/>
          </a:xfrm>
          <a:prstGeom prst="straightConnector1">
            <a:avLst/>
          </a:prstGeom>
          <a:noFill/>
          <a:ln cap="flat" cmpd="sng" w="507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17"/>
          <p:cNvCxnSpPr/>
          <p:nvPr/>
        </p:nvCxnSpPr>
        <p:spPr>
          <a:xfrm rot="10800000">
            <a:off x="8991360" y="3276360"/>
            <a:ext cx="381240" cy="533520"/>
          </a:xfrm>
          <a:prstGeom prst="straightConnector1">
            <a:avLst/>
          </a:prstGeom>
          <a:noFill/>
          <a:ln cap="flat" cmpd="sng" w="50750">
            <a:solidFill>
              <a:srgbClr val="CC00CC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1" name="Google Shape;371;p17"/>
          <p:cNvCxnSpPr/>
          <p:nvPr/>
        </p:nvCxnSpPr>
        <p:spPr>
          <a:xfrm flipH="1" rot="10800000">
            <a:off x="10591560" y="2590560"/>
            <a:ext cx="76320" cy="609840"/>
          </a:xfrm>
          <a:prstGeom prst="straightConnector1">
            <a:avLst/>
          </a:prstGeom>
          <a:noFill/>
          <a:ln cap="flat" cmpd="sng" w="507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2" name="Google Shape;372;p17"/>
          <p:cNvCxnSpPr/>
          <p:nvPr/>
        </p:nvCxnSpPr>
        <p:spPr>
          <a:xfrm flipH="1" rot="10800000">
            <a:off x="9372600" y="2590560"/>
            <a:ext cx="1295280" cy="1219320"/>
          </a:xfrm>
          <a:prstGeom prst="straightConnector1">
            <a:avLst/>
          </a:prstGeom>
          <a:noFill/>
          <a:ln cap="flat" cmpd="sng" w="50750">
            <a:solidFill>
              <a:srgbClr val="CC00CC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xp_fig" id="373" name="Google Shape;373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28160" y="3635280"/>
            <a:ext cx="563040" cy="326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8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Example: Multiclass Perceptron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8"/>
          <p:cNvSpPr/>
          <p:nvPr/>
        </p:nvSpPr>
        <p:spPr>
          <a:xfrm>
            <a:off x="1046160" y="4568760"/>
            <a:ext cx="1904760" cy="17362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BIAS  : 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win   : 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game  : 0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vote  : 0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  : 0 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380" name="Google Shape;3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520" y="3971880"/>
            <a:ext cx="179208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8"/>
          <p:cNvSpPr/>
          <p:nvPr/>
        </p:nvSpPr>
        <p:spPr>
          <a:xfrm>
            <a:off x="5135400" y="4568760"/>
            <a:ext cx="1904760" cy="17362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BIAS  : 0 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win   : 0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game  : 0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vote  : 0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  : 0 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382" name="Google Shape;3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2880" y="3952800"/>
            <a:ext cx="214272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8"/>
          <p:cNvSpPr/>
          <p:nvPr/>
        </p:nvSpPr>
        <p:spPr>
          <a:xfrm>
            <a:off x="9296280" y="4575240"/>
            <a:ext cx="1904760" cy="17362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BIAS  : 0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win   : 0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game  : 0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vote  : 0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  : 0 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384" name="Google Shape;38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89960" y="3952800"/>
            <a:ext cx="1382400" cy="29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8"/>
          <p:cNvSpPr/>
          <p:nvPr/>
        </p:nvSpPr>
        <p:spPr>
          <a:xfrm>
            <a:off x="1219320" y="1523880"/>
            <a:ext cx="28951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“win the vote”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/>
          <p:nvPr/>
        </p:nvSpPr>
        <p:spPr>
          <a:xfrm>
            <a:off x="1219320" y="2147760"/>
            <a:ext cx="28951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“win the election”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8"/>
          <p:cNvSpPr/>
          <p:nvPr/>
        </p:nvSpPr>
        <p:spPr>
          <a:xfrm>
            <a:off x="1219320" y="2757600"/>
            <a:ext cx="289512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“win the game”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3886200" y="156816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 1 0 1 1]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8"/>
          <p:cNvSpPr/>
          <p:nvPr/>
        </p:nvSpPr>
        <p:spPr>
          <a:xfrm>
            <a:off x="2874960" y="419112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7160760" y="419112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11109240" y="417708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7035120" y="4575240"/>
            <a:ext cx="508320" cy="14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2970360" y="4580640"/>
            <a:ext cx="508320" cy="14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4076640" y="220356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 1 0 0 1]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8"/>
          <p:cNvSpPr/>
          <p:nvPr/>
        </p:nvSpPr>
        <p:spPr>
          <a:xfrm>
            <a:off x="3499920" y="419940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8"/>
          <p:cNvSpPr/>
          <p:nvPr/>
        </p:nvSpPr>
        <p:spPr>
          <a:xfrm>
            <a:off x="7672680" y="417708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18"/>
          <p:cNvSpPr/>
          <p:nvPr/>
        </p:nvSpPr>
        <p:spPr>
          <a:xfrm>
            <a:off x="11486160" y="418248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3826440" y="282744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 1 1 0 1]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8"/>
          <p:cNvSpPr/>
          <p:nvPr/>
        </p:nvSpPr>
        <p:spPr>
          <a:xfrm>
            <a:off x="4060080" y="419112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8"/>
          <p:cNvSpPr/>
          <p:nvPr/>
        </p:nvSpPr>
        <p:spPr>
          <a:xfrm>
            <a:off x="8155440" y="4198320"/>
            <a:ext cx="1752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8"/>
          <p:cNvSpPr/>
          <p:nvPr/>
        </p:nvSpPr>
        <p:spPr>
          <a:xfrm>
            <a:off x="4191120" y="4580640"/>
            <a:ext cx="508320" cy="14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8133840" y="4553640"/>
            <a:ext cx="508320" cy="146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9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Properties of Perceptrons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457200" y="1600200"/>
            <a:ext cx="792432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Separability: true if some parameters get the training set perfectly correct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Convergence: if the training is separable, perceptron will eventually converge (binary case)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Mistake Bound: the maximum number of mistakes (binary case) related to the </a:t>
            </a:r>
            <a:r>
              <a:rPr b="0" i="1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margin</a:t>
            </a: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 or degree of separability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cxnSp>
        <p:nvCxnSpPr>
          <p:cNvPr id="409" name="Google Shape;409;p19"/>
          <p:cNvCxnSpPr/>
          <p:nvPr/>
        </p:nvCxnSpPr>
        <p:spPr>
          <a:xfrm>
            <a:off x="9310680" y="4711680"/>
            <a:ext cx="1143000" cy="160020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10" name="Google Shape;410;p19"/>
          <p:cNvGrpSpPr/>
          <p:nvPr/>
        </p:nvGrpSpPr>
        <p:grpSpPr>
          <a:xfrm>
            <a:off x="8777160" y="4788360"/>
            <a:ext cx="1981080" cy="1600200"/>
            <a:chOff x="8777160" y="4788360"/>
            <a:chExt cx="1981080" cy="1600200"/>
          </a:xfrm>
        </p:grpSpPr>
        <p:cxnSp>
          <p:nvCxnSpPr>
            <p:cNvPr id="411" name="Google Shape;411;p19"/>
            <p:cNvCxnSpPr/>
            <p:nvPr/>
          </p:nvCxnSpPr>
          <p:spPr>
            <a:xfrm>
              <a:off x="9158040" y="5473440"/>
              <a:ext cx="15264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12" name="Google Shape;412;p19"/>
            <p:cNvGrpSpPr/>
            <p:nvPr/>
          </p:nvGrpSpPr>
          <p:grpSpPr>
            <a:xfrm>
              <a:off x="10301040" y="5169600"/>
              <a:ext cx="152640" cy="152280"/>
              <a:chOff x="10301040" y="5169600"/>
              <a:chExt cx="152640" cy="152280"/>
            </a:xfrm>
          </p:grpSpPr>
          <p:cxnSp>
            <p:nvCxnSpPr>
              <p:cNvPr id="413" name="Google Shape;413;p19"/>
              <p:cNvCxnSpPr/>
              <p:nvPr/>
            </p:nvCxnSpPr>
            <p:spPr>
              <a:xfrm>
                <a:off x="10301040" y="5244840"/>
                <a:ext cx="15264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4" name="Google Shape;414;p19"/>
              <p:cNvCxnSpPr/>
              <p:nvPr/>
            </p:nvCxnSpPr>
            <p:spPr>
              <a:xfrm>
                <a:off x="10378080" y="5169600"/>
                <a:ext cx="0" cy="15228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15" name="Google Shape;415;p19"/>
            <p:cNvCxnSpPr/>
            <p:nvPr/>
          </p:nvCxnSpPr>
          <p:spPr>
            <a:xfrm>
              <a:off x="9158040" y="5930640"/>
              <a:ext cx="15264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6" name="Google Shape;416;p19"/>
            <p:cNvCxnSpPr/>
            <p:nvPr/>
          </p:nvCxnSpPr>
          <p:spPr>
            <a:xfrm>
              <a:off x="9767880" y="6006960"/>
              <a:ext cx="15228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19"/>
            <p:cNvCxnSpPr/>
            <p:nvPr/>
          </p:nvCxnSpPr>
          <p:spPr>
            <a:xfrm>
              <a:off x="8777160" y="5626080"/>
              <a:ext cx="15228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19"/>
            <p:cNvCxnSpPr/>
            <p:nvPr/>
          </p:nvCxnSpPr>
          <p:spPr>
            <a:xfrm>
              <a:off x="9158040" y="5092560"/>
              <a:ext cx="15264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19" name="Google Shape;419;p19"/>
            <p:cNvGrpSpPr/>
            <p:nvPr/>
          </p:nvGrpSpPr>
          <p:grpSpPr>
            <a:xfrm>
              <a:off x="10453680" y="5626800"/>
              <a:ext cx="152280" cy="152280"/>
              <a:chOff x="10453680" y="5626800"/>
              <a:chExt cx="152280" cy="152280"/>
            </a:xfrm>
          </p:grpSpPr>
          <p:cxnSp>
            <p:nvCxnSpPr>
              <p:cNvPr id="420" name="Google Shape;420;p19"/>
              <p:cNvCxnSpPr/>
              <p:nvPr/>
            </p:nvCxnSpPr>
            <p:spPr>
              <a:xfrm>
                <a:off x="10453680" y="5702040"/>
                <a:ext cx="15228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1" name="Google Shape;421;p19"/>
              <p:cNvCxnSpPr/>
              <p:nvPr/>
            </p:nvCxnSpPr>
            <p:spPr>
              <a:xfrm>
                <a:off x="10530360" y="5626800"/>
                <a:ext cx="0" cy="15228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2" name="Google Shape;422;p19"/>
            <p:cNvGrpSpPr/>
            <p:nvPr/>
          </p:nvGrpSpPr>
          <p:grpSpPr>
            <a:xfrm>
              <a:off x="9920160" y="5093280"/>
              <a:ext cx="152280" cy="152280"/>
              <a:chOff x="9920160" y="5093280"/>
              <a:chExt cx="152280" cy="152280"/>
            </a:xfrm>
          </p:grpSpPr>
          <p:cxnSp>
            <p:nvCxnSpPr>
              <p:cNvPr id="423" name="Google Shape;423;p19"/>
              <p:cNvCxnSpPr/>
              <p:nvPr/>
            </p:nvCxnSpPr>
            <p:spPr>
              <a:xfrm>
                <a:off x="9920160" y="5168880"/>
                <a:ext cx="15228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4" name="Google Shape;424;p19"/>
              <p:cNvCxnSpPr/>
              <p:nvPr/>
            </p:nvCxnSpPr>
            <p:spPr>
              <a:xfrm>
                <a:off x="9997200" y="5093280"/>
                <a:ext cx="0" cy="15228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5" name="Google Shape;425;p19"/>
            <p:cNvGrpSpPr/>
            <p:nvPr/>
          </p:nvGrpSpPr>
          <p:grpSpPr>
            <a:xfrm>
              <a:off x="9996480" y="4788360"/>
              <a:ext cx="152280" cy="152640"/>
              <a:chOff x="9996480" y="4788360"/>
              <a:chExt cx="152280" cy="152640"/>
            </a:xfrm>
          </p:grpSpPr>
          <p:cxnSp>
            <p:nvCxnSpPr>
              <p:cNvPr id="426" name="Google Shape;426;p19"/>
              <p:cNvCxnSpPr/>
              <p:nvPr/>
            </p:nvCxnSpPr>
            <p:spPr>
              <a:xfrm>
                <a:off x="9996480" y="4863960"/>
                <a:ext cx="15228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7" name="Google Shape;427;p19"/>
              <p:cNvCxnSpPr/>
              <p:nvPr/>
            </p:nvCxnSpPr>
            <p:spPr>
              <a:xfrm>
                <a:off x="10073160" y="4788360"/>
                <a:ext cx="0" cy="15264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8" name="Google Shape;428;p19"/>
            <p:cNvGrpSpPr/>
            <p:nvPr/>
          </p:nvGrpSpPr>
          <p:grpSpPr>
            <a:xfrm>
              <a:off x="10453680" y="4864680"/>
              <a:ext cx="152280" cy="152280"/>
              <a:chOff x="10453680" y="4864680"/>
              <a:chExt cx="152280" cy="152280"/>
            </a:xfrm>
          </p:grpSpPr>
          <p:cxnSp>
            <p:nvCxnSpPr>
              <p:cNvPr id="429" name="Google Shape;429;p19"/>
              <p:cNvCxnSpPr/>
              <p:nvPr/>
            </p:nvCxnSpPr>
            <p:spPr>
              <a:xfrm>
                <a:off x="10453680" y="4940280"/>
                <a:ext cx="15228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0" name="Google Shape;430;p19"/>
              <p:cNvCxnSpPr/>
              <p:nvPr/>
            </p:nvCxnSpPr>
            <p:spPr>
              <a:xfrm>
                <a:off x="10530360" y="4864680"/>
                <a:ext cx="0" cy="15228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31" name="Google Shape;431;p19"/>
            <p:cNvGrpSpPr/>
            <p:nvPr/>
          </p:nvGrpSpPr>
          <p:grpSpPr>
            <a:xfrm>
              <a:off x="9234360" y="6236280"/>
              <a:ext cx="152280" cy="152280"/>
              <a:chOff x="9234360" y="6236280"/>
              <a:chExt cx="152280" cy="152280"/>
            </a:xfrm>
          </p:grpSpPr>
          <p:cxnSp>
            <p:nvCxnSpPr>
              <p:cNvPr id="432" name="Google Shape;432;p19"/>
              <p:cNvCxnSpPr/>
              <p:nvPr/>
            </p:nvCxnSpPr>
            <p:spPr>
              <a:xfrm>
                <a:off x="9234360" y="6311880"/>
                <a:ext cx="15228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p19"/>
              <p:cNvCxnSpPr/>
              <p:nvPr/>
            </p:nvCxnSpPr>
            <p:spPr>
              <a:xfrm>
                <a:off x="9311400" y="6236280"/>
                <a:ext cx="0" cy="15228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34" name="Google Shape;434;p19"/>
            <p:cNvCxnSpPr/>
            <p:nvPr/>
          </p:nvCxnSpPr>
          <p:spPr>
            <a:xfrm>
              <a:off x="10605960" y="5321160"/>
              <a:ext cx="15228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35" name="Google Shape;435;p19"/>
          <p:cNvCxnSpPr/>
          <p:nvPr/>
        </p:nvCxnSpPr>
        <p:spPr>
          <a:xfrm>
            <a:off x="9296280" y="2108160"/>
            <a:ext cx="1143000" cy="160020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36" name="Google Shape;436;p19"/>
          <p:cNvGrpSpPr/>
          <p:nvPr/>
        </p:nvGrpSpPr>
        <p:grpSpPr>
          <a:xfrm>
            <a:off x="8762760" y="2184840"/>
            <a:ext cx="2032200" cy="1569240"/>
            <a:chOff x="8762760" y="2184840"/>
            <a:chExt cx="2032200" cy="1569240"/>
          </a:xfrm>
        </p:grpSpPr>
        <p:cxnSp>
          <p:nvCxnSpPr>
            <p:cNvPr id="437" name="Google Shape;437;p19"/>
            <p:cNvCxnSpPr/>
            <p:nvPr/>
          </p:nvCxnSpPr>
          <p:spPr>
            <a:xfrm>
              <a:off x="9144000" y="2869920"/>
              <a:ext cx="15228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38" name="Google Shape;438;p19"/>
            <p:cNvGrpSpPr/>
            <p:nvPr/>
          </p:nvGrpSpPr>
          <p:grpSpPr>
            <a:xfrm>
              <a:off x="10287000" y="2566080"/>
              <a:ext cx="152280" cy="152280"/>
              <a:chOff x="10287000" y="2566080"/>
              <a:chExt cx="152280" cy="152280"/>
            </a:xfrm>
          </p:grpSpPr>
          <p:cxnSp>
            <p:nvCxnSpPr>
              <p:cNvPr id="439" name="Google Shape;439;p19"/>
              <p:cNvCxnSpPr/>
              <p:nvPr/>
            </p:nvCxnSpPr>
            <p:spPr>
              <a:xfrm>
                <a:off x="10287000" y="2641320"/>
                <a:ext cx="15228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9"/>
              <p:cNvCxnSpPr/>
              <p:nvPr/>
            </p:nvCxnSpPr>
            <p:spPr>
              <a:xfrm>
                <a:off x="10363680" y="2566080"/>
                <a:ext cx="0" cy="15228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41" name="Google Shape;441;p19"/>
            <p:cNvCxnSpPr/>
            <p:nvPr/>
          </p:nvCxnSpPr>
          <p:spPr>
            <a:xfrm>
              <a:off x="9144000" y="3327120"/>
              <a:ext cx="15228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2" name="Google Shape;442;p19"/>
            <p:cNvCxnSpPr/>
            <p:nvPr/>
          </p:nvCxnSpPr>
          <p:spPr>
            <a:xfrm>
              <a:off x="9753480" y="3403440"/>
              <a:ext cx="15228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3" name="Google Shape;443;p19"/>
            <p:cNvCxnSpPr/>
            <p:nvPr/>
          </p:nvCxnSpPr>
          <p:spPr>
            <a:xfrm>
              <a:off x="8762760" y="3022560"/>
              <a:ext cx="15264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4" name="Google Shape;444;p19"/>
            <p:cNvCxnSpPr/>
            <p:nvPr/>
          </p:nvCxnSpPr>
          <p:spPr>
            <a:xfrm>
              <a:off x="9144000" y="2489040"/>
              <a:ext cx="15228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5" name="Google Shape;445;p19"/>
            <p:cNvGrpSpPr/>
            <p:nvPr/>
          </p:nvGrpSpPr>
          <p:grpSpPr>
            <a:xfrm>
              <a:off x="10439280" y="3023280"/>
              <a:ext cx="152280" cy="152280"/>
              <a:chOff x="10439280" y="3023280"/>
              <a:chExt cx="152280" cy="152280"/>
            </a:xfrm>
          </p:grpSpPr>
          <p:cxnSp>
            <p:nvCxnSpPr>
              <p:cNvPr id="446" name="Google Shape;446;p19"/>
              <p:cNvCxnSpPr/>
              <p:nvPr/>
            </p:nvCxnSpPr>
            <p:spPr>
              <a:xfrm>
                <a:off x="10439280" y="3098520"/>
                <a:ext cx="15228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7" name="Google Shape;447;p19"/>
              <p:cNvCxnSpPr/>
              <p:nvPr/>
            </p:nvCxnSpPr>
            <p:spPr>
              <a:xfrm>
                <a:off x="10516320" y="3023280"/>
                <a:ext cx="0" cy="15228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48" name="Google Shape;448;p19"/>
            <p:cNvGrpSpPr/>
            <p:nvPr/>
          </p:nvGrpSpPr>
          <p:grpSpPr>
            <a:xfrm>
              <a:off x="9905760" y="2489760"/>
              <a:ext cx="152640" cy="152280"/>
              <a:chOff x="9905760" y="2489760"/>
              <a:chExt cx="152640" cy="152280"/>
            </a:xfrm>
          </p:grpSpPr>
          <p:cxnSp>
            <p:nvCxnSpPr>
              <p:cNvPr id="449" name="Google Shape;449;p19"/>
              <p:cNvCxnSpPr/>
              <p:nvPr/>
            </p:nvCxnSpPr>
            <p:spPr>
              <a:xfrm>
                <a:off x="9905760" y="2565360"/>
                <a:ext cx="15264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" name="Google Shape;450;p19"/>
              <p:cNvCxnSpPr/>
              <p:nvPr/>
            </p:nvCxnSpPr>
            <p:spPr>
              <a:xfrm>
                <a:off x="9982800" y="2489760"/>
                <a:ext cx="0" cy="15228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1" name="Google Shape;451;p19"/>
            <p:cNvGrpSpPr/>
            <p:nvPr/>
          </p:nvGrpSpPr>
          <p:grpSpPr>
            <a:xfrm>
              <a:off x="9982080" y="2184840"/>
              <a:ext cx="152280" cy="152640"/>
              <a:chOff x="9982080" y="2184840"/>
              <a:chExt cx="152280" cy="152640"/>
            </a:xfrm>
          </p:grpSpPr>
          <p:cxnSp>
            <p:nvCxnSpPr>
              <p:cNvPr id="452" name="Google Shape;452;p19"/>
              <p:cNvCxnSpPr/>
              <p:nvPr/>
            </p:nvCxnSpPr>
            <p:spPr>
              <a:xfrm>
                <a:off x="9982080" y="2260440"/>
                <a:ext cx="15228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19"/>
              <p:cNvCxnSpPr/>
              <p:nvPr/>
            </p:nvCxnSpPr>
            <p:spPr>
              <a:xfrm>
                <a:off x="10059120" y="2184840"/>
                <a:ext cx="0" cy="15264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4" name="Google Shape;454;p19"/>
            <p:cNvGrpSpPr/>
            <p:nvPr/>
          </p:nvGrpSpPr>
          <p:grpSpPr>
            <a:xfrm>
              <a:off x="10439280" y="2261160"/>
              <a:ext cx="152280" cy="152280"/>
              <a:chOff x="10439280" y="2261160"/>
              <a:chExt cx="152280" cy="152280"/>
            </a:xfrm>
          </p:grpSpPr>
          <p:cxnSp>
            <p:nvCxnSpPr>
              <p:cNvPr id="455" name="Google Shape;455;p19"/>
              <p:cNvCxnSpPr/>
              <p:nvPr/>
            </p:nvCxnSpPr>
            <p:spPr>
              <a:xfrm>
                <a:off x="10439280" y="2336760"/>
                <a:ext cx="15228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6" name="Google Shape;456;p19"/>
              <p:cNvCxnSpPr/>
              <p:nvPr/>
            </p:nvCxnSpPr>
            <p:spPr>
              <a:xfrm>
                <a:off x="10516320" y="2261160"/>
                <a:ext cx="0" cy="15228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57" name="Google Shape;457;p19"/>
            <p:cNvGrpSpPr/>
            <p:nvPr/>
          </p:nvGrpSpPr>
          <p:grpSpPr>
            <a:xfrm>
              <a:off x="10642320" y="2648520"/>
              <a:ext cx="152640" cy="152280"/>
              <a:chOff x="10642320" y="2648520"/>
              <a:chExt cx="152640" cy="152280"/>
            </a:xfrm>
          </p:grpSpPr>
          <p:cxnSp>
            <p:nvCxnSpPr>
              <p:cNvPr id="458" name="Google Shape;458;p19"/>
              <p:cNvCxnSpPr/>
              <p:nvPr/>
            </p:nvCxnSpPr>
            <p:spPr>
              <a:xfrm>
                <a:off x="10642320" y="2724120"/>
                <a:ext cx="15264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9" name="Google Shape;459;p19"/>
              <p:cNvCxnSpPr/>
              <p:nvPr/>
            </p:nvCxnSpPr>
            <p:spPr>
              <a:xfrm>
                <a:off x="10719360" y="2648520"/>
                <a:ext cx="0" cy="15228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0066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60" name="Google Shape;460;p19"/>
            <p:cNvCxnSpPr/>
            <p:nvPr/>
          </p:nvCxnSpPr>
          <p:spPr>
            <a:xfrm>
              <a:off x="9300960" y="3754080"/>
              <a:ext cx="152280" cy="0"/>
            </a:xfrm>
            <a:prstGeom prst="straightConnector1">
              <a:avLst/>
            </a:prstGeom>
            <a:noFill/>
            <a:ln cap="flat" cmpd="sng" w="507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1" name="Google Shape;461;p19"/>
          <p:cNvSpPr/>
          <p:nvPr/>
        </p:nvSpPr>
        <p:spPr>
          <a:xfrm>
            <a:off x="9036000" y="1371600"/>
            <a:ext cx="18442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Separable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9"/>
          <p:cNvSpPr/>
          <p:nvPr/>
        </p:nvSpPr>
        <p:spPr>
          <a:xfrm>
            <a:off x="8823240" y="3983040"/>
            <a:ext cx="248076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Non-Separable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Practical Tip: Baselines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First step: get a </a:t>
            </a:r>
            <a:r>
              <a:rPr b="0" i="0" lang="en-US" sz="2400" u="none" cap="none" strike="noStrike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baseline</a:t>
            </a:r>
            <a:endParaRPr b="0" i="0" sz="2400" u="none" cap="none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Baselines are very simple “straw man” procedures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Help determine how hard the task is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Help know what a “good” accuracy is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Weak baseline: most frequent label classifier</a:t>
            </a:r>
            <a:endParaRPr b="0" i="0" sz="2400" u="none" cap="none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Gives all test instances whatever label was most common in the training set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E.g. for spam filtering, might label everything as ham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Accuracy might be very high if the problem is skewed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E.g. calling everything “ham” gets 66%, so a classifier that gets 70% isn’t very good…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For real research, usually use previous work as a (strong) baseline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Problems with the Perceptron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0"/>
          <p:cNvSpPr txBox="1"/>
          <p:nvPr/>
        </p:nvSpPr>
        <p:spPr>
          <a:xfrm>
            <a:off x="304920" y="1600200"/>
            <a:ext cx="4952520" cy="480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Noise: if the data isn’t separable, weights might thrash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Averaging weight vectors over time can help (averaged perceptron)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Mediocre generalization: finds a “barely” separating solution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Overtraining: test / held-out accuracy usually rises, then falls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Overtraining is a kind of overfitting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grpSp>
        <p:nvGrpSpPr>
          <p:cNvPr id="469" name="Google Shape;469;p20"/>
          <p:cNvGrpSpPr/>
          <p:nvPr/>
        </p:nvGrpSpPr>
        <p:grpSpPr>
          <a:xfrm>
            <a:off x="6095880" y="4648320"/>
            <a:ext cx="2057400" cy="1881000"/>
            <a:chOff x="6095880" y="4648320"/>
            <a:chExt cx="2057400" cy="1881000"/>
          </a:xfrm>
        </p:grpSpPr>
        <p:cxnSp>
          <p:nvCxnSpPr>
            <p:cNvPr id="470" name="Google Shape;470;p20"/>
            <p:cNvCxnSpPr/>
            <p:nvPr/>
          </p:nvCxnSpPr>
          <p:spPr>
            <a:xfrm>
              <a:off x="6424200" y="6216840"/>
              <a:ext cx="1670400" cy="0"/>
            </a:xfrm>
            <a:prstGeom prst="straightConnector1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20"/>
            <p:cNvCxnSpPr/>
            <p:nvPr/>
          </p:nvCxnSpPr>
          <p:spPr>
            <a:xfrm rot="10800000">
              <a:off x="6424200" y="4797360"/>
              <a:ext cx="0" cy="1419480"/>
            </a:xfrm>
            <a:prstGeom prst="straightConnector1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descr="txp_fig" id="472" name="Google Shape;47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5880" y="4961880"/>
              <a:ext cx="161280" cy="1016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20"/>
            <p:cNvSpPr/>
            <p:nvPr/>
          </p:nvSpPr>
          <p:spPr>
            <a:xfrm>
              <a:off x="6440040" y="4916520"/>
              <a:ext cx="1509480" cy="1284480"/>
            </a:xfrm>
            <a:custGeom>
              <a:rect b="b" l="l" r="r" t="t"/>
              <a:pathLst>
                <a:path extrusionOk="0" h="1049" w="1233">
                  <a:moveTo>
                    <a:pt x="0" y="1049"/>
                  </a:moveTo>
                  <a:cubicBezTo>
                    <a:pt x="55" y="907"/>
                    <a:pt x="160" y="367"/>
                    <a:pt x="328" y="198"/>
                  </a:cubicBezTo>
                  <a:cubicBezTo>
                    <a:pt x="496" y="29"/>
                    <a:pt x="861" y="62"/>
                    <a:pt x="1012" y="31"/>
                  </a:cubicBezTo>
                  <a:cubicBezTo>
                    <a:pt x="1163" y="0"/>
                    <a:pt x="1187" y="14"/>
                    <a:pt x="1233" y="10"/>
                  </a:cubicBezTo>
                </a:path>
              </a:pathLst>
            </a:custGeom>
            <a:noFill/>
            <a:ln cap="flat" cmpd="sng" w="3815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txp_fig" id="474" name="Google Shape;47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12960" y="4648320"/>
              <a:ext cx="876600" cy="2077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p20"/>
            <p:cNvSpPr/>
            <p:nvPr/>
          </p:nvSpPr>
          <p:spPr>
            <a:xfrm>
              <a:off x="6432840" y="5178600"/>
              <a:ext cx="1503360" cy="1014840"/>
            </a:xfrm>
            <a:custGeom>
              <a:rect b="b" l="l" r="r" t="t"/>
              <a:pathLst>
                <a:path extrusionOk="0" h="829" w="1228">
                  <a:moveTo>
                    <a:pt x="0" y="829"/>
                  </a:moveTo>
                  <a:cubicBezTo>
                    <a:pt x="91" y="710"/>
                    <a:pt x="365" y="226"/>
                    <a:pt x="544" y="113"/>
                  </a:cubicBezTo>
                  <a:cubicBezTo>
                    <a:pt x="723" y="0"/>
                    <a:pt x="958" y="134"/>
                    <a:pt x="1072" y="151"/>
                  </a:cubicBezTo>
                  <a:cubicBezTo>
                    <a:pt x="1186" y="168"/>
                    <a:pt x="1196" y="203"/>
                    <a:pt x="1228" y="216"/>
                  </a:cubicBezTo>
                </a:path>
              </a:pathLst>
            </a:custGeom>
            <a:noFill/>
            <a:ln cap="flat" cmpd="sng" w="38150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txp_fig" id="476" name="Google Shape;476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06840" y="5824080"/>
              <a:ext cx="946440" cy="172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477" name="Google Shape;477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71640" y="5588640"/>
              <a:ext cx="450360" cy="161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20"/>
            <p:cNvSpPr/>
            <p:nvPr/>
          </p:nvSpPr>
          <p:spPr>
            <a:xfrm>
              <a:off x="6432840" y="5176080"/>
              <a:ext cx="1523160" cy="1044360"/>
            </a:xfrm>
            <a:custGeom>
              <a:rect b="b" l="l" r="r" t="t"/>
              <a:pathLst>
                <a:path extrusionOk="0" h="853" w="1244">
                  <a:moveTo>
                    <a:pt x="0" y="853"/>
                  </a:moveTo>
                  <a:cubicBezTo>
                    <a:pt x="75" y="732"/>
                    <a:pt x="289" y="252"/>
                    <a:pt x="447" y="126"/>
                  </a:cubicBezTo>
                  <a:cubicBezTo>
                    <a:pt x="605" y="0"/>
                    <a:pt x="815" y="94"/>
                    <a:pt x="948" y="99"/>
                  </a:cubicBezTo>
                  <a:cubicBezTo>
                    <a:pt x="1081" y="104"/>
                    <a:pt x="1182" y="146"/>
                    <a:pt x="1244" y="158"/>
                  </a:cubicBezTo>
                </a:path>
              </a:pathLst>
            </a:custGeom>
            <a:noFill/>
            <a:ln cap="flat" cmpd="sng" w="38150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txp_fig" id="479" name="Google Shape;479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725520" y="6356880"/>
              <a:ext cx="1072440" cy="172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" name="Google Shape;480;p20"/>
          <p:cNvGrpSpPr/>
          <p:nvPr/>
        </p:nvGrpSpPr>
        <p:grpSpPr>
          <a:xfrm>
            <a:off x="5470200" y="1676160"/>
            <a:ext cx="3292560" cy="1090800"/>
            <a:chOff x="5470200" y="1676160"/>
            <a:chExt cx="3292560" cy="1090800"/>
          </a:xfrm>
        </p:grpSpPr>
        <p:grpSp>
          <p:nvGrpSpPr>
            <p:cNvPr id="481" name="Google Shape;481;p20"/>
            <p:cNvGrpSpPr/>
            <p:nvPr/>
          </p:nvGrpSpPr>
          <p:grpSpPr>
            <a:xfrm>
              <a:off x="5470200" y="1798920"/>
              <a:ext cx="1154160" cy="932040"/>
              <a:chOff x="5470200" y="1798920"/>
              <a:chExt cx="1154160" cy="932040"/>
            </a:xfrm>
          </p:grpSpPr>
          <p:cxnSp>
            <p:nvCxnSpPr>
              <p:cNvPr id="482" name="Google Shape;482;p20"/>
              <p:cNvCxnSpPr/>
              <p:nvPr/>
            </p:nvCxnSpPr>
            <p:spPr>
              <a:xfrm>
                <a:off x="5692320" y="2197800"/>
                <a:ext cx="8892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83" name="Google Shape;483;p20"/>
              <p:cNvGrpSpPr/>
              <p:nvPr/>
            </p:nvGrpSpPr>
            <p:grpSpPr>
              <a:xfrm>
                <a:off x="6357960" y="2020680"/>
                <a:ext cx="88920" cy="88920"/>
                <a:chOff x="6357960" y="2020680"/>
                <a:chExt cx="88920" cy="88920"/>
              </a:xfrm>
            </p:grpSpPr>
            <p:cxnSp>
              <p:nvCxnSpPr>
                <p:cNvPr id="484" name="Google Shape;484;p20"/>
                <p:cNvCxnSpPr/>
                <p:nvPr/>
              </p:nvCxnSpPr>
              <p:spPr>
                <a:xfrm>
                  <a:off x="6357960" y="2064600"/>
                  <a:ext cx="8892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5" name="Google Shape;485;p20"/>
                <p:cNvCxnSpPr/>
                <p:nvPr/>
              </p:nvCxnSpPr>
              <p:spPr>
                <a:xfrm>
                  <a:off x="6402960" y="2020680"/>
                  <a:ext cx="0" cy="8892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86" name="Google Shape;486;p20"/>
              <p:cNvCxnSpPr/>
              <p:nvPr/>
            </p:nvCxnSpPr>
            <p:spPr>
              <a:xfrm>
                <a:off x="5692320" y="2464200"/>
                <a:ext cx="8892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7" name="Google Shape;487;p20"/>
              <p:cNvCxnSpPr/>
              <p:nvPr/>
            </p:nvCxnSpPr>
            <p:spPr>
              <a:xfrm>
                <a:off x="6047280" y="2508480"/>
                <a:ext cx="8892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8" name="Google Shape;488;p20"/>
              <p:cNvCxnSpPr/>
              <p:nvPr/>
            </p:nvCxnSpPr>
            <p:spPr>
              <a:xfrm>
                <a:off x="5470200" y="2286720"/>
                <a:ext cx="8892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9" name="Google Shape;489;p20"/>
              <p:cNvCxnSpPr/>
              <p:nvPr/>
            </p:nvCxnSpPr>
            <p:spPr>
              <a:xfrm>
                <a:off x="5692320" y="1976040"/>
                <a:ext cx="8892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90" name="Google Shape;490;p20"/>
              <p:cNvGrpSpPr/>
              <p:nvPr/>
            </p:nvGrpSpPr>
            <p:grpSpPr>
              <a:xfrm>
                <a:off x="6446880" y="2287080"/>
                <a:ext cx="88920" cy="88560"/>
                <a:chOff x="6446880" y="2287080"/>
                <a:chExt cx="88920" cy="88560"/>
              </a:xfrm>
            </p:grpSpPr>
            <p:cxnSp>
              <p:nvCxnSpPr>
                <p:cNvPr id="491" name="Google Shape;491;p20"/>
                <p:cNvCxnSpPr/>
                <p:nvPr/>
              </p:nvCxnSpPr>
              <p:spPr>
                <a:xfrm>
                  <a:off x="6446880" y="2331000"/>
                  <a:ext cx="8892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2" name="Google Shape;492;p20"/>
                <p:cNvCxnSpPr/>
                <p:nvPr/>
              </p:nvCxnSpPr>
              <p:spPr>
                <a:xfrm>
                  <a:off x="6491880" y="2287080"/>
                  <a:ext cx="0" cy="8856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93" name="Google Shape;493;p20"/>
              <p:cNvGrpSpPr/>
              <p:nvPr/>
            </p:nvGrpSpPr>
            <p:grpSpPr>
              <a:xfrm>
                <a:off x="6136200" y="1976400"/>
                <a:ext cx="88920" cy="88920"/>
                <a:chOff x="6136200" y="1976400"/>
                <a:chExt cx="88920" cy="88920"/>
              </a:xfrm>
            </p:grpSpPr>
            <p:cxnSp>
              <p:nvCxnSpPr>
                <p:cNvPr id="494" name="Google Shape;494;p20"/>
                <p:cNvCxnSpPr/>
                <p:nvPr/>
              </p:nvCxnSpPr>
              <p:spPr>
                <a:xfrm>
                  <a:off x="6136200" y="2020320"/>
                  <a:ext cx="8892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5" name="Google Shape;495;p20"/>
                <p:cNvCxnSpPr/>
                <p:nvPr/>
              </p:nvCxnSpPr>
              <p:spPr>
                <a:xfrm>
                  <a:off x="6181200" y="1976400"/>
                  <a:ext cx="0" cy="8892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96" name="Google Shape;496;p20"/>
              <p:cNvGrpSpPr/>
              <p:nvPr/>
            </p:nvGrpSpPr>
            <p:grpSpPr>
              <a:xfrm>
                <a:off x="6180480" y="1798920"/>
                <a:ext cx="88920" cy="88920"/>
                <a:chOff x="6180480" y="1798920"/>
                <a:chExt cx="88920" cy="88920"/>
              </a:xfrm>
            </p:grpSpPr>
            <p:cxnSp>
              <p:nvCxnSpPr>
                <p:cNvPr id="497" name="Google Shape;497;p20"/>
                <p:cNvCxnSpPr/>
                <p:nvPr/>
              </p:nvCxnSpPr>
              <p:spPr>
                <a:xfrm>
                  <a:off x="6180480" y="1842840"/>
                  <a:ext cx="8892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8" name="Google Shape;498;p20"/>
                <p:cNvCxnSpPr/>
                <p:nvPr/>
              </p:nvCxnSpPr>
              <p:spPr>
                <a:xfrm>
                  <a:off x="6225480" y="1798920"/>
                  <a:ext cx="0" cy="8892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99" name="Google Shape;499;p20"/>
              <p:cNvGrpSpPr/>
              <p:nvPr/>
            </p:nvGrpSpPr>
            <p:grpSpPr>
              <a:xfrm>
                <a:off x="6446880" y="1843200"/>
                <a:ext cx="88920" cy="88920"/>
                <a:chOff x="6446880" y="1843200"/>
                <a:chExt cx="88920" cy="88920"/>
              </a:xfrm>
            </p:grpSpPr>
            <p:cxnSp>
              <p:nvCxnSpPr>
                <p:cNvPr id="500" name="Google Shape;500;p20"/>
                <p:cNvCxnSpPr/>
                <p:nvPr/>
              </p:nvCxnSpPr>
              <p:spPr>
                <a:xfrm>
                  <a:off x="6446880" y="1887120"/>
                  <a:ext cx="8892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1" name="Google Shape;501;p20"/>
                <p:cNvCxnSpPr/>
                <p:nvPr/>
              </p:nvCxnSpPr>
              <p:spPr>
                <a:xfrm>
                  <a:off x="6491880" y="1843200"/>
                  <a:ext cx="0" cy="8892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02" name="Google Shape;502;p20"/>
              <p:cNvGrpSpPr/>
              <p:nvPr/>
            </p:nvGrpSpPr>
            <p:grpSpPr>
              <a:xfrm>
                <a:off x="5736600" y="2642040"/>
                <a:ext cx="88920" cy="88920"/>
                <a:chOff x="5736600" y="2642040"/>
                <a:chExt cx="88920" cy="88920"/>
              </a:xfrm>
            </p:grpSpPr>
            <p:cxnSp>
              <p:nvCxnSpPr>
                <p:cNvPr id="503" name="Google Shape;503;p20"/>
                <p:cNvCxnSpPr/>
                <p:nvPr/>
              </p:nvCxnSpPr>
              <p:spPr>
                <a:xfrm>
                  <a:off x="5736600" y="2685960"/>
                  <a:ext cx="8892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4" name="Google Shape;504;p20"/>
                <p:cNvCxnSpPr/>
                <p:nvPr/>
              </p:nvCxnSpPr>
              <p:spPr>
                <a:xfrm>
                  <a:off x="5781600" y="2642040"/>
                  <a:ext cx="0" cy="8892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05" name="Google Shape;505;p20"/>
              <p:cNvCxnSpPr/>
              <p:nvPr/>
            </p:nvCxnSpPr>
            <p:spPr>
              <a:xfrm>
                <a:off x="6535800" y="2109240"/>
                <a:ext cx="8856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06" name="Google Shape;506;p20"/>
            <p:cNvCxnSpPr/>
            <p:nvPr/>
          </p:nvCxnSpPr>
          <p:spPr>
            <a:xfrm>
              <a:off x="5838480" y="1892160"/>
              <a:ext cx="874800" cy="177840"/>
            </a:xfrm>
            <a:prstGeom prst="straightConnector1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7" name="Google Shape;507;p20"/>
            <p:cNvCxnSpPr/>
            <p:nvPr/>
          </p:nvCxnSpPr>
          <p:spPr>
            <a:xfrm flipH="1">
              <a:off x="5690880" y="1676160"/>
              <a:ext cx="384480" cy="1084320"/>
            </a:xfrm>
            <a:prstGeom prst="straightConnector1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8" name="Google Shape;508;p20"/>
            <p:cNvCxnSpPr/>
            <p:nvPr/>
          </p:nvCxnSpPr>
          <p:spPr>
            <a:xfrm flipH="1">
              <a:off x="5957640" y="2138040"/>
              <a:ext cx="346320" cy="228600"/>
            </a:xfrm>
            <a:prstGeom prst="straightConnector1">
              <a:avLst/>
            </a:prstGeom>
            <a:noFill/>
            <a:ln cap="flat" cmpd="sng" w="25550">
              <a:solidFill>
                <a:srgbClr val="008000"/>
              </a:solidFill>
              <a:prstDash val="solid"/>
              <a:round/>
              <a:headEnd len="lg" w="lg" type="triangle"/>
              <a:tailEnd len="lg" w="lg" type="triangle"/>
            </a:ln>
          </p:spPr>
        </p:cxnSp>
        <p:grpSp>
          <p:nvGrpSpPr>
            <p:cNvPr id="509" name="Google Shape;509;p20"/>
            <p:cNvGrpSpPr/>
            <p:nvPr/>
          </p:nvGrpSpPr>
          <p:grpSpPr>
            <a:xfrm>
              <a:off x="7519680" y="1805400"/>
              <a:ext cx="1154160" cy="931680"/>
              <a:chOff x="7519680" y="1805400"/>
              <a:chExt cx="1154160" cy="931680"/>
            </a:xfrm>
          </p:grpSpPr>
          <p:cxnSp>
            <p:nvCxnSpPr>
              <p:cNvPr id="510" name="Google Shape;510;p20"/>
              <p:cNvCxnSpPr/>
              <p:nvPr/>
            </p:nvCxnSpPr>
            <p:spPr>
              <a:xfrm>
                <a:off x="7741800" y="2204280"/>
                <a:ext cx="8856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11" name="Google Shape;511;p20"/>
              <p:cNvGrpSpPr/>
              <p:nvPr/>
            </p:nvGrpSpPr>
            <p:grpSpPr>
              <a:xfrm>
                <a:off x="8407440" y="2027160"/>
                <a:ext cx="88920" cy="88560"/>
                <a:chOff x="8407440" y="2027160"/>
                <a:chExt cx="88920" cy="88560"/>
              </a:xfrm>
            </p:grpSpPr>
            <p:cxnSp>
              <p:nvCxnSpPr>
                <p:cNvPr id="512" name="Google Shape;512;p20"/>
                <p:cNvCxnSpPr/>
                <p:nvPr/>
              </p:nvCxnSpPr>
              <p:spPr>
                <a:xfrm>
                  <a:off x="8407440" y="2071080"/>
                  <a:ext cx="8892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3" name="Google Shape;513;p20"/>
                <p:cNvCxnSpPr/>
                <p:nvPr/>
              </p:nvCxnSpPr>
              <p:spPr>
                <a:xfrm>
                  <a:off x="8452440" y="2027160"/>
                  <a:ext cx="0" cy="8856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14" name="Google Shape;514;p20"/>
              <p:cNvCxnSpPr/>
              <p:nvPr/>
            </p:nvCxnSpPr>
            <p:spPr>
              <a:xfrm>
                <a:off x="7741800" y="2470320"/>
                <a:ext cx="8856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5" name="Google Shape;515;p20"/>
              <p:cNvCxnSpPr/>
              <p:nvPr/>
            </p:nvCxnSpPr>
            <p:spPr>
              <a:xfrm>
                <a:off x="8096760" y="2514960"/>
                <a:ext cx="8892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7519680" y="2292840"/>
                <a:ext cx="8892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7741800" y="1982160"/>
                <a:ext cx="8856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18" name="Google Shape;518;p20"/>
              <p:cNvGrpSpPr/>
              <p:nvPr/>
            </p:nvGrpSpPr>
            <p:grpSpPr>
              <a:xfrm>
                <a:off x="8496360" y="2293560"/>
                <a:ext cx="88920" cy="88560"/>
                <a:chOff x="8496360" y="2293560"/>
                <a:chExt cx="88920" cy="88560"/>
              </a:xfrm>
            </p:grpSpPr>
            <p:cxnSp>
              <p:nvCxnSpPr>
                <p:cNvPr id="519" name="Google Shape;519;p20"/>
                <p:cNvCxnSpPr/>
                <p:nvPr/>
              </p:nvCxnSpPr>
              <p:spPr>
                <a:xfrm>
                  <a:off x="8496360" y="2337480"/>
                  <a:ext cx="8892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0" name="Google Shape;520;p20"/>
                <p:cNvCxnSpPr/>
                <p:nvPr/>
              </p:nvCxnSpPr>
              <p:spPr>
                <a:xfrm>
                  <a:off x="8541360" y="2293560"/>
                  <a:ext cx="0" cy="8856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21" name="Google Shape;521;p20"/>
              <p:cNvGrpSpPr/>
              <p:nvPr/>
            </p:nvGrpSpPr>
            <p:grpSpPr>
              <a:xfrm>
                <a:off x="8185680" y="1982880"/>
                <a:ext cx="88560" cy="88560"/>
                <a:chOff x="8185680" y="1982880"/>
                <a:chExt cx="88560" cy="88560"/>
              </a:xfrm>
            </p:grpSpPr>
            <p:cxnSp>
              <p:nvCxnSpPr>
                <p:cNvPr id="522" name="Google Shape;522;p20"/>
                <p:cNvCxnSpPr/>
                <p:nvPr/>
              </p:nvCxnSpPr>
              <p:spPr>
                <a:xfrm>
                  <a:off x="8185680" y="2026800"/>
                  <a:ext cx="8856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3" name="Google Shape;523;p20"/>
                <p:cNvCxnSpPr/>
                <p:nvPr/>
              </p:nvCxnSpPr>
              <p:spPr>
                <a:xfrm>
                  <a:off x="8230320" y="1982880"/>
                  <a:ext cx="0" cy="8856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24" name="Google Shape;524;p20"/>
              <p:cNvGrpSpPr/>
              <p:nvPr/>
            </p:nvGrpSpPr>
            <p:grpSpPr>
              <a:xfrm>
                <a:off x="8229960" y="1805400"/>
                <a:ext cx="88920" cy="88560"/>
                <a:chOff x="8229960" y="1805400"/>
                <a:chExt cx="88920" cy="88560"/>
              </a:xfrm>
            </p:grpSpPr>
            <p:cxnSp>
              <p:nvCxnSpPr>
                <p:cNvPr id="525" name="Google Shape;525;p20"/>
                <p:cNvCxnSpPr/>
                <p:nvPr/>
              </p:nvCxnSpPr>
              <p:spPr>
                <a:xfrm>
                  <a:off x="8229960" y="1849320"/>
                  <a:ext cx="8892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6" name="Google Shape;526;p20"/>
                <p:cNvCxnSpPr/>
                <p:nvPr/>
              </p:nvCxnSpPr>
              <p:spPr>
                <a:xfrm>
                  <a:off x="8274960" y="1805400"/>
                  <a:ext cx="0" cy="8856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27" name="Google Shape;527;p20"/>
              <p:cNvGrpSpPr/>
              <p:nvPr/>
            </p:nvGrpSpPr>
            <p:grpSpPr>
              <a:xfrm>
                <a:off x="8496360" y="1849680"/>
                <a:ext cx="88920" cy="88560"/>
                <a:chOff x="8496360" y="1849680"/>
                <a:chExt cx="88920" cy="88560"/>
              </a:xfrm>
            </p:grpSpPr>
            <p:cxnSp>
              <p:nvCxnSpPr>
                <p:cNvPr id="528" name="Google Shape;528;p20"/>
                <p:cNvCxnSpPr/>
                <p:nvPr/>
              </p:nvCxnSpPr>
              <p:spPr>
                <a:xfrm>
                  <a:off x="8496360" y="1893600"/>
                  <a:ext cx="8892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9" name="Google Shape;529;p20"/>
                <p:cNvCxnSpPr/>
                <p:nvPr/>
              </p:nvCxnSpPr>
              <p:spPr>
                <a:xfrm>
                  <a:off x="8541360" y="1849680"/>
                  <a:ext cx="0" cy="8856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30" name="Google Shape;530;p20"/>
              <p:cNvGrpSpPr/>
              <p:nvPr/>
            </p:nvGrpSpPr>
            <p:grpSpPr>
              <a:xfrm>
                <a:off x="7786080" y="2648520"/>
                <a:ext cx="88920" cy="88560"/>
                <a:chOff x="7786080" y="2648520"/>
                <a:chExt cx="88920" cy="88560"/>
              </a:xfrm>
            </p:grpSpPr>
            <p:cxnSp>
              <p:nvCxnSpPr>
                <p:cNvPr id="531" name="Google Shape;531;p20"/>
                <p:cNvCxnSpPr/>
                <p:nvPr/>
              </p:nvCxnSpPr>
              <p:spPr>
                <a:xfrm>
                  <a:off x="7786080" y="2692440"/>
                  <a:ext cx="8892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2" name="Google Shape;532;p20"/>
                <p:cNvCxnSpPr/>
                <p:nvPr/>
              </p:nvCxnSpPr>
              <p:spPr>
                <a:xfrm>
                  <a:off x="7831080" y="2648520"/>
                  <a:ext cx="0" cy="8856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33" name="Google Shape;533;p20"/>
              <p:cNvCxnSpPr/>
              <p:nvPr/>
            </p:nvCxnSpPr>
            <p:spPr>
              <a:xfrm>
                <a:off x="8585280" y="2115360"/>
                <a:ext cx="8856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34" name="Google Shape;534;p20"/>
            <p:cNvCxnSpPr/>
            <p:nvPr/>
          </p:nvCxnSpPr>
          <p:spPr>
            <a:xfrm>
              <a:off x="7887960" y="1898640"/>
              <a:ext cx="874800" cy="177480"/>
            </a:xfrm>
            <a:prstGeom prst="straightConnector1">
              <a:avLst/>
            </a:prstGeom>
            <a:noFill/>
            <a:ln cap="flat" cmpd="sng" w="381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5" name="Google Shape;535;p20"/>
            <p:cNvCxnSpPr/>
            <p:nvPr/>
          </p:nvCxnSpPr>
          <p:spPr>
            <a:xfrm flipH="1">
              <a:off x="7740360" y="1682640"/>
              <a:ext cx="384120" cy="1084320"/>
            </a:xfrm>
            <a:prstGeom prst="straightConnector1">
              <a:avLst/>
            </a:prstGeom>
            <a:noFill/>
            <a:ln cap="flat" cmpd="sng" w="381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6" name="Google Shape;536;p20"/>
            <p:cNvCxnSpPr/>
            <p:nvPr/>
          </p:nvCxnSpPr>
          <p:spPr>
            <a:xfrm>
              <a:off x="7975440" y="1773000"/>
              <a:ext cx="377640" cy="846360"/>
            </a:xfrm>
            <a:prstGeom prst="straightConnector1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7" name="Google Shape;537;p20"/>
            <p:cNvSpPr/>
            <p:nvPr/>
          </p:nvSpPr>
          <p:spPr>
            <a:xfrm>
              <a:off x="7004160" y="2030400"/>
              <a:ext cx="353520" cy="391680"/>
            </a:xfrm>
            <a:prstGeom prst="rightArrow">
              <a:avLst>
                <a:gd fmla="val 53843" name="adj1"/>
                <a:gd fmla="val 44843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0"/>
          <p:cNvGrpSpPr/>
          <p:nvPr/>
        </p:nvGrpSpPr>
        <p:grpSpPr>
          <a:xfrm>
            <a:off x="6324480" y="3200400"/>
            <a:ext cx="1295280" cy="1027080"/>
            <a:chOff x="6324480" y="3200400"/>
            <a:chExt cx="1295280" cy="1027080"/>
          </a:xfrm>
        </p:grpSpPr>
        <p:cxnSp>
          <p:nvCxnSpPr>
            <p:cNvPr id="539" name="Google Shape;539;p20"/>
            <p:cNvCxnSpPr/>
            <p:nvPr/>
          </p:nvCxnSpPr>
          <p:spPr>
            <a:xfrm>
              <a:off x="6651360" y="3218760"/>
              <a:ext cx="700920" cy="980280"/>
            </a:xfrm>
            <a:prstGeom prst="straightConnector1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40" name="Google Shape;540;p20"/>
            <p:cNvGrpSpPr/>
            <p:nvPr/>
          </p:nvGrpSpPr>
          <p:grpSpPr>
            <a:xfrm>
              <a:off x="6324480" y="3265920"/>
              <a:ext cx="1245600" cy="961560"/>
              <a:chOff x="6324480" y="3265920"/>
              <a:chExt cx="1245600" cy="961560"/>
            </a:xfrm>
          </p:grpSpPr>
          <p:cxnSp>
            <p:nvCxnSpPr>
              <p:cNvPr id="541" name="Google Shape;541;p20"/>
              <p:cNvCxnSpPr/>
              <p:nvPr/>
            </p:nvCxnSpPr>
            <p:spPr>
              <a:xfrm>
                <a:off x="6558120" y="3685680"/>
                <a:ext cx="9324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42" name="Google Shape;542;p20"/>
              <p:cNvGrpSpPr/>
              <p:nvPr/>
            </p:nvGrpSpPr>
            <p:grpSpPr>
              <a:xfrm>
                <a:off x="7258680" y="3499200"/>
                <a:ext cx="93600" cy="93600"/>
                <a:chOff x="7258680" y="3499200"/>
                <a:chExt cx="93600" cy="93600"/>
              </a:xfrm>
            </p:grpSpPr>
            <p:cxnSp>
              <p:nvCxnSpPr>
                <p:cNvPr id="543" name="Google Shape;543;p20"/>
                <p:cNvCxnSpPr/>
                <p:nvPr/>
              </p:nvCxnSpPr>
              <p:spPr>
                <a:xfrm>
                  <a:off x="7258680" y="3545640"/>
                  <a:ext cx="9360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4" name="Google Shape;544;p20"/>
                <p:cNvCxnSpPr/>
                <p:nvPr/>
              </p:nvCxnSpPr>
              <p:spPr>
                <a:xfrm>
                  <a:off x="7305840" y="3499200"/>
                  <a:ext cx="0" cy="9360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45" name="Google Shape;545;p20"/>
              <p:cNvCxnSpPr/>
              <p:nvPr/>
            </p:nvCxnSpPr>
            <p:spPr>
              <a:xfrm>
                <a:off x="6558120" y="3965760"/>
                <a:ext cx="9324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20"/>
              <p:cNvCxnSpPr/>
              <p:nvPr/>
            </p:nvCxnSpPr>
            <p:spPr>
              <a:xfrm>
                <a:off x="6931800" y="4012200"/>
                <a:ext cx="9324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20"/>
              <p:cNvCxnSpPr/>
              <p:nvPr/>
            </p:nvCxnSpPr>
            <p:spPr>
              <a:xfrm>
                <a:off x="6324480" y="3778920"/>
                <a:ext cx="9324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20"/>
              <p:cNvCxnSpPr/>
              <p:nvPr/>
            </p:nvCxnSpPr>
            <p:spPr>
              <a:xfrm>
                <a:off x="6558120" y="3452040"/>
                <a:ext cx="9324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49" name="Google Shape;549;p20"/>
              <p:cNvGrpSpPr/>
              <p:nvPr/>
            </p:nvGrpSpPr>
            <p:grpSpPr>
              <a:xfrm>
                <a:off x="7352280" y="3779280"/>
                <a:ext cx="93240" cy="93600"/>
                <a:chOff x="7352280" y="3779280"/>
                <a:chExt cx="93240" cy="93600"/>
              </a:xfrm>
            </p:grpSpPr>
            <p:cxnSp>
              <p:nvCxnSpPr>
                <p:cNvPr id="550" name="Google Shape;550;p20"/>
                <p:cNvCxnSpPr/>
                <p:nvPr/>
              </p:nvCxnSpPr>
              <p:spPr>
                <a:xfrm>
                  <a:off x="7352280" y="3825720"/>
                  <a:ext cx="9324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1" name="Google Shape;551;p20"/>
                <p:cNvCxnSpPr/>
                <p:nvPr/>
              </p:nvCxnSpPr>
              <p:spPr>
                <a:xfrm>
                  <a:off x="7399440" y="3779280"/>
                  <a:ext cx="0" cy="9360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2" name="Google Shape;552;p20"/>
              <p:cNvGrpSpPr/>
              <p:nvPr/>
            </p:nvGrpSpPr>
            <p:grpSpPr>
              <a:xfrm>
                <a:off x="7025040" y="3452760"/>
                <a:ext cx="93600" cy="93240"/>
                <a:chOff x="7025040" y="3452760"/>
                <a:chExt cx="93600" cy="93240"/>
              </a:xfrm>
            </p:grpSpPr>
            <p:cxnSp>
              <p:nvCxnSpPr>
                <p:cNvPr id="553" name="Google Shape;553;p20"/>
                <p:cNvCxnSpPr/>
                <p:nvPr/>
              </p:nvCxnSpPr>
              <p:spPr>
                <a:xfrm>
                  <a:off x="7025040" y="3498840"/>
                  <a:ext cx="9360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4" name="Google Shape;554;p20"/>
                <p:cNvCxnSpPr/>
                <p:nvPr/>
              </p:nvCxnSpPr>
              <p:spPr>
                <a:xfrm>
                  <a:off x="7072200" y="3452760"/>
                  <a:ext cx="0" cy="9324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5" name="Google Shape;555;p20"/>
              <p:cNvGrpSpPr/>
              <p:nvPr/>
            </p:nvGrpSpPr>
            <p:grpSpPr>
              <a:xfrm>
                <a:off x="7071840" y="3265920"/>
                <a:ext cx="93600" cy="93240"/>
                <a:chOff x="7071840" y="3265920"/>
                <a:chExt cx="93600" cy="93240"/>
              </a:xfrm>
            </p:grpSpPr>
            <p:cxnSp>
              <p:nvCxnSpPr>
                <p:cNvPr id="556" name="Google Shape;556;p20"/>
                <p:cNvCxnSpPr/>
                <p:nvPr/>
              </p:nvCxnSpPr>
              <p:spPr>
                <a:xfrm>
                  <a:off x="7071840" y="3312000"/>
                  <a:ext cx="9360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7" name="Google Shape;557;p20"/>
                <p:cNvCxnSpPr/>
                <p:nvPr/>
              </p:nvCxnSpPr>
              <p:spPr>
                <a:xfrm>
                  <a:off x="7119000" y="3265920"/>
                  <a:ext cx="0" cy="9324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8" name="Google Shape;558;p20"/>
              <p:cNvGrpSpPr/>
              <p:nvPr/>
            </p:nvGrpSpPr>
            <p:grpSpPr>
              <a:xfrm>
                <a:off x="7352280" y="3312720"/>
                <a:ext cx="93240" cy="93240"/>
                <a:chOff x="7352280" y="3312720"/>
                <a:chExt cx="93240" cy="93240"/>
              </a:xfrm>
            </p:grpSpPr>
            <p:cxnSp>
              <p:nvCxnSpPr>
                <p:cNvPr id="559" name="Google Shape;559;p20"/>
                <p:cNvCxnSpPr/>
                <p:nvPr/>
              </p:nvCxnSpPr>
              <p:spPr>
                <a:xfrm>
                  <a:off x="7352280" y="3358800"/>
                  <a:ext cx="9324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0" name="Google Shape;560;p20"/>
                <p:cNvCxnSpPr/>
                <p:nvPr/>
              </p:nvCxnSpPr>
              <p:spPr>
                <a:xfrm>
                  <a:off x="7399440" y="3312720"/>
                  <a:ext cx="0" cy="9324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61" name="Google Shape;561;p20"/>
              <p:cNvGrpSpPr/>
              <p:nvPr/>
            </p:nvGrpSpPr>
            <p:grpSpPr>
              <a:xfrm>
                <a:off x="7476840" y="3549960"/>
                <a:ext cx="93240" cy="93240"/>
                <a:chOff x="7476840" y="3549960"/>
                <a:chExt cx="93240" cy="93240"/>
              </a:xfrm>
            </p:grpSpPr>
            <p:cxnSp>
              <p:nvCxnSpPr>
                <p:cNvPr id="562" name="Google Shape;562;p20"/>
                <p:cNvCxnSpPr/>
                <p:nvPr/>
              </p:nvCxnSpPr>
              <p:spPr>
                <a:xfrm>
                  <a:off x="7476840" y="3596040"/>
                  <a:ext cx="93240" cy="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3" name="Google Shape;563;p20"/>
                <p:cNvCxnSpPr/>
                <p:nvPr/>
              </p:nvCxnSpPr>
              <p:spPr>
                <a:xfrm>
                  <a:off x="7524000" y="3549960"/>
                  <a:ext cx="0" cy="93240"/>
                </a:xfrm>
                <a:prstGeom prst="straightConnector1">
                  <a:avLst/>
                </a:prstGeom>
                <a:noFill/>
                <a:ln cap="flat" cmpd="sng" w="50750">
                  <a:solidFill>
                    <a:srgbClr val="0066F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4" name="Google Shape;564;p20"/>
              <p:cNvCxnSpPr/>
              <p:nvPr/>
            </p:nvCxnSpPr>
            <p:spPr>
              <a:xfrm>
                <a:off x="6654240" y="4227480"/>
                <a:ext cx="93600" cy="0"/>
              </a:xfrm>
              <a:prstGeom prst="straightConnector1">
                <a:avLst/>
              </a:prstGeom>
              <a:noFill/>
              <a:ln cap="flat" cmpd="sng" w="50750">
                <a:solidFill>
                  <a:srgbClr val="CC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65" name="Google Shape;565;p20"/>
            <p:cNvCxnSpPr/>
            <p:nvPr/>
          </p:nvCxnSpPr>
          <p:spPr>
            <a:xfrm>
              <a:off x="6735240" y="3200400"/>
              <a:ext cx="884520" cy="857520"/>
            </a:xfrm>
            <a:prstGeom prst="straightConnector1">
              <a:avLst/>
            </a:prstGeom>
            <a:noFill/>
            <a:ln cap="flat" cmpd="sng" w="38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C:\Users\Dan\Dropbox\Office\CS 188\Ketrina Art\Perceptron\PerceptronProblems.png" id="566" name="Google Shape;566;p20"/>
          <p:cNvPicPr preferRelativeResize="0"/>
          <p:nvPr/>
        </p:nvPicPr>
        <p:blipFill rotWithShape="1">
          <a:blip r:embed="rId8">
            <a:alphaModFix/>
          </a:blip>
          <a:srcRect b="43360" l="0" r="42699" t="0"/>
          <a:stretch/>
        </p:blipFill>
        <p:spPr>
          <a:xfrm>
            <a:off x="9296280" y="1143000"/>
            <a:ext cx="2543400" cy="1676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Perceptron\PerceptronProblems.png" id="567" name="Google Shape;567;p20"/>
          <p:cNvPicPr preferRelativeResize="0"/>
          <p:nvPr/>
        </p:nvPicPr>
        <p:blipFill rotWithShape="1">
          <a:blip r:embed="rId8">
            <a:alphaModFix/>
          </a:blip>
          <a:srcRect b="49048" l="57035" r="0" t="959"/>
          <a:stretch/>
        </p:blipFill>
        <p:spPr>
          <a:xfrm>
            <a:off x="9525600" y="3052800"/>
            <a:ext cx="2056680" cy="1595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Perceptron\PerceptronProblems.png" id="568" name="Google Shape;568;p20"/>
          <p:cNvPicPr preferRelativeResize="0"/>
          <p:nvPr/>
        </p:nvPicPr>
        <p:blipFill rotWithShape="1">
          <a:blip r:embed="rId8">
            <a:alphaModFix/>
          </a:blip>
          <a:srcRect b="0" l="23754" r="22251" t="56966"/>
          <a:stretch/>
        </p:blipFill>
        <p:spPr>
          <a:xfrm>
            <a:off x="9028080" y="4800600"/>
            <a:ext cx="2858760" cy="1518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Improving the Perceptron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an\Dropbox\Office\CS 188\Ketrina Art\Perceptron\Lecture21-Perceptrons.png" id="574" name="Google Shape;57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6400" y="1447920"/>
            <a:ext cx="7901640" cy="476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440" y="1566000"/>
            <a:ext cx="6779160" cy="52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2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Non-Separable Case: Deterministic Decision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22"/>
          <p:cNvCxnSpPr/>
          <p:nvPr/>
        </p:nvCxnSpPr>
        <p:spPr>
          <a:xfrm flipH="1" rot="10800000">
            <a:off x="4343400" y="2702520"/>
            <a:ext cx="3042360" cy="29505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2" name="Google Shape;582;p22"/>
          <p:cNvSpPr/>
          <p:nvPr/>
        </p:nvSpPr>
        <p:spPr>
          <a:xfrm>
            <a:off x="2457720" y="1251000"/>
            <a:ext cx="6865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 the best linear boundary makes at least one mistake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5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680" y="1434960"/>
            <a:ext cx="6946920" cy="542304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3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Non-Separable Case: Probabilistic Decision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23"/>
          <p:cNvCxnSpPr/>
          <p:nvPr/>
        </p:nvCxnSpPr>
        <p:spPr>
          <a:xfrm flipH="1" rot="10800000">
            <a:off x="4343400" y="2702520"/>
            <a:ext cx="3042360" cy="29505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0" name="Google Shape;590;p23"/>
          <p:cNvSpPr/>
          <p:nvPr/>
        </p:nvSpPr>
        <p:spPr>
          <a:xfrm>
            <a:off x="7158600" y="2399760"/>
            <a:ext cx="1583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b="1" lang="en-US" sz="2400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1" name="Google Shape;591;p23"/>
          <p:cNvCxnSpPr/>
          <p:nvPr/>
        </p:nvCxnSpPr>
        <p:spPr>
          <a:xfrm flipH="1" rot="10800000">
            <a:off x="4836600" y="3045960"/>
            <a:ext cx="3042720" cy="29505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23"/>
          <p:cNvCxnSpPr/>
          <p:nvPr/>
        </p:nvCxnSpPr>
        <p:spPr>
          <a:xfrm flipH="1" rot="10800000">
            <a:off x="5330160" y="3477960"/>
            <a:ext cx="3042720" cy="29505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3" name="Google Shape;593;p23"/>
          <p:cNvCxnSpPr/>
          <p:nvPr/>
        </p:nvCxnSpPr>
        <p:spPr>
          <a:xfrm flipH="1" rot="10800000">
            <a:off x="3849840" y="2278440"/>
            <a:ext cx="3042720" cy="29505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4" name="Google Shape;594;p23"/>
          <p:cNvCxnSpPr/>
          <p:nvPr/>
        </p:nvCxnSpPr>
        <p:spPr>
          <a:xfrm flipH="1" rot="10800000">
            <a:off x="3356280" y="1935000"/>
            <a:ext cx="3042720" cy="295056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5" name="Google Shape;595;p23"/>
          <p:cNvSpPr/>
          <p:nvPr/>
        </p:nvSpPr>
        <p:spPr>
          <a:xfrm>
            <a:off x="7732440" y="2868840"/>
            <a:ext cx="15832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0.3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1" lang="en-US" sz="2400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3"/>
          <p:cNvSpPr/>
          <p:nvPr/>
        </p:nvSpPr>
        <p:spPr>
          <a:xfrm>
            <a:off x="8060400" y="3429000"/>
            <a:ext cx="15832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0.1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1" lang="en-US" sz="2400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0.9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23"/>
          <p:cNvSpPr/>
          <p:nvPr/>
        </p:nvSpPr>
        <p:spPr>
          <a:xfrm>
            <a:off x="6665040" y="1948320"/>
            <a:ext cx="15832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0.7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1" lang="en-US" sz="2400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3"/>
          <p:cNvSpPr/>
          <p:nvPr/>
        </p:nvSpPr>
        <p:spPr>
          <a:xfrm>
            <a:off x="6218280" y="1512360"/>
            <a:ext cx="158328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0.9 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1" lang="en-US" sz="2400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0.1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4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How to get probabilistic decisions?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4"/>
          <p:cNvSpPr txBox="1"/>
          <p:nvPr/>
        </p:nvSpPr>
        <p:spPr>
          <a:xfrm>
            <a:off x="406440" y="1397160"/>
            <a:ext cx="1178532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Perceptron scoring:</a:t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If 			        		very positive </a:t>
            </a:r>
            <a:r>
              <a:rPr b="0" lang="en-US" sz="3200" strike="noStrike">
                <a:solidFill>
                  <a:srgbClr val="3333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want probability going to 1</a:t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If  			       		very negative </a:t>
            </a:r>
            <a:r>
              <a:rPr b="0" lang="en-US" sz="3200" strike="noStrike">
                <a:solidFill>
                  <a:srgbClr val="333399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 want probability going to 0</a:t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05" name="Google Shape;6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826" y="3264486"/>
            <a:ext cx="3585400" cy="23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3280" y="1523880"/>
            <a:ext cx="2124000" cy="42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7280" y="2139840"/>
            <a:ext cx="1755360" cy="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7280" y="2743200"/>
            <a:ext cx="1755360" cy="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7901" y="5818352"/>
            <a:ext cx="2477100" cy="80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50775" y="4124800"/>
            <a:ext cx="5325400" cy="18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5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1D Example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7" name="Google Shape;617;p25"/>
          <p:cNvCxnSpPr/>
          <p:nvPr/>
        </p:nvCxnSpPr>
        <p:spPr>
          <a:xfrm rot="10800000">
            <a:off x="620640" y="1539720"/>
            <a:ext cx="0" cy="304164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8" name="Google Shape;618;p25"/>
          <p:cNvCxnSpPr/>
          <p:nvPr/>
        </p:nvCxnSpPr>
        <p:spPr>
          <a:xfrm flipH="1" rot="10800000">
            <a:off x="620640" y="4555440"/>
            <a:ext cx="10720080" cy="1656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9" name="Google Shape;619;p25"/>
          <p:cNvSpPr/>
          <p:nvPr/>
        </p:nvSpPr>
        <p:spPr>
          <a:xfrm>
            <a:off x="6248520" y="4434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0" name="Google Shape;620;p25"/>
          <p:cNvCxnSpPr/>
          <p:nvPr/>
        </p:nvCxnSpPr>
        <p:spPr>
          <a:xfrm rot="10800000">
            <a:off x="6991200" y="1632960"/>
            <a:ext cx="42120" cy="3087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pic>
        <p:nvPicPr>
          <p:cNvPr id="621" name="Google Shape;6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1400" y="4728960"/>
            <a:ext cx="126000" cy="11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240" y="1274400"/>
            <a:ext cx="926280" cy="25272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5"/>
          <p:cNvSpPr/>
          <p:nvPr/>
        </p:nvSpPr>
        <p:spPr>
          <a:xfrm>
            <a:off x="4810320" y="443016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315200" y="4434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344080" y="4434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667000" y="4434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9144000" y="4434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10242360" y="443016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6777360" y="443016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7638480" y="443232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5479560" y="443016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3817080" y="4425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2525760" y="4425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1333800" y="442512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 rot="5400000">
            <a:off x="9303480" y="3835440"/>
            <a:ext cx="241560" cy="2156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 rot="5400000">
            <a:off x="3433320" y="2650680"/>
            <a:ext cx="241560" cy="451692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 rot="5400000">
            <a:off x="6933600" y="4196520"/>
            <a:ext cx="241560" cy="14522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2766600" y="5062680"/>
            <a:ext cx="1573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definitely blue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5"/>
          <p:cNvSpPr/>
          <p:nvPr/>
        </p:nvSpPr>
        <p:spPr>
          <a:xfrm>
            <a:off x="8687160" y="5071680"/>
            <a:ext cx="14734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definitely red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5"/>
          <p:cNvSpPr/>
          <p:nvPr/>
        </p:nvSpPr>
        <p:spPr>
          <a:xfrm>
            <a:off x="6531120" y="5071680"/>
            <a:ext cx="100548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sure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1" name="Google Shape;64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5501880" y="2833200"/>
            <a:ext cx="2580120" cy="25272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25"/>
          <p:cNvSpPr/>
          <p:nvPr/>
        </p:nvSpPr>
        <p:spPr>
          <a:xfrm>
            <a:off x="3405600" y="2110680"/>
            <a:ext cx="8040960" cy="2283480"/>
          </a:xfrm>
          <a:custGeom>
            <a:rect b="b" l="l" r="r" t="t"/>
            <a:pathLst>
              <a:path extrusionOk="0" h="2283758" w="8041340">
                <a:moveTo>
                  <a:pt x="0" y="2279724"/>
                </a:moveTo>
                <a:cubicBezTo>
                  <a:pt x="732866" y="2290928"/>
                  <a:pt x="1552014" y="2292050"/>
                  <a:pt x="2151529" y="2098188"/>
                </a:cubicBezTo>
                <a:cubicBezTo>
                  <a:pt x="2751044" y="1904326"/>
                  <a:pt x="3089461" y="1497553"/>
                  <a:pt x="3597088" y="1116553"/>
                </a:cubicBezTo>
                <a:cubicBezTo>
                  <a:pt x="4104715" y="735553"/>
                  <a:pt x="4617944" y="317573"/>
                  <a:pt x="5358653" y="134917"/>
                </a:cubicBezTo>
                <a:cubicBezTo>
                  <a:pt x="6099362" y="-47739"/>
                  <a:pt x="7486649" y="1567"/>
                  <a:pt x="8041340" y="20618"/>
                </a:cubicBezTo>
              </a:path>
            </a:pathLst>
          </a:cu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3" name="Google Shape;64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3720" y="4025160"/>
            <a:ext cx="1121400" cy="18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325160" y="2317680"/>
            <a:ext cx="1121400" cy="18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548600">
            <a:off x="7488000" y="2707920"/>
            <a:ext cx="926280" cy="252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68280" y="5893920"/>
            <a:ext cx="3116520" cy="536040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25"/>
          <p:cNvSpPr/>
          <p:nvPr/>
        </p:nvSpPr>
        <p:spPr>
          <a:xfrm flipH="1">
            <a:off x="7562880" y="5867280"/>
            <a:ext cx="1009440" cy="75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48" name="Google Shape;648;p25"/>
          <p:cNvSpPr/>
          <p:nvPr/>
        </p:nvSpPr>
        <p:spPr>
          <a:xfrm>
            <a:off x="8572320" y="5648760"/>
            <a:ext cx="269388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probability increases exponentially as we move away from boundary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5"/>
          <p:cNvSpPr/>
          <p:nvPr/>
        </p:nvSpPr>
        <p:spPr>
          <a:xfrm>
            <a:off x="9753480" y="6179760"/>
            <a:ext cx="2693880" cy="272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normalizer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5"/>
          <p:cNvSpPr/>
          <p:nvPr/>
        </p:nvSpPr>
        <p:spPr>
          <a:xfrm rot="10800000">
            <a:off x="8249040" y="6280200"/>
            <a:ext cx="1504080" cy="370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6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The </a:t>
            </a:r>
            <a:r>
              <a:rPr b="0" i="1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Soft</a:t>
            </a: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Max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7" name="Google Shape;657;p26"/>
          <p:cNvCxnSpPr/>
          <p:nvPr/>
        </p:nvCxnSpPr>
        <p:spPr>
          <a:xfrm rot="10800000">
            <a:off x="620640" y="1539720"/>
            <a:ext cx="0" cy="304164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58" name="Google Shape;658;p26"/>
          <p:cNvCxnSpPr/>
          <p:nvPr/>
        </p:nvCxnSpPr>
        <p:spPr>
          <a:xfrm flipH="1" rot="10800000">
            <a:off x="620640" y="4555440"/>
            <a:ext cx="10720080" cy="16560"/>
          </a:xfrm>
          <a:prstGeom prst="straightConnector1">
            <a:avLst/>
          </a:prstGeom>
          <a:noFill/>
          <a:ln cap="flat" cmpd="sng" w="255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9" name="Google Shape;659;p26"/>
          <p:cNvSpPr/>
          <p:nvPr/>
        </p:nvSpPr>
        <p:spPr>
          <a:xfrm>
            <a:off x="6248520" y="4434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0" name="Google Shape;6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1400" y="4728960"/>
            <a:ext cx="126000" cy="11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8240" y="1274400"/>
            <a:ext cx="926280" cy="25272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"/>
          <p:cNvSpPr/>
          <p:nvPr/>
        </p:nvSpPr>
        <p:spPr>
          <a:xfrm>
            <a:off x="4810320" y="443016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6"/>
          <p:cNvSpPr/>
          <p:nvPr/>
        </p:nvSpPr>
        <p:spPr>
          <a:xfrm>
            <a:off x="7315200" y="4434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6"/>
          <p:cNvSpPr/>
          <p:nvPr/>
        </p:nvSpPr>
        <p:spPr>
          <a:xfrm>
            <a:off x="8344080" y="4434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6"/>
          <p:cNvSpPr/>
          <p:nvPr/>
        </p:nvSpPr>
        <p:spPr>
          <a:xfrm>
            <a:off x="8667000" y="4434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6"/>
          <p:cNvSpPr/>
          <p:nvPr/>
        </p:nvSpPr>
        <p:spPr>
          <a:xfrm>
            <a:off x="9144000" y="4434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6"/>
          <p:cNvSpPr/>
          <p:nvPr/>
        </p:nvSpPr>
        <p:spPr>
          <a:xfrm>
            <a:off x="10242360" y="4430160"/>
            <a:ext cx="228240" cy="241560"/>
          </a:xfrm>
          <a:prstGeom prst="octagon">
            <a:avLst>
              <a:gd fmla="val 29287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6"/>
          <p:cNvSpPr/>
          <p:nvPr/>
        </p:nvSpPr>
        <p:spPr>
          <a:xfrm>
            <a:off x="6777360" y="443016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6"/>
          <p:cNvSpPr/>
          <p:nvPr/>
        </p:nvSpPr>
        <p:spPr>
          <a:xfrm>
            <a:off x="7638480" y="443232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6"/>
          <p:cNvSpPr/>
          <p:nvPr/>
        </p:nvSpPr>
        <p:spPr>
          <a:xfrm>
            <a:off x="5479560" y="443016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6"/>
          <p:cNvSpPr/>
          <p:nvPr/>
        </p:nvSpPr>
        <p:spPr>
          <a:xfrm>
            <a:off x="3817080" y="4425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6"/>
          <p:cNvSpPr/>
          <p:nvPr/>
        </p:nvSpPr>
        <p:spPr>
          <a:xfrm>
            <a:off x="2525760" y="442548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6"/>
          <p:cNvSpPr/>
          <p:nvPr/>
        </p:nvSpPr>
        <p:spPr>
          <a:xfrm>
            <a:off x="1333800" y="4425120"/>
            <a:ext cx="228240" cy="241560"/>
          </a:xfrm>
          <a:prstGeom prst="octagon">
            <a:avLst>
              <a:gd fmla="val 2928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6"/>
          <p:cNvSpPr/>
          <p:nvPr/>
        </p:nvSpPr>
        <p:spPr>
          <a:xfrm>
            <a:off x="3405600" y="2110680"/>
            <a:ext cx="8040960" cy="2283480"/>
          </a:xfrm>
          <a:custGeom>
            <a:rect b="b" l="l" r="r" t="t"/>
            <a:pathLst>
              <a:path extrusionOk="0" h="2283758" w="8041340">
                <a:moveTo>
                  <a:pt x="0" y="2279724"/>
                </a:moveTo>
                <a:cubicBezTo>
                  <a:pt x="732866" y="2290928"/>
                  <a:pt x="1552014" y="2292050"/>
                  <a:pt x="2151529" y="2098188"/>
                </a:cubicBezTo>
                <a:cubicBezTo>
                  <a:pt x="2751044" y="1904326"/>
                  <a:pt x="3089461" y="1497553"/>
                  <a:pt x="3597088" y="1116553"/>
                </a:cubicBezTo>
                <a:cubicBezTo>
                  <a:pt x="4104715" y="735553"/>
                  <a:pt x="4617944" y="317573"/>
                  <a:pt x="5358653" y="134917"/>
                </a:cubicBezTo>
                <a:cubicBezTo>
                  <a:pt x="6099362" y="-47739"/>
                  <a:pt x="7486649" y="1567"/>
                  <a:pt x="8041340" y="20618"/>
                </a:cubicBezTo>
              </a:path>
            </a:pathLst>
          </a:cu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5" name="Google Shape;67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98640" y="3720240"/>
            <a:ext cx="1796760" cy="53604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26"/>
          <p:cNvSpPr/>
          <p:nvPr/>
        </p:nvSpPr>
        <p:spPr>
          <a:xfrm flipH="1">
            <a:off x="7334280" y="3572640"/>
            <a:ext cx="1009440" cy="75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677" name="Google Shape;677;p26"/>
          <p:cNvSpPr/>
          <p:nvPr/>
        </p:nvSpPr>
        <p:spPr>
          <a:xfrm>
            <a:off x="3421800" y="2134440"/>
            <a:ext cx="8015040" cy="2274120"/>
          </a:xfrm>
          <a:custGeom>
            <a:rect b="b" l="l" r="r" t="t"/>
            <a:pathLst>
              <a:path extrusionOk="0" h="2274597" w="27068965">
                <a:moveTo>
                  <a:pt x="0" y="2273888"/>
                </a:moveTo>
                <a:cubicBezTo>
                  <a:pt x="732866" y="2285092"/>
                  <a:pt x="10475469" y="2161828"/>
                  <a:pt x="11279341" y="2031840"/>
                </a:cubicBezTo>
                <a:cubicBezTo>
                  <a:pt x="12083213" y="1901852"/>
                  <a:pt x="12217273" y="1431205"/>
                  <a:pt x="12724900" y="1050205"/>
                </a:cubicBezTo>
                <a:cubicBezTo>
                  <a:pt x="13232527" y="669205"/>
                  <a:pt x="13685205" y="178387"/>
                  <a:pt x="14486465" y="68569"/>
                </a:cubicBezTo>
                <a:cubicBezTo>
                  <a:pt x="15287725" y="-41249"/>
                  <a:pt x="26514274" y="9177"/>
                  <a:pt x="27068965" y="28228"/>
                </a:cubicBezTo>
              </a:path>
            </a:pathLst>
          </a:cu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8" name="Google Shape;678;p26"/>
          <p:cNvCxnSpPr/>
          <p:nvPr/>
        </p:nvCxnSpPr>
        <p:spPr>
          <a:xfrm flipH="1">
            <a:off x="3417900" y="2134080"/>
            <a:ext cx="7682700" cy="2255400"/>
          </a:xfrm>
          <a:prstGeom prst="bentConnector3">
            <a:avLst>
              <a:gd fmla="val 50000" name="adj1"/>
            </a:avLst>
          </a:pr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9" name="Google Shape;679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24880" y="1388880"/>
            <a:ext cx="1997640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39680" y="2310120"/>
            <a:ext cx="2401560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51720" y="3448800"/>
            <a:ext cx="2357640" cy="24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68280" y="5893920"/>
            <a:ext cx="3116520" cy="53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7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Best w?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7"/>
          <p:cNvSpPr txBox="1"/>
          <p:nvPr/>
        </p:nvSpPr>
        <p:spPr>
          <a:xfrm>
            <a:off x="406440" y="1397160"/>
            <a:ext cx="11378880" cy="218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Maximum likelihood estimation:</a:t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689" name="Google Shape;689;p27"/>
          <p:cNvSpPr/>
          <p:nvPr/>
        </p:nvSpPr>
        <p:spPr>
          <a:xfrm>
            <a:off x="-425880" y="6269760"/>
            <a:ext cx="514332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Logistic Regression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0" name="Google Shape;6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0697" y="2000250"/>
            <a:ext cx="8740276" cy="43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a1e1924cac_0_2"/>
          <p:cNvSpPr txBox="1"/>
          <p:nvPr/>
        </p:nvSpPr>
        <p:spPr>
          <a:xfrm>
            <a:off x="0" y="-25560"/>
            <a:ext cx="121917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Best w?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g2a1e1924cac_0_2"/>
          <p:cNvSpPr txBox="1"/>
          <p:nvPr/>
        </p:nvSpPr>
        <p:spPr>
          <a:xfrm>
            <a:off x="406440" y="1397160"/>
            <a:ext cx="11379000" cy="21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Maximum likelihood estimation:</a:t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with:</a:t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697" name="Google Shape;697;g2a1e1924ca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840" y="2438280"/>
            <a:ext cx="8140321" cy="99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g2a1e1924cac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3809880"/>
            <a:ext cx="8152920" cy="217152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g2a1e1924cac_0_2"/>
          <p:cNvSpPr/>
          <p:nvPr/>
        </p:nvSpPr>
        <p:spPr>
          <a:xfrm>
            <a:off x="-425880" y="6269760"/>
            <a:ext cx="5143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Logistic Regression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8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Separable Case: Deterministic Decision – Many Options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28"/>
          <p:cNvSpPr/>
          <p:nvPr/>
        </p:nvSpPr>
        <p:spPr>
          <a:xfrm>
            <a:off x="3581280" y="4495680"/>
            <a:ext cx="197640" cy="380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8"/>
          <p:cNvSpPr/>
          <p:nvPr/>
        </p:nvSpPr>
        <p:spPr>
          <a:xfrm>
            <a:off x="3733920" y="4648320"/>
            <a:ext cx="197640" cy="380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8"/>
          <p:cNvSpPr/>
          <p:nvPr/>
        </p:nvSpPr>
        <p:spPr>
          <a:xfrm>
            <a:off x="3733920" y="4648320"/>
            <a:ext cx="197640" cy="380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8"/>
          <p:cNvSpPr/>
          <p:nvPr/>
        </p:nvSpPr>
        <p:spPr>
          <a:xfrm>
            <a:off x="9601200" y="4702320"/>
            <a:ext cx="197640" cy="380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9" name="Google Shape;709;p28"/>
          <p:cNvCxnSpPr/>
          <p:nvPr/>
        </p:nvCxnSpPr>
        <p:spPr>
          <a:xfrm flipH="1" rot="10800000">
            <a:off x="1752480" y="3047760"/>
            <a:ext cx="2438280" cy="22860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p28"/>
          <p:cNvCxnSpPr/>
          <p:nvPr/>
        </p:nvCxnSpPr>
        <p:spPr>
          <a:xfrm flipH="1" rot="10800000">
            <a:off x="7086600" y="3449160"/>
            <a:ext cx="3733560" cy="158004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1" name="Google Shape;7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0" y="2311560"/>
            <a:ext cx="4876920" cy="37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120" y="2362320"/>
            <a:ext cx="4876920" cy="37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Linear Classifiers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an\Dropbox\Office\CS 188\Ketrina Art\Perceptron\ClassificationWeights.png"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371600"/>
            <a:ext cx="3885840" cy="516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120" y="2362320"/>
            <a:ext cx="4876920" cy="379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80" y="2311560"/>
            <a:ext cx="4876920" cy="37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9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6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Separable Case: Probabilistic Decision – Clear Preference</a:t>
            </a:r>
            <a:endParaRPr b="0" sz="3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9"/>
          <p:cNvSpPr/>
          <p:nvPr/>
        </p:nvSpPr>
        <p:spPr>
          <a:xfrm>
            <a:off x="3581280" y="4495680"/>
            <a:ext cx="197640" cy="380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9"/>
          <p:cNvSpPr/>
          <p:nvPr/>
        </p:nvSpPr>
        <p:spPr>
          <a:xfrm>
            <a:off x="3733920" y="4648320"/>
            <a:ext cx="197640" cy="380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9"/>
          <p:cNvSpPr/>
          <p:nvPr/>
        </p:nvSpPr>
        <p:spPr>
          <a:xfrm>
            <a:off x="3733920" y="4648320"/>
            <a:ext cx="197640" cy="380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9"/>
          <p:cNvSpPr/>
          <p:nvPr/>
        </p:nvSpPr>
        <p:spPr>
          <a:xfrm>
            <a:off x="9601200" y="4702320"/>
            <a:ext cx="197640" cy="380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4" name="Google Shape;724;p29"/>
          <p:cNvCxnSpPr/>
          <p:nvPr/>
        </p:nvCxnSpPr>
        <p:spPr>
          <a:xfrm flipH="1" rot="10800000">
            <a:off x="1866600" y="2976840"/>
            <a:ext cx="2438640" cy="22860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5" name="Google Shape;725;p29"/>
          <p:cNvCxnSpPr/>
          <p:nvPr/>
        </p:nvCxnSpPr>
        <p:spPr>
          <a:xfrm flipH="1" rot="10800000">
            <a:off x="7086600" y="3449160"/>
            <a:ext cx="3733560" cy="158004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6" name="Google Shape;726;p29"/>
          <p:cNvSpPr/>
          <p:nvPr/>
        </p:nvSpPr>
        <p:spPr>
          <a:xfrm>
            <a:off x="3935880" y="2593800"/>
            <a:ext cx="1583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b="1" lang="en-US" sz="2400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7" name="Google Shape;727;p29"/>
          <p:cNvCxnSpPr/>
          <p:nvPr/>
        </p:nvCxnSpPr>
        <p:spPr>
          <a:xfrm flipH="1" rot="10800000">
            <a:off x="1651320" y="2824560"/>
            <a:ext cx="2438280" cy="22860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29"/>
          <p:cNvCxnSpPr/>
          <p:nvPr/>
        </p:nvCxnSpPr>
        <p:spPr>
          <a:xfrm flipH="1" rot="10800000">
            <a:off x="2110680" y="3124080"/>
            <a:ext cx="2438280" cy="228600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9" name="Google Shape;729;p29"/>
          <p:cNvSpPr/>
          <p:nvPr/>
        </p:nvSpPr>
        <p:spPr>
          <a:xfrm>
            <a:off x="4283280" y="2967480"/>
            <a:ext cx="1583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b="1" lang="en-US" sz="2400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9"/>
          <p:cNvSpPr/>
          <p:nvPr/>
        </p:nvSpPr>
        <p:spPr>
          <a:xfrm>
            <a:off x="3456720" y="2294640"/>
            <a:ext cx="1583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b="1" lang="en-US" sz="2400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1" name="Google Shape;731;p29"/>
          <p:cNvCxnSpPr/>
          <p:nvPr/>
        </p:nvCxnSpPr>
        <p:spPr>
          <a:xfrm flipH="1" rot="10800000">
            <a:off x="7353000" y="3683160"/>
            <a:ext cx="3733920" cy="157968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2" name="Google Shape;732;p29"/>
          <p:cNvCxnSpPr/>
          <p:nvPr/>
        </p:nvCxnSpPr>
        <p:spPr>
          <a:xfrm flipH="1" rot="10800000">
            <a:off x="6957000" y="3160800"/>
            <a:ext cx="3733560" cy="1579680"/>
          </a:xfrm>
          <a:prstGeom prst="straightConnector1">
            <a:avLst/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3" name="Google Shape;733;p29"/>
          <p:cNvSpPr/>
          <p:nvPr/>
        </p:nvSpPr>
        <p:spPr>
          <a:xfrm>
            <a:off x="10493280" y="3079440"/>
            <a:ext cx="1583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b="1" lang="en-US" sz="2400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0.5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9"/>
          <p:cNvSpPr/>
          <p:nvPr/>
        </p:nvSpPr>
        <p:spPr>
          <a:xfrm>
            <a:off x="10840320" y="3452760"/>
            <a:ext cx="1583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b="1" lang="en-US" sz="2400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9"/>
          <p:cNvSpPr/>
          <p:nvPr/>
        </p:nvSpPr>
        <p:spPr>
          <a:xfrm>
            <a:off x="10014120" y="2779920"/>
            <a:ext cx="15836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0.7</a:t>
            </a:r>
            <a:r>
              <a:rPr b="1" lang="en-US" sz="2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b="1" lang="en-US" sz="2400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0.3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0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Multiclass Logistic Regression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0"/>
          <p:cNvSpPr txBox="1"/>
          <p:nvPr/>
        </p:nvSpPr>
        <p:spPr>
          <a:xfrm>
            <a:off x="457200" y="1371600"/>
            <a:ext cx="76626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Recall Perceptron: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 weight vector for each class: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Score (activation) of a class y: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Prediction highest score wins</a:t>
            </a:r>
            <a:endParaRPr b="0" i="0" sz="20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How to make the scores into probabilities? 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descr="txp_fig" id="742" name="Google Shape;7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5440" y="2514600"/>
            <a:ext cx="1418760" cy="3805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3" name="Google Shape;743;p30"/>
          <p:cNvGrpSpPr/>
          <p:nvPr/>
        </p:nvGrpSpPr>
        <p:grpSpPr>
          <a:xfrm>
            <a:off x="9163080" y="1573200"/>
            <a:ext cx="2285640" cy="2209320"/>
            <a:chOff x="9163080" y="1573200"/>
            <a:chExt cx="2285640" cy="2209320"/>
          </a:xfrm>
        </p:grpSpPr>
        <p:sp>
          <p:nvSpPr>
            <p:cNvPr id="744" name="Google Shape;744;p30"/>
            <p:cNvSpPr/>
            <p:nvPr/>
          </p:nvSpPr>
          <p:spPr>
            <a:xfrm>
              <a:off x="9391680" y="1573200"/>
              <a:ext cx="1752120" cy="837720"/>
            </a:xfrm>
            <a:custGeom>
              <a:rect b="b" l="l" r="r" t="t"/>
              <a:pathLst>
                <a:path extrusionOk="0" h="528" w="1104">
                  <a:moveTo>
                    <a:pt x="0" y="528"/>
                  </a:moveTo>
                  <a:lnTo>
                    <a:pt x="96" y="96"/>
                  </a:lnTo>
                  <a:lnTo>
                    <a:pt x="720" y="0"/>
                  </a:lnTo>
                  <a:lnTo>
                    <a:pt x="1104" y="288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99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5" name="Google Shape;745;p30"/>
            <p:cNvSpPr/>
            <p:nvPr/>
          </p:nvSpPr>
          <p:spPr>
            <a:xfrm>
              <a:off x="10534680" y="2030400"/>
              <a:ext cx="914040" cy="1599840"/>
            </a:xfrm>
            <a:custGeom>
              <a:rect b="b" l="l" r="r" t="t"/>
              <a:pathLst>
                <a:path extrusionOk="0" h="1008" w="576">
                  <a:moveTo>
                    <a:pt x="384" y="0"/>
                  </a:moveTo>
                  <a:lnTo>
                    <a:pt x="576" y="432"/>
                  </a:lnTo>
                  <a:lnTo>
                    <a:pt x="432" y="960"/>
                  </a:lnTo>
                  <a:lnTo>
                    <a:pt x="0" y="1008"/>
                  </a:lnTo>
                </a:path>
              </a:pathLst>
            </a:custGeom>
            <a:gradFill>
              <a:gsLst>
                <a:gs pos="0">
                  <a:srgbClr val="FF99CC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</p:sp>
        <p:sp>
          <p:nvSpPr>
            <p:cNvPr id="746" name="Google Shape;746;p30"/>
            <p:cNvSpPr/>
            <p:nvPr/>
          </p:nvSpPr>
          <p:spPr>
            <a:xfrm>
              <a:off x="9163080" y="2411280"/>
              <a:ext cx="1371240" cy="1371240"/>
            </a:xfrm>
            <a:custGeom>
              <a:rect b="b" l="l" r="r" t="t"/>
              <a:pathLst>
                <a:path extrusionOk="0" h="864" w="864">
                  <a:moveTo>
                    <a:pt x="144" y="0"/>
                  </a:moveTo>
                  <a:lnTo>
                    <a:pt x="0" y="384"/>
                  </a:lnTo>
                  <a:lnTo>
                    <a:pt x="480" y="864"/>
                  </a:lnTo>
                  <a:lnTo>
                    <a:pt x="864" y="768"/>
                  </a:lnTo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99CCFF"/>
                </a:gs>
              </a:gsLst>
              <a:lin ang="18900000" scaled="0"/>
            </a:gradFill>
            <a:ln>
              <a:noFill/>
            </a:ln>
          </p:spPr>
        </p:sp>
        <p:sp>
          <p:nvSpPr>
            <p:cNvPr id="747" name="Google Shape;747;p30"/>
            <p:cNvSpPr/>
            <p:nvPr/>
          </p:nvSpPr>
          <p:spPr>
            <a:xfrm>
              <a:off x="9391680" y="2030400"/>
              <a:ext cx="1752120" cy="609120"/>
            </a:xfrm>
            <a:custGeom>
              <a:rect b="b" l="l" r="r" t="t"/>
              <a:pathLst>
                <a:path extrusionOk="0" h="384" w="1104">
                  <a:moveTo>
                    <a:pt x="0" y="240"/>
                  </a:moveTo>
                  <a:lnTo>
                    <a:pt x="624" y="384"/>
                  </a:lnTo>
                  <a:lnTo>
                    <a:pt x="1104" y="0"/>
                  </a:lnTo>
                </a:path>
              </a:pathLst>
            </a:custGeom>
            <a:solidFill>
              <a:srgbClr val="FFFF99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48" name="Google Shape;748;p30"/>
            <p:cNvSpPr/>
            <p:nvPr/>
          </p:nvSpPr>
          <p:spPr>
            <a:xfrm>
              <a:off x="10382400" y="2030400"/>
              <a:ext cx="761760" cy="1599840"/>
            </a:xfrm>
            <a:custGeom>
              <a:rect b="b" l="l" r="r" t="t"/>
              <a:pathLst>
                <a:path extrusionOk="0" h="1008" w="480">
                  <a:moveTo>
                    <a:pt x="480" y="0"/>
                  </a:moveTo>
                  <a:lnTo>
                    <a:pt x="0" y="384"/>
                  </a:lnTo>
                  <a:lnTo>
                    <a:pt x="96" y="1008"/>
                  </a:lnTo>
                </a:path>
              </a:pathLst>
            </a:custGeom>
            <a:gradFill>
              <a:gsLst>
                <a:gs pos="0">
                  <a:srgbClr val="FF99CC"/>
                </a:gs>
                <a:gs pos="100000">
                  <a:srgbClr val="FFCFE7"/>
                </a:gs>
              </a:gsLst>
              <a:lin ang="2700000" scaled="0"/>
            </a:gra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49" name="Google Shape;749;p30"/>
            <p:cNvSpPr/>
            <p:nvPr/>
          </p:nvSpPr>
          <p:spPr>
            <a:xfrm>
              <a:off x="9391680" y="2411280"/>
              <a:ext cx="1142640" cy="1218960"/>
            </a:xfrm>
            <a:custGeom>
              <a:rect b="b" l="l" r="r" t="t"/>
              <a:pathLst>
                <a:path extrusionOk="0" h="768" w="720">
                  <a:moveTo>
                    <a:pt x="0" y="0"/>
                  </a:moveTo>
                  <a:lnTo>
                    <a:pt x="624" y="144"/>
                  </a:lnTo>
                  <a:lnTo>
                    <a:pt x="720" y="768"/>
                  </a:lnTo>
                </a:path>
              </a:pathLst>
            </a:custGeom>
            <a:gradFill>
              <a:gsLst>
                <a:gs pos="0">
                  <a:srgbClr val="DFEFFF"/>
                </a:gs>
                <a:gs pos="100000">
                  <a:srgbClr val="99CCFF"/>
                </a:gs>
              </a:gsLst>
              <a:lin ang="18900000" scaled="0"/>
            </a:gra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</p:grpSp>
      <p:pic>
        <p:nvPicPr>
          <p:cNvPr descr="txp_fig" id="750" name="Google Shape;7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280" y="3124080"/>
            <a:ext cx="3352320" cy="52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51" name="Google Shape;75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39400" y="1268280"/>
            <a:ext cx="1523520" cy="218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52" name="Google Shape;75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2200" y="3325680"/>
            <a:ext cx="818640" cy="48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53" name="Google Shape;753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20480" y="3173400"/>
            <a:ext cx="818640" cy="483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54" name="Google Shape;754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41720" y="1884240"/>
            <a:ext cx="468000" cy="29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5" name="Google Shape;755;p30"/>
          <p:cNvCxnSpPr/>
          <p:nvPr/>
        </p:nvCxnSpPr>
        <p:spPr>
          <a:xfrm rot="10800000">
            <a:off x="10153440" y="1649160"/>
            <a:ext cx="228600" cy="99072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6" name="Google Shape;756;p30"/>
          <p:cNvCxnSpPr/>
          <p:nvPr/>
        </p:nvCxnSpPr>
        <p:spPr>
          <a:xfrm>
            <a:off x="10382040" y="2639880"/>
            <a:ext cx="1066680" cy="38088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57" name="Google Shape;757;p30"/>
          <p:cNvCxnSpPr/>
          <p:nvPr/>
        </p:nvCxnSpPr>
        <p:spPr>
          <a:xfrm flipH="1">
            <a:off x="9696240" y="2639880"/>
            <a:ext cx="685800" cy="60948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xp_fig" id="758" name="Google Shape;758;p3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06080" y="1676520"/>
            <a:ext cx="337680" cy="196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59" name="Google Shape;759;p3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91680" y="2851200"/>
            <a:ext cx="352080" cy="1965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760" name="Google Shape;760;p3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296800" y="2666880"/>
            <a:ext cx="352080" cy="2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3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0160" y="4869360"/>
            <a:ext cx="11381040" cy="95544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30"/>
          <p:cNvSpPr/>
          <p:nvPr/>
        </p:nvSpPr>
        <p:spPr>
          <a:xfrm>
            <a:off x="165600" y="6326640"/>
            <a:ext cx="205560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activations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0"/>
          <p:cNvSpPr/>
          <p:nvPr/>
        </p:nvSpPr>
        <p:spPr>
          <a:xfrm>
            <a:off x="6455880" y="6326640"/>
            <a:ext cx="21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softmax activations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0"/>
          <p:cNvSpPr/>
          <p:nvPr/>
        </p:nvSpPr>
        <p:spPr>
          <a:xfrm rot="-5400000">
            <a:off x="1032120" y="5229360"/>
            <a:ext cx="297360" cy="17521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30"/>
          <p:cNvSpPr/>
          <p:nvPr/>
        </p:nvSpPr>
        <p:spPr>
          <a:xfrm rot="-5400000">
            <a:off x="7141320" y="1508760"/>
            <a:ext cx="254520" cy="92361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4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1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Best w? 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1"/>
          <p:cNvSpPr txBox="1"/>
          <p:nvPr/>
        </p:nvSpPr>
        <p:spPr>
          <a:xfrm>
            <a:off x="406440" y="1397160"/>
            <a:ext cx="11378880" cy="218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Maximum likelihood estimation:</a:t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with:</a:t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772" name="Google Shape;7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6840" y="2438280"/>
            <a:ext cx="8140320" cy="99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09680" y="3860640"/>
            <a:ext cx="6171840" cy="144576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31"/>
          <p:cNvSpPr/>
          <p:nvPr/>
        </p:nvSpPr>
        <p:spPr>
          <a:xfrm>
            <a:off x="-770760" y="6269760"/>
            <a:ext cx="782244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Multi-Class Logistic Regression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2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Next Lecture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2"/>
          <p:cNvSpPr txBox="1"/>
          <p:nvPr/>
        </p:nvSpPr>
        <p:spPr>
          <a:xfrm>
            <a:off x="406440" y="1397160"/>
            <a:ext cx="11378880" cy="472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Noto Sans Symbols"/>
              <a:buChar char="▪"/>
            </a:pPr>
            <a:r>
              <a:rPr b="0" lang="en-US" sz="32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Optimization</a:t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i.e., how do we solve:</a:t>
            </a:r>
            <a:endParaRPr b="0" i="0" sz="28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781" name="Google Shape;7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480" y="3888360"/>
            <a:ext cx="8140320" cy="99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Feature Vectors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981080" y="2819520"/>
            <a:ext cx="2437920" cy="118548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Hello,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 you want free printr cartriges?  Why pay more when you can get them ABSOLUTELY FREE!  Just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4648320" y="3200400"/>
            <a:ext cx="676080" cy="533160"/>
          </a:xfrm>
          <a:prstGeom prst="rightArrow">
            <a:avLst>
              <a:gd fmla="val 50000" name="adj1"/>
              <a:gd fmla="val 31696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5562720" y="2870280"/>
            <a:ext cx="2057040" cy="10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free      : 2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YOUR_NAME   : 0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MISSPELLED  : 2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FROM_FRIEND : 0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P_tmp.png"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9520" y="1822320"/>
            <a:ext cx="336240" cy="27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49" name="Google Shape;14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320" y="1670040"/>
            <a:ext cx="1066320" cy="61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P_tmp.png" id="150" name="Google Shape;15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67680" y="1822320"/>
            <a:ext cx="336240" cy="393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"/>
          <p:cNvSpPr/>
          <p:nvPr/>
        </p:nvSpPr>
        <p:spPr>
          <a:xfrm>
            <a:off x="7543800" y="3124080"/>
            <a:ext cx="676080" cy="533160"/>
          </a:xfrm>
          <a:prstGeom prst="rightArrow">
            <a:avLst>
              <a:gd fmla="val 50000" name="adj1"/>
              <a:gd fmla="val 31696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5562720" y="2819520"/>
            <a:ext cx="1599840" cy="114264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"/>
          <p:cNvSpPr/>
          <p:nvPr/>
        </p:nvSpPr>
        <p:spPr>
          <a:xfrm>
            <a:off x="8458200" y="2838600"/>
            <a:ext cx="1599840" cy="118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SPAM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4648320" y="5029200"/>
            <a:ext cx="676080" cy="533160"/>
          </a:xfrm>
          <a:prstGeom prst="rightArrow">
            <a:avLst>
              <a:gd fmla="val 50000" name="adj1"/>
              <a:gd fmla="val 31696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4"/>
          <p:cNvSpPr/>
          <p:nvPr/>
        </p:nvSpPr>
        <p:spPr>
          <a:xfrm>
            <a:off x="7543800" y="4952880"/>
            <a:ext cx="676080" cy="533160"/>
          </a:xfrm>
          <a:prstGeom prst="rightArrow">
            <a:avLst>
              <a:gd fmla="val 50000" name="adj1"/>
              <a:gd fmla="val 31696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5562720" y="4829040"/>
            <a:ext cx="2057040" cy="10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PIXEL-7,12  : 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PIXEL-7,13  : 0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NUM_LOOPS   : 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5562720" y="4724280"/>
            <a:ext cx="1599840" cy="114264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6880" y="4876920"/>
            <a:ext cx="998280" cy="96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8458200" y="4952880"/>
            <a:ext cx="159984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“2”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Some (Simplified) Biology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457200" y="14479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Very loose inspiration: human neurons</a:t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256840"/>
            <a:ext cx="5486040" cy="322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Perceptron\Neuron.png" id="167" name="Google Shape;16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120" y="2819520"/>
            <a:ext cx="5402880" cy="203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Linear Classifiers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457200" y="1600200"/>
            <a:ext cx="8229240" cy="495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Inputs are </a:t>
            </a:r>
            <a:r>
              <a:rPr b="0" lang="en-US" sz="2800" strike="noStrike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feature values</a:t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Each feature has a </a:t>
            </a:r>
            <a:r>
              <a:rPr b="0" lang="en-US" sz="2800" strike="noStrike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weight</a:t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Sum is the </a:t>
            </a:r>
            <a:r>
              <a:rPr b="0" lang="en-US" sz="2800" strike="noStrike">
                <a:solidFill>
                  <a:srgbClr val="CC0000"/>
                </a:solidFill>
                <a:latin typeface="Palatino"/>
                <a:ea typeface="Palatino"/>
                <a:cs typeface="Palatino"/>
                <a:sym typeface="Palatino"/>
              </a:rPr>
              <a:t>activation</a:t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t/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90000"/>
              </a:lnSpc>
              <a:spcBef>
                <a:spcPts val="561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If the activation is:</a:t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Positive, output +1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9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095880" y="5029200"/>
            <a:ext cx="685440" cy="121896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6"/>
          <p:cNvCxnSpPr/>
          <p:nvPr/>
        </p:nvCxnSpPr>
        <p:spPr>
          <a:xfrm>
            <a:off x="5257800" y="5257800"/>
            <a:ext cx="838080" cy="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6"/>
          <p:cNvCxnSpPr/>
          <p:nvPr/>
        </p:nvCxnSpPr>
        <p:spPr>
          <a:xfrm>
            <a:off x="5257800" y="5638680"/>
            <a:ext cx="838080" cy="0"/>
          </a:xfrm>
          <a:prstGeom prst="straightConnector1">
            <a:avLst/>
          </a:prstGeom>
          <a:noFill/>
          <a:ln cap="flat" cmpd="sng" w="126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6"/>
          <p:cNvCxnSpPr/>
          <p:nvPr/>
        </p:nvCxnSpPr>
        <p:spPr>
          <a:xfrm>
            <a:off x="5257800" y="6019560"/>
            <a:ext cx="838080" cy="0"/>
          </a:xfrm>
          <a:prstGeom prst="straightConnector1">
            <a:avLst/>
          </a:prstGeom>
          <a:noFill/>
          <a:ln cap="flat" cmpd="sng" w="763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6"/>
          <p:cNvSpPr/>
          <p:nvPr/>
        </p:nvSpPr>
        <p:spPr>
          <a:xfrm>
            <a:off x="4876920" y="5105520"/>
            <a:ext cx="380520" cy="30456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4876920" y="5486400"/>
            <a:ext cx="380520" cy="30456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4876920" y="5867280"/>
            <a:ext cx="380520" cy="30456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5410080" y="4876920"/>
            <a:ext cx="53316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5410080" y="5272200"/>
            <a:ext cx="53316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5410080" y="5638680"/>
            <a:ext cx="53316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7162920" y="5334120"/>
            <a:ext cx="685440" cy="60912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&gt;0?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6781680" y="5638680"/>
            <a:ext cx="3805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86" name="Google Shape;186;p6"/>
          <p:cNvCxnSpPr/>
          <p:nvPr/>
        </p:nvCxnSpPr>
        <p:spPr>
          <a:xfrm>
            <a:off x="7848360" y="5638680"/>
            <a:ext cx="381240" cy="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xp_fig" id="187" name="Google Shape;1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120" y="3689280"/>
            <a:ext cx="7624440" cy="798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Dan\Dropbox\Office\CS 188\Ketrina Art\Perceptron\Neuron.png" id="188" name="Google Shape;18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320" y="1523880"/>
            <a:ext cx="4800240" cy="180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Weights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2133720" y="118908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Binary case: compare features to a weight vector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342360" lvl="0" marL="34272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Noto Sans Symbols"/>
              <a:buChar char="▪"/>
            </a:pPr>
            <a:r>
              <a:rPr b="0" lang="en-US" sz="24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Learning: figure out the weight vector from examples</a:t>
            </a:r>
            <a:endParaRPr b="0" sz="24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620120" y="2870280"/>
            <a:ext cx="2057040" cy="10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free      : 2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YOUR_NAME   : 0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MISSPELLED  : 2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FROM_FRIEND : 0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7620120" y="2819520"/>
            <a:ext cx="1599840" cy="114264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7"/>
          <p:cNvSpPr/>
          <p:nvPr/>
        </p:nvSpPr>
        <p:spPr>
          <a:xfrm>
            <a:off x="2743200" y="2543040"/>
            <a:ext cx="2057040" cy="10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free      : 4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YOUR_NAME   :-1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MISSPELLED  : 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FROM_FRIEND :-3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2743200" y="2438280"/>
            <a:ext cx="1599840" cy="114264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xp_fig" id="199" name="Google Shape;1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5680" y="3200400"/>
            <a:ext cx="272520" cy="182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0" name="Google Shape;20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480" y="3276720"/>
            <a:ext cx="966600" cy="364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7"/>
          <p:cNvCxnSpPr/>
          <p:nvPr/>
        </p:nvCxnSpPr>
        <p:spPr>
          <a:xfrm rot="10800000">
            <a:off x="4876560" y="3352680"/>
            <a:ext cx="838440" cy="137160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7"/>
          <p:cNvCxnSpPr/>
          <p:nvPr/>
        </p:nvCxnSpPr>
        <p:spPr>
          <a:xfrm flipH="1" rot="10800000">
            <a:off x="5715000" y="3657600"/>
            <a:ext cx="380880" cy="1066680"/>
          </a:xfrm>
          <a:prstGeom prst="straightConnector1">
            <a:avLst/>
          </a:prstGeom>
          <a:noFill/>
          <a:ln cap="flat" cmpd="sng" w="507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xp_fig" id="203" name="Google Shape;20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3080" y="5334120"/>
            <a:ext cx="966600" cy="364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7"/>
          <p:cNvCxnSpPr/>
          <p:nvPr/>
        </p:nvCxnSpPr>
        <p:spPr>
          <a:xfrm>
            <a:off x="5715000" y="4724280"/>
            <a:ext cx="990360" cy="380880"/>
          </a:xfrm>
          <a:prstGeom prst="straightConnector1">
            <a:avLst/>
          </a:prstGeom>
          <a:noFill/>
          <a:ln cap="flat" cmpd="sng" w="507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7"/>
          <p:cNvSpPr/>
          <p:nvPr/>
        </p:nvSpPr>
        <p:spPr>
          <a:xfrm>
            <a:off x="7772400" y="5308560"/>
            <a:ext cx="2057040" cy="10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free      : 0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YOUR_NAME   : 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MISSPELLED  : 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FROM_FRIEND : 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7772400" y="5257800"/>
            <a:ext cx="1599840" cy="1142640"/>
          </a:xfrm>
          <a:prstGeom prst="bracketPai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1905120" y="5715000"/>
            <a:ext cx="304776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 product            positive means the positive class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208" name="Google Shape;20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76720" y="5791320"/>
            <a:ext cx="533160" cy="23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Decision Rules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an\Dropbox\Office\CS 188\Ketrina Art\Perceptron\DecisionRule.png" id="214" name="Google Shape;214;p8"/>
          <p:cNvPicPr preferRelativeResize="0"/>
          <p:nvPr/>
        </p:nvPicPr>
        <p:blipFill rotWithShape="1">
          <a:blip r:embed="rId3">
            <a:alphaModFix/>
          </a:blip>
          <a:srcRect b="53539" l="0" r="0" t="0"/>
          <a:stretch/>
        </p:blipFill>
        <p:spPr>
          <a:xfrm>
            <a:off x="1279440" y="2133720"/>
            <a:ext cx="9464400" cy="312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/>
        </p:nvSpPr>
        <p:spPr>
          <a:xfrm>
            <a:off x="0" y="-25560"/>
            <a:ext cx="1219176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Binary Decision Rule</a:t>
            </a:r>
            <a:endParaRPr b="0" sz="4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380880" y="144792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360" lvl="0" marL="342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800"/>
              <a:buFont typeface="Noto Sans Symbols"/>
              <a:buChar char="▪"/>
            </a:pPr>
            <a:r>
              <a:rPr b="0" lang="en-US" sz="2800" strike="noStrike">
                <a:solidFill>
                  <a:srgbClr val="333399"/>
                </a:solidFill>
                <a:latin typeface="Palatino"/>
                <a:ea typeface="Palatino"/>
                <a:cs typeface="Palatino"/>
                <a:sym typeface="Palatino"/>
              </a:rPr>
              <a:t>In the space of feature vectors</a:t>
            </a:r>
            <a:endParaRPr b="0" sz="2800" strike="noStrike">
              <a:solidFill>
                <a:srgbClr val="333399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Examples are points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Any weight vector is a hyperplane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One side corresponds to Y=+1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  <a:p>
            <a:pPr indent="-285480" lvl="1" marL="74304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Palatino"/>
                <a:ea typeface="Palatino"/>
                <a:cs typeface="Palatino"/>
                <a:sym typeface="Palatino"/>
              </a:rPr>
              <a:t>Other corresponds to Y=-1</a:t>
            </a:r>
            <a:endParaRPr b="0" i="0" sz="2400" u="none" cap="none" strike="noStrike">
              <a:solidFill>
                <a:srgbClr val="00000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1600200" y="4724280"/>
            <a:ext cx="1676160" cy="118764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BIAS  : -3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free  :  4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money :  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xp_fig" id="222" name="Google Shape;22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320" y="4111560"/>
            <a:ext cx="291600" cy="194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9"/>
          <p:cNvCxnSpPr/>
          <p:nvPr/>
        </p:nvCxnSpPr>
        <p:spPr>
          <a:xfrm>
            <a:off x="6400800" y="5638680"/>
            <a:ext cx="2361960" cy="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9"/>
          <p:cNvCxnSpPr/>
          <p:nvPr/>
        </p:nvCxnSpPr>
        <p:spPr>
          <a:xfrm rot="10800000">
            <a:off x="6400800" y="3504960"/>
            <a:ext cx="0" cy="2133720"/>
          </a:xfrm>
          <a:prstGeom prst="straightConnector1">
            <a:avLst/>
          </a:prstGeom>
          <a:noFill/>
          <a:ln cap="flat" cmpd="sng" w="38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9"/>
          <p:cNvSpPr/>
          <p:nvPr/>
        </p:nvSpPr>
        <p:spPr>
          <a:xfrm>
            <a:off x="6248520" y="56386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7315200" y="56386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6095880" y="54244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6095880" y="457200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095880" y="3595680"/>
            <a:ext cx="380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8229600" y="572940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 rot="-5400000">
            <a:off x="5211720" y="3475440"/>
            <a:ext cx="13712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money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an\Dropbox\Office\CS 188\Ketrina Art\Perceptron\DecisionRule.png" id="232" name="Google Shape;232;p9"/>
          <p:cNvPicPr preferRelativeResize="0"/>
          <p:nvPr/>
        </p:nvPicPr>
        <p:blipFill rotWithShape="1">
          <a:blip r:embed="rId4">
            <a:alphaModFix/>
          </a:blip>
          <a:srcRect b="53539" l="0" r="0" t="0"/>
          <a:stretch/>
        </p:blipFill>
        <p:spPr>
          <a:xfrm>
            <a:off x="5943600" y="1447920"/>
            <a:ext cx="5638320" cy="18608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9"/>
          <p:cNvCxnSpPr/>
          <p:nvPr/>
        </p:nvCxnSpPr>
        <p:spPr>
          <a:xfrm flipH="1" rot="10800000">
            <a:off x="6391800" y="4827240"/>
            <a:ext cx="1554840" cy="774720"/>
          </a:xfrm>
          <a:prstGeom prst="straightConnector1">
            <a:avLst/>
          </a:prstGeom>
          <a:noFill/>
          <a:ln cap="flat" cmpd="sng" w="507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2004-08-27T04:16:05Z</dcterms:created>
  <dc:creator>Preferred Customer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34</vt:i4>
  </property>
</Properties>
</file>