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7315200" cy="9601200"/>
  <p:embeddedFontLst>
    <p:embeddedFont>
      <p:font typeface="Noto Sans Symbol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ga+VvyAIGkNu4Wnn8+DihXkgqo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NotoSansSymbols-regular.fntdata"/><Relationship Id="rId47" Type="http://schemas.openxmlformats.org/officeDocument/2006/relationships/slide" Target="slides/slide41.xml"/><Relationship Id="rId49" Type="http://schemas.openxmlformats.org/officeDocument/2006/relationships/font" Target="fonts/NotoSansSymbols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457200" y="720720"/>
            <a:ext cx="64000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Please retain proper attribution, including the reference to ai.berkeley.edu.  Thanks!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:notes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/>
          <p:nvPr>
            <p:ph idx="2" type="sldImg"/>
          </p:nvPr>
        </p:nvSpPr>
        <p:spPr>
          <a:xfrm>
            <a:off x="457200" y="720720"/>
            <a:ext cx="64000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20:notes"/>
          <p:cNvSpPr txBox="1"/>
          <p:nvPr>
            <p:ph idx="1"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0:notes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/>
          <p:nvPr>
            <p:ph idx="2" type="sldImg"/>
          </p:nvPr>
        </p:nvSpPr>
        <p:spPr>
          <a:xfrm>
            <a:off x="457200" y="720720"/>
            <a:ext cx="64000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1:notes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9:notes"/>
          <p:cNvSpPr/>
          <p:nvPr>
            <p:ph idx="2" type="sldImg"/>
          </p:nvPr>
        </p:nvSpPr>
        <p:spPr>
          <a:xfrm>
            <a:off x="457200" y="720720"/>
            <a:ext cx="6400080" cy="359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3" name="Google Shape;673;p29:notes"/>
          <p:cNvSpPr txBox="1"/>
          <p:nvPr>
            <p:ph idx="1"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9:notes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4"/>
          <p:cNvSpPr/>
          <p:nvPr/>
        </p:nvSpPr>
        <p:spPr>
          <a:xfrm>
            <a:off x="0" y="1031400"/>
            <a:ext cx="12191400" cy="6012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rgbClr val="00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4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6"/>
          <p:cNvSpPr/>
          <p:nvPr/>
        </p:nvSpPr>
        <p:spPr>
          <a:xfrm>
            <a:off x="0" y="1031400"/>
            <a:ext cx="12191400" cy="6012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rgbClr val="00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4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17.png"/><Relationship Id="rId5" Type="http://schemas.openxmlformats.org/officeDocument/2006/relationships/image" Target="../media/image53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47.png"/><Relationship Id="rId7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9.png"/><Relationship Id="rId5" Type="http://schemas.openxmlformats.org/officeDocument/2006/relationships/image" Target="../media/image6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27.png"/><Relationship Id="rId6" Type="http://schemas.openxmlformats.org/officeDocument/2006/relationships/image" Target="../media/image1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Relationship Id="rId4" Type="http://schemas.openxmlformats.org/officeDocument/2006/relationships/image" Target="../media/image27.png"/><Relationship Id="rId5" Type="http://schemas.openxmlformats.org/officeDocument/2006/relationships/image" Target="../media/image7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Relationship Id="rId4" Type="http://schemas.openxmlformats.org/officeDocument/2006/relationships/image" Target="../media/image27.png"/><Relationship Id="rId5" Type="http://schemas.openxmlformats.org/officeDocument/2006/relationships/image" Target="../media/image1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2.png"/><Relationship Id="rId4" Type="http://schemas.openxmlformats.org/officeDocument/2006/relationships/image" Target="../media/image41.png"/><Relationship Id="rId5" Type="http://schemas.openxmlformats.org/officeDocument/2006/relationships/image" Target="../media/image5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3.png"/><Relationship Id="rId22" Type="http://schemas.openxmlformats.org/officeDocument/2006/relationships/image" Target="../media/image72.png"/><Relationship Id="rId21" Type="http://schemas.openxmlformats.org/officeDocument/2006/relationships/image" Target="../media/image74.png"/><Relationship Id="rId24" Type="http://schemas.openxmlformats.org/officeDocument/2006/relationships/image" Target="../media/image90.png"/><Relationship Id="rId23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66.png"/><Relationship Id="rId25" Type="http://schemas.openxmlformats.org/officeDocument/2006/relationships/image" Target="../media/image86.png"/><Relationship Id="rId5" Type="http://schemas.openxmlformats.org/officeDocument/2006/relationships/image" Target="../media/image50.png"/><Relationship Id="rId6" Type="http://schemas.openxmlformats.org/officeDocument/2006/relationships/image" Target="../media/image58.png"/><Relationship Id="rId7" Type="http://schemas.openxmlformats.org/officeDocument/2006/relationships/image" Target="../media/image63.png"/><Relationship Id="rId8" Type="http://schemas.openxmlformats.org/officeDocument/2006/relationships/image" Target="../media/image51.png"/><Relationship Id="rId11" Type="http://schemas.openxmlformats.org/officeDocument/2006/relationships/image" Target="../media/image87.png"/><Relationship Id="rId10" Type="http://schemas.openxmlformats.org/officeDocument/2006/relationships/image" Target="../media/image55.png"/><Relationship Id="rId13" Type="http://schemas.openxmlformats.org/officeDocument/2006/relationships/image" Target="../media/image64.png"/><Relationship Id="rId12" Type="http://schemas.openxmlformats.org/officeDocument/2006/relationships/image" Target="../media/image61.png"/><Relationship Id="rId15" Type="http://schemas.openxmlformats.org/officeDocument/2006/relationships/image" Target="../media/image59.png"/><Relationship Id="rId14" Type="http://schemas.openxmlformats.org/officeDocument/2006/relationships/image" Target="../media/image84.png"/><Relationship Id="rId17" Type="http://schemas.openxmlformats.org/officeDocument/2006/relationships/image" Target="../media/image69.png"/><Relationship Id="rId16" Type="http://schemas.openxmlformats.org/officeDocument/2006/relationships/image" Target="../media/image60.png"/><Relationship Id="rId19" Type="http://schemas.openxmlformats.org/officeDocument/2006/relationships/image" Target="../media/image65.png"/><Relationship Id="rId18" Type="http://schemas.openxmlformats.org/officeDocument/2006/relationships/image" Target="../media/image70.pn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3.png"/><Relationship Id="rId22" Type="http://schemas.openxmlformats.org/officeDocument/2006/relationships/image" Target="../media/image72.png"/><Relationship Id="rId21" Type="http://schemas.openxmlformats.org/officeDocument/2006/relationships/image" Target="../media/image74.png"/><Relationship Id="rId24" Type="http://schemas.openxmlformats.org/officeDocument/2006/relationships/image" Target="../media/image90.png"/><Relationship Id="rId23" Type="http://schemas.openxmlformats.org/officeDocument/2006/relationships/image" Target="../media/image8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66.png"/><Relationship Id="rId25" Type="http://schemas.openxmlformats.org/officeDocument/2006/relationships/image" Target="../media/image86.png"/><Relationship Id="rId5" Type="http://schemas.openxmlformats.org/officeDocument/2006/relationships/image" Target="../media/image50.png"/><Relationship Id="rId6" Type="http://schemas.openxmlformats.org/officeDocument/2006/relationships/image" Target="../media/image58.png"/><Relationship Id="rId7" Type="http://schemas.openxmlformats.org/officeDocument/2006/relationships/image" Target="../media/image63.png"/><Relationship Id="rId8" Type="http://schemas.openxmlformats.org/officeDocument/2006/relationships/image" Target="../media/image51.png"/><Relationship Id="rId11" Type="http://schemas.openxmlformats.org/officeDocument/2006/relationships/image" Target="../media/image87.png"/><Relationship Id="rId10" Type="http://schemas.openxmlformats.org/officeDocument/2006/relationships/image" Target="../media/image55.png"/><Relationship Id="rId13" Type="http://schemas.openxmlformats.org/officeDocument/2006/relationships/image" Target="../media/image64.png"/><Relationship Id="rId12" Type="http://schemas.openxmlformats.org/officeDocument/2006/relationships/image" Target="../media/image61.png"/><Relationship Id="rId15" Type="http://schemas.openxmlformats.org/officeDocument/2006/relationships/image" Target="../media/image59.png"/><Relationship Id="rId14" Type="http://schemas.openxmlformats.org/officeDocument/2006/relationships/image" Target="../media/image84.png"/><Relationship Id="rId17" Type="http://schemas.openxmlformats.org/officeDocument/2006/relationships/image" Target="../media/image69.png"/><Relationship Id="rId16" Type="http://schemas.openxmlformats.org/officeDocument/2006/relationships/image" Target="../media/image60.png"/><Relationship Id="rId19" Type="http://schemas.openxmlformats.org/officeDocument/2006/relationships/image" Target="../media/image65.png"/><Relationship Id="rId18" Type="http://schemas.openxmlformats.org/officeDocument/2006/relationships/image" Target="../media/image7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6.png"/><Relationship Id="rId4" Type="http://schemas.openxmlformats.org/officeDocument/2006/relationships/image" Target="../media/image1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8.png"/><Relationship Id="rId4" Type="http://schemas.openxmlformats.org/officeDocument/2006/relationships/image" Target="../media/image10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0.png"/><Relationship Id="rId4" Type="http://schemas.openxmlformats.org/officeDocument/2006/relationships/image" Target="../media/image4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6.png"/><Relationship Id="rId4" Type="http://schemas.openxmlformats.org/officeDocument/2006/relationships/image" Target="../media/image1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1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playground.tensorflow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/>
          <p:nvPr/>
        </p:nvSpPr>
        <p:spPr>
          <a:xfrm>
            <a:off x="0" y="1295280"/>
            <a:ext cx="12191400" cy="15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Optimization and Neural Nets</a:t>
            </a:r>
            <a:endParaRPr b="0" i="0" sz="4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523880" y="6248520"/>
            <a:ext cx="5866560" cy="3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"/>
          <p:cNvSpPr/>
          <p:nvPr/>
        </p:nvSpPr>
        <p:spPr>
          <a:xfrm>
            <a:off x="-10080" y="6290640"/>
            <a:ext cx="12191400" cy="281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[These slides were created by Dan Klein and Pieter Abbeel for CS188 Intro to AI at UC Berkeley.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uralNets2.png" id="172" name="Google Shape;1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2560" y="2133720"/>
            <a:ext cx="4907520" cy="3569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Hill Climbing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457200" y="1447920"/>
            <a:ext cx="1066716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Recall from CSPs lecture: simple, general idea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wherever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Repeat: move to the best neighboring state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no neighbors better than current, quit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9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What’s particularly tricky when hill-climbing for multiclass logistic regression?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Optimization over a continuous space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Infinitely many neighbors!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do this efficiently?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an\Dropbox\Office\CS 188\Ketrina Art\CSPs 2\HillClimbing.png" id="278" name="Google Shape;2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000" y="1144440"/>
            <a:ext cx="4995720" cy="312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/>
          <p:nvPr/>
        </p:nvSpPr>
        <p:spPr>
          <a:xfrm>
            <a:off x="406440" y="3886200"/>
            <a:ext cx="1137852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Could evaluate			 			and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step in best direction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Or, evaluate derivative: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Tells which direction to step into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1-D Optimization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tex-image-1.pdf" id="285" name="Google Shape;2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3480" y="3932280"/>
            <a:ext cx="1762200" cy="437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86" name="Google Shape;28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3949560"/>
            <a:ext cx="1891440" cy="469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287" name="Google Shape;28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120" y="5334120"/>
            <a:ext cx="5173920" cy="68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5040" y="1113840"/>
            <a:ext cx="5400000" cy="273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2-D Optimization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10058040" y="6519600"/>
            <a:ext cx="215316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offconvex.org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" y="1369800"/>
            <a:ext cx="10332720" cy="51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Ascent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3"/>
          <p:cNvSpPr/>
          <p:nvPr/>
        </p:nvSpPr>
        <p:spPr>
          <a:xfrm>
            <a:off x="406440" y="1397160"/>
            <a:ext cx="1102284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Perform update in uphill direction for each coordinate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The steeper the slope (i.e. the higher the derivative) the bigger the step for that coordinate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E.g., consider: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720" y="3184560"/>
            <a:ext cx="1500120" cy="38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520" y="5322960"/>
            <a:ext cx="4150080" cy="7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7600" y="4301640"/>
            <a:ext cx="4150080" cy="7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3"/>
          <p:cNvSpPr/>
          <p:nvPr/>
        </p:nvSpPr>
        <p:spPr>
          <a:xfrm>
            <a:off x="6408360" y="4164120"/>
            <a:ext cx="5028480" cy="24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Updates in vector notation: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with: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2400" y="4632120"/>
            <a:ext cx="288792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7280" y="5636880"/>
            <a:ext cx="2293200" cy="78084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/>
          <p:nvPr/>
        </p:nvSpPr>
        <p:spPr>
          <a:xfrm>
            <a:off x="10306080" y="5921280"/>
            <a:ext cx="170676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gradient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1117440" y="1092240"/>
            <a:ext cx="10057680" cy="4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somewhere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Repeat:  Take a step in the gradient direction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Ascent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d_descent.jpg" id="315" name="Google Shape;315;p14"/>
          <p:cNvPicPr preferRelativeResize="0"/>
          <p:nvPr/>
        </p:nvPicPr>
        <p:blipFill rotWithShape="1">
          <a:blip r:embed="rId3">
            <a:alphaModFix/>
          </a:blip>
          <a:srcRect b="0" l="0" r="0" t="5172"/>
          <a:stretch/>
        </p:blipFill>
        <p:spPr>
          <a:xfrm>
            <a:off x="2769480" y="2743200"/>
            <a:ext cx="6069240" cy="393624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>
            <a:off x="9849240" y="6540120"/>
            <a:ext cx="238464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source: Mathworks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in n dimensions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tex-image-1.pdf" id="322" name="Google Shape;3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080" y="2072160"/>
            <a:ext cx="2488320" cy="247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/>
          <p:nvPr/>
        </p:nvSpPr>
        <p:spPr>
          <a:xfrm>
            <a:off x="1066680" y="4419720"/>
            <a:ext cx="10743480" cy="225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   : learning rate --- tweaking parameter that needs to be chosen carefully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How? Try multiple choices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Crude rule of thumb: update changes       about 0.1 – 1 %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Optimization Procedure: Gradient Ascent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3073320" y="1625760"/>
            <a:ext cx="5993640" cy="225972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iter = 1, 2, …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tex-image-1.pdf" id="330" name="Google Shape;3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20" y="1828800"/>
            <a:ext cx="31680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331" name="Google Shape;3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0440" y="4641480"/>
            <a:ext cx="27864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332" name="Google Shape;3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720" y="6058445"/>
            <a:ext cx="316799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3880" y="2971800"/>
            <a:ext cx="3923640" cy="46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 Gradient Ascent on the Log Likelihood Objective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240" y="1371600"/>
            <a:ext cx="73998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7"/>
          <p:cNvSpPr/>
          <p:nvPr/>
        </p:nvSpPr>
        <p:spPr>
          <a:xfrm rot="-5400000">
            <a:off x="7900920" y="550080"/>
            <a:ext cx="342360" cy="395244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2921040"/>
            <a:ext cx="888120" cy="46908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7"/>
          <p:cNvSpPr/>
          <p:nvPr/>
        </p:nvSpPr>
        <p:spPr>
          <a:xfrm>
            <a:off x="2819520" y="3962520"/>
            <a:ext cx="6323760" cy="225972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iter = 1, 2, …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tex-image-1.pdf" id="343" name="Google Shape;34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7080" y="4114800"/>
            <a:ext cx="316800" cy="21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57640" y="5275440"/>
            <a:ext cx="5428440" cy="7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Stochastic Gradient Ascent on the Log Likelihood Objective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240" y="1371600"/>
            <a:ext cx="73998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8"/>
          <p:cNvSpPr/>
          <p:nvPr/>
        </p:nvSpPr>
        <p:spPr>
          <a:xfrm>
            <a:off x="2666880" y="3657600"/>
            <a:ext cx="6628680" cy="251388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iter = 1, 2, …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pick random j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tex-image-1.pdf" id="352" name="Google Shape;3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9200" y="3842280"/>
            <a:ext cx="288000" cy="19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320" y="5339880"/>
            <a:ext cx="5436000" cy="45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8"/>
          <p:cNvSpPr/>
          <p:nvPr/>
        </p:nvSpPr>
        <p:spPr>
          <a:xfrm>
            <a:off x="1600200" y="2514600"/>
            <a:ext cx="906696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once gradient on one training example has been computed, might as well incorporate before computing next one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Mini-Batch Gradient Ascent on the Log Likelihood Objective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5240" y="1371600"/>
            <a:ext cx="73998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9"/>
          <p:cNvSpPr/>
          <p:nvPr/>
        </p:nvSpPr>
        <p:spPr>
          <a:xfrm>
            <a:off x="1838880" y="3657600"/>
            <a:ext cx="8762400" cy="2513880"/>
          </a:xfrm>
          <a:prstGeom prst="rect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init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iter = 1, 2, …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pick random subset of training examples J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tex-image-1.pdf" id="362" name="Google Shape;36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1200" y="3842280"/>
            <a:ext cx="288000" cy="19548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9"/>
          <p:cNvSpPr/>
          <p:nvPr/>
        </p:nvSpPr>
        <p:spPr>
          <a:xfrm>
            <a:off x="1600200" y="2514600"/>
            <a:ext cx="929556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Observation: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gradient over small set of training examples (=mini-batch) can be computed in parallel, might as well do that instead of a single one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6760" y="5257800"/>
            <a:ext cx="5485680" cy="79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Linear Classifiers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1447920" y="1600200"/>
            <a:ext cx="8533800" cy="49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Inputs are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feature values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Each feature has a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Sum is the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If the activation is: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Positive, output +1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Negative, output -1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7391520" y="5029200"/>
            <a:ext cx="685080" cy="1218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"/>
          <p:cNvCxnSpPr/>
          <p:nvPr/>
        </p:nvCxnSpPr>
        <p:spPr>
          <a:xfrm>
            <a:off x="6553080" y="5257800"/>
            <a:ext cx="838080" cy="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2"/>
          <p:cNvCxnSpPr/>
          <p:nvPr/>
        </p:nvCxnSpPr>
        <p:spPr>
          <a:xfrm>
            <a:off x="6553080" y="5638680"/>
            <a:ext cx="838080" cy="0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2"/>
          <p:cNvCxnSpPr/>
          <p:nvPr/>
        </p:nvCxnSpPr>
        <p:spPr>
          <a:xfrm>
            <a:off x="6553080" y="6019560"/>
            <a:ext cx="838080" cy="0"/>
          </a:xfrm>
          <a:prstGeom prst="straightConnector1">
            <a:avLst/>
          </a:prstGeom>
          <a:noFill/>
          <a:ln cap="flat" cmpd="sng" w="763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2"/>
          <p:cNvSpPr/>
          <p:nvPr/>
        </p:nvSpPr>
        <p:spPr>
          <a:xfrm>
            <a:off x="6172200" y="5105520"/>
            <a:ext cx="38016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6172200" y="5486400"/>
            <a:ext cx="38016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6172200" y="5867280"/>
            <a:ext cx="38016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6705720" y="4876920"/>
            <a:ext cx="5328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6705720" y="5272200"/>
            <a:ext cx="5328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6705720" y="5638680"/>
            <a:ext cx="5328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8458200" y="5334120"/>
            <a:ext cx="685080" cy="60876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&gt;0?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8077320" y="5638680"/>
            <a:ext cx="380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91" name="Google Shape;191;p2"/>
          <p:cNvCxnSpPr/>
          <p:nvPr/>
        </p:nvCxnSpPr>
        <p:spPr>
          <a:xfrm>
            <a:off x="9144000" y="5638680"/>
            <a:ext cx="380880" cy="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xp_fig" id="192" name="Google Shape;1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8680" y="3689280"/>
            <a:ext cx="7624080" cy="797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ron.png" id="193" name="Google Shape;1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080" y="1523880"/>
            <a:ext cx="4419000" cy="16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uralNets2.png" id="371" name="Google Shape;3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447920"/>
            <a:ext cx="6532200" cy="475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we make nonlinear classifiers out of perceptrons?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1981080" y="210348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Build a multi-layer neural network!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680" y="2818440"/>
            <a:ext cx="7923960" cy="388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520" y="1420200"/>
            <a:ext cx="4811400" cy="25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025160"/>
            <a:ext cx="2153880" cy="4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720" y="4789440"/>
            <a:ext cx="10040400" cy="127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Multi-class Logistic Regression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= special case of neural network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15522840" y="2996640"/>
            <a:ext cx="183960" cy="3686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00" y="2166120"/>
            <a:ext cx="7333920" cy="400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Neural Network = Also learn the features!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9122040" y="2110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9122040" y="30020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9122040" y="38908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4"/>
          <p:cNvSpPr/>
          <p:nvPr/>
        </p:nvSpPr>
        <p:spPr>
          <a:xfrm>
            <a:off x="7064640" y="1678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>
            <a:off x="7064640" y="24152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4"/>
          <p:cNvSpPr/>
          <p:nvPr/>
        </p:nvSpPr>
        <p:spPr>
          <a:xfrm>
            <a:off x="7064640" y="315216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4"/>
          <p:cNvSpPr/>
          <p:nvPr/>
        </p:nvSpPr>
        <p:spPr>
          <a:xfrm>
            <a:off x="7064640" y="45007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(x)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4"/>
          <p:cNvSpPr/>
          <p:nvPr/>
        </p:nvSpPr>
        <p:spPr>
          <a:xfrm>
            <a:off x="7674120" y="1983600"/>
            <a:ext cx="1447200" cy="430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9" name="Google Shape;409;p24"/>
          <p:cNvSpPr/>
          <p:nvPr/>
        </p:nvSpPr>
        <p:spPr>
          <a:xfrm>
            <a:off x="15522840" y="2996640"/>
            <a:ext cx="183960" cy="3686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7674120" y="1983600"/>
            <a:ext cx="1447200" cy="2211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1" name="Google Shape;411;p24"/>
          <p:cNvSpPr/>
          <p:nvPr/>
        </p:nvSpPr>
        <p:spPr>
          <a:xfrm>
            <a:off x="7674120" y="2720160"/>
            <a:ext cx="1447200" cy="147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2" name="Google Shape;412;p24"/>
          <p:cNvSpPr/>
          <p:nvPr/>
        </p:nvSpPr>
        <p:spPr>
          <a:xfrm>
            <a:off x="7674120" y="3456720"/>
            <a:ext cx="144720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3" name="Google Shape;413;p24"/>
          <p:cNvSpPr/>
          <p:nvPr/>
        </p:nvSpPr>
        <p:spPr>
          <a:xfrm flipH="1" rot="10800000">
            <a:off x="7674120" y="4194360"/>
            <a:ext cx="1447200" cy="608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4" name="Google Shape;414;p24"/>
          <p:cNvSpPr/>
          <p:nvPr/>
        </p:nvSpPr>
        <p:spPr>
          <a:xfrm>
            <a:off x="7674120" y="1983600"/>
            <a:ext cx="1447200" cy="132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5" name="Google Shape;415;p24"/>
          <p:cNvSpPr/>
          <p:nvPr/>
        </p:nvSpPr>
        <p:spPr>
          <a:xfrm flipH="1" rot="10800000">
            <a:off x="7674120" y="3305160"/>
            <a:ext cx="1447200" cy="149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6" name="Google Shape;416;p24"/>
          <p:cNvSpPr/>
          <p:nvPr/>
        </p:nvSpPr>
        <p:spPr>
          <a:xfrm flipH="1" rot="10800000">
            <a:off x="7674120" y="2413800"/>
            <a:ext cx="1447200" cy="1040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7" name="Google Shape;417;p24"/>
          <p:cNvSpPr/>
          <p:nvPr/>
        </p:nvSpPr>
        <p:spPr>
          <a:xfrm flipH="1" rot="10800000">
            <a:off x="7674120" y="2413800"/>
            <a:ext cx="1447200" cy="304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8" name="Google Shape;418;p24"/>
          <p:cNvSpPr/>
          <p:nvPr/>
        </p:nvSpPr>
        <p:spPr>
          <a:xfrm>
            <a:off x="7674120" y="2720160"/>
            <a:ext cx="1447200" cy="585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9" name="Google Shape;419;p24"/>
          <p:cNvSpPr/>
          <p:nvPr/>
        </p:nvSpPr>
        <p:spPr>
          <a:xfrm flipH="1" rot="10800000">
            <a:off x="7674120" y="3305160"/>
            <a:ext cx="1447200" cy="1497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0" name="Google Shape;420;p24"/>
          <p:cNvSpPr/>
          <p:nvPr/>
        </p:nvSpPr>
        <p:spPr>
          <a:xfrm flipH="1" rot="10800000">
            <a:off x="7674120" y="2413800"/>
            <a:ext cx="1447200" cy="2389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1" name="Google Shape;421;p24"/>
          <p:cNvSpPr/>
          <p:nvPr/>
        </p:nvSpPr>
        <p:spPr>
          <a:xfrm>
            <a:off x="10170720" y="1857600"/>
            <a:ext cx="398160" cy="2897280"/>
          </a:xfrm>
          <a:prstGeom prst="rect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9731520" y="241524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3" name="Google Shape;423;p24"/>
          <p:cNvSpPr/>
          <p:nvPr/>
        </p:nvSpPr>
        <p:spPr>
          <a:xfrm>
            <a:off x="9731520" y="330660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4" name="Google Shape;424;p24"/>
          <p:cNvSpPr/>
          <p:nvPr/>
        </p:nvSpPr>
        <p:spPr>
          <a:xfrm>
            <a:off x="9731520" y="416664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5" name="Google Shape;425;p24"/>
          <p:cNvSpPr/>
          <p:nvPr/>
        </p:nvSpPr>
        <p:spPr>
          <a:xfrm>
            <a:off x="10569960" y="243720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6" name="Google Shape;426;p24"/>
          <p:cNvSpPr/>
          <p:nvPr/>
        </p:nvSpPr>
        <p:spPr>
          <a:xfrm>
            <a:off x="10569960" y="332856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7" name="Google Shape;427;p24"/>
          <p:cNvSpPr/>
          <p:nvPr/>
        </p:nvSpPr>
        <p:spPr>
          <a:xfrm>
            <a:off x="10569960" y="418824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8" name="Google Shape;428;p24"/>
          <p:cNvSpPr/>
          <p:nvPr/>
        </p:nvSpPr>
        <p:spPr>
          <a:xfrm>
            <a:off x="10221120" y="2213280"/>
            <a:ext cx="252000" cy="20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softmax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2440" y="2187360"/>
            <a:ext cx="2374560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5760" y="3092760"/>
            <a:ext cx="2374560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55760" y="3938760"/>
            <a:ext cx="2612160" cy="4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4"/>
          <p:cNvSpPr/>
          <p:nvPr/>
        </p:nvSpPr>
        <p:spPr>
          <a:xfrm>
            <a:off x="7191000" y="3964680"/>
            <a:ext cx="35784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4"/>
          <p:cNvSpPr/>
          <p:nvPr/>
        </p:nvSpPr>
        <p:spPr>
          <a:xfrm>
            <a:off x="152280" y="1678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152280" y="24152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152280" y="315216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152280" y="45007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/>
          <p:nvPr/>
        </p:nvSpPr>
        <p:spPr>
          <a:xfrm>
            <a:off x="231120" y="390024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1828800" y="16765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1828800" y="24130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1828800" y="31496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1828800" y="449820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1907640" y="389772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3505320" y="1678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3505320" y="24152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3505320" y="315216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3505320" y="45007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3583800" y="390024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5410080" y="1678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4"/>
          <p:cNvSpPr/>
          <p:nvPr/>
        </p:nvSpPr>
        <p:spPr>
          <a:xfrm>
            <a:off x="5410080" y="24152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4"/>
          <p:cNvSpPr/>
          <p:nvPr/>
        </p:nvSpPr>
        <p:spPr>
          <a:xfrm>
            <a:off x="5410080" y="315216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/>
          <p:nvPr/>
        </p:nvSpPr>
        <p:spPr>
          <a:xfrm>
            <a:off x="5410080" y="45007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4"/>
          <p:cNvSpPr/>
          <p:nvPr/>
        </p:nvSpPr>
        <p:spPr>
          <a:xfrm>
            <a:off x="5488920" y="390024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9360" y="1791720"/>
            <a:ext cx="3718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47240" y="2530800"/>
            <a:ext cx="3718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69200" y="3300120"/>
            <a:ext cx="371880" cy="3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24560" y="4630320"/>
            <a:ext cx="461880" cy="34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36200" y="7168320"/>
            <a:ext cx="537120" cy="37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75880" y="4630320"/>
            <a:ext cx="461880" cy="34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44640" y="1817280"/>
            <a:ext cx="3718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19440" y="2530800"/>
            <a:ext cx="3718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647160" y="3291120"/>
            <a:ext cx="338040" cy="3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024200" y="7113960"/>
            <a:ext cx="393480" cy="3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173000" y="7086600"/>
            <a:ext cx="433080" cy="37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248520" y="7121160"/>
            <a:ext cx="3934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200880" y="2286000"/>
            <a:ext cx="5540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93680" y="3199320"/>
            <a:ext cx="5540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198720" y="4073400"/>
            <a:ext cx="554040" cy="26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486400" y="3319920"/>
            <a:ext cx="489240" cy="26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486400" y="2639520"/>
            <a:ext cx="48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510880" y="1877400"/>
            <a:ext cx="48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477040" y="4739760"/>
            <a:ext cx="471240" cy="2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4"/>
          <p:cNvSpPr/>
          <p:nvPr/>
        </p:nvSpPr>
        <p:spPr>
          <a:xfrm flipH="1" rot="10800000">
            <a:off x="762120" y="197964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3" name="Google Shape;473;p24"/>
          <p:cNvSpPr/>
          <p:nvPr/>
        </p:nvSpPr>
        <p:spPr>
          <a:xfrm>
            <a:off x="762120" y="198360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4" name="Google Shape;474;p24"/>
          <p:cNvSpPr/>
          <p:nvPr/>
        </p:nvSpPr>
        <p:spPr>
          <a:xfrm>
            <a:off x="762120" y="1983600"/>
            <a:ext cx="1065960" cy="1470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5" name="Google Shape;475;p24"/>
          <p:cNvSpPr/>
          <p:nvPr/>
        </p:nvSpPr>
        <p:spPr>
          <a:xfrm>
            <a:off x="762120" y="1983600"/>
            <a:ext cx="1065960" cy="281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6" name="Google Shape;476;p24"/>
          <p:cNvSpPr/>
          <p:nvPr/>
        </p:nvSpPr>
        <p:spPr>
          <a:xfrm flipH="1" rot="10800000">
            <a:off x="762120" y="197964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7" name="Google Shape;477;p24"/>
          <p:cNvSpPr/>
          <p:nvPr/>
        </p:nvSpPr>
        <p:spPr>
          <a:xfrm>
            <a:off x="762120" y="2720160"/>
            <a:ext cx="1065960" cy="208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8" name="Google Shape;478;p24"/>
          <p:cNvSpPr/>
          <p:nvPr/>
        </p:nvSpPr>
        <p:spPr>
          <a:xfrm flipH="1" rot="10800000">
            <a:off x="762120" y="345384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79" name="Google Shape;479;p24"/>
          <p:cNvSpPr/>
          <p:nvPr/>
        </p:nvSpPr>
        <p:spPr>
          <a:xfrm flipH="1" rot="10800000">
            <a:off x="762120" y="271620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0" name="Google Shape;480;p24"/>
          <p:cNvSpPr/>
          <p:nvPr/>
        </p:nvSpPr>
        <p:spPr>
          <a:xfrm>
            <a:off x="762120" y="272016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1" name="Google Shape;481;p24"/>
          <p:cNvSpPr/>
          <p:nvPr/>
        </p:nvSpPr>
        <p:spPr>
          <a:xfrm>
            <a:off x="762120" y="3456720"/>
            <a:ext cx="1065960" cy="134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2" name="Google Shape;482;p24"/>
          <p:cNvSpPr/>
          <p:nvPr/>
        </p:nvSpPr>
        <p:spPr>
          <a:xfrm flipH="1" rot="10800000">
            <a:off x="762120" y="271620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3" name="Google Shape;483;p24"/>
          <p:cNvSpPr/>
          <p:nvPr/>
        </p:nvSpPr>
        <p:spPr>
          <a:xfrm flipH="1" rot="10800000">
            <a:off x="762120" y="1979640"/>
            <a:ext cx="1065960" cy="147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4" name="Google Shape;484;p24"/>
          <p:cNvSpPr/>
          <p:nvPr/>
        </p:nvSpPr>
        <p:spPr>
          <a:xfrm flipH="1" rot="10800000">
            <a:off x="762120" y="1979640"/>
            <a:ext cx="1065960" cy="2823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5" name="Google Shape;485;p24"/>
          <p:cNvSpPr/>
          <p:nvPr/>
        </p:nvSpPr>
        <p:spPr>
          <a:xfrm flipH="1" rot="10800000">
            <a:off x="762120" y="2716200"/>
            <a:ext cx="1065960" cy="2086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6" name="Google Shape;486;p24"/>
          <p:cNvSpPr/>
          <p:nvPr/>
        </p:nvSpPr>
        <p:spPr>
          <a:xfrm flipH="1" rot="10800000">
            <a:off x="762120" y="3453840"/>
            <a:ext cx="1065960" cy="135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7" name="Google Shape;487;p24"/>
          <p:cNvSpPr/>
          <p:nvPr/>
        </p:nvSpPr>
        <p:spPr>
          <a:xfrm flipH="1" rot="10800000">
            <a:off x="762120" y="480240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8" name="Google Shape;488;p24"/>
          <p:cNvSpPr/>
          <p:nvPr/>
        </p:nvSpPr>
        <p:spPr>
          <a:xfrm flipH="1" rot="10800000">
            <a:off x="2438280" y="198216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89" name="Google Shape;489;p24"/>
          <p:cNvSpPr/>
          <p:nvPr/>
        </p:nvSpPr>
        <p:spPr>
          <a:xfrm>
            <a:off x="2438280" y="198612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0" name="Google Shape;490;p24"/>
          <p:cNvSpPr/>
          <p:nvPr/>
        </p:nvSpPr>
        <p:spPr>
          <a:xfrm>
            <a:off x="2438280" y="1986120"/>
            <a:ext cx="1065960" cy="1470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1" name="Google Shape;491;p24"/>
          <p:cNvSpPr/>
          <p:nvPr/>
        </p:nvSpPr>
        <p:spPr>
          <a:xfrm>
            <a:off x="2438280" y="1986120"/>
            <a:ext cx="1065960" cy="281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2" name="Google Shape;492;p24"/>
          <p:cNvSpPr/>
          <p:nvPr/>
        </p:nvSpPr>
        <p:spPr>
          <a:xfrm flipH="1" rot="10800000">
            <a:off x="2438280" y="198216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3" name="Google Shape;493;p24"/>
          <p:cNvSpPr/>
          <p:nvPr/>
        </p:nvSpPr>
        <p:spPr>
          <a:xfrm>
            <a:off x="2438280" y="2722680"/>
            <a:ext cx="1065960" cy="208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4" name="Google Shape;494;p24"/>
          <p:cNvSpPr/>
          <p:nvPr/>
        </p:nvSpPr>
        <p:spPr>
          <a:xfrm flipH="1" rot="10800000">
            <a:off x="2438280" y="345600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5" name="Google Shape;495;p24"/>
          <p:cNvSpPr/>
          <p:nvPr/>
        </p:nvSpPr>
        <p:spPr>
          <a:xfrm flipH="1" rot="10800000">
            <a:off x="2438280" y="271872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6" name="Google Shape;496;p24"/>
          <p:cNvSpPr/>
          <p:nvPr/>
        </p:nvSpPr>
        <p:spPr>
          <a:xfrm>
            <a:off x="2438280" y="272268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7" name="Google Shape;497;p24"/>
          <p:cNvSpPr/>
          <p:nvPr/>
        </p:nvSpPr>
        <p:spPr>
          <a:xfrm>
            <a:off x="2438280" y="3459240"/>
            <a:ext cx="1065960" cy="134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8" name="Google Shape;498;p24"/>
          <p:cNvSpPr/>
          <p:nvPr/>
        </p:nvSpPr>
        <p:spPr>
          <a:xfrm flipH="1" rot="10800000">
            <a:off x="2438280" y="271872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9" name="Google Shape;499;p24"/>
          <p:cNvSpPr/>
          <p:nvPr/>
        </p:nvSpPr>
        <p:spPr>
          <a:xfrm flipH="1" rot="10800000">
            <a:off x="2438280" y="1982160"/>
            <a:ext cx="1065960" cy="147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0" name="Google Shape;500;p24"/>
          <p:cNvSpPr/>
          <p:nvPr/>
        </p:nvSpPr>
        <p:spPr>
          <a:xfrm flipH="1" rot="10800000">
            <a:off x="2438280" y="1982160"/>
            <a:ext cx="1065960" cy="2823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1" name="Google Shape;501;p24"/>
          <p:cNvSpPr/>
          <p:nvPr/>
        </p:nvSpPr>
        <p:spPr>
          <a:xfrm flipH="1" rot="10800000">
            <a:off x="2438280" y="2718720"/>
            <a:ext cx="1065960" cy="2086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2" name="Google Shape;502;p24"/>
          <p:cNvSpPr/>
          <p:nvPr/>
        </p:nvSpPr>
        <p:spPr>
          <a:xfrm flipH="1" rot="10800000">
            <a:off x="2438280" y="3456000"/>
            <a:ext cx="1065960" cy="135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3" name="Google Shape;503;p24"/>
          <p:cNvSpPr/>
          <p:nvPr/>
        </p:nvSpPr>
        <p:spPr>
          <a:xfrm flipH="1" rot="10800000">
            <a:off x="2438280" y="480456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4" name="Google Shape;504;p24"/>
          <p:cNvSpPr/>
          <p:nvPr/>
        </p:nvSpPr>
        <p:spPr>
          <a:xfrm flipH="1" rot="10800000">
            <a:off x="6019920" y="198216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5" name="Google Shape;505;p24"/>
          <p:cNvSpPr/>
          <p:nvPr/>
        </p:nvSpPr>
        <p:spPr>
          <a:xfrm>
            <a:off x="6019920" y="198612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6" name="Google Shape;506;p24"/>
          <p:cNvSpPr/>
          <p:nvPr/>
        </p:nvSpPr>
        <p:spPr>
          <a:xfrm>
            <a:off x="6019920" y="1986120"/>
            <a:ext cx="1065960" cy="1470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7" name="Google Shape;507;p24"/>
          <p:cNvSpPr/>
          <p:nvPr/>
        </p:nvSpPr>
        <p:spPr>
          <a:xfrm>
            <a:off x="6019920" y="1986120"/>
            <a:ext cx="1065960" cy="281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8" name="Google Shape;508;p24"/>
          <p:cNvSpPr/>
          <p:nvPr/>
        </p:nvSpPr>
        <p:spPr>
          <a:xfrm flipH="1" rot="10800000">
            <a:off x="6019920" y="198216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09" name="Google Shape;509;p24"/>
          <p:cNvSpPr/>
          <p:nvPr/>
        </p:nvSpPr>
        <p:spPr>
          <a:xfrm>
            <a:off x="6019920" y="2722680"/>
            <a:ext cx="1065960" cy="208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0" name="Google Shape;510;p24"/>
          <p:cNvSpPr/>
          <p:nvPr/>
        </p:nvSpPr>
        <p:spPr>
          <a:xfrm flipH="1" rot="10800000">
            <a:off x="6019920" y="345600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1" name="Google Shape;511;p24"/>
          <p:cNvSpPr/>
          <p:nvPr/>
        </p:nvSpPr>
        <p:spPr>
          <a:xfrm flipH="1" rot="10800000">
            <a:off x="6019920" y="271872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2" name="Google Shape;512;p24"/>
          <p:cNvSpPr/>
          <p:nvPr/>
        </p:nvSpPr>
        <p:spPr>
          <a:xfrm>
            <a:off x="6019920" y="272268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3" name="Google Shape;513;p24"/>
          <p:cNvSpPr/>
          <p:nvPr/>
        </p:nvSpPr>
        <p:spPr>
          <a:xfrm>
            <a:off x="6019920" y="3459240"/>
            <a:ext cx="1065960" cy="134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4" name="Google Shape;514;p24"/>
          <p:cNvSpPr/>
          <p:nvPr/>
        </p:nvSpPr>
        <p:spPr>
          <a:xfrm flipH="1" rot="10800000">
            <a:off x="6019920" y="271872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5" name="Google Shape;515;p24"/>
          <p:cNvSpPr/>
          <p:nvPr/>
        </p:nvSpPr>
        <p:spPr>
          <a:xfrm flipH="1" rot="10800000">
            <a:off x="6019920" y="1982160"/>
            <a:ext cx="1065960" cy="147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6" name="Google Shape;516;p24"/>
          <p:cNvSpPr/>
          <p:nvPr/>
        </p:nvSpPr>
        <p:spPr>
          <a:xfrm flipH="1" rot="10800000">
            <a:off x="6019920" y="1982160"/>
            <a:ext cx="1065960" cy="2823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7" name="Google Shape;517;p24"/>
          <p:cNvSpPr/>
          <p:nvPr/>
        </p:nvSpPr>
        <p:spPr>
          <a:xfrm flipH="1" rot="10800000">
            <a:off x="6019920" y="2718720"/>
            <a:ext cx="1065960" cy="2086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8" name="Google Shape;518;p24"/>
          <p:cNvSpPr/>
          <p:nvPr/>
        </p:nvSpPr>
        <p:spPr>
          <a:xfrm flipH="1" rot="10800000">
            <a:off x="6019920" y="3456000"/>
            <a:ext cx="1065960" cy="135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9" name="Google Shape;519;p24"/>
          <p:cNvSpPr/>
          <p:nvPr/>
        </p:nvSpPr>
        <p:spPr>
          <a:xfrm flipH="1" rot="10800000">
            <a:off x="6019920" y="480456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20" name="Google Shape;520;p24"/>
          <p:cNvSpPr/>
          <p:nvPr/>
        </p:nvSpPr>
        <p:spPr>
          <a:xfrm>
            <a:off x="4530960" y="293076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2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314080" y="5613480"/>
            <a:ext cx="4627800" cy="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4"/>
          <p:cNvSpPr/>
          <p:nvPr/>
        </p:nvSpPr>
        <p:spPr>
          <a:xfrm>
            <a:off x="7428240" y="5675400"/>
            <a:ext cx="44316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 = nonlinear activation function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Neural Network = Also learn the features!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5"/>
          <p:cNvSpPr/>
          <p:nvPr/>
        </p:nvSpPr>
        <p:spPr>
          <a:xfrm>
            <a:off x="9122040" y="2110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9122040" y="30020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9122040" y="38908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064640" y="1678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064640" y="24152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064640" y="315216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064640" y="45007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7674120" y="1983600"/>
            <a:ext cx="1447200" cy="430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36" name="Google Shape;536;p25"/>
          <p:cNvSpPr/>
          <p:nvPr/>
        </p:nvSpPr>
        <p:spPr>
          <a:xfrm>
            <a:off x="15522840" y="2996640"/>
            <a:ext cx="183960" cy="3686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7674120" y="1983600"/>
            <a:ext cx="1447200" cy="2211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38" name="Google Shape;538;p25"/>
          <p:cNvSpPr/>
          <p:nvPr/>
        </p:nvSpPr>
        <p:spPr>
          <a:xfrm>
            <a:off x="7674120" y="2720160"/>
            <a:ext cx="1447200" cy="147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39" name="Google Shape;539;p25"/>
          <p:cNvSpPr/>
          <p:nvPr/>
        </p:nvSpPr>
        <p:spPr>
          <a:xfrm>
            <a:off x="7674120" y="3456720"/>
            <a:ext cx="144720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0" name="Google Shape;540;p25"/>
          <p:cNvSpPr/>
          <p:nvPr/>
        </p:nvSpPr>
        <p:spPr>
          <a:xfrm flipH="1" rot="10800000">
            <a:off x="7674120" y="4194360"/>
            <a:ext cx="1447200" cy="608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1" name="Google Shape;541;p25"/>
          <p:cNvSpPr/>
          <p:nvPr/>
        </p:nvSpPr>
        <p:spPr>
          <a:xfrm>
            <a:off x="7674120" y="1983600"/>
            <a:ext cx="1447200" cy="1322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2" name="Google Shape;542;p25"/>
          <p:cNvSpPr/>
          <p:nvPr/>
        </p:nvSpPr>
        <p:spPr>
          <a:xfrm flipH="1" rot="10800000">
            <a:off x="7674120" y="3305160"/>
            <a:ext cx="1447200" cy="149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3" name="Google Shape;543;p25"/>
          <p:cNvSpPr/>
          <p:nvPr/>
        </p:nvSpPr>
        <p:spPr>
          <a:xfrm flipH="1" rot="10800000">
            <a:off x="7674120" y="2413800"/>
            <a:ext cx="1447200" cy="10407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4" name="Google Shape;544;p25"/>
          <p:cNvSpPr/>
          <p:nvPr/>
        </p:nvSpPr>
        <p:spPr>
          <a:xfrm flipH="1" rot="10800000">
            <a:off x="7674120" y="2413800"/>
            <a:ext cx="1447200" cy="304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5" name="Google Shape;545;p25"/>
          <p:cNvSpPr/>
          <p:nvPr/>
        </p:nvSpPr>
        <p:spPr>
          <a:xfrm>
            <a:off x="7674120" y="2720160"/>
            <a:ext cx="1447200" cy="585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6" name="Google Shape;546;p25"/>
          <p:cNvSpPr/>
          <p:nvPr/>
        </p:nvSpPr>
        <p:spPr>
          <a:xfrm flipH="1" rot="10800000">
            <a:off x="7674120" y="3305160"/>
            <a:ext cx="1447200" cy="1497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7" name="Google Shape;547;p25"/>
          <p:cNvSpPr/>
          <p:nvPr/>
        </p:nvSpPr>
        <p:spPr>
          <a:xfrm flipH="1" rot="10800000">
            <a:off x="7674120" y="2413800"/>
            <a:ext cx="1447200" cy="2389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48" name="Google Shape;548;p25"/>
          <p:cNvSpPr/>
          <p:nvPr/>
        </p:nvSpPr>
        <p:spPr>
          <a:xfrm>
            <a:off x="10170720" y="1857600"/>
            <a:ext cx="398160" cy="2897280"/>
          </a:xfrm>
          <a:prstGeom prst="rect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9731520" y="241524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0" name="Google Shape;550;p25"/>
          <p:cNvSpPr/>
          <p:nvPr/>
        </p:nvSpPr>
        <p:spPr>
          <a:xfrm>
            <a:off x="9731520" y="330660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1" name="Google Shape;551;p25"/>
          <p:cNvSpPr/>
          <p:nvPr/>
        </p:nvSpPr>
        <p:spPr>
          <a:xfrm>
            <a:off x="9731520" y="416664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2" name="Google Shape;552;p25"/>
          <p:cNvSpPr/>
          <p:nvPr/>
        </p:nvSpPr>
        <p:spPr>
          <a:xfrm>
            <a:off x="10569960" y="243720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3" name="Google Shape;553;p25"/>
          <p:cNvSpPr/>
          <p:nvPr/>
        </p:nvSpPr>
        <p:spPr>
          <a:xfrm>
            <a:off x="10569960" y="332856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4" name="Google Shape;554;p25"/>
          <p:cNvSpPr/>
          <p:nvPr/>
        </p:nvSpPr>
        <p:spPr>
          <a:xfrm>
            <a:off x="10569960" y="4188240"/>
            <a:ext cx="4384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55" name="Google Shape;555;p25"/>
          <p:cNvSpPr/>
          <p:nvPr/>
        </p:nvSpPr>
        <p:spPr>
          <a:xfrm>
            <a:off x="10221120" y="2213280"/>
            <a:ext cx="252000" cy="20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softmax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2440" y="2187360"/>
            <a:ext cx="2374560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5760" y="3092760"/>
            <a:ext cx="2374560" cy="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55760" y="3938760"/>
            <a:ext cx="2612160" cy="4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5"/>
          <p:cNvSpPr/>
          <p:nvPr/>
        </p:nvSpPr>
        <p:spPr>
          <a:xfrm>
            <a:off x="7165440" y="396468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152280" y="1678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152280" y="24152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152280" y="315216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152280" y="45007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5"/>
          <p:cNvSpPr/>
          <p:nvPr/>
        </p:nvSpPr>
        <p:spPr>
          <a:xfrm>
            <a:off x="231120" y="390024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1828800" y="16765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1828800" y="24130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1828800" y="31496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1828800" y="449820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1907640" y="389772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3505320" y="1678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3505320" y="24152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3505320" y="315216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3505320" y="45007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3583800" y="390024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5"/>
          <p:cNvSpPr/>
          <p:nvPr/>
        </p:nvSpPr>
        <p:spPr>
          <a:xfrm>
            <a:off x="5410080" y="167868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410080" y="241524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410080" y="315216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410080" y="4500720"/>
            <a:ext cx="608760" cy="60876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488920" y="390024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89360" y="1791720"/>
            <a:ext cx="3718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47240" y="2530800"/>
            <a:ext cx="3718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69200" y="3300120"/>
            <a:ext cx="371880" cy="3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24560" y="4630320"/>
            <a:ext cx="461880" cy="34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61840" y="4613040"/>
            <a:ext cx="537120" cy="37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75880" y="4630320"/>
            <a:ext cx="461880" cy="34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44640" y="1817280"/>
            <a:ext cx="3718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619440" y="2530800"/>
            <a:ext cx="3718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647160" y="3291120"/>
            <a:ext cx="338040" cy="3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204680" y="3259080"/>
            <a:ext cx="393480" cy="35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182720" y="2504880"/>
            <a:ext cx="433080" cy="37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194240" y="1803240"/>
            <a:ext cx="393480" cy="3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200880" y="2286000"/>
            <a:ext cx="5540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9193680" y="3199320"/>
            <a:ext cx="5540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198720" y="4073400"/>
            <a:ext cx="554040" cy="26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486400" y="3319920"/>
            <a:ext cx="489240" cy="26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2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486400" y="2639520"/>
            <a:ext cx="48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2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510880" y="1877400"/>
            <a:ext cx="48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2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477040" y="4739760"/>
            <a:ext cx="471240" cy="2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5"/>
          <p:cNvSpPr/>
          <p:nvPr/>
        </p:nvSpPr>
        <p:spPr>
          <a:xfrm flipH="1" rot="10800000">
            <a:off x="762120" y="197964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0" name="Google Shape;600;p25"/>
          <p:cNvSpPr/>
          <p:nvPr/>
        </p:nvSpPr>
        <p:spPr>
          <a:xfrm>
            <a:off x="762120" y="198360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1" name="Google Shape;601;p25"/>
          <p:cNvSpPr/>
          <p:nvPr/>
        </p:nvSpPr>
        <p:spPr>
          <a:xfrm>
            <a:off x="762120" y="1983600"/>
            <a:ext cx="1065960" cy="1470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2" name="Google Shape;602;p25"/>
          <p:cNvSpPr/>
          <p:nvPr/>
        </p:nvSpPr>
        <p:spPr>
          <a:xfrm>
            <a:off x="762120" y="1983600"/>
            <a:ext cx="1065960" cy="281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3" name="Google Shape;603;p25"/>
          <p:cNvSpPr/>
          <p:nvPr/>
        </p:nvSpPr>
        <p:spPr>
          <a:xfrm flipH="1" rot="10800000">
            <a:off x="762120" y="197964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4" name="Google Shape;604;p25"/>
          <p:cNvSpPr/>
          <p:nvPr/>
        </p:nvSpPr>
        <p:spPr>
          <a:xfrm>
            <a:off x="762120" y="2720160"/>
            <a:ext cx="1065960" cy="208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5" name="Google Shape;605;p25"/>
          <p:cNvSpPr/>
          <p:nvPr/>
        </p:nvSpPr>
        <p:spPr>
          <a:xfrm flipH="1" rot="10800000">
            <a:off x="762120" y="345384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6" name="Google Shape;606;p25"/>
          <p:cNvSpPr/>
          <p:nvPr/>
        </p:nvSpPr>
        <p:spPr>
          <a:xfrm flipH="1" rot="10800000">
            <a:off x="762120" y="271620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7" name="Google Shape;607;p25"/>
          <p:cNvSpPr/>
          <p:nvPr/>
        </p:nvSpPr>
        <p:spPr>
          <a:xfrm>
            <a:off x="762120" y="272016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8" name="Google Shape;608;p25"/>
          <p:cNvSpPr/>
          <p:nvPr/>
        </p:nvSpPr>
        <p:spPr>
          <a:xfrm>
            <a:off x="762120" y="3456720"/>
            <a:ext cx="1065960" cy="134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09" name="Google Shape;609;p25"/>
          <p:cNvSpPr/>
          <p:nvPr/>
        </p:nvSpPr>
        <p:spPr>
          <a:xfrm flipH="1" rot="10800000">
            <a:off x="762120" y="271620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0" name="Google Shape;610;p25"/>
          <p:cNvSpPr/>
          <p:nvPr/>
        </p:nvSpPr>
        <p:spPr>
          <a:xfrm flipH="1" rot="10800000">
            <a:off x="762120" y="1979640"/>
            <a:ext cx="1065960" cy="147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1" name="Google Shape;611;p25"/>
          <p:cNvSpPr/>
          <p:nvPr/>
        </p:nvSpPr>
        <p:spPr>
          <a:xfrm flipH="1" rot="10800000">
            <a:off x="762120" y="1979640"/>
            <a:ext cx="1065960" cy="2823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2" name="Google Shape;612;p25"/>
          <p:cNvSpPr/>
          <p:nvPr/>
        </p:nvSpPr>
        <p:spPr>
          <a:xfrm flipH="1" rot="10800000">
            <a:off x="762120" y="2716200"/>
            <a:ext cx="1065960" cy="2086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3" name="Google Shape;613;p25"/>
          <p:cNvSpPr/>
          <p:nvPr/>
        </p:nvSpPr>
        <p:spPr>
          <a:xfrm flipH="1" rot="10800000">
            <a:off x="762120" y="3453840"/>
            <a:ext cx="1065960" cy="135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4" name="Google Shape;614;p25"/>
          <p:cNvSpPr/>
          <p:nvPr/>
        </p:nvSpPr>
        <p:spPr>
          <a:xfrm flipH="1" rot="10800000">
            <a:off x="762120" y="480240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5" name="Google Shape;615;p25"/>
          <p:cNvSpPr/>
          <p:nvPr/>
        </p:nvSpPr>
        <p:spPr>
          <a:xfrm flipH="1" rot="10800000">
            <a:off x="2438280" y="198216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6" name="Google Shape;616;p25"/>
          <p:cNvSpPr/>
          <p:nvPr/>
        </p:nvSpPr>
        <p:spPr>
          <a:xfrm>
            <a:off x="2438280" y="198612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7" name="Google Shape;617;p25"/>
          <p:cNvSpPr/>
          <p:nvPr/>
        </p:nvSpPr>
        <p:spPr>
          <a:xfrm>
            <a:off x="2438280" y="1986120"/>
            <a:ext cx="1065960" cy="1470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8" name="Google Shape;618;p25"/>
          <p:cNvSpPr/>
          <p:nvPr/>
        </p:nvSpPr>
        <p:spPr>
          <a:xfrm>
            <a:off x="2438280" y="1986120"/>
            <a:ext cx="1065960" cy="281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9" name="Google Shape;619;p25"/>
          <p:cNvSpPr/>
          <p:nvPr/>
        </p:nvSpPr>
        <p:spPr>
          <a:xfrm flipH="1" rot="10800000">
            <a:off x="2438280" y="198216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0" name="Google Shape;620;p25"/>
          <p:cNvSpPr/>
          <p:nvPr/>
        </p:nvSpPr>
        <p:spPr>
          <a:xfrm>
            <a:off x="2438280" y="2722680"/>
            <a:ext cx="1065960" cy="208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1" name="Google Shape;621;p25"/>
          <p:cNvSpPr/>
          <p:nvPr/>
        </p:nvSpPr>
        <p:spPr>
          <a:xfrm flipH="1" rot="10800000">
            <a:off x="2438280" y="345600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2" name="Google Shape;622;p25"/>
          <p:cNvSpPr/>
          <p:nvPr/>
        </p:nvSpPr>
        <p:spPr>
          <a:xfrm flipH="1" rot="10800000">
            <a:off x="2438280" y="271872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3" name="Google Shape;623;p25"/>
          <p:cNvSpPr/>
          <p:nvPr/>
        </p:nvSpPr>
        <p:spPr>
          <a:xfrm>
            <a:off x="2438280" y="272268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4" name="Google Shape;624;p25"/>
          <p:cNvSpPr/>
          <p:nvPr/>
        </p:nvSpPr>
        <p:spPr>
          <a:xfrm>
            <a:off x="2438280" y="3459240"/>
            <a:ext cx="1065960" cy="134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5" name="Google Shape;625;p25"/>
          <p:cNvSpPr/>
          <p:nvPr/>
        </p:nvSpPr>
        <p:spPr>
          <a:xfrm flipH="1" rot="10800000">
            <a:off x="2438280" y="271872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6" name="Google Shape;626;p25"/>
          <p:cNvSpPr/>
          <p:nvPr/>
        </p:nvSpPr>
        <p:spPr>
          <a:xfrm flipH="1" rot="10800000">
            <a:off x="2438280" y="1982160"/>
            <a:ext cx="1065960" cy="147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7" name="Google Shape;627;p25"/>
          <p:cNvSpPr/>
          <p:nvPr/>
        </p:nvSpPr>
        <p:spPr>
          <a:xfrm flipH="1" rot="10800000">
            <a:off x="2438280" y="1982160"/>
            <a:ext cx="1065960" cy="2823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8" name="Google Shape;628;p25"/>
          <p:cNvSpPr/>
          <p:nvPr/>
        </p:nvSpPr>
        <p:spPr>
          <a:xfrm flipH="1" rot="10800000">
            <a:off x="2438280" y="2718720"/>
            <a:ext cx="1065960" cy="2086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29" name="Google Shape;629;p25"/>
          <p:cNvSpPr/>
          <p:nvPr/>
        </p:nvSpPr>
        <p:spPr>
          <a:xfrm flipH="1" rot="10800000">
            <a:off x="2438280" y="3456000"/>
            <a:ext cx="1065960" cy="135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0" name="Google Shape;630;p25"/>
          <p:cNvSpPr/>
          <p:nvPr/>
        </p:nvSpPr>
        <p:spPr>
          <a:xfrm flipH="1" rot="10800000">
            <a:off x="2438280" y="480456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1" name="Google Shape;631;p25"/>
          <p:cNvSpPr/>
          <p:nvPr/>
        </p:nvSpPr>
        <p:spPr>
          <a:xfrm flipH="1" rot="10800000">
            <a:off x="6019920" y="198216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2" name="Google Shape;632;p25"/>
          <p:cNvSpPr/>
          <p:nvPr/>
        </p:nvSpPr>
        <p:spPr>
          <a:xfrm>
            <a:off x="6019920" y="198612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3" name="Google Shape;633;p25"/>
          <p:cNvSpPr/>
          <p:nvPr/>
        </p:nvSpPr>
        <p:spPr>
          <a:xfrm>
            <a:off x="6019920" y="1986120"/>
            <a:ext cx="1065960" cy="1470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4" name="Google Shape;634;p25"/>
          <p:cNvSpPr/>
          <p:nvPr/>
        </p:nvSpPr>
        <p:spPr>
          <a:xfrm>
            <a:off x="6019920" y="1986120"/>
            <a:ext cx="1065960" cy="2818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5" name="Google Shape;635;p25"/>
          <p:cNvSpPr/>
          <p:nvPr/>
        </p:nvSpPr>
        <p:spPr>
          <a:xfrm flipH="1" rot="10800000">
            <a:off x="6019920" y="198216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6" name="Google Shape;636;p25"/>
          <p:cNvSpPr/>
          <p:nvPr/>
        </p:nvSpPr>
        <p:spPr>
          <a:xfrm>
            <a:off x="6019920" y="2722680"/>
            <a:ext cx="1065960" cy="2082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7" name="Google Shape;637;p25"/>
          <p:cNvSpPr/>
          <p:nvPr/>
        </p:nvSpPr>
        <p:spPr>
          <a:xfrm flipH="1" rot="10800000">
            <a:off x="6019920" y="345600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8" name="Google Shape;638;p25"/>
          <p:cNvSpPr/>
          <p:nvPr/>
        </p:nvSpPr>
        <p:spPr>
          <a:xfrm flipH="1" rot="10800000">
            <a:off x="6019920" y="271872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9" name="Google Shape;639;p25"/>
          <p:cNvSpPr/>
          <p:nvPr/>
        </p:nvSpPr>
        <p:spPr>
          <a:xfrm>
            <a:off x="6019920" y="2722680"/>
            <a:ext cx="1065960" cy="73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0" name="Google Shape;640;p25"/>
          <p:cNvSpPr/>
          <p:nvPr/>
        </p:nvSpPr>
        <p:spPr>
          <a:xfrm>
            <a:off x="6019920" y="3459240"/>
            <a:ext cx="1065960" cy="134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1" name="Google Shape;641;p25"/>
          <p:cNvSpPr/>
          <p:nvPr/>
        </p:nvSpPr>
        <p:spPr>
          <a:xfrm flipH="1" rot="10800000">
            <a:off x="6019920" y="2718720"/>
            <a:ext cx="1065960" cy="738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2" name="Google Shape;642;p25"/>
          <p:cNvSpPr/>
          <p:nvPr/>
        </p:nvSpPr>
        <p:spPr>
          <a:xfrm flipH="1" rot="10800000">
            <a:off x="6019920" y="1982160"/>
            <a:ext cx="1065960" cy="147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3" name="Google Shape;643;p25"/>
          <p:cNvSpPr/>
          <p:nvPr/>
        </p:nvSpPr>
        <p:spPr>
          <a:xfrm flipH="1" rot="10800000">
            <a:off x="6019920" y="1982160"/>
            <a:ext cx="1065960" cy="2823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4" name="Google Shape;644;p25"/>
          <p:cNvSpPr/>
          <p:nvPr/>
        </p:nvSpPr>
        <p:spPr>
          <a:xfrm flipH="1" rot="10800000">
            <a:off x="6019920" y="2718720"/>
            <a:ext cx="1065960" cy="2086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5" name="Google Shape;645;p25"/>
          <p:cNvSpPr/>
          <p:nvPr/>
        </p:nvSpPr>
        <p:spPr>
          <a:xfrm flipH="1" rot="10800000">
            <a:off x="6019920" y="3456000"/>
            <a:ext cx="1065960" cy="1350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6" name="Google Shape;646;p25"/>
          <p:cNvSpPr/>
          <p:nvPr/>
        </p:nvSpPr>
        <p:spPr>
          <a:xfrm flipH="1" rot="10800000">
            <a:off x="6019920" y="4804560"/>
            <a:ext cx="1065960" cy="1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7" name="Google Shape;647;p25"/>
          <p:cNvSpPr/>
          <p:nvPr/>
        </p:nvSpPr>
        <p:spPr>
          <a:xfrm>
            <a:off x="4530960" y="2930760"/>
            <a:ext cx="40932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p2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314080" y="5613480"/>
            <a:ext cx="4627800" cy="9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5"/>
          <p:cNvSpPr/>
          <p:nvPr/>
        </p:nvSpPr>
        <p:spPr>
          <a:xfrm>
            <a:off x="7536240" y="5675400"/>
            <a:ext cx="44316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 = nonlinear activation function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6"/>
          <p:cNvSpPr txBox="1"/>
          <p:nvPr/>
        </p:nvSpPr>
        <p:spPr>
          <a:xfrm>
            <a:off x="449640" y="326880"/>
            <a:ext cx="1113984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Neural Network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Google Shape;6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20" y="1500840"/>
            <a:ext cx="10896120" cy="511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7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Common Activation Functions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1320"/>
            <a:ext cx="12191400" cy="44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7"/>
          <p:cNvSpPr/>
          <p:nvPr/>
        </p:nvSpPr>
        <p:spPr>
          <a:xfrm>
            <a:off x="-76320" y="6596280"/>
            <a:ext cx="548568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[source: MIT 6.S191 introtodeeplearning.com] 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Neural Network: Training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8"/>
          <p:cNvSpPr/>
          <p:nvPr/>
        </p:nvSpPr>
        <p:spPr>
          <a:xfrm>
            <a:off x="406440" y="1397160"/>
            <a:ext cx="11099160" cy="15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Training the deep neural network: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just w tends to be a much, much larger vector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 run gradient ascent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+ stop when log likelihood of hold-out data starts to decrease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9" name="Google Shape;6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5720" y="2933640"/>
            <a:ext cx="8139960" cy="9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080" y="6115320"/>
            <a:ext cx="2887920" cy="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9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Neural Network: Training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9"/>
          <p:cNvSpPr/>
          <p:nvPr/>
        </p:nvSpPr>
        <p:spPr>
          <a:xfrm>
            <a:off x="406440" y="1397160"/>
            <a:ext cx="11099160" cy="15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Training the deep neural network: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network weights to minimize the error between true and estimated labels of training examples: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9"/>
          <p:cNvSpPr/>
          <p:nvPr/>
        </p:nvSpPr>
        <p:spPr>
          <a:xfrm>
            <a:off x="707400" y="4495680"/>
            <a:ext cx="11099160" cy="157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weights by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Back-propagation: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gradients are computed in the direction from output to input layers and combined using chain rule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9" name="Google Shape;6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480" y="3048120"/>
            <a:ext cx="4431960" cy="114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1800" y="4343400"/>
            <a:ext cx="2044440" cy="82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get probabilistic decisions?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Activation: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If 			        very positive </a:t>
            </a:r>
            <a:r>
              <a:rPr b="0" i="0" lang="en-US" sz="2800" u="none" cap="none" strike="noStrike">
                <a:solidFill>
                  <a:srgbClr val="3333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want probability going to 1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If  			        very negative </a:t>
            </a:r>
            <a:r>
              <a:rPr b="0" i="0" lang="en-US" sz="2800" u="none" cap="none" strike="noStrike">
                <a:solidFill>
                  <a:srgbClr val="3333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want probability going to 0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Sigmoid function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880" y="3676320"/>
            <a:ext cx="4498920" cy="29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4920" y="1461960"/>
            <a:ext cx="2123640" cy="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280" y="1995840"/>
            <a:ext cx="1755000" cy="35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280" y="2491200"/>
            <a:ext cx="1755000" cy="35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6240" y="4683960"/>
            <a:ext cx="2996640" cy="97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Neural Network: Training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0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64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Update weights by </a:t>
            </a:r>
            <a:r>
              <a:rPr b="1" i="0" lang="en-US" sz="28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gradient descent: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30"/>
          <p:cNvGrpSpPr/>
          <p:nvPr/>
        </p:nvGrpSpPr>
        <p:grpSpPr>
          <a:xfrm>
            <a:off x="3048120" y="2895480"/>
            <a:ext cx="6323760" cy="3123360"/>
            <a:chOff x="3048120" y="2895480"/>
            <a:chExt cx="6323760" cy="3123360"/>
          </a:xfrm>
        </p:grpSpPr>
        <p:pic>
          <p:nvPicPr>
            <p:cNvPr id="688" name="Google Shape;688;p30"/>
            <p:cNvPicPr preferRelativeResize="0"/>
            <p:nvPr/>
          </p:nvPicPr>
          <p:blipFill rotWithShape="1">
            <a:blip r:embed="rId3">
              <a:alphaModFix/>
            </a:blip>
            <a:srcRect b="0" l="10796" r="-10768" t="0"/>
            <a:stretch/>
          </p:blipFill>
          <p:spPr>
            <a:xfrm>
              <a:off x="3048120" y="2895480"/>
              <a:ext cx="6323760" cy="312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9" name="Google Shape;689;p30"/>
            <p:cNvSpPr/>
            <p:nvPr/>
          </p:nvSpPr>
          <p:spPr>
            <a:xfrm>
              <a:off x="4096800" y="5526720"/>
              <a:ext cx="418320" cy="40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7371000" y="5315400"/>
              <a:ext cx="418320" cy="40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1" name="Google Shape;6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1960" y="1308240"/>
            <a:ext cx="2044440" cy="82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760" y="1588320"/>
            <a:ext cx="8391240" cy="49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1"/>
          <p:cNvSpPr txBox="1"/>
          <p:nvPr/>
        </p:nvSpPr>
        <p:spPr>
          <a:xfrm>
            <a:off x="1632960" y="237240"/>
            <a:ext cx="8773200" cy="74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Batch vs Stocastic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2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Neural Networks Properties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2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Theorem (Universal Function Approximators).  A two-layer neural network with a sufficient number of neurons can approximate any continuous function to any desired accuracy.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Practical considerations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be seen as learning the features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number of neurons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Danger for overfitting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(hence early stopping!)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3"/>
          <p:cNvSpPr/>
          <p:nvPr/>
        </p:nvSpPr>
        <p:spPr>
          <a:xfrm>
            <a:off x="609480" y="1371240"/>
            <a:ext cx="5485680" cy="548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Derivatives tables: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3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about computing all the derivatives?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520" y="1523880"/>
            <a:ext cx="4581720" cy="498708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3"/>
          <p:cNvSpPr/>
          <p:nvPr/>
        </p:nvSpPr>
        <p:spPr>
          <a:xfrm>
            <a:off x="560520" y="6568200"/>
            <a:ext cx="4945320" cy="24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[source:  http://hyperphysics.phy-astr.gsu.edu/hbase/Math/derfunc.html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2" name="Google Shape;71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440" y="2514600"/>
            <a:ext cx="4571280" cy="224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about computing all the derivatives?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4"/>
          <p:cNvSpPr/>
          <p:nvPr/>
        </p:nvSpPr>
        <p:spPr>
          <a:xfrm>
            <a:off x="1219320" y="1344960"/>
            <a:ext cx="10438560" cy="35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60825" lIns="122025" spcFirstLastPara="1" rIns="122025" wrap="square" tIns="60825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156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neural net f is never one of those?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rgbClr val="009999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problem: CHAIN RULE: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193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193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193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193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193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193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193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Derivatives can be computed by following well-defined procedures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240" y="2758680"/>
            <a:ext cx="2742480" cy="44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3360" y="4087080"/>
            <a:ext cx="3448080" cy="40932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4"/>
          <p:cNvSpPr/>
          <p:nvPr/>
        </p:nvSpPr>
        <p:spPr>
          <a:xfrm>
            <a:off x="2438280" y="5715000"/>
            <a:ext cx="9029160" cy="7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 differentiation software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Theano, TensorFlow, PyTorch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5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 Regularization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8" name="Google Shape;7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920" y="1407240"/>
            <a:ext cx="10000800" cy="508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Weight Regularization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6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5" name="Google Shape;7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20" y="1298520"/>
            <a:ext cx="10162800" cy="494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7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Preventing Overfitting in Neural Networks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7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2" name="Google Shape;7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040" y="1631880"/>
            <a:ext cx="10096200" cy="427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8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Dropout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8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9" name="Google Shape;7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280" y="1289160"/>
            <a:ext cx="10629720" cy="496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9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Consistency vs. Simplicity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9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6" name="Google Shape;7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2280" y="1413000"/>
            <a:ext cx="7372080" cy="471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/>
          <p:nvPr/>
        </p:nvSpPr>
        <p:spPr>
          <a:xfrm>
            <a:off x="457200" y="1249200"/>
            <a:ext cx="7662240" cy="4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Multi-class linear classification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weight vector for each class: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(activation) of a class y: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Prediction w/highest score wins: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How to make the scores into probabilities?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Multiclass Logistic Regression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211" name="Google Shape;2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440" y="2694600"/>
            <a:ext cx="1418400" cy="380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4"/>
          <p:cNvGrpSpPr/>
          <p:nvPr/>
        </p:nvGrpSpPr>
        <p:grpSpPr>
          <a:xfrm>
            <a:off x="9163080" y="1573200"/>
            <a:ext cx="2285280" cy="2208960"/>
            <a:chOff x="9163080" y="1573200"/>
            <a:chExt cx="2285280" cy="2208960"/>
          </a:xfrm>
        </p:grpSpPr>
        <p:sp>
          <p:nvSpPr>
            <p:cNvPr id="213" name="Google Shape;213;p4"/>
            <p:cNvSpPr/>
            <p:nvPr/>
          </p:nvSpPr>
          <p:spPr>
            <a:xfrm>
              <a:off x="9391680" y="1573200"/>
              <a:ext cx="1751760" cy="837360"/>
            </a:xfrm>
            <a:custGeom>
              <a:rect b="b" l="l" r="r" t="t"/>
              <a:pathLst>
                <a:path extrusionOk="0" h="528" w="1104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4" name="Google Shape;214;p4"/>
            <p:cNvSpPr/>
            <p:nvPr/>
          </p:nvSpPr>
          <p:spPr>
            <a:xfrm>
              <a:off x="10534680" y="2030400"/>
              <a:ext cx="913680" cy="1599480"/>
            </a:xfrm>
            <a:custGeom>
              <a:rect b="b" l="l" r="r" t="t"/>
              <a:pathLst>
                <a:path extrusionOk="0" h="1008" w="576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15" name="Google Shape;215;p4"/>
            <p:cNvSpPr/>
            <p:nvPr/>
          </p:nvSpPr>
          <p:spPr>
            <a:xfrm>
              <a:off x="9163080" y="2411280"/>
              <a:ext cx="1370880" cy="1370880"/>
            </a:xfrm>
            <a:custGeom>
              <a:rect b="b" l="l" r="r" t="t"/>
              <a:pathLst>
                <a:path extrusionOk="0" h="864" w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0"/>
            </a:gradFill>
            <a:ln>
              <a:noFill/>
            </a:ln>
          </p:spPr>
        </p:sp>
        <p:sp>
          <p:nvSpPr>
            <p:cNvPr id="216" name="Google Shape;216;p4"/>
            <p:cNvSpPr/>
            <p:nvPr/>
          </p:nvSpPr>
          <p:spPr>
            <a:xfrm>
              <a:off x="9391680" y="2030400"/>
              <a:ext cx="1751760" cy="608760"/>
            </a:xfrm>
            <a:custGeom>
              <a:rect b="b" l="l" r="r" t="t"/>
              <a:pathLst>
                <a:path extrusionOk="0" h="384" w="110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17" name="Google Shape;217;p4"/>
            <p:cNvSpPr/>
            <p:nvPr/>
          </p:nvSpPr>
          <p:spPr>
            <a:xfrm>
              <a:off x="10382400" y="2030400"/>
              <a:ext cx="761400" cy="1599480"/>
            </a:xfrm>
            <a:custGeom>
              <a:rect b="b" l="l" r="r" t="t"/>
              <a:pathLst>
                <a:path extrusionOk="0" h="1008" w="480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18" name="Google Shape;218;p4"/>
            <p:cNvSpPr/>
            <p:nvPr/>
          </p:nvSpPr>
          <p:spPr>
            <a:xfrm>
              <a:off x="9391680" y="2411280"/>
              <a:ext cx="1142280" cy="1218600"/>
            </a:xfrm>
            <a:custGeom>
              <a:rect b="b" l="l" r="r" t="t"/>
              <a:pathLst>
                <a:path extrusionOk="0" h="768" w="720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</p:grpSp>
      <p:pic>
        <p:nvPicPr>
          <p:cNvPr descr="txp_fig" id="219" name="Google Shape;2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8920" y="3412080"/>
            <a:ext cx="3351960" cy="521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0" name="Google Shape;22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9400" y="1268280"/>
            <a:ext cx="1523160" cy="218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1" name="Google Shape;22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2200" y="3325680"/>
            <a:ext cx="818280" cy="483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2" name="Google Shape;22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20480" y="3173400"/>
            <a:ext cx="818280" cy="483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3" name="Google Shape;22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1720" y="1956240"/>
            <a:ext cx="467640" cy="291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4"/>
          <p:cNvCxnSpPr/>
          <p:nvPr/>
        </p:nvCxnSpPr>
        <p:spPr>
          <a:xfrm rot="10800000">
            <a:off x="10153440" y="1649160"/>
            <a:ext cx="228600" cy="99072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4"/>
          <p:cNvCxnSpPr/>
          <p:nvPr/>
        </p:nvCxnSpPr>
        <p:spPr>
          <a:xfrm>
            <a:off x="10382040" y="2639880"/>
            <a:ext cx="1066680" cy="38088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4"/>
          <p:cNvCxnSpPr/>
          <p:nvPr/>
        </p:nvCxnSpPr>
        <p:spPr>
          <a:xfrm flipH="1">
            <a:off x="9696240" y="2639880"/>
            <a:ext cx="685800" cy="60948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xp_fig" id="227" name="Google Shape;227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06080" y="1676520"/>
            <a:ext cx="337320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8" name="Google Shape;228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91680" y="2851200"/>
            <a:ext cx="351720" cy="19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29" name="Google Shape;229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296800" y="2666880"/>
            <a:ext cx="351720" cy="21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0160" y="4869360"/>
            <a:ext cx="11380680" cy="9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"/>
          <p:cNvSpPr/>
          <p:nvPr/>
        </p:nvSpPr>
        <p:spPr>
          <a:xfrm>
            <a:off x="165600" y="6326640"/>
            <a:ext cx="205524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activations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6455880" y="6326640"/>
            <a:ext cx="21222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 activations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"/>
          <p:cNvSpPr/>
          <p:nvPr/>
        </p:nvSpPr>
        <p:spPr>
          <a:xfrm rot="-5400000">
            <a:off x="1032120" y="5229720"/>
            <a:ext cx="297000" cy="17517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"/>
          <p:cNvSpPr/>
          <p:nvPr/>
        </p:nvSpPr>
        <p:spPr>
          <a:xfrm rot="-5400000">
            <a:off x="7141320" y="1509120"/>
            <a:ext cx="254160" cy="9235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0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Consistency vs. Simplicity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0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3" name="Google Shape;76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680" y="1260360"/>
            <a:ext cx="8314920" cy="501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 Neural Net Demo Site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1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Demo-site: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sng" cap="none" strike="noStrike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http://playground.tensorflow.org/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Logistic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Regression: Learning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720" y="1569240"/>
            <a:ext cx="10953000" cy="499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w for Logistic Regression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406440" y="1397160"/>
            <a:ext cx="11378520" cy="218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Maximum likelihood estimation: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with: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840" y="2438280"/>
            <a:ext cx="8139960" cy="9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809880"/>
            <a:ext cx="8152560" cy="217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6"/>
          <p:cNvSpPr/>
          <p:nvPr/>
        </p:nvSpPr>
        <p:spPr>
          <a:xfrm>
            <a:off x="654120" y="6269760"/>
            <a:ext cx="5143320" cy="5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Logistic Regression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Best w for Multi-Class Logistic Regression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406440" y="1397160"/>
            <a:ext cx="11378520" cy="218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Maximum likelihood estimation: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with: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840" y="2438280"/>
            <a:ext cx="8139960" cy="99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680" y="3860640"/>
            <a:ext cx="6171480" cy="14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7"/>
          <p:cNvSpPr/>
          <p:nvPr/>
        </p:nvSpPr>
        <p:spPr>
          <a:xfrm>
            <a:off x="381240" y="6161760"/>
            <a:ext cx="7822440" cy="57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Multi-Class Logistic Regression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Lecture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how do we solve: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480" y="3888360"/>
            <a:ext cx="8139960" cy="9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0" y="-25560"/>
            <a:ext cx="12191400" cy="65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we maximize functions?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00" y="1234800"/>
            <a:ext cx="10514880" cy="472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