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772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864200" y="228600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3716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61772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864200" y="4156560"/>
            <a:ext cx="309132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371600" y="685800"/>
            <a:ext cx="9600840" cy="68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3580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91360" y="415656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91360" y="2286000"/>
            <a:ext cx="46850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371600" y="4156560"/>
            <a:ext cx="9600840" cy="1707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4E78D90-1E0D-45DE-84EA-7334642766A0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12/13/21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CE2720-6A73-485A-8F8C-FE4412AADE98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CustomShape 7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/>
              <a:ah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/>
              <a:ah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Click to edit the outline text format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Second Outline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Third Outline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Fourth Outline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Edit Master text styles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Second level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2" marL="13716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800" spc="-1" strike="noStrike">
                <a:solidFill>
                  <a:srgbClr val="191b0e"/>
                </a:solidFill>
                <a:latin typeface="Franklin Gothic Book"/>
              </a:rPr>
              <a:t>Third level</a:t>
            </a:r>
            <a:endParaRPr b="0" i="1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3" marL="18288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1800" spc="-1" strike="noStrike">
                <a:solidFill>
                  <a:srgbClr val="191b0e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rgbClr val="191b0e"/>
              </a:solidFill>
              <a:latin typeface="Franklin Gothic Book"/>
            </a:endParaRPr>
          </a:p>
          <a:p>
            <a:pPr lvl="4" marL="22860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1600" spc="-1" strike="noStrike">
                <a:solidFill>
                  <a:srgbClr val="191b0e"/>
                </a:solidFill>
                <a:latin typeface="Franklin Gothic Book"/>
              </a:rPr>
              <a:t>Fifth level</a:t>
            </a:r>
            <a:endParaRPr b="0" lang="en-US" sz="1600" spc="-1" strike="noStrike">
              <a:solidFill>
                <a:srgbClr val="191b0e"/>
              </a:solidFill>
              <a:latin typeface="Franklin Gothic Book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6212FC2-926B-443A-9E51-5F241C7E96B1}" type="datetime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12/13/21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2EC4A5-4445-49CA-8A7D-C467B8E7E98D}" type="slidenum">
              <a:rPr b="0" lang="en-US" sz="1200" spc="-1" strike="noStrike">
                <a:solidFill>
                  <a:srgbClr val="191b0e"/>
                </a:solidFill>
                <a:latin typeface="Franklin Gothic 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89000"/>
              </a:lnSpc>
            </a:pPr>
            <a:r>
              <a:rPr b="0" lang="en-US" sz="7200" spc="-1" strike="noStrike" cap="all">
                <a:solidFill>
                  <a:srgbClr val="191b0e"/>
                </a:solidFill>
                <a:latin typeface="Franklin Gothic Book"/>
              </a:rPr>
              <a:t>Machine Learning Workflow</a:t>
            </a:r>
            <a:endParaRPr b="0" lang="en-US" sz="72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Gathering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Useful features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Dataset size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Data collection process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Preparation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Train / Validation / Test split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Visualization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Class label distribution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Feature values distribution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Correlation between features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Separability of classes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Rescaling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Preparation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Error correction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Handling missing values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Handling inconsistent values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Handing outliers 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Handling categorical features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Feature engineering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Preparation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Dealing with imbalanced classes: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Oversampling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Undersampling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  <a:tabLst>
                <a:tab algn="l" pos="0"/>
              </a:tabLst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Data augmentation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Data Preparation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Preprocessing for text: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Normalization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Tokenization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Stop word deletion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Stemming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…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Preprocessing for image: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Resizing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Converting the format: RGB, HSB, gray scale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Normalization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lvl="1" marL="914400" indent="-38376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…</a:t>
            </a: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.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4572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191b0e"/>
                </a:solidFill>
                <a:latin typeface="Franklin Gothic Book"/>
              </a:rPr>
              <a:t>	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Training and Evaluation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Model selection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Hyper parameter tuning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Selecting proper evaluation metric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Fighting with overfitting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 marL="384120" indent="-3837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en-US" sz="2000" spc="-1" strike="noStrike">
                <a:solidFill>
                  <a:srgbClr val="191b0e"/>
                </a:solidFill>
                <a:latin typeface="Franklin Gothic Book"/>
              </a:rPr>
              <a:t>Error analysis</a:t>
            </a: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89000"/>
              </a:lnSpc>
            </a:pPr>
            <a:r>
              <a:rPr b="0" lang="en-US" sz="4400" spc="-1" strike="noStrike">
                <a:solidFill>
                  <a:srgbClr val="191b0e"/>
                </a:solidFill>
                <a:latin typeface="Franklin Gothic Book"/>
              </a:rPr>
              <a:t>Error Analysis</a:t>
            </a:r>
            <a:endParaRPr b="0" lang="en-US" sz="4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191b0e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601</TotalTime>
  <Application>LibreOffice/6.4.7.2$Linux_X86_64 LibreOffice_project/40$Build-2</Application>
  <Words>109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2020-05-18T22:38:01Z</dcterms:created>
  <dc:creator>shafagh</dc:creator>
  <dc:description/>
  <dc:language>en-US</dc:language>
  <cp:lastModifiedBy/>
  <dcterms:modified xsi:type="dcterms:W3CDTF">2021-12-13T23:30:02Z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